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25"/>
  </p:notesMasterIdLst>
  <p:sldIdLst>
    <p:sldId id="256" r:id="rId5"/>
    <p:sldId id="257" r:id="rId6"/>
    <p:sldId id="258" r:id="rId7"/>
    <p:sldId id="260" r:id="rId8"/>
    <p:sldId id="280" r:id="rId9"/>
    <p:sldId id="262" r:id="rId10"/>
    <p:sldId id="278" r:id="rId11"/>
    <p:sldId id="270" r:id="rId12"/>
    <p:sldId id="263" r:id="rId13"/>
    <p:sldId id="265" r:id="rId14"/>
    <p:sldId id="266" r:id="rId15"/>
    <p:sldId id="267" r:id="rId16"/>
    <p:sldId id="268" r:id="rId17"/>
    <p:sldId id="269" r:id="rId18"/>
    <p:sldId id="279" r:id="rId19"/>
    <p:sldId id="272" r:id="rId20"/>
    <p:sldId id="273" r:id="rId21"/>
    <p:sldId id="275" r:id="rId22"/>
    <p:sldId id="276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9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5226" autoAdjust="0"/>
  </p:normalViewPr>
  <p:slideViewPr>
    <p:cSldViewPr snapToGrid="0">
      <p:cViewPr varScale="1">
        <p:scale>
          <a:sx n="106" d="100"/>
          <a:sy n="106" d="100"/>
        </p:scale>
        <p:origin x="138" y="156"/>
      </p:cViewPr>
      <p:guideLst/>
    </p:cSldViewPr>
  </p:slideViewPr>
  <p:outlineViewPr>
    <p:cViewPr>
      <p:scale>
        <a:sx n="33" d="100"/>
        <a:sy n="33" d="100"/>
      </p:scale>
      <p:origin x="0" y="-1081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86B8C-0DEA-4947-B640-46BD7059EE81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9E795-6421-4038-93DC-F6E93DE800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4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heanderson@nd.gov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9E795-6421-4038-93DC-F6E93DE800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13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9E795-6421-4038-93DC-F6E93DE800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825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lnSpc>
                <a:spcPct val="100000"/>
              </a:lnSpc>
            </a:pPr>
            <a:r>
              <a:rPr lang="en-US" dirty="0"/>
              <a:t>CRP Liaison review and approves/denies CRP registration</a:t>
            </a:r>
          </a:p>
          <a:p>
            <a:pPr lvl="0"/>
            <a:r>
              <a:rPr lang="en-US" dirty="0"/>
              <a:t>CRP Liaison notifies prospective CRP and Regional Administrator via email/letter that the CRP has been approved to provide VR services</a:t>
            </a:r>
          </a:p>
          <a:p>
            <a:pPr lvl="0"/>
            <a:endParaRPr lang="en-US" dirty="0"/>
          </a:p>
          <a:p>
            <a:pPr lvl="0">
              <a:lnSpc>
                <a:spcPct val="100000"/>
              </a:lnSpc>
            </a:pPr>
            <a:r>
              <a:rPr lang="en-US" dirty="0"/>
              <a:t>VR field staff guide new CRPs on their specific needs for services/goods and documentation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9E795-6421-4038-93DC-F6E93DE800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573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CRP Liaison, Cheryl Anderson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Email:  </a:t>
            </a:r>
            <a:r>
              <a:rPr lang="en-US" dirty="0">
                <a:hlinkClick r:id="rId3"/>
              </a:rPr>
              <a:t>cheanderson@nd.gov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+mn-lt"/>
                <a:cs typeface="Calibri"/>
              </a:rPr>
              <a:t>Phone:  (701) 328-8959 or (701) 520-8572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9E795-6421-4038-93DC-F6E93DE800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80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7ADCA-C7DF-4E86-981C-C39D2681E8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4B6737-EE7A-46E3-A54E-A748A6C8A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28442-78A9-4464-9350-790B671C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59B8F-7724-4CB1-9883-DD479DE1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A9D26-1B44-401A-931B-7971B1B1D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49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0F003-800B-4682-807D-FE5328682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033987-F9B1-40A4-B5EC-4BE4AD69C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18836-8D38-4ECF-ADBC-40431EB2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CF4E4-F6C3-4116-A50E-FBA84667A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76D43-1AF9-4AF4-B57D-FA0CF738D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8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2E369C-1806-462D-9CDA-5C81A71FE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842E48-5C1B-494A-AA2C-7C66539DE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67D24-743D-4CE3-8C48-DF9E4C6E3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3ED48-9B06-4F5C-B243-FFE7800B5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D006B-82FB-42B2-AA96-9B64AE9B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3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A4210-6770-4BA2-B7A1-2182A7A75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5BE7F-1158-4C0A-8660-6B5668B3E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818A49-A6B2-44EB-A71B-E37254FC7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FF4E5-F300-4AA9-9E1A-24CE9DE2C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C2259-8B1E-4F27-B29F-522F05905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8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2127F-BFEA-4B99-BF10-888EADD7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867E5-FCE1-46CB-864E-5B2D206DB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CDF3A-FAA5-4A27-9E61-30C964CBD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B649D-BB32-4B2C-89F8-177E1D3F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50508-B04D-46D6-940F-A67218AF4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8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B2704-FB5F-4871-8DCC-7CF25769E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3BF54-30BF-4A74-932C-44B2E04C7C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05DA2-7664-4A0E-B7CB-D4542D089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7F98D0-9316-4857-850D-E542E68E3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242AF-82CC-4B64-BD5F-C94A5F146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19910-6661-4338-91D9-308F62C12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1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FF195-9CD3-49D4-8BA0-6B960D8E8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7F73D-D50F-4F5B-8691-AD3CF748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9A63F-DA70-4D7E-81DC-97E4ADD68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387222-980C-4128-8DEB-DC225AB695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A5D69D-8D2F-4752-A3AE-D3883521E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6CB936-0051-4917-B669-B657E98F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3F7537-F679-4509-9993-21D20B176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539C8-A778-4ABB-94D4-BE4D838A7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4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A77BA-2BF2-4BD0-AF35-674F018C0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D6D70E-C70A-4CFF-B76B-254956E63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265076-916B-4176-B79A-D5DE6D08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D9861-1B8F-4E9C-9AF3-E5752064E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1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57704D-09BB-4C91-8CB0-DBB8A5741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C0DEE-69FE-49A8-A1B7-D4C2776F1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02D80-4FC6-4BF2-A6AE-954BF65B6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1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CE050-D4E0-43F5-8777-984A800DF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DA851-4F3E-4AFD-8990-6E903BB77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07059-81B1-443E-9803-EF9ABDC683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B6E48-00A9-491C-B6C2-566F889E6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D904F9-C346-4A37-B7B0-DE4383177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E793C-2A93-49AB-A7DF-A63BCAE41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9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EFD1E-F1BD-4611-911C-F8A336584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A119E3-CA9B-4472-A40F-5FAA95E659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DE050-2D76-4FBE-9053-9F5F68145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C898AD-0707-4C90-B603-79A284B01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E695F-3619-4397-A82C-79A3C053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024F6-FF6C-43CA-ACF0-D2FAA4F8A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756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F9975CF-1015-407B-9570-02577848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E0A88-9DCE-45DB-BCB0-3BACEF35F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5B94A-68DB-4C46-9516-E9398F7B5D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F61AA-5A98-4049-A93E-477E5505141A}" type="datetimeFigureOut">
              <a:rPr lang="en-US" smtClean="0"/>
              <a:pPr/>
              <a:t>1/24/2024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C0047-9F15-499A-AE37-31B397B7A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E9B5C-F8FC-45A9-8CAD-2677E8F5C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3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cheanderson@nd.gov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ck-free.org/make-money-dollar-usd-page-9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ock-free.org/make-money-dollar-usd-page-9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cheanderson@nd.gov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disclaimer-symbol-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hyperlink" Target="mailto:cheanderson@nd.gov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Relationship Id="rId9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87C619C-EBAB-488E-96B9-153AA4C9B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30DA1C1-36FD-41D8-9826-EE797BF39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5331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3B57E4-4DC1-A96F-8726-5A4BEF6AB4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84632"/>
            <a:ext cx="6081713" cy="3566160"/>
          </a:xfrm>
        </p:spPr>
        <p:txBody>
          <a:bodyPr>
            <a:normAutofit/>
          </a:bodyPr>
          <a:lstStyle/>
          <a:p>
            <a:pPr algn="l"/>
            <a:r>
              <a:rPr lang="en-US" sz="4600" b="1" dirty="0">
                <a:solidFill>
                  <a:srgbClr val="FFFFFF"/>
                </a:solidFill>
              </a:rPr>
              <a:t>Prospective Community Rehab Provider (CRP) – Employment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34DC20-01CE-C217-0B87-5C4B06D4EE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480560"/>
            <a:ext cx="6081713" cy="1572768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FFFFFF"/>
                </a:solidFill>
              </a:rPr>
              <a:t>Vocational Rehabilitation</a:t>
            </a:r>
          </a:p>
        </p:txBody>
      </p:sp>
      <p:pic>
        <p:nvPicPr>
          <p:cNvPr id="4" name="Picture 3" descr="Colorful drops of water">
            <a:extLst>
              <a:ext uri="{FF2B5EF4-FFF2-40B4-BE49-F238E27FC236}">
                <a16:creationId xmlns:a16="http://schemas.microsoft.com/office/drawing/2014/main" id="{1B2F1F27-B644-7F50-532E-0775D64F2F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21" r="-2" b="27788"/>
          <a:stretch/>
        </p:blipFill>
        <p:spPr>
          <a:xfrm>
            <a:off x="7907654" y="1051919"/>
            <a:ext cx="3931920" cy="1367130"/>
          </a:xfrm>
          <a:prstGeom prst="rect">
            <a:avLst/>
          </a:prstGeom>
        </p:spPr>
      </p:pic>
      <p:sp>
        <p:nvSpPr>
          <p:cNvPr id="14" name="sketch line">
            <a:extLst>
              <a:ext uri="{FF2B5EF4-FFF2-40B4-BE49-F238E27FC236}">
                <a16:creationId xmlns:a16="http://schemas.microsoft.com/office/drawing/2014/main" id="{35BC54F7-1315-4D6C-9420-A5BF0CDDB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475" y="4252192"/>
            <a:ext cx="4056549" cy="18288"/>
          </a:xfrm>
          <a:custGeom>
            <a:avLst/>
            <a:gdLst>
              <a:gd name="connsiteX0" fmla="*/ 0 w 4056549"/>
              <a:gd name="connsiteY0" fmla="*/ 0 h 18288"/>
              <a:gd name="connsiteX1" fmla="*/ 676092 w 4056549"/>
              <a:gd name="connsiteY1" fmla="*/ 0 h 18288"/>
              <a:gd name="connsiteX2" fmla="*/ 1271052 w 4056549"/>
              <a:gd name="connsiteY2" fmla="*/ 0 h 18288"/>
              <a:gd name="connsiteX3" fmla="*/ 1947144 w 4056549"/>
              <a:gd name="connsiteY3" fmla="*/ 0 h 18288"/>
              <a:gd name="connsiteX4" fmla="*/ 2501539 w 4056549"/>
              <a:gd name="connsiteY4" fmla="*/ 0 h 18288"/>
              <a:gd name="connsiteX5" fmla="*/ 3137065 w 4056549"/>
              <a:gd name="connsiteY5" fmla="*/ 0 h 18288"/>
              <a:gd name="connsiteX6" fmla="*/ 4056549 w 4056549"/>
              <a:gd name="connsiteY6" fmla="*/ 0 h 18288"/>
              <a:gd name="connsiteX7" fmla="*/ 4056549 w 4056549"/>
              <a:gd name="connsiteY7" fmla="*/ 18288 h 18288"/>
              <a:gd name="connsiteX8" fmla="*/ 3380458 w 4056549"/>
              <a:gd name="connsiteY8" fmla="*/ 18288 h 18288"/>
              <a:gd name="connsiteX9" fmla="*/ 2663801 w 4056549"/>
              <a:gd name="connsiteY9" fmla="*/ 18288 h 18288"/>
              <a:gd name="connsiteX10" fmla="*/ 2068840 w 4056549"/>
              <a:gd name="connsiteY10" fmla="*/ 18288 h 18288"/>
              <a:gd name="connsiteX11" fmla="*/ 1311618 w 4056549"/>
              <a:gd name="connsiteY11" fmla="*/ 18288 h 18288"/>
              <a:gd name="connsiteX12" fmla="*/ 716657 w 4056549"/>
              <a:gd name="connsiteY12" fmla="*/ 18288 h 18288"/>
              <a:gd name="connsiteX13" fmla="*/ 0 w 4056549"/>
              <a:gd name="connsiteY13" fmla="*/ 18288 h 18288"/>
              <a:gd name="connsiteX14" fmla="*/ 0 w 4056549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56549" h="18288" fill="none" extrusionOk="0">
                <a:moveTo>
                  <a:pt x="0" y="0"/>
                </a:moveTo>
                <a:cubicBezTo>
                  <a:pt x="324395" y="-12272"/>
                  <a:pt x="437185" y="20747"/>
                  <a:pt x="676092" y="0"/>
                </a:cubicBezTo>
                <a:cubicBezTo>
                  <a:pt x="914999" y="-20747"/>
                  <a:pt x="980886" y="20074"/>
                  <a:pt x="1271052" y="0"/>
                </a:cubicBezTo>
                <a:cubicBezTo>
                  <a:pt x="1561218" y="-20074"/>
                  <a:pt x="1609815" y="19965"/>
                  <a:pt x="1947144" y="0"/>
                </a:cubicBezTo>
                <a:cubicBezTo>
                  <a:pt x="2284473" y="-19965"/>
                  <a:pt x="2317816" y="-23682"/>
                  <a:pt x="2501539" y="0"/>
                </a:cubicBezTo>
                <a:cubicBezTo>
                  <a:pt x="2685262" y="23682"/>
                  <a:pt x="2879461" y="12712"/>
                  <a:pt x="3137065" y="0"/>
                </a:cubicBezTo>
                <a:cubicBezTo>
                  <a:pt x="3394669" y="-12712"/>
                  <a:pt x="3618306" y="-41742"/>
                  <a:pt x="4056549" y="0"/>
                </a:cubicBezTo>
                <a:cubicBezTo>
                  <a:pt x="4056201" y="6465"/>
                  <a:pt x="4056979" y="10922"/>
                  <a:pt x="4056549" y="18288"/>
                </a:cubicBezTo>
                <a:cubicBezTo>
                  <a:pt x="3807729" y="-7540"/>
                  <a:pt x="3536237" y="12619"/>
                  <a:pt x="3380458" y="18288"/>
                </a:cubicBezTo>
                <a:cubicBezTo>
                  <a:pt x="3224679" y="23957"/>
                  <a:pt x="2967497" y="23368"/>
                  <a:pt x="2663801" y="18288"/>
                </a:cubicBezTo>
                <a:cubicBezTo>
                  <a:pt x="2360105" y="13208"/>
                  <a:pt x="2359716" y="-8821"/>
                  <a:pt x="2068840" y="18288"/>
                </a:cubicBezTo>
                <a:cubicBezTo>
                  <a:pt x="1777964" y="45397"/>
                  <a:pt x="1641909" y="31681"/>
                  <a:pt x="1311618" y="18288"/>
                </a:cubicBezTo>
                <a:cubicBezTo>
                  <a:pt x="981327" y="4895"/>
                  <a:pt x="990410" y="11155"/>
                  <a:pt x="716657" y="18288"/>
                </a:cubicBezTo>
                <a:cubicBezTo>
                  <a:pt x="442904" y="25421"/>
                  <a:pt x="330722" y="13665"/>
                  <a:pt x="0" y="18288"/>
                </a:cubicBezTo>
                <a:cubicBezTo>
                  <a:pt x="75" y="12069"/>
                  <a:pt x="515" y="5650"/>
                  <a:pt x="0" y="0"/>
                </a:cubicBezTo>
                <a:close/>
              </a:path>
              <a:path w="4056549" h="18288" stroke="0" extrusionOk="0">
                <a:moveTo>
                  <a:pt x="0" y="0"/>
                </a:moveTo>
                <a:cubicBezTo>
                  <a:pt x="175099" y="13469"/>
                  <a:pt x="459673" y="14529"/>
                  <a:pt x="594961" y="0"/>
                </a:cubicBezTo>
                <a:cubicBezTo>
                  <a:pt x="730249" y="-14529"/>
                  <a:pt x="873178" y="22015"/>
                  <a:pt x="1149356" y="0"/>
                </a:cubicBezTo>
                <a:cubicBezTo>
                  <a:pt x="1425534" y="-22015"/>
                  <a:pt x="1498871" y="-21513"/>
                  <a:pt x="1744316" y="0"/>
                </a:cubicBezTo>
                <a:cubicBezTo>
                  <a:pt x="1989761" y="21513"/>
                  <a:pt x="2112991" y="-46"/>
                  <a:pt x="2420408" y="0"/>
                </a:cubicBezTo>
                <a:cubicBezTo>
                  <a:pt x="2727825" y="46"/>
                  <a:pt x="2880256" y="-10040"/>
                  <a:pt x="3137065" y="0"/>
                </a:cubicBezTo>
                <a:cubicBezTo>
                  <a:pt x="3393874" y="10040"/>
                  <a:pt x="3704325" y="-6685"/>
                  <a:pt x="4056549" y="0"/>
                </a:cubicBezTo>
                <a:cubicBezTo>
                  <a:pt x="4055732" y="6895"/>
                  <a:pt x="4055770" y="11206"/>
                  <a:pt x="4056549" y="18288"/>
                </a:cubicBezTo>
                <a:cubicBezTo>
                  <a:pt x="3812770" y="11959"/>
                  <a:pt x="3533996" y="-5717"/>
                  <a:pt x="3299327" y="18288"/>
                </a:cubicBezTo>
                <a:cubicBezTo>
                  <a:pt x="3064658" y="42293"/>
                  <a:pt x="2940381" y="24492"/>
                  <a:pt x="2744931" y="18288"/>
                </a:cubicBezTo>
                <a:cubicBezTo>
                  <a:pt x="2549481" y="12084"/>
                  <a:pt x="2252169" y="51841"/>
                  <a:pt x="1987709" y="18288"/>
                </a:cubicBezTo>
                <a:cubicBezTo>
                  <a:pt x="1723249" y="-15265"/>
                  <a:pt x="1438946" y="3423"/>
                  <a:pt x="1230487" y="18288"/>
                </a:cubicBezTo>
                <a:cubicBezTo>
                  <a:pt x="1022028" y="33153"/>
                  <a:pt x="795957" y="18596"/>
                  <a:pt x="676092" y="18288"/>
                </a:cubicBezTo>
                <a:cubicBezTo>
                  <a:pt x="556227" y="17980"/>
                  <a:pt x="334853" y="39451"/>
                  <a:pt x="0" y="18288"/>
                </a:cubicBezTo>
                <a:cubicBezTo>
                  <a:pt x="95" y="14343"/>
                  <a:pt x="742" y="686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orth Dakota Health and Human Services Section of Vocational Rehabilitation Logo">
            <a:extLst>
              <a:ext uri="{FF2B5EF4-FFF2-40B4-BE49-F238E27FC236}">
                <a16:creationId xmlns:a16="http://schemas.microsoft.com/office/drawing/2014/main" id="{0300389D-9BEF-6EE0-FA1A-B7D434439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43800" y="4686199"/>
            <a:ext cx="4499642" cy="136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03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1A0F4C-B718-8341-4057-D3AA82DDC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CRP Registration Process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0D171-EE85-4C6F-051E-D86895177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9464" y="363984"/>
            <a:ext cx="6365289" cy="649401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CRP completes and submits the following documents to the State Office CRP Liaison for review:</a:t>
            </a:r>
          </a:p>
          <a:p>
            <a:r>
              <a:rPr lang="en-US" sz="2000" dirty="0"/>
              <a:t>CRP Application Form</a:t>
            </a:r>
          </a:p>
          <a:p>
            <a:r>
              <a:rPr lang="en-US" sz="2000" dirty="0"/>
              <a:t>Completed W-9 Form	</a:t>
            </a:r>
          </a:p>
          <a:p>
            <a:r>
              <a:rPr lang="en-US" sz="2000" dirty="0"/>
              <a:t>Completed EFT Form</a:t>
            </a:r>
          </a:p>
          <a:p>
            <a:r>
              <a:rPr lang="en-US" sz="2000" dirty="0"/>
              <a:t>North Dakota Business License</a:t>
            </a:r>
          </a:p>
          <a:p>
            <a:r>
              <a:rPr lang="en-US" sz="2000" dirty="0"/>
              <a:t>For non-profit or faith-based corporations, a copy of your 501(c)(3) status. </a:t>
            </a:r>
          </a:p>
          <a:p>
            <a:r>
              <a:rPr lang="en-US" sz="2000" dirty="0"/>
              <a:t>Copy of all Qualifications/Credentials, if applicable</a:t>
            </a:r>
          </a:p>
          <a:p>
            <a:r>
              <a:rPr lang="en-US" sz="2000" dirty="0"/>
              <a:t>Copy of Insurances (as applicable; Professional, General Liability, Workers Compensation)</a:t>
            </a:r>
          </a:p>
          <a:p>
            <a:r>
              <a:rPr lang="en-US" sz="2000" dirty="0"/>
              <a:t>Copy of auto insurance and driver’s license if providing transportation services</a:t>
            </a:r>
          </a:p>
          <a:p>
            <a:r>
              <a:rPr lang="en-US" sz="2000" dirty="0"/>
              <a:t>Voided check or letter from your banking institution with a bank representative signature verifying your account and routing number, if applicable</a:t>
            </a:r>
          </a:p>
          <a:p>
            <a:r>
              <a:rPr lang="en-US" sz="2000" dirty="0"/>
              <a:t>Resume, as applicable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7626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5C2BE-E7FD-FAA0-146F-A257B7F40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6" y="673770"/>
            <a:ext cx="3644489" cy="2414488"/>
          </a:xfrm>
        </p:spPr>
        <p:txBody>
          <a:bodyPr anchor="t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CRP Application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B6C1-6C70-0650-2655-EA11CCCC8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0840" y="882315"/>
            <a:ext cx="5449913" cy="5294647"/>
          </a:xfrm>
        </p:spPr>
        <p:txBody>
          <a:bodyPr>
            <a:normAutofit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  <a:tabLst>
                <a:tab pos="457200" algn="l"/>
              </a:tabLst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Mail the completed application and required documentation to: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Vocational Rehabilitation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Attention: Cheryl Anderson, CRP Liaison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1000 E Divide Ave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Bismarck, ND 58501 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Electronic copies are accepted. Send electronic copies to: </a:t>
            </a:r>
            <a:r>
              <a:rPr lang="en-US" sz="2200" u="sng" dirty="0"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cheanderson@nd.gov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 CRPs contact the VR CRP liaison to begin the application process. The CRP liaison may be reached at (701) 328-8950 or 1-800-755-2745.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35542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EDDBB197-D710-4A4F-A9CA-FD2177498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75D1CFA-2CDB-4B64-BD9F-85744E8DA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6C1E8-3A6D-C12A-40F5-D968AA14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253" y="802955"/>
            <a:ext cx="5332395" cy="1454051"/>
          </a:xfrm>
        </p:spPr>
        <p:txBody>
          <a:bodyPr>
            <a:normAutofit/>
          </a:bodyPr>
          <a:lstStyle/>
          <a:p>
            <a:r>
              <a:rPr lang="en-US" sz="3600" b="1" dirty="0"/>
              <a:t>CRP Application</a:t>
            </a:r>
            <a:br>
              <a:rPr lang="en-US" sz="3600" b="1" dirty="0"/>
            </a:br>
            <a:r>
              <a:rPr lang="en-US" sz="3600" b="1" dirty="0"/>
              <a:t>Continued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A9196-6340-B429-EA42-BC85DEEE2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17" y="2421682"/>
            <a:ext cx="5523833" cy="4068570"/>
          </a:xfrm>
        </p:spPr>
        <p:txBody>
          <a:bodyPr anchor="ctr">
            <a:normAutofit/>
          </a:bodyPr>
          <a:lstStyle/>
          <a:p>
            <a:pPr lvl="0"/>
            <a:r>
              <a:rPr lang="en-US" sz="2000" dirty="0">
                <a:solidFill>
                  <a:schemeClr val="tx2"/>
                </a:solidFill>
              </a:rPr>
              <a:t>CRP Liaison review and approves/denies CRP registration</a:t>
            </a:r>
          </a:p>
          <a:p>
            <a:pPr lvl="0"/>
            <a:r>
              <a:rPr lang="en-US" sz="2000" dirty="0">
                <a:solidFill>
                  <a:schemeClr val="tx2"/>
                </a:solidFill>
              </a:rPr>
              <a:t>CRP Liaison notifies prospective CRP and Regional Administrator via email/letter that the CRP has been approved to provide VR services</a:t>
            </a:r>
          </a:p>
          <a:p>
            <a:pPr lvl="0"/>
            <a:r>
              <a:rPr lang="en-US" sz="2000" dirty="0">
                <a:solidFill>
                  <a:schemeClr val="tx2"/>
                </a:solidFill>
              </a:rPr>
              <a:t>VR field staff guide new CRPs on their specific needs for services/goods and documentation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5EE5136-01F1-466C-962D-BA9B4C67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E11D3AD4-AF9B-4EB5-8C7B-C45D173B4B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57228" y="0"/>
              <a:ext cx="5822102" cy="6685267"/>
            </a:xfrm>
            <a:custGeom>
              <a:avLst/>
              <a:gdLst>
                <a:gd name="connsiteX0" fmla="*/ 2605444 w 5822102"/>
                <a:gd name="connsiteY0" fmla="*/ 0 h 6685267"/>
                <a:gd name="connsiteX1" fmla="*/ 4757391 w 5822102"/>
                <a:gd name="connsiteY1" fmla="*/ 0 h 6685267"/>
                <a:gd name="connsiteX2" fmla="*/ 4913680 w 5822102"/>
                <a:gd name="connsiteY2" fmla="*/ 56274 h 6685267"/>
                <a:gd name="connsiteX3" fmla="*/ 5376238 w 5822102"/>
                <a:gd name="connsiteY3" fmla="*/ 282027 h 6685267"/>
                <a:gd name="connsiteX4" fmla="*/ 5658024 w 5822102"/>
                <a:gd name="connsiteY4" fmla="*/ 471014 h 6685267"/>
                <a:gd name="connsiteX5" fmla="*/ 5822102 w 5822102"/>
                <a:gd name="connsiteY5" fmla="*/ 609109 h 6685267"/>
                <a:gd name="connsiteX6" fmla="*/ 5822102 w 5822102"/>
                <a:gd name="connsiteY6" fmla="*/ 760697 h 6685267"/>
                <a:gd name="connsiteX7" fmla="*/ 5707785 w 5822102"/>
                <a:gd name="connsiteY7" fmla="*/ 666601 h 6685267"/>
                <a:gd name="connsiteX8" fmla="*/ 5577306 w 5822102"/>
                <a:gd name="connsiteY8" fmla="*/ 571666 h 6685267"/>
                <a:gd name="connsiteX9" fmla="*/ 5298630 w 5822102"/>
                <a:gd name="connsiteY9" fmla="*/ 407449 h 6685267"/>
                <a:gd name="connsiteX10" fmla="*/ 4690768 w 5822102"/>
                <a:gd name="connsiteY10" fmla="*/ 184979 h 6685267"/>
                <a:gd name="connsiteX11" fmla="*/ 4048577 w 5822102"/>
                <a:gd name="connsiteY11" fmla="*/ 99280 h 6685267"/>
                <a:gd name="connsiteX12" fmla="*/ 3405404 w 5822102"/>
                <a:gd name="connsiteY12" fmla="*/ 131937 h 6685267"/>
                <a:gd name="connsiteX13" fmla="*/ 3089702 w 5822102"/>
                <a:gd name="connsiteY13" fmla="*/ 190190 h 6685267"/>
                <a:gd name="connsiteX14" fmla="*/ 2780132 w 5822102"/>
                <a:gd name="connsiteY14" fmla="*/ 273457 h 6685267"/>
                <a:gd name="connsiteX15" fmla="*/ 2478040 w 5822102"/>
                <a:gd name="connsiteY15" fmla="*/ 379654 h 6685267"/>
                <a:gd name="connsiteX16" fmla="*/ 2184897 w 5822102"/>
                <a:gd name="connsiteY16" fmla="*/ 507972 h 6685267"/>
                <a:gd name="connsiteX17" fmla="*/ 1629141 w 5822102"/>
                <a:gd name="connsiteY17" fmla="*/ 823205 h 6685267"/>
                <a:gd name="connsiteX18" fmla="*/ 1497711 w 5822102"/>
                <a:gd name="connsiteY18" fmla="*/ 914000 h 6685267"/>
                <a:gd name="connsiteX19" fmla="*/ 1433099 w 5822102"/>
                <a:gd name="connsiteY19" fmla="*/ 960903 h 6685267"/>
                <a:gd name="connsiteX20" fmla="*/ 1369346 w 5822102"/>
                <a:gd name="connsiteY20" fmla="*/ 1008963 h 6685267"/>
                <a:gd name="connsiteX21" fmla="*/ 1123406 w 5822102"/>
                <a:gd name="connsiteY21" fmla="*/ 1212905 h 6685267"/>
                <a:gd name="connsiteX22" fmla="*/ 684367 w 5822102"/>
                <a:gd name="connsiteY22" fmla="*/ 1675564 h 6685267"/>
                <a:gd name="connsiteX23" fmla="*/ 497153 w 5822102"/>
                <a:gd name="connsiteY23" fmla="*/ 1933588 h 6685267"/>
                <a:gd name="connsiteX24" fmla="*/ 337770 w 5822102"/>
                <a:gd name="connsiteY24" fmla="*/ 2208983 h 6685267"/>
                <a:gd name="connsiteX25" fmla="*/ 302461 w 5822102"/>
                <a:gd name="connsiteY25" fmla="*/ 2280207 h 6685267"/>
                <a:gd name="connsiteX26" fmla="*/ 285296 w 5822102"/>
                <a:gd name="connsiteY26" fmla="*/ 2316107 h 6685267"/>
                <a:gd name="connsiteX27" fmla="*/ 268991 w 5822102"/>
                <a:gd name="connsiteY27" fmla="*/ 2352355 h 6685267"/>
                <a:gd name="connsiteX28" fmla="*/ 237849 w 5822102"/>
                <a:gd name="connsiteY28" fmla="*/ 2425432 h 6685267"/>
                <a:gd name="connsiteX29" fmla="*/ 208670 w 5822102"/>
                <a:gd name="connsiteY29" fmla="*/ 2499319 h 6685267"/>
                <a:gd name="connsiteX30" fmla="*/ 113775 w 5822102"/>
                <a:gd name="connsiteY30" fmla="*/ 2801929 h 6685267"/>
                <a:gd name="connsiteX31" fmla="*/ 36781 w 5822102"/>
                <a:gd name="connsiteY31" fmla="*/ 3428922 h 6685267"/>
                <a:gd name="connsiteX32" fmla="*/ 69148 w 5822102"/>
                <a:gd name="connsiteY32" fmla="*/ 3741955 h 6685267"/>
                <a:gd name="connsiteX33" fmla="*/ 167966 w 5822102"/>
                <a:gd name="connsiteY33" fmla="*/ 4041323 h 6685267"/>
                <a:gd name="connsiteX34" fmla="*/ 202049 w 5822102"/>
                <a:gd name="connsiteY34" fmla="*/ 4112894 h 6685267"/>
                <a:gd name="connsiteX35" fmla="*/ 239933 w 5822102"/>
                <a:gd name="connsiteY35" fmla="*/ 4182843 h 6685267"/>
                <a:gd name="connsiteX36" fmla="*/ 323916 w 5822102"/>
                <a:gd name="connsiteY36" fmla="*/ 4318456 h 6685267"/>
                <a:gd name="connsiteX37" fmla="*/ 416604 w 5822102"/>
                <a:gd name="connsiteY37" fmla="*/ 4449436 h 6685267"/>
                <a:gd name="connsiteX38" fmla="*/ 515911 w 5822102"/>
                <a:gd name="connsiteY38" fmla="*/ 4576711 h 6685267"/>
                <a:gd name="connsiteX39" fmla="*/ 722619 w 5822102"/>
                <a:gd name="connsiteY39" fmla="*/ 4828482 h 6685267"/>
                <a:gd name="connsiteX40" fmla="*/ 825972 w 5822102"/>
                <a:gd name="connsiteY40" fmla="*/ 4956104 h 6685267"/>
                <a:gd name="connsiteX41" fmla="*/ 926506 w 5822102"/>
                <a:gd name="connsiteY41" fmla="*/ 5085347 h 6685267"/>
                <a:gd name="connsiteX42" fmla="*/ 1027040 w 5822102"/>
                <a:gd name="connsiteY42" fmla="*/ 5210191 h 6685267"/>
                <a:gd name="connsiteX43" fmla="*/ 1132110 w 5822102"/>
                <a:gd name="connsiteY43" fmla="*/ 5330748 h 6685267"/>
                <a:gd name="connsiteX44" fmla="*/ 1354880 w 5822102"/>
                <a:gd name="connsiteY44" fmla="*/ 5558083 h 6685267"/>
                <a:gd name="connsiteX45" fmla="*/ 1855220 w 5822102"/>
                <a:gd name="connsiteY45" fmla="*/ 5937591 h 6685267"/>
                <a:gd name="connsiteX46" fmla="*/ 2131810 w 5822102"/>
                <a:gd name="connsiteY46" fmla="*/ 6080268 h 6685267"/>
                <a:gd name="connsiteX47" fmla="*/ 2423726 w 5822102"/>
                <a:gd name="connsiteY47" fmla="*/ 6188087 h 6685267"/>
                <a:gd name="connsiteX48" fmla="*/ 2727780 w 5822102"/>
                <a:gd name="connsiteY48" fmla="*/ 6262552 h 6685267"/>
                <a:gd name="connsiteX49" fmla="*/ 3041276 w 5822102"/>
                <a:gd name="connsiteY49" fmla="*/ 6304245 h 6685267"/>
                <a:gd name="connsiteX50" fmla="*/ 3360532 w 5822102"/>
                <a:gd name="connsiteY50" fmla="*/ 6317331 h 6685267"/>
                <a:gd name="connsiteX51" fmla="*/ 3439855 w 5822102"/>
                <a:gd name="connsiteY51" fmla="*/ 6316751 h 6685267"/>
                <a:gd name="connsiteX52" fmla="*/ 3478721 w 5822102"/>
                <a:gd name="connsiteY52" fmla="*/ 6315826 h 6685267"/>
                <a:gd name="connsiteX53" fmla="*/ 3517463 w 5822102"/>
                <a:gd name="connsiteY53" fmla="*/ 6313971 h 6685267"/>
                <a:gd name="connsiteX54" fmla="*/ 3671452 w 5822102"/>
                <a:gd name="connsiteY54" fmla="*/ 6301233 h 6685267"/>
                <a:gd name="connsiteX55" fmla="*/ 4265460 w 5822102"/>
                <a:gd name="connsiteY55" fmla="*/ 6149638 h 6685267"/>
                <a:gd name="connsiteX56" fmla="*/ 4546587 w 5822102"/>
                <a:gd name="connsiteY56" fmla="*/ 6018079 h 6685267"/>
                <a:gd name="connsiteX57" fmla="*/ 4818030 w 5822102"/>
                <a:gd name="connsiteY57" fmla="*/ 5858029 h 6685267"/>
                <a:gd name="connsiteX58" fmla="*/ 5081870 w 5822102"/>
                <a:gd name="connsiteY58" fmla="*/ 5676903 h 6685267"/>
                <a:gd name="connsiteX59" fmla="*/ 5212073 w 5822102"/>
                <a:gd name="connsiteY59" fmla="*/ 5581013 h 6685267"/>
                <a:gd name="connsiteX60" fmla="*/ 5343625 w 5822102"/>
                <a:gd name="connsiteY60" fmla="*/ 5481533 h 6685267"/>
                <a:gd name="connsiteX61" fmla="*/ 5610378 w 5822102"/>
                <a:gd name="connsiteY61" fmla="*/ 5284425 h 6685267"/>
                <a:gd name="connsiteX62" fmla="*/ 5822102 w 5822102"/>
                <a:gd name="connsiteY62" fmla="*/ 5126414 h 6685267"/>
                <a:gd name="connsiteX63" fmla="*/ 5822102 w 5822102"/>
                <a:gd name="connsiteY63" fmla="*/ 5556641 h 6685267"/>
                <a:gd name="connsiteX64" fmla="*/ 5576325 w 5822102"/>
                <a:gd name="connsiteY64" fmla="*/ 5749979 h 6685267"/>
                <a:gd name="connsiteX65" fmla="*/ 5447715 w 5822102"/>
                <a:gd name="connsiteY65" fmla="*/ 5852818 h 6685267"/>
                <a:gd name="connsiteX66" fmla="*/ 5315059 w 5822102"/>
                <a:gd name="connsiteY66" fmla="*/ 5956236 h 6685267"/>
                <a:gd name="connsiteX67" fmla="*/ 5038468 w 5822102"/>
                <a:gd name="connsiteY67" fmla="*/ 6155776 h 6685267"/>
                <a:gd name="connsiteX68" fmla="*/ 4741892 w 5822102"/>
                <a:gd name="connsiteY68" fmla="*/ 6338292 h 6685267"/>
                <a:gd name="connsiteX69" fmla="*/ 4420920 w 5822102"/>
                <a:gd name="connsiteY69" fmla="*/ 6492203 h 6685267"/>
                <a:gd name="connsiteX70" fmla="*/ 3717672 w 5822102"/>
                <a:gd name="connsiteY70" fmla="*/ 6670434 h 6685267"/>
                <a:gd name="connsiteX71" fmla="*/ 3535853 w 5822102"/>
                <a:gd name="connsiteY71" fmla="*/ 6683289 h 6685267"/>
                <a:gd name="connsiteX72" fmla="*/ 3490367 w 5822102"/>
                <a:gd name="connsiteY72" fmla="*/ 6684910 h 6685267"/>
                <a:gd name="connsiteX73" fmla="*/ 3445005 w 5822102"/>
                <a:gd name="connsiteY73" fmla="*/ 6685142 h 6685267"/>
                <a:gd name="connsiteX74" fmla="*/ 3355872 w 5822102"/>
                <a:gd name="connsiteY74" fmla="*/ 6684100 h 6685267"/>
                <a:gd name="connsiteX75" fmla="*/ 3179203 w 5822102"/>
                <a:gd name="connsiteY75" fmla="*/ 6677150 h 6685267"/>
                <a:gd name="connsiteX76" fmla="*/ 3002410 w 5822102"/>
                <a:gd name="connsiteY76" fmla="*/ 6661169 h 6685267"/>
                <a:gd name="connsiteX77" fmla="*/ 2650296 w 5822102"/>
                <a:gd name="connsiteY77" fmla="*/ 6604191 h 6685267"/>
                <a:gd name="connsiteX78" fmla="*/ 2306028 w 5822102"/>
                <a:gd name="connsiteY78" fmla="*/ 6505869 h 6685267"/>
                <a:gd name="connsiteX79" fmla="*/ 1978803 w 5822102"/>
                <a:gd name="connsiteY79" fmla="*/ 6363307 h 6685267"/>
                <a:gd name="connsiteX80" fmla="*/ 1678428 w 5822102"/>
                <a:gd name="connsiteY80" fmla="*/ 6177779 h 6685267"/>
                <a:gd name="connsiteX81" fmla="*/ 1175880 w 5822102"/>
                <a:gd name="connsiteY81" fmla="*/ 5710373 h 6685267"/>
                <a:gd name="connsiteX82" fmla="*/ 971502 w 5822102"/>
                <a:gd name="connsiteY82" fmla="*/ 5445399 h 6685267"/>
                <a:gd name="connsiteX83" fmla="*/ 790909 w 5822102"/>
                <a:gd name="connsiteY83" fmla="*/ 5169078 h 6685267"/>
                <a:gd name="connsiteX84" fmla="*/ 706680 w 5822102"/>
                <a:gd name="connsiteY84" fmla="*/ 5031959 h 6685267"/>
                <a:gd name="connsiteX85" fmla="*/ 619143 w 5822102"/>
                <a:gd name="connsiteY85" fmla="*/ 4897157 h 6685267"/>
                <a:gd name="connsiteX86" fmla="*/ 436465 w 5822102"/>
                <a:gd name="connsiteY86" fmla="*/ 4628710 h 6685267"/>
                <a:gd name="connsiteX87" fmla="*/ 347088 w 5822102"/>
                <a:gd name="connsiteY87" fmla="*/ 4492171 h 6685267"/>
                <a:gd name="connsiteX88" fmla="*/ 262001 w 5822102"/>
                <a:gd name="connsiteY88" fmla="*/ 4352619 h 6685267"/>
                <a:gd name="connsiteX89" fmla="*/ 118679 w 5822102"/>
                <a:gd name="connsiteY89" fmla="*/ 4059853 h 6685267"/>
                <a:gd name="connsiteX90" fmla="*/ 28322 w 5822102"/>
                <a:gd name="connsiteY90" fmla="*/ 3749136 h 6685267"/>
                <a:gd name="connsiteX91" fmla="*/ 0 w 5822102"/>
                <a:gd name="connsiteY91" fmla="*/ 3428922 h 6685267"/>
                <a:gd name="connsiteX92" fmla="*/ 253052 w 5822102"/>
                <a:gd name="connsiteY92" fmla="*/ 2174356 h 6685267"/>
                <a:gd name="connsiteX93" fmla="*/ 389141 w 5822102"/>
                <a:gd name="connsiteY93" fmla="*/ 1877652 h 6685267"/>
                <a:gd name="connsiteX94" fmla="*/ 552079 w 5822102"/>
                <a:gd name="connsiteY94" fmla="*/ 1591834 h 6685267"/>
                <a:gd name="connsiteX95" fmla="*/ 954950 w 5822102"/>
                <a:gd name="connsiteY95" fmla="*/ 1061773 h 6685267"/>
                <a:gd name="connsiteX96" fmla="*/ 1192922 w 5822102"/>
                <a:gd name="connsiteY96" fmla="*/ 822626 h 6685267"/>
                <a:gd name="connsiteX97" fmla="*/ 1255939 w 5822102"/>
                <a:gd name="connsiteY97" fmla="*/ 765880 h 6685267"/>
                <a:gd name="connsiteX98" fmla="*/ 1320183 w 5822102"/>
                <a:gd name="connsiteY98" fmla="*/ 710291 h 6685267"/>
                <a:gd name="connsiteX99" fmla="*/ 1452961 w 5822102"/>
                <a:gd name="connsiteY99" fmla="*/ 603514 h 6685267"/>
                <a:gd name="connsiteX100" fmla="*/ 2033360 w 5822102"/>
                <a:gd name="connsiteY100" fmla="*/ 235818 h 6685267"/>
                <a:gd name="connsiteX101" fmla="*/ 2512513 w 5822102"/>
                <a:gd name="connsiteY101" fmla="*/ 30012 h 6685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5822102" h="6685267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15102EBE-A80F-4CFF-B1DD-941EF9728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04998" y="98659"/>
              <a:ext cx="5774333" cy="6315453"/>
            </a:xfrm>
            <a:custGeom>
              <a:avLst/>
              <a:gdLst>
                <a:gd name="connsiteX0" fmla="*/ 3707237 w 5774333"/>
                <a:gd name="connsiteY0" fmla="*/ 1489 h 6315453"/>
                <a:gd name="connsiteX1" fmla="*/ 4037665 w 5774333"/>
                <a:gd name="connsiteY1" fmla="*/ 6121 h 6315453"/>
                <a:gd name="connsiteX2" fmla="*/ 4692239 w 5774333"/>
                <a:gd name="connsiteY2" fmla="*/ 102128 h 6315453"/>
                <a:gd name="connsiteX3" fmla="*/ 5315059 w 5774333"/>
                <a:gd name="connsiteY3" fmla="*/ 324945 h 6315453"/>
                <a:gd name="connsiteX4" fmla="*/ 5738325 w 5774333"/>
                <a:gd name="connsiteY4" fmla="*/ 578286 h 6315453"/>
                <a:gd name="connsiteX5" fmla="*/ 5774333 w 5774333"/>
                <a:gd name="connsiteY5" fmla="*/ 606551 h 6315453"/>
                <a:gd name="connsiteX6" fmla="*/ 5774333 w 5774333"/>
                <a:gd name="connsiteY6" fmla="*/ 975490 h 6315453"/>
                <a:gd name="connsiteX7" fmla="*/ 5676001 w 5774333"/>
                <a:gd name="connsiteY7" fmla="*/ 889749 h 6315453"/>
                <a:gd name="connsiteX8" fmla="*/ 5177132 w 5774333"/>
                <a:gd name="connsiteY8" fmla="*/ 581926 h 6315453"/>
                <a:gd name="connsiteX9" fmla="*/ 4615735 w 5774333"/>
                <a:gd name="connsiteY9" fmla="*/ 388640 h 6315453"/>
                <a:gd name="connsiteX10" fmla="*/ 4020010 w 5774333"/>
                <a:gd name="connsiteY10" fmla="*/ 308500 h 6315453"/>
                <a:gd name="connsiteX11" fmla="*/ 3416315 w 5774333"/>
                <a:gd name="connsiteY11" fmla="*/ 328882 h 6315453"/>
                <a:gd name="connsiteX12" fmla="*/ 2823779 w 5774333"/>
                <a:gd name="connsiteY12" fmla="*/ 446545 h 6315453"/>
                <a:gd name="connsiteX13" fmla="*/ 2256987 w 5774333"/>
                <a:gd name="connsiteY13" fmla="*/ 651296 h 6315453"/>
                <a:gd name="connsiteX14" fmla="*/ 1244169 w 5774333"/>
                <a:gd name="connsiteY14" fmla="*/ 1280374 h 6315453"/>
                <a:gd name="connsiteX15" fmla="*/ 830141 w 5774333"/>
                <a:gd name="connsiteY15" fmla="*/ 1700184 h 6315453"/>
                <a:gd name="connsiteX16" fmla="*/ 502792 w 5774333"/>
                <a:gd name="connsiteY16" fmla="*/ 2182300 h 6315453"/>
                <a:gd name="connsiteX17" fmla="*/ 280637 w 5774333"/>
                <a:gd name="connsiteY17" fmla="*/ 2715256 h 6315453"/>
                <a:gd name="connsiteX18" fmla="*/ 199843 w 5774333"/>
                <a:gd name="connsiteY18" fmla="*/ 3283418 h 6315453"/>
                <a:gd name="connsiteX19" fmla="*/ 233926 w 5774333"/>
                <a:gd name="connsiteY19" fmla="*/ 3561593 h 6315453"/>
                <a:gd name="connsiteX20" fmla="*/ 334582 w 5774333"/>
                <a:gd name="connsiteY20" fmla="*/ 3821816 h 6315453"/>
                <a:gd name="connsiteX21" fmla="*/ 404834 w 5774333"/>
                <a:gd name="connsiteY21" fmla="*/ 3944343 h 6315453"/>
                <a:gd name="connsiteX22" fmla="*/ 485506 w 5774333"/>
                <a:gd name="connsiteY22" fmla="*/ 4062932 h 6315453"/>
                <a:gd name="connsiteX23" fmla="*/ 671861 w 5774333"/>
                <a:gd name="connsiteY23" fmla="*/ 4292120 h 6315453"/>
                <a:gd name="connsiteX24" fmla="*/ 873542 w 5774333"/>
                <a:gd name="connsiteY24" fmla="*/ 4523044 h 6315453"/>
                <a:gd name="connsiteX25" fmla="*/ 973831 w 5774333"/>
                <a:gd name="connsiteY25" fmla="*/ 4643601 h 6315453"/>
                <a:gd name="connsiteX26" fmla="*/ 1022014 w 5774333"/>
                <a:gd name="connsiteY26" fmla="*/ 4702780 h 6315453"/>
                <a:gd name="connsiteX27" fmla="*/ 1069215 w 5774333"/>
                <a:gd name="connsiteY27" fmla="*/ 4759411 h 6315453"/>
                <a:gd name="connsiteX28" fmla="*/ 1474784 w 5774333"/>
                <a:gd name="connsiteY28" fmla="*/ 5177948 h 6315453"/>
                <a:gd name="connsiteX29" fmla="*/ 1690442 w 5774333"/>
                <a:gd name="connsiteY29" fmla="*/ 5366255 h 6315453"/>
                <a:gd name="connsiteX30" fmla="*/ 1916276 w 5774333"/>
                <a:gd name="connsiteY30" fmla="*/ 5539852 h 6315453"/>
                <a:gd name="connsiteX31" fmla="*/ 2420784 w 5774333"/>
                <a:gd name="connsiteY31" fmla="*/ 5814437 h 6315453"/>
                <a:gd name="connsiteX32" fmla="*/ 2703015 w 5774333"/>
                <a:gd name="connsiteY32" fmla="*/ 5892029 h 6315453"/>
                <a:gd name="connsiteX33" fmla="*/ 2775350 w 5774333"/>
                <a:gd name="connsiteY33" fmla="*/ 5905695 h 6315453"/>
                <a:gd name="connsiteX34" fmla="*/ 2848299 w 5774333"/>
                <a:gd name="connsiteY34" fmla="*/ 5917161 h 6315453"/>
                <a:gd name="connsiteX35" fmla="*/ 2995544 w 5774333"/>
                <a:gd name="connsiteY35" fmla="*/ 5933605 h 6315453"/>
                <a:gd name="connsiteX36" fmla="*/ 3069596 w 5774333"/>
                <a:gd name="connsiteY36" fmla="*/ 5938933 h 6315453"/>
                <a:gd name="connsiteX37" fmla="*/ 3143894 w 5774333"/>
                <a:gd name="connsiteY37" fmla="*/ 5942639 h 6315453"/>
                <a:gd name="connsiteX38" fmla="*/ 3218436 w 5774333"/>
                <a:gd name="connsiteY38" fmla="*/ 5944260 h 6315453"/>
                <a:gd name="connsiteX39" fmla="*/ 3293101 w 5774333"/>
                <a:gd name="connsiteY39" fmla="*/ 5943913 h 6315453"/>
                <a:gd name="connsiteX40" fmla="*/ 3330494 w 5774333"/>
                <a:gd name="connsiteY40" fmla="*/ 5943565 h 6315453"/>
                <a:gd name="connsiteX41" fmla="*/ 3366540 w 5774333"/>
                <a:gd name="connsiteY41" fmla="*/ 5942059 h 6315453"/>
                <a:gd name="connsiteX42" fmla="*/ 3402462 w 5774333"/>
                <a:gd name="connsiteY42" fmla="*/ 5940323 h 6315453"/>
                <a:gd name="connsiteX43" fmla="*/ 3438262 w 5774333"/>
                <a:gd name="connsiteY43" fmla="*/ 5937543 h 6315453"/>
                <a:gd name="connsiteX44" fmla="*/ 3580236 w 5774333"/>
                <a:gd name="connsiteY44" fmla="*/ 5920982 h 6315453"/>
                <a:gd name="connsiteX45" fmla="*/ 4121034 w 5774333"/>
                <a:gd name="connsiteY45" fmla="*/ 5753290 h 6315453"/>
                <a:gd name="connsiteX46" fmla="*/ 4620639 w 5774333"/>
                <a:gd name="connsiteY46" fmla="*/ 5459364 h 6315453"/>
                <a:gd name="connsiteX47" fmla="*/ 4741771 w 5774333"/>
                <a:gd name="connsiteY47" fmla="*/ 5372971 h 6315453"/>
                <a:gd name="connsiteX48" fmla="*/ 4862901 w 5774333"/>
                <a:gd name="connsiteY48" fmla="*/ 5283682 h 6315453"/>
                <a:gd name="connsiteX49" fmla="*/ 5108229 w 5774333"/>
                <a:gd name="connsiteY49" fmla="*/ 5098386 h 6315453"/>
                <a:gd name="connsiteX50" fmla="*/ 5612493 w 5774333"/>
                <a:gd name="connsiteY50" fmla="*/ 4739724 h 6315453"/>
                <a:gd name="connsiteX51" fmla="*/ 5774333 w 5774333"/>
                <a:gd name="connsiteY51" fmla="*/ 4623488 h 6315453"/>
                <a:gd name="connsiteX52" fmla="*/ 5774333 w 5774333"/>
                <a:gd name="connsiteY52" fmla="*/ 5232926 h 6315453"/>
                <a:gd name="connsiteX53" fmla="*/ 5676492 w 5774333"/>
                <a:gd name="connsiteY53" fmla="*/ 5306859 h 6315453"/>
                <a:gd name="connsiteX54" fmla="*/ 5426260 w 5774333"/>
                <a:gd name="connsiteY54" fmla="*/ 5486233 h 6315453"/>
                <a:gd name="connsiteX55" fmla="*/ 5300225 w 5774333"/>
                <a:gd name="connsiteY55" fmla="*/ 5576217 h 6315453"/>
                <a:gd name="connsiteX56" fmla="*/ 5170757 w 5774333"/>
                <a:gd name="connsiteY56" fmla="*/ 5666780 h 6315453"/>
                <a:gd name="connsiteX57" fmla="*/ 5038100 w 5774333"/>
                <a:gd name="connsiteY57" fmla="*/ 5756185 h 6315453"/>
                <a:gd name="connsiteX58" fmla="*/ 4901276 w 5774333"/>
                <a:gd name="connsiteY58" fmla="*/ 5843043 h 6315453"/>
                <a:gd name="connsiteX59" fmla="*/ 4614019 w 5774333"/>
                <a:gd name="connsiteY59" fmla="*/ 6006103 h 6315453"/>
                <a:gd name="connsiteX60" fmla="*/ 4305061 w 5774333"/>
                <a:gd name="connsiteY60" fmla="*/ 6144726 h 6315453"/>
                <a:gd name="connsiteX61" fmla="*/ 3632710 w 5774333"/>
                <a:gd name="connsiteY61" fmla="*/ 6304196 h 6315453"/>
                <a:gd name="connsiteX62" fmla="*/ 3459594 w 5774333"/>
                <a:gd name="connsiteY62" fmla="*/ 6314504 h 6315453"/>
                <a:gd name="connsiteX63" fmla="*/ 3416315 w 5774333"/>
                <a:gd name="connsiteY63" fmla="*/ 6315429 h 6315453"/>
                <a:gd name="connsiteX64" fmla="*/ 3373159 w 5774333"/>
                <a:gd name="connsiteY64" fmla="*/ 6315198 h 6315453"/>
                <a:gd name="connsiteX65" fmla="*/ 3330127 w 5774333"/>
                <a:gd name="connsiteY65" fmla="*/ 6314735 h 6315453"/>
                <a:gd name="connsiteX66" fmla="*/ 3288320 w 5774333"/>
                <a:gd name="connsiteY66" fmla="*/ 6313230 h 6315453"/>
                <a:gd name="connsiteX67" fmla="*/ 2954350 w 5774333"/>
                <a:gd name="connsiteY67" fmla="*/ 6288098 h 6315453"/>
                <a:gd name="connsiteX68" fmla="*/ 2622466 w 5774333"/>
                <a:gd name="connsiteY68" fmla="*/ 6232742 h 6315453"/>
                <a:gd name="connsiteX69" fmla="*/ 2296466 w 5774333"/>
                <a:gd name="connsiteY69" fmla="*/ 6146001 h 6315453"/>
                <a:gd name="connsiteX70" fmla="*/ 1672419 w 5774333"/>
                <a:gd name="connsiteY70" fmla="*/ 5885197 h 6315453"/>
                <a:gd name="connsiteX71" fmla="*/ 1146578 w 5774333"/>
                <a:gd name="connsiteY71" fmla="*/ 5479168 h 6315453"/>
                <a:gd name="connsiteX72" fmla="*/ 933372 w 5774333"/>
                <a:gd name="connsiteY72" fmla="*/ 5234810 h 6315453"/>
                <a:gd name="connsiteX73" fmla="*/ 747140 w 5774333"/>
                <a:gd name="connsiteY73" fmla="*/ 4976091 h 6315453"/>
                <a:gd name="connsiteX74" fmla="*/ 703616 w 5774333"/>
                <a:gd name="connsiteY74" fmla="*/ 4910196 h 6315453"/>
                <a:gd name="connsiteX75" fmla="*/ 662053 w 5774333"/>
                <a:gd name="connsiteY75" fmla="*/ 4846269 h 6315453"/>
                <a:gd name="connsiteX76" fmla="*/ 580033 w 5774333"/>
                <a:gd name="connsiteY76" fmla="*/ 4722352 h 6315453"/>
                <a:gd name="connsiteX77" fmla="*/ 410105 w 5774333"/>
                <a:gd name="connsiteY77" fmla="*/ 4469193 h 6315453"/>
                <a:gd name="connsiteX78" fmla="*/ 244224 w 5774333"/>
                <a:gd name="connsiteY78" fmla="*/ 4201556 h 6315453"/>
                <a:gd name="connsiteX79" fmla="*/ 169437 w 5774333"/>
                <a:gd name="connsiteY79" fmla="*/ 4059690 h 6315453"/>
                <a:gd name="connsiteX80" fmla="*/ 105929 w 5774333"/>
                <a:gd name="connsiteY80" fmla="*/ 3911221 h 6315453"/>
                <a:gd name="connsiteX81" fmla="*/ 57256 w 5774333"/>
                <a:gd name="connsiteY81" fmla="*/ 3757195 h 6315453"/>
                <a:gd name="connsiteX82" fmla="*/ 39111 w 5774333"/>
                <a:gd name="connsiteY82" fmla="*/ 3678677 h 6315453"/>
                <a:gd name="connsiteX83" fmla="*/ 31142 w 5774333"/>
                <a:gd name="connsiteY83" fmla="*/ 3639300 h 6315453"/>
                <a:gd name="connsiteX84" fmla="*/ 24521 w 5774333"/>
                <a:gd name="connsiteY84" fmla="*/ 3599809 h 6315453"/>
                <a:gd name="connsiteX85" fmla="*/ 0 w 5774333"/>
                <a:gd name="connsiteY85" fmla="*/ 3283418 h 6315453"/>
                <a:gd name="connsiteX86" fmla="*/ 68045 w 5774333"/>
                <a:gd name="connsiteY86" fmla="*/ 2666963 h 6315453"/>
                <a:gd name="connsiteX87" fmla="*/ 272546 w 5774333"/>
                <a:gd name="connsiteY87" fmla="*/ 2076334 h 6315453"/>
                <a:gd name="connsiteX88" fmla="*/ 1039300 w 5774333"/>
                <a:gd name="connsiteY88" fmla="*/ 1073307 h 6315453"/>
                <a:gd name="connsiteX89" fmla="*/ 1547733 w 5774333"/>
                <a:gd name="connsiteY89" fmla="*/ 680365 h 6315453"/>
                <a:gd name="connsiteX90" fmla="*/ 2115995 w 5774333"/>
                <a:gd name="connsiteY90" fmla="*/ 368373 h 6315453"/>
                <a:gd name="connsiteX91" fmla="*/ 3377451 w 5774333"/>
                <a:gd name="connsiteY91" fmla="*/ 24304 h 6315453"/>
                <a:gd name="connsiteX92" fmla="*/ 3707237 w 5774333"/>
                <a:gd name="connsiteY92" fmla="*/ 1489 h 6315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5774333" h="6315453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C18CE1F-9DF1-47AF-9E66-6CE348AC23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464911 h 6229400"/>
                <a:gd name="connsiteX4" fmla="*/ 5660063 w 5769111"/>
                <a:gd name="connsiteY4" fmla="*/ 1328105 h 6229400"/>
                <a:gd name="connsiteX5" fmla="*/ 4910471 w 5769111"/>
                <a:gd name="connsiteY5" fmla="*/ 781599 h 6229400"/>
                <a:gd name="connsiteX6" fmla="*/ 3882695 w 5769111"/>
                <a:gd name="connsiteY6" fmla="*/ 579048 h 6229400"/>
                <a:gd name="connsiteX7" fmla="*/ 2683153 w 5769111"/>
                <a:gd name="connsiteY7" fmla="*/ 797003 h 6229400"/>
                <a:gd name="connsiteX8" fmla="*/ 1617493 w 5769111"/>
                <a:gd name="connsiteY8" fmla="*/ 1395738 h 6229400"/>
                <a:gd name="connsiteX9" fmla="*/ 880408 w 5769111"/>
                <a:gd name="connsiteY9" fmla="*/ 2259099 h 6229400"/>
                <a:gd name="connsiteX10" fmla="*/ 613135 w 5769111"/>
                <a:gd name="connsiteY10" fmla="*/ 3263863 h 6229400"/>
                <a:gd name="connsiteX11" fmla="*/ 1055484 w 5769111"/>
                <a:gd name="connsiteY11" fmla="*/ 4196825 h 6229400"/>
                <a:gd name="connsiteX12" fmla="*/ 1278376 w 5769111"/>
                <a:gd name="connsiteY12" fmla="*/ 4492950 h 6229400"/>
                <a:gd name="connsiteX13" fmla="*/ 3369851 w 5769111"/>
                <a:gd name="connsiteY13" fmla="*/ 5650468 h 6229400"/>
                <a:gd name="connsiteX14" fmla="*/ 4957551 w 5769111"/>
                <a:gd name="connsiteY14" fmla="*/ 4938355 h 6229400"/>
                <a:gd name="connsiteX15" fmla="*/ 5150773 w 5769111"/>
                <a:gd name="connsiteY15" fmla="*/ 4796950 h 6229400"/>
                <a:gd name="connsiteX16" fmla="*/ 5747247 w 5769111"/>
                <a:gd name="connsiteY16" fmla="*/ 4338176 h 6229400"/>
                <a:gd name="connsiteX17" fmla="*/ 5769111 w 5769111"/>
                <a:gd name="connsiteY17" fmla="*/ 4318497 h 6229400"/>
                <a:gd name="connsiteX18" fmla="*/ 5769111 w 5769111"/>
                <a:gd name="connsiteY18" fmla="*/ 5074612 h 6229400"/>
                <a:gd name="connsiteX19" fmla="*/ 5636252 w 5769111"/>
                <a:gd name="connsiteY19" fmla="*/ 5174208 h 6229400"/>
                <a:gd name="connsiteX20" fmla="*/ 5334922 w 5769111"/>
                <a:gd name="connsiteY20" fmla="*/ 5394528 h 6229400"/>
                <a:gd name="connsiteX21" fmla="*/ 3369727 w 5769111"/>
                <a:gd name="connsiteY21" fmla="*/ 6229400 h 6229400"/>
                <a:gd name="connsiteX22" fmla="*/ 771046 w 5769111"/>
                <a:gd name="connsiteY22" fmla="*/ 4817913 h 6229400"/>
                <a:gd name="connsiteX23" fmla="*/ 0 w 5769111"/>
                <a:gd name="connsiteY23" fmla="*/ 3263748 h 6229400"/>
                <a:gd name="connsiteX24" fmla="*/ 3882695 w 5769111"/>
                <a:gd name="connsiteY24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BD26A8C-8D1D-41E6-A71E-FE9AC75F3F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10220" y="131729"/>
              <a:ext cx="5769111" cy="6229400"/>
            </a:xfrm>
            <a:custGeom>
              <a:avLst/>
              <a:gdLst>
                <a:gd name="connsiteX0" fmla="*/ 3882695 w 5769111"/>
                <a:gd name="connsiteY0" fmla="*/ 0 h 6229400"/>
                <a:gd name="connsiteX1" fmla="*/ 5691883 w 5769111"/>
                <a:gd name="connsiteY1" fmla="*/ 557381 h 6229400"/>
                <a:gd name="connsiteX2" fmla="*/ 5769111 w 5769111"/>
                <a:gd name="connsiteY2" fmla="*/ 620523 h 6229400"/>
                <a:gd name="connsiteX3" fmla="*/ 5769111 w 5769111"/>
                <a:gd name="connsiteY3" fmla="*/ 1675390 h 6229400"/>
                <a:gd name="connsiteX4" fmla="*/ 5711488 w 5769111"/>
                <a:gd name="connsiteY4" fmla="*/ 1585205 h 6229400"/>
                <a:gd name="connsiteX5" fmla="*/ 5566027 w 5769111"/>
                <a:gd name="connsiteY5" fmla="*/ 1402571 h 6229400"/>
                <a:gd name="connsiteX6" fmla="*/ 4858734 w 5769111"/>
                <a:gd name="connsiteY6" fmla="*/ 886639 h 6229400"/>
                <a:gd name="connsiteX7" fmla="*/ 3882695 w 5769111"/>
                <a:gd name="connsiteY7" fmla="*/ 694858 h 6229400"/>
                <a:gd name="connsiteX8" fmla="*/ 2727046 w 5769111"/>
                <a:gd name="connsiteY8" fmla="*/ 905053 h 6229400"/>
                <a:gd name="connsiteX9" fmla="*/ 1697186 w 5769111"/>
                <a:gd name="connsiteY9" fmla="*/ 1483638 h 6229400"/>
                <a:gd name="connsiteX10" fmla="*/ 989279 w 5769111"/>
                <a:gd name="connsiteY10" fmla="*/ 2312139 h 6229400"/>
                <a:gd name="connsiteX11" fmla="*/ 735615 w 5769111"/>
                <a:gd name="connsiteY11" fmla="*/ 3263863 h 6229400"/>
                <a:gd name="connsiteX12" fmla="*/ 1154424 w 5769111"/>
                <a:gd name="connsiteY12" fmla="*/ 4128614 h 6229400"/>
                <a:gd name="connsiteX13" fmla="*/ 1379768 w 5769111"/>
                <a:gd name="connsiteY13" fmla="*/ 4427981 h 6229400"/>
                <a:gd name="connsiteX14" fmla="*/ 2239456 w 5769111"/>
                <a:gd name="connsiteY14" fmla="*/ 5256947 h 6229400"/>
                <a:gd name="connsiteX15" fmla="*/ 3369727 w 5769111"/>
                <a:gd name="connsiteY15" fmla="*/ 5534658 h 6229400"/>
                <a:gd name="connsiteX16" fmla="*/ 4096760 w 5769111"/>
                <a:gd name="connsiteY16" fmla="*/ 5357817 h 6229400"/>
                <a:gd name="connsiteX17" fmla="*/ 4881905 w 5769111"/>
                <a:gd name="connsiteY17" fmla="*/ 4847212 h 6229400"/>
                <a:gd name="connsiteX18" fmla="*/ 5075739 w 5769111"/>
                <a:gd name="connsiteY18" fmla="*/ 4705346 h 6229400"/>
                <a:gd name="connsiteX19" fmla="*/ 5759930 w 5769111"/>
                <a:gd name="connsiteY19" fmla="*/ 4166809 h 6229400"/>
                <a:gd name="connsiteX20" fmla="*/ 5769111 w 5769111"/>
                <a:gd name="connsiteY20" fmla="*/ 4157764 h 6229400"/>
                <a:gd name="connsiteX21" fmla="*/ 5769111 w 5769111"/>
                <a:gd name="connsiteY21" fmla="*/ 5074612 h 6229400"/>
                <a:gd name="connsiteX22" fmla="*/ 5636252 w 5769111"/>
                <a:gd name="connsiteY22" fmla="*/ 5174208 h 6229400"/>
                <a:gd name="connsiteX23" fmla="*/ 5334922 w 5769111"/>
                <a:gd name="connsiteY23" fmla="*/ 5394528 h 6229400"/>
                <a:gd name="connsiteX24" fmla="*/ 3369727 w 5769111"/>
                <a:gd name="connsiteY24" fmla="*/ 6229400 h 6229400"/>
                <a:gd name="connsiteX25" fmla="*/ 771046 w 5769111"/>
                <a:gd name="connsiteY25" fmla="*/ 4817913 h 6229400"/>
                <a:gd name="connsiteX26" fmla="*/ 0 w 5769111"/>
                <a:gd name="connsiteY26" fmla="*/ 3263748 h 6229400"/>
                <a:gd name="connsiteX27" fmla="*/ 3882695 w 5769111"/>
                <a:gd name="connsiteY27" fmla="*/ 0 h 622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9111" h="622940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Graphic 35" descr="User ">
            <a:extLst>
              <a:ext uri="{FF2B5EF4-FFF2-40B4-BE49-F238E27FC236}">
                <a16:creationId xmlns:a16="http://schemas.microsoft.com/office/drawing/2014/main" id="{369FC710-9961-88C7-2E68-0159993F1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1726" y="1629089"/>
            <a:ext cx="3620021" cy="362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7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3956B-006D-6026-98F0-3F66BAF39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VR Fee Schedule</a:t>
            </a:r>
          </a:p>
        </p:txBody>
      </p:sp>
      <p:sp>
        <p:nvSpPr>
          <p:cNvPr id="1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0ACD904-8D7B-ABC1-C0DB-5CFA1B600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 b="1" dirty="0"/>
              <a:t>What is it?</a:t>
            </a:r>
          </a:p>
          <a:p>
            <a:r>
              <a:rPr lang="en-US" sz="2200" dirty="0"/>
              <a:t>The Fee schedule is an established rate VR has defined specific services and deliverables.</a:t>
            </a:r>
          </a:p>
          <a:p>
            <a:pPr marL="0" indent="0">
              <a:buNone/>
            </a:pPr>
            <a:r>
              <a:rPr lang="en-US" sz="2200" dirty="0"/>
              <a:t>  </a:t>
            </a:r>
          </a:p>
          <a:p>
            <a:pPr marL="0" indent="0">
              <a:buNone/>
            </a:pPr>
            <a:r>
              <a:rPr lang="en-US" sz="2200" b="1" dirty="0"/>
              <a:t>CRP Responsibilities</a:t>
            </a:r>
          </a:p>
          <a:p>
            <a:r>
              <a:rPr lang="en-US" sz="2200" dirty="0"/>
              <a:t>Know and understand all the terms and conditions related to each VR service and the rate associated with that services. Note:  VR will review and update the fee schedule at least annually. 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Content Placeholder 4" descr="United States dollars and cents.">
            <a:extLst>
              <a:ext uri="{FF2B5EF4-FFF2-40B4-BE49-F238E27FC236}">
                <a16:creationId xmlns:a16="http://schemas.microsoft.com/office/drawing/2014/main" id="{DCD60BCB-2DA8-0B98-CB29-962DDDBCE1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100" r="15124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06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DBF1C9-9793-AFDA-3544-034395A88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4368602" cy="1597192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VR Invoice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00223-FBE0-6984-DA39-E0587C79B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74" y="2872899"/>
            <a:ext cx="5682342" cy="33206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Invoices must include:</a:t>
            </a:r>
          </a:p>
          <a:p>
            <a:r>
              <a:rPr lang="en-US" sz="2000" dirty="0"/>
              <a:t>Name of CRP</a:t>
            </a:r>
          </a:p>
          <a:p>
            <a:r>
              <a:rPr lang="en-US" sz="2000" dirty="0"/>
              <a:t>Name of the client</a:t>
            </a:r>
          </a:p>
          <a:p>
            <a:r>
              <a:rPr lang="en-US" sz="2000" dirty="0"/>
              <a:t>Authorization number</a:t>
            </a:r>
          </a:p>
          <a:p>
            <a:r>
              <a:rPr lang="en-US" sz="2000" dirty="0"/>
              <a:t>Invoice number</a:t>
            </a:r>
          </a:p>
          <a:p>
            <a:r>
              <a:rPr lang="en-US" sz="2000" dirty="0"/>
              <a:t>Monthly breakdown of service hours and activity provided</a:t>
            </a:r>
          </a:p>
          <a:p>
            <a:r>
              <a:rPr lang="en-US" sz="2000" dirty="0"/>
              <a:t>Total invoice amount</a:t>
            </a:r>
          </a:p>
          <a:p>
            <a:r>
              <a:rPr lang="en-US" sz="2000" dirty="0"/>
              <a:t>Invoice and reports should be sent to the originating field office by the 15</a:t>
            </a:r>
            <a:r>
              <a:rPr lang="en-US" sz="2000" baseline="30000" dirty="0"/>
              <a:t>th</a:t>
            </a:r>
            <a:r>
              <a:rPr lang="en-US" sz="2000" dirty="0"/>
              <a:t> of the month</a:t>
            </a:r>
          </a:p>
        </p:txBody>
      </p:sp>
      <p:pic>
        <p:nvPicPr>
          <p:cNvPr id="4" name="Content Placeholder 4" descr="United States dollars and cents">
            <a:extLst>
              <a:ext uri="{FF2B5EF4-FFF2-40B4-BE49-F238E27FC236}">
                <a16:creationId xmlns:a16="http://schemas.microsoft.com/office/drawing/2014/main" id="{E06A9AEE-6574-84AB-3F77-EF34F6F755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762" r="13790" b="1"/>
          <a:stretch/>
        </p:blipFill>
        <p:spPr>
          <a:xfrm>
            <a:off x="6096000" y="1065714"/>
            <a:ext cx="5508328" cy="487459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51803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9F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E7E79-A44D-1E3C-CE27-DFC4A5E4D4F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72640" y="1540003"/>
            <a:ext cx="8046720" cy="23083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Frequently Asked Questions</a:t>
            </a:r>
          </a:p>
        </p:txBody>
      </p:sp>
    </p:spTree>
    <p:extLst>
      <p:ext uri="{BB962C8B-B14F-4D97-AF65-F5344CB8AC3E}">
        <p14:creationId xmlns:p14="http://schemas.microsoft.com/office/powerpoint/2010/main" val="860483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4B50DA7-6516-77A6-599C-1B58C3862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2980" y="2362602"/>
            <a:ext cx="2536596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FAQs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EEE2B-0185-32FB-594F-ADF9F75DB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5510" y="471340"/>
            <a:ext cx="6438506" cy="6386657"/>
          </a:xfrm>
        </p:spPr>
        <p:txBody>
          <a:bodyPr anchor="ctr">
            <a:norm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/>
              <a:t>Q:</a:t>
            </a:r>
            <a:r>
              <a:rPr lang="en-US" sz="2000" dirty="0"/>
              <a:t> </a:t>
            </a:r>
            <a:r>
              <a:rPr lang="en-US" sz="2000" b="1" dirty="0"/>
              <a:t>After paperwork is approved, how long does it take to become a CRP?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/>
              <a:t>A:</a:t>
            </a:r>
            <a:r>
              <a:rPr lang="en-US" sz="2000" dirty="0"/>
              <a:t> Between 5-10 business days.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/>
              <a:t>Q:</a:t>
            </a:r>
            <a:r>
              <a:rPr lang="en-US" sz="2000" dirty="0"/>
              <a:t> </a:t>
            </a:r>
            <a:r>
              <a:rPr lang="en-US" sz="2000" b="1" dirty="0"/>
              <a:t>Once the paperwork is received by VR, how long before I can start providing services as a new CRP?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/>
              <a:t>A:</a:t>
            </a:r>
            <a:r>
              <a:rPr lang="en-US" sz="2000" dirty="0"/>
              <a:t> As a CRP, services cannot be provided until an authorization for service is received from a field office.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/>
              <a:t>Q:</a:t>
            </a:r>
            <a:r>
              <a:rPr lang="en-US" sz="2000" dirty="0"/>
              <a:t> </a:t>
            </a:r>
            <a:r>
              <a:rPr lang="en-US" sz="2000" b="1" dirty="0"/>
              <a:t>Do I have to complete all of the forms if I am only going to use once?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/>
              <a:t>A</a:t>
            </a:r>
            <a:r>
              <a:rPr lang="en-US" sz="2000" dirty="0"/>
              <a:t>: Yes, the CRP Application and W-9 must be completed, at a minimum.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/>
              <a:t>Q: On the W-9, is my doing business as (DBA) my legal name or just the name of my business?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/>
              <a:t>A:</a:t>
            </a:r>
            <a:r>
              <a:rPr lang="en-US" sz="2000" dirty="0"/>
              <a:t> The legal name of your business is what the IRS has listed for your Tax Identification Number. Your DBA is the name by which your customers know you.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2000" b="1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3098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62D391-BE70-DEFF-09DE-66B5FCCA5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b="1" dirty="0">
                <a:solidFill>
                  <a:srgbClr val="FFFFFF"/>
                </a:solidFill>
              </a:rPr>
              <a:t>FAQs Continued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27FA2B-F450-751E-F962-B05B2258D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5129" y="40420"/>
            <a:ext cx="6381947" cy="6586623"/>
          </a:xfrm>
        </p:spPr>
        <p:txBody>
          <a:bodyPr anchor="ctr">
            <a:normAutofit lnSpcReduction="10000"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/>
              <a:t>Q:</a:t>
            </a:r>
            <a:r>
              <a:rPr lang="en-US" sz="2000" dirty="0"/>
              <a:t> </a:t>
            </a:r>
            <a:r>
              <a:rPr lang="en-US" sz="2000" b="1" dirty="0"/>
              <a:t>I am an individual operating out of my home, and I do not have an  EIN (Employer Identification Number), what should I do?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/>
              <a:t>A:</a:t>
            </a:r>
            <a:r>
              <a:rPr lang="en-US" sz="2000" dirty="0"/>
              <a:t> You can use your Social Security Number.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/>
              <a:t>Q:</a:t>
            </a:r>
            <a:r>
              <a:rPr lang="en-US" sz="2000" dirty="0"/>
              <a:t> </a:t>
            </a:r>
            <a:r>
              <a:rPr lang="en-US" sz="2000" b="1" dirty="0"/>
              <a:t>I don’t have an office; can I use state offices to conduct business?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/>
              <a:t>A:</a:t>
            </a:r>
            <a:r>
              <a:rPr lang="en-US" sz="2000" dirty="0"/>
              <a:t> No.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/>
              <a:t>Q:</a:t>
            </a:r>
            <a:r>
              <a:rPr lang="en-US" sz="2000" dirty="0"/>
              <a:t> </a:t>
            </a:r>
            <a:r>
              <a:rPr lang="en-US" sz="2000" b="1" dirty="0"/>
              <a:t>Since I am being paid by VR, does that mean I am covered by VR’s insurance if anything goes wrong?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/>
              <a:t>A: </a:t>
            </a:r>
            <a:r>
              <a:rPr lang="en-US" sz="2000" dirty="0"/>
              <a:t>No. You are an independent contractor with the State of North Dakota and must carry your own insurance.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/>
              <a:t>Q:</a:t>
            </a:r>
            <a:r>
              <a:rPr lang="en-US" sz="2000" dirty="0"/>
              <a:t> </a:t>
            </a:r>
            <a:r>
              <a:rPr lang="en-US" sz="2000" b="1" dirty="0"/>
              <a:t>Can I provide services without a valid or current authorization in hand?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/>
              <a:t>A:</a:t>
            </a:r>
            <a:r>
              <a:rPr lang="en-US" sz="2000" dirty="0"/>
              <a:t> No, you must have written authorization in hand. Without written authorization, you will not be paid.</a:t>
            </a:r>
          </a:p>
        </p:txBody>
      </p:sp>
    </p:spTree>
    <p:extLst>
      <p:ext uri="{BB962C8B-B14F-4D97-AF65-F5344CB8AC3E}">
        <p14:creationId xmlns:p14="http://schemas.microsoft.com/office/powerpoint/2010/main" val="608339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81C93D-7758-3408-CEF6-D0104FBB10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b="1" dirty="0">
                <a:solidFill>
                  <a:srgbClr val="FFFFFF"/>
                </a:solidFill>
              </a:rPr>
              <a:t>FAQs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D7C91-DF55-E0A4-26A4-14DC0B624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3217" y="273378"/>
            <a:ext cx="6315958" cy="6438508"/>
          </a:xfrm>
        </p:spPr>
        <p:txBody>
          <a:bodyPr anchor="ctr">
            <a:normAutofit lnSpcReduction="10000"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/>
              <a:t>Q:</a:t>
            </a:r>
            <a:r>
              <a:rPr lang="en-US" sz="2000" dirty="0"/>
              <a:t> </a:t>
            </a:r>
            <a:r>
              <a:rPr lang="en-US" sz="2000" b="1" dirty="0"/>
              <a:t>How do I get VR staff to know that my business exists?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/>
              <a:t>A:</a:t>
            </a:r>
            <a:r>
              <a:rPr lang="en-US" sz="2000" dirty="0"/>
              <a:t> The marketing of your business is your responsibility.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2000" b="1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/>
              <a:t>Q:</a:t>
            </a:r>
            <a:r>
              <a:rPr lang="en-US" sz="2000" dirty="0"/>
              <a:t> </a:t>
            </a:r>
            <a:r>
              <a:rPr lang="en-US" sz="2000" b="1" dirty="0"/>
              <a:t>Who do I contact with questions after I am already a CRP?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/>
              <a:t>A: </a:t>
            </a:r>
            <a:r>
              <a:rPr lang="en-US" sz="2000" dirty="0"/>
              <a:t>Speak with Regional Administrator about services/process or authorizing counselor for specific questions regarding clients. Other questions can be referred to the CRP Liaison at </a:t>
            </a:r>
            <a:r>
              <a:rPr lang="en-US" sz="2000" dirty="0">
                <a:hlinkClick r:id="rId2"/>
              </a:rPr>
              <a:t>cheanderson@nd.gov</a:t>
            </a:r>
            <a:r>
              <a:rPr lang="en-US" sz="2000" dirty="0"/>
              <a:t>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/>
              <a:t>Q:</a:t>
            </a:r>
            <a:r>
              <a:rPr lang="en-US" sz="2000" dirty="0"/>
              <a:t> </a:t>
            </a:r>
            <a:r>
              <a:rPr lang="en-US" sz="2000" b="1" dirty="0"/>
              <a:t>How do I get paid?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/>
              <a:t>A:</a:t>
            </a:r>
            <a:r>
              <a:rPr lang="en-US" sz="2000" dirty="0"/>
              <a:t> A State-generated check or by Electronic Funds Transfer (EFT).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/>
              <a:t>Q:</a:t>
            </a:r>
            <a:r>
              <a:rPr lang="en-US" sz="2000" dirty="0"/>
              <a:t> </a:t>
            </a:r>
            <a:r>
              <a:rPr lang="en-US" sz="2000" b="1" dirty="0"/>
              <a:t>When do I get paid?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/>
              <a:t>A: </a:t>
            </a:r>
            <a:r>
              <a:rPr lang="en-US" sz="2000" dirty="0"/>
              <a:t>The VR counselor will review the invoice and documentation before approving payment.  VR makes every effort to expedite this process to provide a quick delivery of payment to the CRP.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2577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0F0B08-FBEC-DFCC-F5CA-DDA71BCAD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5400"/>
              <a:t>Disclaimer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0AA9C-7F84-5007-3C9B-CDE0EE7CA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700" dirty="0"/>
              <a:t>CRPs </a:t>
            </a:r>
            <a:r>
              <a:rPr lang="en-US" sz="2000" dirty="0"/>
              <a:t>understand</a:t>
            </a:r>
            <a:r>
              <a:rPr lang="en-US" sz="1700" dirty="0"/>
              <a:t> they are NOT state employees but independent contractors.</a:t>
            </a:r>
          </a:p>
          <a:p>
            <a:endParaRPr lang="en-US" sz="1700" dirty="0"/>
          </a:p>
          <a:p>
            <a:r>
              <a:rPr lang="en-US" sz="1700" dirty="0"/>
              <a:t>VR retains the right to terminate business with a vendor at anytime without cause or notice.</a:t>
            </a:r>
          </a:p>
          <a:p>
            <a:endParaRPr lang="en-US" sz="1700" dirty="0"/>
          </a:p>
          <a:p>
            <a:r>
              <a:rPr lang="en-US" sz="1700" dirty="0"/>
              <a:t>It is the responsibility of the CRP to know and understand all terms and conditions, including checking for updates to the Fee Schedule. The Fee Schedule is updated at a minimum annually.</a:t>
            </a:r>
          </a:p>
          <a:p>
            <a:endParaRPr lang="en-US" sz="1700" dirty="0"/>
          </a:p>
        </p:txBody>
      </p:sp>
      <p:pic>
        <p:nvPicPr>
          <p:cNvPr id="5" name="Picture 4" descr="Magnifying glass with the word Disclaimer.">
            <a:extLst>
              <a:ext uri="{FF2B5EF4-FFF2-40B4-BE49-F238E27FC236}">
                <a16:creationId xmlns:a16="http://schemas.microsoft.com/office/drawing/2014/main" id="{B0205614-0DC7-3D1C-DEEC-60D05271C5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9048" y="2112024"/>
            <a:ext cx="5458968" cy="26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0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BCDA-0B83-0DDC-8B23-73E6C5409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42" y="673770"/>
            <a:ext cx="4168494" cy="2414488"/>
          </a:xfrm>
        </p:spPr>
        <p:txBody>
          <a:bodyPr anchor="t">
            <a:normAutofit/>
          </a:bodyPr>
          <a:lstStyle/>
          <a:p>
            <a:r>
              <a:rPr lang="en-US" sz="4200" b="1" dirty="0">
                <a:solidFill>
                  <a:srgbClr val="FFFFFF"/>
                </a:solidFill>
              </a:rPr>
              <a:t>What is Vocational Rehabilitation?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D7EF2-93A3-74DA-3961-DD4255754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/>
              <a:t>Vocational Rehabilitation (VR) is a section under the Department of Health and Human Services. It is a program that is:</a:t>
            </a:r>
          </a:p>
          <a:p>
            <a:r>
              <a:rPr lang="en-US" sz="1900" dirty="0"/>
              <a:t>Voluntary and eligibility-based program.</a:t>
            </a:r>
          </a:p>
          <a:p>
            <a:r>
              <a:rPr lang="en-US" sz="1900" dirty="0"/>
              <a:t>For individuals with disability.</a:t>
            </a:r>
          </a:p>
          <a:p>
            <a:r>
              <a:rPr lang="en-US" sz="1900" dirty="0"/>
              <a:t>Employment focused.</a:t>
            </a:r>
          </a:p>
          <a:p>
            <a:r>
              <a:rPr lang="en-US" sz="1900" dirty="0"/>
              <a:t>Offer services to help people with disabilities find, obtain, retain or advance in their career.</a:t>
            </a:r>
          </a:p>
          <a:p>
            <a:r>
              <a:rPr lang="en-US" sz="1900" dirty="0"/>
              <a:t>Offer services to help with accommodations, assistive technology, employment supports with a CRP and other services. </a:t>
            </a:r>
          </a:p>
          <a:p>
            <a:r>
              <a:rPr lang="en-US" sz="1900" dirty="0"/>
              <a:t> Many services are provided at no cost to the eligible individual. However, some services are subject to a sliding fee scale based on income.</a:t>
            </a:r>
          </a:p>
          <a:p>
            <a:r>
              <a:rPr lang="en-US" sz="1900" dirty="0"/>
              <a:t>Individualized for each person.</a:t>
            </a:r>
          </a:p>
        </p:txBody>
      </p:sp>
    </p:spTree>
    <p:extLst>
      <p:ext uri="{BB962C8B-B14F-4D97-AF65-F5344CB8AC3E}">
        <p14:creationId xmlns:p14="http://schemas.microsoft.com/office/powerpoint/2010/main" val="3879384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DDA75-1236-7B4D-A901-B4CDD6C19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Questions 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7B13B650-031F-8F47-414F-2D4BEEDDF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74237" y="2696547"/>
            <a:ext cx="1847461" cy="180080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F20C3442-D89E-69B6-0E1C-C4B5DFB41A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45698" y="2696547"/>
            <a:ext cx="1847461" cy="1800808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3FC47971-DD90-AE3B-B0AE-C31B41968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17904" y="2696547"/>
            <a:ext cx="1847461" cy="1800808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 descr="User outline">
            <a:extLst>
              <a:ext uri="{FF2B5EF4-FFF2-40B4-BE49-F238E27FC236}">
                <a16:creationId xmlns:a16="http://schemas.microsoft.com/office/drawing/2014/main" id="{62972D07-EED4-3BCF-A44A-DB56022F5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63486" y="2909597"/>
            <a:ext cx="1268962" cy="1268962"/>
          </a:xfrm>
          <a:prstGeom prst="rect">
            <a:avLst/>
          </a:prstGeom>
        </p:spPr>
      </p:pic>
      <p:sp>
        <p:nvSpPr>
          <p:cNvPr id="11" name="TextBox 10" descr="CRP Liaison, Cheryl Anderson">
            <a:extLst>
              <a:ext uri="{FF2B5EF4-FFF2-40B4-BE49-F238E27FC236}">
                <a16:creationId xmlns:a16="http://schemas.microsoft.com/office/drawing/2014/main" id="{205E265F-3136-F797-4B3E-DDB768F1484B}"/>
              </a:ext>
            </a:extLst>
          </p:cNvPr>
          <p:cNvSpPr txBox="1"/>
          <p:nvPr/>
        </p:nvSpPr>
        <p:spPr>
          <a:xfrm>
            <a:off x="1225419" y="4769206"/>
            <a:ext cx="244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CRP Liaison,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Cheryl Anderson </a:t>
            </a:r>
          </a:p>
        </p:txBody>
      </p:sp>
      <p:pic>
        <p:nvPicPr>
          <p:cNvPr id="21" name="Graphic 20" descr="Open envelope outline">
            <a:extLst>
              <a:ext uri="{FF2B5EF4-FFF2-40B4-BE49-F238E27FC236}">
                <a16:creationId xmlns:a16="http://schemas.microsoft.com/office/drawing/2014/main" id="{B43C0F13-39F4-D9C2-ECF9-6EE43F0C64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56246" y="2981132"/>
            <a:ext cx="1107231" cy="1107231"/>
          </a:xfrm>
          <a:prstGeom prst="rect">
            <a:avLst/>
          </a:prstGeom>
        </p:spPr>
      </p:pic>
      <p:sp>
        <p:nvSpPr>
          <p:cNvPr id="13" name="TextBox 12" descr="Email: cheanderson@nd.gov">
            <a:extLst>
              <a:ext uri="{FF2B5EF4-FFF2-40B4-BE49-F238E27FC236}">
                <a16:creationId xmlns:a16="http://schemas.microsoft.com/office/drawing/2014/main" id="{D7E7B2BF-9DF3-CA4F-14AE-2A12285F29E9}"/>
              </a:ext>
            </a:extLst>
          </p:cNvPr>
          <p:cNvSpPr txBox="1"/>
          <p:nvPr/>
        </p:nvSpPr>
        <p:spPr>
          <a:xfrm>
            <a:off x="4755501" y="4769206"/>
            <a:ext cx="2444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Email:  </a:t>
            </a:r>
            <a:r>
              <a:rPr lang="en-US" dirty="0">
                <a:hlinkClick r:id="rId7"/>
              </a:rPr>
              <a:t>cheanderson@nd.gov</a:t>
            </a:r>
            <a:endParaRPr lang="en-US" dirty="0"/>
          </a:p>
        </p:txBody>
      </p:sp>
      <p:pic>
        <p:nvPicPr>
          <p:cNvPr id="23" name="Graphic 22" descr="Speaker phone outline">
            <a:extLst>
              <a:ext uri="{FF2B5EF4-FFF2-40B4-BE49-F238E27FC236}">
                <a16:creationId xmlns:a16="http://schemas.microsoft.com/office/drawing/2014/main" id="{C233EDA0-4999-035A-94D4-9CF56BAE18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91127" y="2981132"/>
            <a:ext cx="1125893" cy="1125893"/>
          </a:xfrm>
          <a:prstGeom prst="rect">
            <a:avLst/>
          </a:prstGeom>
        </p:spPr>
      </p:pic>
      <p:sp>
        <p:nvSpPr>
          <p:cNvPr id="17" name="TextBox 16" descr="Phone: 701-328-8959 or 701-520-8572">
            <a:extLst>
              <a:ext uri="{FF2B5EF4-FFF2-40B4-BE49-F238E27FC236}">
                <a16:creationId xmlns:a16="http://schemas.microsoft.com/office/drawing/2014/main" id="{3B2CC8DD-0FE6-FCBA-6D4D-F8E3528C33FA}"/>
              </a:ext>
            </a:extLst>
          </p:cNvPr>
          <p:cNvSpPr txBox="1"/>
          <p:nvPr/>
        </p:nvSpPr>
        <p:spPr>
          <a:xfrm>
            <a:off x="8521961" y="4769206"/>
            <a:ext cx="2640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+mn-lt"/>
                <a:cs typeface="Calibri"/>
              </a:rPr>
              <a:t>Phone:  (701) 328-8959 or (701) 520-8572</a:t>
            </a:r>
          </a:p>
        </p:txBody>
      </p:sp>
    </p:spTree>
    <p:extLst>
      <p:ext uri="{BB962C8B-B14F-4D97-AF65-F5344CB8AC3E}">
        <p14:creationId xmlns:p14="http://schemas.microsoft.com/office/powerpoint/2010/main" val="4255036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EC7866-4943-966B-A7F5-5DF9DE3F7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707" y="4357486"/>
            <a:ext cx="10080585" cy="19671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VR believes that anyone with a disability who wants to work, can work, regardless of the type or severity of their disability.  </a:t>
            </a:r>
          </a:p>
        </p:txBody>
      </p:sp>
      <p:pic>
        <p:nvPicPr>
          <p:cNvPr id="3" name="Picture 2" descr="A group of people posing for a photo with a dog">
            <a:extLst>
              <a:ext uri="{FF2B5EF4-FFF2-40B4-BE49-F238E27FC236}">
                <a16:creationId xmlns:a16="http://schemas.microsoft.com/office/drawing/2014/main" id="{C4501B96-DD04-9247-29CF-7CA0FD9C0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28" y="163720"/>
            <a:ext cx="11189743" cy="41937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4F956F-44B6-93E7-FFD9-4436B49B9974}"/>
              </a:ext>
            </a:extLst>
          </p:cNvPr>
          <p:cNvSpPr txBox="1"/>
          <p:nvPr/>
        </p:nvSpPr>
        <p:spPr>
          <a:xfrm>
            <a:off x="501129" y="792354"/>
            <a:ext cx="2504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My disability is one part of who I am. At work, it’s what people can do that matters.</a:t>
            </a:r>
          </a:p>
        </p:txBody>
      </p:sp>
    </p:spTree>
    <p:extLst>
      <p:ext uri="{BB962C8B-B14F-4D97-AF65-F5344CB8AC3E}">
        <p14:creationId xmlns:p14="http://schemas.microsoft.com/office/powerpoint/2010/main" val="3708566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3269F-084A-3C32-2438-73D2E6F8E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 fontScale="90000"/>
          </a:bodyPr>
          <a:lstStyle/>
          <a:p>
            <a:r>
              <a:rPr lang="en-US" sz="3700" b="1" dirty="0">
                <a:solidFill>
                  <a:srgbClr val="FFFFFF"/>
                </a:solidFill>
              </a:rPr>
              <a:t>Vocational Rehabilitation Guiding Principles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3CC50-DA16-6A82-897F-A2DA37CD76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41" y="2246049"/>
            <a:ext cx="11576481" cy="4438836"/>
          </a:xfrm>
        </p:spPr>
        <p:txBody>
          <a:bodyPr anchor="ctr"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Serving our clients is the primary focus of everything we do.</a:t>
            </a:r>
          </a:p>
          <a:p>
            <a:pPr>
              <a:buFont typeface="+mj-lt"/>
              <a:buAutoNum type="arabicPeriod"/>
            </a:pP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Collaborative partnerships with employers are essential to our success.</a:t>
            </a:r>
          </a:p>
          <a:p>
            <a:pPr>
              <a:buFont typeface="+mj-lt"/>
              <a:buAutoNum type="arabicPeriod"/>
            </a:pP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All people have value regardless of age, race, creed, color, gender, or disability.</a:t>
            </a:r>
          </a:p>
          <a:p>
            <a:pPr>
              <a:buFont typeface="+mj-lt"/>
              <a:buAutoNum type="arabicPeriod"/>
            </a:pP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Good communication is essential to delivering quality rehabilitation services.</a:t>
            </a:r>
          </a:p>
          <a:p>
            <a:pPr>
              <a:buFont typeface="+mj-lt"/>
              <a:buAutoNum type="arabicPeriod"/>
            </a:pP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Quality outcomes are a result of the commitment of clients and qualified staff working together towards mutually agreed upon goals.</a:t>
            </a:r>
          </a:p>
          <a:p>
            <a:pPr>
              <a:buFont typeface="+mj-lt"/>
              <a:buAutoNum type="arabicPeriod"/>
            </a:pP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Change is inevitable and provides opportunities for innovation and creativity.</a:t>
            </a:r>
          </a:p>
          <a:p>
            <a:pPr>
              <a:buFont typeface="+mj-lt"/>
              <a:buAutoNum type="arabicPeriod"/>
            </a:pP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Effective partnerships are critical in achieving results for clients.</a:t>
            </a:r>
          </a:p>
          <a:p>
            <a:pPr>
              <a:buFont typeface="+mj-lt"/>
              <a:buAutoNum type="arabicPeriod"/>
            </a:pP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Informed choice is central to sound decision-making and allows decisions to be based on all relevant information, options, and consequences.</a:t>
            </a:r>
          </a:p>
          <a:p>
            <a:pPr>
              <a:buFont typeface="+mj-lt"/>
              <a:buAutoNum type="arabicPeriod"/>
            </a:pP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When all things are equal, legal, and based on good rehabilitation counseling, decisions will be made in favor of the client.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62951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B2EB7-159C-623D-C503-2A77135A6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21" y="663299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VR Process 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59D51170-4149-D06D-83F5-8CB5D2174D98}"/>
              </a:ext>
            </a:extLst>
          </p:cNvPr>
          <p:cNvSpPr/>
          <p:nvPr/>
        </p:nvSpPr>
        <p:spPr>
          <a:xfrm>
            <a:off x="132366" y="3045016"/>
            <a:ext cx="2233128" cy="2201551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Intake –  Initial Engagement Meeting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A933723C-D1CF-62D9-AA62-A4931E8EEDCC}"/>
              </a:ext>
            </a:extLst>
          </p:cNvPr>
          <p:cNvSpPr/>
          <p:nvPr/>
        </p:nvSpPr>
        <p:spPr>
          <a:xfrm>
            <a:off x="2055543" y="3045016"/>
            <a:ext cx="2233128" cy="2243655"/>
          </a:xfrm>
          <a:prstGeom prst="flowChartConnec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Eligibility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06B66D41-1C69-204B-DCDD-ADAB43F52EB2}"/>
              </a:ext>
            </a:extLst>
          </p:cNvPr>
          <p:cNvSpPr/>
          <p:nvPr/>
        </p:nvSpPr>
        <p:spPr>
          <a:xfrm>
            <a:off x="3957603" y="3023963"/>
            <a:ext cx="2259861" cy="2243655"/>
          </a:xfrm>
          <a:prstGeom prst="flowChartConnec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Develop Job Goal</a:t>
            </a: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62409B90-086B-7C9D-0BFD-4386C9259A07}"/>
              </a:ext>
            </a:extLst>
          </p:cNvPr>
          <p:cNvSpPr/>
          <p:nvPr/>
        </p:nvSpPr>
        <p:spPr>
          <a:xfrm>
            <a:off x="9969578" y="3045016"/>
            <a:ext cx="2090056" cy="2201551"/>
          </a:xfrm>
          <a:prstGeom prst="flowChartConnec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Employment Success</a:t>
            </a: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996EE658-467B-A5F9-2EA3-F9A1905D9A7A}"/>
              </a:ext>
            </a:extLst>
          </p:cNvPr>
          <p:cNvSpPr/>
          <p:nvPr/>
        </p:nvSpPr>
        <p:spPr>
          <a:xfrm>
            <a:off x="7982000" y="3023963"/>
            <a:ext cx="2259861" cy="2222604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Service Delivery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105E988B-F258-4E46-DFD2-9165E788CA7D}"/>
              </a:ext>
            </a:extLst>
          </p:cNvPr>
          <p:cNvSpPr/>
          <p:nvPr/>
        </p:nvSpPr>
        <p:spPr>
          <a:xfrm>
            <a:off x="5880780" y="3045016"/>
            <a:ext cx="2385526" cy="2243655"/>
          </a:xfrm>
          <a:prstGeom prst="flowChartConnec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Employment Plan</a:t>
            </a:r>
          </a:p>
        </p:txBody>
      </p:sp>
    </p:spTree>
    <p:extLst>
      <p:ext uri="{BB962C8B-B14F-4D97-AF65-F5344CB8AC3E}">
        <p14:creationId xmlns:p14="http://schemas.microsoft.com/office/powerpoint/2010/main" val="1481155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1C4D1E-321A-E260-01B8-FD5ABBD5C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VR Eligibility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56F62-6855-5EA1-DB66-6B4AA19E4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2318197"/>
            <a:ext cx="9724031" cy="368335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Documentation of a physical or mental impairment</a:t>
            </a:r>
          </a:p>
          <a:p>
            <a:r>
              <a:rPr lang="en-US" sz="2400" dirty="0"/>
              <a:t>Impairment presents a substantial impediment (barrier) to employment</a:t>
            </a:r>
          </a:p>
          <a:p>
            <a:r>
              <a:rPr lang="en-US" sz="2400" dirty="0"/>
              <a:t>The individual would benefit from VR services as it relates to employment </a:t>
            </a:r>
          </a:p>
          <a:p>
            <a:pPr marL="0" indent="0">
              <a:buNone/>
            </a:pPr>
            <a:r>
              <a:rPr lang="en-US" sz="2400" dirty="0"/>
              <a:t>                                               </a:t>
            </a:r>
            <a:r>
              <a:rPr lang="en-US" sz="2400" b="1" dirty="0"/>
              <a:t>OR</a:t>
            </a:r>
          </a:p>
          <a:p>
            <a:r>
              <a:rPr lang="en-US" sz="2400" dirty="0"/>
              <a:t>Social Security = presumed eligibly for VR</a:t>
            </a:r>
          </a:p>
        </p:txBody>
      </p:sp>
    </p:spTree>
    <p:extLst>
      <p:ext uri="{BB962C8B-B14F-4D97-AF65-F5344CB8AC3E}">
        <p14:creationId xmlns:p14="http://schemas.microsoft.com/office/powerpoint/2010/main" val="1060566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B627FD-1BCB-FA76-43D0-A6E11C6EE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 b="1" i="0" dirty="0">
                <a:effectLst/>
              </a:rPr>
              <a:t>Services VR May Assist With:</a:t>
            </a:r>
            <a:endParaRPr lang="en-US" sz="5400" b="1" dirty="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EEC5F7-70A8-65AA-4A6A-244195836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962" y="581668"/>
            <a:ext cx="6742359" cy="5694663"/>
          </a:xfrm>
        </p:spPr>
        <p:txBody>
          <a:bodyPr/>
          <a:lstStyle/>
          <a:p>
            <a:pPr lvl="0"/>
            <a:r>
              <a:rPr lang="en-US" b="0" i="0" dirty="0"/>
              <a:t>Diagnosis and evaluation</a:t>
            </a:r>
            <a:endParaRPr lang="en-US" dirty="0"/>
          </a:p>
          <a:p>
            <a:pPr lvl="0"/>
            <a:r>
              <a:rPr lang="en-US" b="0" i="0" dirty="0"/>
              <a:t>Vocational counseling and planning</a:t>
            </a:r>
            <a:endParaRPr lang="en-US" dirty="0"/>
          </a:p>
          <a:p>
            <a:pPr lvl="0"/>
            <a:r>
              <a:rPr lang="en-US" b="0" i="0" dirty="0"/>
              <a:t>Information and referral</a:t>
            </a:r>
            <a:endParaRPr lang="en-US" dirty="0"/>
          </a:p>
          <a:p>
            <a:pPr lvl="0"/>
            <a:r>
              <a:rPr lang="en-US" b="0" i="0" dirty="0"/>
              <a:t>Assistive technology</a:t>
            </a:r>
            <a:endParaRPr lang="en-US" dirty="0"/>
          </a:p>
          <a:p>
            <a:pPr lvl="0"/>
            <a:r>
              <a:rPr lang="en-US" b="0" i="0" dirty="0"/>
              <a:t>Physical and mental restoration services</a:t>
            </a:r>
            <a:endParaRPr lang="en-US" dirty="0"/>
          </a:p>
          <a:p>
            <a:pPr lvl="0"/>
            <a:r>
              <a:rPr lang="en-US" b="0" i="0" dirty="0"/>
              <a:t>Transportation</a:t>
            </a:r>
            <a:endParaRPr lang="en-US" dirty="0"/>
          </a:p>
          <a:p>
            <a:pPr lvl="0"/>
            <a:r>
              <a:rPr lang="en-US" b="0" i="0" dirty="0"/>
              <a:t>Job training including supported employment</a:t>
            </a:r>
            <a:endParaRPr lang="en-US" dirty="0"/>
          </a:p>
          <a:p>
            <a:pPr lvl="0"/>
            <a:r>
              <a:rPr lang="en-US" b="0" i="0" dirty="0"/>
              <a:t>Job placement and follow-up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218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B3E4B7-2791-5180-E381-C9D443B19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Vocational Rehabilitation CRP Services – See service grid descriptions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2EF706C-9A3B-03DA-DFD5-DC24016BDB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579652"/>
              </p:ext>
            </p:extLst>
          </p:nvPr>
        </p:nvGraphicFramePr>
        <p:xfrm>
          <a:off x="721786" y="2615979"/>
          <a:ext cx="10772370" cy="40233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084875">
                  <a:extLst>
                    <a:ext uri="{9D8B030D-6E8A-4147-A177-3AD203B41FA5}">
                      <a16:colId xmlns:a16="http://schemas.microsoft.com/office/drawing/2014/main" val="1400031371"/>
                    </a:ext>
                  </a:extLst>
                </a:gridCol>
                <a:gridCol w="5687495">
                  <a:extLst>
                    <a:ext uri="{9D8B030D-6E8A-4147-A177-3AD203B41FA5}">
                      <a16:colId xmlns:a16="http://schemas.microsoft.com/office/drawing/2014/main" val="1158432235"/>
                    </a:ext>
                  </a:extLst>
                </a:gridCol>
              </a:tblGrid>
              <a:tr h="168026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pc="-6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Assessment Services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pc="-6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       Trial Work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pc="-6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       Situational Assessments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pc="-6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Employment Services that would not require continued support once the VR case is closed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pc="-6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        On-the-Job Support, short-term (Job Coaching)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pc="-6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       Job Development and Placement Services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1784426"/>
                  </a:ext>
                </a:extLst>
              </a:tr>
              <a:tr h="20091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spc="-6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Work Experience</a:t>
                      </a:r>
                      <a:endParaRPr lang="en-US" sz="2000" b="1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pc="-6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       Student Work Experience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spc="-65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       Adult Work Experience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Employment Services that would require continued support from a CRP once the VR case was closed</a:t>
                      </a:r>
                      <a:endParaRPr lang="en-US" sz="2000" b="1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       Discovery and Customized Employment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       Supported Employment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Arial" panose="020B0604020202020204" pitchFamily="34" charset="0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       VR Youth Extended Services</a:t>
                      </a:r>
                      <a:endParaRPr lang="en-US" sz="2000" dirty="0">
                        <a:effectLst/>
                        <a:latin typeface="Trebuchet MS" panose="020B0603020202020204" pitchFamily="34" charset="0"/>
                        <a:ea typeface="Trebuchet MS" panose="020B0603020202020204" pitchFamily="34" charset="0"/>
                        <a:cs typeface="Trebuchet MS" panose="020B0603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0484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8819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1A0F4C-B718-8341-4057-D3AA82DDC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CRP Registration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0D171-EE85-4C6F-051E-D86895177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996" y="381740"/>
            <a:ext cx="6169981" cy="581378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CRP contacts the local regional administrator who reviews VR’s vision, purpose, and guiding principles.  The regional administrator also reviews:</a:t>
            </a:r>
          </a:p>
          <a:p>
            <a:r>
              <a:rPr lang="en-US" sz="2000" dirty="0"/>
              <a:t>What services counselors may purchase from CRPs</a:t>
            </a:r>
          </a:p>
          <a:p>
            <a:r>
              <a:rPr lang="en-US" sz="2000" dirty="0"/>
              <a:t>VR’s expectation related to services and outcomes </a:t>
            </a:r>
          </a:p>
          <a:p>
            <a:r>
              <a:rPr lang="en-US" sz="2000" dirty="0"/>
              <a:t>VR Fee Schedule </a:t>
            </a:r>
          </a:p>
          <a:p>
            <a:r>
              <a:rPr lang="en-US" sz="2000" dirty="0"/>
              <a:t>Vendor Code of Ethics </a:t>
            </a:r>
          </a:p>
          <a:p>
            <a:r>
              <a:rPr lang="en-US" sz="2000" dirty="0"/>
              <a:t>Terms &amp; Conditions on the CRP Application Form (for service vendors)  </a:t>
            </a:r>
          </a:p>
          <a:p>
            <a:r>
              <a:rPr lang="en-US" sz="2000" dirty="0"/>
              <a:t>CRP Service Guide </a:t>
            </a:r>
          </a:p>
        </p:txBody>
      </p:sp>
    </p:spTree>
    <p:extLst>
      <p:ext uri="{BB962C8B-B14F-4D97-AF65-F5344CB8AC3E}">
        <p14:creationId xmlns:p14="http://schemas.microsoft.com/office/powerpoint/2010/main" val="3424435000"/>
      </p:ext>
    </p:extLst>
  </p:cSld>
  <p:clrMapOvr>
    <a:masterClrMapping/>
  </p:clrMapOvr>
</p:sld>
</file>

<file path=ppt/theme/theme1.xml><?xml version="1.0" encoding="utf-8"?>
<a:theme xmlns:a="http://schemas.openxmlformats.org/drawingml/2006/main" name="DHHSBrandingTheme">
  <a:themeElements>
    <a:clrScheme name="DHH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E406A"/>
      </a:accent1>
      <a:accent2>
        <a:srgbClr val="037FAE"/>
      </a:accent2>
      <a:accent3>
        <a:srgbClr val="B6B0A2"/>
      </a:accent3>
      <a:accent4>
        <a:srgbClr val="000000"/>
      </a:accent4>
      <a:accent5>
        <a:srgbClr val="D34727"/>
      </a:accent5>
      <a:accent6>
        <a:srgbClr val="FFFFF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HSBrandingTheme" id="{7390828C-220B-4180-A42D-1CD2373F544A}" vid="{687C0D95-8BBA-406E-BBC1-27EF3CC70D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C270726B8E604DB0C2F04B7B49881C" ma:contentTypeVersion="11" ma:contentTypeDescription="Create a new document." ma:contentTypeScope="" ma:versionID="5c3c0fbae39a8eeb1a87366a5dbd1949">
  <xsd:schema xmlns:xsd="http://www.w3.org/2001/XMLSchema" xmlns:xs="http://www.w3.org/2001/XMLSchema" xmlns:p="http://schemas.microsoft.com/office/2006/metadata/properties" xmlns:ns2="4a88daa6-f123-437a-8983-e501e8bdff51" xmlns:ns3="66e0371c-a160-4f5e-b0b5-bab1ca4924ef" targetNamespace="http://schemas.microsoft.com/office/2006/metadata/properties" ma:root="true" ma:fieldsID="916a2db0c14c6d2f969950de9e168a33" ns2:_="" ns3:_="">
    <xsd:import namespace="4a88daa6-f123-437a-8983-e501e8bdff51"/>
    <xsd:import namespace="66e0371c-a160-4f5e-b0b5-bab1ca4924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8daa6-f123-437a-8983-e501e8bdff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e0371c-a160-4f5e-b0b5-bab1ca4924e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DC90BB-6281-44F6-841B-5861065803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88daa6-f123-437a-8983-e501e8bdff51"/>
    <ds:schemaRef ds:uri="66e0371c-a160-4f5e-b0b5-bab1ca4924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643BB3-5081-4487-83F6-462AAF7152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8D747A-1B29-4228-829B-D566548E02A9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66e0371c-a160-4f5e-b0b5-bab1ca4924ef"/>
    <ds:schemaRef ds:uri="4a88daa6-f123-437a-8983-e501e8bdff5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DHHSBrandingTheme</Template>
  <TotalTime>277</TotalTime>
  <Words>1519</Words>
  <Application>Microsoft Office PowerPoint</Application>
  <PresentationFormat>Widescreen</PresentationFormat>
  <Paragraphs>175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Trebuchet MS</vt:lpstr>
      <vt:lpstr>DHHSBrandingTheme</vt:lpstr>
      <vt:lpstr>Prospective Community Rehab Provider (CRP) – Employment Services</vt:lpstr>
      <vt:lpstr>What is Vocational Rehabilitation?</vt:lpstr>
      <vt:lpstr>VR believes that anyone with a disability who wants to work, can work, regardless of the type or severity of their disability.  </vt:lpstr>
      <vt:lpstr>Vocational Rehabilitation Guiding Principles </vt:lpstr>
      <vt:lpstr>VR Process </vt:lpstr>
      <vt:lpstr>VR Eligibility </vt:lpstr>
      <vt:lpstr>Services VR May Assist With:</vt:lpstr>
      <vt:lpstr>Vocational Rehabilitation CRP Services – See service grid descriptions</vt:lpstr>
      <vt:lpstr>CRP Registration Process</vt:lpstr>
      <vt:lpstr>CRP Registration Process cont.</vt:lpstr>
      <vt:lpstr>CRP Application </vt:lpstr>
      <vt:lpstr>CRP Application Continued </vt:lpstr>
      <vt:lpstr>VR Fee Schedule</vt:lpstr>
      <vt:lpstr>VR Invoice</vt:lpstr>
      <vt:lpstr>Frequently Asked Questions</vt:lpstr>
      <vt:lpstr>FAQs</vt:lpstr>
      <vt:lpstr>FAQs Continued </vt:lpstr>
      <vt:lpstr>FAQs Continued</vt:lpstr>
      <vt:lpstr>Disclaimer</vt:lpstr>
      <vt:lpstr>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Prospective Community Rehab Provider (CRP) – Employment Services</dc:title>
  <dc:creator>Anderson, Cheryl A.</dc:creator>
  <cp:lastModifiedBy>Volk, Aimee</cp:lastModifiedBy>
  <cp:revision>14</cp:revision>
  <dcterms:created xsi:type="dcterms:W3CDTF">2023-03-14T14:15:15Z</dcterms:created>
  <dcterms:modified xsi:type="dcterms:W3CDTF">2024-01-24T13:18:18Z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0x010100BEC270726B8E604DB0C2F04B7B49881C</vt:lpwstr>
  </property>
  <property fmtid="{D5CDD505-2E9C-101B-9397-08002B2CF9AE}" pid="3" name="MediaServiceImageTags">
    <vt:lpwstr/>
  </property>
</Properties>
</file>