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8"/>
  </p:notesMasterIdLst>
  <p:sldIdLst>
    <p:sldId id="268" r:id="rId5"/>
    <p:sldId id="269" r:id="rId6"/>
    <p:sldId id="270" r:id="rId7"/>
    <p:sldId id="289" r:id="rId8"/>
    <p:sldId id="271" r:id="rId9"/>
    <p:sldId id="298" r:id="rId10"/>
    <p:sldId id="299" r:id="rId11"/>
    <p:sldId id="300" r:id="rId12"/>
    <p:sldId id="280" r:id="rId13"/>
    <p:sldId id="284" r:id="rId14"/>
    <p:sldId id="273" r:id="rId15"/>
    <p:sldId id="291" r:id="rId16"/>
    <p:sldId id="292" r:id="rId17"/>
    <p:sldId id="288" r:id="rId18"/>
    <p:sldId id="294" r:id="rId19"/>
    <p:sldId id="297" r:id="rId20"/>
    <p:sldId id="295" r:id="rId21"/>
    <p:sldId id="296" r:id="rId22"/>
    <p:sldId id="276" r:id="rId23"/>
    <p:sldId id="293" r:id="rId24"/>
    <p:sldId id="285" r:id="rId25"/>
    <p:sldId id="301" r:id="rId26"/>
    <p:sldId id="27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E73B38C-855B-963F-C927-0C0D5E9A7D93}" name="Steffl, Heather D." initials="SHD" userId="S::hsteffl@nd.gov::e95f0cca-310f-4bef-8d4d-976a8eb3e31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994" autoAdjust="0"/>
    <p:restoredTop sz="94660"/>
  </p:normalViewPr>
  <p:slideViewPr>
    <p:cSldViewPr snapToGrid="0">
      <p:cViewPr varScale="1">
        <p:scale>
          <a:sx n="104" d="100"/>
          <a:sy n="104" d="100"/>
        </p:scale>
        <p:origin x="119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ay, Tina M." userId="2e398f93-d30b-4a6e-b871-5d3f81e8bc3d" providerId="ADAL" clId="{66EB5E53-1BD7-4DF9-A899-57B143C0500C}"/>
    <pc:docChg chg="modSld">
      <pc:chgData name="Bay, Tina M." userId="2e398f93-d30b-4a6e-b871-5d3f81e8bc3d" providerId="ADAL" clId="{66EB5E53-1BD7-4DF9-A899-57B143C0500C}" dt="2023-04-25T14:45:06.955" v="35" actId="20577"/>
      <pc:docMkLst>
        <pc:docMk/>
      </pc:docMkLst>
      <pc:sldChg chg="modSp mod">
        <pc:chgData name="Bay, Tina M." userId="2e398f93-d30b-4a6e-b871-5d3f81e8bc3d" providerId="ADAL" clId="{66EB5E53-1BD7-4DF9-A899-57B143C0500C}" dt="2023-04-25T14:45:06.955" v="35" actId="20577"/>
        <pc:sldMkLst>
          <pc:docMk/>
          <pc:sldMk cId="2825913922" sldId="288"/>
        </pc:sldMkLst>
        <pc:spChg chg="mod">
          <ac:chgData name="Bay, Tina M." userId="2e398f93-d30b-4a6e-b871-5d3f81e8bc3d" providerId="ADAL" clId="{66EB5E53-1BD7-4DF9-A899-57B143C0500C}" dt="2023-04-25T14:45:06.955" v="35" actId="20577"/>
          <ac:spMkLst>
            <pc:docMk/>
            <pc:sldMk cId="2825913922" sldId="288"/>
            <ac:spMk id="2" creationId="{88F50BCB-7F16-9F8A-1170-F093B68C2BD1}"/>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1FAF9F3-D4F4-43F8-B67F-43EB6AD80464}" type="doc">
      <dgm:prSet loTypeId="urn:microsoft.com/office/officeart/2008/layout/LinedList" loCatId="list" qsTypeId="urn:microsoft.com/office/officeart/2005/8/quickstyle/simple1" qsCatId="simple" csTypeId="urn:microsoft.com/office/officeart/2005/8/colors/colorful1" csCatId="colorful"/>
      <dgm:spPr/>
      <dgm:t>
        <a:bodyPr/>
        <a:lstStyle/>
        <a:p>
          <a:endParaRPr lang="en-US"/>
        </a:p>
      </dgm:t>
    </dgm:pt>
    <dgm:pt modelId="{F77ED600-FCFF-4F8A-8B08-48955AB2C31C}">
      <dgm:prSet/>
      <dgm:spPr/>
      <dgm:t>
        <a:bodyPr/>
        <a:lstStyle/>
        <a:p>
          <a:r>
            <a:rPr lang="en-US" dirty="0"/>
            <a:t>A 1915(c) waiver is approved by CMS for a 5 year period. The state can submit a waiver amendment during that time to update or make changes to requirements in the waiver. </a:t>
          </a:r>
        </a:p>
      </dgm:t>
    </dgm:pt>
    <dgm:pt modelId="{5D059B95-DEEB-4837-A16E-7FBD735CDC0B}" type="parTrans" cxnId="{28EAABEB-C683-4344-9845-370029365BD3}">
      <dgm:prSet/>
      <dgm:spPr/>
      <dgm:t>
        <a:bodyPr/>
        <a:lstStyle/>
        <a:p>
          <a:endParaRPr lang="en-US"/>
        </a:p>
      </dgm:t>
    </dgm:pt>
    <dgm:pt modelId="{5BE96A90-9381-4F9C-9718-923B0CB74FD2}" type="sibTrans" cxnId="{28EAABEB-C683-4344-9845-370029365BD3}">
      <dgm:prSet/>
      <dgm:spPr/>
      <dgm:t>
        <a:bodyPr/>
        <a:lstStyle/>
        <a:p>
          <a:endParaRPr lang="en-US"/>
        </a:p>
      </dgm:t>
    </dgm:pt>
    <dgm:pt modelId="{EA213708-7F24-451E-BF72-97A2E642DAE5}">
      <dgm:prSet/>
      <dgm:spPr/>
      <dgm:t>
        <a:bodyPr/>
        <a:lstStyle/>
        <a:p>
          <a:r>
            <a:rPr lang="en-US" dirty="0"/>
            <a:t>The DD Section is submitting an amendment for the Traditional IID/DD HCBS Waiver. </a:t>
          </a:r>
        </a:p>
      </dgm:t>
    </dgm:pt>
    <dgm:pt modelId="{9328A199-339E-4031-98BC-E290CF9DDA6C}" type="parTrans" cxnId="{1E601DCA-E08E-488C-A27F-751556E38E37}">
      <dgm:prSet/>
      <dgm:spPr/>
      <dgm:t>
        <a:bodyPr/>
        <a:lstStyle/>
        <a:p>
          <a:endParaRPr lang="en-US"/>
        </a:p>
      </dgm:t>
    </dgm:pt>
    <dgm:pt modelId="{BAFFC893-037A-46DE-8AEC-D348EE384A88}" type="sibTrans" cxnId="{1E601DCA-E08E-488C-A27F-751556E38E37}">
      <dgm:prSet/>
      <dgm:spPr/>
      <dgm:t>
        <a:bodyPr/>
        <a:lstStyle/>
        <a:p>
          <a:endParaRPr lang="en-US"/>
        </a:p>
      </dgm:t>
    </dgm:pt>
    <dgm:pt modelId="{2F8214BD-6C36-4D38-8E3E-DDB6FC772D78}" type="pres">
      <dgm:prSet presAssocID="{F1FAF9F3-D4F4-43F8-B67F-43EB6AD80464}" presName="vert0" presStyleCnt="0">
        <dgm:presLayoutVars>
          <dgm:dir/>
          <dgm:animOne val="branch"/>
          <dgm:animLvl val="lvl"/>
        </dgm:presLayoutVars>
      </dgm:prSet>
      <dgm:spPr/>
    </dgm:pt>
    <dgm:pt modelId="{05EDC7BF-9DF6-4C83-A490-C7F0F79088B4}" type="pres">
      <dgm:prSet presAssocID="{F77ED600-FCFF-4F8A-8B08-48955AB2C31C}" presName="thickLine" presStyleLbl="alignNode1" presStyleIdx="0" presStyleCnt="2"/>
      <dgm:spPr/>
    </dgm:pt>
    <dgm:pt modelId="{5D808F4D-E34C-44A0-9808-9D42D646B21E}" type="pres">
      <dgm:prSet presAssocID="{F77ED600-FCFF-4F8A-8B08-48955AB2C31C}" presName="horz1" presStyleCnt="0"/>
      <dgm:spPr/>
    </dgm:pt>
    <dgm:pt modelId="{4D93C99A-3023-46EC-90FD-C1AC86F3A455}" type="pres">
      <dgm:prSet presAssocID="{F77ED600-FCFF-4F8A-8B08-48955AB2C31C}" presName="tx1" presStyleLbl="revTx" presStyleIdx="0" presStyleCnt="2"/>
      <dgm:spPr/>
    </dgm:pt>
    <dgm:pt modelId="{80DD5FAF-3355-41DB-B160-D2CBF3741857}" type="pres">
      <dgm:prSet presAssocID="{F77ED600-FCFF-4F8A-8B08-48955AB2C31C}" presName="vert1" presStyleCnt="0"/>
      <dgm:spPr/>
    </dgm:pt>
    <dgm:pt modelId="{FAA296DD-2608-4795-9BDB-1FDBE24B6309}" type="pres">
      <dgm:prSet presAssocID="{EA213708-7F24-451E-BF72-97A2E642DAE5}" presName="thickLine" presStyleLbl="alignNode1" presStyleIdx="1" presStyleCnt="2"/>
      <dgm:spPr/>
    </dgm:pt>
    <dgm:pt modelId="{302ABDE2-F4DE-4C89-9DC6-43A4CF1C1F58}" type="pres">
      <dgm:prSet presAssocID="{EA213708-7F24-451E-BF72-97A2E642DAE5}" presName="horz1" presStyleCnt="0"/>
      <dgm:spPr/>
    </dgm:pt>
    <dgm:pt modelId="{C274132F-CFCD-4FFF-81F5-913585D9945A}" type="pres">
      <dgm:prSet presAssocID="{EA213708-7F24-451E-BF72-97A2E642DAE5}" presName="tx1" presStyleLbl="revTx" presStyleIdx="1" presStyleCnt="2"/>
      <dgm:spPr/>
    </dgm:pt>
    <dgm:pt modelId="{DA3D0B01-AF6D-4C08-9D2D-31211C1585DC}" type="pres">
      <dgm:prSet presAssocID="{EA213708-7F24-451E-BF72-97A2E642DAE5}" presName="vert1" presStyleCnt="0"/>
      <dgm:spPr/>
    </dgm:pt>
  </dgm:ptLst>
  <dgm:cxnLst>
    <dgm:cxn modelId="{CF4D4E4D-729B-44E2-A670-C22627B07E62}" type="presOf" srcId="{EA213708-7F24-451E-BF72-97A2E642DAE5}" destId="{C274132F-CFCD-4FFF-81F5-913585D9945A}" srcOrd="0" destOrd="0" presId="urn:microsoft.com/office/officeart/2008/layout/LinedList"/>
    <dgm:cxn modelId="{EC1B5153-7FCF-40F1-B93B-6D8FBC59F26A}" type="presOf" srcId="{F77ED600-FCFF-4F8A-8B08-48955AB2C31C}" destId="{4D93C99A-3023-46EC-90FD-C1AC86F3A455}" srcOrd="0" destOrd="0" presId="urn:microsoft.com/office/officeart/2008/layout/LinedList"/>
    <dgm:cxn modelId="{DF11B87B-0AA4-4BA4-9783-ED0992508453}" type="presOf" srcId="{F1FAF9F3-D4F4-43F8-B67F-43EB6AD80464}" destId="{2F8214BD-6C36-4D38-8E3E-DDB6FC772D78}" srcOrd="0" destOrd="0" presId="urn:microsoft.com/office/officeart/2008/layout/LinedList"/>
    <dgm:cxn modelId="{1E601DCA-E08E-488C-A27F-751556E38E37}" srcId="{F1FAF9F3-D4F4-43F8-B67F-43EB6AD80464}" destId="{EA213708-7F24-451E-BF72-97A2E642DAE5}" srcOrd="1" destOrd="0" parTransId="{9328A199-339E-4031-98BC-E290CF9DDA6C}" sibTransId="{BAFFC893-037A-46DE-8AEC-D348EE384A88}"/>
    <dgm:cxn modelId="{28EAABEB-C683-4344-9845-370029365BD3}" srcId="{F1FAF9F3-D4F4-43F8-B67F-43EB6AD80464}" destId="{F77ED600-FCFF-4F8A-8B08-48955AB2C31C}" srcOrd="0" destOrd="0" parTransId="{5D059B95-DEEB-4837-A16E-7FBD735CDC0B}" sibTransId="{5BE96A90-9381-4F9C-9718-923B0CB74FD2}"/>
    <dgm:cxn modelId="{A3679C8F-784E-49A5-85E1-9E7730D42FDF}" type="presParOf" srcId="{2F8214BD-6C36-4D38-8E3E-DDB6FC772D78}" destId="{05EDC7BF-9DF6-4C83-A490-C7F0F79088B4}" srcOrd="0" destOrd="0" presId="urn:microsoft.com/office/officeart/2008/layout/LinedList"/>
    <dgm:cxn modelId="{036666C6-7F8F-4A8F-AFA4-0EA52D7EC2FB}" type="presParOf" srcId="{2F8214BD-6C36-4D38-8E3E-DDB6FC772D78}" destId="{5D808F4D-E34C-44A0-9808-9D42D646B21E}" srcOrd="1" destOrd="0" presId="urn:microsoft.com/office/officeart/2008/layout/LinedList"/>
    <dgm:cxn modelId="{24E3D70C-7E9C-4FC1-BE27-3C19BF6D2C89}" type="presParOf" srcId="{5D808F4D-E34C-44A0-9808-9D42D646B21E}" destId="{4D93C99A-3023-46EC-90FD-C1AC86F3A455}" srcOrd="0" destOrd="0" presId="urn:microsoft.com/office/officeart/2008/layout/LinedList"/>
    <dgm:cxn modelId="{69F178D1-98B7-4D6C-848F-3D993F578F38}" type="presParOf" srcId="{5D808F4D-E34C-44A0-9808-9D42D646B21E}" destId="{80DD5FAF-3355-41DB-B160-D2CBF3741857}" srcOrd="1" destOrd="0" presId="urn:microsoft.com/office/officeart/2008/layout/LinedList"/>
    <dgm:cxn modelId="{763C354F-EFB5-42B9-BAE9-D2E356A3EFF5}" type="presParOf" srcId="{2F8214BD-6C36-4D38-8E3E-DDB6FC772D78}" destId="{FAA296DD-2608-4795-9BDB-1FDBE24B6309}" srcOrd="2" destOrd="0" presId="urn:microsoft.com/office/officeart/2008/layout/LinedList"/>
    <dgm:cxn modelId="{8A532EAA-1EE5-46EC-B7D3-2DDB94059FFC}" type="presParOf" srcId="{2F8214BD-6C36-4D38-8E3E-DDB6FC772D78}" destId="{302ABDE2-F4DE-4C89-9DC6-43A4CF1C1F58}" srcOrd="3" destOrd="0" presId="urn:microsoft.com/office/officeart/2008/layout/LinedList"/>
    <dgm:cxn modelId="{E665E420-988A-4CC6-B30D-B5C3BBD9739F}" type="presParOf" srcId="{302ABDE2-F4DE-4C89-9DC6-43A4CF1C1F58}" destId="{C274132F-CFCD-4FFF-81F5-913585D9945A}" srcOrd="0" destOrd="0" presId="urn:microsoft.com/office/officeart/2008/layout/LinedList"/>
    <dgm:cxn modelId="{02886BD5-782C-4D99-A336-DF172948BC96}" type="presParOf" srcId="{302ABDE2-F4DE-4C89-9DC6-43A4CF1C1F58}" destId="{DA3D0B01-AF6D-4C08-9D2D-31211C1585DC}"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EDC7BF-9DF6-4C83-A490-C7F0F79088B4}">
      <dsp:nvSpPr>
        <dsp:cNvPr id="0" name=""/>
        <dsp:cNvSpPr/>
      </dsp:nvSpPr>
      <dsp:spPr>
        <a:xfrm>
          <a:off x="0" y="0"/>
          <a:ext cx="69005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D93C99A-3023-46EC-90FD-C1AC86F3A455}">
      <dsp:nvSpPr>
        <dsp:cNvPr id="0" name=""/>
        <dsp:cNvSpPr/>
      </dsp:nvSpPr>
      <dsp:spPr>
        <a:xfrm>
          <a:off x="0" y="0"/>
          <a:ext cx="6900512" cy="2768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kern="1200" dirty="0"/>
            <a:t>A 1915(c) waiver is approved by CMS for a 5 year period. The state can submit a waiver amendment during that time to update or make changes to requirements in the waiver. </a:t>
          </a:r>
        </a:p>
      </dsp:txBody>
      <dsp:txXfrm>
        <a:off x="0" y="0"/>
        <a:ext cx="6900512" cy="2768070"/>
      </dsp:txXfrm>
    </dsp:sp>
    <dsp:sp modelId="{FAA296DD-2608-4795-9BDB-1FDBE24B6309}">
      <dsp:nvSpPr>
        <dsp:cNvPr id="0" name=""/>
        <dsp:cNvSpPr/>
      </dsp:nvSpPr>
      <dsp:spPr>
        <a:xfrm>
          <a:off x="0" y="2768070"/>
          <a:ext cx="6900512"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274132F-CFCD-4FFF-81F5-913585D9945A}">
      <dsp:nvSpPr>
        <dsp:cNvPr id="0" name=""/>
        <dsp:cNvSpPr/>
      </dsp:nvSpPr>
      <dsp:spPr>
        <a:xfrm>
          <a:off x="0" y="2768070"/>
          <a:ext cx="6900512" cy="2768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kern="1200" dirty="0"/>
            <a:t>The DD Section is submitting an amendment for the Traditional IID/DD HCBS Waiver. </a:t>
          </a:r>
        </a:p>
      </dsp:txBody>
      <dsp:txXfrm>
        <a:off x="0" y="2768070"/>
        <a:ext cx="6900512" cy="2768070"/>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813C1F-7C51-471C-92FF-75C04B020F0A}" type="datetimeFigureOut">
              <a:rPr lang="en-US" smtClean="0"/>
              <a:t>4/27/2023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9D662E-333E-4AF8-B233-C57933F1697D}" type="slidenum">
              <a:rPr lang="en-US" smtClean="0"/>
              <a:t>‹#›</a:t>
            </a:fld>
            <a:endParaRPr lang="en-US" dirty="0"/>
          </a:p>
        </p:txBody>
      </p:sp>
    </p:spTree>
    <p:extLst>
      <p:ext uri="{BB962C8B-B14F-4D97-AF65-F5344CB8AC3E}">
        <p14:creationId xmlns:p14="http://schemas.microsoft.com/office/powerpoint/2010/main" val="9935418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9D662E-333E-4AF8-B233-C57933F1697D}" type="slidenum">
              <a:rPr lang="en-US" smtClean="0"/>
              <a:t>1</a:t>
            </a:fld>
            <a:endParaRPr lang="en-US" dirty="0"/>
          </a:p>
        </p:txBody>
      </p:sp>
    </p:spTree>
    <p:extLst>
      <p:ext uri="{BB962C8B-B14F-4D97-AF65-F5344CB8AC3E}">
        <p14:creationId xmlns:p14="http://schemas.microsoft.com/office/powerpoint/2010/main" val="23096831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4C619-1761-4150-BD95-1ADF852FB0A9}"/>
              </a:ext>
            </a:extLst>
          </p:cNvPr>
          <p:cNvSpPr>
            <a:spLocks noGrp="1"/>
          </p:cNvSpPr>
          <p:nvPr>
            <p:ph type="ctrTitle"/>
          </p:nvPr>
        </p:nvSpPr>
        <p:spPr>
          <a:xfrm>
            <a:off x="470936" y="5367033"/>
            <a:ext cx="6954235" cy="709249"/>
          </a:xfrm>
        </p:spPr>
        <p:txBody>
          <a:bodyPr anchor="b">
            <a:normAutofit/>
          </a:bodyPr>
          <a:lstStyle>
            <a:lvl1pPr algn="l">
              <a:defRPr sz="4000" b="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E3AB7441-AD4E-4F13-9FAD-E4A37B7D9197}"/>
              </a:ext>
            </a:extLst>
          </p:cNvPr>
          <p:cNvSpPr>
            <a:spLocks noGrp="1"/>
          </p:cNvSpPr>
          <p:nvPr>
            <p:ph type="subTitle" idx="1"/>
          </p:nvPr>
        </p:nvSpPr>
        <p:spPr>
          <a:xfrm>
            <a:off x="470936" y="6047335"/>
            <a:ext cx="6954235" cy="463803"/>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descr="Shape&#10;&#10;Description automatically generated with medium confidence">
            <a:extLst>
              <a:ext uri="{FF2B5EF4-FFF2-40B4-BE49-F238E27FC236}">
                <a16:creationId xmlns:a16="http://schemas.microsoft.com/office/drawing/2014/main" id="{B541FAD7-E9E4-4081-8DB3-BE66FE945D2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2145" y="5483498"/>
            <a:ext cx="3956312" cy="902210"/>
          </a:xfrm>
          <a:prstGeom prst="rect">
            <a:avLst/>
          </a:prstGeom>
        </p:spPr>
      </p:pic>
      <p:sp>
        <p:nvSpPr>
          <p:cNvPr id="13" name="Picture Placeholder 11">
            <a:extLst>
              <a:ext uri="{FF2B5EF4-FFF2-40B4-BE49-F238E27FC236}">
                <a16:creationId xmlns:a16="http://schemas.microsoft.com/office/drawing/2014/main" id="{CA9E8D5E-6CB0-42A4-9C78-60FF626EF3BC}"/>
              </a:ext>
            </a:extLst>
          </p:cNvPr>
          <p:cNvSpPr>
            <a:spLocks noGrp="1"/>
          </p:cNvSpPr>
          <p:nvPr>
            <p:ph type="pic" sz="quarter" idx="10"/>
          </p:nvPr>
        </p:nvSpPr>
        <p:spPr>
          <a:xfrm>
            <a:off x="0" y="0"/>
            <a:ext cx="12192000" cy="5006017"/>
          </a:xfrm>
        </p:spPr>
        <p:txBody>
          <a:bodyPr/>
          <a:lstStyle/>
          <a:p>
            <a:endParaRPr lang="en-US" dirty="0"/>
          </a:p>
        </p:txBody>
      </p:sp>
    </p:spTree>
    <p:extLst>
      <p:ext uri="{BB962C8B-B14F-4D97-AF65-F5344CB8AC3E}">
        <p14:creationId xmlns:p14="http://schemas.microsoft.com/office/powerpoint/2010/main" val="26911701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05907217-0406-4A3C-ACAB-9030E07EDFCA}"/>
              </a:ext>
            </a:extLst>
          </p:cNvPr>
          <p:cNvSpPr>
            <a:spLocks noGrp="1"/>
          </p:cNvSpPr>
          <p:nvPr>
            <p:ph idx="1"/>
          </p:nvPr>
        </p:nvSpPr>
        <p:spPr>
          <a:xfrm>
            <a:off x="451719" y="2012949"/>
            <a:ext cx="6729009" cy="3816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8">
            <a:extLst>
              <a:ext uri="{FF2B5EF4-FFF2-40B4-BE49-F238E27FC236}">
                <a16:creationId xmlns:a16="http://schemas.microsoft.com/office/drawing/2014/main" id="{4C3AFE71-1B77-471D-8E0E-F16A14C62C3D}"/>
              </a:ext>
            </a:extLst>
          </p:cNvPr>
          <p:cNvSpPr>
            <a:spLocks noGrp="1"/>
          </p:cNvSpPr>
          <p:nvPr>
            <p:ph type="pic" sz="quarter" idx="10"/>
          </p:nvPr>
        </p:nvSpPr>
        <p:spPr>
          <a:xfrm>
            <a:off x="7670104" y="1586751"/>
            <a:ext cx="4521896" cy="5271249"/>
          </a:xfrm>
        </p:spPr>
        <p:txBody>
          <a:bodyPr/>
          <a:lstStyle/>
          <a:p>
            <a:endParaRPr lang="en-US" dirty="0"/>
          </a:p>
        </p:txBody>
      </p:sp>
      <p:sp>
        <p:nvSpPr>
          <p:cNvPr id="13" name="Rectangle 12">
            <a:extLst>
              <a:ext uri="{FF2B5EF4-FFF2-40B4-BE49-F238E27FC236}">
                <a16:creationId xmlns:a16="http://schemas.microsoft.com/office/drawing/2014/main" id="{7E751AEC-ADAA-4EFA-A172-4F1EF51C6620}"/>
              </a:ext>
            </a:extLst>
          </p:cNvPr>
          <p:cNvSpPr/>
          <p:nvPr userDrawn="1"/>
        </p:nvSpPr>
        <p:spPr>
          <a:xfrm>
            <a:off x="0" y="0"/>
            <a:ext cx="12192000" cy="15867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4DA51C9-D9F8-498A-81A8-DE033E6451AE}"/>
              </a:ext>
            </a:extLst>
          </p:cNvPr>
          <p:cNvSpPr>
            <a:spLocks noGrp="1"/>
          </p:cNvSpPr>
          <p:nvPr>
            <p:ph type="title"/>
          </p:nvPr>
        </p:nvSpPr>
        <p:spPr>
          <a:xfrm>
            <a:off x="451720" y="518738"/>
            <a:ext cx="11288560" cy="549275"/>
          </a:xfrm>
        </p:spPr>
        <p:txBody>
          <a:bodyPr/>
          <a:lstStyle>
            <a:lvl1pPr>
              <a:defRPr>
                <a:solidFill>
                  <a:schemeClr val="tx2"/>
                </a:solidFill>
              </a:defRPr>
            </a:lvl1pPr>
          </a:lstStyle>
          <a:p>
            <a:r>
              <a:rPr lang="en-US"/>
              <a:t>Click to edit Master title style</a:t>
            </a:r>
          </a:p>
        </p:txBody>
      </p:sp>
      <p:pic>
        <p:nvPicPr>
          <p:cNvPr id="16" name="Picture 15" descr="Shape&#10;&#10;Description automatically generated with medium confidence">
            <a:extLst>
              <a:ext uri="{FF2B5EF4-FFF2-40B4-BE49-F238E27FC236}">
                <a16:creationId xmlns:a16="http://schemas.microsoft.com/office/drawing/2014/main" id="{2CF557B9-E6EE-4C85-AE8A-10579683D9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9945" y="6038519"/>
            <a:ext cx="2417874" cy="551380"/>
          </a:xfrm>
          <a:prstGeom prst="rect">
            <a:avLst/>
          </a:prstGeom>
        </p:spPr>
      </p:pic>
    </p:spTree>
    <p:extLst>
      <p:ext uri="{BB962C8B-B14F-4D97-AF65-F5344CB8AC3E}">
        <p14:creationId xmlns:p14="http://schemas.microsoft.com/office/powerpoint/2010/main" val="23926472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6BA8A6A1-D7FD-4814-9AA6-C556BAE530E8}"/>
              </a:ext>
            </a:extLst>
          </p:cNvPr>
          <p:cNvSpPr>
            <a:spLocks noGrp="1"/>
          </p:cNvSpPr>
          <p:nvPr>
            <p:ph idx="1"/>
          </p:nvPr>
        </p:nvSpPr>
        <p:spPr>
          <a:xfrm>
            <a:off x="451720" y="2051049"/>
            <a:ext cx="11288560" cy="37655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DDC1CAE3-942F-49ED-ABF3-2044D1150318}"/>
              </a:ext>
            </a:extLst>
          </p:cNvPr>
          <p:cNvSpPr/>
          <p:nvPr userDrawn="1"/>
        </p:nvSpPr>
        <p:spPr>
          <a:xfrm>
            <a:off x="0" y="0"/>
            <a:ext cx="12192000" cy="15867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
            <a:extLst>
              <a:ext uri="{FF2B5EF4-FFF2-40B4-BE49-F238E27FC236}">
                <a16:creationId xmlns:a16="http://schemas.microsoft.com/office/drawing/2014/main" id="{A9E416AF-11A8-4B5A-9861-FB8C987A0F0B}"/>
              </a:ext>
            </a:extLst>
          </p:cNvPr>
          <p:cNvSpPr>
            <a:spLocks noGrp="1"/>
          </p:cNvSpPr>
          <p:nvPr>
            <p:ph type="title"/>
          </p:nvPr>
        </p:nvSpPr>
        <p:spPr>
          <a:xfrm>
            <a:off x="451720" y="518738"/>
            <a:ext cx="11288560" cy="549275"/>
          </a:xfrm>
        </p:spPr>
        <p:txBody>
          <a:bodyPr/>
          <a:lstStyle>
            <a:lvl1pPr>
              <a:defRPr>
                <a:solidFill>
                  <a:schemeClr val="tx2"/>
                </a:solidFill>
              </a:defRPr>
            </a:lvl1pPr>
          </a:lstStyle>
          <a:p>
            <a:r>
              <a:rPr lang="en-US"/>
              <a:t>Click to edit Master title style</a:t>
            </a:r>
          </a:p>
        </p:txBody>
      </p:sp>
      <p:pic>
        <p:nvPicPr>
          <p:cNvPr id="16" name="Picture 15" descr="Shape&#10;&#10;Description automatically generated with medium confidence">
            <a:extLst>
              <a:ext uri="{FF2B5EF4-FFF2-40B4-BE49-F238E27FC236}">
                <a16:creationId xmlns:a16="http://schemas.microsoft.com/office/drawing/2014/main" id="{1E090750-F76B-479F-89DA-10DD48B286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13945" y="6038519"/>
            <a:ext cx="2417874" cy="551380"/>
          </a:xfrm>
          <a:prstGeom prst="rect">
            <a:avLst/>
          </a:prstGeom>
        </p:spPr>
      </p:pic>
    </p:spTree>
    <p:extLst>
      <p:ext uri="{BB962C8B-B14F-4D97-AF65-F5344CB8AC3E}">
        <p14:creationId xmlns:p14="http://schemas.microsoft.com/office/powerpoint/2010/main" val="29581294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54F11D3B-A2BB-4361-8692-0A418C1FE965}"/>
              </a:ext>
            </a:extLst>
          </p:cNvPr>
          <p:cNvSpPr>
            <a:spLocks noGrp="1"/>
          </p:cNvSpPr>
          <p:nvPr>
            <p:ph idx="1"/>
          </p:nvPr>
        </p:nvSpPr>
        <p:spPr>
          <a:xfrm>
            <a:off x="6092868" y="2063749"/>
            <a:ext cx="5647412" cy="37401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8D0D43D2-C00D-4EDC-A0A6-4A796350AACC}"/>
              </a:ext>
            </a:extLst>
          </p:cNvPr>
          <p:cNvSpPr/>
          <p:nvPr userDrawn="1"/>
        </p:nvSpPr>
        <p:spPr>
          <a:xfrm>
            <a:off x="0" y="1068013"/>
            <a:ext cx="5260932" cy="57899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8">
            <a:extLst>
              <a:ext uri="{FF2B5EF4-FFF2-40B4-BE49-F238E27FC236}">
                <a16:creationId xmlns:a16="http://schemas.microsoft.com/office/drawing/2014/main" id="{B1D1DD48-2F80-4FF9-9E59-2B79258FCED4}"/>
              </a:ext>
            </a:extLst>
          </p:cNvPr>
          <p:cNvSpPr>
            <a:spLocks noGrp="1"/>
          </p:cNvSpPr>
          <p:nvPr>
            <p:ph type="pic" sz="quarter" idx="10"/>
          </p:nvPr>
        </p:nvSpPr>
        <p:spPr>
          <a:xfrm>
            <a:off x="419100" y="2063750"/>
            <a:ext cx="5257800" cy="4302125"/>
          </a:xfrm>
        </p:spPr>
        <p:txBody>
          <a:bodyPr/>
          <a:lstStyle/>
          <a:p>
            <a:endParaRPr lang="en-US" dirty="0"/>
          </a:p>
        </p:txBody>
      </p:sp>
      <p:sp>
        <p:nvSpPr>
          <p:cNvPr id="17" name="Rectangle 16">
            <a:extLst>
              <a:ext uri="{FF2B5EF4-FFF2-40B4-BE49-F238E27FC236}">
                <a16:creationId xmlns:a16="http://schemas.microsoft.com/office/drawing/2014/main" id="{A330D34A-5F71-4C10-8DD9-B7CF309928C4}"/>
              </a:ext>
            </a:extLst>
          </p:cNvPr>
          <p:cNvSpPr/>
          <p:nvPr userDrawn="1"/>
        </p:nvSpPr>
        <p:spPr>
          <a:xfrm>
            <a:off x="0" y="0"/>
            <a:ext cx="12192000" cy="15867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itle 1">
            <a:extLst>
              <a:ext uri="{FF2B5EF4-FFF2-40B4-BE49-F238E27FC236}">
                <a16:creationId xmlns:a16="http://schemas.microsoft.com/office/drawing/2014/main" id="{7CF62A01-2BCD-4541-9C4D-F91D56403DF3}"/>
              </a:ext>
            </a:extLst>
          </p:cNvPr>
          <p:cNvSpPr>
            <a:spLocks noGrp="1"/>
          </p:cNvSpPr>
          <p:nvPr>
            <p:ph type="title"/>
          </p:nvPr>
        </p:nvSpPr>
        <p:spPr>
          <a:xfrm>
            <a:off x="451720" y="518738"/>
            <a:ext cx="11288560" cy="549275"/>
          </a:xfrm>
        </p:spPr>
        <p:txBody>
          <a:bodyPr/>
          <a:lstStyle>
            <a:lvl1pPr>
              <a:defRPr>
                <a:solidFill>
                  <a:schemeClr val="tx2"/>
                </a:solidFill>
              </a:defRPr>
            </a:lvl1pPr>
          </a:lstStyle>
          <a:p>
            <a:r>
              <a:rPr lang="en-US"/>
              <a:t>Click to edit Master title style</a:t>
            </a:r>
          </a:p>
        </p:txBody>
      </p:sp>
      <p:pic>
        <p:nvPicPr>
          <p:cNvPr id="19" name="Picture 18" descr="Shape&#10;&#10;Description automatically generated with medium confidence">
            <a:extLst>
              <a:ext uri="{FF2B5EF4-FFF2-40B4-BE49-F238E27FC236}">
                <a16:creationId xmlns:a16="http://schemas.microsoft.com/office/drawing/2014/main" id="{87FF6005-92EA-461D-B885-091E5955830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13945" y="6038519"/>
            <a:ext cx="2417874" cy="551380"/>
          </a:xfrm>
          <a:prstGeom prst="rect">
            <a:avLst/>
          </a:prstGeom>
        </p:spPr>
      </p:pic>
    </p:spTree>
    <p:extLst>
      <p:ext uri="{BB962C8B-B14F-4D97-AF65-F5344CB8AC3E}">
        <p14:creationId xmlns:p14="http://schemas.microsoft.com/office/powerpoint/2010/main" val="3886043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54F11D3B-A2BB-4361-8692-0A418C1FE965}"/>
              </a:ext>
            </a:extLst>
          </p:cNvPr>
          <p:cNvSpPr>
            <a:spLocks noGrp="1"/>
          </p:cNvSpPr>
          <p:nvPr>
            <p:ph idx="1"/>
          </p:nvPr>
        </p:nvSpPr>
        <p:spPr>
          <a:xfrm>
            <a:off x="5889668" y="518739"/>
            <a:ext cx="5647412" cy="5361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8D0D43D2-C00D-4EDC-A0A6-4A796350AACC}"/>
              </a:ext>
            </a:extLst>
          </p:cNvPr>
          <p:cNvSpPr/>
          <p:nvPr userDrawn="1"/>
        </p:nvSpPr>
        <p:spPr>
          <a:xfrm>
            <a:off x="0" y="1"/>
            <a:ext cx="526093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itle 1">
            <a:extLst>
              <a:ext uri="{FF2B5EF4-FFF2-40B4-BE49-F238E27FC236}">
                <a16:creationId xmlns:a16="http://schemas.microsoft.com/office/drawing/2014/main" id="{7CF62A01-2BCD-4541-9C4D-F91D56403DF3}"/>
              </a:ext>
            </a:extLst>
          </p:cNvPr>
          <p:cNvSpPr>
            <a:spLocks noGrp="1"/>
          </p:cNvSpPr>
          <p:nvPr>
            <p:ph type="title"/>
          </p:nvPr>
        </p:nvSpPr>
        <p:spPr>
          <a:xfrm>
            <a:off x="451720" y="518738"/>
            <a:ext cx="4386980" cy="1678362"/>
          </a:xfrm>
        </p:spPr>
        <p:txBody>
          <a:bodyPr/>
          <a:lstStyle>
            <a:lvl1pPr>
              <a:defRPr>
                <a:solidFill>
                  <a:schemeClr val="bg1"/>
                </a:solidFill>
              </a:defRPr>
            </a:lvl1pPr>
          </a:lstStyle>
          <a:p>
            <a:r>
              <a:rPr lang="en-US"/>
              <a:t>Click to edit Master title style</a:t>
            </a:r>
          </a:p>
        </p:txBody>
      </p:sp>
      <p:sp>
        <p:nvSpPr>
          <p:cNvPr id="7" name="Content Placeholder 2">
            <a:extLst>
              <a:ext uri="{FF2B5EF4-FFF2-40B4-BE49-F238E27FC236}">
                <a16:creationId xmlns:a16="http://schemas.microsoft.com/office/drawing/2014/main" id="{6126B692-BD24-46FF-A1BE-42D04AE21661}"/>
              </a:ext>
            </a:extLst>
          </p:cNvPr>
          <p:cNvSpPr>
            <a:spLocks noGrp="1"/>
          </p:cNvSpPr>
          <p:nvPr>
            <p:ph idx="10"/>
          </p:nvPr>
        </p:nvSpPr>
        <p:spPr>
          <a:xfrm>
            <a:off x="451720" y="2487238"/>
            <a:ext cx="4386980" cy="3878637"/>
          </a:xfrm>
        </p:spPr>
        <p:txBody>
          <a:bodyPr/>
          <a:lstStyle>
            <a:lvl1pPr>
              <a:defRPr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Shape&#10;&#10;Description automatically generated with medium confidence">
            <a:extLst>
              <a:ext uri="{FF2B5EF4-FFF2-40B4-BE49-F238E27FC236}">
                <a16:creationId xmlns:a16="http://schemas.microsoft.com/office/drawing/2014/main" id="{B2272B91-62B0-464E-9AF3-BB012A18F26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13945" y="6038519"/>
            <a:ext cx="2417874" cy="551380"/>
          </a:xfrm>
          <a:prstGeom prst="rect">
            <a:avLst/>
          </a:prstGeom>
        </p:spPr>
      </p:pic>
    </p:spTree>
    <p:extLst>
      <p:ext uri="{BB962C8B-B14F-4D97-AF65-F5344CB8AC3E}">
        <p14:creationId xmlns:p14="http://schemas.microsoft.com/office/powerpoint/2010/main" val="26188465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D0D43D2-C00D-4EDC-A0A6-4A796350AACC}"/>
              </a:ext>
            </a:extLst>
          </p:cNvPr>
          <p:cNvSpPr/>
          <p:nvPr userDrawn="1"/>
        </p:nvSpPr>
        <p:spPr>
          <a:xfrm>
            <a:off x="6931068" y="0"/>
            <a:ext cx="526093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Shape&#10;&#10;Description automatically generated with medium confidence">
            <a:extLst>
              <a:ext uri="{FF2B5EF4-FFF2-40B4-BE49-F238E27FC236}">
                <a16:creationId xmlns:a16="http://schemas.microsoft.com/office/drawing/2014/main" id="{1B4EF4CA-1D8B-4F70-86FF-73DDDA2037D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9945" y="6038519"/>
            <a:ext cx="2417874" cy="551380"/>
          </a:xfrm>
          <a:prstGeom prst="rect">
            <a:avLst/>
          </a:prstGeom>
        </p:spPr>
      </p:pic>
      <p:sp>
        <p:nvSpPr>
          <p:cNvPr id="7" name="Content Placeholder 2">
            <a:extLst>
              <a:ext uri="{FF2B5EF4-FFF2-40B4-BE49-F238E27FC236}">
                <a16:creationId xmlns:a16="http://schemas.microsoft.com/office/drawing/2014/main" id="{43BFA67B-8CFB-4D94-BC54-A4341AEED9F8}"/>
              </a:ext>
            </a:extLst>
          </p:cNvPr>
          <p:cNvSpPr>
            <a:spLocks noGrp="1"/>
          </p:cNvSpPr>
          <p:nvPr>
            <p:ph idx="1"/>
          </p:nvPr>
        </p:nvSpPr>
        <p:spPr>
          <a:xfrm>
            <a:off x="669968" y="2197099"/>
            <a:ext cx="5647412" cy="36449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E7543392-653F-4795-9D86-D939E45B3A9E}"/>
              </a:ext>
            </a:extLst>
          </p:cNvPr>
          <p:cNvSpPr>
            <a:spLocks noGrp="1"/>
          </p:cNvSpPr>
          <p:nvPr>
            <p:ph type="title"/>
          </p:nvPr>
        </p:nvSpPr>
        <p:spPr>
          <a:xfrm>
            <a:off x="669968" y="479394"/>
            <a:ext cx="5647412" cy="1678362"/>
          </a:xfrm>
        </p:spPr>
        <p:txBody>
          <a:bodyPr/>
          <a:lstStyle>
            <a:lvl1pPr>
              <a:defRPr>
                <a:solidFill>
                  <a:schemeClr val="accent2"/>
                </a:solidFill>
              </a:defRPr>
            </a:lvl1pPr>
          </a:lstStyle>
          <a:p>
            <a:r>
              <a:rPr lang="en-US"/>
              <a:t>Click to edit Master title style</a:t>
            </a:r>
          </a:p>
        </p:txBody>
      </p:sp>
      <p:sp>
        <p:nvSpPr>
          <p:cNvPr id="11" name="Content Placeholder 2">
            <a:extLst>
              <a:ext uri="{FF2B5EF4-FFF2-40B4-BE49-F238E27FC236}">
                <a16:creationId xmlns:a16="http://schemas.microsoft.com/office/drawing/2014/main" id="{61D72D69-FC2E-4E29-A05B-A52F8B2C8F53}"/>
              </a:ext>
            </a:extLst>
          </p:cNvPr>
          <p:cNvSpPr>
            <a:spLocks noGrp="1"/>
          </p:cNvSpPr>
          <p:nvPr>
            <p:ph idx="10"/>
          </p:nvPr>
        </p:nvSpPr>
        <p:spPr>
          <a:xfrm>
            <a:off x="7398620" y="479394"/>
            <a:ext cx="4386980" cy="5886481"/>
          </a:xfrm>
        </p:spPr>
        <p:txBody>
          <a:bodyPr/>
          <a:lstStyle>
            <a:lvl1pPr>
              <a:defRPr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31776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BCA6CAE-543D-4647-9668-B46807E3E7C0}"/>
              </a:ext>
            </a:extLst>
          </p:cNvPr>
          <p:cNvSpPr/>
          <p:nvPr userDrawn="1"/>
        </p:nvSpPr>
        <p:spPr>
          <a:xfrm>
            <a:off x="6976213" y="-1"/>
            <a:ext cx="5215787" cy="68579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Content Placeholder 2">
            <a:extLst>
              <a:ext uri="{FF2B5EF4-FFF2-40B4-BE49-F238E27FC236}">
                <a16:creationId xmlns:a16="http://schemas.microsoft.com/office/drawing/2014/main" id="{BF5C8DD1-3312-485F-992D-F2EBB0F1D981}"/>
              </a:ext>
            </a:extLst>
          </p:cNvPr>
          <p:cNvSpPr>
            <a:spLocks noGrp="1"/>
          </p:cNvSpPr>
          <p:nvPr>
            <p:ph idx="1"/>
          </p:nvPr>
        </p:nvSpPr>
        <p:spPr>
          <a:xfrm>
            <a:off x="835068" y="2076448"/>
            <a:ext cx="5260932" cy="37401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8">
            <a:extLst>
              <a:ext uri="{FF2B5EF4-FFF2-40B4-BE49-F238E27FC236}">
                <a16:creationId xmlns:a16="http://schemas.microsoft.com/office/drawing/2014/main" id="{13377052-EB51-47D3-992F-93DB4DAA4129}"/>
              </a:ext>
            </a:extLst>
          </p:cNvPr>
          <p:cNvSpPr>
            <a:spLocks noGrp="1"/>
          </p:cNvSpPr>
          <p:nvPr>
            <p:ph type="pic" sz="quarter" idx="10"/>
          </p:nvPr>
        </p:nvSpPr>
        <p:spPr>
          <a:xfrm>
            <a:off x="6456645" y="2076449"/>
            <a:ext cx="5257800" cy="4302125"/>
          </a:xfrm>
        </p:spPr>
        <p:txBody>
          <a:bodyPr/>
          <a:lstStyle/>
          <a:p>
            <a:endParaRPr lang="en-US" dirty="0"/>
          </a:p>
        </p:txBody>
      </p:sp>
      <p:sp>
        <p:nvSpPr>
          <p:cNvPr id="12" name="Rectangle 11">
            <a:extLst>
              <a:ext uri="{FF2B5EF4-FFF2-40B4-BE49-F238E27FC236}">
                <a16:creationId xmlns:a16="http://schemas.microsoft.com/office/drawing/2014/main" id="{18177EDA-D594-41BB-A8ED-27AF29F53C72}"/>
              </a:ext>
            </a:extLst>
          </p:cNvPr>
          <p:cNvSpPr/>
          <p:nvPr userDrawn="1"/>
        </p:nvSpPr>
        <p:spPr>
          <a:xfrm>
            <a:off x="0" y="0"/>
            <a:ext cx="12192000" cy="15867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a:extLst>
              <a:ext uri="{FF2B5EF4-FFF2-40B4-BE49-F238E27FC236}">
                <a16:creationId xmlns:a16="http://schemas.microsoft.com/office/drawing/2014/main" id="{4D42B59E-68A4-42DC-9F80-CC3B9F41A91E}"/>
              </a:ext>
            </a:extLst>
          </p:cNvPr>
          <p:cNvSpPr>
            <a:spLocks noGrp="1"/>
          </p:cNvSpPr>
          <p:nvPr>
            <p:ph type="title"/>
          </p:nvPr>
        </p:nvSpPr>
        <p:spPr>
          <a:xfrm>
            <a:off x="451720" y="518738"/>
            <a:ext cx="11288560" cy="549275"/>
          </a:xfrm>
        </p:spPr>
        <p:txBody>
          <a:bodyPr/>
          <a:lstStyle>
            <a:lvl1pPr>
              <a:defRPr>
                <a:solidFill>
                  <a:schemeClr val="accent1"/>
                </a:solidFill>
              </a:defRPr>
            </a:lvl1pPr>
          </a:lstStyle>
          <a:p>
            <a:r>
              <a:rPr lang="en-US"/>
              <a:t>Click to edit Master title style</a:t>
            </a:r>
          </a:p>
        </p:txBody>
      </p:sp>
      <p:pic>
        <p:nvPicPr>
          <p:cNvPr id="15" name="Picture 14" descr="Shape&#10;&#10;Description automatically generated with medium confidence">
            <a:extLst>
              <a:ext uri="{FF2B5EF4-FFF2-40B4-BE49-F238E27FC236}">
                <a16:creationId xmlns:a16="http://schemas.microsoft.com/office/drawing/2014/main" id="{E968ED59-E778-4927-8257-3314BA822B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9945" y="6038519"/>
            <a:ext cx="2417874" cy="551380"/>
          </a:xfrm>
          <a:prstGeom prst="rect">
            <a:avLst/>
          </a:prstGeom>
        </p:spPr>
      </p:pic>
    </p:spTree>
    <p:extLst>
      <p:ext uri="{BB962C8B-B14F-4D97-AF65-F5344CB8AC3E}">
        <p14:creationId xmlns:p14="http://schemas.microsoft.com/office/powerpoint/2010/main" val="17067465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D763635B-C757-4AFE-B15F-FDBDD9EEB50E}"/>
              </a:ext>
            </a:extLst>
          </p:cNvPr>
          <p:cNvSpPr>
            <a:spLocks noGrp="1"/>
          </p:cNvSpPr>
          <p:nvPr>
            <p:ph idx="1"/>
          </p:nvPr>
        </p:nvSpPr>
        <p:spPr>
          <a:xfrm>
            <a:off x="6092868" y="2038349"/>
            <a:ext cx="5647412" cy="43021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EEBFAD42-E612-4529-9227-D98E92042424}"/>
              </a:ext>
            </a:extLst>
          </p:cNvPr>
          <p:cNvSpPr/>
          <p:nvPr userDrawn="1"/>
        </p:nvSpPr>
        <p:spPr>
          <a:xfrm>
            <a:off x="0" y="1586751"/>
            <a:ext cx="5260932" cy="52712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Picture Placeholder 8">
            <a:extLst>
              <a:ext uri="{FF2B5EF4-FFF2-40B4-BE49-F238E27FC236}">
                <a16:creationId xmlns:a16="http://schemas.microsoft.com/office/drawing/2014/main" id="{5DFC965B-2003-45AD-8220-2964CA8EFE33}"/>
              </a:ext>
            </a:extLst>
          </p:cNvPr>
          <p:cNvSpPr>
            <a:spLocks noGrp="1"/>
          </p:cNvSpPr>
          <p:nvPr>
            <p:ph type="pic" sz="quarter" idx="10"/>
          </p:nvPr>
        </p:nvSpPr>
        <p:spPr>
          <a:xfrm>
            <a:off x="419100" y="2038350"/>
            <a:ext cx="5257800" cy="4302125"/>
          </a:xfrm>
        </p:spPr>
        <p:txBody>
          <a:bodyPr/>
          <a:lstStyle/>
          <a:p>
            <a:endParaRPr lang="en-US" dirty="0"/>
          </a:p>
        </p:txBody>
      </p:sp>
      <p:sp>
        <p:nvSpPr>
          <p:cNvPr id="11" name="Rectangle 10">
            <a:extLst>
              <a:ext uri="{FF2B5EF4-FFF2-40B4-BE49-F238E27FC236}">
                <a16:creationId xmlns:a16="http://schemas.microsoft.com/office/drawing/2014/main" id="{ABFAA68B-0ADA-416D-A2AF-2503975773E4}"/>
              </a:ext>
            </a:extLst>
          </p:cNvPr>
          <p:cNvSpPr/>
          <p:nvPr userDrawn="1"/>
        </p:nvSpPr>
        <p:spPr>
          <a:xfrm>
            <a:off x="0" y="0"/>
            <a:ext cx="12192000" cy="15867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58911CE4-579D-4A1B-B313-CF6F8E1A3085}"/>
              </a:ext>
            </a:extLst>
          </p:cNvPr>
          <p:cNvSpPr>
            <a:spLocks noGrp="1"/>
          </p:cNvSpPr>
          <p:nvPr>
            <p:ph type="title"/>
          </p:nvPr>
        </p:nvSpPr>
        <p:spPr>
          <a:xfrm>
            <a:off x="451720" y="518738"/>
            <a:ext cx="11288560" cy="549275"/>
          </a:xfrm>
        </p:spPr>
        <p:txBody>
          <a:bodyPr/>
          <a:lstStyle>
            <a:lvl1pPr>
              <a:defRPr>
                <a:solidFill>
                  <a:schemeClr val="accent1"/>
                </a:solidFill>
              </a:defRPr>
            </a:lvl1pPr>
          </a:lstStyle>
          <a:p>
            <a:r>
              <a:rPr lang="en-US"/>
              <a:t>Click to edit Master title style</a:t>
            </a:r>
          </a:p>
        </p:txBody>
      </p:sp>
      <p:pic>
        <p:nvPicPr>
          <p:cNvPr id="13" name="Picture 12" descr="Shape&#10;&#10;Description automatically generated with medium confidence">
            <a:extLst>
              <a:ext uri="{FF2B5EF4-FFF2-40B4-BE49-F238E27FC236}">
                <a16:creationId xmlns:a16="http://schemas.microsoft.com/office/drawing/2014/main" id="{F0F185E6-4C85-474B-97B7-9FED06CB6DC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13945" y="6038519"/>
            <a:ext cx="2417874" cy="551380"/>
          </a:xfrm>
          <a:prstGeom prst="rect">
            <a:avLst/>
          </a:prstGeom>
        </p:spPr>
      </p:pic>
    </p:spTree>
    <p:extLst>
      <p:ext uri="{BB962C8B-B14F-4D97-AF65-F5344CB8AC3E}">
        <p14:creationId xmlns:p14="http://schemas.microsoft.com/office/powerpoint/2010/main" val="42258132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54F11D3B-A2BB-4361-8692-0A418C1FE965}"/>
              </a:ext>
            </a:extLst>
          </p:cNvPr>
          <p:cNvSpPr>
            <a:spLocks noGrp="1"/>
          </p:cNvSpPr>
          <p:nvPr>
            <p:ph idx="1"/>
          </p:nvPr>
        </p:nvSpPr>
        <p:spPr>
          <a:xfrm>
            <a:off x="669968" y="2197099"/>
            <a:ext cx="5647412" cy="36449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8D0D43D2-C00D-4EDC-A0A6-4A796350AACC}"/>
              </a:ext>
            </a:extLst>
          </p:cNvPr>
          <p:cNvSpPr/>
          <p:nvPr userDrawn="1"/>
        </p:nvSpPr>
        <p:spPr>
          <a:xfrm>
            <a:off x="6931068" y="0"/>
            <a:ext cx="5260932" cy="687130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itle 1">
            <a:extLst>
              <a:ext uri="{FF2B5EF4-FFF2-40B4-BE49-F238E27FC236}">
                <a16:creationId xmlns:a16="http://schemas.microsoft.com/office/drawing/2014/main" id="{7CF62A01-2BCD-4541-9C4D-F91D56403DF3}"/>
              </a:ext>
            </a:extLst>
          </p:cNvPr>
          <p:cNvSpPr>
            <a:spLocks noGrp="1"/>
          </p:cNvSpPr>
          <p:nvPr>
            <p:ph type="title"/>
          </p:nvPr>
        </p:nvSpPr>
        <p:spPr>
          <a:xfrm>
            <a:off x="669968" y="479394"/>
            <a:ext cx="5647412" cy="1678362"/>
          </a:xfrm>
        </p:spPr>
        <p:txBody>
          <a:bodyPr/>
          <a:lstStyle>
            <a:lvl1pPr>
              <a:defRPr>
                <a:solidFill>
                  <a:schemeClr val="accent2"/>
                </a:solidFill>
              </a:defRPr>
            </a:lvl1pPr>
          </a:lstStyle>
          <a:p>
            <a:r>
              <a:rPr lang="en-US"/>
              <a:t>Click to edit Master title style</a:t>
            </a:r>
          </a:p>
        </p:txBody>
      </p:sp>
      <p:sp>
        <p:nvSpPr>
          <p:cNvPr id="7" name="Content Placeholder 2">
            <a:extLst>
              <a:ext uri="{FF2B5EF4-FFF2-40B4-BE49-F238E27FC236}">
                <a16:creationId xmlns:a16="http://schemas.microsoft.com/office/drawing/2014/main" id="{6126B692-BD24-46FF-A1BE-42D04AE21661}"/>
              </a:ext>
            </a:extLst>
          </p:cNvPr>
          <p:cNvSpPr>
            <a:spLocks noGrp="1"/>
          </p:cNvSpPr>
          <p:nvPr>
            <p:ph idx="10"/>
          </p:nvPr>
        </p:nvSpPr>
        <p:spPr>
          <a:xfrm>
            <a:off x="7398620" y="479394"/>
            <a:ext cx="4386980" cy="5886481"/>
          </a:xfrm>
        </p:spPr>
        <p:txBody>
          <a:bodyPr/>
          <a:lstStyle>
            <a:lvl1pPr>
              <a:defRPr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Shape&#10;&#10;Description automatically generated with medium confidence">
            <a:extLst>
              <a:ext uri="{FF2B5EF4-FFF2-40B4-BE49-F238E27FC236}">
                <a16:creationId xmlns:a16="http://schemas.microsoft.com/office/drawing/2014/main" id="{903E37F5-B382-4997-9F71-C09CBBEBABC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9945" y="6038519"/>
            <a:ext cx="2417874" cy="551380"/>
          </a:xfrm>
          <a:prstGeom prst="rect">
            <a:avLst/>
          </a:prstGeom>
        </p:spPr>
      </p:pic>
    </p:spTree>
    <p:extLst>
      <p:ext uri="{BB962C8B-B14F-4D97-AF65-F5344CB8AC3E}">
        <p14:creationId xmlns:p14="http://schemas.microsoft.com/office/powerpoint/2010/main" val="26729360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54F11D3B-A2BB-4361-8692-0A418C1FE965}"/>
              </a:ext>
            </a:extLst>
          </p:cNvPr>
          <p:cNvSpPr>
            <a:spLocks noGrp="1"/>
          </p:cNvSpPr>
          <p:nvPr>
            <p:ph idx="1"/>
          </p:nvPr>
        </p:nvSpPr>
        <p:spPr>
          <a:xfrm>
            <a:off x="5889668" y="518738"/>
            <a:ext cx="5647412" cy="58471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8D0D43D2-C00D-4EDC-A0A6-4A796350AACC}"/>
              </a:ext>
            </a:extLst>
          </p:cNvPr>
          <p:cNvSpPr/>
          <p:nvPr userDrawn="1"/>
        </p:nvSpPr>
        <p:spPr>
          <a:xfrm>
            <a:off x="0" y="1"/>
            <a:ext cx="526093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itle 1">
            <a:extLst>
              <a:ext uri="{FF2B5EF4-FFF2-40B4-BE49-F238E27FC236}">
                <a16:creationId xmlns:a16="http://schemas.microsoft.com/office/drawing/2014/main" id="{7CF62A01-2BCD-4541-9C4D-F91D56403DF3}"/>
              </a:ext>
            </a:extLst>
          </p:cNvPr>
          <p:cNvSpPr>
            <a:spLocks noGrp="1"/>
          </p:cNvSpPr>
          <p:nvPr>
            <p:ph type="title"/>
          </p:nvPr>
        </p:nvSpPr>
        <p:spPr>
          <a:xfrm>
            <a:off x="451720" y="518738"/>
            <a:ext cx="4386980" cy="1678362"/>
          </a:xfrm>
        </p:spPr>
        <p:txBody>
          <a:bodyPr/>
          <a:lstStyle>
            <a:lvl1pPr>
              <a:defRPr>
                <a:solidFill>
                  <a:schemeClr val="bg1"/>
                </a:solidFill>
              </a:defRPr>
            </a:lvl1pPr>
          </a:lstStyle>
          <a:p>
            <a:r>
              <a:rPr lang="en-US"/>
              <a:t>Click to edit Master title style</a:t>
            </a:r>
          </a:p>
        </p:txBody>
      </p:sp>
      <p:sp>
        <p:nvSpPr>
          <p:cNvPr id="7" name="Content Placeholder 2">
            <a:extLst>
              <a:ext uri="{FF2B5EF4-FFF2-40B4-BE49-F238E27FC236}">
                <a16:creationId xmlns:a16="http://schemas.microsoft.com/office/drawing/2014/main" id="{6126B692-BD24-46FF-A1BE-42D04AE21661}"/>
              </a:ext>
            </a:extLst>
          </p:cNvPr>
          <p:cNvSpPr>
            <a:spLocks noGrp="1"/>
          </p:cNvSpPr>
          <p:nvPr>
            <p:ph idx="10"/>
          </p:nvPr>
        </p:nvSpPr>
        <p:spPr>
          <a:xfrm>
            <a:off x="451720" y="2487238"/>
            <a:ext cx="4386980" cy="3878637"/>
          </a:xfrm>
        </p:spPr>
        <p:txBody>
          <a:bodyPr/>
          <a:lstStyle>
            <a:lvl1pPr>
              <a:defRPr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Shape&#10;&#10;Description automatically generated with medium confidence">
            <a:extLst>
              <a:ext uri="{FF2B5EF4-FFF2-40B4-BE49-F238E27FC236}">
                <a16:creationId xmlns:a16="http://schemas.microsoft.com/office/drawing/2014/main" id="{79C7E2C0-DA2C-4ECF-BA5F-68CCF07FC0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13945" y="6038519"/>
            <a:ext cx="2417874" cy="551380"/>
          </a:xfrm>
          <a:prstGeom prst="rect">
            <a:avLst/>
          </a:prstGeom>
        </p:spPr>
      </p:pic>
    </p:spTree>
    <p:extLst>
      <p:ext uri="{BB962C8B-B14F-4D97-AF65-F5344CB8AC3E}">
        <p14:creationId xmlns:p14="http://schemas.microsoft.com/office/powerpoint/2010/main" val="13205262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ACBC076-E11F-4E07-BF3C-B3967BD290B2}"/>
              </a:ext>
            </a:extLst>
          </p:cNvPr>
          <p:cNvSpPr/>
          <p:nvPr userDrawn="1"/>
        </p:nvSpPr>
        <p:spPr>
          <a:xfrm>
            <a:off x="6976213" y="-1"/>
            <a:ext cx="5215787"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04EC2D93-7B36-4B5C-8C7A-77EB164B6A9B}"/>
              </a:ext>
            </a:extLst>
          </p:cNvPr>
          <p:cNvSpPr/>
          <p:nvPr userDrawn="1"/>
        </p:nvSpPr>
        <p:spPr>
          <a:xfrm>
            <a:off x="0" y="0"/>
            <a:ext cx="12192000" cy="15867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a:extLst>
              <a:ext uri="{FF2B5EF4-FFF2-40B4-BE49-F238E27FC236}">
                <a16:creationId xmlns:a16="http://schemas.microsoft.com/office/drawing/2014/main" id="{19C721C8-B1A0-44C2-A2C6-952CC548B4E2}"/>
              </a:ext>
            </a:extLst>
          </p:cNvPr>
          <p:cNvSpPr>
            <a:spLocks noGrp="1"/>
          </p:cNvSpPr>
          <p:nvPr>
            <p:ph type="title"/>
          </p:nvPr>
        </p:nvSpPr>
        <p:spPr>
          <a:xfrm>
            <a:off x="451720" y="518738"/>
            <a:ext cx="11288560" cy="549275"/>
          </a:xfrm>
        </p:spPr>
        <p:txBody>
          <a:bodyPr/>
          <a:lstStyle>
            <a:lvl1pPr>
              <a:defRPr>
                <a:solidFill>
                  <a:schemeClr val="tx2"/>
                </a:solidFill>
              </a:defRPr>
            </a:lvl1pPr>
          </a:lstStyle>
          <a:p>
            <a:r>
              <a:rPr lang="en-US"/>
              <a:t>Click to edit Master title style</a:t>
            </a:r>
          </a:p>
        </p:txBody>
      </p:sp>
      <p:sp>
        <p:nvSpPr>
          <p:cNvPr id="11" name="Content Placeholder 2">
            <a:extLst>
              <a:ext uri="{FF2B5EF4-FFF2-40B4-BE49-F238E27FC236}">
                <a16:creationId xmlns:a16="http://schemas.microsoft.com/office/drawing/2014/main" id="{E43B15EA-EEEF-4CEE-BB15-6BFE327F1C4C}"/>
              </a:ext>
            </a:extLst>
          </p:cNvPr>
          <p:cNvSpPr>
            <a:spLocks noGrp="1"/>
          </p:cNvSpPr>
          <p:nvPr>
            <p:ph idx="1"/>
          </p:nvPr>
        </p:nvSpPr>
        <p:spPr>
          <a:xfrm>
            <a:off x="835068" y="2190748"/>
            <a:ext cx="5260932" cy="36766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8">
            <a:extLst>
              <a:ext uri="{FF2B5EF4-FFF2-40B4-BE49-F238E27FC236}">
                <a16:creationId xmlns:a16="http://schemas.microsoft.com/office/drawing/2014/main" id="{EF919294-0D3E-45C4-90C8-E17E3861AE10}"/>
              </a:ext>
            </a:extLst>
          </p:cNvPr>
          <p:cNvSpPr>
            <a:spLocks noGrp="1"/>
          </p:cNvSpPr>
          <p:nvPr>
            <p:ph type="pic" sz="quarter" idx="10"/>
          </p:nvPr>
        </p:nvSpPr>
        <p:spPr>
          <a:xfrm>
            <a:off x="6456645" y="2190749"/>
            <a:ext cx="5257800" cy="4302125"/>
          </a:xfrm>
        </p:spPr>
        <p:txBody>
          <a:bodyPr/>
          <a:lstStyle/>
          <a:p>
            <a:endParaRPr lang="en-US" dirty="0"/>
          </a:p>
        </p:txBody>
      </p:sp>
      <p:pic>
        <p:nvPicPr>
          <p:cNvPr id="14" name="Picture 13" descr="Shape&#10;&#10;Description automatically generated with medium confidence">
            <a:extLst>
              <a:ext uri="{FF2B5EF4-FFF2-40B4-BE49-F238E27FC236}">
                <a16:creationId xmlns:a16="http://schemas.microsoft.com/office/drawing/2014/main" id="{89ADF0EE-7135-44ED-8FFF-78CD2444D6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9945" y="6038519"/>
            <a:ext cx="2417874" cy="551380"/>
          </a:xfrm>
          <a:prstGeom prst="rect">
            <a:avLst/>
          </a:prstGeom>
        </p:spPr>
      </p:pic>
    </p:spTree>
    <p:extLst>
      <p:ext uri="{BB962C8B-B14F-4D97-AF65-F5344CB8AC3E}">
        <p14:creationId xmlns:p14="http://schemas.microsoft.com/office/powerpoint/2010/main" val="14436896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mage Fade Right">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612584F5-0E68-47EC-9914-4F57CE2EE087}"/>
              </a:ext>
            </a:extLst>
          </p:cNvPr>
          <p:cNvSpPr>
            <a:spLocks noGrp="1"/>
          </p:cNvSpPr>
          <p:nvPr>
            <p:ph type="pic" sz="quarter" idx="11"/>
          </p:nvPr>
        </p:nvSpPr>
        <p:spPr>
          <a:xfrm>
            <a:off x="6096000" y="0"/>
            <a:ext cx="6096000" cy="6858000"/>
          </a:xfrm>
        </p:spPr>
        <p:txBody>
          <a:bodyPr/>
          <a:lstStyle/>
          <a:p>
            <a:endParaRPr lang="en-US" dirty="0"/>
          </a:p>
        </p:txBody>
      </p:sp>
      <p:sp>
        <p:nvSpPr>
          <p:cNvPr id="50" name="Picture Placeholder 23">
            <a:extLst>
              <a:ext uri="{FF2B5EF4-FFF2-40B4-BE49-F238E27FC236}">
                <a16:creationId xmlns:a16="http://schemas.microsoft.com/office/drawing/2014/main" id="{20928731-D17A-41D7-A61E-B5DCBD2CF173}"/>
              </a:ext>
            </a:extLst>
          </p:cNvPr>
          <p:cNvSpPr>
            <a:spLocks noGrp="1" noChangeAspect="1"/>
          </p:cNvSpPr>
          <p:nvPr>
            <p:ph type="pic" sz="quarter" idx="12"/>
          </p:nvPr>
        </p:nvSpPr>
        <p:spPr>
          <a:xfrm>
            <a:off x="5308599" y="0"/>
            <a:ext cx="3505201" cy="6858000"/>
          </a:xfrm>
          <a:blipFill>
            <a:blip r:embed="rId2"/>
            <a:stretch>
              <a:fillRect/>
            </a:stretch>
          </a:blipFill>
          <a:ln>
            <a:noFill/>
          </a:ln>
        </p:spPr>
        <p:txBody>
          <a:bodyPr>
            <a:noAutofit/>
          </a:bodyPr>
          <a:lstStyle>
            <a:lvl1pPr>
              <a:defRPr>
                <a:noFill/>
              </a:defRPr>
            </a:lvl1pPr>
          </a:lstStyle>
          <a:p>
            <a:endParaRPr lang="en-US" dirty="0"/>
          </a:p>
        </p:txBody>
      </p:sp>
      <p:sp>
        <p:nvSpPr>
          <p:cNvPr id="2" name="Title 1">
            <a:extLst>
              <a:ext uri="{FF2B5EF4-FFF2-40B4-BE49-F238E27FC236}">
                <a16:creationId xmlns:a16="http://schemas.microsoft.com/office/drawing/2014/main" id="{5BB77432-49F8-4AE4-96D7-62C939EF0D4B}"/>
              </a:ext>
            </a:extLst>
          </p:cNvPr>
          <p:cNvSpPr>
            <a:spLocks noGrp="1"/>
          </p:cNvSpPr>
          <p:nvPr>
            <p:ph type="title"/>
          </p:nvPr>
        </p:nvSpPr>
        <p:spPr>
          <a:xfrm>
            <a:off x="824753" y="651280"/>
            <a:ext cx="4921420" cy="1477122"/>
          </a:xfrm>
        </p:spPr>
        <p:txBody>
          <a:bodyPr/>
          <a:lstStyle/>
          <a:p>
            <a:r>
              <a:rPr lang="en-US"/>
              <a:t>Click to edit Master title style</a:t>
            </a:r>
          </a:p>
        </p:txBody>
      </p:sp>
      <p:sp>
        <p:nvSpPr>
          <p:cNvPr id="11" name="Content Placeholder 2">
            <a:extLst>
              <a:ext uri="{FF2B5EF4-FFF2-40B4-BE49-F238E27FC236}">
                <a16:creationId xmlns:a16="http://schemas.microsoft.com/office/drawing/2014/main" id="{17D207D3-2FDA-4237-941E-6FC5E52C6CA0}"/>
              </a:ext>
            </a:extLst>
          </p:cNvPr>
          <p:cNvSpPr>
            <a:spLocks noGrp="1"/>
          </p:cNvSpPr>
          <p:nvPr>
            <p:ph idx="10"/>
          </p:nvPr>
        </p:nvSpPr>
        <p:spPr>
          <a:xfrm>
            <a:off x="824753" y="2315969"/>
            <a:ext cx="4921420" cy="35166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3" name="Picture 52" descr="Shape&#10;&#10;Description automatically generated with medium confidence">
            <a:extLst>
              <a:ext uri="{FF2B5EF4-FFF2-40B4-BE49-F238E27FC236}">
                <a16:creationId xmlns:a16="http://schemas.microsoft.com/office/drawing/2014/main" id="{BE23184D-6A0D-4806-9189-D2C4DB34B07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9945" y="6038519"/>
            <a:ext cx="2417874" cy="551380"/>
          </a:xfrm>
          <a:prstGeom prst="rect">
            <a:avLst/>
          </a:prstGeom>
        </p:spPr>
      </p:pic>
    </p:spTree>
    <p:extLst>
      <p:ext uri="{BB962C8B-B14F-4D97-AF65-F5344CB8AC3E}">
        <p14:creationId xmlns:p14="http://schemas.microsoft.com/office/powerpoint/2010/main" val="21729755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mage Fade Left">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612584F5-0E68-47EC-9914-4F57CE2EE087}"/>
              </a:ext>
            </a:extLst>
          </p:cNvPr>
          <p:cNvSpPr>
            <a:spLocks noGrp="1"/>
          </p:cNvSpPr>
          <p:nvPr>
            <p:ph type="pic" sz="quarter" idx="11"/>
          </p:nvPr>
        </p:nvSpPr>
        <p:spPr>
          <a:xfrm>
            <a:off x="0" y="-2"/>
            <a:ext cx="6096000" cy="6858002"/>
          </a:xfrm>
        </p:spPr>
        <p:txBody>
          <a:bodyPr/>
          <a:lstStyle/>
          <a:p>
            <a:endParaRPr lang="en-US" dirty="0"/>
          </a:p>
        </p:txBody>
      </p:sp>
      <p:sp>
        <p:nvSpPr>
          <p:cNvPr id="50" name="Picture Placeholder 23">
            <a:extLst>
              <a:ext uri="{FF2B5EF4-FFF2-40B4-BE49-F238E27FC236}">
                <a16:creationId xmlns:a16="http://schemas.microsoft.com/office/drawing/2014/main" id="{20928731-D17A-41D7-A61E-B5DCBD2CF173}"/>
              </a:ext>
            </a:extLst>
          </p:cNvPr>
          <p:cNvSpPr>
            <a:spLocks noGrp="1" noChangeAspect="1"/>
          </p:cNvSpPr>
          <p:nvPr>
            <p:ph type="pic" sz="quarter" idx="12"/>
          </p:nvPr>
        </p:nvSpPr>
        <p:spPr>
          <a:xfrm rot="10800000">
            <a:off x="3048000" y="0"/>
            <a:ext cx="3505201" cy="6858000"/>
          </a:xfrm>
          <a:blipFill>
            <a:blip r:embed="rId2"/>
            <a:stretch>
              <a:fillRect/>
            </a:stretch>
          </a:blipFill>
          <a:ln>
            <a:noFill/>
          </a:ln>
        </p:spPr>
        <p:txBody>
          <a:bodyPr>
            <a:noAutofit/>
          </a:bodyPr>
          <a:lstStyle>
            <a:lvl1pPr>
              <a:defRPr>
                <a:noFill/>
              </a:defRPr>
            </a:lvl1pPr>
          </a:lstStyle>
          <a:p>
            <a:endParaRPr lang="en-US" dirty="0"/>
          </a:p>
        </p:txBody>
      </p:sp>
      <p:sp>
        <p:nvSpPr>
          <p:cNvPr id="2" name="Title 1">
            <a:extLst>
              <a:ext uri="{FF2B5EF4-FFF2-40B4-BE49-F238E27FC236}">
                <a16:creationId xmlns:a16="http://schemas.microsoft.com/office/drawing/2014/main" id="{5BB77432-49F8-4AE4-96D7-62C939EF0D4B}"/>
              </a:ext>
            </a:extLst>
          </p:cNvPr>
          <p:cNvSpPr>
            <a:spLocks noGrp="1"/>
          </p:cNvSpPr>
          <p:nvPr>
            <p:ph type="title"/>
          </p:nvPr>
        </p:nvSpPr>
        <p:spPr>
          <a:xfrm>
            <a:off x="6374653" y="651280"/>
            <a:ext cx="4921420" cy="1477122"/>
          </a:xfrm>
        </p:spPr>
        <p:txBody>
          <a:bodyPr/>
          <a:lstStyle/>
          <a:p>
            <a:r>
              <a:rPr lang="en-US"/>
              <a:t>Click to edit Master title style</a:t>
            </a:r>
          </a:p>
        </p:txBody>
      </p:sp>
      <p:sp>
        <p:nvSpPr>
          <p:cNvPr id="11" name="Content Placeholder 2">
            <a:extLst>
              <a:ext uri="{FF2B5EF4-FFF2-40B4-BE49-F238E27FC236}">
                <a16:creationId xmlns:a16="http://schemas.microsoft.com/office/drawing/2014/main" id="{17D207D3-2FDA-4237-941E-6FC5E52C6CA0}"/>
              </a:ext>
            </a:extLst>
          </p:cNvPr>
          <p:cNvSpPr>
            <a:spLocks noGrp="1"/>
          </p:cNvSpPr>
          <p:nvPr>
            <p:ph idx="10"/>
          </p:nvPr>
        </p:nvSpPr>
        <p:spPr>
          <a:xfrm>
            <a:off x="6374653" y="2315969"/>
            <a:ext cx="4921420" cy="35166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Shape&#10;&#10;Description automatically generated with medium confidence">
            <a:extLst>
              <a:ext uri="{FF2B5EF4-FFF2-40B4-BE49-F238E27FC236}">
                <a16:creationId xmlns:a16="http://schemas.microsoft.com/office/drawing/2014/main" id="{BAE5C05A-5975-4552-BDCC-65D8B4EB9F9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13945" y="6038519"/>
            <a:ext cx="2417874" cy="551380"/>
          </a:xfrm>
          <a:prstGeom prst="rect">
            <a:avLst/>
          </a:prstGeom>
        </p:spPr>
      </p:pic>
    </p:spTree>
    <p:extLst>
      <p:ext uri="{BB962C8B-B14F-4D97-AF65-F5344CB8AC3E}">
        <p14:creationId xmlns:p14="http://schemas.microsoft.com/office/powerpoint/2010/main" val="14067640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D0B11C-8C59-4B28-BFE9-9758585D391E}"/>
              </a:ext>
            </a:extLst>
          </p:cNvPr>
          <p:cNvSpPr>
            <a:spLocks noGrp="1"/>
          </p:cNvSpPr>
          <p:nvPr>
            <p:ph idx="1"/>
          </p:nvPr>
        </p:nvSpPr>
        <p:spPr>
          <a:xfrm>
            <a:off x="451720" y="1485901"/>
            <a:ext cx="11288560" cy="4394200"/>
          </a:xfrm>
        </p:spPr>
        <p:txBody>
          <a:bodyPr/>
          <a:lstStyle>
            <a:lvl1pPr>
              <a:lnSpc>
                <a:spcPct val="150000"/>
              </a:lnSpc>
              <a:spcBef>
                <a:spcPts val="300"/>
              </a:spcBef>
              <a:spcAft>
                <a:spcPts val="300"/>
              </a:spcAft>
              <a:defRPr/>
            </a:lvl1pPr>
            <a:lvl2pPr>
              <a:lnSpc>
                <a:spcPct val="150000"/>
              </a:lnSpc>
              <a:spcBef>
                <a:spcPts val="300"/>
              </a:spcBef>
              <a:spcAft>
                <a:spcPts val="300"/>
              </a:spcAft>
              <a:defRPr/>
            </a:lvl2pPr>
            <a:lvl3pPr>
              <a:lnSpc>
                <a:spcPct val="150000"/>
              </a:lnSpc>
              <a:spcBef>
                <a:spcPts val="300"/>
              </a:spcBef>
              <a:spcAft>
                <a:spcPts val="300"/>
              </a:spcAft>
              <a:defRPr/>
            </a:lvl3pPr>
            <a:lvl4pPr>
              <a:lnSpc>
                <a:spcPct val="150000"/>
              </a:lnSpc>
              <a:spcBef>
                <a:spcPts val="300"/>
              </a:spcBef>
              <a:spcAft>
                <a:spcPts val="300"/>
              </a:spcAft>
              <a:defRPr/>
            </a:lvl4pPr>
            <a:lvl5pPr>
              <a:lnSpc>
                <a:spcPct val="150000"/>
              </a:lnSpc>
              <a:spcBef>
                <a:spcPts val="300"/>
              </a:spcBef>
              <a:spcAft>
                <a:spcPts val="3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a:extLst>
              <a:ext uri="{FF2B5EF4-FFF2-40B4-BE49-F238E27FC236}">
                <a16:creationId xmlns:a16="http://schemas.microsoft.com/office/drawing/2014/main" id="{7E021DD2-DE50-4CAC-8125-C098D342B9AE}"/>
              </a:ext>
            </a:extLst>
          </p:cNvPr>
          <p:cNvSpPr>
            <a:spLocks noGrp="1"/>
          </p:cNvSpPr>
          <p:nvPr>
            <p:ph type="title"/>
          </p:nvPr>
        </p:nvSpPr>
        <p:spPr>
          <a:xfrm>
            <a:off x="451720" y="518738"/>
            <a:ext cx="11288560" cy="549275"/>
          </a:xfrm>
        </p:spPr>
        <p:txBody>
          <a:bodyPr/>
          <a:lstStyle/>
          <a:p>
            <a:r>
              <a:rPr lang="en-US"/>
              <a:t>Click to edit Master title style</a:t>
            </a:r>
          </a:p>
        </p:txBody>
      </p:sp>
      <p:pic>
        <p:nvPicPr>
          <p:cNvPr id="16" name="Picture 15" descr="Shape&#10;&#10;Description automatically generated with medium confidence">
            <a:extLst>
              <a:ext uri="{FF2B5EF4-FFF2-40B4-BE49-F238E27FC236}">
                <a16:creationId xmlns:a16="http://schemas.microsoft.com/office/drawing/2014/main" id="{25F30A8B-CB02-43D2-8775-5F6D9A757A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13945" y="6038519"/>
            <a:ext cx="2417874" cy="551380"/>
          </a:xfrm>
          <a:prstGeom prst="rect">
            <a:avLst/>
          </a:prstGeom>
        </p:spPr>
      </p:pic>
    </p:spTree>
    <p:extLst>
      <p:ext uri="{BB962C8B-B14F-4D97-AF65-F5344CB8AC3E}">
        <p14:creationId xmlns:p14="http://schemas.microsoft.com/office/powerpoint/2010/main" val="3282844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D0B11C-8C59-4B28-BFE9-9758585D391E}"/>
              </a:ext>
            </a:extLst>
          </p:cNvPr>
          <p:cNvSpPr>
            <a:spLocks noGrp="1"/>
          </p:cNvSpPr>
          <p:nvPr>
            <p:ph idx="1"/>
          </p:nvPr>
        </p:nvSpPr>
        <p:spPr>
          <a:xfrm>
            <a:off x="753559" y="3132438"/>
            <a:ext cx="2417874" cy="2666384"/>
          </a:xfrm>
        </p:spPr>
        <p:txBody>
          <a:bodyPr/>
          <a:lstStyle/>
          <a:p>
            <a:pPr lvl="0"/>
            <a:r>
              <a:rPr lang="en-US"/>
              <a:t>Click to edit Master text styles</a:t>
            </a:r>
          </a:p>
        </p:txBody>
      </p:sp>
      <p:sp>
        <p:nvSpPr>
          <p:cNvPr id="13" name="Title 1">
            <a:extLst>
              <a:ext uri="{FF2B5EF4-FFF2-40B4-BE49-F238E27FC236}">
                <a16:creationId xmlns:a16="http://schemas.microsoft.com/office/drawing/2014/main" id="{7E021DD2-DE50-4CAC-8125-C098D342B9AE}"/>
              </a:ext>
            </a:extLst>
          </p:cNvPr>
          <p:cNvSpPr>
            <a:spLocks noGrp="1"/>
          </p:cNvSpPr>
          <p:nvPr>
            <p:ph type="title"/>
          </p:nvPr>
        </p:nvSpPr>
        <p:spPr>
          <a:xfrm>
            <a:off x="451720" y="518738"/>
            <a:ext cx="11288560" cy="549275"/>
          </a:xfrm>
        </p:spPr>
        <p:txBody>
          <a:bodyPr/>
          <a:lstStyle/>
          <a:p>
            <a:r>
              <a:rPr lang="en-US"/>
              <a:t>Click to edit Master title style</a:t>
            </a:r>
          </a:p>
        </p:txBody>
      </p:sp>
      <p:pic>
        <p:nvPicPr>
          <p:cNvPr id="16" name="Picture 15" descr="Shape&#10;&#10;Description automatically generated with medium confidence">
            <a:extLst>
              <a:ext uri="{FF2B5EF4-FFF2-40B4-BE49-F238E27FC236}">
                <a16:creationId xmlns:a16="http://schemas.microsoft.com/office/drawing/2014/main" id="{25F30A8B-CB02-43D2-8775-5F6D9A757A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13945" y="6038519"/>
            <a:ext cx="2417874" cy="551380"/>
          </a:xfrm>
          <a:prstGeom prst="rect">
            <a:avLst/>
          </a:prstGeom>
        </p:spPr>
      </p:pic>
      <p:sp>
        <p:nvSpPr>
          <p:cNvPr id="5" name="Content Placeholder 2">
            <a:extLst>
              <a:ext uri="{FF2B5EF4-FFF2-40B4-BE49-F238E27FC236}">
                <a16:creationId xmlns:a16="http://schemas.microsoft.com/office/drawing/2014/main" id="{86AE088F-BB96-45C3-8B37-5DF29D56942E}"/>
              </a:ext>
            </a:extLst>
          </p:cNvPr>
          <p:cNvSpPr>
            <a:spLocks noGrp="1"/>
          </p:cNvSpPr>
          <p:nvPr>
            <p:ph idx="10"/>
          </p:nvPr>
        </p:nvSpPr>
        <p:spPr>
          <a:xfrm>
            <a:off x="753559" y="1464816"/>
            <a:ext cx="2417874" cy="1445681"/>
          </a:xfrm>
        </p:spPr>
        <p:txBody>
          <a:bodyPr/>
          <a:lstStyle/>
          <a:p>
            <a:pPr lvl="0"/>
            <a:endParaRPr lang="en-US"/>
          </a:p>
        </p:txBody>
      </p:sp>
      <p:sp>
        <p:nvSpPr>
          <p:cNvPr id="6" name="Content Placeholder 2">
            <a:extLst>
              <a:ext uri="{FF2B5EF4-FFF2-40B4-BE49-F238E27FC236}">
                <a16:creationId xmlns:a16="http://schemas.microsoft.com/office/drawing/2014/main" id="{4DFBD8F0-3AEA-42F5-8635-AE54E67A67D1}"/>
              </a:ext>
            </a:extLst>
          </p:cNvPr>
          <p:cNvSpPr>
            <a:spLocks noGrp="1"/>
          </p:cNvSpPr>
          <p:nvPr>
            <p:ph idx="11"/>
          </p:nvPr>
        </p:nvSpPr>
        <p:spPr>
          <a:xfrm>
            <a:off x="3471605" y="3132438"/>
            <a:ext cx="2417874" cy="2666384"/>
          </a:xfrm>
        </p:spPr>
        <p:txBody>
          <a:bodyPr/>
          <a:lstStyle/>
          <a:p>
            <a:pPr lvl="0"/>
            <a:r>
              <a:rPr lang="en-US"/>
              <a:t>Click to edit Master text styles</a:t>
            </a:r>
          </a:p>
        </p:txBody>
      </p:sp>
      <p:sp>
        <p:nvSpPr>
          <p:cNvPr id="7" name="Content Placeholder 2">
            <a:extLst>
              <a:ext uri="{FF2B5EF4-FFF2-40B4-BE49-F238E27FC236}">
                <a16:creationId xmlns:a16="http://schemas.microsoft.com/office/drawing/2014/main" id="{8D5FA39E-D822-41AE-A3D9-233E5BCA3944}"/>
              </a:ext>
            </a:extLst>
          </p:cNvPr>
          <p:cNvSpPr>
            <a:spLocks noGrp="1"/>
          </p:cNvSpPr>
          <p:nvPr>
            <p:ph idx="12"/>
          </p:nvPr>
        </p:nvSpPr>
        <p:spPr>
          <a:xfrm>
            <a:off x="3471605" y="1464816"/>
            <a:ext cx="2417874" cy="1445681"/>
          </a:xfrm>
        </p:spPr>
        <p:txBody>
          <a:bodyPr/>
          <a:lstStyle/>
          <a:p>
            <a:pPr lvl="0"/>
            <a:endParaRPr lang="en-US"/>
          </a:p>
        </p:txBody>
      </p:sp>
      <p:sp>
        <p:nvSpPr>
          <p:cNvPr id="8" name="Content Placeholder 2">
            <a:extLst>
              <a:ext uri="{FF2B5EF4-FFF2-40B4-BE49-F238E27FC236}">
                <a16:creationId xmlns:a16="http://schemas.microsoft.com/office/drawing/2014/main" id="{7F6A9824-761D-413C-A4C3-580499895FAC}"/>
              </a:ext>
            </a:extLst>
          </p:cNvPr>
          <p:cNvSpPr>
            <a:spLocks noGrp="1"/>
          </p:cNvSpPr>
          <p:nvPr>
            <p:ph idx="13"/>
          </p:nvPr>
        </p:nvSpPr>
        <p:spPr>
          <a:xfrm>
            <a:off x="6178235" y="3132438"/>
            <a:ext cx="2417874" cy="2666384"/>
          </a:xfrm>
        </p:spPr>
        <p:txBody>
          <a:bodyPr/>
          <a:lstStyle/>
          <a:p>
            <a:pPr lvl="0"/>
            <a:r>
              <a:rPr lang="en-US"/>
              <a:t>Click to edit Master text styles</a:t>
            </a:r>
          </a:p>
        </p:txBody>
      </p:sp>
      <p:sp>
        <p:nvSpPr>
          <p:cNvPr id="9" name="Content Placeholder 2">
            <a:extLst>
              <a:ext uri="{FF2B5EF4-FFF2-40B4-BE49-F238E27FC236}">
                <a16:creationId xmlns:a16="http://schemas.microsoft.com/office/drawing/2014/main" id="{DDF72C8C-83B0-4A3D-A864-E12A4BDEA9D7}"/>
              </a:ext>
            </a:extLst>
          </p:cNvPr>
          <p:cNvSpPr>
            <a:spLocks noGrp="1"/>
          </p:cNvSpPr>
          <p:nvPr>
            <p:ph idx="14"/>
          </p:nvPr>
        </p:nvSpPr>
        <p:spPr>
          <a:xfrm>
            <a:off x="6178235" y="1464816"/>
            <a:ext cx="2417874" cy="1445681"/>
          </a:xfrm>
        </p:spPr>
        <p:txBody>
          <a:bodyPr/>
          <a:lstStyle/>
          <a:p>
            <a:pPr lvl="0"/>
            <a:endParaRPr lang="en-US"/>
          </a:p>
        </p:txBody>
      </p:sp>
      <p:sp>
        <p:nvSpPr>
          <p:cNvPr id="10" name="Content Placeholder 2">
            <a:extLst>
              <a:ext uri="{FF2B5EF4-FFF2-40B4-BE49-F238E27FC236}">
                <a16:creationId xmlns:a16="http://schemas.microsoft.com/office/drawing/2014/main" id="{8BCFE490-330C-4888-9475-CFBCDBD4FF3F}"/>
              </a:ext>
            </a:extLst>
          </p:cNvPr>
          <p:cNvSpPr>
            <a:spLocks noGrp="1"/>
          </p:cNvSpPr>
          <p:nvPr>
            <p:ph idx="15"/>
          </p:nvPr>
        </p:nvSpPr>
        <p:spPr>
          <a:xfrm>
            <a:off x="8884865" y="3132438"/>
            <a:ext cx="2417874" cy="2666384"/>
          </a:xfrm>
        </p:spPr>
        <p:txBody>
          <a:bodyPr/>
          <a:lstStyle/>
          <a:p>
            <a:pPr lvl="0"/>
            <a:r>
              <a:rPr lang="en-US"/>
              <a:t>Click to edit Master text styles</a:t>
            </a:r>
          </a:p>
        </p:txBody>
      </p:sp>
      <p:sp>
        <p:nvSpPr>
          <p:cNvPr id="11" name="Content Placeholder 2">
            <a:extLst>
              <a:ext uri="{FF2B5EF4-FFF2-40B4-BE49-F238E27FC236}">
                <a16:creationId xmlns:a16="http://schemas.microsoft.com/office/drawing/2014/main" id="{8F678121-D29C-4B95-86BD-17C020A8C5B5}"/>
              </a:ext>
            </a:extLst>
          </p:cNvPr>
          <p:cNvSpPr>
            <a:spLocks noGrp="1"/>
          </p:cNvSpPr>
          <p:nvPr>
            <p:ph idx="16"/>
          </p:nvPr>
        </p:nvSpPr>
        <p:spPr>
          <a:xfrm>
            <a:off x="8884865" y="1464816"/>
            <a:ext cx="2417874" cy="1445681"/>
          </a:xfrm>
        </p:spPr>
        <p:txBody>
          <a:bodyPr/>
          <a:lstStyle/>
          <a:p>
            <a:pPr lvl="0"/>
            <a:endParaRPr lang="en-US"/>
          </a:p>
        </p:txBody>
      </p:sp>
    </p:spTree>
    <p:extLst>
      <p:ext uri="{BB962C8B-B14F-4D97-AF65-F5344CB8AC3E}">
        <p14:creationId xmlns:p14="http://schemas.microsoft.com/office/powerpoint/2010/main" val="8643231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7E021DD2-DE50-4CAC-8125-C098D342B9AE}"/>
              </a:ext>
            </a:extLst>
          </p:cNvPr>
          <p:cNvSpPr>
            <a:spLocks noGrp="1"/>
          </p:cNvSpPr>
          <p:nvPr>
            <p:ph type="title"/>
          </p:nvPr>
        </p:nvSpPr>
        <p:spPr>
          <a:xfrm>
            <a:off x="451720" y="518738"/>
            <a:ext cx="11288560" cy="549275"/>
          </a:xfrm>
        </p:spPr>
        <p:txBody>
          <a:bodyPr/>
          <a:lstStyle/>
          <a:p>
            <a:r>
              <a:rPr lang="en-US"/>
              <a:t>Click to edit Master title style</a:t>
            </a:r>
          </a:p>
        </p:txBody>
      </p:sp>
      <p:pic>
        <p:nvPicPr>
          <p:cNvPr id="16" name="Picture 15" descr="Shape&#10;&#10;Description automatically generated with medium confidence">
            <a:extLst>
              <a:ext uri="{FF2B5EF4-FFF2-40B4-BE49-F238E27FC236}">
                <a16:creationId xmlns:a16="http://schemas.microsoft.com/office/drawing/2014/main" id="{25F30A8B-CB02-43D2-8775-5F6D9A757A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13945" y="6038519"/>
            <a:ext cx="2417874" cy="551380"/>
          </a:xfrm>
          <a:prstGeom prst="rect">
            <a:avLst/>
          </a:prstGeom>
        </p:spPr>
      </p:pic>
      <p:sp>
        <p:nvSpPr>
          <p:cNvPr id="8" name="Content Placeholder 2">
            <a:extLst>
              <a:ext uri="{FF2B5EF4-FFF2-40B4-BE49-F238E27FC236}">
                <a16:creationId xmlns:a16="http://schemas.microsoft.com/office/drawing/2014/main" id="{7F6A9824-761D-413C-A4C3-580499895FAC}"/>
              </a:ext>
            </a:extLst>
          </p:cNvPr>
          <p:cNvSpPr>
            <a:spLocks noGrp="1"/>
          </p:cNvSpPr>
          <p:nvPr>
            <p:ph idx="13"/>
          </p:nvPr>
        </p:nvSpPr>
        <p:spPr>
          <a:xfrm>
            <a:off x="889262" y="3132438"/>
            <a:ext cx="5062796" cy="2666384"/>
          </a:xfrm>
        </p:spPr>
        <p:txBody>
          <a:bodyPr/>
          <a:lstStyle/>
          <a:p>
            <a:pPr lvl="0"/>
            <a:r>
              <a:rPr lang="en-US"/>
              <a:t>Click to edit Master text styles</a:t>
            </a:r>
          </a:p>
        </p:txBody>
      </p:sp>
      <p:sp>
        <p:nvSpPr>
          <p:cNvPr id="9" name="Content Placeholder 2">
            <a:extLst>
              <a:ext uri="{FF2B5EF4-FFF2-40B4-BE49-F238E27FC236}">
                <a16:creationId xmlns:a16="http://schemas.microsoft.com/office/drawing/2014/main" id="{DDF72C8C-83B0-4A3D-A864-E12A4BDEA9D7}"/>
              </a:ext>
            </a:extLst>
          </p:cNvPr>
          <p:cNvSpPr>
            <a:spLocks noGrp="1"/>
          </p:cNvSpPr>
          <p:nvPr>
            <p:ph idx="14"/>
          </p:nvPr>
        </p:nvSpPr>
        <p:spPr>
          <a:xfrm>
            <a:off x="889262" y="1464816"/>
            <a:ext cx="5062796" cy="1445681"/>
          </a:xfrm>
        </p:spPr>
        <p:txBody>
          <a:bodyPr/>
          <a:lstStyle/>
          <a:p>
            <a:pPr lvl="0"/>
            <a:endParaRPr lang="en-US"/>
          </a:p>
        </p:txBody>
      </p:sp>
      <p:sp>
        <p:nvSpPr>
          <p:cNvPr id="10" name="Content Placeholder 2">
            <a:extLst>
              <a:ext uri="{FF2B5EF4-FFF2-40B4-BE49-F238E27FC236}">
                <a16:creationId xmlns:a16="http://schemas.microsoft.com/office/drawing/2014/main" id="{8BCFE490-330C-4888-9475-CFBCDBD4FF3F}"/>
              </a:ext>
            </a:extLst>
          </p:cNvPr>
          <p:cNvSpPr>
            <a:spLocks noGrp="1"/>
          </p:cNvSpPr>
          <p:nvPr>
            <p:ph idx="15"/>
          </p:nvPr>
        </p:nvSpPr>
        <p:spPr>
          <a:xfrm>
            <a:off x="6239943" y="3132438"/>
            <a:ext cx="5062796" cy="2666384"/>
          </a:xfrm>
        </p:spPr>
        <p:txBody>
          <a:bodyPr/>
          <a:lstStyle/>
          <a:p>
            <a:pPr lvl="0"/>
            <a:r>
              <a:rPr lang="en-US"/>
              <a:t>Click to edit Master text styles</a:t>
            </a:r>
          </a:p>
        </p:txBody>
      </p:sp>
      <p:sp>
        <p:nvSpPr>
          <p:cNvPr id="11" name="Content Placeholder 2">
            <a:extLst>
              <a:ext uri="{FF2B5EF4-FFF2-40B4-BE49-F238E27FC236}">
                <a16:creationId xmlns:a16="http://schemas.microsoft.com/office/drawing/2014/main" id="{8F678121-D29C-4B95-86BD-17C020A8C5B5}"/>
              </a:ext>
            </a:extLst>
          </p:cNvPr>
          <p:cNvSpPr>
            <a:spLocks noGrp="1"/>
          </p:cNvSpPr>
          <p:nvPr>
            <p:ph idx="16"/>
          </p:nvPr>
        </p:nvSpPr>
        <p:spPr>
          <a:xfrm>
            <a:off x="6239943" y="1464816"/>
            <a:ext cx="5062796" cy="1445681"/>
          </a:xfrm>
        </p:spPr>
        <p:txBody>
          <a:bodyPr/>
          <a:lstStyle/>
          <a:p>
            <a:pPr lvl="0"/>
            <a:endParaRPr lang="en-US"/>
          </a:p>
        </p:txBody>
      </p:sp>
    </p:spTree>
    <p:extLst>
      <p:ext uri="{BB962C8B-B14F-4D97-AF65-F5344CB8AC3E}">
        <p14:creationId xmlns:p14="http://schemas.microsoft.com/office/powerpoint/2010/main" val="836406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D0B11C-8C59-4B28-BFE9-9758585D391E}"/>
              </a:ext>
            </a:extLst>
          </p:cNvPr>
          <p:cNvSpPr>
            <a:spLocks noGrp="1"/>
          </p:cNvSpPr>
          <p:nvPr>
            <p:ph idx="1"/>
          </p:nvPr>
        </p:nvSpPr>
        <p:spPr>
          <a:xfrm>
            <a:off x="5002306" y="2025649"/>
            <a:ext cx="6737974" cy="37909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a:ext uri="{FF2B5EF4-FFF2-40B4-BE49-F238E27FC236}">
                <a16:creationId xmlns:a16="http://schemas.microsoft.com/office/drawing/2014/main" id="{84173416-48A0-4091-950F-E113686D8159}"/>
              </a:ext>
            </a:extLst>
          </p:cNvPr>
          <p:cNvSpPr>
            <a:spLocks noGrp="1"/>
          </p:cNvSpPr>
          <p:nvPr>
            <p:ph type="pic" sz="quarter" idx="10"/>
          </p:nvPr>
        </p:nvSpPr>
        <p:spPr>
          <a:xfrm>
            <a:off x="0" y="1586751"/>
            <a:ext cx="4521896" cy="5271249"/>
          </a:xfrm>
        </p:spPr>
        <p:txBody>
          <a:bodyPr/>
          <a:lstStyle/>
          <a:p>
            <a:endParaRPr lang="en-US" dirty="0"/>
          </a:p>
        </p:txBody>
      </p:sp>
      <p:sp>
        <p:nvSpPr>
          <p:cNvPr id="12" name="Rectangle 11">
            <a:extLst>
              <a:ext uri="{FF2B5EF4-FFF2-40B4-BE49-F238E27FC236}">
                <a16:creationId xmlns:a16="http://schemas.microsoft.com/office/drawing/2014/main" id="{74046A04-F158-41CA-A275-4EC2100E5B63}"/>
              </a:ext>
            </a:extLst>
          </p:cNvPr>
          <p:cNvSpPr/>
          <p:nvPr userDrawn="1"/>
        </p:nvSpPr>
        <p:spPr>
          <a:xfrm>
            <a:off x="0" y="0"/>
            <a:ext cx="12192000" cy="15867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a:extLst>
              <a:ext uri="{FF2B5EF4-FFF2-40B4-BE49-F238E27FC236}">
                <a16:creationId xmlns:a16="http://schemas.microsoft.com/office/drawing/2014/main" id="{7E021DD2-DE50-4CAC-8125-C098D342B9AE}"/>
              </a:ext>
            </a:extLst>
          </p:cNvPr>
          <p:cNvSpPr>
            <a:spLocks noGrp="1"/>
          </p:cNvSpPr>
          <p:nvPr>
            <p:ph type="title"/>
          </p:nvPr>
        </p:nvSpPr>
        <p:spPr>
          <a:xfrm>
            <a:off x="451720" y="518738"/>
            <a:ext cx="11288560" cy="549275"/>
          </a:xfrm>
        </p:spPr>
        <p:txBody>
          <a:bodyPr/>
          <a:lstStyle>
            <a:lvl1pPr>
              <a:defRPr>
                <a:solidFill>
                  <a:schemeClr val="tx2"/>
                </a:solidFill>
              </a:defRPr>
            </a:lvl1pPr>
          </a:lstStyle>
          <a:p>
            <a:r>
              <a:rPr lang="en-US"/>
              <a:t>Click to edit Master title style</a:t>
            </a:r>
          </a:p>
        </p:txBody>
      </p:sp>
      <p:pic>
        <p:nvPicPr>
          <p:cNvPr id="6" name="Picture 5" descr="Shape&#10;&#10;Description automatically generated with medium confidence">
            <a:extLst>
              <a:ext uri="{FF2B5EF4-FFF2-40B4-BE49-F238E27FC236}">
                <a16:creationId xmlns:a16="http://schemas.microsoft.com/office/drawing/2014/main" id="{FECA951B-3D64-46F4-A1B3-ADD6B7558F9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13945" y="6038519"/>
            <a:ext cx="2417874" cy="551380"/>
          </a:xfrm>
          <a:prstGeom prst="rect">
            <a:avLst/>
          </a:prstGeom>
        </p:spPr>
      </p:pic>
    </p:spTree>
    <p:extLst>
      <p:ext uri="{BB962C8B-B14F-4D97-AF65-F5344CB8AC3E}">
        <p14:creationId xmlns:p14="http://schemas.microsoft.com/office/powerpoint/2010/main" val="21153716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4046A04-F158-41CA-A275-4EC2100E5B63}"/>
              </a:ext>
            </a:extLst>
          </p:cNvPr>
          <p:cNvSpPr/>
          <p:nvPr userDrawn="1"/>
        </p:nvSpPr>
        <p:spPr>
          <a:xfrm>
            <a:off x="0" y="0"/>
            <a:ext cx="12192000" cy="15867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a:extLst>
              <a:ext uri="{FF2B5EF4-FFF2-40B4-BE49-F238E27FC236}">
                <a16:creationId xmlns:a16="http://schemas.microsoft.com/office/drawing/2014/main" id="{7E021DD2-DE50-4CAC-8125-C098D342B9AE}"/>
              </a:ext>
            </a:extLst>
          </p:cNvPr>
          <p:cNvSpPr>
            <a:spLocks noGrp="1"/>
          </p:cNvSpPr>
          <p:nvPr>
            <p:ph type="title"/>
          </p:nvPr>
        </p:nvSpPr>
        <p:spPr>
          <a:xfrm>
            <a:off x="451720" y="518738"/>
            <a:ext cx="11288560" cy="549275"/>
          </a:xfrm>
        </p:spPr>
        <p:txBody>
          <a:bodyPr/>
          <a:lstStyle>
            <a:lvl1pPr>
              <a:defRPr>
                <a:solidFill>
                  <a:schemeClr val="tx2"/>
                </a:solidFill>
              </a:defRPr>
            </a:lvl1pPr>
          </a:lstStyle>
          <a:p>
            <a:r>
              <a:rPr lang="en-US"/>
              <a:t>Click to edit Master title style</a:t>
            </a:r>
          </a:p>
        </p:txBody>
      </p:sp>
      <p:pic>
        <p:nvPicPr>
          <p:cNvPr id="6" name="Picture 5" descr="Shape&#10;&#10;Description automatically generated with medium confidence">
            <a:extLst>
              <a:ext uri="{FF2B5EF4-FFF2-40B4-BE49-F238E27FC236}">
                <a16:creationId xmlns:a16="http://schemas.microsoft.com/office/drawing/2014/main" id="{FECA951B-3D64-46F4-A1B3-ADD6B7558F9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13945" y="6038519"/>
            <a:ext cx="2417874" cy="551380"/>
          </a:xfrm>
          <a:prstGeom prst="rect">
            <a:avLst/>
          </a:prstGeom>
        </p:spPr>
      </p:pic>
      <p:sp>
        <p:nvSpPr>
          <p:cNvPr id="7" name="Content Placeholder 2">
            <a:extLst>
              <a:ext uri="{FF2B5EF4-FFF2-40B4-BE49-F238E27FC236}">
                <a16:creationId xmlns:a16="http://schemas.microsoft.com/office/drawing/2014/main" id="{84C1FE60-42BB-4439-A98E-82D8182F5F9F}"/>
              </a:ext>
            </a:extLst>
          </p:cNvPr>
          <p:cNvSpPr>
            <a:spLocks noGrp="1"/>
          </p:cNvSpPr>
          <p:nvPr>
            <p:ph idx="1"/>
          </p:nvPr>
        </p:nvSpPr>
        <p:spPr>
          <a:xfrm>
            <a:off x="753559" y="3357332"/>
            <a:ext cx="2417874" cy="2441489"/>
          </a:xfrm>
        </p:spPr>
        <p:txBody>
          <a:bodyPr/>
          <a:lstStyle/>
          <a:p>
            <a:pPr lvl="0"/>
            <a:r>
              <a:rPr lang="en-US"/>
              <a:t>Click to edit Master text styles</a:t>
            </a:r>
          </a:p>
        </p:txBody>
      </p:sp>
      <p:sp>
        <p:nvSpPr>
          <p:cNvPr id="8" name="Content Placeholder 2">
            <a:extLst>
              <a:ext uri="{FF2B5EF4-FFF2-40B4-BE49-F238E27FC236}">
                <a16:creationId xmlns:a16="http://schemas.microsoft.com/office/drawing/2014/main" id="{089C7B9D-8BCD-4472-A24E-A99C3A3F11FF}"/>
              </a:ext>
            </a:extLst>
          </p:cNvPr>
          <p:cNvSpPr>
            <a:spLocks noGrp="1"/>
          </p:cNvSpPr>
          <p:nvPr>
            <p:ph idx="10"/>
          </p:nvPr>
        </p:nvSpPr>
        <p:spPr>
          <a:xfrm>
            <a:off x="753559" y="1957642"/>
            <a:ext cx="2417874" cy="1203405"/>
          </a:xfrm>
        </p:spPr>
        <p:txBody>
          <a:bodyPr/>
          <a:lstStyle/>
          <a:p>
            <a:pPr lvl="0"/>
            <a:endParaRPr lang="en-US"/>
          </a:p>
        </p:txBody>
      </p:sp>
      <p:sp>
        <p:nvSpPr>
          <p:cNvPr id="10" name="Content Placeholder 2">
            <a:extLst>
              <a:ext uri="{FF2B5EF4-FFF2-40B4-BE49-F238E27FC236}">
                <a16:creationId xmlns:a16="http://schemas.microsoft.com/office/drawing/2014/main" id="{F705587F-6EA2-4010-B83C-6A7755956420}"/>
              </a:ext>
            </a:extLst>
          </p:cNvPr>
          <p:cNvSpPr>
            <a:spLocks noGrp="1"/>
          </p:cNvSpPr>
          <p:nvPr>
            <p:ph idx="11"/>
          </p:nvPr>
        </p:nvSpPr>
        <p:spPr>
          <a:xfrm>
            <a:off x="3471605" y="3357332"/>
            <a:ext cx="2417874" cy="2441489"/>
          </a:xfrm>
        </p:spPr>
        <p:txBody>
          <a:bodyPr/>
          <a:lstStyle/>
          <a:p>
            <a:pPr lvl="0"/>
            <a:r>
              <a:rPr lang="en-US"/>
              <a:t>Click to edit Master text styles</a:t>
            </a:r>
          </a:p>
        </p:txBody>
      </p:sp>
      <p:sp>
        <p:nvSpPr>
          <p:cNvPr id="11" name="Content Placeholder 2">
            <a:extLst>
              <a:ext uri="{FF2B5EF4-FFF2-40B4-BE49-F238E27FC236}">
                <a16:creationId xmlns:a16="http://schemas.microsoft.com/office/drawing/2014/main" id="{737C0078-11EB-43AA-BE3A-82CB48099178}"/>
              </a:ext>
            </a:extLst>
          </p:cNvPr>
          <p:cNvSpPr>
            <a:spLocks noGrp="1"/>
          </p:cNvSpPr>
          <p:nvPr>
            <p:ph idx="12"/>
          </p:nvPr>
        </p:nvSpPr>
        <p:spPr>
          <a:xfrm>
            <a:off x="3471605" y="1957642"/>
            <a:ext cx="2417874" cy="1203405"/>
          </a:xfrm>
        </p:spPr>
        <p:txBody>
          <a:bodyPr/>
          <a:lstStyle/>
          <a:p>
            <a:pPr lvl="0"/>
            <a:endParaRPr lang="en-US"/>
          </a:p>
        </p:txBody>
      </p:sp>
      <p:sp>
        <p:nvSpPr>
          <p:cNvPr id="14" name="Content Placeholder 2">
            <a:extLst>
              <a:ext uri="{FF2B5EF4-FFF2-40B4-BE49-F238E27FC236}">
                <a16:creationId xmlns:a16="http://schemas.microsoft.com/office/drawing/2014/main" id="{2865F872-EE06-4EC7-B162-425F3E1A99ED}"/>
              </a:ext>
            </a:extLst>
          </p:cNvPr>
          <p:cNvSpPr>
            <a:spLocks noGrp="1"/>
          </p:cNvSpPr>
          <p:nvPr>
            <p:ph idx="13"/>
          </p:nvPr>
        </p:nvSpPr>
        <p:spPr>
          <a:xfrm>
            <a:off x="6178235" y="3357332"/>
            <a:ext cx="2417874" cy="2441489"/>
          </a:xfrm>
        </p:spPr>
        <p:txBody>
          <a:bodyPr/>
          <a:lstStyle/>
          <a:p>
            <a:pPr lvl="0"/>
            <a:r>
              <a:rPr lang="en-US"/>
              <a:t>Click to edit Master text styles</a:t>
            </a:r>
          </a:p>
        </p:txBody>
      </p:sp>
      <p:sp>
        <p:nvSpPr>
          <p:cNvPr id="15" name="Content Placeholder 2">
            <a:extLst>
              <a:ext uri="{FF2B5EF4-FFF2-40B4-BE49-F238E27FC236}">
                <a16:creationId xmlns:a16="http://schemas.microsoft.com/office/drawing/2014/main" id="{8AAD29C4-DE8D-43DC-B2A9-46C13DA16424}"/>
              </a:ext>
            </a:extLst>
          </p:cNvPr>
          <p:cNvSpPr>
            <a:spLocks noGrp="1"/>
          </p:cNvSpPr>
          <p:nvPr>
            <p:ph idx="14"/>
          </p:nvPr>
        </p:nvSpPr>
        <p:spPr>
          <a:xfrm>
            <a:off x="6178235" y="1957642"/>
            <a:ext cx="2417874" cy="1203405"/>
          </a:xfrm>
        </p:spPr>
        <p:txBody>
          <a:bodyPr/>
          <a:lstStyle/>
          <a:p>
            <a:pPr lvl="0"/>
            <a:endParaRPr lang="en-US"/>
          </a:p>
        </p:txBody>
      </p:sp>
      <p:sp>
        <p:nvSpPr>
          <p:cNvPr id="16" name="Content Placeholder 2">
            <a:extLst>
              <a:ext uri="{FF2B5EF4-FFF2-40B4-BE49-F238E27FC236}">
                <a16:creationId xmlns:a16="http://schemas.microsoft.com/office/drawing/2014/main" id="{BDADE35B-FEC6-48C7-B1AB-76E4C262068D}"/>
              </a:ext>
            </a:extLst>
          </p:cNvPr>
          <p:cNvSpPr>
            <a:spLocks noGrp="1"/>
          </p:cNvSpPr>
          <p:nvPr>
            <p:ph idx="15"/>
          </p:nvPr>
        </p:nvSpPr>
        <p:spPr>
          <a:xfrm>
            <a:off x="8884865" y="3357332"/>
            <a:ext cx="2417874" cy="2441489"/>
          </a:xfrm>
        </p:spPr>
        <p:txBody>
          <a:bodyPr/>
          <a:lstStyle/>
          <a:p>
            <a:pPr lvl="0"/>
            <a:r>
              <a:rPr lang="en-US"/>
              <a:t>Click to edit Master text styles</a:t>
            </a:r>
          </a:p>
        </p:txBody>
      </p:sp>
      <p:sp>
        <p:nvSpPr>
          <p:cNvPr id="17" name="Content Placeholder 2">
            <a:extLst>
              <a:ext uri="{FF2B5EF4-FFF2-40B4-BE49-F238E27FC236}">
                <a16:creationId xmlns:a16="http://schemas.microsoft.com/office/drawing/2014/main" id="{127DD6C8-0CE2-494D-929B-7CAC021464B1}"/>
              </a:ext>
            </a:extLst>
          </p:cNvPr>
          <p:cNvSpPr>
            <a:spLocks noGrp="1"/>
          </p:cNvSpPr>
          <p:nvPr>
            <p:ph idx="16"/>
          </p:nvPr>
        </p:nvSpPr>
        <p:spPr>
          <a:xfrm>
            <a:off x="8884865" y="1957642"/>
            <a:ext cx="2417874" cy="1203405"/>
          </a:xfrm>
        </p:spPr>
        <p:txBody>
          <a:bodyPr/>
          <a:lstStyle/>
          <a:p>
            <a:pPr lvl="0"/>
            <a:endParaRPr lang="en-US"/>
          </a:p>
        </p:txBody>
      </p:sp>
    </p:spTree>
    <p:extLst>
      <p:ext uri="{BB962C8B-B14F-4D97-AF65-F5344CB8AC3E}">
        <p14:creationId xmlns:p14="http://schemas.microsoft.com/office/powerpoint/2010/main" val="4014489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4046A04-F158-41CA-A275-4EC2100E5B63}"/>
              </a:ext>
            </a:extLst>
          </p:cNvPr>
          <p:cNvSpPr/>
          <p:nvPr userDrawn="1"/>
        </p:nvSpPr>
        <p:spPr>
          <a:xfrm>
            <a:off x="0" y="0"/>
            <a:ext cx="12192000" cy="15867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a:extLst>
              <a:ext uri="{FF2B5EF4-FFF2-40B4-BE49-F238E27FC236}">
                <a16:creationId xmlns:a16="http://schemas.microsoft.com/office/drawing/2014/main" id="{7E021DD2-DE50-4CAC-8125-C098D342B9AE}"/>
              </a:ext>
            </a:extLst>
          </p:cNvPr>
          <p:cNvSpPr>
            <a:spLocks noGrp="1"/>
          </p:cNvSpPr>
          <p:nvPr>
            <p:ph type="title"/>
          </p:nvPr>
        </p:nvSpPr>
        <p:spPr>
          <a:xfrm>
            <a:off x="451720" y="518738"/>
            <a:ext cx="11288560" cy="549275"/>
          </a:xfrm>
        </p:spPr>
        <p:txBody>
          <a:bodyPr/>
          <a:lstStyle>
            <a:lvl1pPr>
              <a:defRPr>
                <a:solidFill>
                  <a:schemeClr val="tx2"/>
                </a:solidFill>
              </a:defRPr>
            </a:lvl1pPr>
          </a:lstStyle>
          <a:p>
            <a:r>
              <a:rPr lang="en-US"/>
              <a:t>Click to edit Master title style</a:t>
            </a:r>
          </a:p>
        </p:txBody>
      </p:sp>
      <p:pic>
        <p:nvPicPr>
          <p:cNvPr id="6" name="Picture 5" descr="Shape&#10;&#10;Description automatically generated with medium confidence">
            <a:extLst>
              <a:ext uri="{FF2B5EF4-FFF2-40B4-BE49-F238E27FC236}">
                <a16:creationId xmlns:a16="http://schemas.microsoft.com/office/drawing/2014/main" id="{FECA951B-3D64-46F4-A1B3-ADD6B7558F9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13945" y="6038519"/>
            <a:ext cx="2417874" cy="551380"/>
          </a:xfrm>
          <a:prstGeom prst="rect">
            <a:avLst/>
          </a:prstGeom>
        </p:spPr>
      </p:pic>
      <p:sp>
        <p:nvSpPr>
          <p:cNvPr id="18" name="Content Placeholder 2">
            <a:extLst>
              <a:ext uri="{FF2B5EF4-FFF2-40B4-BE49-F238E27FC236}">
                <a16:creationId xmlns:a16="http://schemas.microsoft.com/office/drawing/2014/main" id="{E061A2E9-5E80-45D9-83C5-13C7AEE6C918}"/>
              </a:ext>
            </a:extLst>
          </p:cNvPr>
          <p:cNvSpPr>
            <a:spLocks noGrp="1"/>
          </p:cNvSpPr>
          <p:nvPr>
            <p:ph idx="13"/>
          </p:nvPr>
        </p:nvSpPr>
        <p:spPr>
          <a:xfrm>
            <a:off x="889262" y="3523056"/>
            <a:ext cx="5062796" cy="2327329"/>
          </a:xfrm>
        </p:spPr>
        <p:txBody>
          <a:bodyPr/>
          <a:lstStyle/>
          <a:p>
            <a:pPr lvl="0"/>
            <a:r>
              <a:rPr lang="en-US"/>
              <a:t>Click to edit Master text styles</a:t>
            </a:r>
          </a:p>
        </p:txBody>
      </p:sp>
      <p:sp>
        <p:nvSpPr>
          <p:cNvPr id="19" name="Content Placeholder 2">
            <a:extLst>
              <a:ext uri="{FF2B5EF4-FFF2-40B4-BE49-F238E27FC236}">
                <a16:creationId xmlns:a16="http://schemas.microsoft.com/office/drawing/2014/main" id="{D8AD6C93-CD7A-43E1-8567-92435A76FAFB}"/>
              </a:ext>
            </a:extLst>
          </p:cNvPr>
          <p:cNvSpPr>
            <a:spLocks noGrp="1"/>
          </p:cNvSpPr>
          <p:nvPr>
            <p:ph idx="14"/>
          </p:nvPr>
        </p:nvSpPr>
        <p:spPr>
          <a:xfrm>
            <a:off x="889262" y="2032988"/>
            <a:ext cx="5062796" cy="1261849"/>
          </a:xfrm>
        </p:spPr>
        <p:txBody>
          <a:bodyPr/>
          <a:lstStyle/>
          <a:p>
            <a:pPr lvl="0"/>
            <a:endParaRPr lang="en-US"/>
          </a:p>
        </p:txBody>
      </p:sp>
      <p:sp>
        <p:nvSpPr>
          <p:cNvPr id="20" name="Content Placeholder 2">
            <a:extLst>
              <a:ext uri="{FF2B5EF4-FFF2-40B4-BE49-F238E27FC236}">
                <a16:creationId xmlns:a16="http://schemas.microsoft.com/office/drawing/2014/main" id="{CDF6B368-E220-4EE7-A45C-5C653CD71E5F}"/>
              </a:ext>
            </a:extLst>
          </p:cNvPr>
          <p:cNvSpPr>
            <a:spLocks noGrp="1"/>
          </p:cNvSpPr>
          <p:nvPr>
            <p:ph idx="15"/>
          </p:nvPr>
        </p:nvSpPr>
        <p:spPr>
          <a:xfrm>
            <a:off x="6239943" y="3523056"/>
            <a:ext cx="5062796" cy="2327329"/>
          </a:xfrm>
        </p:spPr>
        <p:txBody>
          <a:bodyPr/>
          <a:lstStyle/>
          <a:p>
            <a:pPr lvl="0"/>
            <a:r>
              <a:rPr lang="en-US"/>
              <a:t>Click to edit Master text styles</a:t>
            </a:r>
          </a:p>
        </p:txBody>
      </p:sp>
      <p:sp>
        <p:nvSpPr>
          <p:cNvPr id="21" name="Content Placeholder 2">
            <a:extLst>
              <a:ext uri="{FF2B5EF4-FFF2-40B4-BE49-F238E27FC236}">
                <a16:creationId xmlns:a16="http://schemas.microsoft.com/office/drawing/2014/main" id="{2EB9ABAD-3FDE-4067-B800-A5BDAFF01E08}"/>
              </a:ext>
            </a:extLst>
          </p:cNvPr>
          <p:cNvSpPr>
            <a:spLocks noGrp="1"/>
          </p:cNvSpPr>
          <p:nvPr>
            <p:ph idx="16"/>
          </p:nvPr>
        </p:nvSpPr>
        <p:spPr>
          <a:xfrm>
            <a:off x="6239943" y="2032988"/>
            <a:ext cx="5062796" cy="1261849"/>
          </a:xfrm>
        </p:spPr>
        <p:txBody>
          <a:bodyPr/>
          <a:lstStyle/>
          <a:p>
            <a:pPr lvl="0"/>
            <a:endParaRPr lang="en-US"/>
          </a:p>
        </p:txBody>
      </p:sp>
    </p:spTree>
    <p:extLst>
      <p:ext uri="{BB962C8B-B14F-4D97-AF65-F5344CB8AC3E}">
        <p14:creationId xmlns:p14="http://schemas.microsoft.com/office/powerpoint/2010/main" val="6174810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36C0C3-0A64-4F14-B8A4-428F97A485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654C522-F092-4437-BCC4-32ABDB32422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E509EC-364D-4642-B034-58E3CE1997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cs typeface="Segoe UI" panose="020B0502040204020203" pitchFamily="34" charset="0"/>
              </a:defRPr>
            </a:lvl1pPr>
          </a:lstStyle>
          <a:p>
            <a:fld id="{CE666D59-A160-4ACD-85EF-6EB00342DD7F}" type="datetimeFigureOut">
              <a:rPr lang="en-US" smtClean="0"/>
              <a:pPr/>
              <a:t>4/27/2023</a:t>
            </a:fld>
            <a:endParaRPr lang="en-US" dirty="0"/>
          </a:p>
        </p:txBody>
      </p:sp>
      <p:sp>
        <p:nvSpPr>
          <p:cNvPr id="5" name="Footer Placeholder 4">
            <a:extLst>
              <a:ext uri="{FF2B5EF4-FFF2-40B4-BE49-F238E27FC236}">
                <a16:creationId xmlns:a16="http://schemas.microsoft.com/office/drawing/2014/main" id="{6118E9B8-DE65-41CA-9372-E712C0B13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Segoe UI" panose="020B0502040204020203" pitchFamily="34" charset="0"/>
                <a:cs typeface="Segoe UI" panose="020B0502040204020203" pitchFamily="34" charset="0"/>
              </a:defRPr>
            </a:lvl1pPr>
          </a:lstStyle>
          <a:p>
            <a:endParaRPr lang="en-US" dirty="0"/>
          </a:p>
        </p:txBody>
      </p:sp>
      <p:sp>
        <p:nvSpPr>
          <p:cNvPr id="6" name="Slide Number Placeholder 5">
            <a:extLst>
              <a:ext uri="{FF2B5EF4-FFF2-40B4-BE49-F238E27FC236}">
                <a16:creationId xmlns:a16="http://schemas.microsoft.com/office/drawing/2014/main" id="{8F1C2A1E-AAC3-4DA9-B584-76FF1E91A8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8F4917-67D7-4DC9-8917-1E256F052A16}" type="slidenum">
              <a:rPr lang="en-US" smtClean="0"/>
              <a:t>‹#›</a:t>
            </a:fld>
            <a:endParaRPr lang="en-US" dirty="0"/>
          </a:p>
        </p:txBody>
      </p:sp>
    </p:spTree>
    <p:extLst>
      <p:ext uri="{BB962C8B-B14F-4D97-AF65-F5344CB8AC3E}">
        <p14:creationId xmlns:p14="http://schemas.microsoft.com/office/powerpoint/2010/main" val="3446215581"/>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8" r:id="rId3"/>
    <p:sldLayoutId id="2147483650" r:id="rId4"/>
    <p:sldLayoutId id="2147483664" r:id="rId5"/>
    <p:sldLayoutId id="2147483665" r:id="rId6"/>
    <p:sldLayoutId id="2147483663" r:id="rId7"/>
    <p:sldLayoutId id="2147483666" r:id="rId8"/>
    <p:sldLayoutId id="2147483667" r:id="rId9"/>
    <p:sldLayoutId id="2147483651" r:id="rId10"/>
    <p:sldLayoutId id="2147483652" r:id="rId11"/>
    <p:sldLayoutId id="2147483653" r:id="rId12"/>
    <p:sldLayoutId id="2147483659" r:id="rId13"/>
    <p:sldLayoutId id="2147483660" r:id="rId14"/>
    <p:sldLayoutId id="2147483654" r:id="rId15"/>
    <p:sldLayoutId id="2147483655" r:id="rId16"/>
    <p:sldLayoutId id="2147483662" r:id="rId17"/>
    <p:sldLayoutId id="2147483661" r:id="rId18"/>
    <p:sldLayoutId id="2147483656" r:id="rId19"/>
  </p:sldLayoutIdLst>
  <p:txStyles>
    <p:titleStyle>
      <a:lvl1pPr algn="l" defTabSz="914400" rtl="0" eaLnBrk="1" latinLnBrk="0" hangingPunct="1">
        <a:lnSpc>
          <a:spcPct val="90000"/>
        </a:lnSpc>
        <a:spcBef>
          <a:spcPct val="0"/>
        </a:spcBef>
        <a:buNone/>
        <a:defRPr sz="4400" b="1" kern="1200">
          <a:solidFill>
            <a:schemeClr val="accent2"/>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2400" kern="1200">
          <a:solidFill>
            <a:schemeClr val="accent5"/>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5.xml"/><Relationship Id="rId5" Type="http://schemas.openxmlformats.org/officeDocument/2006/relationships/image" Target="../media/image10.sv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s://www.hhs.nd.gov/human-services/medicaid/StayCoveredND"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2" Type="http://schemas.openxmlformats.org/officeDocument/2006/relationships/hyperlink" Target="https://www.hhs.nd.gov/dd" TargetMode="Externa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hyperlink" Target="mailto:hzander@nd.gov" TargetMode="External"/><Relationship Id="rId2" Type="http://schemas.openxmlformats.org/officeDocument/2006/relationships/image" Target="../media/image15.jpeg"/><Relationship Id="rId1" Type="http://schemas.openxmlformats.org/officeDocument/2006/relationships/slideLayout" Target="../slideLayouts/slideLayout6.xml"/><Relationship Id="rId4" Type="http://schemas.openxmlformats.org/officeDocument/2006/relationships/image" Target="../media/image16.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hyperlink" Target="https://www.hhs.nd.gov/dd" TargetMode="Externa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hyperlink" Target="https://www.cms.gov/files/document/qs0-23-02-all.pdf" TargetMode="External"/><Relationship Id="rId2" Type="http://schemas.openxmlformats.org/officeDocument/2006/relationships/hyperlink" Target="https://www.cms.gov/files/document/covid-19-emergency-declaration-waivers.pdf" TargetMode="External"/><Relationship Id="rId1" Type="http://schemas.openxmlformats.org/officeDocument/2006/relationships/slideLayout" Target="../slideLayouts/slideLayout19.xml"/><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EFE14-328E-41BF-9896-14FFBF5DFF38}"/>
              </a:ext>
            </a:extLst>
          </p:cNvPr>
          <p:cNvSpPr>
            <a:spLocks noGrp="1"/>
          </p:cNvSpPr>
          <p:nvPr>
            <p:ph type="ctrTitle"/>
          </p:nvPr>
        </p:nvSpPr>
        <p:spPr>
          <a:xfrm>
            <a:off x="63374" y="5367033"/>
            <a:ext cx="7776927" cy="709249"/>
          </a:xfrm>
        </p:spPr>
        <p:txBody>
          <a:bodyPr>
            <a:noAutofit/>
          </a:bodyPr>
          <a:lstStyle/>
          <a:p>
            <a:pPr marL="0" marR="0" algn="ctr">
              <a:spcBef>
                <a:spcPts val="0"/>
              </a:spcBef>
              <a:spcAft>
                <a:spcPts val="0"/>
              </a:spcAft>
            </a:pPr>
            <a:r>
              <a:rPr lang="en-US" sz="2800" b="1" kern="1400" spc="-50" dirty="0">
                <a:effectLst/>
                <a:latin typeface="Segoe UI" panose="020B0502040204020203" pitchFamily="34" charset="0"/>
                <a:ea typeface="Times New Roman" panose="02020603050405020304" pitchFamily="18" charset="0"/>
                <a:cs typeface="Times New Roman" panose="02020603050405020304" pitchFamily="18" charset="0"/>
              </a:rPr>
              <a:t>Unwinding from the Federal Public Health Emergency and Waiver Amendment</a:t>
            </a:r>
            <a:endParaRPr lang="en-US" sz="2800" kern="1400" spc="-50" dirty="0">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3" name="Subtitle 2">
            <a:extLst>
              <a:ext uri="{FF2B5EF4-FFF2-40B4-BE49-F238E27FC236}">
                <a16:creationId xmlns:a16="http://schemas.microsoft.com/office/drawing/2014/main" id="{C03F45C4-8F27-4B2E-8F5D-071EF54A187D}"/>
              </a:ext>
            </a:extLst>
          </p:cNvPr>
          <p:cNvSpPr>
            <a:spLocks noGrp="1"/>
          </p:cNvSpPr>
          <p:nvPr>
            <p:ph type="subTitle" idx="1"/>
          </p:nvPr>
        </p:nvSpPr>
        <p:spPr/>
        <p:txBody>
          <a:bodyPr>
            <a:noAutofit/>
          </a:bodyPr>
          <a:lstStyle/>
          <a:p>
            <a:pPr algn="ctr"/>
            <a:r>
              <a:rPr lang="en-US" dirty="0"/>
              <a:t>1915(c) Traditional IID/DD HCBS Waiver and Intermediate Care Facilities (ICF/IID)</a:t>
            </a:r>
          </a:p>
        </p:txBody>
      </p:sp>
      <p:pic>
        <p:nvPicPr>
          <p:cNvPr id="10" name="Picture 10" descr="People holding flowers in florist shop">
            <a:extLst>
              <a:ext uri="{FF2B5EF4-FFF2-40B4-BE49-F238E27FC236}">
                <a16:creationId xmlns:a16="http://schemas.microsoft.com/office/drawing/2014/main" id="{9056FD46-66DC-A8C8-FDC4-3CA89721A2CA}"/>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9176" b="19176"/>
          <a:stretch/>
        </p:blipFill>
        <p:spPr>
          <a:xfrm>
            <a:off x="0" y="0"/>
            <a:ext cx="12192000" cy="5006017"/>
          </a:xfrm>
        </p:spPr>
      </p:pic>
      <p:sp>
        <p:nvSpPr>
          <p:cNvPr id="4" name="TextBox 3">
            <a:extLst>
              <a:ext uri="{FF2B5EF4-FFF2-40B4-BE49-F238E27FC236}">
                <a16:creationId xmlns:a16="http://schemas.microsoft.com/office/drawing/2014/main" id="{3F2D95E3-803F-8850-2EA2-2EBFD82EA2DA}"/>
              </a:ext>
            </a:extLst>
          </p:cNvPr>
          <p:cNvSpPr txBox="1"/>
          <p:nvPr/>
        </p:nvSpPr>
        <p:spPr>
          <a:xfrm>
            <a:off x="9022557" y="6279236"/>
            <a:ext cx="1645444" cy="400110"/>
          </a:xfrm>
          <a:prstGeom prst="rect">
            <a:avLst/>
          </a:prstGeom>
          <a:noFill/>
        </p:spPr>
        <p:txBody>
          <a:bodyPr wrap="square" rtlCol="0">
            <a:spAutoFit/>
          </a:bodyPr>
          <a:lstStyle/>
          <a:p>
            <a:r>
              <a:rPr lang="en-US" sz="2000" dirty="0"/>
              <a:t>April 27, 2023</a:t>
            </a:r>
          </a:p>
        </p:txBody>
      </p:sp>
    </p:spTree>
    <p:extLst>
      <p:ext uri="{BB962C8B-B14F-4D97-AF65-F5344CB8AC3E}">
        <p14:creationId xmlns:p14="http://schemas.microsoft.com/office/powerpoint/2010/main" val="4437096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3FED8F6-B48C-4B59-90A8-27999193B187}"/>
              </a:ext>
            </a:extLst>
          </p:cNvPr>
          <p:cNvSpPr>
            <a:spLocks noGrp="1"/>
          </p:cNvSpPr>
          <p:nvPr>
            <p:ph idx="1"/>
          </p:nvPr>
        </p:nvSpPr>
        <p:spPr>
          <a:xfrm>
            <a:off x="451720" y="2407298"/>
            <a:ext cx="5239953" cy="3329380"/>
          </a:xfrm>
        </p:spPr>
        <p:txBody>
          <a:bodyPr>
            <a:normAutofit/>
          </a:bodyPr>
          <a:lstStyle/>
          <a:p>
            <a:pPr marL="342900" marR="0" lvl="0" indent="-342900">
              <a:spcBef>
                <a:spcPts val="0"/>
              </a:spcBef>
              <a:spcAft>
                <a:spcPts val="0"/>
              </a:spcAft>
              <a:buFont typeface="Symbol" panose="05050102010706020507" pitchFamily="18" charset="2"/>
              <a:buChar char=""/>
            </a:pPr>
            <a:r>
              <a:rPr lang="en-US" sz="1800" dirty="0">
                <a:effectLst/>
                <a:latin typeface="Segoe UI" panose="020B0502040204020203" pitchFamily="34" charset="0"/>
                <a:ea typeface="Futura Bk BT"/>
                <a:cs typeface="Futura Bk BT"/>
              </a:rPr>
              <a:t>Support Intensity Scale (SIS) and Inventory for Client and Agency Planning (ICAP) assessments will be required to be in person. </a:t>
            </a:r>
          </a:p>
          <a:p>
            <a:pPr marL="342900" marR="0" lvl="0" indent="-342900">
              <a:spcBef>
                <a:spcPts val="0"/>
              </a:spcBef>
              <a:spcAft>
                <a:spcPts val="0"/>
              </a:spcAft>
              <a:buFont typeface="Symbol" panose="05050102010706020507" pitchFamily="18" charset="2"/>
              <a:buChar char=""/>
            </a:pPr>
            <a:endParaRPr lang="en-US" sz="1800" dirty="0">
              <a:effectLst/>
              <a:latin typeface="Futura Bk BT"/>
              <a:ea typeface="Futura Bk BT"/>
              <a:cs typeface="Futura Bk BT"/>
            </a:endParaRPr>
          </a:p>
          <a:p>
            <a:pPr marL="342900" marR="0" lvl="0" indent="-342900">
              <a:spcBef>
                <a:spcPts val="0"/>
              </a:spcBef>
              <a:spcAft>
                <a:spcPts val="0"/>
              </a:spcAft>
              <a:buFont typeface="Symbol" panose="05050102010706020507" pitchFamily="18" charset="2"/>
              <a:buChar char=""/>
            </a:pPr>
            <a:r>
              <a:rPr lang="en-US" sz="1800" dirty="0">
                <a:effectLst/>
                <a:latin typeface="Segoe UI" panose="020B0502040204020203" pitchFamily="34" charset="0"/>
                <a:ea typeface="Futura Bk BT"/>
                <a:cs typeface="Futura Bk BT"/>
              </a:rPr>
              <a:t>General Event Report (GER) requirements will return to pre-Covid instructions. GERs will follow all regular guidance for entries related to illness and hospitalizations. No GERs will be required for testing specifically, though the subtype for Covid may still be used for any GER that is entered. </a:t>
            </a:r>
          </a:p>
          <a:p>
            <a:pPr marL="342900" marR="0" lvl="0" indent="-342900">
              <a:spcBef>
                <a:spcPts val="0"/>
              </a:spcBef>
              <a:spcAft>
                <a:spcPts val="0"/>
              </a:spcAft>
              <a:buFont typeface="Symbol" panose="05050102010706020507" pitchFamily="18" charset="2"/>
              <a:buChar char=""/>
            </a:pPr>
            <a:endParaRPr lang="en-US" sz="1800" dirty="0">
              <a:ea typeface="Futura Bk BT"/>
              <a:cs typeface="Futura Bk BT"/>
            </a:endParaRPr>
          </a:p>
          <a:p>
            <a:pPr marL="342900" marR="0" lvl="0" indent="-342900">
              <a:spcBef>
                <a:spcPts val="0"/>
              </a:spcBef>
              <a:spcAft>
                <a:spcPts val="0"/>
              </a:spcAft>
              <a:buFont typeface="Symbol" panose="05050102010706020507" pitchFamily="18" charset="2"/>
              <a:buChar char=""/>
            </a:pPr>
            <a:endParaRPr lang="en-US" sz="1800" dirty="0">
              <a:effectLst/>
              <a:latin typeface="Segoe UI" panose="020B0502040204020203" pitchFamily="34" charset="0"/>
              <a:ea typeface="Futura Bk BT"/>
              <a:cs typeface="Futura Bk BT"/>
            </a:endParaRPr>
          </a:p>
          <a:p>
            <a:pPr marL="342900" marR="0" lvl="0" indent="-342900">
              <a:spcBef>
                <a:spcPts val="0"/>
              </a:spcBef>
              <a:spcAft>
                <a:spcPts val="0"/>
              </a:spcAft>
              <a:buFont typeface="Symbol" panose="05050102010706020507" pitchFamily="18" charset="2"/>
              <a:buChar char=""/>
            </a:pPr>
            <a:endParaRPr lang="en-US" sz="1800" dirty="0">
              <a:ea typeface="Futura Bk BT"/>
              <a:cs typeface="Futura Bk BT"/>
            </a:endParaRPr>
          </a:p>
          <a:p>
            <a:pPr marL="342900" marR="0" lvl="0" indent="-342900">
              <a:spcBef>
                <a:spcPts val="0"/>
              </a:spcBef>
              <a:spcAft>
                <a:spcPts val="0"/>
              </a:spcAft>
              <a:buFont typeface="Symbol" panose="05050102010706020507" pitchFamily="18" charset="2"/>
              <a:buChar char=""/>
            </a:pPr>
            <a:endParaRPr lang="en-US" sz="1800" dirty="0">
              <a:effectLst/>
              <a:latin typeface="Futura Bk BT"/>
              <a:ea typeface="Futura Bk BT"/>
              <a:cs typeface="Futura Bk BT"/>
            </a:endParaRPr>
          </a:p>
          <a:p>
            <a:pPr>
              <a:lnSpc>
                <a:spcPct val="100000"/>
              </a:lnSpc>
            </a:pPr>
            <a:endParaRPr lang="en-US" sz="2000" dirty="0"/>
          </a:p>
        </p:txBody>
      </p:sp>
      <p:sp>
        <p:nvSpPr>
          <p:cNvPr id="3" name="Title 2">
            <a:extLst>
              <a:ext uri="{FF2B5EF4-FFF2-40B4-BE49-F238E27FC236}">
                <a16:creationId xmlns:a16="http://schemas.microsoft.com/office/drawing/2014/main" id="{D0F6D837-4E8D-435A-954E-6B23A60A24CE}"/>
              </a:ext>
            </a:extLst>
          </p:cNvPr>
          <p:cNvSpPr>
            <a:spLocks noGrp="1"/>
          </p:cNvSpPr>
          <p:nvPr>
            <p:ph type="title"/>
          </p:nvPr>
        </p:nvSpPr>
        <p:spPr/>
        <p:txBody>
          <a:bodyPr>
            <a:normAutofit fontScale="90000"/>
          </a:bodyPr>
          <a:lstStyle/>
          <a:p>
            <a:r>
              <a:rPr lang="en-US" b="1" dirty="0">
                <a:solidFill>
                  <a:schemeClr val="accent2"/>
                </a:solidFill>
              </a:rPr>
              <a:t>Additional Unwinding Activities</a:t>
            </a:r>
            <a:endParaRPr lang="en-US" dirty="0"/>
          </a:p>
        </p:txBody>
      </p:sp>
      <p:sp>
        <p:nvSpPr>
          <p:cNvPr id="5" name="Content Placeholder 4">
            <a:extLst>
              <a:ext uri="{FF2B5EF4-FFF2-40B4-BE49-F238E27FC236}">
                <a16:creationId xmlns:a16="http://schemas.microsoft.com/office/drawing/2014/main" id="{98E8C929-D039-4D96-85AD-000DABAD6490}"/>
              </a:ext>
            </a:extLst>
          </p:cNvPr>
          <p:cNvSpPr>
            <a:spLocks noGrp="1"/>
          </p:cNvSpPr>
          <p:nvPr>
            <p:ph idx="11"/>
          </p:nvPr>
        </p:nvSpPr>
        <p:spPr/>
        <p:txBody>
          <a:bodyPr>
            <a:normAutofit/>
          </a:bodyPr>
          <a:lstStyle/>
          <a:p>
            <a:pPr marL="0" indent="0">
              <a:lnSpc>
                <a:spcPct val="100000"/>
              </a:lnSpc>
              <a:buNone/>
            </a:pPr>
            <a:endParaRPr lang="en-US" dirty="0"/>
          </a:p>
          <a:p>
            <a:pPr marL="0" indent="0">
              <a:buNone/>
            </a:pPr>
            <a:endParaRPr lang="en-US" dirty="0"/>
          </a:p>
        </p:txBody>
      </p:sp>
      <p:pic>
        <p:nvPicPr>
          <p:cNvPr id="14" name="Content Placeholder 13" descr="Badge Tick outline">
            <a:extLst>
              <a:ext uri="{FF2B5EF4-FFF2-40B4-BE49-F238E27FC236}">
                <a16:creationId xmlns:a16="http://schemas.microsoft.com/office/drawing/2014/main" id="{65B975F0-D534-45E5-9F8B-6B5C34421B8E}"/>
              </a:ext>
            </a:extLst>
          </p:cNvPr>
          <p:cNvPicPr>
            <a:picLocks noGrp="1" noChangeAspect="1"/>
          </p:cNvPicPr>
          <p:nvPr>
            <p:ph idx="12"/>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79220" y="1315117"/>
            <a:ext cx="914400" cy="914400"/>
          </a:xfrm>
        </p:spPr>
      </p:pic>
      <p:sp>
        <p:nvSpPr>
          <p:cNvPr id="7" name="Content Placeholder 6">
            <a:extLst>
              <a:ext uri="{FF2B5EF4-FFF2-40B4-BE49-F238E27FC236}">
                <a16:creationId xmlns:a16="http://schemas.microsoft.com/office/drawing/2014/main" id="{7B740459-5FCB-46FA-A926-ACC6F41D4192}"/>
              </a:ext>
            </a:extLst>
          </p:cNvPr>
          <p:cNvSpPr>
            <a:spLocks noGrp="1"/>
          </p:cNvSpPr>
          <p:nvPr>
            <p:ph idx="13"/>
          </p:nvPr>
        </p:nvSpPr>
        <p:spPr>
          <a:xfrm>
            <a:off x="6178234" y="2407298"/>
            <a:ext cx="5335742" cy="3620278"/>
          </a:xfrm>
        </p:spPr>
        <p:txBody>
          <a:bodyPr>
            <a:normAutofit lnSpcReduction="10000"/>
          </a:bodyPr>
          <a:lstStyle/>
          <a:p>
            <a:pPr marL="342900" marR="0" lvl="0" indent="-342900">
              <a:spcBef>
                <a:spcPts val="0"/>
              </a:spcBef>
              <a:spcAft>
                <a:spcPts val="0"/>
              </a:spcAft>
              <a:buFont typeface="Symbol" panose="05050102010706020507" pitchFamily="18" charset="2"/>
              <a:buChar char=""/>
            </a:pPr>
            <a:r>
              <a:rPr lang="en-US" sz="1800" dirty="0">
                <a:effectLst/>
                <a:latin typeface="Segoe UI" panose="020B0502040204020203" pitchFamily="34" charset="0"/>
                <a:ea typeface="Futura Bk BT"/>
                <a:cs typeface="Futura Bk BT"/>
              </a:rPr>
              <a:t>DHHS Covid team will not require any reporting for testing results for DD. Any testing performed at a healthcare facility may be reported through their requirements, but tests performed at a DD agency will not be required to be reported. </a:t>
            </a:r>
          </a:p>
          <a:p>
            <a:pPr marL="342900" marR="0" lvl="0" indent="-342900">
              <a:spcBef>
                <a:spcPts val="0"/>
              </a:spcBef>
              <a:spcAft>
                <a:spcPts val="0"/>
              </a:spcAft>
              <a:buFont typeface="Symbol" panose="05050102010706020507" pitchFamily="18" charset="2"/>
              <a:buChar char=""/>
            </a:pPr>
            <a:endParaRPr lang="en-US" sz="1800" dirty="0">
              <a:effectLst/>
              <a:latin typeface="Futura Bk BT"/>
              <a:ea typeface="Futura Bk BT"/>
              <a:cs typeface="Futura Bk BT"/>
            </a:endParaRPr>
          </a:p>
          <a:p>
            <a:pPr marL="342900" marR="0" lvl="0" indent="-342900">
              <a:spcBef>
                <a:spcPts val="0"/>
              </a:spcBef>
              <a:spcAft>
                <a:spcPts val="0"/>
              </a:spcAft>
              <a:buFont typeface="Symbol" panose="05050102010706020507" pitchFamily="18" charset="2"/>
              <a:buChar char=""/>
            </a:pPr>
            <a:r>
              <a:rPr lang="en-US" sz="1800" dirty="0">
                <a:effectLst/>
                <a:latin typeface="Segoe UI" panose="020B0502040204020203" pitchFamily="34" charset="0"/>
                <a:ea typeface="Futura Bk BT"/>
                <a:cs typeface="Futura Bk BT"/>
              </a:rPr>
              <a:t>Covid Testing and supplies – DD testing events with state staff assistance have ended and all testing should be completed with self-administered home tests which can still be ordered through the Health Alert Network (HAN</a:t>
            </a:r>
            <a:r>
              <a:rPr lang="en-US" sz="1800" dirty="0">
                <a:ea typeface="Futura Bk BT"/>
                <a:cs typeface="Futura Bk BT"/>
              </a:rPr>
              <a:t>)</a:t>
            </a:r>
            <a:r>
              <a:rPr lang="en-US" sz="1800" dirty="0">
                <a:effectLst/>
                <a:latin typeface="Segoe UI" panose="020B0502040204020203" pitchFamily="34" charset="0"/>
                <a:ea typeface="Futura Bk BT"/>
                <a:cs typeface="Futura Bk BT"/>
              </a:rPr>
              <a:t>until supplies have been used up. All infection control supplies should be purchased through DD agencies regular suppliers and will no longer be available through the HAN. </a:t>
            </a:r>
            <a:endParaRPr lang="en-US" sz="1800" dirty="0">
              <a:effectLst/>
              <a:latin typeface="Futura Bk BT"/>
              <a:ea typeface="Futura Bk BT"/>
              <a:cs typeface="Futura Bk BT"/>
            </a:endParaRPr>
          </a:p>
          <a:p>
            <a:endParaRPr lang="en-US" dirty="0"/>
          </a:p>
        </p:txBody>
      </p:sp>
      <p:pic>
        <p:nvPicPr>
          <p:cNvPr id="18" name="Content Placeholder 17" descr="Clipboard All Crosses outline">
            <a:extLst>
              <a:ext uri="{FF2B5EF4-FFF2-40B4-BE49-F238E27FC236}">
                <a16:creationId xmlns:a16="http://schemas.microsoft.com/office/drawing/2014/main" id="{A55BCF8E-99D9-43FE-8C09-7F4CD3F2C5B1}"/>
              </a:ext>
            </a:extLst>
          </p:cNvPr>
          <p:cNvPicPr>
            <a:picLocks noGrp="1" noChangeAspect="1"/>
          </p:cNvPicPr>
          <p:nvPr>
            <p:ph idx="16"/>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754422" y="1115836"/>
            <a:ext cx="914400" cy="914400"/>
          </a:xfrm>
        </p:spPr>
      </p:pic>
    </p:spTree>
    <p:extLst>
      <p:ext uri="{BB962C8B-B14F-4D97-AF65-F5344CB8AC3E}">
        <p14:creationId xmlns:p14="http://schemas.microsoft.com/office/powerpoint/2010/main" val="36117797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460B290-334B-42A7-8DB3-43C0AA0549E8}"/>
              </a:ext>
            </a:extLst>
          </p:cNvPr>
          <p:cNvSpPr>
            <a:spLocks noGrp="1"/>
          </p:cNvSpPr>
          <p:nvPr>
            <p:ph idx="1"/>
          </p:nvPr>
        </p:nvSpPr>
        <p:spPr>
          <a:xfrm>
            <a:off x="5002306" y="2025649"/>
            <a:ext cx="6737974" cy="4094494"/>
          </a:xfrm>
        </p:spPr>
        <p:txBody>
          <a:bodyPr>
            <a:normAutofit fontScale="92500" lnSpcReduction="10000"/>
          </a:bodyPr>
          <a:lstStyle/>
          <a:p>
            <a:pPr marL="342900" marR="0" lvl="0" indent="-342900">
              <a:spcBef>
                <a:spcPts val="0"/>
              </a:spcBef>
              <a:spcAft>
                <a:spcPts val="0"/>
              </a:spcAft>
              <a:buFont typeface="Symbol" panose="05050102010706020507" pitchFamily="18" charset="2"/>
              <a:buChar char=""/>
            </a:pPr>
            <a:endParaRPr lang="en-US" sz="1800" dirty="0">
              <a:effectLst/>
              <a:latin typeface="Segoe UI" panose="020B0502040204020203" pitchFamily="34" charset="0"/>
              <a:ea typeface="Futura Bk BT"/>
              <a:cs typeface="Futura Bk BT"/>
            </a:endParaRPr>
          </a:p>
          <a:p>
            <a:pPr marL="342900" marR="0" lvl="0" indent="-342900">
              <a:spcBef>
                <a:spcPts val="0"/>
              </a:spcBef>
              <a:spcAft>
                <a:spcPts val="0"/>
              </a:spcAft>
              <a:buFont typeface="Symbol" panose="05050102010706020507" pitchFamily="18" charset="2"/>
              <a:buChar char=""/>
            </a:pPr>
            <a:r>
              <a:rPr lang="en-US" sz="1800" dirty="0">
                <a:ea typeface="Futura Bk BT"/>
                <a:cs typeface="Futura Bk BT"/>
              </a:rPr>
              <a:t>DD Services are funded through Medicaid. During the PHE there was a flexibility that allowed Medicaid determinations on hold. </a:t>
            </a:r>
          </a:p>
          <a:p>
            <a:pPr marL="800100" lvl="1" indent="-342900">
              <a:spcBef>
                <a:spcPts val="0"/>
              </a:spcBef>
              <a:buFont typeface="Symbol" panose="05050102010706020507" pitchFamily="18" charset="2"/>
              <a:buChar char=""/>
            </a:pPr>
            <a:r>
              <a:rPr lang="en-US" sz="1400" dirty="0">
                <a:ea typeface="Futura Bk BT"/>
                <a:cs typeface="Futura Bk BT"/>
              </a:rPr>
              <a:t>Medicaid determinations are not determined by DD Section. </a:t>
            </a:r>
          </a:p>
          <a:p>
            <a:pPr marL="457200" lvl="1" indent="0">
              <a:spcBef>
                <a:spcPts val="0"/>
              </a:spcBef>
              <a:buNone/>
            </a:pPr>
            <a:endParaRPr lang="en-US" sz="1400" dirty="0">
              <a:ea typeface="Futura Bk BT"/>
              <a:cs typeface="Futura Bk BT"/>
            </a:endParaRPr>
          </a:p>
          <a:p>
            <a:pPr marL="342900" marR="0" lvl="0" indent="-342900">
              <a:spcBef>
                <a:spcPts val="0"/>
              </a:spcBef>
              <a:spcAft>
                <a:spcPts val="0"/>
              </a:spcAft>
              <a:buFont typeface="Symbol" panose="05050102010706020507" pitchFamily="18" charset="2"/>
              <a:buChar char=""/>
            </a:pPr>
            <a:r>
              <a:rPr lang="en-US" sz="1800" dirty="0">
                <a:effectLst/>
                <a:latin typeface="Segoe UI" panose="020B0502040204020203" pitchFamily="34" charset="0"/>
                <a:ea typeface="Futura Bk BT"/>
                <a:cs typeface="Futura Bk BT"/>
              </a:rPr>
              <a:t>On April 1, 2023, North Dakota began regular Medicaid renewals for people whose coverage was temporarily extended due to the COVID-19 public health emergency to make sure they still qualify. </a:t>
            </a:r>
          </a:p>
          <a:p>
            <a:pPr marL="342900" marR="0" lvl="0" indent="-342900">
              <a:spcBef>
                <a:spcPts val="0"/>
              </a:spcBef>
              <a:spcAft>
                <a:spcPts val="0"/>
              </a:spcAft>
              <a:buFont typeface="Symbol" panose="05050102010706020507" pitchFamily="18" charset="2"/>
              <a:buChar char=""/>
            </a:pPr>
            <a:endParaRPr lang="en-US" sz="1800" dirty="0">
              <a:effectLst/>
              <a:latin typeface="Segoe UI" panose="020B0502040204020203" pitchFamily="34" charset="0"/>
              <a:ea typeface="Futura Bk BT"/>
              <a:cs typeface="Futura Bk BT"/>
            </a:endParaRPr>
          </a:p>
          <a:p>
            <a:pPr marL="342900" marR="0" lvl="0" indent="-342900">
              <a:spcBef>
                <a:spcPts val="0"/>
              </a:spcBef>
              <a:spcAft>
                <a:spcPts val="0"/>
              </a:spcAft>
              <a:buFont typeface="Symbol" panose="05050102010706020507" pitchFamily="18" charset="2"/>
              <a:buChar char=""/>
            </a:pPr>
            <a:r>
              <a:rPr lang="en-US" sz="1800" dirty="0">
                <a:effectLst/>
                <a:latin typeface="Segoe UI" panose="020B0502040204020203" pitchFamily="34" charset="0"/>
                <a:ea typeface="Futura Bk BT"/>
                <a:cs typeface="Futura Bk BT"/>
              </a:rPr>
              <a:t>Please ensure Medicaid has current contact information and complete any renewal from to determine if you still qualify for coverage. </a:t>
            </a:r>
          </a:p>
          <a:p>
            <a:pPr marL="342900" marR="0" lvl="0" indent="-342900">
              <a:spcBef>
                <a:spcPts val="0"/>
              </a:spcBef>
              <a:spcAft>
                <a:spcPts val="0"/>
              </a:spcAft>
              <a:buFont typeface="Symbol" panose="05050102010706020507" pitchFamily="18" charset="2"/>
              <a:buChar char=""/>
            </a:pPr>
            <a:endParaRPr lang="en-US" sz="1800" dirty="0">
              <a:effectLst/>
              <a:latin typeface="Segoe UI" panose="020B0502040204020203" pitchFamily="34" charset="0"/>
              <a:ea typeface="Futura Bk BT"/>
              <a:cs typeface="Futura Bk BT"/>
            </a:endParaRPr>
          </a:p>
          <a:p>
            <a:pPr marL="342900" indent="-342900">
              <a:spcBef>
                <a:spcPts val="0"/>
              </a:spcBef>
              <a:buFont typeface="Symbol" panose="05050102010706020507" pitchFamily="18" charset="2"/>
              <a:buChar char=""/>
            </a:pPr>
            <a:r>
              <a:rPr lang="en-US" sz="1800" dirty="0">
                <a:ea typeface="Futura Bk BT"/>
                <a:cs typeface="Futura Bk BT"/>
              </a:rPr>
              <a:t>For any questions contact Medicaid Customer Support Center at </a:t>
            </a:r>
            <a:r>
              <a:rPr lang="en-US" sz="1800" u="sng" dirty="0">
                <a:solidFill>
                  <a:srgbClr val="0000FF"/>
                </a:solidFill>
                <a:effectLst/>
                <a:latin typeface="Segoe UI" panose="020B0502040204020203" pitchFamily="34" charset="0"/>
                <a:ea typeface="Futura Bk BT"/>
                <a:cs typeface="Futura Bk BT"/>
                <a:hlinkClick r:id="rId2"/>
              </a:rPr>
              <a:t>https://www.hhs.nd.gov/human-services/medicaid/StayCoveredND</a:t>
            </a:r>
            <a:r>
              <a:rPr lang="en-US" sz="1800" dirty="0">
                <a:effectLst/>
                <a:latin typeface="Segoe UI" panose="020B0502040204020203" pitchFamily="34" charset="0"/>
                <a:ea typeface="Futura Bk BT"/>
                <a:cs typeface="Futura Bk BT"/>
              </a:rPr>
              <a:t> </a:t>
            </a:r>
          </a:p>
          <a:p>
            <a:pPr marL="342900" marR="0" lvl="0" indent="-342900">
              <a:spcBef>
                <a:spcPts val="0"/>
              </a:spcBef>
              <a:spcAft>
                <a:spcPts val="0"/>
              </a:spcAft>
              <a:buFont typeface="Symbol" panose="05050102010706020507" pitchFamily="18" charset="2"/>
              <a:buChar char=""/>
            </a:pPr>
            <a:endParaRPr lang="en-US" sz="1800" dirty="0">
              <a:effectLst/>
              <a:latin typeface="Segoe UI" panose="020B0502040204020203" pitchFamily="34" charset="0"/>
              <a:ea typeface="Futura Bk BT"/>
              <a:cs typeface="Futura Bk BT"/>
            </a:endParaRPr>
          </a:p>
          <a:p>
            <a:pPr marL="342900" marR="0" lvl="0" indent="-342900">
              <a:spcBef>
                <a:spcPts val="0"/>
              </a:spcBef>
              <a:spcAft>
                <a:spcPts val="0"/>
              </a:spcAft>
              <a:buFont typeface="Symbol" panose="05050102010706020507" pitchFamily="18" charset="2"/>
              <a:buChar char=""/>
            </a:pPr>
            <a:endParaRPr lang="en-US" sz="1800" dirty="0">
              <a:ea typeface="Futura Bk BT"/>
              <a:cs typeface="Futura Bk BT"/>
            </a:endParaRPr>
          </a:p>
          <a:p>
            <a:pPr marL="342900" marR="0" lvl="0" indent="-342900">
              <a:spcBef>
                <a:spcPts val="0"/>
              </a:spcBef>
              <a:spcAft>
                <a:spcPts val="0"/>
              </a:spcAft>
              <a:buFont typeface="Symbol" panose="05050102010706020507" pitchFamily="18" charset="2"/>
              <a:buChar char=""/>
            </a:pPr>
            <a:endParaRPr lang="en-US" sz="1800" dirty="0">
              <a:effectLst/>
              <a:latin typeface="Futura Bk BT"/>
              <a:ea typeface="Futura Bk BT"/>
              <a:cs typeface="Futura Bk BT"/>
            </a:endParaRPr>
          </a:p>
          <a:p>
            <a:endParaRPr lang="en-US" dirty="0"/>
          </a:p>
        </p:txBody>
      </p:sp>
      <p:pic>
        <p:nvPicPr>
          <p:cNvPr id="6" name="Picture Placeholder 5" descr="A person holding a baby&#10;&#10;Description automatically generated">
            <a:extLst>
              <a:ext uri="{FF2B5EF4-FFF2-40B4-BE49-F238E27FC236}">
                <a16:creationId xmlns:a16="http://schemas.microsoft.com/office/drawing/2014/main" id="{D135BDD1-19FE-4806-99F7-1488A93189D6}"/>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27314" r="15498"/>
          <a:stretch/>
        </p:blipFill>
        <p:spPr>
          <a:xfrm>
            <a:off x="0" y="1586751"/>
            <a:ext cx="4521896" cy="5271249"/>
          </a:xfrm>
        </p:spPr>
      </p:pic>
      <p:sp>
        <p:nvSpPr>
          <p:cNvPr id="4" name="Title 3">
            <a:extLst>
              <a:ext uri="{FF2B5EF4-FFF2-40B4-BE49-F238E27FC236}">
                <a16:creationId xmlns:a16="http://schemas.microsoft.com/office/drawing/2014/main" id="{593B3460-578D-4FDA-9A27-4EACC3496F4E}"/>
              </a:ext>
            </a:extLst>
          </p:cNvPr>
          <p:cNvSpPr>
            <a:spLocks noGrp="1"/>
          </p:cNvSpPr>
          <p:nvPr>
            <p:ph type="title"/>
          </p:nvPr>
        </p:nvSpPr>
        <p:spPr/>
        <p:txBody>
          <a:bodyPr>
            <a:normAutofit fontScale="90000"/>
          </a:bodyPr>
          <a:lstStyle/>
          <a:p>
            <a:r>
              <a:rPr lang="en-US" b="1" dirty="0"/>
              <a:t>Medicaid Unwinding </a:t>
            </a:r>
          </a:p>
        </p:txBody>
      </p:sp>
    </p:spTree>
    <p:extLst>
      <p:ext uri="{BB962C8B-B14F-4D97-AF65-F5344CB8AC3E}">
        <p14:creationId xmlns:p14="http://schemas.microsoft.com/office/powerpoint/2010/main" val="6869158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A360C28-E55C-F3EC-8E08-453A6F340B3B}"/>
              </a:ext>
            </a:extLst>
          </p:cNvPr>
          <p:cNvSpPr>
            <a:spLocks noGrp="1"/>
          </p:cNvSpPr>
          <p:nvPr>
            <p:ph type="ctrTitle"/>
          </p:nvPr>
        </p:nvSpPr>
        <p:spPr>
          <a:xfrm>
            <a:off x="890338" y="640080"/>
            <a:ext cx="3734014" cy="3566160"/>
          </a:xfrm>
        </p:spPr>
        <p:txBody>
          <a:bodyPr vert="horz" lIns="91440" tIns="45720" rIns="91440" bIns="45720" rtlCol="0" anchor="b">
            <a:normAutofit/>
          </a:bodyPr>
          <a:lstStyle/>
          <a:p>
            <a:r>
              <a:rPr lang="en-US" sz="5400" b="1" dirty="0">
                <a:solidFill>
                  <a:schemeClr val="tx1"/>
                </a:solidFill>
                <a:effectLst/>
                <a:latin typeface="+mj-lt"/>
                <a:cs typeface="+mj-cs"/>
              </a:rPr>
              <a:t>Traditional IID/DD HCBS Waiver </a:t>
            </a:r>
            <a:endParaRPr lang="en-US" sz="5400" dirty="0">
              <a:solidFill>
                <a:schemeClr val="tx1"/>
              </a:solidFill>
              <a:latin typeface="+mj-lt"/>
              <a:cs typeface="+mj-cs"/>
            </a:endParaRPr>
          </a:p>
        </p:txBody>
      </p:sp>
      <p:sp>
        <p:nvSpPr>
          <p:cNvPr id="3" name="Subtitle 2">
            <a:extLst>
              <a:ext uri="{FF2B5EF4-FFF2-40B4-BE49-F238E27FC236}">
                <a16:creationId xmlns:a16="http://schemas.microsoft.com/office/drawing/2014/main" id="{BA12DDBC-E7F8-E738-19ED-457AC9F92230}"/>
              </a:ext>
            </a:extLst>
          </p:cNvPr>
          <p:cNvSpPr>
            <a:spLocks noGrp="1"/>
          </p:cNvSpPr>
          <p:nvPr>
            <p:ph type="subTitle" idx="1"/>
          </p:nvPr>
        </p:nvSpPr>
        <p:spPr>
          <a:xfrm>
            <a:off x="890339" y="4636008"/>
            <a:ext cx="3734014" cy="1572768"/>
          </a:xfrm>
        </p:spPr>
        <p:txBody>
          <a:bodyPr vert="horz" lIns="91440" tIns="45720" rIns="91440" bIns="45720" rtlCol="0">
            <a:normAutofit/>
          </a:bodyPr>
          <a:lstStyle/>
          <a:p>
            <a:r>
              <a:rPr lang="en-US" sz="2800" dirty="0">
                <a:solidFill>
                  <a:schemeClr val="tx1"/>
                </a:solidFill>
                <a:latin typeface="+mn-lt"/>
                <a:cs typeface="+mn-cs"/>
              </a:rPr>
              <a:t>Proposed Amendement </a:t>
            </a:r>
          </a:p>
        </p:txBody>
      </p:sp>
      <p:sp>
        <p:nvSpPr>
          <p:cNvPr id="13"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Placeholder 5" descr="Father cooking with son with down syndrome">
            <a:extLst>
              <a:ext uri="{FF2B5EF4-FFF2-40B4-BE49-F238E27FC236}">
                <a16:creationId xmlns:a16="http://schemas.microsoft.com/office/drawing/2014/main" id="{5A67E61B-3302-0FA9-2F4D-1FC735B8D254}"/>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18906" r="18905"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5100575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10DCE420-4C83-C7FB-0E15-8E7B55D60AAB}"/>
              </a:ext>
            </a:extLst>
          </p:cNvPr>
          <p:cNvSpPr>
            <a:spLocks noGrp="1"/>
          </p:cNvSpPr>
          <p:nvPr>
            <p:ph type="title"/>
          </p:nvPr>
        </p:nvSpPr>
        <p:spPr>
          <a:xfrm>
            <a:off x="635000" y="640823"/>
            <a:ext cx="3418659" cy="5583148"/>
          </a:xfrm>
        </p:spPr>
        <p:txBody>
          <a:bodyPr vert="horz" lIns="91440" tIns="45720" rIns="91440" bIns="45720" rtlCol="0" anchor="ctr">
            <a:normAutofit/>
          </a:bodyPr>
          <a:lstStyle/>
          <a:p>
            <a:r>
              <a:rPr lang="en-US" sz="5400" kern="1200" dirty="0">
                <a:solidFill>
                  <a:schemeClr val="tx1"/>
                </a:solidFill>
                <a:latin typeface="+mj-lt"/>
                <a:ea typeface="+mj-ea"/>
                <a:cs typeface="+mj-cs"/>
              </a:rPr>
              <a:t>Background</a:t>
            </a:r>
          </a:p>
        </p:txBody>
      </p:sp>
      <p:sp>
        <p:nvSpPr>
          <p:cNvPr id="11"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5" name="Content Placeholder 1">
            <a:extLst>
              <a:ext uri="{FF2B5EF4-FFF2-40B4-BE49-F238E27FC236}">
                <a16:creationId xmlns:a16="http://schemas.microsoft.com/office/drawing/2014/main" id="{7B65EEAD-E3AA-58D6-4CBD-1EF91D57CADF}"/>
              </a:ext>
            </a:extLst>
          </p:cNvPr>
          <p:cNvGraphicFramePr>
            <a:graphicFrameLocks noGrp="1"/>
          </p:cNvGraphicFramePr>
          <p:nvPr>
            <p:ph idx="1"/>
            <p:extLst>
              <p:ext uri="{D42A27DB-BD31-4B8C-83A1-F6EECF244321}">
                <p14:modId xmlns:p14="http://schemas.microsoft.com/office/powerpoint/2010/main" val="1131563356"/>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396780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4F790000-CE6F-2288-9F0D-E22349BD8361}"/>
              </a:ext>
            </a:extLst>
          </p:cNvPr>
          <p:cNvSpPr>
            <a:spLocks noGrp="1"/>
          </p:cNvSpPr>
          <p:nvPr>
            <p:ph type="title"/>
          </p:nvPr>
        </p:nvSpPr>
        <p:spPr>
          <a:xfrm>
            <a:off x="1285240" y="1050595"/>
            <a:ext cx="8074815" cy="1618489"/>
          </a:xfrm>
        </p:spPr>
        <p:txBody>
          <a:bodyPr vert="horz" lIns="91440" tIns="45720" rIns="91440" bIns="45720" rtlCol="0" anchor="ctr">
            <a:normAutofit/>
          </a:bodyPr>
          <a:lstStyle/>
          <a:p>
            <a:r>
              <a:rPr lang="en-US" sz="4500" b="1" kern="1200" dirty="0">
                <a:solidFill>
                  <a:schemeClr val="tx1"/>
                </a:solidFill>
                <a:effectLst/>
                <a:latin typeface="+mj-lt"/>
                <a:ea typeface="+mj-ea"/>
                <a:cs typeface="+mj-cs"/>
              </a:rPr>
              <a:t>Traditional IID/DD HCBS Waiver – Proposed Amendment </a:t>
            </a:r>
            <a:endParaRPr lang="en-US" sz="4500" kern="1200" dirty="0">
              <a:solidFill>
                <a:schemeClr val="tx1"/>
              </a:solidFill>
              <a:latin typeface="+mj-lt"/>
              <a:ea typeface="+mj-ea"/>
              <a:cs typeface="+mj-cs"/>
            </a:endParaRPr>
          </a:p>
        </p:txBody>
      </p:sp>
      <p:sp>
        <p:nvSpPr>
          <p:cNvPr id="2" name="Content Placeholder 1">
            <a:extLst>
              <a:ext uri="{FF2B5EF4-FFF2-40B4-BE49-F238E27FC236}">
                <a16:creationId xmlns:a16="http://schemas.microsoft.com/office/drawing/2014/main" id="{88F50BCB-7F16-9F8A-1170-F093B68C2BD1}"/>
              </a:ext>
            </a:extLst>
          </p:cNvPr>
          <p:cNvSpPr>
            <a:spLocks noGrp="1"/>
          </p:cNvSpPr>
          <p:nvPr>
            <p:ph idx="1"/>
          </p:nvPr>
        </p:nvSpPr>
        <p:spPr>
          <a:xfrm>
            <a:off x="1285240" y="2498756"/>
            <a:ext cx="8074815" cy="3506195"/>
          </a:xfrm>
        </p:spPr>
        <p:txBody>
          <a:bodyPr vert="horz" lIns="91440" tIns="45720" rIns="91440" bIns="45720" rtlCol="0" anchor="t">
            <a:noAutofit/>
          </a:bodyPr>
          <a:lstStyle/>
          <a:p>
            <a:pPr marL="0" indent="0">
              <a:lnSpc>
                <a:spcPct val="90000"/>
              </a:lnSpc>
              <a:spcBef>
                <a:spcPts val="0"/>
              </a:spcBef>
              <a:spcAft>
                <a:spcPts val="600"/>
              </a:spcAft>
              <a:buNone/>
            </a:pPr>
            <a:r>
              <a:rPr lang="en-US" sz="1800" dirty="0">
                <a:solidFill>
                  <a:schemeClr val="tx1"/>
                </a:solidFill>
                <a:effectLst/>
                <a:latin typeface="+mn-lt"/>
                <a:cs typeface="+mn-cs"/>
              </a:rPr>
              <a:t>A waiver amendment will be submitted to CMS to request that the following continue after November 11, 2023: </a:t>
            </a:r>
          </a:p>
          <a:p>
            <a:pPr lvl="1">
              <a:lnSpc>
                <a:spcPct val="90000"/>
              </a:lnSpc>
              <a:spcBef>
                <a:spcPts val="0"/>
              </a:spcBef>
              <a:spcAft>
                <a:spcPts val="600"/>
              </a:spcAft>
            </a:pPr>
            <a:r>
              <a:rPr lang="en-US" sz="1600" dirty="0">
                <a:solidFill>
                  <a:schemeClr val="tx1"/>
                </a:solidFill>
                <a:effectLst/>
                <a:latin typeface="+mn-lt"/>
                <a:cs typeface="+mn-cs"/>
              </a:rPr>
              <a:t>Appendix C- Participant Services </a:t>
            </a:r>
          </a:p>
          <a:p>
            <a:pPr marL="1143000" marR="0" lvl="2">
              <a:lnSpc>
                <a:spcPct val="90000"/>
              </a:lnSpc>
              <a:spcBef>
                <a:spcPts val="0"/>
              </a:spcBef>
              <a:spcAft>
                <a:spcPts val="600"/>
              </a:spcAft>
            </a:pPr>
            <a:r>
              <a:rPr lang="en-US" sz="1600" dirty="0">
                <a:solidFill>
                  <a:schemeClr val="tx1"/>
                </a:solidFill>
                <a:effectLst/>
                <a:latin typeface="+mn-lt"/>
                <a:cs typeface="+mn-cs"/>
              </a:rPr>
              <a:t>Virtual Supports</a:t>
            </a:r>
          </a:p>
          <a:p>
            <a:pPr lvl="2">
              <a:lnSpc>
                <a:spcPct val="90000"/>
              </a:lnSpc>
              <a:spcBef>
                <a:spcPts val="0"/>
              </a:spcBef>
              <a:spcAft>
                <a:spcPts val="600"/>
              </a:spcAft>
            </a:pPr>
            <a:r>
              <a:rPr lang="en-US" sz="1600" dirty="0">
                <a:solidFill>
                  <a:schemeClr val="tx1"/>
                </a:solidFill>
                <a:latin typeface="+mn-lt"/>
                <a:cs typeface="+mn-cs"/>
              </a:rPr>
              <a:t>Licensed </a:t>
            </a:r>
            <a:r>
              <a:rPr lang="en-US" sz="1600">
                <a:solidFill>
                  <a:schemeClr val="tx1"/>
                </a:solidFill>
                <a:latin typeface="+mn-lt"/>
                <a:cs typeface="+mn-cs"/>
              </a:rPr>
              <a:t>providers ability to h</a:t>
            </a:r>
            <a:r>
              <a:rPr lang="en-US" sz="1600">
                <a:solidFill>
                  <a:schemeClr val="tx1"/>
                </a:solidFill>
                <a:effectLst/>
                <a:latin typeface="+mn-lt"/>
                <a:cs typeface="+mn-cs"/>
              </a:rPr>
              <a:t>ire </a:t>
            </a:r>
            <a:r>
              <a:rPr lang="en-US" sz="1600" dirty="0">
                <a:solidFill>
                  <a:schemeClr val="tx1"/>
                </a:solidFill>
                <a:latin typeface="+mn-lt"/>
                <a:cs typeface="+mn-cs"/>
              </a:rPr>
              <a:t>r</a:t>
            </a:r>
            <a:r>
              <a:rPr lang="en-US" sz="1600">
                <a:solidFill>
                  <a:schemeClr val="tx1"/>
                </a:solidFill>
                <a:effectLst/>
                <a:latin typeface="+mn-lt"/>
                <a:cs typeface="+mn-cs"/>
              </a:rPr>
              <a:t>elatives </a:t>
            </a:r>
            <a:r>
              <a:rPr lang="en-US" sz="1600" dirty="0">
                <a:solidFill>
                  <a:schemeClr val="tx1"/>
                </a:solidFill>
                <a:effectLst/>
                <a:latin typeface="+mn-lt"/>
                <a:cs typeface="+mn-cs"/>
              </a:rPr>
              <a:t>to provide services</a:t>
            </a:r>
          </a:p>
          <a:p>
            <a:pPr lvl="1">
              <a:lnSpc>
                <a:spcPct val="90000"/>
              </a:lnSpc>
              <a:spcBef>
                <a:spcPts val="0"/>
              </a:spcBef>
              <a:spcAft>
                <a:spcPts val="600"/>
              </a:spcAft>
            </a:pPr>
            <a:r>
              <a:rPr lang="en-US" sz="1600" dirty="0">
                <a:solidFill>
                  <a:schemeClr val="tx1"/>
                </a:solidFill>
                <a:effectLst/>
                <a:latin typeface="+mn-lt"/>
                <a:cs typeface="+mn-cs"/>
              </a:rPr>
              <a:t>Appendix D- Participant Centered Planning and Service Delivery </a:t>
            </a:r>
          </a:p>
          <a:p>
            <a:pPr lvl="2">
              <a:lnSpc>
                <a:spcPct val="90000"/>
              </a:lnSpc>
              <a:spcBef>
                <a:spcPts val="0"/>
              </a:spcBef>
              <a:spcAft>
                <a:spcPts val="600"/>
              </a:spcAft>
            </a:pPr>
            <a:r>
              <a:rPr lang="en-US" sz="1600" dirty="0">
                <a:solidFill>
                  <a:schemeClr val="tx1"/>
                </a:solidFill>
                <a:effectLst/>
                <a:latin typeface="+mn-lt"/>
                <a:cs typeface="+mn-cs"/>
              </a:rPr>
              <a:t>Continuation of electronic signatures. </a:t>
            </a:r>
          </a:p>
          <a:p>
            <a:pPr lvl="1">
              <a:lnSpc>
                <a:spcPct val="90000"/>
              </a:lnSpc>
              <a:spcBef>
                <a:spcPts val="0"/>
              </a:spcBef>
              <a:spcAft>
                <a:spcPts val="600"/>
              </a:spcAft>
            </a:pPr>
            <a:r>
              <a:rPr lang="en-US" sz="1600" dirty="0">
                <a:solidFill>
                  <a:schemeClr val="tx1"/>
                </a:solidFill>
                <a:effectLst/>
                <a:latin typeface="+mn-lt"/>
                <a:cs typeface="+mn-cs"/>
              </a:rPr>
              <a:t>Appendix E- Participant Direction of Services </a:t>
            </a:r>
          </a:p>
          <a:p>
            <a:pPr lvl="2">
              <a:lnSpc>
                <a:spcPct val="90000"/>
              </a:lnSpc>
              <a:spcBef>
                <a:spcPts val="0"/>
              </a:spcBef>
              <a:spcAft>
                <a:spcPts val="600"/>
              </a:spcAft>
            </a:pPr>
            <a:r>
              <a:rPr lang="en-US" sz="1600" dirty="0">
                <a:solidFill>
                  <a:schemeClr val="tx1"/>
                </a:solidFill>
                <a:effectLst/>
                <a:latin typeface="+mn-lt"/>
                <a:cs typeface="+mn-cs"/>
              </a:rPr>
              <a:t>Background checks</a:t>
            </a:r>
          </a:p>
          <a:p>
            <a:pPr marL="0" indent="0">
              <a:lnSpc>
                <a:spcPct val="90000"/>
              </a:lnSpc>
              <a:spcBef>
                <a:spcPts val="0"/>
              </a:spcBef>
              <a:spcAft>
                <a:spcPts val="600"/>
              </a:spcAft>
              <a:buNone/>
            </a:pPr>
            <a:endParaRPr lang="en-US" sz="1800" dirty="0">
              <a:solidFill>
                <a:schemeClr val="tx1"/>
              </a:solidFill>
              <a:latin typeface="+mn-lt"/>
              <a:cs typeface="+mn-cs"/>
            </a:endParaRPr>
          </a:p>
          <a:p>
            <a:pPr marL="0" indent="0">
              <a:lnSpc>
                <a:spcPct val="90000"/>
              </a:lnSpc>
              <a:spcBef>
                <a:spcPts val="0"/>
              </a:spcBef>
              <a:spcAft>
                <a:spcPts val="600"/>
              </a:spcAft>
              <a:buNone/>
            </a:pPr>
            <a:r>
              <a:rPr lang="en-US" sz="1800" dirty="0">
                <a:solidFill>
                  <a:schemeClr val="tx1"/>
                </a:solidFill>
                <a:latin typeface="+mn-lt"/>
                <a:cs typeface="+mn-cs"/>
              </a:rPr>
              <a:t>Review the proposed waiver here </a:t>
            </a:r>
            <a:r>
              <a:rPr lang="en-US" sz="1800" dirty="0">
                <a:solidFill>
                  <a:schemeClr val="tx1"/>
                </a:solidFill>
                <a:latin typeface="+mn-lt"/>
                <a:cs typeface="+mn-cs"/>
                <a:hlinkClick r:id="rId2"/>
              </a:rPr>
              <a:t>https://www.hhs.nd.gov/dd</a:t>
            </a:r>
            <a:r>
              <a:rPr lang="en-US" sz="1800" dirty="0">
                <a:solidFill>
                  <a:schemeClr val="tx1"/>
                </a:solidFill>
                <a:latin typeface="+mn-lt"/>
                <a:cs typeface="+mn-cs"/>
              </a:rPr>
              <a:t> </a:t>
            </a:r>
          </a:p>
          <a:p>
            <a:pPr lvl="2">
              <a:lnSpc>
                <a:spcPct val="90000"/>
              </a:lnSpc>
              <a:spcBef>
                <a:spcPts val="0"/>
              </a:spcBef>
              <a:spcAft>
                <a:spcPts val="600"/>
              </a:spcAft>
            </a:pPr>
            <a:endParaRPr lang="en-US" sz="1800" dirty="0">
              <a:solidFill>
                <a:schemeClr val="tx1"/>
              </a:solidFill>
              <a:effectLst/>
              <a:latin typeface="+mn-lt"/>
              <a:cs typeface="+mn-cs"/>
            </a:endParaRPr>
          </a:p>
          <a:p>
            <a:pPr marL="0" indent="0">
              <a:lnSpc>
                <a:spcPct val="90000"/>
              </a:lnSpc>
              <a:spcBef>
                <a:spcPts val="0"/>
              </a:spcBef>
              <a:spcAft>
                <a:spcPts val="600"/>
              </a:spcAft>
              <a:buNone/>
            </a:pPr>
            <a:endParaRPr lang="en-US" sz="2600" dirty="0">
              <a:solidFill>
                <a:schemeClr val="tx1"/>
              </a:solidFill>
              <a:effectLst/>
              <a:latin typeface="+mn-lt"/>
              <a:cs typeface="+mn-cs"/>
            </a:endParaRPr>
          </a:p>
        </p:txBody>
      </p:sp>
    </p:spTree>
    <p:extLst>
      <p:ext uri="{BB962C8B-B14F-4D97-AF65-F5344CB8AC3E}">
        <p14:creationId xmlns:p14="http://schemas.microsoft.com/office/powerpoint/2010/main" val="28259139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D73575EB-054D-C515-7C67-5FF3405F73B8}"/>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sz="4200" b="1" kern="1200" dirty="0">
                <a:solidFill>
                  <a:schemeClr val="tx1"/>
                </a:solidFill>
                <a:effectLst/>
                <a:latin typeface="+mj-lt"/>
                <a:ea typeface="+mj-ea"/>
                <a:cs typeface="+mj-cs"/>
              </a:rPr>
              <a:t>Traditional IID/DD HCBS Waiver – Proposed Amendment </a:t>
            </a:r>
            <a:endParaRPr lang="en-US" sz="4200" kern="1200" dirty="0">
              <a:solidFill>
                <a:schemeClr val="tx1"/>
              </a:solidFill>
              <a:latin typeface="+mj-lt"/>
              <a:ea typeface="+mj-ea"/>
              <a:cs typeface="+mj-cs"/>
            </a:endParaRPr>
          </a:p>
        </p:txBody>
      </p:sp>
      <p:sp>
        <p:nvSpPr>
          <p:cNvPr id="11"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Content Placeholder 1">
            <a:extLst>
              <a:ext uri="{FF2B5EF4-FFF2-40B4-BE49-F238E27FC236}">
                <a16:creationId xmlns:a16="http://schemas.microsoft.com/office/drawing/2014/main" id="{CD7FE8DD-703C-F0A0-E548-A2ED1E3C02E3}"/>
              </a:ext>
            </a:extLst>
          </p:cNvPr>
          <p:cNvSpPr>
            <a:spLocks noGrp="1"/>
          </p:cNvSpPr>
          <p:nvPr>
            <p:ph idx="1"/>
          </p:nvPr>
        </p:nvSpPr>
        <p:spPr>
          <a:xfrm>
            <a:off x="838200" y="1929384"/>
            <a:ext cx="10515600" cy="4251960"/>
          </a:xfrm>
        </p:spPr>
        <p:txBody>
          <a:bodyPr vert="horz" lIns="91440" tIns="45720" rIns="91440" bIns="45720" rtlCol="0">
            <a:normAutofit lnSpcReduction="10000"/>
          </a:bodyPr>
          <a:lstStyle/>
          <a:p>
            <a:pPr marL="0" indent="0">
              <a:lnSpc>
                <a:spcPct val="90000"/>
              </a:lnSpc>
              <a:buNone/>
            </a:pPr>
            <a:r>
              <a:rPr lang="en-US" sz="3200" dirty="0">
                <a:solidFill>
                  <a:schemeClr val="tx1"/>
                </a:solidFill>
                <a:latin typeface="+mn-lt"/>
                <a:cs typeface="+mn-cs"/>
              </a:rPr>
              <a:t>Virtual Services </a:t>
            </a:r>
          </a:p>
          <a:p>
            <a:pPr>
              <a:lnSpc>
                <a:spcPct val="90000"/>
              </a:lnSpc>
            </a:pPr>
            <a:r>
              <a:rPr lang="en-US" sz="1900" dirty="0">
                <a:solidFill>
                  <a:schemeClr val="tx1"/>
                </a:solidFill>
                <a:latin typeface="+mn-lt"/>
                <a:cs typeface="+mn-cs"/>
              </a:rPr>
              <a:t>Virtual Services would be available </a:t>
            </a:r>
            <a:r>
              <a:rPr lang="en-US" sz="1900" dirty="0">
                <a:solidFill>
                  <a:schemeClr val="tx1"/>
                </a:solidFill>
                <a:effectLst/>
                <a:latin typeface="+mn-lt"/>
                <a:cs typeface="+mn-cs"/>
              </a:rPr>
              <a:t>for Independent Habilitation, Parenting Supports, Behavioral Consultation, Infant Development, and Individual Employment Supports. </a:t>
            </a:r>
          </a:p>
          <a:p>
            <a:pPr lvl="1">
              <a:lnSpc>
                <a:spcPct val="90000"/>
              </a:lnSpc>
            </a:pPr>
            <a:r>
              <a:rPr lang="en-US" sz="1900" dirty="0">
                <a:solidFill>
                  <a:schemeClr val="tx1"/>
                </a:solidFill>
                <a:effectLst/>
                <a:latin typeface="+mn-lt"/>
                <a:cs typeface="+mn-cs"/>
              </a:rPr>
              <a:t>A policy will be established for virtual supports service delivery. </a:t>
            </a:r>
          </a:p>
          <a:p>
            <a:pPr lvl="1">
              <a:lnSpc>
                <a:spcPct val="90000"/>
              </a:lnSpc>
            </a:pPr>
            <a:endParaRPr lang="en-US" sz="1900" dirty="0">
              <a:solidFill>
                <a:schemeClr val="tx1"/>
              </a:solidFill>
              <a:effectLst/>
              <a:latin typeface="+mn-lt"/>
              <a:cs typeface="+mn-cs"/>
            </a:endParaRPr>
          </a:p>
          <a:p>
            <a:pPr>
              <a:lnSpc>
                <a:spcPct val="90000"/>
              </a:lnSpc>
              <a:spcBef>
                <a:spcPts val="0"/>
              </a:spcBef>
              <a:spcAft>
                <a:spcPts val="0"/>
              </a:spcAft>
            </a:pPr>
            <a:r>
              <a:rPr lang="en-US" sz="1900" dirty="0">
                <a:solidFill>
                  <a:schemeClr val="tx1"/>
                </a:solidFill>
                <a:effectLst/>
                <a:latin typeface="+mn-lt"/>
                <a:cs typeface="+mn-cs"/>
              </a:rPr>
              <a:t>Virtual supports are an electronic method of service delivery. Virtual supports are not a distinct, separate service under the Traditional IID/DD HCBS Waiver but a means by which certain services (listed above) may be delivered to an individual.</a:t>
            </a:r>
          </a:p>
          <a:p>
            <a:pPr>
              <a:lnSpc>
                <a:spcPct val="90000"/>
              </a:lnSpc>
              <a:spcBef>
                <a:spcPts val="0"/>
              </a:spcBef>
              <a:spcAft>
                <a:spcPts val="0"/>
              </a:spcAft>
            </a:pPr>
            <a:endParaRPr lang="en-US" sz="1900" dirty="0">
              <a:solidFill>
                <a:schemeClr val="tx1"/>
              </a:solidFill>
              <a:effectLst/>
              <a:latin typeface="+mn-lt"/>
              <a:cs typeface="+mn-cs"/>
            </a:endParaRPr>
          </a:p>
          <a:p>
            <a:pPr>
              <a:lnSpc>
                <a:spcPct val="90000"/>
              </a:lnSpc>
              <a:spcBef>
                <a:spcPts val="0"/>
              </a:spcBef>
              <a:spcAft>
                <a:spcPts val="0"/>
              </a:spcAft>
            </a:pPr>
            <a:r>
              <a:rPr lang="en-US" sz="1900" dirty="0">
                <a:solidFill>
                  <a:schemeClr val="tx1"/>
                </a:solidFill>
                <a:effectLst/>
                <a:latin typeface="+mn-lt"/>
                <a:cs typeface="+mn-cs"/>
              </a:rPr>
              <a:t>The purpose of virtual supports is to maintain or improve an individual’s functional abilities, enhance interactions, support meaningful relationships, and promote their ability to live independently, and meaningfully participate in their community.</a:t>
            </a:r>
          </a:p>
          <a:p>
            <a:pPr>
              <a:lnSpc>
                <a:spcPct val="90000"/>
              </a:lnSpc>
              <a:spcBef>
                <a:spcPts val="0"/>
              </a:spcBef>
              <a:spcAft>
                <a:spcPts val="0"/>
              </a:spcAft>
            </a:pPr>
            <a:endParaRPr lang="en-US" sz="1900" dirty="0">
              <a:solidFill>
                <a:schemeClr val="tx1"/>
              </a:solidFill>
              <a:effectLst/>
              <a:latin typeface="+mn-lt"/>
              <a:cs typeface="+mn-cs"/>
            </a:endParaRPr>
          </a:p>
          <a:p>
            <a:pPr>
              <a:lnSpc>
                <a:spcPct val="90000"/>
              </a:lnSpc>
              <a:spcBef>
                <a:spcPts val="0"/>
              </a:spcBef>
              <a:spcAft>
                <a:spcPts val="0"/>
              </a:spcAft>
            </a:pPr>
            <a:r>
              <a:rPr lang="en-US" sz="1900" dirty="0">
                <a:solidFill>
                  <a:schemeClr val="tx1"/>
                </a:solidFill>
                <a:effectLst/>
                <a:latin typeface="+mn-lt"/>
                <a:cs typeface="+mn-cs"/>
              </a:rPr>
              <a:t>Virtual supports are geared towards intentional learning (e.g., career planning, taking a cooking class, skill building) and can also be used towards helping a person do something more independently like remote job coaching.</a:t>
            </a:r>
          </a:p>
          <a:p>
            <a:pPr>
              <a:lnSpc>
                <a:spcPct val="90000"/>
              </a:lnSpc>
              <a:spcBef>
                <a:spcPts val="0"/>
              </a:spcBef>
              <a:spcAft>
                <a:spcPts val="0"/>
              </a:spcAft>
            </a:pPr>
            <a:endParaRPr lang="en-US" sz="1900" dirty="0">
              <a:solidFill>
                <a:schemeClr val="tx1"/>
              </a:solidFill>
              <a:effectLst/>
              <a:latin typeface="+mn-lt"/>
              <a:cs typeface="+mn-cs"/>
            </a:endParaRPr>
          </a:p>
          <a:p>
            <a:pPr>
              <a:lnSpc>
                <a:spcPct val="90000"/>
              </a:lnSpc>
              <a:spcBef>
                <a:spcPts val="0"/>
              </a:spcBef>
              <a:spcAft>
                <a:spcPts val="0"/>
              </a:spcAft>
            </a:pPr>
            <a:endParaRPr lang="en-US" sz="1900" dirty="0">
              <a:solidFill>
                <a:schemeClr val="tx1"/>
              </a:solidFill>
              <a:latin typeface="+mn-lt"/>
              <a:cs typeface="+mn-cs"/>
            </a:endParaRPr>
          </a:p>
        </p:txBody>
      </p:sp>
    </p:spTree>
    <p:extLst>
      <p:ext uri="{BB962C8B-B14F-4D97-AF65-F5344CB8AC3E}">
        <p14:creationId xmlns:p14="http://schemas.microsoft.com/office/powerpoint/2010/main" val="36931121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id="{DD5D34C7-2EE3-7946-6A9E-9B12BD265C8F}"/>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sz="4200" b="1" kern="1200" dirty="0">
                <a:solidFill>
                  <a:schemeClr val="tx1"/>
                </a:solidFill>
                <a:effectLst/>
                <a:latin typeface="+mj-lt"/>
                <a:ea typeface="+mj-ea"/>
                <a:cs typeface="+mj-cs"/>
              </a:rPr>
              <a:t>Traditional IID/DD HCBS Waiver – Proposed Amendment </a:t>
            </a:r>
            <a:endParaRPr lang="en-US" sz="4200" kern="1200" dirty="0">
              <a:solidFill>
                <a:schemeClr val="tx1"/>
              </a:solidFill>
              <a:latin typeface="+mj-lt"/>
              <a:ea typeface="+mj-ea"/>
              <a:cs typeface="+mj-cs"/>
            </a:endParaRPr>
          </a:p>
        </p:txBody>
      </p:sp>
      <p:sp>
        <p:nvSpPr>
          <p:cNvPr id="16"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Content Placeholder 7">
            <a:extLst>
              <a:ext uri="{FF2B5EF4-FFF2-40B4-BE49-F238E27FC236}">
                <a16:creationId xmlns:a16="http://schemas.microsoft.com/office/drawing/2014/main" id="{FBA68CC8-8020-139A-409B-18656FCEA1F7}"/>
              </a:ext>
            </a:extLst>
          </p:cNvPr>
          <p:cNvSpPr>
            <a:spLocks noGrp="1"/>
          </p:cNvSpPr>
          <p:nvPr>
            <p:ph idx="1"/>
          </p:nvPr>
        </p:nvSpPr>
        <p:spPr>
          <a:xfrm>
            <a:off x="838200" y="1929384"/>
            <a:ext cx="10515600" cy="4251960"/>
          </a:xfrm>
        </p:spPr>
        <p:txBody>
          <a:bodyPr vert="horz" lIns="91440" tIns="45720" rIns="91440" bIns="45720" rtlCol="0">
            <a:normAutofit/>
          </a:bodyPr>
          <a:lstStyle/>
          <a:p>
            <a:pPr marL="0" indent="0">
              <a:spcBef>
                <a:spcPts val="0"/>
              </a:spcBef>
              <a:spcAft>
                <a:spcPts val="0"/>
              </a:spcAft>
              <a:buNone/>
            </a:pPr>
            <a:r>
              <a:rPr lang="en-US" sz="3200" dirty="0">
                <a:solidFill>
                  <a:schemeClr val="tx1"/>
                </a:solidFill>
                <a:effectLst/>
                <a:latin typeface="+mn-lt"/>
                <a:cs typeface="+mn-cs"/>
              </a:rPr>
              <a:t>Virtual Services continued: </a:t>
            </a:r>
          </a:p>
          <a:p>
            <a:pPr>
              <a:spcBef>
                <a:spcPts val="0"/>
              </a:spcBef>
              <a:spcAft>
                <a:spcPts val="0"/>
              </a:spcAft>
            </a:pPr>
            <a:r>
              <a:rPr lang="en-US" sz="2200" dirty="0">
                <a:solidFill>
                  <a:schemeClr val="tx1"/>
                </a:solidFill>
                <a:effectLst/>
                <a:latin typeface="+mn-lt"/>
                <a:cs typeface="+mn-cs"/>
              </a:rPr>
              <a:t>The person’s services may not be delivered via virtual support 100% of the time to ensure people are not isolated from the community. </a:t>
            </a:r>
          </a:p>
          <a:p>
            <a:pPr>
              <a:spcBef>
                <a:spcPts val="0"/>
              </a:spcBef>
              <a:spcAft>
                <a:spcPts val="0"/>
              </a:spcAft>
            </a:pPr>
            <a:endParaRPr lang="en-US" sz="2200" dirty="0">
              <a:solidFill>
                <a:schemeClr val="tx1"/>
              </a:solidFill>
              <a:effectLst/>
              <a:latin typeface="+mn-lt"/>
              <a:cs typeface="+mn-cs"/>
            </a:endParaRPr>
          </a:p>
          <a:p>
            <a:pPr>
              <a:spcBef>
                <a:spcPts val="0"/>
              </a:spcBef>
              <a:spcAft>
                <a:spcPts val="0"/>
              </a:spcAft>
            </a:pPr>
            <a:r>
              <a:rPr lang="en-US" sz="2200" dirty="0">
                <a:solidFill>
                  <a:schemeClr val="tx1"/>
                </a:solidFill>
                <a:effectLst/>
                <a:latin typeface="+mn-lt"/>
                <a:cs typeface="+mn-cs"/>
              </a:rPr>
              <a:t>The use of cameras in bathrooms or bedrooms impacting the participant’s dignity and privacy is not permitted. </a:t>
            </a:r>
          </a:p>
          <a:p>
            <a:pPr>
              <a:spcBef>
                <a:spcPts val="0"/>
              </a:spcBef>
              <a:spcAft>
                <a:spcPts val="0"/>
              </a:spcAft>
            </a:pPr>
            <a:endParaRPr lang="en-US" sz="2200" dirty="0">
              <a:solidFill>
                <a:schemeClr val="tx1"/>
              </a:solidFill>
              <a:effectLst/>
              <a:latin typeface="+mn-lt"/>
              <a:cs typeface="+mn-cs"/>
            </a:endParaRPr>
          </a:p>
          <a:p>
            <a:pPr>
              <a:spcBef>
                <a:spcPts val="0"/>
              </a:spcBef>
              <a:spcAft>
                <a:spcPts val="0"/>
              </a:spcAft>
            </a:pPr>
            <a:r>
              <a:rPr lang="en-US" sz="2200" dirty="0">
                <a:solidFill>
                  <a:schemeClr val="tx1"/>
                </a:solidFill>
                <a:latin typeface="+mn-lt"/>
                <a:cs typeface="+mn-cs"/>
              </a:rPr>
              <a:t>The person centered planning process will be used to determine if virtual services will be desired, appropriate, and the number of virtual support hours delivered.</a:t>
            </a:r>
          </a:p>
          <a:p>
            <a:pPr>
              <a:spcBef>
                <a:spcPts val="0"/>
              </a:spcBef>
              <a:spcAft>
                <a:spcPts val="0"/>
              </a:spcAft>
            </a:pPr>
            <a:endParaRPr lang="en-US" sz="2200" dirty="0">
              <a:solidFill>
                <a:schemeClr val="tx1"/>
              </a:solidFill>
              <a:latin typeface="+mn-lt"/>
              <a:cs typeface="+mn-cs"/>
            </a:endParaRPr>
          </a:p>
          <a:p>
            <a:pPr>
              <a:spcBef>
                <a:spcPts val="0"/>
              </a:spcBef>
              <a:spcAft>
                <a:spcPts val="0"/>
              </a:spcAft>
            </a:pPr>
            <a:r>
              <a:rPr lang="en-US" sz="2200" dirty="0">
                <a:solidFill>
                  <a:schemeClr val="tx1"/>
                </a:solidFill>
                <a:latin typeface="+mn-lt"/>
                <a:cs typeface="+mn-cs"/>
              </a:rPr>
              <a:t>Virtual supports must be delivered using a HIPPA compliant method. </a:t>
            </a:r>
          </a:p>
          <a:p>
            <a:pPr>
              <a:spcBef>
                <a:spcPts val="0"/>
              </a:spcBef>
              <a:spcAft>
                <a:spcPts val="0"/>
              </a:spcAft>
            </a:pPr>
            <a:endParaRPr lang="en-US" sz="2200" dirty="0">
              <a:solidFill>
                <a:schemeClr val="tx1"/>
              </a:solidFill>
              <a:latin typeface="+mn-lt"/>
              <a:cs typeface="+mn-cs"/>
            </a:endParaRPr>
          </a:p>
          <a:p>
            <a:pPr>
              <a:spcBef>
                <a:spcPts val="0"/>
              </a:spcBef>
              <a:spcAft>
                <a:spcPts val="0"/>
              </a:spcAft>
            </a:pPr>
            <a:r>
              <a:rPr lang="en-US" sz="2200" dirty="0">
                <a:solidFill>
                  <a:schemeClr val="tx1"/>
                </a:solidFill>
                <a:effectLst/>
                <a:latin typeface="+mn-lt"/>
                <a:cs typeface="+mn-cs"/>
              </a:rPr>
              <a:t>Virtual supports are not a system to provide surveillance or for staff convenience. </a:t>
            </a:r>
          </a:p>
          <a:p>
            <a:endParaRPr lang="en-US" sz="2200" dirty="0">
              <a:solidFill>
                <a:schemeClr val="tx1"/>
              </a:solidFill>
              <a:latin typeface="+mn-lt"/>
              <a:cs typeface="+mn-cs"/>
            </a:endParaRPr>
          </a:p>
        </p:txBody>
      </p:sp>
    </p:spTree>
    <p:extLst>
      <p:ext uri="{BB962C8B-B14F-4D97-AF65-F5344CB8AC3E}">
        <p14:creationId xmlns:p14="http://schemas.microsoft.com/office/powerpoint/2010/main" val="37763786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5958B9D9-C109-01BE-2144-48181C108534}"/>
              </a:ext>
            </a:extLst>
          </p:cNvPr>
          <p:cNvSpPr>
            <a:spLocks noGrp="1"/>
          </p:cNvSpPr>
          <p:nvPr>
            <p:ph type="title"/>
          </p:nvPr>
        </p:nvSpPr>
        <p:spPr>
          <a:xfrm>
            <a:off x="686834" y="1153572"/>
            <a:ext cx="3200400" cy="4461163"/>
          </a:xfrm>
        </p:spPr>
        <p:txBody>
          <a:bodyPr vert="horz" lIns="91440" tIns="45720" rIns="91440" bIns="45720" rtlCol="0" anchor="ctr">
            <a:normAutofit/>
          </a:bodyPr>
          <a:lstStyle/>
          <a:p>
            <a:r>
              <a:rPr lang="en-US" b="1" kern="1200" dirty="0">
                <a:solidFill>
                  <a:srgbClr val="FFFFFF"/>
                </a:solidFill>
                <a:effectLst/>
                <a:latin typeface="+mj-lt"/>
                <a:ea typeface="+mj-ea"/>
                <a:cs typeface="+mj-cs"/>
              </a:rPr>
              <a:t>Traditional IID/DD HCBS Waiver – Proposed Amendment </a:t>
            </a:r>
            <a:endParaRPr lang="en-US" kern="1200" dirty="0">
              <a:solidFill>
                <a:srgbClr val="FFFFFF"/>
              </a:solidFill>
              <a:latin typeface="+mj-lt"/>
              <a:ea typeface="+mj-ea"/>
              <a:cs typeface="+mj-cs"/>
            </a:endParaRPr>
          </a:p>
        </p:txBody>
      </p:sp>
      <p:sp>
        <p:nvSpPr>
          <p:cNvPr id="13"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 name="Content Placeholder 1">
            <a:extLst>
              <a:ext uri="{FF2B5EF4-FFF2-40B4-BE49-F238E27FC236}">
                <a16:creationId xmlns:a16="http://schemas.microsoft.com/office/drawing/2014/main" id="{4D11F896-CA51-F3A2-5F97-273F318F11C1}"/>
              </a:ext>
            </a:extLst>
          </p:cNvPr>
          <p:cNvSpPr>
            <a:spLocks noGrp="1"/>
          </p:cNvSpPr>
          <p:nvPr>
            <p:ph idx="1"/>
          </p:nvPr>
        </p:nvSpPr>
        <p:spPr>
          <a:xfrm>
            <a:off x="4447308" y="591344"/>
            <a:ext cx="6906491" cy="5585619"/>
          </a:xfrm>
        </p:spPr>
        <p:txBody>
          <a:bodyPr vert="horz" lIns="91440" tIns="45720" rIns="91440" bIns="45720" rtlCol="0" anchor="ctr">
            <a:normAutofit fontScale="92500" lnSpcReduction="10000"/>
          </a:bodyPr>
          <a:lstStyle/>
          <a:p>
            <a:pPr marL="0" indent="0">
              <a:buNone/>
            </a:pPr>
            <a:r>
              <a:rPr lang="en-US" sz="2800" dirty="0">
                <a:solidFill>
                  <a:schemeClr val="tx1"/>
                </a:solidFill>
                <a:effectLst/>
                <a:latin typeface="+mn-lt"/>
                <a:cs typeface="+mn-cs"/>
              </a:rPr>
              <a:t>Hiring a relative to provide services</a:t>
            </a:r>
          </a:p>
          <a:p>
            <a:r>
              <a:rPr lang="en-US" sz="2600" dirty="0">
                <a:solidFill>
                  <a:schemeClr val="tx1"/>
                </a:solidFill>
                <a:effectLst/>
                <a:latin typeface="+mn-lt"/>
                <a:cs typeface="+mn-cs"/>
              </a:rPr>
              <a:t>A Relative could be hired as a Direct Support Professional(DSP) for the following services:  Residential Habilitation, Independent Habilitation, Day Habilitation, Prevocational Services, Small Group Services, Individual Employment. </a:t>
            </a:r>
          </a:p>
          <a:p>
            <a:pPr lvl="1"/>
            <a:r>
              <a:rPr lang="en-US" dirty="0">
                <a:solidFill>
                  <a:schemeClr val="tx1"/>
                </a:solidFill>
                <a:effectLst/>
                <a:latin typeface="+mn-lt"/>
                <a:cs typeface="+mn-cs"/>
              </a:rPr>
              <a:t>All other requirements of the service must be met. </a:t>
            </a:r>
          </a:p>
          <a:p>
            <a:r>
              <a:rPr lang="en-US" sz="2600" dirty="0">
                <a:solidFill>
                  <a:schemeClr val="tx1"/>
                </a:solidFill>
                <a:effectLst/>
                <a:latin typeface="+mn-lt"/>
                <a:cs typeface="+mn-cs"/>
              </a:rPr>
              <a:t>The relative </a:t>
            </a:r>
            <a:r>
              <a:rPr lang="en-US" sz="2600" dirty="0">
                <a:solidFill>
                  <a:schemeClr val="tx1"/>
                </a:solidFill>
                <a:latin typeface="+mn-lt"/>
                <a:cs typeface="+mn-cs"/>
              </a:rPr>
              <a:t>can not be living with the individual and</a:t>
            </a:r>
            <a:r>
              <a:rPr lang="en-US" sz="2600" dirty="0">
                <a:solidFill>
                  <a:schemeClr val="tx1"/>
                </a:solidFill>
                <a:effectLst/>
                <a:latin typeface="+mn-lt"/>
                <a:cs typeface="+mn-cs"/>
              </a:rPr>
              <a:t> must be employed by a DD Licensed provider to provide services. They must follow all DSP requirements to be hired. (background check, training, etc.)</a:t>
            </a:r>
          </a:p>
          <a:p>
            <a:r>
              <a:rPr lang="en-US" sz="2600" dirty="0">
                <a:solidFill>
                  <a:schemeClr val="tx1"/>
                </a:solidFill>
                <a:latin typeface="+mn-lt"/>
                <a:cs typeface="+mn-cs"/>
              </a:rPr>
              <a:t>A relative is someone related to the individual(i.e. sibling, aunt/uncle, cousin) who is not their legal guardian and is not legally responsible for the individual (parent of minor). </a:t>
            </a:r>
            <a:endParaRPr lang="en-US" sz="2600" dirty="0">
              <a:solidFill>
                <a:schemeClr val="tx1"/>
              </a:solidFill>
              <a:effectLst/>
              <a:latin typeface="+mn-lt"/>
              <a:cs typeface="+mn-cs"/>
            </a:endParaRPr>
          </a:p>
          <a:p>
            <a:endParaRPr lang="en-US" dirty="0">
              <a:solidFill>
                <a:schemeClr val="tx1"/>
              </a:solidFill>
              <a:latin typeface="+mn-lt"/>
              <a:cs typeface="+mn-cs"/>
            </a:endParaRPr>
          </a:p>
        </p:txBody>
      </p:sp>
    </p:spTree>
    <p:extLst>
      <p:ext uri="{BB962C8B-B14F-4D97-AF65-F5344CB8AC3E}">
        <p14:creationId xmlns:p14="http://schemas.microsoft.com/office/powerpoint/2010/main" val="442192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D4CD2AE-AA6A-39BA-7081-E8C800EBF97B}"/>
              </a:ext>
            </a:extLst>
          </p:cNvPr>
          <p:cNvSpPr>
            <a:spLocks noGrp="1"/>
          </p:cNvSpPr>
          <p:nvPr>
            <p:ph idx="1"/>
          </p:nvPr>
        </p:nvSpPr>
        <p:spPr>
          <a:xfrm>
            <a:off x="6092868" y="2063749"/>
            <a:ext cx="5647412" cy="4137875"/>
          </a:xfrm>
        </p:spPr>
        <p:txBody>
          <a:bodyPr>
            <a:normAutofit fontScale="70000" lnSpcReduction="20000"/>
          </a:bodyPr>
          <a:lstStyle/>
          <a:p>
            <a:r>
              <a:rPr lang="en-US" b="1" dirty="0"/>
              <a:t>Electronic signatures </a:t>
            </a:r>
            <a:r>
              <a:rPr lang="en-US" dirty="0"/>
              <a:t>will be allowed for service authorizations, person centered planning development, team meeting attendance, etc. </a:t>
            </a:r>
          </a:p>
          <a:p>
            <a:endParaRPr lang="en-US" dirty="0"/>
          </a:p>
          <a:p>
            <a:r>
              <a:rPr lang="en-US" dirty="0">
                <a:effectLst/>
                <a:latin typeface="Segoe UI" panose="020B0502040204020203" pitchFamily="34" charset="0"/>
                <a:ea typeface="Futura Bk BT"/>
                <a:cs typeface="Futura Bk BT"/>
              </a:rPr>
              <a:t>For </a:t>
            </a:r>
            <a:r>
              <a:rPr lang="en-US" b="1" dirty="0">
                <a:effectLst/>
                <a:latin typeface="Segoe UI" panose="020B0502040204020203" pitchFamily="34" charset="0"/>
                <a:ea typeface="Futura Bk BT"/>
                <a:cs typeface="Futura Bk BT"/>
              </a:rPr>
              <a:t>Self-directed only</a:t>
            </a:r>
            <a:r>
              <a:rPr lang="en-US" dirty="0">
                <a:effectLst/>
                <a:latin typeface="Segoe UI" panose="020B0502040204020203" pitchFamily="34" charset="0"/>
                <a:ea typeface="Futura Bk BT"/>
                <a:cs typeface="Futura Bk BT"/>
              </a:rPr>
              <a:t>, an employee who is providing self-directed in-home support must submit a background check application to the fiscal agent but will be allowed to start providing service BEFORE receiving the results of the background check. </a:t>
            </a:r>
          </a:p>
          <a:p>
            <a:pPr lvl="1">
              <a:lnSpc>
                <a:spcPct val="110000"/>
              </a:lnSpc>
            </a:pPr>
            <a:r>
              <a:rPr lang="en-US" dirty="0">
                <a:effectLst/>
                <a:latin typeface="Segoe UI" panose="020B0502040204020203" pitchFamily="34" charset="0"/>
                <a:ea typeface="Futura Bk BT"/>
                <a:cs typeface="Futura Bk BT"/>
              </a:rPr>
              <a:t>In the event there is a direct bearing offense on the employee’s background check, the results will go to the employer of record and that employee must stop working immediately</a:t>
            </a:r>
            <a:r>
              <a:rPr lang="en-US" sz="2000" dirty="0">
                <a:effectLst/>
                <a:latin typeface="Segoe UI" panose="020B0502040204020203" pitchFamily="34" charset="0"/>
                <a:ea typeface="Futura Bk BT"/>
                <a:cs typeface="Futura Bk BT"/>
              </a:rPr>
              <a:t>.</a:t>
            </a:r>
          </a:p>
          <a:p>
            <a:endParaRPr lang="en-US" dirty="0"/>
          </a:p>
        </p:txBody>
      </p:sp>
      <p:pic>
        <p:nvPicPr>
          <p:cNvPr id="6" name="Picture Placeholder 5" descr="Person with disability painting">
            <a:extLst>
              <a:ext uri="{FF2B5EF4-FFF2-40B4-BE49-F238E27FC236}">
                <a16:creationId xmlns:a16="http://schemas.microsoft.com/office/drawing/2014/main" id="{85B4110F-5DEE-CCC2-31D6-723DF20E1B5E}"/>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9262" r="9262"/>
          <a:stretch>
            <a:fillRect/>
          </a:stretch>
        </p:blipFill>
        <p:spPr/>
      </p:pic>
      <p:sp>
        <p:nvSpPr>
          <p:cNvPr id="4" name="Title 3">
            <a:extLst>
              <a:ext uri="{FF2B5EF4-FFF2-40B4-BE49-F238E27FC236}">
                <a16:creationId xmlns:a16="http://schemas.microsoft.com/office/drawing/2014/main" id="{7D19CFF3-0E6B-AAFA-DF7A-BDB1F49CFA3F}"/>
              </a:ext>
            </a:extLst>
          </p:cNvPr>
          <p:cNvSpPr>
            <a:spLocks noGrp="1"/>
          </p:cNvSpPr>
          <p:nvPr>
            <p:ph type="title"/>
          </p:nvPr>
        </p:nvSpPr>
        <p:spPr/>
        <p:txBody>
          <a:bodyPr>
            <a:normAutofit fontScale="90000"/>
          </a:bodyPr>
          <a:lstStyle/>
          <a:p>
            <a:r>
              <a:rPr lang="en-US" sz="4400" b="1" kern="1200" dirty="0">
                <a:solidFill>
                  <a:schemeClr val="tx1"/>
                </a:solidFill>
                <a:effectLst/>
                <a:latin typeface="+mj-lt"/>
                <a:ea typeface="+mj-ea"/>
                <a:cs typeface="+mj-cs"/>
              </a:rPr>
              <a:t>Traditional IID/DD HCBS Waiver – Proposed Amendment </a:t>
            </a:r>
            <a:endParaRPr lang="en-US" dirty="0"/>
          </a:p>
        </p:txBody>
      </p:sp>
    </p:spTree>
    <p:extLst>
      <p:ext uri="{BB962C8B-B14F-4D97-AF65-F5344CB8AC3E}">
        <p14:creationId xmlns:p14="http://schemas.microsoft.com/office/powerpoint/2010/main" val="39222779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7DD909A-D82E-425B-A82D-28B61A7D8CA2}"/>
              </a:ext>
            </a:extLst>
          </p:cNvPr>
          <p:cNvSpPr>
            <a:spLocks noGrp="1"/>
          </p:cNvSpPr>
          <p:nvPr>
            <p:ph idx="1"/>
          </p:nvPr>
        </p:nvSpPr>
        <p:spPr>
          <a:xfrm>
            <a:off x="153909" y="2076448"/>
            <a:ext cx="5942091" cy="3740152"/>
          </a:xfrm>
        </p:spPr>
        <p:txBody>
          <a:bodyPr>
            <a:normAutofit/>
          </a:bodyPr>
          <a:lstStyle/>
          <a:p>
            <a:pPr marL="0" indent="0">
              <a:lnSpc>
                <a:spcPct val="100000"/>
              </a:lnSpc>
              <a:spcBef>
                <a:spcPts val="300"/>
              </a:spcBef>
              <a:spcAft>
                <a:spcPts val="300"/>
              </a:spcAft>
              <a:buNone/>
            </a:pPr>
            <a:r>
              <a:rPr lang="en-US" dirty="0">
                <a:solidFill>
                  <a:schemeClr val="accent5"/>
                </a:solidFill>
              </a:rPr>
              <a:t>Other changes in the proposed DD waiver amendment: </a:t>
            </a:r>
          </a:p>
          <a:p>
            <a:r>
              <a:rPr lang="en-US" sz="1600" dirty="0"/>
              <a:t>Updated through out the waiver for the merging of ND Department of Health and ND Department of Human Services to the Department of Health and Human Services (DHHS) and the Developmental Disability Division to Developmental Disability Section.</a:t>
            </a:r>
          </a:p>
          <a:p>
            <a:r>
              <a:rPr lang="en-US" sz="1600" dirty="0"/>
              <a:t>Appendix I- added Electronic Visit Verification (EVV) requirements. </a:t>
            </a:r>
          </a:p>
          <a:p>
            <a:pPr lvl="1">
              <a:lnSpc>
                <a:spcPct val="100000"/>
              </a:lnSpc>
            </a:pPr>
            <a:r>
              <a:rPr lang="en-US" sz="1400" dirty="0"/>
              <a:t>EVV was implemented 1/1/21, CMS requires as a State makes updates to the waiver, it must update impacts of EVV on rates, billing, and claims. </a:t>
            </a:r>
          </a:p>
        </p:txBody>
      </p:sp>
      <p:pic>
        <p:nvPicPr>
          <p:cNvPr id="6" name="Picture Placeholder 5" descr="Little girl blowing bubbles">
            <a:extLst>
              <a:ext uri="{FF2B5EF4-FFF2-40B4-BE49-F238E27FC236}">
                <a16:creationId xmlns:a16="http://schemas.microsoft.com/office/drawing/2014/main" id="{803F58D1-C93E-483C-862A-E64ADA86868C}"/>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9284" r="9284"/>
          <a:stretch/>
        </p:blipFill>
        <p:spPr>
          <a:xfrm>
            <a:off x="6456645" y="2076449"/>
            <a:ext cx="5257800" cy="4302125"/>
          </a:xfrm>
        </p:spPr>
      </p:pic>
      <p:sp>
        <p:nvSpPr>
          <p:cNvPr id="4" name="Title 3">
            <a:extLst>
              <a:ext uri="{FF2B5EF4-FFF2-40B4-BE49-F238E27FC236}">
                <a16:creationId xmlns:a16="http://schemas.microsoft.com/office/drawing/2014/main" id="{D01BBF96-8398-4BB6-AF58-6A85193B0809}"/>
              </a:ext>
            </a:extLst>
          </p:cNvPr>
          <p:cNvSpPr>
            <a:spLocks noGrp="1"/>
          </p:cNvSpPr>
          <p:nvPr>
            <p:ph type="title"/>
          </p:nvPr>
        </p:nvSpPr>
        <p:spPr/>
        <p:txBody>
          <a:bodyPr>
            <a:normAutofit fontScale="90000"/>
          </a:bodyPr>
          <a:lstStyle/>
          <a:p>
            <a:r>
              <a:rPr lang="en-US" sz="4400" b="1" kern="0" dirty="0">
                <a:effectLst/>
                <a:latin typeface="Segoe UI" panose="020B0502040204020203" pitchFamily="34" charset="0"/>
                <a:ea typeface="Times New Roman" panose="02020603050405020304" pitchFamily="18" charset="0"/>
                <a:cs typeface="Times New Roman" panose="02020603050405020304" pitchFamily="18" charset="0"/>
              </a:rPr>
              <a:t>Traditional IID/DD HCBS Waiver – Proposed Amendment </a:t>
            </a:r>
            <a:endParaRPr lang="en-US" b="1" dirty="0"/>
          </a:p>
        </p:txBody>
      </p:sp>
    </p:spTree>
    <p:extLst>
      <p:ext uri="{BB962C8B-B14F-4D97-AF65-F5344CB8AC3E}">
        <p14:creationId xmlns:p14="http://schemas.microsoft.com/office/powerpoint/2010/main" val="27335317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93DE4F55-65EC-4B42-8939-4B21C5C5BEC9}"/>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b="1" dirty="0">
                <a:solidFill>
                  <a:schemeClr val="tx1"/>
                </a:solidFill>
                <a:latin typeface="+mj-lt"/>
                <a:cs typeface="+mj-cs"/>
              </a:rPr>
              <a:t>Agenda </a:t>
            </a:r>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930D790E-C965-498A-ACF8-D6B54175344D}"/>
              </a:ext>
            </a:extLst>
          </p:cNvPr>
          <p:cNvSpPr>
            <a:spLocks noGrp="1"/>
          </p:cNvSpPr>
          <p:nvPr>
            <p:ph idx="10"/>
          </p:nvPr>
        </p:nvSpPr>
        <p:spPr>
          <a:xfrm>
            <a:off x="640080" y="2872899"/>
            <a:ext cx="4243589" cy="3320668"/>
          </a:xfrm>
        </p:spPr>
        <p:txBody>
          <a:bodyPr vert="horz" lIns="91440" tIns="45720" rIns="91440" bIns="45720" rtlCol="0">
            <a:normAutofit fontScale="77500" lnSpcReduction="20000"/>
          </a:bodyPr>
          <a:lstStyle/>
          <a:p>
            <a:pPr marL="0" marR="0">
              <a:spcBef>
                <a:spcPts val="0"/>
              </a:spcBef>
              <a:spcAft>
                <a:spcPts val="0"/>
              </a:spcAft>
            </a:pPr>
            <a:r>
              <a:rPr lang="en-US" sz="2200" dirty="0">
                <a:solidFill>
                  <a:schemeClr val="tx1"/>
                </a:solidFill>
                <a:effectLst/>
                <a:latin typeface="+mn-lt"/>
                <a:cs typeface="+mn-cs"/>
              </a:rPr>
              <a:t>Review of unwinding activities tha</a:t>
            </a:r>
            <a:r>
              <a:rPr lang="en-US" sz="2200" dirty="0">
                <a:solidFill>
                  <a:schemeClr val="tx1"/>
                </a:solidFill>
                <a:latin typeface="+mn-lt"/>
                <a:cs typeface="+mn-cs"/>
              </a:rPr>
              <a:t>t pertain to services under the Development Disability (DD) Section</a:t>
            </a:r>
            <a:r>
              <a:rPr lang="en-US" sz="2200" dirty="0">
                <a:solidFill>
                  <a:schemeClr val="tx1"/>
                </a:solidFill>
                <a:effectLst/>
                <a:latin typeface="+mn-lt"/>
                <a:cs typeface="+mn-cs"/>
              </a:rPr>
              <a:t> </a:t>
            </a:r>
          </a:p>
          <a:p>
            <a:pPr marL="457200" lvl="1">
              <a:spcBef>
                <a:spcPts val="0"/>
              </a:spcBef>
            </a:pPr>
            <a:r>
              <a:rPr lang="en-US" sz="1800" dirty="0">
                <a:solidFill>
                  <a:schemeClr val="tx1"/>
                </a:solidFill>
                <a:effectLst/>
                <a:latin typeface="+mn-lt"/>
                <a:cs typeface="+mn-cs"/>
              </a:rPr>
              <a:t>Traditional Individuals with Intellectual and Developmental Disabilities (IID/DD) Home and Community Based Services (HCBS) Waiver </a:t>
            </a:r>
          </a:p>
          <a:p>
            <a:pPr marL="457200" lvl="1">
              <a:spcBef>
                <a:spcPts val="0"/>
              </a:spcBef>
            </a:pPr>
            <a:r>
              <a:rPr lang="en-US" sz="1800" dirty="0">
                <a:solidFill>
                  <a:schemeClr val="tx1"/>
                </a:solidFill>
                <a:effectLst/>
                <a:latin typeface="+mn-lt"/>
                <a:cs typeface="+mn-cs"/>
              </a:rPr>
              <a:t>Intermediate Care Facilities for Individuals with Intellectual and Developmental Disabilities (IID/DD) settings</a:t>
            </a:r>
          </a:p>
          <a:p>
            <a:pPr marL="0" marR="0">
              <a:spcBef>
                <a:spcPts val="0"/>
              </a:spcBef>
              <a:spcAft>
                <a:spcPts val="0"/>
              </a:spcAft>
            </a:pPr>
            <a:endParaRPr lang="en-US" sz="2200" dirty="0">
              <a:solidFill>
                <a:schemeClr val="tx1"/>
              </a:solidFill>
              <a:effectLst/>
              <a:latin typeface="+mn-lt"/>
              <a:cs typeface="+mn-cs"/>
            </a:endParaRPr>
          </a:p>
          <a:p>
            <a:pPr marL="0" marR="0" indent="228600">
              <a:spcBef>
                <a:spcPts val="0"/>
              </a:spcBef>
              <a:spcAft>
                <a:spcPts val="0"/>
              </a:spcAft>
            </a:pPr>
            <a:r>
              <a:rPr lang="en-US" sz="2200" dirty="0">
                <a:solidFill>
                  <a:schemeClr val="tx1"/>
                </a:solidFill>
                <a:effectLst/>
                <a:latin typeface="+mn-lt"/>
                <a:cs typeface="+mn-cs"/>
              </a:rPr>
              <a:t>Review of proposed Traditional </a:t>
            </a:r>
            <a:r>
              <a:rPr lang="en-US" sz="2200" dirty="0">
                <a:solidFill>
                  <a:schemeClr val="tx1"/>
                </a:solidFill>
                <a:latin typeface="+mn-lt"/>
                <a:cs typeface="+mn-cs"/>
              </a:rPr>
              <a:t>IID/DD HCBS </a:t>
            </a:r>
            <a:r>
              <a:rPr lang="en-US" sz="2200" dirty="0">
                <a:solidFill>
                  <a:schemeClr val="tx1"/>
                </a:solidFill>
                <a:effectLst/>
                <a:latin typeface="+mn-lt"/>
                <a:cs typeface="+mn-cs"/>
              </a:rPr>
              <a:t>Waiver amendment</a:t>
            </a:r>
          </a:p>
          <a:p>
            <a:pPr marL="0" marR="0">
              <a:spcBef>
                <a:spcPts val="0"/>
              </a:spcBef>
              <a:spcAft>
                <a:spcPts val="0"/>
              </a:spcAft>
            </a:pPr>
            <a:endParaRPr lang="en-US" sz="2200" dirty="0">
              <a:solidFill>
                <a:schemeClr val="tx1"/>
              </a:solidFill>
              <a:effectLst/>
              <a:latin typeface="+mn-lt"/>
              <a:cs typeface="+mn-cs"/>
            </a:endParaRPr>
          </a:p>
          <a:p>
            <a:pPr marL="0" marR="0">
              <a:spcBef>
                <a:spcPts val="0"/>
              </a:spcBef>
              <a:spcAft>
                <a:spcPts val="0"/>
              </a:spcAft>
            </a:pPr>
            <a:r>
              <a:rPr lang="en-US" sz="2200" dirty="0">
                <a:solidFill>
                  <a:schemeClr val="tx1"/>
                </a:solidFill>
                <a:effectLst/>
                <a:latin typeface="+mn-lt"/>
                <a:cs typeface="+mn-cs"/>
              </a:rPr>
              <a:t>Questions</a:t>
            </a:r>
            <a:endParaRPr lang="en-US" sz="2200" dirty="0">
              <a:solidFill>
                <a:schemeClr val="tx1"/>
              </a:solidFill>
              <a:latin typeface="+mn-lt"/>
              <a:cs typeface="+mn-cs"/>
            </a:endParaRPr>
          </a:p>
        </p:txBody>
      </p:sp>
      <p:pic>
        <p:nvPicPr>
          <p:cNvPr id="7" name="Picture Placeholder 6" descr="Girl with down syndrome at school">
            <a:extLst>
              <a:ext uri="{FF2B5EF4-FFF2-40B4-BE49-F238E27FC236}">
                <a16:creationId xmlns:a16="http://schemas.microsoft.com/office/drawing/2014/main" id="{B7BB6637-1ADC-4B88-BFE6-FCC0D18BCAF3}"/>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16524" r="16523"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8835752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C6E2080E-120F-719F-98DC-B53D5AA8EB3E}"/>
              </a:ext>
            </a:extLst>
          </p:cNvPr>
          <p:cNvSpPr>
            <a:spLocks noGrp="1"/>
          </p:cNvSpPr>
          <p:nvPr>
            <p:ph type="title"/>
          </p:nvPr>
        </p:nvSpPr>
        <p:spPr>
          <a:xfrm>
            <a:off x="686834" y="1153572"/>
            <a:ext cx="3200400" cy="4461163"/>
          </a:xfrm>
        </p:spPr>
        <p:txBody>
          <a:bodyPr vert="horz" lIns="91440" tIns="45720" rIns="91440" bIns="45720" rtlCol="0" anchor="ctr">
            <a:normAutofit/>
          </a:bodyPr>
          <a:lstStyle/>
          <a:p>
            <a:r>
              <a:rPr lang="en-US" kern="1200" dirty="0">
                <a:solidFill>
                  <a:srgbClr val="FFFFFF"/>
                </a:solidFill>
                <a:latin typeface="+mj-lt"/>
                <a:ea typeface="+mj-ea"/>
                <a:cs typeface="+mj-cs"/>
              </a:rPr>
              <a:t>Traditional IID/DD HCBS Waiver – Timelines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 name="Content Placeholder 1">
            <a:extLst>
              <a:ext uri="{FF2B5EF4-FFF2-40B4-BE49-F238E27FC236}">
                <a16:creationId xmlns:a16="http://schemas.microsoft.com/office/drawing/2014/main" id="{1BD66CB0-D9D3-230A-D141-0B4F09A8D5CB}"/>
              </a:ext>
            </a:extLst>
          </p:cNvPr>
          <p:cNvSpPr>
            <a:spLocks noGrp="1"/>
          </p:cNvSpPr>
          <p:nvPr>
            <p:ph idx="1"/>
          </p:nvPr>
        </p:nvSpPr>
        <p:spPr>
          <a:xfrm>
            <a:off x="4447308" y="591344"/>
            <a:ext cx="6906491" cy="5585619"/>
          </a:xfrm>
        </p:spPr>
        <p:txBody>
          <a:bodyPr vert="horz" lIns="91440" tIns="45720" rIns="91440" bIns="45720" rtlCol="0" anchor="ctr">
            <a:normAutofit/>
          </a:bodyPr>
          <a:lstStyle/>
          <a:p>
            <a:pPr>
              <a:lnSpc>
                <a:spcPct val="90000"/>
              </a:lnSpc>
            </a:pPr>
            <a:r>
              <a:rPr lang="en-US" dirty="0">
                <a:solidFill>
                  <a:schemeClr val="tx1"/>
                </a:solidFill>
                <a:latin typeface="+mn-lt"/>
                <a:cs typeface="+mn-cs"/>
              </a:rPr>
              <a:t>Public Comment Period </a:t>
            </a:r>
          </a:p>
          <a:p>
            <a:pPr lvl="1">
              <a:lnSpc>
                <a:spcPct val="90000"/>
              </a:lnSpc>
            </a:pPr>
            <a:r>
              <a:rPr lang="en-US" dirty="0">
                <a:solidFill>
                  <a:schemeClr val="tx1"/>
                </a:solidFill>
                <a:latin typeface="+mn-lt"/>
                <a:cs typeface="+mn-cs"/>
              </a:rPr>
              <a:t>April 13, 2023, to 8am May 15, 2023</a:t>
            </a:r>
          </a:p>
          <a:p>
            <a:pPr lvl="1">
              <a:lnSpc>
                <a:spcPct val="90000"/>
              </a:lnSpc>
            </a:pPr>
            <a:endParaRPr lang="en-US" dirty="0">
              <a:solidFill>
                <a:schemeClr val="tx1"/>
              </a:solidFill>
              <a:latin typeface="+mn-lt"/>
              <a:cs typeface="+mn-cs"/>
            </a:endParaRPr>
          </a:p>
          <a:p>
            <a:pPr>
              <a:lnSpc>
                <a:spcPct val="90000"/>
              </a:lnSpc>
            </a:pPr>
            <a:r>
              <a:rPr lang="en-US" dirty="0">
                <a:solidFill>
                  <a:schemeClr val="tx1"/>
                </a:solidFill>
                <a:latin typeface="+mn-lt"/>
                <a:cs typeface="+mn-cs"/>
              </a:rPr>
              <a:t>Submit proposed waiver to Centers for Medicare and Medicaid Services(CMS)</a:t>
            </a:r>
          </a:p>
          <a:p>
            <a:pPr lvl="1">
              <a:lnSpc>
                <a:spcPct val="90000"/>
              </a:lnSpc>
            </a:pPr>
            <a:r>
              <a:rPr lang="en-US" dirty="0">
                <a:solidFill>
                  <a:schemeClr val="tx1"/>
                </a:solidFill>
                <a:latin typeface="+mn-lt"/>
                <a:cs typeface="+mn-cs"/>
              </a:rPr>
              <a:t>Estimated June 1, 2023</a:t>
            </a:r>
          </a:p>
          <a:p>
            <a:pPr lvl="1">
              <a:lnSpc>
                <a:spcPct val="90000"/>
              </a:lnSpc>
            </a:pPr>
            <a:r>
              <a:rPr lang="en-US" dirty="0">
                <a:solidFill>
                  <a:schemeClr val="tx1"/>
                </a:solidFill>
                <a:latin typeface="+mn-lt"/>
                <a:cs typeface="+mn-cs"/>
              </a:rPr>
              <a:t>CMS has 90 days to review</a:t>
            </a:r>
          </a:p>
          <a:p>
            <a:pPr lvl="1">
              <a:lnSpc>
                <a:spcPct val="90000"/>
              </a:lnSpc>
            </a:pPr>
            <a:endParaRPr lang="en-US" dirty="0">
              <a:solidFill>
                <a:schemeClr val="tx1"/>
              </a:solidFill>
              <a:latin typeface="+mn-lt"/>
              <a:cs typeface="+mn-cs"/>
            </a:endParaRPr>
          </a:p>
          <a:p>
            <a:pPr>
              <a:lnSpc>
                <a:spcPct val="90000"/>
              </a:lnSpc>
            </a:pPr>
            <a:r>
              <a:rPr lang="en-US" dirty="0">
                <a:solidFill>
                  <a:schemeClr val="tx1"/>
                </a:solidFill>
                <a:latin typeface="+mn-lt"/>
                <a:cs typeface="+mn-cs"/>
              </a:rPr>
              <a:t>Proposed effective date of waiver dependent on CMS approval</a:t>
            </a:r>
          </a:p>
          <a:p>
            <a:pPr lvl="1">
              <a:lnSpc>
                <a:spcPct val="90000"/>
              </a:lnSpc>
            </a:pPr>
            <a:r>
              <a:rPr lang="en-US" dirty="0">
                <a:solidFill>
                  <a:schemeClr val="tx1"/>
                </a:solidFill>
                <a:latin typeface="+mn-lt"/>
                <a:cs typeface="+mn-cs"/>
              </a:rPr>
              <a:t>November 1, 2023</a:t>
            </a:r>
          </a:p>
        </p:txBody>
      </p:sp>
    </p:spTree>
    <p:extLst>
      <p:ext uri="{BB962C8B-B14F-4D97-AF65-F5344CB8AC3E}">
        <p14:creationId xmlns:p14="http://schemas.microsoft.com/office/powerpoint/2010/main" val="12534045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55EB4-1CFF-4991-B7BC-4E357D951E81}"/>
              </a:ext>
            </a:extLst>
          </p:cNvPr>
          <p:cNvSpPr>
            <a:spLocks noGrp="1"/>
          </p:cNvSpPr>
          <p:nvPr>
            <p:ph type="title"/>
          </p:nvPr>
        </p:nvSpPr>
        <p:spPr/>
        <p:txBody>
          <a:bodyPr>
            <a:normAutofit fontScale="90000"/>
          </a:bodyPr>
          <a:lstStyle/>
          <a:p>
            <a:r>
              <a:rPr lang="en-US" sz="4400" b="1" kern="0" dirty="0">
                <a:effectLst/>
                <a:latin typeface="Segoe UI" panose="020B0502040204020203" pitchFamily="34" charset="0"/>
                <a:ea typeface="Times New Roman" panose="02020603050405020304" pitchFamily="18" charset="0"/>
                <a:cs typeface="Times New Roman" panose="02020603050405020304" pitchFamily="18" charset="0"/>
              </a:rPr>
              <a:t>Traditional IID/DD HCBS Waiver – Proposed Amendment </a:t>
            </a:r>
            <a:endParaRPr lang="en-US" dirty="0"/>
          </a:p>
        </p:txBody>
      </p:sp>
      <p:sp>
        <p:nvSpPr>
          <p:cNvPr id="3" name="Content Placeholder 2">
            <a:extLst>
              <a:ext uri="{FF2B5EF4-FFF2-40B4-BE49-F238E27FC236}">
                <a16:creationId xmlns:a16="http://schemas.microsoft.com/office/drawing/2014/main" id="{B3BA8C79-CF48-4C8D-A167-E9C367BF0D18}"/>
              </a:ext>
            </a:extLst>
          </p:cNvPr>
          <p:cNvSpPr>
            <a:spLocks noGrp="1"/>
          </p:cNvSpPr>
          <p:nvPr>
            <p:ph idx="13"/>
          </p:nvPr>
        </p:nvSpPr>
        <p:spPr>
          <a:xfrm>
            <a:off x="752981" y="3672878"/>
            <a:ext cx="4464833" cy="2438211"/>
          </a:xfrm>
        </p:spPr>
        <p:txBody>
          <a:bodyPr/>
          <a:lstStyle/>
          <a:p>
            <a:pPr marL="0" indent="0">
              <a:lnSpc>
                <a:spcPct val="100000"/>
              </a:lnSpc>
              <a:buNone/>
            </a:pPr>
            <a:r>
              <a:rPr lang="en-US" sz="2000" dirty="0"/>
              <a:t>Public comment on the proposed changes will be accepted from April 13, 2023 until 8am CST on May 15, 2023.</a:t>
            </a:r>
          </a:p>
          <a:p>
            <a:endParaRPr lang="en-US" dirty="0"/>
          </a:p>
        </p:txBody>
      </p:sp>
      <p:pic>
        <p:nvPicPr>
          <p:cNvPr id="8" name="Content Placeholder 7" descr="Smiling woman and walking toddler">
            <a:extLst>
              <a:ext uri="{FF2B5EF4-FFF2-40B4-BE49-F238E27FC236}">
                <a16:creationId xmlns:a16="http://schemas.microsoft.com/office/drawing/2014/main" id="{8AF64921-75F6-41E0-B733-31DCCDDE811B}"/>
              </a:ext>
            </a:extLst>
          </p:cNvPr>
          <p:cNvPicPr>
            <a:picLocks noGrp="1" noChangeAspect="1"/>
          </p:cNvPicPr>
          <p:nvPr>
            <p:ph idx="14"/>
          </p:nvPr>
        </p:nvPicPr>
        <p:blipFill>
          <a:blip r:embed="rId2">
            <a:extLst>
              <a:ext uri="{28A0092B-C50C-407E-A947-70E740481C1C}">
                <a14:useLocalDpi xmlns:a14="http://schemas.microsoft.com/office/drawing/2010/main" val="0"/>
              </a:ext>
            </a:extLst>
          </a:blip>
          <a:srcRect/>
          <a:stretch/>
        </p:blipFill>
        <p:spPr>
          <a:xfrm>
            <a:off x="2231159" y="1409942"/>
            <a:ext cx="1508476" cy="2262936"/>
          </a:xfrm>
        </p:spPr>
      </p:pic>
      <p:sp>
        <p:nvSpPr>
          <p:cNvPr id="5" name="Content Placeholder 4">
            <a:extLst>
              <a:ext uri="{FF2B5EF4-FFF2-40B4-BE49-F238E27FC236}">
                <a16:creationId xmlns:a16="http://schemas.microsoft.com/office/drawing/2014/main" id="{886E5165-0735-4628-8D7F-273B4B65EAA9}"/>
              </a:ext>
            </a:extLst>
          </p:cNvPr>
          <p:cNvSpPr>
            <a:spLocks noGrp="1"/>
          </p:cNvSpPr>
          <p:nvPr>
            <p:ph idx="15"/>
          </p:nvPr>
        </p:nvSpPr>
        <p:spPr>
          <a:xfrm>
            <a:off x="6550660" y="3672878"/>
            <a:ext cx="5300325" cy="2666384"/>
          </a:xfrm>
        </p:spPr>
        <p:txBody>
          <a:bodyPr/>
          <a:lstStyle/>
          <a:p>
            <a:pPr marL="0" indent="0">
              <a:lnSpc>
                <a:spcPct val="100000"/>
              </a:lnSpc>
              <a:buNone/>
            </a:pPr>
            <a:r>
              <a:rPr lang="en-US" sz="1800" dirty="0"/>
              <a:t>Public comment will be accepted in the following ways: </a:t>
            </a:r>
          </a:p>
          <a:p>
            <a:r>
              <a:rPr lang="en-US" sz="1500" dirty="0">
                <a:hlinkClick r:id="rId3"/>
              </a:rPr>
              <a:t>hzander@nd.gov</a:t>
            </a:r>
            <a:endParaRPr lang="en-US" sz="1500" dirty="0"/>
          </a:p>
          <a:p>
            <a:r>
              <a:rPr lang="en-US" sz="1500" dirty="0">
                <a:solidFill>
                  <a:srgbClr val="000000"/>
                </a:solidFill>
                <a:effectLst/>
                <a:ea typeface="Times New Roman" panose="02020603050405020304" pitchFamily="18" charset="0"/>
              </a:rPr>
              <a:t>(701) 328-8945 or ND Relay TTY (text telephone) (800)-366-6888 or 711</a:t>
            </a:r>
          </a:p>
          <a:p>
            <a:r>
              <a:rPr lang="en-US" sz="1500" dirty="0">
                <a:solidFill>
                  <a:srgbClr val="000000"/>
                </a:solidFill>
                <a:ea typeface="Times New Roman" panose="02020603050405020304" pitchFamily="18" charset="0"/>
              </a:rPr>
              <a:t>North Dakota Department of Health and Human Services Att: Developmental Disabilities Section/Heidi Zander    1237 West Divide Avenue Suite 1A                                  Bismarck, ND 58501</a:t>
            </a:r>
            <a:endParaRPr lang="en-US" sz="1500" dirty="0">
              <a:effectLst/>
              <a:ea typeface="Times New Roman" panose="02020603050405020304" pitchFamily="18" charset="0"/>
            </a:endParaRPr>
          </a:p>
          <a:p>
            <a:endParaRPr lang="en-US" dirty="0"/>
          </a:p>
        </p:txBody>
      </p:sp>
      <p:pic>
        <p:nvPicPr>
          <p:cNvPr id="10" name="Content Placeholder 9" descr="Person walking with cane">
            <a:extLst>
              <a:ext uri="{FF2B5EF4-FFF2-40B4-BE49-F238E27FC236}">
                <a16:creationId xmlns:a16="http://schemas.microsoft.com/office/drawing/2014/main" id="{7673A863-F149-49A7-9285-6BF79C2D6C85}"/>
              </a:ext>
            </a:extLst>
          </p:cNvPr>
          <p:cNvPicPr>
            <a:picLocks noGrp="1" noChangeAspect="1"/>
          </p:cNvPicPr>
          <p:nvPr>
            <p:ph idx="16"/>
          </p:nvPr>
        </p:nvPicPr>
        <p:blipFill>
          <a:blip r:embed="rId4">
            <a:extLst>
              <a:ext uri="{28A0092B-C50C-407E-A947-70E740481C1C}">
                <a14:useLocalDpi xmlns:a14="http://schemas.microsoft.com/office/drawing/2010/main" val="0"/>
              </a:ext>
            </a:extLst>
          </a:blip>
          <a:srcRect/>
          <a:stretch/>
        </p:blipFill>
        <p:spPr>
          <a:xfrm>
            <a:off x="8132532" y="1409942"/>
            <a:ext cx="2322779" cy="2019058"/>
          </a:xfrm>
        </p:spPr>
      </p:pic>
    </p:spTree>
    <p:extLst>
      <p:ext uri="{BB962C8B-B14F-4D97-AF65-F5344CB8AC3E}">
        <p14:creationId xmlns:p14="http://schemas.microsoft.com/office/powerpoint/2010/main" val="37969972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F9267E7-BEDE-E638-A6BC-BDB524014C94}"/>
              </a:ext>
            </a:extLst>
          </p:cNvPr>
          <p:cNvSpPr>
            <a:spLocks noGrp="1"/>
          </p:cNvSpPr>
          <p:nvPr>
            <p:ph idx="1"/>
          </p:nvPr>
        </p:nvSpPr>
        <p:spPr>
          <a:xfrm>
            <a:off x="451720" y="1231900"/>
            <a:ext cx="11288560" cy="4394200"/>
          </a:xfrm>
        </p:spPr>
        <p:txBody>
          <a:bodyPr>
            <a:normAutofit fontScale="92500" lnSpcReduction="20000"/>
          </a:bodyPr>
          <a:lstStyle/>
          <a:p>
            <a:r>
              <a:rPr lang="en-US" dirty="0"/>
              <a:t>May 11, 2023 Federal Public Health Emergency expires.</a:t>
            </a:r>
          </a:p>
          <a:p>
            <a:r>
              <a:rPr lang="en-US" dirty="0"/>
              <a:t>May 12, 2023 ICF/IID flexibilities end. </a:t>
            </a:r>
          </a:p>
          <a:p>
            <a:pPr lvl="1"/>
            <a:r>
              <a:rPr lang="en-US" dirty="0"/>
              <a:t>Vaccine and mask requirements remain active and have no scheduled end date at this time. </a:t>
            </a:r>
          </a:p>
          <a:p>
            <a:r>
              <a:rPr lang="en-US" dirty="0"/>
              <a:t>November 1, 2023 Proposed Traditional IID/DD HCBS Waiver amendment anticipated start date.</a:t>
            </a:r>
          </a:p>
          <a:p>
            <a:r>
              <a:rPr lang="en-US" dirty="0"/>
              <a:t>November 11, 2023 Traditional IID/DD HCBS Waiver Appendix K flexibilities end</a:t>
            </a:r>
            <a:r>
              <a:rPr lang="en-US"/>
              <a:t>. </a:t>
            </a:r>
            <a:endParaRPr lang="en-US" dirty="0"/>
          </a:p>
        </p:txBody>
      </p:sp>
      <p:sp>
        <p:nvSpPr>
          <p:cNvPr id="3" name="Title 2">
            <a:extLst>
              <a:ext uri="{FF2B5EF4-FFF2-40B4-BE49-F238E27FC236}">
                <a16:creationId xmlns:a16="http://schemas.microsoft.com/office/drawing/2014/main" id="{90205E2F-BF71-B570-8E79-F111C6E614ED}"/>
              </a:ext>
            </a:extLst>
          </p:cNvPr>
          <p:cNvSpPr>
            <a:spLocks noGrp="1"/>
          </p:cNvSpPr>
          <p:nvPr>
            <p:ph type="title"/>
          </p:nvPr>
        </p:nvSpPr>
        <p:spPr/>
        <p:txBody>
          <a:bodyPr>
            <a:normAutofit fontScale="90000"/>
          </a:bodyPr>
          <a:lstStyle/>
          <a:p>
            <a:r>
              <a:rPr lang="en-US" dirty="0"/>
              <a:t>Summary </a:t>
            </a:r>
          </a:p>
        </p:txBody>
      </p:sp>
    </p:spTree>
    <p:extLst>
      <p:ext uri="{BB962C8B-B14F-4D97-AF65-F5344CB8AC3E}">
        <p14:creationId xmlns:p14="http://schemas.microsoft.com/office/powerpoint/2010/main" val="37202638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Question mark boxes">
            <a:extLst>
              <a:ext uri="{FF2B5EF4-FFF2-40B4-BE49-F238E27FC236}">
                <a16:creationId xmlns:a16="http://schemas.microsoft.com/office/drawing/2014/main" id="{839FCFD9-B92E-F69A-3173-0B42FEB1167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48968" y="2051050"/>
            <a:ext cx="6694064" cy="3765550"/>
          </a:xfrm>
        </p:spPr>
      </p:pic>
      <p:sp>
        <p:nvSpPr>
          <p:cNvPr id="3" name="Title 2">
            <a:extLst>
              <a:ext uri="{FF2B5EF4-FFF2-40B4-BE49-F238E27FC236}">
                <a16:creationId xmlns:a16="http://schemas.microsoft.com/office/drawing/2014/main" id="{9436D271-BA1C-4CFD-B9C9-6900A21F9498}"/>
              </a:ext>
            </a:extLst>
          </p:cNvPr>
          <p:cNvSpPr>
            <a:spLocks noGrp="1"/>
          </p:cNvSpPr>
          <p:nvPr>
            <p:ph type="title"/>
          </p:nvPr>
        </p:nvSpPr>
        <p:spPr/>
        <p:txBody>
          <a:bodyPr>
            <a:normAutofit fontScale="90000"/>
          </a:bodyPr>
          <a:lstStyle/>
          <a:p>
            <a:r>
              <a:rPr lang="en-US" b="1" dirty="0"/>
              <a:t>Questions </a:t>
            </a:r>
          </a:p>
        </p:txBody>
      </p:sp>
    </p:spTree>
    <p:extLst>
      <p:ext uri="{BB962C8B-B14F-4D97-AF65-F5344CB8AC3E}">
        <p14:creationId xmlns:p14="http://schemas.microsoft.com/office/powerpoint/2010/main" val="28417627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ED90109F-F884-4906-86AF-4A3FD7CC1837}"/>
              </a:ext>
            </a:extLst>
          </p:cNvPr>
          <p:cNvSpPr>
            <a:spLocks noGrp="1"/>
          </p:cNvSpPr>
          <p:nvPr>
            <p:ph type="title"/>
          </p:nvPr>
        </p:nvSpPr>
        <p:spPr>
          <a:xfrm>
            <a:off x="6657715" y="467271"/>
            <a:ext cx="4195674" cy="2052522"/>
          </a:xfrm>
        </p:spPr>
        <p:txBody>
          <a:bodyPr vert="horz" lIns="91440" tIns="45720" rIns="91440" bIns="45720" rtlCol="0" anchor="b">
            <a:normAutofit/>
          </a:bodyPr>
          <a:lstStyle/>
          <a:p>
            <a:r>
              <a:rPr lang="en-US" sz="4300" b="1" dirty="0">
                <a:solidFill>
                  <a:schemeClr val="tx1"/>
                </a:solidFill>
                <a:latin typeface="+mj-lt"/>
                <a:cs typeface="+mj-cs"/>
              </a:rPr>
              <a:t>Federal Public Health Emergency </a:t>
            </a:r>
          </a:p>
        </p:txBody>
      </p:sp>
      <p:sp>
        <p:nvSpPr>
          <p:cNvPr id="14" name="Oval 13">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Placeholder 6" descr="Wheelchair student in classroom">
            <a:extLst>
              <a:ext uri="{FF2B5EF4-FFF2-40B4-BE49-F238E27FC236}">
                <a16:creationId xmlns:a16="http://schemas.microsoft.com/office/drawing/2014/main" id="{B8075BCC-0A55-484D-9AAA-FB8DFC7A8F41}"/>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16625" r="16624" b="-2"/>
          <a:stretch/>
        </p:blipFill>
        <p:spPr>
          <a:xfrm>
            <a:off x="505418"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16"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dirty="0"/>
          </a:p>
        </p:txBody>
      </p:sp>
      <p:sp>
        <p:nvSpPr>
          <p:cNvPr id="18" name="!!circle graphic">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dirty="0"/>
          </a:p>
        </p:txBody>
      </p:sp>
      <p:sp>
        <p:nvSpPr>
          <p:cNvPr id="5" name="Content Placeholder 4">
            <a:extLst>
              <a:ext uri="{FF2B5EF4-FFF2-40B4-BE49-F238E27FC236}">
                <a16:creationId xmlns:a16="http://schemas.microsoft.com/office/drawing/2014/main" id="{DFDDC731-A906-46AC-BA1C-C25F6A26269B}"/>
              </a:ext>
            </a:extLst>
          </p:cNvPr>
          <p:cNvSpPr>
            <a:spLocks noGrp="1"/>
          </p:cNvSpPr>
          <p:nvPr>
            <p:ph idx="10"/>
          </p:nvPr>
        </p:nvSpPr>
        <p:spPr>
          <a:xfrm>
            <a:off x="6657715" y="2990818"/>
            <a:ext cx="4195673" cy="2913872"/>
          </a:xfrm>
        </p:spPr>
        <p:txBody>
          <a:bodyPr vert="horz" lIns="91440" tIns="45720" rIns="91440" bIns="45720" rtlCol="0" anchor="t">
            <a:normAutofit/>
          </a:bodyPr>
          <a:lstStyle/>
          <a:p>
            <a:pPr marL="0" marR="0">
              <a:spcBef>
                <a:spcPts val="0"/>
              </a:spcBef>
              <a:spcAft>
                <a:spcPts val="600"/>
              </a:spcAft>
            </a:pPr>
            <a:endParaRPr lang="en-US" sz="2000" dirty="0">
              <a:solidFill>
                <a:schemeClr val="tx1">
                  <a:alpha val="80000"/>
                </a:schemeClr>
              </a:solidFill>
              <a:effectLst/>
              <a:latin typeface="+mn-lt"/>
              <a:cs typeface="+mn-cs"/>
            </a:endParaRPr>
          </a:p>
          <a:p>
            <a:pPr marL="0" marR="0">
              <a:spcBef>
                <a:spcPts val="0"/>
              </a:spcBef>
              <a:spcAft>
                <a:spcPts val="600"/>
              </a:spcAft>
            </a:pPr>
            <a:r>
              <a:rPr lang="en-US" sz="2000" dirty="0">
                <a:solidFill>
                  <a:schemeClr val="tx1">
                    <a:alpha val="80000"/>
                  </a:schemeClr>
                </a:solidFill>
                <a:effectLst/>
                <a:latin typeface="+mn-lt"/>
                <a:cs typeface="+mn-cs"/>
              </a:rPr>
              <a:t>The Federal Public Health Emergency (PHE) will end </a:t>
            </a:r>
            <a:r>
              <a:rPr lang="en-US" sz="2000" b="1" dirty="0">
                <a:solidFill>
                  <a:schemeClr val="tx1">
                    <a:alpha val="80000"/>
                  </a:schemeClr>
                </a:solidFill>
                <a:effectLst/>
                <a:latin typeface="+mn-lt"/>
                <a:cs typeface="+mn-cs"/>
              </a:rPr>
              <a:t>May 11, 2023</a:t>
            </a:r>
            <a:r>
              <a:rPr lang="en-US" sz="2000" dirty="0">
                <a:solidFill>
                  <a:schemeClr val="tx1">
                    <a:alpha val="80000"/>
                  </a:schemeClr>
                </a:solidFill>
                <a:effectLst/>
                <a:latin typeface="+mn-lt"/>
                <a:cs typeface="+mn-cs"/>
              </a:rPr>
              <a:t>. </a:t>
            </a:r>
          </a:p>
          <a:p>
            <a:pPr marL="0" marR="0">
              <a:spcBef>
                <a:spcPts val="0"/>
              </a:spcBef>
              <a:spcAft>
                <a:spcPts val="600"/>
              </a:spcAft>
            </a:pPr>
            <a:endParaRPr lang="en-US" sz="2000" dirty="0">
              <a:solidFill>
                <a:schemeClr val="tx1">
                  <a:alpha val="80000"/>
                </a:schemeClr>
              </a:solidFill>
              <a:latin typeface="+mn-lt"/>
              <a:cs typeface="+mn-cs"/>
            </a:endParaRPr>
          </a:p>
          <a:p>
            <a:pPr marL="0" marR="0">
              <a:spcBef>
                <a:spcPts val="0"/>
              </a:spcBef>
              <a:spcAft>
                <a:spcPts val="600"/>
              </a:spcAft>
            </a:pPr>
            <a:r>
              <a:rPr lang="en-US" sz="2000" dirty="0">
                <a:solidFill>
                  <a:schemeClr val="tx1">
                    <a:alpha val="80000"/>
                  </a:schemeClr>
                </a:solidFill>
                <a:latin typeface="+mn-lt"/>
                <a:cs typeface="+mn-cs"/>
              </a:rPr>
              <a:t>The ending of the PHE will end some waivers immediately and some will have an unwinding period. </a:t>
            </a:r>
          </a:p>
        </p:txBody>
      </p:sp>
      <p:sp>
        <p:nvSpPr>
          <p:cNvPr id="20"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dirty="0"/>
          </a:p>
        </p:txBody>
      </p:sp>
      <p:cxnSp>
        <p:nvCxnSpPr>
          <p:cNvPr id="22"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74288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10">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12">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2D2A5DC0-7480-204C-EAE2-7C6A0F1FEF19}"/>
              </a:ext>
            </a:extLst>
          </p:cNvPr>
          <p:cNvSpPr>
            <a:spLocks noGrp="1"/>
          </p:cNvSpPr>
          <p:nvPr>
            <p:ph type="title"/>
          </p:nvPr>
        </p:nvSpPr>
        <p:spPr>
          <a:xfrm>
            <a:off x="686834" y="1153572"/>
            <a:ext cx="3200400" cy="4461163"/>
          </a:xfrm>
        </p:spPr>
        <p:txBody>
          <a:bodyPr vert="horz" lIns="91440" tIns="45720" rIns="91440" bIns="45720" rtlCol="0" anchor="ctr">
            <a:normAutofit/>
          </a:bodyPr>
          <a:lstStyle/>
          <a:p>
            <a:r>
              <a:rPr lang="en-US" kern="1200" dirty="0">
                <a:solidFill>
                  <a:srgbClr val="FFFFFF"/>
                </a:solidFill>
                <a:latin typeface="+mj-lt"/>
                <a:ea typeface="+mj-ea"/>
                <a:cs typeface="+mj-cs"/>
              </a:rPr>
              <a:t>Background</a:t>
            </a:r>
          </a:p>
        </p:txBody>
      </p:sp>
      <p:sp>
        <p:nvSpPr>
          <p:cNvPr id="23" name="Arc 14">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 name="Content Placeholder 5">
            <a:extLst>
              <a:ext uri="{FF2B5EF4-FFF2-40B4-BE49-F238E27FC236}">
                <a16:creationId xmlns:a16="http://schemas.microsoft.com/office/drawing/2014/main" id="{489E812D-3227-5CA4-BB49-120BFF850DF6}"/>
              </a:ext>
            </a:extLst>
          </p:cNvPr>
          <p:cNvSpPr>
            <a:spLocks noGrp="1"/>
          </p:cNvSpPr>
          <p:nvPr>
            <p:ph idx="1"/>
          </p:nvPr>
        </p:nvSpPr>
        <p:spPr>
          <a:xfrm>
            <a:off x="4447308" y="591344"/>
            <a:ext cx="6906491" cy="5585619"/>
          </a:xfrm>
        </p:spPr>
        <p:txBody>
          <a:bodyPr vert="horz" lIns="91440" tIns="45720" rIns="91440" bIns="45720" rtlCol="0" anchor="ctr">
            <a:normAutofit/>
          </a:bodyPr>
          <a:lstStyle/>
          <a:p>
            <a:pPr>
              <a:lnSpc>
                <a:spcPct val="90000"/>
              </a:lnSpc>
            </a:pPr>
            <a:r>
              <a:rPr lang="en-US" dirty="0">
                <a:solidFill>
                  <a:schemeClr val="tx1"/>
                </a:solidFill>
                <a:latin typeface="+mn-lt"/>
                <a:cs typeface="+mn-cs"/>
              </a:rPr>
              <a:t>During the PHE, the DD Section utilized the Appendix K authority, to modify some of the requirements in the Traditional IID/DD HCBS waiver. </a:t>
            </a:r>
          </a:p>
          <a:p>
            <a:pPr>
              <a:lnSpc>
                <a:spcPct val="90000"/>
              </a:lnSpc>
            </a:pPr>
            <a:endParaRPr lang="en-US" dirty="0">
              <a:solidFill>
                <a:schemeClr val="tx1"/>
              </a:solidFill>
              <a:latin typeface="+mn-lt"/>
              <a:cs typeface="+mn-cs"/>
            </a:endParaRPr>
          </a:p>
          <a:p>
            <a:pPr>
              <a:lnSpc>
                <a:spcPct val="90000"/>
              </a:lnSpc>
            </a:pPr>
            <a:r>
              <a:rPr lang="en-US" dirty="0">
                <a:solidFill>
                  <a:schemeClr val="tx1"/>
                </a:solidFill>
                <a:latin typeface="+mn-lt"/>
                <a:cs typeface="+mn-cs"/>
              </a:rPr>
              <a:t>In addition other flexibilities were allowed that modified requirements for other Medicaid funded services and programs. </a:t>
            </a:r>
          </a:p>
        </p:txBody>
      </p:sp>
    </p:spTree>
    <p:extLst>
      <p:ext uri="{BB962C8B-B14F-4D97-AF65-F5344CB8AC3E}">
        <p14:creationId xmlns:p14="http://schemas.microsoft.com/office/powerpoint/2010/main" val="24845686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499C2F04-EE0A-4765-8D1A-97D123403EC7}"/>
              </a:ext>
            </a:extLst>
          </p:cNvPr>
          <p:cNvSpPr>
            <a:spLocks noGrp="1"/>
          </p:cNvSpPr>
          <p:nvPr>
            <p:ph type="title"/>
          </p:nvPr>
        </p:nvSpPr>
        <p:spPr>
          <a:xfrm>
            <a:off x="838200" y="365125"/>
            <a:ext cx="10515600" cy="1325563"/>
          </a:xfrm>
        </p:spPr>
        <p:txBody>
          <a:bodyPr vert="horz" lIns="91440" tIns="45720" rIns="91440" bIns="45720" rtlCol="0" anchor="ctr">
            <a:normAutofit/>
          </a:bodyPr>
          <a:lstStyle/>
          <a:p>
            <a:pPr marL="0" marR="0">
              <a:spcAft>
                <a:spcPts val="0"/>
              </a:spcAft>
            </a:pPr>
            <a:r>
              <a:rPr lang="en-US" sz="4200" b="1" kern="1200" dirty="0">
                <a:solidFill>
                  <a:schemeClr val="tx1"/>
                </a:solidFill>
                <a:effectLst/>
                <a:latin typeface="+mj-lt"/>
                <a:ea typeface="+mj-ea"/>
                <a:cs typeface="+mj-cs"/>
              </a:rPr>
              <a:t>Traditional IID/DD HCBS Waiver –Unwinding</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Content Placeholder 1">
            <a:extLst>
              <a:ext uri="{FF2B5EF4-FFF2-40B4-BE49-F238E27FC236}">
                <a16:creationId xmlns:a16="http://schemas.microsoft.com/office/drawing/2014/main" id="{EF45CA4B-25E2-40DB-A831-B2175DDE8697}"/>
              </a:ext>
            </a:extLst>
          </p:cNvPr>
          <p:cNvSpPr>
            <a:spLocks noGrp="1"/>
          </p:cNvSpPr>
          <p:nvPr>
            <p:ph idx="1"/>
          </p:nvPr>
        </p:nvSpPr>
        <p:spPr>
          <a:xfrm>
            <a:off x="838200" y="1929384"/>
            <a:ext cx="10515600" cy="1055265"/>
          </a:xfrm>
        </p:spPr>
        <p:txBody>
          <a:bodyPr vert="horz" lIns="91440" tIns="45720" rIns="91440" bIns="45720" rtlCol="0">
            <a:normAutofit lnSpcReduction="10000"/>
          </a:bodyPr>
          <a:lstStyle/>
          <a:p>
            <a:pPr marL="342900" marR="0" lvl="0">
              <a:lnSpc>
                <a:spcPct val="90000"/>
              </a:lnSpc>
              <a:spcBef>
                <a:spcPts val="0"/>
              </a:spcBef>
              <a:spcAft>
                <a:spcPts val="0"/>
              </a:spcAft>
            </a:pPr>
            <a:r>
              <a:rPr lang="en-US" sz="1900" dirty="0">
                <a:solidFill>
                  <a:schemeClr val="tx1"/>
                </a:solidFill>
                <a:effectLst/>
                <a:latin typeface="+mn-lt"/>
                <a:cs typeface="+mn-cs"/>
              </a:rPr>
              <a:t>All Appendix K flexibilities</a:t>
            </a:r>
            <a:r>
              <a:rPr lang="en-US" sz="1900" b="1" dirty="0">
                <a:solidFill>
                  <a:schemeClr val="tx1"/>
                </a:solidFill>
                <a:effectLst/>
                <a:latin typeface="+mn-lt"/>
                <a:cs typeface="+mn-cs"/>
              </a:rPr>
              <a:t> </a:t>
            </a:r>
            <a:r>
              <a:rPr lang="en-US" sz="1900" dirty="0">
                <a:solidFill>
                  <a:schemeClr val="tx1"/>
                </a:solidFill>
                <a:effectLst/>
                <a:latin typeface="+mn-lt"/>
                <a:cs typeface="+mn-cs"/>
              </a:rPr>
              <a:t>will expire on </a:t>
            </a:r>
            <a:r>
              <a:rPr lang="en-US" sz="1900" b="1" dirty="0">
                <a:solidFill>
                  <a:schemeClr val="tx1"/>
                </a:solidFill>
                <a:effectLst/>
                <a:latin typeface="+mn-lt"/>
                <a:cs typeface="+mn-cs"/>
              </a:rPr>
              <a:t>November 11, 2023</a:t>
            </a:r>
            <a:r>
              <a:rPr lang="en-US" sz="1900" dirty="0">
                <a:solidFill>
                  <a:schemeClr val="tx1"/>
                </a:solidFill>
                <a:effectLst/>
                <a:latin typeface="+mn-lt"/>
                <a:cs typeface="+mn-cs"/>
              </a:rPr>
              <a:t>, 6 months after the PHE ends. Here are some examples of flexibilities that will expire. </a:t>
            </a:r>
          </a:p>
          <a:p>
            <a:pPr marL="342900" marR="0" lvl="0">
              <a:lnSpc>
                <a:spcPct val="90000"/>
              </a:lnSpc>
              <a:spcBef>
                <a:spcPts val="0"/>
              </a:spcBef>
              <a:spcAft>
                <a:spcPts val="0"/>
              </a:spcAft>
            </a:pPr>
            <a:r>
              <a:rPr lang="en-US" sz="1900" dirty="0">
                <a:solidFill>
                  <a:schemeClr val="tx1"/>
                </a:solidFill>
                <a:effectLst/>
                <a:latin typeface="+mn-lt"/>
                <a:cs typeface="+mn-cs"/>
              </a:rPr>
              <a:t>For additional information on unwinding activities visit the DD Sectio</a:t>
            </a:r>
            <a:r>
              <a:rPr lang="en-US" sz="1900" dirty="0">
                <a:solidFill>
                  <a:schemeClr val="tx1"/>
                </a:solidFill>
                <a:latin typeface="+mn-lt"/>
                <a:cs typeface="+mn-cs"/>
              </a:rPr>
              <a:t>n’s website at </a:t>
            </a:r>
            <a:r>
              <a:rPr lang="en-US" sz="1900" dirty="0">
                <a:solidFill>
                  <a:schemeClr val="tx1"/>
                </a:solidFill>
                <a:effectLst/>
                <a:latin typeface="+mn-lt"/>
                <a:cs typeface="+mn-cs"/>
                <a:hlinkClick r:id="rId2"/>
              </a:rPr>
              <a:t>https://www.hhs.nd.gov/dd</a:t>
            </a:r>
            <a:r>
              <a:rPr lang="en-US" sz="1900" dirty="0">
                <a:solidFill>
                  <a:schemeClr val="tx1"/>
                </a:solidFill>
                <a:effectLst/>
                <a:latin typeface="+mn-lt"/>
                <a:cs typeface="+mn-cs"/>
              </a:rPr>
              <a:t> </a:t>
            </a:r>
          </a:p>
          <a:p>
            <a:pPr marL="342900" marR="0" lvl="0">
              <a:lnSpc>
                <a:spcPct val="90000"/>
              </a:lnSpc>
              <a:spcBef>
                <a:spcPts val="0"/>
              </a:spcBef>
              <a:spcAft>
                <a:spcPts val="0"/>
              </a:spcAft>
            </a:pPr>
            <a:endParaRPr lang="en-US" sz="1900" dirty="0">
              <a:solidFill>
                <a:schemeClr val="tx1"/>
              </a:solidFill>
              <a:effectLst/>
              <a:latin typeface="+mn-lt"/>
              <a:cs typeface="+mn-cs"/>
            </a:endParaRPr>
          </a:p>
          <a:p>
            <a:pPr marL="342900" marR="0" lvl="0">
              <a:lnSpc>
                <a:spcPct val="90000"/>
              </a:lnSpc>
              <a:spcBef>
                <a:spcPts val="0"/>
              </a:spcBef>
              <a:spcAft>
                <a:spcPts val="0"/>
              </a:spcAft>
            </a:pPr>
            <a:endParaRPr lang="en-US" sz="1900" dirty="0">
              <a:solidFill>
                <a:schemeClr val="tx1"/>
              </a:solidFill>
              <a:latin typeface="+mn-lt"/>
              <a:cs typeface="+mn-cs"/>
            </a:endParaRPr>
          </a:p>
          <a:p>
            <a:pPr marL="342900" marR="0" lvl="0">
              <a:lnSpc>
                <a:spcPct val="90000"/>
              </a:lnSpc>
              <a:spcBef>
                <a:spcPts val="0"/>
              </a:spcBef>
              <a:spcAft>
                <a:spcPts val="0"/>
              </a:spcAft>
            </a:pPr>
            <a:endParaRPr lang="en-US" sz="1900" dirty="0">
              <a:solidFill>
                <a:schemeClr val="tx1"/>
              </a:solidFill>
              <a:effectLst/>
              <a:latin typeface="+mn-lt"/>
              <a:cs typeface="+mn-cs"/>
            </a:endParaRPr>
          </a:p>
          <a:p>
            <a:pPr lvl="3">
              <a:lnSpc>
                <a:spcPct val="90000"/>
              </a:lnSpc>
              <a:spcBef>
                <a:spcPts val="0"/>
              </a:spcBef>
              <a:spcAft>
                <a:spcPts val="0"/>
              </a:spcAft>
            </a:pPr>
            <a:endParaRPr lang="en-US" sz="1900" dirty="0">
              <a:solidFill>
                <a:schemeClr val="tx1"/>
              </a:solidFill>
              <a:effectLst/>
              <a:latin typeface="+mn-lt"/>
              <a:cs typeface="+mn-cs"/>
            </a:endParaRPr>
          </a:p>
          <a:p>
            <a:pPr marL="0">
              <a:lnSpc>
                <a:spcPct val="90000"/>
              </a:lnSpc>
            </a:pPr>
            <a:endParaRPr lang="en-US" sz="1900" dirty="0">
              <a:solidFill>
                <a:schemeClr val="tx1"/>
              </a:solidFill>
              <a:latin typeface="+mn-lt"/>
              <a:cs typeface="+mn-cs"/>
            </a:endParaRPr>
          </a:p>
        </p:txBody>
      </p:sp>
      <p:graphicFrame>
        <p:nvGraphicFramePr>
          <p:cNvPr id="5" name="Table 5">
            <a:extLst>
              <a:ext uri="{FF2B5EF4-FFF2-40B4-BE49-F238E27FC236}">
                <a16:creationId xmlns:a16="http://schemas.microsoft.com/office/drawing/2014/main" id="{75B8AE19-0AEA-9F7C-6CAE-6FECAD1C3992}"/>
              </a:ext>
            </a:extLst>
          </p:cNvPr>
          <p:cNvGraphicFramePr>
            <a:graphicFrameLocks noGrp="1"/>
          </p:cNvGraphicFramePr>
          <p:nvPr>
            <p:extLst>
              <p:ext uri="{D42A27DB-BD31-4B8C-83A1-F6EECF244321}">
                <p14:modId xmlns:p14="http://schemas.microsoft.com/office/powerpoint/2010/main" val="1977520999"/>
              </p:ext>
            </p:extLst>
          </p:nvPr>
        </p:nvGraphicFramePr>
        <p:xfrm>
          <a:off x="838200" y="2912222"/>
          <a:ext cx="10605380" cy="3876040"/>
        </p:xfrm>
        <a:graphic>
          <a:graphicData uri="http://schemas.openxmlformats.org/drawingml/2006/table">
            <a:tbl>
              <a:tblPr firstRow="1" bandRow="1">
                <a:tableStyleId>{5C22544A-7EE6-4342-B048-85BDC9FD1C3A}</a:tableStyleId>
              </a:tblPr>
              <a:tblGrid>
                <a:gridCol w="5302690">
                  <a:extLst>
                    <a:ext uri="{9D8B030D-6E8A-4147-A177-3AD203B41FA5}">
                      <a16:colId xmlns:a16="http://schemas.microsoft.com/office/drawing/2014/main" val="838819906"/>
                    </a:ext>
                  </a:extLst>
                </a:gridCol>
                <a:gridCol w="5302690">
                  <a:extLst>
                    <a:ext uri="{9D8B030D-6E8A-4147-A177-3AD203B41FA5}">
                      <a16:colId xmlns:a16="http://schemas.microsoft.com/office/drawing/2014/main" val="2703858330"/>
                    </a:ext>
                  </a:extLst>
                </a:gridCol>
              </a:tblGrid>
              <a:tr h="370840">
                <a:tc>
                  <a:txBody>
                    <a:bodyPr/>
                    <a:lstStyle/>
                    <a:p>
                      <a:pPr algn="l"/>
                      <a:r>
                        <a:rPr lang="en-US" dirty="0"/>
                        <a:t>During Covid-19 PHE</a:t>
                      </a:r>
                    </a:p>
                  </a:txBody>
                  <a:tcPr/>
                </a:tc>
                <a:tc>
                  <a:txBody>
                    <a:bodyPr/>
                    <a:lstStyle/>
                    <a:p>
                      <a:pPr algn="l"/>
                      <a:r>
                        <a:rPr lang="en-US" dirty="0"/>
                        <a:t>On November 12, 2023 </a:t>
                      </a:r>
                    </a:p>
                  </a:txBody>
                  <a:tcPr anchor="ctr"/>
                </a:tc>
                <a:extLst>
                  <a:ext uri="{0D108BD9-81ED-4DB2-BD59-A6C34878D82A}">
                    <a16:rowId xmlns:a16="http://schemas.microsoft.com/office/drawing/2014/main" val="1955985313"/>
                  </a:ext>
                </a:extLst>
              </a:tr>
              <a:tr h="194551">
                <a:tc>
                  <a:txBody>
                    <a:bodyPr/>
                    <a:lstStyle/>
                    <a:p>
                      <a:pPr algn="l" fontAlgn="b"/>
                      <a:r>
                        <a:rPr lang="en-US" sz="1600" kern="1200" dirty="0">
                          <a:solidFill>
                            <a:schemeClr val="dk1"/>
                          </a:solidFill>
                          <a:latin typeface="+mn-lt"/>
                          <a:ea typeface="+mn-ea"/>
                          <a:cs typeface="+mn-cs"/>
                        </a:rPr>
                        <a:t>Service activities and location may vary outside of the scope of the service definition in order to meet the health and safety needs of the participant. (Day Habilitation, Prevocational Services, Small Group Employment Supports, Individual Employment Services)</a:t>
                      </a:r>
                    </a:p>
                  </a:txBody>
                  <a:tcPr marL="7620" marR="7620" marT="7620" marB="0"/>
                </a:tc>
                <a:tc>
                  <a:txBody>
                    <a:bodyPr/>
                    <a:lstStyle/>
                    <a:p>
                      <a:pPr algn="l"/>
                      <a:r>
                        <a:rPr lang="en-US" sz="1600" kern="1200" dirty="0">
                          <a:solidFill>
                            <a:schemeClr val="dk1"/>
                          </a:solidFill>
                          <a:latin typeface="+mn-lt"/>
                          <a:ea typeface="+mn-ea"/>
                          <a:cs typeface="+mn-cs"/>
                        </a:rPr>
                        <a:t>All waiver service activities must meet the scope of the service definition and be provided in locations described in the approved waiver application. </a:t>
                      </a:r>
                    </a:p>
                    <a:p>
                      <a:pPr algn="l"/>
                      <a:endParaRPr lang="en-US" sz="1600" kern="1200" dirty="0">
                        <a:solidFill>
                          <a:schemeClr val="dk1"/>
                        </a:solidFill>
                        <a:latin typeface="+mn-lt"/>
                        <a:ea typeface="+mn-ea"/>
                        <a:cs typeface="+mn-cs"/>
                      </a:endParaRPr>
                    </a:p>
                    <a:p>
                      <a:pPr marL="285750" indent="-285750" algn="l">
                        <a:buFont typeface="Arial" panose="020B0604020202020204" pitchFamily="34" charset="0"/>
                        <a:buChar char="•"/>
                      </a:pPr>
                      <a:r>
                        <a:rPr lang="en-US" sz="1600" kern="1200" dirty="0">
                          <a:solidFill>
                            <a:schemeClr val="dk1"/>
                          </a:solidFill>
                          <a:latin typeface="+mn-lt"/>
                          <a:ea typeface="+mn-ea"/>
                          <a:cs typeface="+mn-cs"/>
                        </a:rPr>
                        <a:t>For example, the appendix K allowed day services (Day Habilitation, Pre-Vocational Services, and Small Group Employment Services) to be provided in the home, but now must be provided in the community, employment location, or licensed facility. </a:t>
                      </a:r>
                    </a:p>
                    <a:p>
                      <a:pPr marL="285750" indent="-285750" algn="l">
                        <a:buFont typeface="Arial" panose="020B0604020202020204" pitchFamily="34" charset="0"/>
                        <a:buChar char="•"/>
                      </a:pPr>
                      <a:endParaRPr lang="en-US" sz="1600" kern="1200" dirty="0">
                        <a:solidFill>
                          <a:schemeClr val="dk1"/>
                        </a:solidFill>
                        <a:latin typeface="+mn-lt"/>
                        <a:ea typeface="+mn-ea"/>
                        <a:cs typeface="+mn-cs"/>
                      </a:endParaRPr>
                    </a:p>
                    <a:p>
                      <a:pPr marL="285750" indent="-285750" algn="l">
                        <a:buFont typeface="Arial" panose="020B0604020202020204" pitchFamily="34" charset="0"/>
                        <a:buChar char="•"/>
                      </a:pPr>
                      <a:r>
                        <a:rPr lang="en-US" sz="1600" b="1" kern="1200" dirty="0">
                          <a:solidFill>
                            <a:schemeClr val="dk1"/>
                          </a:solidFill>
                          <a:latin typeface="+mn-lt"/>
                          <a:ea typeface="+mn-ea"/>
                          <a:cs typeface="+mn-cs"/>
                        </a:rPr>
                        <a:t>Teams must identify the people who this will affect. Team meetings should be held to discuss the transition and make any necessary service plan updates effective by November 11, 2023.</a:t>
                      </a:r>
                    </a:p>
                  </a:txBody>
                  <a:tcPr anchor="ctr"/>
                </a:tc>
                <a:extLst>
                  <a:ext uri="{0D108BD9-81ED-4DB2-BD59-A6C34878D82A}">
                    <a16:rowId xmlns:a16="http://schemas.microsoft.com/office/drawing/2014/main" val="4288003233"/>
                  </a:ext>
                </a:extLst>
              </a:tr>
            </a:tbl>
          </a:graphicData>
        </a:graphic>
      </p:graphicFrame>
    </p:spTree>
    <p:extLst>
      <p:ext uri="{BB962C8B-B14F-4D97-AF65-F5344CB8AC3E}">
        <p14:creationId xmlns:p14="http://schemas.microsoft.com/office/powerpoint/2010/main" val="13481410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444CC038-17FD-C724-D8D0-0C08F459ABE2}"/>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sz="4600" b="1" kern="1200" dirty="0">
                <a:solidFill>
                  <a:schemeClr val="tx1"/>
                </a:solidFill>
                <a:effectLst/>
                <a:latin typeface="+mj-lt"/>
                <a:ea typeface="+mj-ea"/>
                <a:cs typeface="+mj-cs"/>
              </a:rPr>
              <a:t>Traditional IID/DD HCBS Waiver –Unwinding</a:t>
            </a:r>
            <a:endParaRPr lang="en-US" sz="4600" kern="1200" dirty="0">
              <a:solidFill>
                <a:schemeClr val="tx1"/>
              </a:solidFill>
              <a:latin typeface="+mj-lt"/>
              <a:ea typeface="+mj-ea"/>
              <a:cs typeface="+mj-cs"/>
            </a:endParaRPr>
          </a:p>
        </p:txBody>
      </p:sp>
      <p:sp>
        <p:nvSpPr>
          <p:cNvPr id="11"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65313"/>
            <a:ext cx="10424160" cy="18288"/>
          </a:xfrm>
          <a:custGeom>
            <a:avLst/>
            <a:gdLst>
              <a:gd name="connsiteX0" fmla="*/ 0 w 10424160"/>
              <a:gd name="connsiteY0" fmla="*/ 0 h 18288"/>
              <a:gd name="connsiteX1" fmla="*/ 903427 w 10424160"/>
              <a:gd name="connsiteY1" fmla="*/ 0 h 18288"/>
              <a:gd name="connsiteX2" fmla="*/ 1389888 w 10424160"/>
              <a:gd name="connsiteY2" fmla="*/ 0 h 18288"/>
              <a:gd name="connsiteX3" fmla="*/ 2189074 w 10424160"/>
              <a:gd name="connsiteY3" fmla="*/ 0 h 18288"/>
              <a:gd name="connsiteX4" fmla="*/ 2675534 w 10424160"/>
              <a:gd name="connsiteY4" fmla="*/ 0 h 18288"/>
              <a:gd name="connsiteX5" fmla="*/ 3370478 w 10424160"/>
              <a:gd name="connsiteY5" fmla="*/ 0 h 18288"/>
              <a:gd name="connsiteX6" fmla="*/ 4169664 w 10424160"/>
              <a:gd name="connsiteY6" fmla="*/ 0 h 18288"/>
              <a:gd name="connsiteX7" fmla="*/ 4551883 w 10424160"/>
              <a:gd name="connsiteY7" fmla="*/ 0 h 18288"/>
              <a:gd name="connsiteX8" fmla="*/ 4934102 w 10424160"/>
              <a:gd name="connsiteY8" fmla="*/ 0 h 18288"/>
              <a:gd name="connsiteX9" fmla="*/ 5837530 w 10424160"/>
              <a:gd name="connsiteY9" fmla="*/ 0 h 18288"/>
              <a:gd name="connsiteX10" fmla="*/ 6532474 w 10424160"/>
              <a:gd name="connsiteY10" fmla="*/ 0 h 18288"/>
              <a:gd name="connsiteX11" fmla="*/ 6914693 w 10424160"/>
              <a:gd name="connsiteY11" fmla="*/ 0 h 18288"/>
              <a:gd name="connsiteX12" fmla="*/ 7609637 w 10424160"/>
              <a:gd name="connsiteY12" fmla="*/ 0 h 18288"/>
              <a:gd name="connsiteX13" fmla="*/ 8513064 w 10424160"/>
              <a:gd name="connsiteY13" fmla="*/ 0 h 18288"/>
              <a:gd name="connsiteX14" fmla="*/ 9103766 w 10424160"/>
              <a:gd name="connsiteY14" fmla="*/ 0 h 18288"/>
              <a:gd name="connsiteX15" fmla="*/ 9694469 w 10424160"/>
              <a:gd name="connsiteY15" fmla="*/ 0 h 18288"/>
              <a:gd name="connsiteX16" fmla="*/ 10424160 w 10424160"/>
              <a:gd name="connsiteY16" fmla="*/ 0 h 18288"/>
              <a:gd name="connsiteX17" fmla="*/ 10424160 w 10424160"/>
              <a:gd name="connsiteY17" fmla="*/ 18288 h 18288"/>
              <a:gd name="connsiteX18" fmla="*/ 9729216 w 10424160"/>
              <a:gd name="connsiteY18" fmla="*/ 18288 h 18288"/>
              <a:gd name="connsiteX19" fmla="*/ 8930030 w 10424160"/>
              <a:gd name="connsiteY19" fmla="*/ 18288 h 18288"/>
              <a:gd name="connsiteX20" fmla="*/ 8130845 w 10424160"/>
              <a:gd name="connsiteY20" fmla="*/ 18288 h 18288"/>
              <a:gd name="connsiteX21" fmla="*/ 7644384 w 10424160"/>
              <a:gd name="connsiteY21" fmla="*/ 18288 h 18288"/>
              <a:gd name="connsiteX22" fmla="*/ 6740957 w 10424160"/>
              <a:gd name="connsiteY22" fmla="*/ 18288 h 18288"/>
              <a:gd name="connsiteX23" fmla="*/ 6046013 w 10424160"/>
              <a:gd name="connsiteY23" fmla="*/ 18288 h 18288"/>
              <a:gd name="connsiteX24" fmla="*/ 5663794 w 10424160"/>
              <a:gd name="connsiteY24" fmla="*/ 18288 h 18288"/>
              <a:gd name="connsiteX25" fmla="*/ 4968850 w 10424160"/>
              <a:gd name="connsiteY25" fmla="*/ 18288 h 18288"/>
              <a:gd name="connsiteX26" fmla="*/ 4378147 w 10424160"/>
              <a:gd name="connsiteY26" fmla="*/ 18288 h 18288"/>
              <a:gd name="connsiteX27" fmla="*/ 3787445 w 10424160"/>
              <a:gd name="connsiteY27" fmla="*/ 18288 h 18288"/>
              <a:gd name="connsiteX28" fmla="*/ 3196742 w 10424160"/>
              <a:gd name="connsiteY28" fmla="*/ 18288 h 18288"/>
              <a:gd name="connsiteX29" fmla="*/ 2606040 w 10424160"/>
              <a:gd name="connsiteY29" fmla="*/ 18288 h 18288"/>
              <a:gd name="connsiteX30" fmla="*/ 1806854 w 10424160"/>
              <a:gd name="connsiteY30" fmla="*/ 18288 h 18288"/>
              <a:gd name="connsiteX31" fmla="*/ 1111910 w 10424160"/>
              <a:gd name="connsiteY31" fmla="*/ 18288 h 18288"/>
              <a:gd name="connsiteX32" fmla="*/ 729691 w 10424160"/>
              <a:gd name="connsiteY32" fmla="*/ 18288 h 18288"/>
              <a:gd name="connsiteX33" fmla="*/ 0 w 10424160"/>
              <a:gd name="connsiteY33" fmla="*/ 18288 h 18288"/>
              <a:gd name="connsiteX34" fmla="*/ 0 w 10424160"/>
              <a:gd name="connsiteY3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4160" h="18288" fill="none" extrusionOk="0">
                <a:moveTo>
                  <a:pt x="0" y="0"/>
                </a:moveTo>
                <a:cubicBezTo>
                  <a:pt x="251416" y="-3874"/>
                  <a:pt x="479411" y="-20508"/>
                  <a:pt x="903427" y="0"/>
                </a:cubicBezTo>
                <a:cubicBezTo>
                  <a:pt x="1327443" y="20508"/>
                  <a:pt x="1177990" y="-7387"/>
                  <a:pt x="1389888" y="0"/>
                </a:cubicBezTo>
                <a:cubicBezTo>
                  <a:pt x="1601786" y="7387"/>
                  <a:pt x="1928602" y="-6697"/>
                  <a:pt x="2189074" y="0"/>
                </a:cubicBezTo>
                <a:cubicBezTo>
                  <a:pt x="2449546" y="6697"/>
                  <a:pt x="2440085" y="-21144"/>
                  <a:pt x="2675534" y="0"/>
                </a:cubicBezTo>
                <a:cubicBezTo>
                  <a:pt x="2910983" y="21144"/>
                  <a:pt x="3026158" y="-11124"/>
                  <a:pt x="3370478" y="0"/>
                </a:cubicBezTo>
                <a:cubicBezTo>
                  <a:pt x="3714798" y="11124"/>
                  <a:pt x="3864539" y="-10660"/>
                  <a:pt x="4169664" y="0"/>
                </a:cubicBezTo>
                <a:cubicBezTo>
                  <a:pt x="4474789" y="10660"/>
                  <a:pt x="4471218" y="16488"/>
                  <a:pt x="4551883" y="0"/>
                </a:cubicBezTo>
                <a:cubicBezTo>
                  <a:pt x="4632548" y="-16488"/>
                  <a:pt x="4786830" y="7986"/>
                  <a:pt x="4934102" y="0"/>
                </a:cubicBezTo>
                <a:cubicBezTo>
                  <a:pt x="5081374" y="-7986"/>
                  <a:pt x="5575881" y="-33003"/>
                  <a:pt x="5837530" y="0"/>
                </a:cubicBezTo>
                <a:cubicBezTo>
                  <a:pt x="6099179" y="33003"/>
                  <a:pt x="6305895" y="14170"/>
                  <a:pt x="6532474" y="0"/>
                </a:cubicBezTo>
                <a:cubicBezTo>
                  <a:pt x="6759053" y="-14170"/>
                  <a:pt x="6726707" y="16121"/>
                  <a:pt x="6914693" y="0"/>
                </a:cubicBezTo>
                <a:cubicBezTo>
                  <a:pt x="7102679" y="-16121"/>
                  <a:pt x="7397857" y="32594"/>
                  <a:pt x="7609637" y="0"/>
                </a:cubicBezTo>
                <a:cubicBezTo>
                  <a:pt x="7821417" y="-32594"/>
                  <a:pt x="8141235" y="-3745"/>
                  <a:pt x="8513064" y="0"/>
                </a:cubicBezTo>
                <a:cubicBezTo>
                  <a:pt x="8884893" y="3745"/>
                  <a:pt x="8877548" y="3359"/>
                  <a:pt x="9103766" y="0"/>
                </a:cubicBezTo>
                <a:cubicBezTo>
                  <a:pt x="9329984" y="-3359"/>
                  <a:pt x="9545570" y="-17843"/>
                  <a:pt x="9694469" y="0"/>
                </a:cubicBezTo>
                <a:cubicBezTo>
                  <a:pt x="9843368" y="17843"/>
                  <a:pt x="10162477" y="-1217"/>
                  <a:pt x="10424160" y="0"/>
                </a:cubicBezTo>
                <a:cubicBezTo>
                  <a:pt x="10424498" y="7640"/>
                  <a:pt x="10423710" y="11289"/>
                  <a:pt x="10424160" y="18288"/>
                </a:cubicBezTo>
                <a:cubicBezTo>
                  <a:pt x="10184680" y="20716"/>
                  <a:pt x="10034768" y="-9357"/>
                  <a:pt x="9729216" y="18288"/>
                </a:cubicBezTo>
                <a:cubicBezTo>
                  <a:pt x="9423664" y="45933"/>
                  <a:pt x="9309220" y="36372"/>
                  <a:pt x="8930030" y="18288"/>
                </a:cubicBezTo>
                <a:cubicBezTo>
                  <a:pt x="8550840" y="204"/>
                  <a:pt x="8513376" y="34707"/>
                  <a:pt x="8130845" y="18288"/>
                </a:cubicBezTo>
                <a:cubicBezTo>
                  <a:pt x="7748315" y="1869"/>
                  <a:pt x="7864674" y="19659"/>
                  <a:pt x="7644384" y="18288"/>
                </a:cubicBezTo>
                <a:cubicBezTo>
                  <a:pt x="7424094" y="16917"/>
                  <a:pt x="6947001" y="55680"/>
                  <a:pt x="6740957" y="18288"/>
                </a:cubicBezTo>
                <a:cubicBezTo>
                  <a:pt x="6534913" y="-19104"/>
                  <a:pt x="6313809" y="33391"/>
                  <a:pt x="6046013" y="18288"/>
                </a:cubicBezTo>
                <a:cubicBezTo>
                  <a:pt x="5778217" y="3185"/>
                  <a:pt x="5786775" y="1439"/>
                  <a:pt x="5663794" y="18288"/>
                </a:cubicBezTo>
                <a:cubicBezTo>
                  <a:pt x="5540813" y="35137"/>
                  <a:pt x="5204724" y="25434"/>
                  <a:pt x="4968850" y="18288"/>
                </a:cubicBezTo>
                <a:cubicBezTo>
                  <a:pt x="4732976" y="11142"/>
                  <a:pt x="4559928" y="34568"/>
                  <a:pt x="4378147" y="18288"/>
                </a:cubicBezTo>
                <a:cubicBezTo>
                  <a:pt x="4196366" y="2008"/>
                  <a:pt x="3992200" y="35409"/>
                  <a:pt x="3787445" y="18288"/>
                </a:cubicBezTo>
                <a:cubicBezTo>
                  <a:pt x="3582690" y="1167"/>
                  <a:pt x="3488876" y="-7583"/>
                  <a:pt x="3196742" y="18288"/>
                </a:cubicBezTo>
                <a:cubicBezTo>
                  <a:pt x="2904608" y="44159"/>
                  <a:pt x="2729828" y="45906"/>
                  <a:pt x="2606040" y="18288"/>
                </a:cubicBezTo>
                <a:cubicBezTo>
                  <a:pt x="2482252" y="-9330"/>
                  <a:pt x="2000672" y="-5498"/>
                  <a:pt x="1806854" y="18288"/>
                </a:cubicBezTo>
                <a:cubicBezTo>
                  <a:pt x="1613036" y="42074"/>
                  <a:pt x="1310933" y="-4240"/>
                  <a:pt x="1111910" y="18288"/>
                </a:cubicBezTo>
                <a:cubicBezTo>
                  <a:pt x="912887" y="40816"/>
                  <a:pt x="891560" y="1701"/>
                  <a:pt x="729691" y="18288"/>
                </a:cubicBezTo>
                <a:cubicBezTo>
                  <a:pt x="567822" y="34875"/>
                  <a:pt x="203025" y="34462"/>
                  <a:pt x="0" y="18288"/>
                </a:cubicBezTo>
                <a:cubicBezTo>
                  <a:pt x="-82" y="11708"/>
                  <a:pt x="-178" y="8956"/>
                  <a:pt x="0" y="0"/>
                </a:cubicBezTo>
                <a:close/>
              </a:path>
              <a:path w="10424160" h="18288" stroke="0" extrusionOk="0">
                <a:moveTo>
                  <a:pt x="0" y="0"/>
                </a:moveTo>
                <a:cubicBezTo>
                  <a:pt x="119910" y="17195"/>
                  <a:pt x="345032" y="1652"/>
                  <a:pt x="590702" y="0"/>
                </a:cubicBezTo>
                <a:cubicBezTo>
                  <a:pt x="836372" y="-1652"/>
                  <a:pt x="830717" y="-10944"/>
                  <a:pt x="972922" y="0"/>
                </a:cubicBezTo>
                <a:cubicBezTo>
                  <a:pt x="1115127" y="10944"/>
                  <a:pt x="1638708" y="17269"/>
                  <a:pt x="1876349" y="0"/>
                </a:cubicBezTo>
                <a:cubicBezTo>
                  <a:pt x="2113990" y="-17269"/>
                  <a:pt x="2263529" y="27642"/>
                  <a:pt x="2467051" y="0"/>
                </a:cubicBezTo>
                <a:cubicBezTo>
                  <a:pt x="2670573" y="-27642"/>
                  <a:pt x="2867743" y="-1552"/>
                  <a:pt x="3057754" y="0"/>
                </a:cubicBezTo>
                <a:cubicBezTo>
                  <a:pt x="3247765" y="1552"/>
                  <a:pt x="3729099" y="45169"/>
                  <a:pt x="3961181" y="0"/>
                </a:cubicBezTo>
                <a:cubicBezTo>
                  <a:pt x="4193263" y="-45169"/>
                  <a:pt x="4313735" y="4067"/>
                  <a:pt x="4447642" y="0"/>
                </a:cubicBezTo>
                <a:cubicBezTo>
                  <a:pt x="4581549" y="-4067"/>
                  <a:pt x="5123626" y="11867"/>
                  <a:pt x="5351069" y="0"/>
                </a:cubicBezTo>
                <a:cubicBezTo>
                  <a:pt x="5578512" y="-11867"/>
                  <a:pt x="6044105" y="-19983"/>
                  <a:pt x="6254496" y="0"/>
                </a:cubicBezTo>
                <a:cubicBezTo>
                  <a:pt x="6464887" y="19983"/>
                  <a:pt x="6664731" y="4232"/>
                  <a:pt x="6949440" y="0"/>
                </a:cubicBezTo>
                <a:cubicBezTo>
                  <a:pt x="7234149" y="-4232"/>
                  <a:pt x="7497205" y="28731"/>
                  <a:pt x="7852867" y="0"/>
                </a:cubicBezTo>
                <a:cubicBezTo>
                  <a:pt x="8208529" y="-28731"/>
                  <a:pt x="8287556" y="2616"/>
                  <a:pt x="8443570" y="0"/>
                </a:cubicBezTo>
                <a:cubicBezTo>
                  <a:pt x="8599584" y="-2616"/>
                  <a:pt x="8871283" y="-14113"/>
                  <a:pt x="9034272" y="0"/>
                </a:cubicBezTo>
                <a:cubicBezTo>
                  <a:pt x="9197261" y="14113"/>
                  <a:pt x="9604978" y="-35623"/>
                  <a:pt x="9833458" y="0"/>
                </a:cubicBezTo>
                <a:cubicBezTo>
                  <a:pt x="10061938" y="35623"/>
                  <a:pt x="10231944" y="-8194"/>
                  <a:pt x="10424160" y="0"/>
                </a:cubicBezTo>
                <a:cubicBezTo>
                  <a:pt x="10424285" y="4395"/>
                  <a:pt x="10424085" y="9776"/>
                  <a:pt x="10424160" y="18288"/>
                </a:cubicBezTo>
                <a:cubicBezTo>
                  <a:pt x="10058736" y="-5772"/>
                  <a:pt x="9942989" y="-18764"/>
                  <a:pt x="9624974" y="18288"/>
                </a:cubicBezTo>
                <a:cubicBezTo>
                  <a:pt x="9306959" y="55340"/>
                  <a:pt x="9229263" y="24995"/>
                  <a:pt x="8930030" y="18288"/>
                </a:cubicBezTo>
                <a:cubicBezTo>
                  <a:pt x="8630797" y="11581"/>
                  <a:pt x="8647263" y="10931"/>
                  <a:pt x="8547811" y="18288"/>
                </a:cubicBezTo>
                <a:cubicBezTo>
                  <a:pt x="8448359" y="25645"/>
                  <a:pt x="8173221" y="219"/>
                  <a:pt x="8061350" y="18288"/>
                </a:cubicBezTo>
                <a:cubicBezTo>
                  <a:pt x="7949479" y="36357"/>
                  <a:pt x="7437002" y="17516"/>
                  <a:pt x="7157923" y="18288"/>
                </a:cubicBezTo>
                <a:cubicBezTo>
                  <a:pt x="6878844" y="19060"/>
                  <a:pt x="6610241" y="8864"/>
                  <a:pt x="6462979" y="18288"/>
                </a:cubicBezTo>
                <a:cubicBezTo>
                  <a:pt x="6315717" y="27712"/>
                  <a:pt x="6124879" y="4989"/>
                  <a:pt x="5976518" y="18288"/>
                </a:cubicBezTo>
                <a:cubicBezTo>
                  <a:pt x="5828157" y="31587"/>
                  <a:pt x="5566880" y="7112"/>
                  <a:pt x="5281574" y="18288"/>
                </a:cubicBezTo>
                <a:cubicBezTo>
                  <a:pt x="4996268" y="29464"/>
                  <a:pt x="5085614" y="20493"/>
                  <a:pt x="4899355" y="18288"/>
                </a:cubicBezTo>
                <a:cubicBezTo>
                  <a:pt x="4713096" y="16083"/>
                  <a:pt x="4606138" y="34359"/>
                  <a:pt x="4517136" y="18288"/>
                </a:cubicBezTo>
                <a:cubicBezTo>
                  <a:pt x="4428134" y="2217"/>
                  <a:pt x="4125335" y="52414"/>
                  <a:pt x="3822192" y="18288"/>
                </a:cubicBezTo>
                <a:cubicBezTo>
                  <a:pt x="3519049" y="-15838"/>
                  <a:pt x="3453132" y="3859"/>
                  <a:pt x="3335731" y="18288"/>
                </a:cubicBezTo>
                <a:cubicBezTo>
                  <a:pt x="3218330" y="32717"/>
                  <a:pt x="2718749" y="-13936"/>
                  <a:pt x="2536546" y="18288"/>
                </a:cubicBezTo>
                <a:cubicBezTo>
                  <a:pt x="2354343" y="50512"/>
                  <a:pt x="2190669" y="3238"/>
                  <a:pt x="2050085" y="18288"/>
                </a:cubicBezTo>
                <a:cubicBezTo>
                  <a:pt x="1909501" y="33338"/>
                  <a:pt x="1520975" y="3062"/>
                  <a:pt x="1250899" y="18288"/>
                </a:cubicBezTo>
                <a:cubicBezTo>
                  <a:pt x="980823" y="33514"/>
                  <a:pt x="992936" y="28036"/>
                  <a:pt x="868680" y="18288"/>
                </a:cubicBezTo>
                <a:cubicBezTo>
                  <a:pt x="744424" y="8540"/>
                  <a:pt x="230364" y="33365"/>
                  <a:pt x="0" y="18288"/>
                </a:cubicBezTo>
                <a:cubicBezTo>
                  <a:pt x="-504" y="12101"/>
                  <a:pt x="-591" y="771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4" name="Table 4">
            <a:extLst>
              <a:ext uri="{FF2B5EF4-FFF2-40B4-BE49-F238E27FC236}">
                <a16:creationId xmlns:a16="http://schemas.microsoft.com/office/drawing/2014/main" id="{F3FE4AB2-F968-781B-11EE-40473D6E1F34}"/>
              </a:ext>
            </a:extLst>
          </p:cNvPr>
          <p:cNvGraphicFramePr>
            <a:graphicFrameLocks noGrp="1"/>
          </p:cNvGraphicFramePr>
          <p:nvPr>
            <p:ph idx="1"/>
            <p:extLst>
              <p:ext uri="{D42A27DB-BD31-4B8C-83A1-F6EECF244321}">
                <p14:modId xmlns:p14="http://schemas.microsoft.com/office/powerpoint/2010/main" val="2158261600"/>
              </p:ext>
            </p:extLst>
          </p:nvPr>
        </p:nvGraphicFramePr>
        <p:xfrm>
          <a:off x="836676" y="1794532"/>
          <a:ext cx="10515600" cy="4801586"/>
        </p:xfrm>
        <a:graphic>
          <a:graphicData uri="http://schemas.openxmlformats.org/drawingml/2006/table">
            <a:tbl>
              <a:tblPr firstRow="1" bandRow="1">
                <a:tableStyleId>{5C22544A-7EE6-4342-B048-85BDC9FD1C3A}</a:tableStyleId>
              </a:tblPr>
              <a:tblGrid>
                <a:gridCol w="5263586">
                  <a:extLst>
                    <a:ext uri="{9D8B030D-6E8A-4147-A177-3AD203B41FA5}">
                      <a16:colId xmlns:a16="http://schemas.microsoft.com/office/drawing/2014/main" val="1156091753"/>
                    </a:ext>
                  </a:extLst>
                </a:gridCol>
                <a:gridCol w="5252014">
                  <a:extLst>
                    <a:ext uri="{9D8B030D-6E8A-4147-A177-3AD203B41FA5}">
                      <a16:colId xmlns:a16="http://schemas.microsoft.com/office/drawing/2014/main" val="3632163566"/>
                    </a:ext>
                  </a:extLst>
                </a:gridCol>
              </a:tblGrid>
              <a:tr h="268712">
                <a:tc>
                  <a:txBody>
                    <a:bodyPr/>
                    <a:lstStyle/>
                    <a:p>
                      <a:r>
                        <a:rPr lang="en-US" sz="1400" dirty="0"/>
                        <a:t>During Covid-19 PHE</a:t>
                      </a:r>
                    </a:p>
                  </a:txBody>
                  <a:tcPr marL="69016" marR="69016" marT="34508" marB="34508"/>
                </a:tc>
                <a:tc>
                  <a:txBody>
                    <a:bodyPr/>
                    <a:lstStyle/>
                    <a:p>
                      <a:r>
                        <a:rPr lang="en-US" sz="1400" dirty="0"/>
                        <a:t>On November 12, 2023</a:t>
                      </a:r>
                    </a:p>
                  </a:txBody>
                  <a:tcPr marL="69016" marR="69016" marT="34508" marB="34508"/>
                </a:tc>
                <a:extLst>
                  <a:ext uri="{0D108BD9-81ED-4DB2-BD59-A6C34878D82A}">
                    <a16:rowId xmlns:a16="http://schemas.microsoft.com/office/drawing/2014/main" val="2453324296"/>
                  </a:ext>
                </a:extLst>
              </a:tr>
              <a:tr h="2516129">
                <a:tc>
                  <a:txBody>
                    <a:bodyPr/>
                    <a:lstStyle/>
                    <a:p>
                      <a:pPr marL="0" indent="0" algn="l" fontAlgn="b">
                        <a:buFont typeface="Arial" panose="020B0604020202020204" pitchFamily="34" charset="0"/>
                        <a:buNone/>
                      </a:pPr>
                      <a:r>
                        <a:rPr lang="en-US" sz="1200" kern="1200" dirty="0">
                          <a:solidFill>
                            <a:schemeClr val="dk1"/>
                          </a:solidFill>
                          <a:latin typeface="+mn-lt"/>
                          <a:ea typeface="+mn-ea"/>
                          <a:cs typeface="+mn-cs"/>
                        </a:rPr>
                        <a:t>Staff Training</a:t>
                      </a:r>
                    </a:p>
                    <a:p>
                      <a:pPr marL="171450" indent="-171450" algn="l" fontAlgn="b">
                        <a:buFont typeface="Arial" panose="020B0604020202020204" pitchFamily="34" charset="0"/>
                        <a:buChar char="•"/>
                      </a:pPr>
                      <a:r>
                        <a:rPr lang="en-US" sz="1200" kern="1200" dirty="0">
                          <a:solidFill>
                            <a:schemeClr val="dk1"/>
                          </a:solidFill>
                          <a:latin typeface="+mn-lt"/>
                          <a:ea typeface="+mn-ea"/>
                          <a:cs typeface="+mn-cs"/>
                        </a:rPr>
                        <a:t>Trainings that can be completed online, rather than in person, will be allowed. </a:t>
                      </a:r>
                    </a:p>
                    <a:p>
                      <a:pPr algn="l" fontAlgn="b"/>
                      <a:br>
                        <a:rPr lang="en-US" sz="1200" kern="1200" dirty="0">
                          <a:solidFill>
                            <a:schemeClr val="dk1"/>
                          </a:solidFill>
                          <a:latin typeface="+mn-lt"/>
                          <a:ea typeface="+mn-ea"/>
                          <a:cs typeface="+mn-cs"/>
                        </a:rPr>
                      </a:br>
                      <a:r>
                        <a:rPr lang="en-US" sz="1200" kern="1200" dirty="0">
                          <a:solidFill>
                            <a:schemeClr val="dk1"/>
                          </a:solidFill>
                          <a:latin typeface="+mn-lt"/>
                          <a:ea typeface="+mn-ea"/>
                          <a:cs typeface="+mn-cs"/>
                        </a:rPr>
                        <a:t>• First Aid, Cardiopulmonary Resuscitation (CPR), and Therapeutic response have hands on requirements and must be completed  in 6 months once the state of emergency is lifted with the course instructor in the respected area.</a:t>
                      </a:r>
                    </a:p>
                    <a:p>
                      <a:pPr algn="l" fontAlgn="b"/>
                      <a:br>
                        <a:rPr lang="en-US" sz="1200" kern="1200" dirty="0">
                          <a:solidFill>
                            <a:schemeClr val="dk1"/>
                          </a:solidFill>
                          <a:latin typeface="+mn-lt"/>
                          <a:ea typeface="+mn-ea"/>
                          <a:cs typeface="+mn-cs"/>
                        </a:rPr>
                      </a:br>
                      <a:r>
                        <a:rPr lang="en-US" sz="1200" kern="1200" dirty="0">
                          <a:solidFill>
                            <a:schemeClr val="dk1"/>
                          </a:solidFill>
                          <a:latin typeface="+mn-lt"/>
                          <a:ea typeface="+mn-ea"/>
                          <a:cs typeface="+mn-cs"/>
                        </a:rPr>
                        <a:t>• Annual trainings may be extended for up to 6 months after the emergency is lifted. </a:t>
                      </a:r>
                    </a:p>
                    <a:p>
                      <a:pPr algn="l" fontAlgn="b"/>
                      <a:br>
                        <a:rPr lang="en-US" sz="1200" kern="1200" dirty="0">
                          <a:solidFill>
                            <a:schemeClr val="dk1"/>
                          </a:solidFill>
                          <a:latin typeface="+mn-lt"/>
                          <a:ea typeface="+mn-ea"/>
                          <a:cs typeface="+mn-cs"/>
                        </a:rPr>
                      </a:br>
                      <a:r>
                        <a:rPr lang="en-US" sz="1200" kern="1200" dirty="0">
                          <a:solidFill>
                            <a:schemeClr val="dk1"/>
                          </a:solidFill>
                          <a:latin typeface="+mn-lt"/>
                          <a:ea typeface="+mn-ea"/>
                          <a:cs typeface="+mn-cs"/>
                        </a:rPr>
                        <a:t>• The minimum requirements for new staff have been modified and include the following;  Serious Events/Abuse Neglect Exploitation and GER reporting, Rights, Client specific /site specific training, Medication Administration (only if the staff will be passing medications); </a:t>
                      </a:r>
                      <a:r>
                        <a:rPr lang="en-US" sz="1200" dirty="0"/>
                        <a:t>Health Insurance Portability and Accountability Act (</a:t>
                      </a:r>
                      <a:r>
                        <a:rPr lang="en-US" sz="1200" kern="1200" dirty="0">
                          <a:solidFill>
                            <a:schemeClr val="dk1"/>
                          </a:solidFill>
                          <a:latin typeface="+mn-lt"/>
                          <a:ea typeface="+mn-ea"/>
                          <a:cs typeface="+mn-cs"/>
                        </a:rPr>
                        <a:t>HIPAA)/Protected Health Information (PHI), Hand washing/Occupational Safety and Health Administration (OSHA)/Center for Disease Control and Prevention (CDC) recommendations, Agency specific guidelines, CPR/1st aid , and Therapeutic responses (TR). </a:t>
                      </a:r>
                    </a:p>
                  </a:txBody>
                  <a:tcPr marL="5751" marR="5751" marT="5751" marB="0"/>
                </a:tc>
                <a:tc>
                  <a:txBody>
                    <a:bodyPr/>
                    <a:lstStyle/>
                    <a:p>
                      <a:pPr marL="171450" indent="-171450">
                        <a:buFont typeface="Arial" panose="020B0604020202020204" pitchFamily="34" charset="0"/>
                        <a:buChar char="•"/>
                      </a:pPr>
                      <a:r>
                        <a:rPr lang="en-US" sz="1200" dirty="0"/>
                        <a:t>Providers will have 6 months after the PHE ends to get staff up to date on training and orientation.</a:t>
                      </a:r>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r>
                        <a:rPr lang="en-US" sz="1200" dirty="0"/>
                        <a:t>Providers will be required to follow PI 18-05 for all staff trainings and orientation. </a:t>
                      </a:r>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r>
                        <a:rPr lang="en-US" sz="1200" dirty="0"/>
                        <a:t>Trainings will continue to be allowed online. </a:t>
                      </a:r>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r>
                        <a:rPr lang="en-US" sz="1200" dirty="0"/>
                        <a:t>Those with hands on requirements must be completed in person for that portion of the trainings (i.e. first aid, CPR, and Therapeutic response)</a:t>
                      </a:r>
                    </a:p>
                    <a:p>
                      <a:endParaRPr lang="en-US" sz="1200" dirty="0"/>
                    </a:p>
                    <a:p>
                      <a:endParaRPr lang="en-US" sz="1200" dirty="0"/>
                    </a:p>
                  </a:txBody>
                  <a:tcPr marL="69016" marR="69016" marT="34508" marB="34508"/>
                </a:tc>
                <a:extLst>
                  <a:ext uri="{0D108BD9-81ED-4DB2-BD59-A6C34878D82A}">
                    <a16:rowId xmlns:a16="http://schemas.microsoft.com/office/drawing/2014/main" val="2336209855"/>
                  </a:ext>
                </a:extLst>
              </a:tr>
              <a:tr h="1404499">
                <a:tc>
                  <a:txBody>
                    <a:bodyPr/>
                    <a:lstStyle/>
                    <a:p>
                      <a:pPr marL="0" marR="0">
                        <a:lnSpc>
                          <a:spcPct val="107000"/>
                        </a:lnSpc>
                        <a:spcBef>
                          <a:spcPts val="0"/>
                        </a:spcBef>
                        <a:spcAft>
                          <a:spcPts val="0"/>
                        </a:spcAft>
                      </a:pPr>
                      <a:r>
                        <a:rPr lang="en-US" sz="1200" kern="1200" dirty="0">
                          <a:solidFill>
                            <a:schemeClr val="dk1"/>
                          </a:solidFill>
                          <a:latin typeface="+mn-lt"/>
                          <a:ea typeface="+mn-ea"/>
                          <a:cs typeface="+mn-cs"/>
                        </a:rPr>
                        <a:t>DD license providers may use the self-disclosure state form number (SFN) 1792 for a staff who has lived out of state in the last 5 years and the state they are in contact with is unavailable due to with Covid-19. </a:t>
                      </a:r>
                    </a:p>
                  </a:txBody>
                  <a:tcPr marL="82550" marR="82550" marT="41275" marB="41275"/>
                </a:tc>
                <a:tc>
                  <a:txBody>
                    <a:bodyPr/>
                    <a:lstStyle/>
                    <a:p>
                      <a:pPr marL="0" marR="0">
                        <a:lnSpc>
                          <a:spcPct val="107000"/>
                        </a:lnSpc>
                        <a:spcBef>
                          <a:spcPts val="0"/>
                        </a:spcBef>
                        <a:spcAft>
                          <a:spcPts val="0"/>
                        </a:spcAft>
                      </a:pPr>
                      <a:r>
                        <a:rPr lang="en-US" sz="1200" kern="1200" dirty="0">
                          <a:solidFill>
                            <a:schemeClr val="dk1"/>
                          </a:solidFill>
                          <a:latin typeface="+mn-lt"/>
                          <a:ea typeface="+mn-ea"/>
                          <a:cs typeface="+mn-cs"/>
                        </a:rPr>
                        <a:t>SFN 1792 is only completed in instances where the prospective employee previously lived in a state where state law prohibits the state from disclosing relevant criminal records and child abuse checks, or lived in a country where criminal records are unavailable.</a:t>
                      </a:r>
                    </a:p>
                  </a:txBody>
                  <a:tcPr marL="82550" marR="82550" marT="41275" marB="41275"/>
                </a:tc>
                <a:extLst>
                  <a:ext uri="{0D108BD9-81ED-4DB2-BD59-A6C34878D82A}">
                    <a16:rowId xmlns:a16="http://schemas.microsoft.com/office/drawing/2014/main" val="1615037865"/>
                  </a:ext>
                </a:extLst>
              </a:tr>
            </a:tbl>
          </a:graphicData>
        </a:graphic>
      </p:graphicFrame>
    </p:spTree>
    <p:extLst>
      <p:ext uri="{BB962C8B-B14F-4D97-AF65-F5344CB8AC3E}">
        <p14:creationId xmlns:p14="http://schemas.microsoft.com/office/powerpoint/2010/main" val="11976378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7577DC39-8D90-C2D8-95E8-E3B39A653A9F}"/>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kumimoji="0" lang="en-US" sz="4600" b="1" i="0" u="none" strike="noStrike" kern="1200" cap="none" spc="0" normalizeH="0" baseline="0" noProof="0" dirty="0">
                <a:ln>
                  <a:noFill/>
                </a:ln>
                <a:solidFill>
                  <a:schemeClr val="tx1"/>
                </a:solidFill>
                <a:effectLst/>
                <a:uLnTx/>
                <a:uFillTx/>
                <a:latin typeface="+mj-lt"/>
                <a:ea typeface="+mj-ea"/>
                <a:cs typeface="+mj-cs"/>
              </a:rPr>
              <a:t>Traditional IID/DD HCBS Waiver –Unwinding</a:t>
            </a:r>
            <a:endParaRPr lang="en-US" sz="4600" kern="1200" dirty="0">
              <a:solidFill>
                <a:schemeClr val="tx1"/>
              </a:solidFill>
              <a:latin typeface="+mj-lt"/>
              <a:ea typeface="+mj-ea"/>
              <a:cs typeface="+mj-cs"/>
            </a:endParaRPr>
          </a:p>
        </p:txBody>
      </p:sp>
      <p:sp>
        <p:nvSpPr>
          <p:cNvPr id="17"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65313"/>
            <a:ext cx="10424160" cy="18288"/>
          </a:xfrm>
          <a:custGeom>
            <a:avLst/>
            <a:gdLst>
              <a:gd name="connsiteX0" fmla="*/ 0 w 10424160"/>
              <a:gd name="connsiteY0" fmla="*/ 0 h 18288"/>
              <a:gd name="connsiteX1" fmla="*/ 903427 w 10424160"/>
              <a:gd name="connsiteY1" fmla="*/ 0 h 18288"/>
              <a:gd name="connsiteX2" fmla="*/ 1389888 w 10424160"/>
              <a:gd name="connsiteY2" fmla="*/ 0 h 18288"/>
              <a:gd name="connsiteX3" fmla="*/ 2189074 w 10424160"/>
              <a:gd name="connsiteY3" fmla="*/ 0 h 18288"/>
              <a:gd name="connsiteX4" fmla="*/ 2675534 w 10424160"/>
              <a:gd name="connsiteY4" fmla="*/ 0 h 18288"/>
              <a:gd name="connsiteX5" fmla="*/ 3370478 w 10424160"/>
              <a:gd name="connsiteY5" fmla="*/ 0 h 18288"/>
              <a:gd name="connsiteX6" fmla="*/ 4169664 w 10424160"/>
              <a:gd name="connsiteY6" fmla="*/ 0 h 18288"/>
              <a:gd name="connsiteX7" fmla="*/ 4551883 w 10424160"/>
              <a:gd name="connsiteY7" fmla="*/ 0 h 18288"/>
              <a:gd name="connsiteX8" fmla="*/ 4934102 w 10424160"/>
              <a:gd name="connsiteY8" fmla="*/ 0 h 18288"/>
              <a:gd name="connsiteX9" fmla="*/ 5837530 w 10424160"/>
              <a:gd name="connsiteY9" fmla="*/ 0 h 18288"/>
              <a:gd name="connsiteX10" fmla="*/ 6532474 w 10424160"/>
              <a:gd name="connsiteY10" fmla="*/ 0 h 18288"/>
              <a:gd name="connsiteX11" fmla="*/ 6914693 w 10424160"/>
              <a:gd name="connsiteY11" fmla="*/ 0 h 18288"/>
              <a:gd name="connsiteX12" fmla="*/ 7609637 w 10424160"/>
              <a:gd name="connsiteY12" fmla="*/ 0 h 18288"/>
              <a:gd name="connsiteX13" fmla="*/ 8513064 w 10424160"/>
              <a:gd name="connsiteY13" fmla="*/ 0 h 18288"/>
              <a:gd name="connsiteX14" fmla="*/ 9103766 w 10424160"/>
              <a:gd name="connsiteY14" fmla="*/ 0 h 18288"/>
              <a:gd name="connsiteX15" fmla="*/ 9694469 w 10424160"/>
              <a:gd name="connsiteY15" fmla="*/ 0 h 18288"/>
              <a:gd name="connsiteX16" fmla="*/ 10424160 w 10424160"/>
              <a:gd name="connsiteY16" fmla="*/ 0 h 18288"/>
              <a:gd name="connsiteX17" fmla="*/ 10424160 w 10424160"/>
              <a:gd name="connsiteY17" fmla="*/ 18288 h 18288"/>
              <a:gd name="connsiteX18" fmla="*/ 9729216 w 10424160"/>
              <a:gd name="connsiteY18" fmla="*/ 18288 h 18288"/>
              <a:gd name="connsiteX19" fmla="*/ 8930030 w 10424160"/>
              <a:gd name="connsiteY19" fmla="*/ 18288 h 18288"/>
              <a:gd name="connsiteX20" fmla="*/ 8130845 w 10424160"/>
              <a:gd name="connsiteY20" fmla="*/ 18288 h 18288"/>
              <a:gd name="connsiteX21" fmla="*/ 7644384 w 10424160"/>
              <a:gd name="connsiteY21" fmla="*/ 18288 h 18288"/>
              <a:gd name="connsiteX22" fmla="*/ 6740957 w 10424160"/>
              <a:gd name="connsiteY22" fmla="*/ 18288 h 18288"/>
              <a:gd name="connsiteX23" fmla="*/ 6046013 w 10424160"/>
              <a:gd name="connsiteY23" fmla="*/ 18288 h 18288"/>
              <a:gd name="connsiteX24" fmla="*/ 5663794 w 10424160"/>
              <a:gd name="connsiteY24" fmla="*/ 18288 h 18288"/>
              <a:gd name="connsiteX25" fmla="*/ 4968850 w 10424160"/>
              <a:gd name="connsiteY25" fmla="*/ 18288 h 18288"/>
              <a:gd name="connsiteX26" fmla="*/ 4378147 w 10424160"/>
              <a:gd name="connsiteY26" fmla="*/ 18288 h 18288"/>
              <a:gd name="connsiteX27" fmla="*/ 3787445 w 10424160"/>
              <a:gd name="connsiteY27" fmla="*/ 18288 h 18288"/>
              <a:gd name="connsiteX28" fmla="*/ 3196742 w 10424160"/>
              <a:gd name="connsiteY28" fmla="*/ 18288 h 18288"/>
              <a:gd name="connsiteX29" fmla="*/ 2606040 w 10424160"/>
              <a:gd name="connsiteY29" fmla="*/ 18288 h 18288"/>
              <a:gd name="connsiteX30" fmla="*/ 1806854 w 10424160"/>
              <a:gd name="connsiteY30" fmla="*/ 18288 h 18288"/>
              <a:gd name="connsiteX31" fmla="*/ 1111910 w 10424160"/>
              <a:gd name="connsiteY31" fmla="*/ 18288 h 18288"/>
              <a:gd name="connsiteX32" fmla="*/ 729691 w 10424160"/>
              <a:gd name="connsiteY32" fmla="*/ 18288 h 18288"/>
              <a:gd name="connsiteX33" fmla="*/ 0 w 10424160"/>
              <a:gd name="connsiteY33" fmla="*/ 18288 h 18288"/>
              <a:gd name="connsiteX34" fmla="*/ 0 w 10424160"/>
              <a:gd name="connsiteY3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4160" h="18288" fill="none" extrusionOk="0">
                <a:moveTo>
                  <a:pt x="0" y="0"/>
                </a:moveTo>
                <a:cubicBezTo>
                  <a:pt x="251416" y="-3874"/>
                  <a:pt x="479411" y="-20508"/>
                  <a:pt x="903427" y="0"/>
                </a:cubicBezTo>
                <a:cubicBezTo>
                  <a:pt x="1327443" y="20508"/>
                  <a:pt x="1177990" y="-7387"/>
                  <a:pt x="1389888" y="0"/>
                </a:cubicBezTo>
                <a:cubicBezTo>
                  <a:pt x="1601786" y="7387"/>
                  <a:pt x="1928602" y="-6697"/>
                  <a:pt x="2189074" y="0"/>
                </a:cubicBezTo>
                <a:cubicBezTo>
                  <a:pt x="2449546" y="6697"/>
                  <a:pt x="2440085" y="-21144"/>
                  <a:pt x="2675534" y="0"/>
                </a:cubicBezTo>
                <a:cubicBezTo>
                  <a:pt x="2910983" y="21144"/>
                  <a:pt x="3026158" y="-11124"/>
                  <a:pt x="3370478" y="0"/>
                </a:cubicBezTo>
                <a:cubicBezTo>
                  <a:pt x="3714798" y="11124"/>
                  <a:pt x="3864539" y="-10660"/>
                  <a:pt x="4169664" y="0"/>
                </a:cubicBezTo>
                <a:cubicBezTo>
                  <a:pt x="4474789" y="10660"/>
                  <a:pt x="4471218" y="16488"/>
                  <a:pt x="4551883" y="0"/>
                </a:cubicBezTo>
                <a:cubicBezTo>
                  <a:pt x="4632548" y="-16488"/>
                  <a:pt x="4786830" y="7986"/>
                  <a:pt x="4934102" y="0"/>
                </a:cubicBezTo>
                <a:cubicBezTo>
                  <a:pt x="5081374" y="-7986"/>
                  <a:pt x="5575881" y="-33003"/>
                  <a:pt x="5837530" y="0"/>
                </a:cubicBezTo>
                <a:cubicBezTo>
                  <a:pt x="6099179" y="33003"/>
                  <a:pt x="6305895" y="14170"/>
                  <a:pt x="6532474" y="0"/>
                </a:cubicBezTo>
                <a:cubicBezTo>
                  <a:pt x="6759053" y="-14170"/>
                  <a:pt x="6726707" y="16121"/>
                  <a:pt x="6914693" y="0"/>
                </a:cubicBezTo>
                <a:cubicBezTo>
                  <a:pt x="7102679" y="-16121"/>
                  <a:pt x="7397857" y="32594"/>
                  <a:pt x="7609637" y="0"/>
                </a:cubicBezTo>
                <a:cubicBezTo>
                  <a:pt x="7821417" y="-32594"/>
                  <a:pt x="8141235" y="-3745"/>
                  <a:pt x="8513064" y="0"/>
                </a:cubicBezTo>
                <a:cubicBezTo>
                  <a:pt x="8884893" y="3745"/>
                  <a:pt x="8877548" y="3359"/>
                  <a:pt x="9103766" y="0"/>
                </a:cubicBezTo>
                <a:cubicBezTo>
                  <a:pt x="9329984" y="-3359"/>
                  <a:pt x="9545570" y="-17843"/>
                  <a:pt x="9694469" y="0"/>
                </a:cubicBezTo>
                <a:cubicBezTo>
                  <a:pt x="9843368" y="17843"/>
                  <a:pt x="10162477" y="-1217"/>
                  <a:pt x="10424160" y="0"/>
                </a:cubicBezTo>
                <a:cubicBezTo>
                  <a:pt x="10424498" y="7640"/>
                  <a:pt x="10423710" y="11289"/>
                  <a:pt x="10424160" y="18288"/>
                </a:cubicBezTo>
                <a:cubicBezTo>
                  <a:pt x="10184680" y="20716"/>
                  <a:pt x="10034768" y="-9357"/>
                  <a:pt x="9729216" y="18288"/>
                </a:cubicBezTo>
                <a:cubicBezTo>
                  <a:pt x="9423664" y="45933"/>
                  <a:pt x="9309220" y="36372"/>
                  <a:pt x="8930030" y="18288"/>
                </a:cubicBezTo>
                <a:cubicBezTo>
                  <a:pt x="8550840" y="204"/>
                  <a:pt x="8513376" y="34707"/>
                  <a:pt x="8130845" y="18288"/>
                </a:cubicBezTo>
                <a:cubicBezTo>
                  <a:pt x="7748315" y="1869"/>
                  <a:pt x="7864674" y="19659"/>
                  <a:pt x="7644384" y="18288"/>
                </a:cubicBezTo>
                <a:cubicBezTo>
                  <a:pt x="7424094" y="16917"/>
                  <a:pt x="6947001" y="55680"/>
                  <a:pt x="6740957" y="18288"/>
                </a:cubicBezTo>
                <a:cubicBezTo>
                  <a:pt x="6534913" y="-19104"/>
                  <a:pt x="6313809" y="33391"/>
                  <a:pt x="6046013" y="18288"/>
                </a:cubicBezTo>
                <a:cubicBezTo>
                  <a:pt x="5778217" y="3185"/>
                  <a:pt x="5786775" y="1439"/>
                  <a:pt x="5663794" y="18288"/>
                </a:cubicBezTo>
                <a:cubicBezTo>
                  <a:pt x="5540813" y="35137"/>
                  <a:pt x="5204724" y="25434"/>
                  <a:pt x="4968850" y="18288"/>
                </a:cubicBezTo>
                <a:cubicBezTo>
                  <a:pt x="4732976" y="11142"/>
                  <a:pt x="4559928" y="34568"/>
                  <a:pt x="4378147" y="18288"/>
                </a:cubicBezTo>
                <a:cubicBezTo>
                  <a:pt x="4196366" y="2008"/>
                  <a:pt x="3992200" y="35409"/>
                  <a:pt x="3787445" y="18288"/>
                </a:cubicBezTo>
                <a:cubicBezTo>
                  <a:pt x="3582690" y="1167"/>
                  <a:pt x="3488876" y="-7583"/>
                  <a:pt x="3196742" y="18288"/>
                </a:cubicBezTo>
                <a:cubicBezTo>
                  <a:pt x="2904608" y="44159"/>
                  <a:pt x="2729828" y="45906"/>
                  <a:pt x="2606040" y="18288"/>
                </a:cubicBezTo>
                <a:cubicBezTo>
                  <a:pt x="2482252" y="-9330"/>
                  <a:pt x="2000672" y="-5498"/>
                  <a:pt x="1806854" y="18288"/>
                </a:cubicBezTo>
                <a:cubicBezTo>
                  <a:pt x="1613036" y="42074"/>
                  <a:pt x="1310933" y="-4240"/>
                  <a:pt x="1111910" y="18288"/>
                </a:cubicBezTo>
                <a:cubicBezTo>
                  <a:pt x="912887" y="40816"/>
                  <a:pt x="891560" y="1701"/>
                  <a:pt x="729691" y="18288"/>
                </a:cubicBezTo>
                <a:cubicBezTo>
                  <a:pt x="567822" y="34875"/>
                  <a:pt x="203025" y="34462"/>
                  <a:pt x="0" y="18288"/>
                </a:cubicBezTo>
                <a:cubicBezTo>
                  <a:pt x="-82" y="11708"/>
                  <a:pt x="-178" y="8956"/>
                  <a:pt x="0" y="0"/>
                </a:cubicBezTo>
                <a:close/>
              </a:path>
              <a:path w="10424160" h="18288" stroke="0" extrusionOk="0">
                <a:moveTo>
                  <a:pt x="0" y="0"/>
                </a:moveTo>
                <a:cubicBezTo>
                  <a:pt x="119910" y="17195"/>
                  <a:pt x="345032" y="1652"/>
                  <a:pt x="590702" y="0"/>
                </a:cubicBezTo>
                <a:cubicBezTo>
                  <a:pt x="836372" y="-1652"/>
                  <a:pt x="830717" y="-10944"/>
                  <a:pt x="972922" y="0"/>
                </a:cubicBezTo>
                <a:cubicBezTo>
                  <a:pt x="1115127" y="10944"/>
                  <a:pt x="1638708" y="17269"/>
                  <a:pt x="1876349" y="0"/>
                </a:cubicBezTo>
                <a:cubicBezTo>
                  <a:pt x="2113990" y="-17269"/>
                  <a:pt x="2263529" y="27642"/>
                  <a:pt x="2467051" y="0"/>
                </a:cubicBezTo>
                <a:cubicBezTo>
                  <a:pt x="2670573" y="-27642"/>
                  <a:pt x="2867743" y="-1552"/>
                  <a:pt x="3057754" y="0"/>
                </a:cubicBezTo>
                <a:cubicBezTo>
                  <a:pt x="3247765" y="1552"/>
                  <a:pt x="3729099" y="45169"/>
                  <a:pt x="3961181" y="0"/>
                </a:cubicBezTo>
                <a:cubicBezTo>
                  <a:pt x="4193263" y="-45169"/>
                  <a:pt x="4313735" y="4067"/>
                  <a:pt x="4447642" y="0"/>
                </a:cubicBezTo>
                <a:cubicBezTo>
                  <a:pt x="4581549" y="-4067"/>
                  <a:pt x="5123626" y="11867"/>
                  <a:pt x="5351069" y="0"/>
                </a:cubicBezTo>
                <a:cubicBezTo>
                  <a:pt x="5578512" y="-11867"/>
                  <a:pt x="6044105" y="-19983"/>
                  <a:pt x="6254496" y="0"/>
                </a:cubicBezTo>
                <a:cubicBezTo>
                  <a:pt x="6464887" y="19983"/>
                  <a:pt x="6664731" y="4232"/>
                  <a:pt x="6949440" y="0"/>
                </a:cubicBezTo>
                <a:cubicBezTo>
                  <a:pt x="7234149" y="-4232"/>
                  <a:pt x="7497205" y="28731"/>
                  <a:pt x="7852867" y="0"/>
                </a:cubicBezTo>
                <a:cubicBezTo>
                  <a:pt x="8208529" y="-28731"/>
                  <a:pt x="8287556" y="2616"/>
                  <a:pt x="8443570" y="0"/>
                </a:cubicBezTo>
                <a:cubicBezTo>
                  <a:pt x="8599584" y="-2616"/>
                  <a:pt x="8871283" y="-14113"/>
                  <a:pt x="9034272" y="0"/>
                </a:cubicBezTo>
                <a:cubicBezTo>
                  <a:pt x="9197261" y="14113"/>
                  <a:pt x="9604978" y="-35623"/>
                  <a:pt x="9833458" y="0"/>
                </a:cubicBezTo>
                <a:cubicBezTo>
                  <a:pt x="10061938" y="35623"/>
                  <a:pt x="10231944" y="-8194"/>
                  <a:pt x="10424160" y="0"/>
                </a:cubicBezTo>
                <a:cubicBezTo>
                  <a:pt x="10424285" y="4395"/>
                  <a:pt x="10424085" y="9776"/>
                  <a:pt x="10424160" y="18288"/>
                </a:cubicBezTo>
                <a:cubicBezTo>
                  <a:pt x="10058736" y="-5772"/>
                  <a:pt x="9942989" y="-18764"/>
                  <a:pt x="9624974" y="18288"/>
                </a:cubicBezTo>
                <a:cubicBezTo>
                  <a:pt x="9306959" y="55340"/>
                  <a:pt x="9229263" y="24995"/>
                  <a:pt x="8930030" y="18288"/>
                </a:cubicBezTo>
                <a:cubicBezTo>
                  <a:pt x="8630797" y="11581"/>
                  <a:pt x="8647263" y="10931"/>
                  <a:pt x="8547811" y="18288"/>
                </a:cubicBezTo>
                <a:cubicBezTo>
                  <a:pt x="8448359" y="25645"/>
                  <a:pt x="8173221" y="219"/>
                  <a:pt x="8061350" y="18288"/>
                </a:cubicBezTo>
                <a:cubicBezTo>
                  <a:pt x="7949479" y="36357"/>
                  <a:pt x="7437002" y="17516"/>
                  <a:pt x="7157923" y="18288"/>
                </a:cubicBezTo>
                <a:cubicBezTo>
                  <a:pt x="6878844" y="19060"/>
                  <a:pt x="6610241" y="8864"/>
                  <a:pt x="6462979" y="18288"/>
                </a:cubicBezTo>
                <a:cubicBezTo>
                  <a:pt x="6315717" y="27712"/>
                  <a:pt x="6124879" y="4989"/>
                  <a:pt x="5976518" y="18288"/>
                </a:cubicBezTo>
                <a:cubicBezTo>
                  <a:pt x="5828157" y="31587"/>
                  <a:pt x="5566880" y="7112"/>
                  <a:pt x="5281574" y="18288"/>
                </a:cubicBezTo>
                <a:cubicBezTo>
                  <a:pt x="4996268" y="29464"/>
                  <a:pt x="5085614" y="20493"/>
                  <a:pt x="4899355" y="18288"/>
                </a:cubicBezTo>
                <a:cubicBezTo>
                  <a:pt x="4713096" y="16083"/>
                  <a:pt x="4606138" y="34359"/>
                  <a:pt x="4517136" y="18288"/>
                </a:cubicBezTo>
                <a:cubicBezTo>
                  <a:pt x="4428134" y="2217"/>
                  <a:pt x="4125335" y="52414"/>
                  <a:pt x="3822192" y="18288"/>
                </a:cubicBezTo>
                <a:cubicBezTo>
                  <a:pt x="3519049" y="-15838"/>
                  <a:pt x="3453132" y="3859"/>
                  <a:pt x="3335731" y="18288"/>
                </a:cubicBezTo>
                <a:cubicBezTo>
                  <a:pt x="3218330" y="32717"/>
                  <a:pt x="2718749" y="-13936"/>
                  <a:pt x="2536546" y="18288"/>
                </a:cubicBezTo>
                <a:cubicBezTo>
                  <a:pt x="2354343" y="50512"/>
                  <a:pt x="2190669" y="3238"/>
                  <a:pt x="2050085" y="18288"/>
                </a:cubicBezTo>
                <a:cubicBezTo>
                  <a:pt x="1909501" y="33338"/>
                  <a:pt x="1520975" y="3062"/>
                  <a:pt x="1250899" y="18288"/>
                </a:cubicBezTo>
                <a:cubicBezTo>
                  <a:pt x="980823" y="33514"/>
                  <a:pt x="992936" y="28036"/>
                  <a:pt x="868680" y="18288"/>
                </a:cubicBezTo>
                <a:cubicBezTo>
                  <a:pt x="744424" y="8540"/>
                  <a:pt x="230364" y="33365"/>
                  <a:pt x="0" y="18288"/>
                </a:cubicBezTo>
                <a:cubicBezTo>
                  <a:pt x="-504" y="12101"/>
                  <a:pt x="-591" y="771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4" name="Table 4">
            <a:extLst>
              <a:ext uri="{FF2B5EF4-FFF2-40B4-BE49-F238E27FC236}">
                <a16:creationId xmlns:a16="http://schemas.microsoft.com/office/drawing/2014/main" id="{AAB737B9-E385-F959-FC22-02865AAE24CD}"/>
              </a:ext>
            </a:extLst>
          </p:cNvPr>
          <p:cNvGraphicFramePr>
            <a:graphicFrameLocks noGrp="1"/>
          </p:cNvGraphicFramePr>
          <p:nvPr>
            <p:ph idx="1"/>
            <p:extLst>
              <p:ext uri="{D42A27DB-BD31-4B8C-83A1-F6EECF244321}">
                <p14:modId xmlns:p14="http://schemas.microsoft.com/office/powerpoint/2010/main" val="1816521287"/>
              </p:ext>
            </p:extLst>
          </p:nvPr>
        </p:nvGraphicFramePr>
        <p:xfrm>
          <a:off x="968721" y="2228087"/>
          <a:ext cx="10250822" cy="4300669"/>
        </p:xfrm>
        <a:graphic>
          <a:graphicData uri="http://schemas.openxmlformats.org/drawingml/2006/table">
            <a:tbl>
              <a:tblPr firstRow="1" bandRow="1">
                <a:tableStyleId>{5C22544A-7EE6-4342-B048-85BDC9FD1C3A}</a:tableStyleId>
              </a:tblPr>
              <a:tblGrid>
                <a:gridCol w="5117682">
                  <a:extLst>
                    <a:ext uri="{9D8B030D-6E8A-4147-A177-3AD203B41FA5}">
                      <a16:colId xmlns:a16="http://schemas.microsoft.com/office/drawing/2014/main" val="4050382523"/>
                    </a:ext>
                  </a:extLst>
                </a:gridCol>
                <a:gridCol w="5133140">
                  <a:extLst>
                    <a:ext uri="{9D8B030D-6E8A-4147-A177-3AD203B41FA5}">
                      <a16:colId xmlns:a16="http://schemas.microsoft.com/office/drawing/2014/main" val="4087248721"/>
                    </a:ext>
                  </a:extLst>
                </a:gridCol>
              </a:tblGrid>
              <a:tr h="361981">
                <a:tc>
                  <a:txBody>
                    <a:bodyPr/>
                    <a:lstStyle/>
                    <a:p>
                      <a:r>
                        <a:rPr lang="en-US" sz="1600" dirty="0"/>
                        <a:t>During Covid-19 PHE</a:t>
                      </a:r>
                    </a:p>
                  </a:txBody>
                  <a:tcPr marL="82268" marR="82268" marT="41134" marB="41134"/>
                </a:tc>
                <a:tc>
                  <a:txBody>
                    <a:bodyPr/>
                    <a:lstStyle/>
                    <a:p>
                      <a:r>
                        <a:rPr lang="en-US" sz="1600" dirty="0"/>
                        <a:t>On November 12, 2023</a:t>
                      </a:r>
                    </a:p>
                  </a:txBody>
                  <a:tcPr marL="82268" marR="82268" marT="41134" marB="41134"/>
                </a:tc>
                <a:extLst>
                  <a:ext uri="{0D108BD9-81ED-4DB2-BD59-A6C34878D82A}">
                    <a16:rowId xmlns:a16="http://schemas.microsoft.com/office/drawing/2014/main" val="3612865038"/>
                  </a:ext>
                </a:extLst>
              </a:tr>
              <a:tr h="883013">
                <a:tc>
                  <a:txBody>
                    <a:bodyPr/>
                    <a:lstStyle/>
                    <a:p>
                      <a:pPr marL="171450" indent="-171450">
                        <a:buFont typeface="Arial" panose="020B0604020202020204" pitchFamily="34" charset="0"/>
                        <a:buChar char="•"/>
                      </a:pPr>
                      <a:r>
                        <a:rPr lang="en-US" sz="1400" kern="1200" dirty="0">
                          <a:solidFill>
                            <a:schemeClr val="dk1"/>
                          </a:solidFill>
                          <a:latin typeface="+mn-lt"/>
                          <a:ea typeface="+mn-ea"/>
                          <a:cs typeface="+mn-cs"/>
                        </a:rPr>
                        <a:t>Assessments may be conducted outside of the participant’s home or by telephone to accommodate the changes in service needs. </a:t>
                      </a:r>
                    </a:p>
                    <a:p>
                      <a:pPr marL="171450" indent="-171450">
                        <a:buFont typeface="Arial" panose="020B0604020202020204" pitchFamily="34" charset="0"/>
                        <a:buChar char="•"/>
                      </a:pPr>
                      <a:endParaRPr lang="en-US" sz="1400" kern="1200" dirty="0">
                        <a:solidFill>
                          <a:schemeClr val="dk1"/>
                        </a:solidFill>
                        <a:latin typeface="+mn-lt"/>
                        <a:ea typeface="+mn-ea"/>
                        <a:cs typeface="+mn-cs"/>
                      </a:endParaRPr>
                    </a:p>
                    <a:p>
                      <a:pPr marL="171450" indent="-171450">
                        <a:buFont typeface="Arial" panose="020B0604020202020204" pitchFamily="34" charset="0"/>
                        <a:buChar char="•"/>
                      </a:pPr>
                      <a:r>
                        <a:rPr lang="en-US" sz="1400" kern="1200" dirty="0">
                          <a:solidFill>
                            <a:schemeClr val="dk1"/>
                          </a:solidFill>
                          <a:latin typeface="+mn-lt"/>
                          <a:ea typeface="+mn-ea"/>
                          <a:cs typeface="+mn-cs"/>
                        </a:rPr>
                        <a:t>Allow remote/telephone participant monitoring by Developmental Disability (DD) Program Managers where there are currently face-to-face requirements</a:t>
                      </a:r>
                    </a:p>
                    <a:p>
                      <a:pPr marL="171450" indent="-171450">
                        <a:buFont typeface="Arial" panose="020B0604020202020204" pitchFamily="34" charset="0"/>
                        <a:buChar char="•"/>
                      </a:pPr>
                      <a:endParaRPr lang="en-US" sz="1400" kern="1200" dirty="0">
                        <a:solidFill>
                          <a:schemeClr val="dk1"/>
                        </a:solidFill>
                        <a:latin typeface="+mn-lt"/>
                        <a:ea typeface="+mn-ea"/>
                        <a:cs typeface="+mn-cs"/>
                      </a:endParaRPr>
                    </a:p>
                    <a:p>
                      <a:pPr marL="171450" indent="-171450">
                        <a:buFont typeface="Arial" panose="020B0604020202020204" pitchFamily="34" charset="0"/>
                        <a:buChar char="•"/>
                      </a:pPr>
                      <a:r>
                        <a:rPr lang="en-US" sz="1400" kern="1200" dirty="0">
                          <a:solidFill>
                            <a:schemeClr val="dk1"/>
                          </a:solidFill>
                          <a:latin typeface="+mn-lt"/>
                          <a:ea typeface="+mn-ea"/>
                          <a:cs typeface="+mn-cs"/>
                        </a:rPr>
                        <a:t>Participant’s team meetings and plan development may be conducted entirely using telecommunications.</a:t>
                      </a:r>
                    </a:p>
                  </a:txBody>
                  <a:tcPr marL="69016" marR="69016" marT="34508" marB="34508"/>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latin typeface="+mn-lt"/>
                          <a:ea typeface="+mn-ea"/>
                          <a:cs typeface="+mn-cs"/>
                        </a:rPr>
                        <a:t>Team meetings, services planning assessments and monitoring must be completed in-person.  Team members may participate in team meetings virtually based on State policy. The Overall Service Plan (OSP) instructions will be updated to reflect: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kern="1200" dirty="0">
                        <a:solidFill>
                          <a:schemeClr val="dk1"/>
                        </a:solidFill>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latin typeface="+mn-lt"/>
                          <a:ea typeface="+mn-ea"/>
                          <a:cs typeface="+mn-cs"/>
                        </a:rPr>
                        <a:t>•Meetings should be conducted primarily in-person to promote active participation, collaboration, and personal connections.  However, some team members may participate via phone, virtually, or other means if they are unable to attend in-person.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400" kern="1200" dirty="0">
                        <a:solidFill>
                          <a:schemeClr val="dk1"/>
                        </a:solidFill>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latin typeface="+mn-lt"/>
                          <a:ea typeface="+mn-ea"/>
                          <a:cs typeface="+mn-cs"/>
                        </a:rPr>
                        <a:t>•There may be situations where minor service plan updates are needed and can be communicated to the person and other team members using other formats.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dk1"/>
                        </a:solidFill>
                        <a:latin typeface="+mn-lt"/>
                        <a:ea typeface="+mn-ea"/>
                        <a:cs typeface="+mn-cs"/>
                      </a:endParaRPr>
                    </a:p>
                  </a:txBody>
                  <a:tcPr marL="69016" marR="69016" marT="34508" marB="34508"/>
                </a:tc>
                <a:extLst>
                  <a:ext uri="{0D108BD9-81ED-4DB2-BD59-A6C34878D82A}">
                    <a16:rowId xmlns:a16="http://schemas.microsoft.com/office/drawing/2014/main" val="1089708905"/>
                  </a:ext>
                </a:extLst>
              </a:tr>
              <a:tr h="699752">
                <a:tc>
                  <a:txBody>
                    <a:bodyPr/>
                    <a:lstStyle/>
                    <a:p>
                      <a:pPr algn="l" fontAlgn="b"/>
                      <a:r>
                        <a:rPr lang="en-US" sz="1400" kern="1200" dirty="0">
                          <a:solidFill>
                            <a:schemeClr val="tx1"/>
                          </a:solidFill>
                          <a:effectLst/>
                          <a:latin typeface="+mn-lt"/>
                          <a:ea typeface="+mn-ea"/>
                          <a:cs typeface="+mn-cs"/>
                        </a:rPr>
                        <a:t>Providers are able to restrict the HCBS settings regulation right to have visitors. </a:t>
                      </a:r>
                    </a:p>
                  </a:txBody>
                  <a:tcPr marL="6856" marR="6856" marT="6856"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effectLst/>
                          <a:latin typeface="+mn-lt"/>
                          <a:cs typeface="+mn-cs"/>
                        </a:rPr>
                        <a:t>Per the HCBS settings rule, providers can no longer restrict individual’s rights to have visitors at any time they choose</a:t>
                      </a:r>
                      <a:endParaRPr lang="en-US" sz="1400" dirty="0">
                        <a:solidFill>
                          <a:schemeClr val="tx1"/>
                        </a:solidFill>
                        <a:latin typeface="+mn-lt"/>
                        <a:cs typeface="+mn-cs"/>
                      </a:endParaRPr>
                    </a:p>
                    <a:p>
                      <a:endParaRPr lang="en-US" sz="1200" dirty="0"/>
                    </a:p>
                  </a:txBody>
                  <a:tcPr marL="82268" marR="82268" marT="41134" marB="41134"/>
                </a:tc>
                <a:extLst>
                  <a:ext uri="{0D108BD9-81ED-4DB2-BD59-A6C34878D82A}">
                    <a16:rowId xmlns:a16="http://schemas.microsoft.com/office/drawing/2014/main" val="2967083289"/>
                  </a:ext>
                </a:extLst>
              </a:tr>
            </a:tbl>
          </a:graphicData>
        </a:graphic>
      </p:graphicFrame>
    </p:spTree>
    <p:extLst>
      <p:ext uri="{BB962C8B-B14F-4D97-AF65-F5344CB8AC3E}">
        <p14:creationId xmlns:p14="http://schemas.microsoft.com/office/powerpoint/2010/main" val="8421757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EB4F871C-074A-D42C-B9A3-5835262FB77D}"/>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kumimoji="0" lang="en-US" sz="4600" b="1" i="0" u="none" strike="noStrike" kern="1200" cap="none" spc="0" normalizeH="0" baseline="0" noProof="0" dirty="0">
                <a:ln>
                  <a:noFill/>
                </a:ln>
                <a:solidFill>
                  <a:schemeClr val="tx1"/>
                </a:solidFill>
                <a:effectLst/>
                <a:uLnTx/>
                <a:uFillTx/>
                <a:latin typeface="+mj-lt"/>
                <a:ea typeface="+mj-ea"/>
                <a:cs typeface="+mj-cs"/>
              </a:rPr>
              <a:t>Traditional IID/DD HCBS Waiver –Unwinding</a:t>
            </a:r>
            <a:endParaRPr lang="en-US" sz="4600" kern="1200" dirty="0">
              <a:solidFill>
                <a:schemeClr val="tx1"/>
              </a:solidFill>
              <a:latin typeface="+mj-lt"/>
              <a:ea typeface="+mj-ea"/>
              <a:cs typeface="+mj-cs"/>
            </a:endParaRPr>
          </a:p>
        </p:txBody>
      </p:sp>
      <p:sp>
        <p:nvSpPr>
          <p:cNvPr id="11"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65313"/>
            <a:ext cx="10424160" cy="18288"/>
          </a:xfrm>
          <a:custGeom>
            <a:avLst/>
            <a:gdLst>
              <a:gd name="connsiteX0" fmla="*/ 0 w 10424160"/>
              <a:gd name="connsiteY0" fmla="*/ 0 h 18288"/>
              <a:gd name="connsiteX1" fmla="*/ 903427 w 10424160"/>
              <a:gd name="connsiteY1" fmla="*/ 0 h 18288"/>
              <a:gd name="connsiteX2" fmla="*/ 1389888 w 10424160"/>
              <a:gd name="connsiteY2" fmla="*/ 0 h 18288"/>
              <a:gd name="connsiteX3" fmla="*/ 2189074 w 10424160"/>
              <a:gd name="connsiteY3" fmla="*/ 0 h 18288"/>
              <a:gd name="connsiteX4" fmla="*/ 2675534 w 10424160"/>
              <a:gd name="connsiteY4" fmla="*/ 0 h 18288"/>
              <a:gd name="connsiteX5" fmla="*/ 3370478 w 10424160"/>
              <a:gd name="connsiteY5" fmla="*/ 0 h 18288"/>
              <a:gd name="connsiteX6" fmla="*/ 4169664 w 10424160"/>
              <a:gd name="connsiteY6" fmla="*/ 0 h 18288"/>
              <a:gd name="connsiteX7" fmla="*/ 4551883 w 10424160"/>
              <a:gd name="connsiteY7" fmla="*/ 0 h 18288"/>
              <a:gd name="connsiteX8" fmla="*/ 4934102 w 10424160"/>
              <a:gd name="connsiteY8" fmla="*/ 0 h 18288"/>
              <a:gd name="connsiteX9" fmla="*/ 5837530 w 10424160"/>
              <a:gd name="connsiteY9" fmla="*/ 0 h 18288"/>
              <a:gd name="connsiteX10" fmla="*/ 6532474 w 10424160"/>
              <a:gd name="connsiteY10" fmla="*/ 0 h 18288"/>
              <a:gd name="connsiteX11" fmla="*/ 6914693 w 10424160"/>
              <a:gd name="connsiteY11" fmla="*/ 0 h 18288"/>
              <a:gd name="connsiteX12" fmla="*/ 7609637 w 10424160"/>
              <a:gd name="connsiteY12" fmla="*/ 0 h 18288"/>
              <a:gd name="connsiteX13" fmla="*/ 8513064 w 10424160"/>
              <a:gd name="connsiteY13" fmla="*/ 0 h 18288"/>
              <a:gd name="connsiteX14" fmla="*/ 9103766 w 10424160"/>
              <a:gd name="connsiteY14" fmla="*/ 0 h 18288"/>
              <a:gd name="connsiteX15" fmla="*/ 9694469 w 10424160"/>
              <a:gd name="connsiteY15" fmla="*/ 0 h 18288"/>
              <a:gd name="connsiteX16" fmla="*/ 10424160 w 10424160"/>
              <a:gd name="connsiteY16" fmla="*/ 0 h 18288"/>
              <a:gd name="connsiteX17" fmla="*/ 10424160 w 10424160"/>
              <a:gd name="connsiteY17" fmla="*/ 18288 h 18288"/>
              <a:gd name="connsiteX18" fmla="*/ 9729216 w 10424160"/>
              <a:gd name="connsiteY18" fmla="*/ 18288 h 18288"/>
              <a:gd name="connsiteX19" fmla="*/ 8930030 w 10424160"/>
              <a:gd name="connsiteY19" fmla="*/ 18288 h 18288"/>
              <a:gd name="connsiteX20" fmla="*/ 8130845 w 10424160"/>
              <a:gd name="connsiteY20" fmla="*/ 18288 h 18288"/>
              <a:gd name="connsiteX21" fmla="*/ 7644384 w 10424160"/>
              <a:gd name="connsiteY21" fmla="*/ 18288 h 18288"/>
              <a:gd name="connsiteX22" fmla="*/ 6740957 w 10424160"/>
              <a:gd name="connsiteY22" fmla="*/ 18288 h 18288"/>
              <a:gd name="connsiteX23" fmla="*/ 6046013 w 10424160"/>
              <a:gd name="connsiteY23" fmla="*/ 18288 h 18288"/>
              <a:gd name="connsiteX24" fmla="*/ 5663794 w 10424160"/>
              <a:gd name="connsiteY24" fmla="*/ 18288 h 18288"/>
              <a:gd name="connsiteX25" fmla="*/ 4968850 w 10424160"/>
              <a:gd name="connsiteY25" fmla="*/ 18288 h 18288"/>
              <a:gd name="connsiteX26" fmla="*/ 4378147 w 10424160"/>
              <a:gd name="connsiteY26" fmla="*/ 18288 h 18288"/>
              <a:gd name="connsiteX27" fmla="*/ 3787445 w 10424160"/>
              <a:gd name="connsiteY27" fmla="*/ 18288 h 18288"/>
              <a:gd name="connsiteX28" fmla="*/ 3196742 w 10424160"/>
              <a:gd name="connsiteY28" fmla="*/ 18288 h 18288"/>
              <a:gd name="connsiteX29" fmla="*/ 2606040 w 10424160"/>
              <a:gd name="connsiteY29" fmla="*/ 18288 h 18288"/>
              <a:gd name="connsiteX30" fmla="*/ 1806854 w 10424160"/>
              <a:gd name="connsiteY30" fmla="*/ 18288 h 18288"/>
              <a:gd name="connsiteX31" fmla="*/ 1111910 w 10424160"/>
              <a:gd name="connsiteY31" fmla="*/ 18288 h 18288"/>
              <a:gd name="connsiteX32" fmla="*/ 729691 w 10424160"/>
              <a:gd name="connsiteY32" fmla="*/ 18288 h 18288"/>
              <a:gd name="connsiteX33" fmla="*/ 0 w 10424160"/>
              <a:gd name="connsiteY33" fmla="*/ 18288 h 18288"/>
              <a:gd name="connsiteX34" fmla="*/ 0 w 10424160"/>
              <a:gd name="connsiteY3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4160" h="18288" fill="none" extrusionOk="0">
                <a:moveTo>
                  <a:pt x="0" y="0"/>
                </a:moveTo>
                <a:cubicBezTo>
                  <a:pt x="251416" y="-3874"/>
                  <a:pt x="479411" y="-20508"/>
                  <a:pt x="903427" y="0"/>
                </a:cubicBezTo>
                <a:cubicBezTo>
                  <a:pt x="1327443" y="20508"/>
                  <a:pt x="1177990" y="-7387"/>
                  <a:pt x="1389888" y="0"/>
                </a:cubicBezTo>
                <a:cubicBezTo>
                  <a:pt x="1601786" y="7387"/>
                  <a:pt x="1928602" y="-6697"/>
                  <a:pt x="2189074" y="0"/>
                </a:cubicBezTo>
                <a:cubicBezTo>
                  <a:pt x="2449546" y="6697"/>
                  <a:pt x="2440085" y="-21144"/>
                  <a:pt x="2675534" y="0"/>
                </a:cubicBezTo>
                <a:cubicBezTo>
                  <a:pt x="2910983" y="21144"/>
                  <a:pt x="3026158" y="-11124"/>
                  <a:pt x="3370478" y="0"/>
                </a:cubicBezTo>
                <a:cubicBezTo>
                  <a:pt x="3714798" y="11124"/>
                  <a:pt x="3864539" y="-10660"/>
                  <a:pt x="4169664" y="0"/>
                </a:cubicBezTo>
                <a:cubicBezTo>
                  <a:pt x="4474789" y="10660"/>
                  <a:pt x="4471218" y="16488"/>
                  <a:pt x="4551883" y="0"/>
                </a:cubicBezTo>
                <a:cubicBezTo>
                  <a:pt x="4632548" y="-16488"/>
                  <a:pt x="4786830" y="7986"/>
                  <a:pt x="4934102" y="0"/>
                </a:cubicBezTo>
                <a:cubicBezTo>
                  <a:pt x="5081374" y="-7986"/>
                  <a:pt x="5575881" y="-33003"/>
                  <a:pt x="5837530" y="0"/>
                </a:cubicBezTo>
                <a:cubicBezTo>
                  <a:pt x="6099179" y="33003"/>
                  <a:pt x="6305895" y="14170"/>
                  <a:pt x="6532474" y="0"/>
                </a:cubicBezTo>
                <a:cubicBezTo>
                  <a:pt x="6759053" y="-14170"/>
                  <a:pt x="6726707" y="16121"/>
                  <a:pt x="6914693" y="0"/>
                </a:cubicBezTo>
                <a:cubicBezTo>
                  <a:pt x="7102679" y="-16121"/>
                  <a:pt x="7397857" y="32594"/>
                  <a:pt x="7609637" y="0"/>
                </a:cubicBezTo>
                <a:cubicBezTo>
                  <a:pt x="7821417" y="-32594"/>
                  <a:pt x="8141235" y="-3745"/>
                  <a:pt x="8513064" y="0"/>
                </a:cubicBezTo>
                <a:cubicBezTo>
                  <a:pt x="8884893" y="3745"/>
                  <a:pt x="8877548" y="3359"/>
                  <a:pt x="9103766" y="0"/>
                </a:cubicBezTo>
                <a:cubicBezTo>
                  <a:pt x="9329984" y="-3359"/>
                  <a:pt x="9545570" y="-17843"/>
                  <a:pt x="9694469" y="0"/>
                </a:cubicBezTo>
                <a:cubicBezTo>
                  <a:pt x="9843368" y="17843"/>
                  <a:pt x="10162477" y="-1217"/>
                  <a:pt x="10424160" y="0"/>
                </a:cubicBezTo>
                <a:cubicBezTo>
                  <a:pt x="10424498" y="7640"/>
                  <a:pt x="10423710" y="11289"/>
                  <a:pt x="10424160" y="18288"/>
                </a:cubicBezTo>
                <a:cubicBezTo>
                  <a:pt x="10184680" y="20716"/>
                  <a:pt x="10034768" y="-9357"/>
                  <a:pt x="9729216" y="18288"/>
                </a:cubicBezTo>
                <a:cubicBezTo>
                  <a:pt x="9423664" y="45933"/>
                  <a:pt x="9309220" y="36372"/>
                  <a:pt x="8930030" y="18288"/>
                </a:cubicBezTo>
                <a:cubicBezTo>
                  <a:pt x="8550840" y="204"/>
                  <a:pt x="8513376" y="34707"/>
                  <a:pt x="8130845" y="18288"/>
                </a:cubicBezTo>
                <a:cubicBezTo>
                  <a:pt x="7748315" y="1869"/>
                  <a:pt x="7864674" y="19659"/>
                  <a:pt x="7644384" y="18288"/>
                </a:cubicBezTo>
                <a:cubicBezTo>
                  <a:pt x="7424094" y="16917"/>
                  <a:pt x="6947001" y="55680"/>
                  <a:pt x="6740957" y="18288"/>
                </a:cubicBezTo>
                <a:cubicBezTo>
                  <a:pt x="6534913" y="-19104"/>
                  <a:pt x="6313809" y="33391"/>
                  <a:pt x="6046013" y="18288"/>
                </a:cubicBezTo>
                <a:cubicBezTo>
                  <a:pt x="5778217" y="3185"/>
                  <a:pt x="5786775" y="1439"/>
                  <a:pt x="5663794" y="18288"/>
                </a:cubicBezTo>
                <a:cubicBezTo>
                  <a:pt x="5540813" y="35137"/>
                  <a:pt x="5204724" y="25434"/>
                  <a:pt x="4968850" y="18288"/>
                </a:cubicBezTo>
                <a:cubicBezTo>
                  <a:pt x="4732976" y="11142"/>
                  <a:pt x="4559928" y="34568"/>
                  <a:pt x="4378147" y="18288"/>
                </a:cubicBezTo>
                <a:cubicBezTo>
                  <a:pt x="4196366" y="2008"/>
                  <a:pt x="3992200" y="35409"/>
                  <a:pt x="3787445" y="18288"/>
                </a:cubicBezTo>
                <a:cubicBezTo>
                  <a:pt x="3582690" y="1167"/>
                  <a:pt x="3488876" y="-7583"/>
                  <a:pt x="3196742" y="18288"/>
                </a:cubicBezTo>
                <a:cubicBezTo>
                  <a:pt x="2904608" y="44159"/>
                  <a:pt x="2729828" y="45906"/>
                  <a:pt x="2606040" y="18288"/>
                </a:cubicBezTo>
                <a:cubicBezTo>
                  <a:pt x="2482252" y="-9330"/>
                  <a:pt x="2000672" y="-5498"/>
                  <a:pt x="1806854" y="18288"/>
                </a:cubicBezTo>
                <a:cubicBezTo>
                  <a:pt x="1613036" y="42074"/>
                  <a:pt x="1310933" y="-4240"/>
                  <a:pt x="1111910" y="18288"/>
                </a:cubicBezTo>
                <a:cubicBezTo>
                  <a:pt x="912887" y="40816"/>
                  <a:pt x="891560" y="1701"/>
                  <a:pt x="729691" y="18288"/>
                </a:cubicBezTo>
                <a:cubicBezTo>
                  <a:pt x="567822" y="34875"/>
                  <a:pt x="203025" y="34462"/>
                  <a:pt x="0" y="18288"/>
                </a:cubicBezTo>
                <a:cubicBezTo>
                  <a:pt x="-82" y="11708"/>
                  <a:pt x="-178" y="8956"/>
                  <a:pt x="0" y="0"/>
                </a:cubicBezTo>
                <a:close/>
              </a:path>
              <a:path w="10424160" h="18288" stroke="0" extrusionOk="0">
                <a:moveTo>
                  <a:pt x="0" y="0"/>
                </a:moveTo>
                <a:cubicBezTo>
                  <a:pt x="119910" y="17195"/>
                  <a:pt x="345032" y="1652"/>
                  <a:pt x="590702" y="0"/>
                </a:cubicBezTo>
                <a:cubicBezTo>
                  <a:pt x="836372" y="-1652"/>
                  <a:pt x="830717" y="-10944"/>
                  <a:pt x="972922" y="0"/>
                </a:cubicBezTo>
                <a:cubicBezTo>
                  <a:pt x="1115127" y="10944"/>
                  <a:pt x="1638708" y="17269"/>
                  <a:pt x="1876349" y="0"/>
                </a:cubicBezTo>
                <a:cubicBezTo>
                  <a:pt x="2113990" y="-17269"/>
                  <a:pt x="2263529" y="27642"/>
                  <a:pt x="2467051" y="0"/>
                </a:cubicBezTo>
                <a:cubicBezTo>
                  <a:pt x="2670573" y="-27642"/>
                  <a:pt x="2867743" y="-1552"/>
                  <a:pt x="3057754" y="0"/>
                </a:cubicBezTo>
                <a:cubicBezTo>
                  <a:pt x="3247765" y="1552"/>
                  <a:pt x="3729099" y="45169"/>
                  <a:pt x="3961181" y="0"/>
                </a:cubicBezTo>
                <a:cubicBezTo>
                  <a:pt x="4193263" y="-45169"/>
                  <a:pt x="4313735" y="4067"/>
                  <a:pt x="4447642" y="0"/>
                </a:cubicBezTo>
                <a:cubicBezTo>
                  <a:pt x="4581549" y="-4067"/>
                  <a:pt x="5123626" y="11867"/>
                  <a:pt x="5351069" y="0"/>
                </a:cubicBezTo>
                <a:cubicBezTo>
                  <a:pt x="5578512" y="-11867"/>
                  <a:pt x="6044105" y="-19983"/>
                  <a:pt x="6254496" y="0"/>
                </a:cubicBezTo>
                <a:cubicBezTo>
                  <a:pt x="6464887" y="19983"/>
                  <a:pt x="6664731" y="4232"/>
                  <a:pt x="6949440" y="0"/>
                </a:cubicBezTo>
                <a:cubicBezTo>
                  <a:pt x="7234149" y="-4232"/>
                  <a:pt x="7497205" y="28731"/>
                  <a:pt x="7852867" y="0"/>
                </a:cubicBezTo>
                <a:cubicBezTo>
                  <a:pt x="8208529" y="-28731"/>
                  <a:pt x="8287556" y="2616"/>
                  <a:pt x="8443570" y="0"/>
                </a:cubicBezTo>
                <a:cubicBezTo>
                  <a:pt x="8599584" y="-2616"/>
                  <a:pt x="8871283" y="-14113"/>
                  <a:pt x="9034272" y="0"/>
                </a:cubicBezTo>
                <a:cubicBezTo>
                  <a:pt x="9197261" y="14113"/>
                  <a:pt x="9604978" y="-35623"/>
                  <a:pt x="9833458" y="0"/>
                </a:cubicBezTo>
                <a:cubicBezTo>
                  <a:pt x="10061938" y="35623"/>
                  <a:pt x="10231944" y="-8194"/>
                  <a:pt x="10424160" y="0"/>
                </a:cubicBezTo>
                <a:cubicBezTo>
                  <a:pt x="10424285" y="4395"/>
                  <a:pt x="10424085" y="9776"/>
                  <a:pt x="10424160" y="18288"/>
                </a:cubicBezTo>
                <a:cubicBezTo>
                  <a:pt x="10058736" y="-5772"/>
                  <a:pt x="9942989" y="-18764"/>
                  <a:pt x="9624974" y="18288"/>
                </a:cubicBezTo>
                <a:cubicBezTo>
                  <a:pt x="9306959" y="55340"/>
                  <a:pt x="9229263" y="24995"/>
                  <a:pt x="8930030" y="18288"/>
                </a:cubicBezTo>
                <a:cubicBezTo>
                  <a:pt x="8630797" y="11581"/>
                  <a:pt x="8647263" y="10931"/>
                  <a:pt x="8547811" y="18288"/>
                </a:cubicBezTo>
                <a:cubicBezTo>
                  <a:pt x="8448359" y="25645"/>
                  <a:pt x="8173221" y="219"/>
                  <a:pt x="8061350" y="18288"/>
                </a:cubicBezTo>
                <a:cubicBezTo>
                  <a:pt x="7949479" y="36357"/>
                  <a:pt x="7437002" y="17516"/>
                  <a:pt x="7157923" y="18288"/>
                </a:cubicBezTo>
                <a:cubicBezTo>
                  <a:pt x="6878844" y="19060"/>
                  <a:pt x="6610241" y="8864"/>
                  <a:pt x="6462979" y="18288"/>
                </a:cubicBezTo>
                <a:cubicBezTo>
                  <a:pt x="6315717" y="27712"/>
                  <a:pt x="6124879" y="4989"/>
                  <a:pt x="5976518" y="18288"/>
                </a:cubicBezTo>
                <a:cubicBezTo>
                  <a:pt x="5828157" y="31587"/>
                  <a:pt x="5566880" y="7112"/>
                  <a:pt x="5281574" y="18288"/>
                </a:cubicBezTo>
                <a:cubicBezTo>
                  <a:pt x="4996268" y="29464"/>
                  <a:pt x="5085614" y="20493"/>
                  <a:pt x="4899355" y="18288"/>
                </a:cubicBezTo>
                <a:cubicBezTo>
                  <a:pt x="4713096" y="16083"/>
                  <a:pt x="4606138" y="34359"/>
                  <a:pt x="4517136" y="18288"/>
                </a:cubicBezTo>
                <a:cubicBezTo>
                  <a:pt x="4428134" y="2217"/>
                  <a:pt x="4125335" y="52414"/>
                  <a:pt x="3822192" y="18288"/>
                </a:cubicBezTo>
                <a:cubicBezTo>
                  <a:pt x="3519049" y="-15838"/>
                  <a:pt x="3453132" y="3859"/>
                  <a:pt x="3335731" y="18288"/>
                </a:cubicBezTo>
                <a:cubicBezTo>
                  <a:pt x="3218330" y="32717"/>
                  <a:pt x="2718749" y="-13936"/>
                  <a:pt x="2536546" y="18288"/>
                </a:cubicBezTo>
                <a:cubicBezTo>
                  <a:pt x="2354343" y="50512"/>
                  <a:pt x="2190669" y="3238"/>
                  <a:pt x="2050085" y="18288"/>
                </a:cubicBezTo>
                <a:cubicBezTo>
                  <a:pt x="1909501" y="33338"/>
                  <a:pt x="1520975" y="3062"/>
                  <a:pt x="1250899" y="18288"/>
                </a:cubicBezTo>
                <a:cubicBezTo>
                  <a:pt x="980823" y="33514"/>
                  <a:pt x="992936" y="28036"/>
                  <a:pt x="868680" y="18288"/>
                </a:cubicBezTo>
                <a:cubicBezTo>
                  <a:pt x="744424" y="8540"/>
                  <a:pt x="230364" y="33365"/>
                  <a:pt x="0" y="18288"/>
                </a:cubicBezTo>
                <a:cubicBezTo>
                  <a:pt x="-504" y="12101"/>
                  <a:pt x="-591" y="771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4" name="Table 4">
            <a:extLst>
              <a:ext uri="{FF2B5EF4-FFF2-40B4-BE49-F238E27FC236}">
                <a16:creationId xmlns:a16="http://schemas.microsoft.com/office/drawing/2014/main" id="{3DBD7366-A6AA-4F87-690B-436A8E3BD4C8}"/>
              </a:ext>
            </a:extLst>
          </p:cNvPr>
          <p:cNvGraphicFramePr>
            <a:graphicFrameLocks noGrp="1"/>
          </p:cNvGraphicFramePr>
          <p:nvPr>
            <p:ph idx="1"/>
            <p:extLst>
              <p:ext uri="{D42A27DB-BD31-4B8C-83A1-F6EECF244321}">
                <p14:modId xmlns:p14="http://schemas.microsoft.com/office/powerpoint/2010/main" val="2329398313"/>
              </p:ext>
            </p:extLst>
          </p:nvPr>
        </p:nvGraphicFramePr>
        <p:xfrm>
          <a:off x="838200" y="2342542"/>
          <a:ext cx="10515601" cy="3719967"/>
        </p:xfrm>
        <a:graphic>
          <a:graphicData uri="http://schemas.openxmlformats.org/drawingml/2006/table">
            <a:tbl>
              <a:tblPr firstRow="1" bandRow="1">
                <a:tableStyleId>{5C22544A-7EE6-4342-B048-85BDC9FD1C3A}</a:tableStyleId>
              </a:tblPr>
              <a:tblGrid>
                <a:gridCol w="5293917">
                  <a:extLst>
                    <a:ext uri="{9D8B030D-6E8A-4147-A177-3AD203B41FA5}">
                      <a16:colId xmlns:a16="http://schemas.microsoft.com/office/drawing/2014/main" val="3356465575"/>
                    </a:ext>
                  </a:extLst>
                </a:gridCol>
                <a:gridCol w="5221684">
                  <a:extLst>
                    <a:ext uri="{9D8B030D-6E8A-4147-A177-3AD203B41FA5}">
                      <a16:colId xmlns:a16="http://schemas.microsoft.com/office/drawing/2014/main" val="513995381"/>
                    </a:ext>
                  </a:extLst>
                </a:gridCol>
              </a:tblGrid>
              <a:tr h="485368">
                <a:tc>
                  <a:txBody>
                    <a:bodyPr/>
                    <a:lstStyle/>
                    <a:p>
                      <a:r>
                        <a:rPr lang="en-US" sz="2100" dirty="0"/>
                        <a:t>During Covid-19 PHE</a:t>
                      </a:r>
                    </a:p>
                  </a:txBody>
                  <a:tcPr marL="110096" marR="110096" marT="55048" marB="55048"/>
                </a:tc>
                <a:tc>
                  <a:txBody>
                    <a:bodyPr/>
                    <a:lstStyle/>
                    <a:p>
                      <a:r>
                        <a:rPr lang="en-US" sz="2100" dirty="0"/>
                        <a:t>On November 12, 2023</a:t>
                      </a:r>
                    </a:p>
                  </a:txBody>
                  <a:tcPr marL="110096" marR="110096" marT="55048" marB="55048"/>
                </a:tc>
                <a:extLst>
                  <a:ext uri="{0D108BD9-81ED-4DB2-BD59-A6C34878D82A}">
                    <a16:rowId xmlns:a16="http://schemas.microsoft.com/office/drawing/2014/main" val="4080259499"/>
                  </a:ext>
                </a:extLst>
              </a:tr>
              <a:tr h="1749868">
                <a:tc>
                  <a:txBody>
                    <a:bodyPr/>
                    <a:lstStyle/>
                    <a:p>
                      <a:r>
                        <a:rPr lang="en-US" sz="1700" kern="1200" dirty="0">
                          <a:solidFill>
                            <a:schemeClr val="tx1"/>
                          </a:solidFill>
                          <a:effectLst/>
                          <a:latin typeface="+mn-lt"/>
                          <a:ea typeface="+mn-ea"/>
                          <a:cs typeface="+mn-cs"/>
                        </a:rPr>
                        <a:t>Agencies that provide Residential Habilitation may be eligible to receive an increased payment to assist in the cost when the participant is unable to receive a day service (day Habilitation, Prevocational Services, Small Group Employment, and Individual Employment)  in the regular location. </a:t>
                      </a:r>
                    </a:p>
                  </a:txBody>
                  <a:tcPr marL="110096" marR="110096" marT="55048" marB="55048"/>
                </a:tc>
                <a:tc>
                  <a:txBody>
                    <a:bodyPr/>
                    <a:lstStyle/>
                    <a:p>
                      <a:r>
                        <a:rPr lang="en-US" sz="1700" kern="1200" dirty="0">
                          <a:solidFill>
                            <a:schemeClr val="tx1"/>
                          </a:solidFill>
                          <a:effectLst/>
                          <a:latin typeface="+mn-lt"/>
                          <a:ea typeface="+mn-ea"/>
                          <a:cs typeface="+mn-cs"/>
                        </a:rPr>
                        <a:t>Increased payment is no longer available. </a:t>
                      </a:r>
                    </a:p>
                  </a:txBody>
                  <a:tcPr marL="110096" marR="110096" marT="55048" marB="55048"/>
                </a:tc>
                <a:extLst>
                  <a:ext uri="{0D108BD9-81ED-4DB2-BD59-A6C34878D82A}">
                    <a16:rowId xmlns:a16="http://schemas.microsoft.com/office/drawing/2014/main" val="4119221276"/>
                  </a:ext>
                </a:extLst>
              </a:tr>
              <a:tr h="1484731">
                <a:tc>
                  <a:txBody>
                    <a:bodyPr/>
                    <a:lstStyle/>
                    <a:p>
                      <a:r>
                        <a:rPr lang="en-US" sz="1700" kern="1200" dirty="0">
                          <a:solidFill>
                            <a:schemeClr val="tx1"/>
                          </a:solidFill>
                          <a:effectLst/>
                          <a:latin typeface="+mn-lt"/>
                          <a:ea typeface="+mn-ea"/>
                          <a:cs typeface="+mn-cs"/>
                        </a:rPr>
                        <a:t>Temporarily suspend the federal requirement that In home Support is not authorized when Part B services of Individuals with Disabilities Education Act (IDEA) are offered in person through ND Department of Public Instruction.</a:t>
                      </a:r>
                    </a:p>
                  </a:txBody>
                  <a:tcPr marL="110096" marR="110096" marT="55048" marB="55048"/>
                </a:tc>
                <a:tc>
                  <a:txBody>
                    <a:bodyPr/>
                    <a:lstStyle/>
                    <a:p>
                      <a:r>
                        <a:rPr lang="en-US" sz="1700" kern="1200" dirty="0">
                          <a:solidFill>
                            <a:schemeClr val="tx1"/>
                          </a:solidFill>
                          <a:effectLst/>
                          <a:latin typeface="+mn-lt"/>
                          <a:ea typeface="+mn-ea"/>
                          <a:cs typeface="+mn-cs"/>
                        </a:rPr>
                        <a:t>Per Traditional IID/DD HCBS waiver, In home Support is not authorized when Part B services of IDEA are offered in person through ND Department of Public Instruction.</a:t>
                      </a:r>
                    </a:p>
                  </a:txBody>
                  <a:tcPr marL="110096" marR="110096" marT="55048" marB="55048"/>
                </a:tc>
                <a:extLst>
                  <a:ext uri="{0D108BD9-81ED-4DB2-BD59-A6C34878D82A}">
                    <a16:rowId xmlns:a16="http://schemas.microsoft.com/office/drawing/2014/main" val="1056304621"/>
                  </a:ext>
                </a:extLst>
              </a:tr>
            </a:tbl>
          </a:graphicData>
        </a:graphic>
      </p:graphicFrame>
    </p:spTree>
    <p:extLst>
      <p:ext uri="{BB962C8B-B14F-4D97-AF65-F5344CB8AC3E}">
        <p14:creationId xmlns:p14="http://schemas.microsoft.com/office/powerpoint/2010/main" val="7726762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CA863-BF93-4769-95B4-FD4CBA546C98}"/>
              </a:ext>
            </a:extLst>
          </p:cNvPr>
          <p:cNvSpPr>
            <a:spLocks noGrp="1"/>
          </p:cNvSpPr>
          <p:nvPr>
            <p:ph type="title"/>
          </p:nvPr>
        </p:nvSpPr>
        <p:spPr/>
        <p:txBody>
          <a:bodyPr>
            <a:noAutofit/>
          </a:bodyPr>
          <a:lstStyle/>
          <a:p>
            <a:r>
              <a:rPr lang="en-US" sz="3600" dirty="0"/>
              <a:t>Intermediate Care Facility (ICF/IID)- Unwinding</a:t>
            </a:r>
            <a:endParaRPr lang="en-US" sz="3600" b="1" dirty="0"/>
          </a:p>
        </p:txBody>
      </p:sp>
      <p:sp>
        <p:nvSpPr>
          <p:cNvPr id="3" name="Content Placeholder 2">
            <a:extLst>
              <a:ext uri="{FF2B5EF4-FFF2-40B4-BE49-F238E27FC236}">
                <a16:creationId xmlns:a16="http://schemas.microsoft.com/office/drawing/2014/main" id="{03838DC4-0C16-4362-B4E0-6E25D1865510}"/>
              </a:ext>
            </a:extLst>
          </p:cNvPr>
          <p:cNvSpPr>
            <a:spLocks noGrp="1"/>
          </p:cNvSpPr>
          <p:nvPr>
            <p:ph idx="1"/>
          </p:nvPr>
        </p:nvSpPr>
        <p:spPr>
          <a:xfrm>
            <a:off x="235389" y="1729214"/>
            <a:ext cx="6409855" cy="4461184"/>
          </a:xfrm>
        </p:spPr>
        <p:txBody>
          <a:bodyPr>
            <a:normAutofit fontScale="85000" lnSpcReduction="20000"/>
          </a:bodyPr>
          <a:lstStyle/>
          <a:p>
            <a:pPr marL="342900" marR="0" lvl="0" indent="-342900">
              <a:spcBef>
                <a:spcPts val="0"/>
              </a:spcBef>
              <a:spcAft>
                <a:spcPts val="0"/>
              </a:spcAft>
              <a:buFont typeface="Symbol" panose="05050102010706020507" pitchFamily="18" charset="2"/>
              <a:buChar char=""/>
            </a:pPr>
            <a:r>
              <a:rPr lang="en-US" sz="2100" dirty="0">
                <a:effectLst/>
                <a:latin typeface="+mn-lt"/>
                <a:ea typeface="Futura Bk BT"/>
                <a:cs typeface="Futura Bk BT"/>
              </a:rPr>
              <a:t>Therapeutic leave days will return to 30 days per calendar year on </a:t>
            </a:r>
            <a:r>
              <a:rPr lang="en-US" sz="2100" b="1" dirty="0">
                <a:effectLst/>
                <a:latin typeface="+mn-lt"/>
                <a:ea typeface="Futura Bk BT"/>
                <a:cs typeface="Futura Bk BT"/>
              </a:rPr>
              <a:t>May 12, 2023</a:t>
            </a:r>
            <a:r>
              <a:rPr lang="en-US" sz="2100" dirty="0">
                <a:effectLst/>
                <a:latin typeface="+mn-lt"/>
                <a:ea typeface="Futura Bk BT"/>
                <a:cs typeface="Futura Bk BT"/>
              </a:rPr>
              <a:t>; if an individual used 60 days prior to May 12, 2023, they will have zero days left for the calendar year; if an individual used less than 30 days they will have up to 30 days remaining. </a:t>
            </a:r>
          </a:p>
          <a:p>
            <a:pPr marL="800100" lvl="1" indent="-342900">
              <a:lnSpc>
                <a:spcPct val="120000"/>
              </a:lnSpc>
              <a:spcBef>
                <a:spcPts val="0"/>
              </a:spcBef>
              <a:buFont typeface="Symbol" panose="05050102010706020507" pitchFamily="18" charset="2"/>
              <a:buChar char=""/>
            </a:pPr>
            <a:r>
              <a:rPr lang="en-US" sz="1700" dirty="0">
                <a:effectLst/>
                <a:latin typeface="+mn-lt"/>
                <a:ea typeface="Futura Bk BT"/>
                <a:cs typeface="Futura Bk BT"/>
              </a:rPr>
              <a:t>For example, if an individual used 20 days prior to May 12, they then have 10 days remaining for the calendar year. </a:t>
            </a:r>
          </a:p>
          <a:p>
            <a:pPr marL="342900" marR="0" lvl="0" indent="-342900">
              <a:spcBef>
                <a:spcPts val="0"/>
              </a:spcBef>
              <a:spcAft>
                <a:spcPts val="0"/>
              </a:spcAft>
              <a:buFont typeface="Symbol" panose="05050102010706020507" pitchFamily="18" charset="2"/>
              <a:buChar char=""/>
            </a:pPr>
            <a:endParaRPr lang="en-US" sz="2100" dirty="0">
              <a:effectLst/>
              <a:latin typeface="+mn-lt"/>
              <a:ea typeface="Futura Bk BT"/>
              <a:cs typeface="Futura Bk BT"/>
            </a:endParaRPr>
          </a:p>
          <a:p>
            <a:pPr marL="342900" marR="0" lvl="0" indent="-342900">
              <a:spcBef>
                <a:spcPts val="0"/>
              </a:spcBef>
              <a:spcAft>
                <a:spcPts val="0"/>
              </a:spcAft>
              <a:buFont typeface="Symbol" panose="05050102010706020507" pitchFamily="18" charset="2"/>
              <a:buChar char=""/>
            </a:pPr>
            <a:r>
              <a:rPr lang="en-US" sz="2100" dirty="0">
                <a:effectLst/>
                <a:latin typeface="+mn-lt"/>
                <a:ea typeface="Futura Bk BT"/>
                <a:cs typeface="Futura Bk BT"/>
              </a:rPr>
              <a:t>All ICF waivers will end as of </a:t>
            </a:r>
            <a:r>
              <a:rPr lang="en-US" sz="2100" b="1" dirty="0">
                <a:effectLst/>
                <a:latin typeface="+mn-lt"/>
                <a:ea typeface="Futura Bk BT"/>
                <a:cs typeface="Futura Bk BT"/>
              </a:rPr>
              <a:t>May 12, 2023.</a:t>
            </a:r>
            <a:r>
              <a:rPr lang="en-US" sz="2100" dirty="0">
                <a:effectLst/>
                <a:latin typeface="+mn-lt"/>
                <a:ea typeface="Futura Bk BT"/>
                <a:cs typeface="Futura Bk BT"/>
              </a:rPr>
              <a:t> This includes flexibilities around community outings, training requirements, and active treatment. A full list can be found at the site below. </a:t>
            </a:r>
          </a:p>
          <a:p>
            <a:pPr marL="800100" lvl="1" indent="-342900">
              <a:lnSpc>
                <a:spcPct val="120000"/>
              </a:lnSpc>
              <a:spcBef>
                <a:spcPts val="0"/>
              </a:spcBef>
              <a:buFont typeface="Symbol" panose="05050102010706020507" pitchFamily="18" charset="2"/>
              <a:buChar char=""/>
            </a:pPr>
            <a:r>
              <a:rPr lang="en-US" sz="1700" dirty="0">
                <a:effectLst/>
                <a:latin typeface="+mn-lt"/>
                <a:ea typeface="Futura Bk BT"/>
                <a:cs typeface="Futura Bk BT"/>
              </a:rPr>
              <a:t>Please refer to page 31 and complete a word search for ICF to see all the guidance specific to ICF. </a:t>
            </a:r>
            <a:r>
              <a:rPr lang="en-US" sz="1700" u="sng" dirty="0">
                <a:solidFill>
                  <a:srgbClr val="0000FF"/>
                </a:solidFill>
                <a:effectLst/>
                <a:latin typeface="+mn-lt"/>
                <a:ea typeface="Futura Bk BT"/>
                <a:cs typeface="Futura Bk BT"/>
                <a:hlinkClick r:id="rId2"/>
              </a:rPr>
              <a:t>https://www.cms.gov/files/document/covid-19-emergency-declaration-waivers.pdf</a:t>
            </a:r>
            <a:r>
              <a:rPr lang="en-US" sz="1700" dirty="0">
                <a:effectLst/>
                <a:latin typeface="+mn-lt"/>
                <a:ea typeface="Futura Bk BT"/>
                <a:cs typeface="Futura Bk BT"/>
              </a:rPr>
              <a:t>  </a:t>
            </a:r>
          </a:p>
          <a:p>
            <a:pPr marL="342900" marR="0" lvl="0" indent="-342900">
              <a:spcBef>
                <a:spcPts val="0"/>
              </a:spcBef>
              <a:spcAft>
                <a:spcPts val="0"/>
              </a:spcAft>
              <a:buFont typeface="Symbol" panose="05050102010706020507" pitchFamily="18" charset="2"/>
              <a:buChar char=""/>
            </a:pPr>
            <a:endParaRPr lang="en-US" sz="2100" dirty="0">
              <a:effectLst/>
              <a:latin typeface="+mn-lt"/>
              <a:ea typeface="Futura Bk BT"/>
              <a:cs typeface="Futura Bk BT"/>
            </a:endParaRPr>
          </a:p>
          <a:p>
            <a:pPr marL="342900" marR="0" lvl="0" indent="-342900">
              <a:spcBef>
                <a:spcPts val="0"/>
              </a:spcBef>
              <a:spcAft>
                <a:spcPts val="0"/>
              </a:spcAft>
              <a:buFont typeface="Symbol" panose="05050102010706020507" pitchFamily="18" charset="2"/>
              <a:buChar char=""/>
            </a:pPr>
            <a:r>
              <a:rPr lang="en-US" sz="2100" dirty="0">
                <a:effectLst/>
                <a:latin typeface="+mn-lt"/>
                <a:ea typeface="Futura Bk BT"/>
                <a:cs typeface="Futura Bk BT"/>
              </a:rPr>
              <a:t>The ICF vaccine mandate is </a:t>
            </a:r>
            <a:r>
              <a:rPr lang="en-US" sz="2100" b="1" dirty="0">
                <a:effectLst/>
                <a:latin typeface="+mn-lt"/>
                <a:ea typeface="Futura Bk BT"/>
                <a:cs typeface="Futura Bk BT"/>
              </a:rPr>
              <a:t>federal</a:t>
            </a:r>
            <a:r>
              <a:rPr lang="en-US" sz="2100" dirty="0">
                <a:effectLst/>
                <a:latin typeface="+mn-lt"/>
                <a:ea typeface="Futura Bk BT"/>
                <a:cs typeface="Futura Bk BT"/>
              </a:rPr>
              <a:t> regulation and continues to remain in effect. Refer to Appendix F on page 60 for the regulations pertaining to ICFs. </a:t>
            </a:r>
            <a:r>
              <a:rPr lang="en-US" sz="2100" u="sng" dirty="0">
                <a:solidFill>
                  <a:srgbClr val="0000FF"/>
                </a:solidFill>
                <a:effectLst/>
                <a:latin typeface="+mn-lt"/>
                <a:ea typeface="Futura Bk BT"/>
                <a:cs typeface="Futura Bk BT"/>
                <a:hlinkClick r:id="rId3"/>
              </a:rPr>
              <a:t>https://www.cms.gov/files/document/qs0-23-02-all.pdf</a:t>
            </a:r>
            <a:endParaRPr lang="en-US" sz="2100" u="sng" dirty="0">
              <a:solidFill>
                <a:srgbClr val="0000FF"/>
              </a:solidFill>
              <a:effectLst/>
              <a:latin typeface="+mn-lt"/>
              <a:ea typeface="Futura Bk BT"/>
              <a:cs typeface="Futura Bk BT"/>
            </a:endParaRPr>
          </a:p>
          <a:p>
            <a:pPr marL="342900" marR="0" lvl="0" indent="-342900">
              <a:spcBef>
                <a:spcPts val="0"/>
              </a:spcBef>
              <a:spcAft>
                <a:spcPts val="0"/>
              </a:spcAft>
              <a:buFont typeface="Symbol" panose="05050102010706020507" pitchFamily="18" charset="2"/>
              <a:buChar char=""/>
            </a:pPr>
            <a:endParaRPr lang="en-US" sz="2100" dirty="0">
              <a:effectLst/>
              <a:latin typeface="+mn-lt"/>
              <a:ea typeface="Futura Bk BT"/>
              <a:cs typeface="Futura Bk BT"/>
            </a:endParaRPr>
          </a:p>
          <a:p>
            <a:pPr marL="342900" marR="0" lvl="0" indent="-342900">
              <a:spcBef>
                <a:spcPts val="0"/>
              </a:spcBef>
              <a:spcAft>
                <a:spcPts val="0"/>
              </a:spcAft>
              <a:buFont typeface="Symbol" panose="05050102010706020507" pitchFamily="18" charset="2"/>
              <a:buChar char=""/>
            </a:pPr>
            <a:r>
              <a:rPr lang="en-US" sz="2100" dirty="0">
                <a:effectLst/>
                <a:latin typeface="+mn-lt"/>
                <a:ea typeface="Futura Bk BT"/>
                <a:cs typeface="Futura Bk BT"/>
              </a:rPr>
              <a:t>At this time there has not been any updated guidance from </a:t>
            </a:r>
            <a:r>
              <a:rPr lang="en-US" sz="2100" dirty="0">
                <a:latin typeface="+mn-lt"/>
                <a:ea typeface="Futura Bk BT"/>
                <a:cs typeface="Futura Bk BT"/>
              </a:rPr>
              <a:t>CMS </a:t>
            </a:r>
            <a:r>
              <a:rPr lang="en-US" sz="2100" dirty="0">
                <a:effectLst/>
                <a:latin typeface="+mn-lt"/>
                <a:ea typeface="Futura Bk BT"/>
                <a:cs typeface="Futura Bk BT"/>
              </a:rPr>
              <a:t>on the usage of masks for ICFs. </a:t>
            </a:r>
          </a:p>
          <a:p>
            <a:pPr lvl="2">
              <a:lnSpc>
                <a:spcPct val="150000"/>
              </a:lnSpc>
              <a:spcBef>
                <a:spcPts val="300"/>
              </a:spcBef>
              <a:spcAft>
                <a:spcPts val="300"/>
              </a:spcAft>
            </a:pPr>
            <a:endParaRPr lang="en-US" dirty="0"/>
          </a:p>
          <a:p>
            <a:endParaRPr lang="en-US" dirty="0"/>
          </a:p>
        </p:txBody>
      </p:sp>
      <p:pic>
        <p:nvPicPr>
          <p:cNvPr id="6" name="Picture Placeholder 5" descr="A picture containing person, person, outdoor, smiling&#10;&#10;Description automatically generated">
            <a:extLst>
              <a:ext uri="{FF2B5EF4-FFF2-40B4-BE49-F238E27FC236}">
                <a16:creationId xmlns:a16="http://schemas.microsoft.com/office/drawing/2014/main" id="{31B4E265-8581-4D19-BB87-4EFC5B846F36}"/>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9262" r="9262"/>
          <a:stretch>
            <a:fillRect/>
          </a:stretch>
        </p:blipFill>
        <p:spPr>
          <a:xfrm>
            <a:off x="6826313" y="2190749"/>
            <a:ext cx="4888132" cy="3999649"/>
          </a:xfrm>
        </p:spPr>
      </p:pic>
    </p:spTree>
    <p:extLst>
      <p:ext uri="{BB962C8B-B14F-4D97-AF65-F5344CB8AC3E}">
        <p14:creationId xmlns:p14="http://schemas.microsoft.com/office/powerpoint/2010/main" val="2638212148"/>
      </p:ext>
    </p:extLst>
  </p:cSld>
  <p:clrMapOvr>
    <a:masterClrMapping/>
  </p:clrMapOvr>
</p:sld>
</file>

<file path=ppt/theme/theme1.xml><?xml version="1.0" encoding="utf-8"?>
<a:theme xmlns:a="http://schemas.openxmlformats.org/drawingml/2006/main" name="Office Theme">
  <a:themeElements>
    <a:clrScheme name="Custom 5">
      <a:dk1>
        <a:srgbClr val="0E406A"/>
      </a:dk1>
      <a:lt1>
        <a:sysClr val="window" lastClr="FFFFFF"/>
      </a:lt1>
      <a:dk2>
        <a:srgbClr val="0E406A"/>
      </a:dk2>
      <a:lt2>
        <a:srgbClr val="E2DFDA"/>
      </a:lt2>
      <a:accent1>
        <a:srgbClr val="0E406A"/>
      </a:accent1>
      <a:accent2>
        <a:srgbClr val="037FAE"/>
      </a:accent2>
      <a:accent3>
        <a:srgbClr val="D34927"/>
      </a:accent3>
      <a:accent4>
        <a:srgbClr val="796E66"/>
      </a:accent4>
      <a:accent5>
        <a:srgbClr val="000000"/>
      </a:accent5>
      <a:accent6>
        <a:srgbClr val="049FDA"/>
      </a:accent6>
      <a:hlink>
        <a:srgbClr val="D34927"/>
      </a:hlink>
      <a:folHlink>
        <a:srgbClr val="037FA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2e0eb7ff-09c1-43f2-a73c-895a4d29e904">
      <Terms xmlns="http://schemas.microsoft.com/office/infopath/2007/PartnerControls"/>
    </lcf76f155ced4ddcb4097134ff3c332f>
    <TaxCatchAll xmlns="191cd0c5-10cd-4427-82dc-ae37af9cc857" xsi:nil="true"/>
    <SharedWithUsers xmlns="191cd0c5-10cd-4427-82dc-ae37af9cc857">
      <UserInfo>
        <DisplayName>Oestreich, Elizabeth J.</DisplayName>
        <AccountId>139</AccountId>
        <AccountType/>
      </UserInfo>
      <UserInfo>
        <DisplayName>Anderson, Hannah S.</DisplayName>
        <AccountId>24</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DCC4E001277DD469C18D0F3CE8EE478" ma:contentTypeVersion="12" ma:contentTypeDescription="Create a new document." ma:contentTypeScope="" ma:versionID="3db5777947d37643e0fba18b9b4f51ad">
  <xsd:schema xmlns:xsd="http://www.w3.org/2001/XMLSchema" xmlns:xs="http://www.w3.org/2001/XMLSchema" xmlns:p="http://schemas.microsoft.com/office/2006/metadata/properties" xmlns:ns2="2e0eb7ff-09c1-43f2-a73c-895a4d29e904" xmlns:ns3="191cd0c5-10cd-4427-82dc-ae37af9cc857" targetNamespace="http://schemas.microsoft.com/office/2006/metadata/properties" ma:root="true" ma:fieldsID="92e956cd4b582a49c3c287e760a45c04" ns2:_="" ns3:_="">
    <xsd:import namespace="2e0eb7ff-09c1-43f2-a73c-895a4d29e904"/>
    <xsd:import namespace="191cd0c5-10cd-4427-82dc-ae37af9cc85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e0eb7ff-09c1-43f2-a73c-895a4d29e90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bbe65411-2828-40d8-bdc2-0527504d90e8"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91cd0c5-10cd-4427-82dc-ae37af9cc857"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5f983007-bba9-489f-b7dc-d8ee1c8141a0}" ma:internalName="TaxCatchAll" ma:showField="CatchAllData" ma:web="191cd0c5-10cd-4427-82dc-ae37af9cc857">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77BCEE4-41A6-4CC3-8CEE-46E282815CA5}">
  <ds:schemaRefs>
    <ds:schemaRef ds:uri="http://purl.org/dc/elements/1.1/"/>
    <ds:schemaRef ds:uri="191cd0c5-10cd-4427-82dc-ae37af9cc857"/>
    <ds:schemaRef ds:uri="http://purl.org/dc/terms/"/>
    <ds:schemaRef ds:uri="http://schemas.microsoft.com/office/2006/documentManagement/types"/>
    <ds:schemaRef ds:uri="http://schemas.microsoft.com/office/infopath/2007/PartnerControls"/>
    <ds:schemaRef ds:uri="http://schemas.openxmlformats.org/package/2006/metadata/core-properties"/>
    <ds:schemaRef ds:uri="2e0eb7ff-09c1-43f2-a73c-895a4d29e904"/>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5C54E691-768F-4924-94EC-6CF550D88A55}">
  <ds:schemaRefs>
    <ds:schemaRef ds:uri="http://schemas.microsoft.com/sharepoint/v3/contenttype/forms"/>
  </ds:schemaRefs>
</ds:datastoreItem>
</file>

<file path=customXml/itemProps3.xml><?xml version="1.0" encoding="utf-8"?>
<ds:datastoreItem xmlns:ds="http://schemas.openxmlformats.org/officeDocument/2006/customXml" ds:itemID="{91150E97-A025-4528-91C6-EF9D5F191811}">
  <ds:schemaRefs>
    <ds:schemaRef ds:uri="191cd0c5-10cd-4427-82dc-ae37af9cc857"/>
    <ds:schemaRef ds:uri="2e0eb7ff-09c1-43f2-a73c-895a4d29e90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3390</TotalTime>
  <Words>2602</Words>
  <Application>Microsoft Office PowerPoint</Application>
  <PresentationFormat>Widescreen</PresentationFormat>
  <Paragraphs>182</Paragraphs>
  <Slides>23</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Calibri</vt:lpstr>
      <vt:lpstr>Calibri Light</vt:lpstr>
      <vt:lpstr>Futura Bk BT</vt:lpstr>
      <vt:lpstr>Segoe UI</vt:lpstr>
      <vt:lpstr>Symbol</vt:lpstr>
      <vt:lpstr>Office Theme</vt:lpstr>
      <vt:lpstr>Unwinding from the Federal Public Health Emergency and Waiver Amendment</vt:lpstr>
      <vt:lpstr>Agenda </vt:lpstr>
      <vt:lpstr>Federal Public Health Emergency </vt:lpstr>
      <vt:lpstr>Background</vt:lpstr>
      <vt:lpstr>Traditional IID/DD HCBS Waiver –Unwinding</vt:lpstr>
      <vt:lpstr>Traditional IID/DD HCBS Waiver –Unwinding</vt:lpstr>
      <vt:lpstr>Traditional IID/DD HCBS Waiver –Unwinding</vt:lpstr>
      <vt:lpstr>Traditional IID/DD HCBS Waiver –Unwinding</vt:lpstr>
      <vt:lpstr>Intermediate Care Facility (ICF/IID)- Unwinding</vt:lpstr>
      <vt:lpstr>Additional Unwinding Activities</vt:lpstr>
      <vt:lpstr>Medicaid Unwinding </vt:lpstr>
      <vt:lpstr>Traditional IID/DD HCBS Waiver </vt:lpstr>
      <vt:lpstr>Background</vt:lpstr>
      <vt:lpstr>Traditional IID/DD HCBS Waiver – Proposed Amendment </vt:lpstr>
      <vt:lpstr>Traditional IID/DD HCBS Waiver – Proposed Amendment </vt:lpstr>
      <vt:lpstr>Traditional IID/DD HCBS Waiver – Proposed Amendment </vt:lpstr>
      <vt:lpstr>Traditional IID/DD HCBS Waiver – Proposed Amendment </vt:lpstr>
      <vt:lpstr>Traditional IID/DD HCBS Waiver – Proposed Amendment </vt:lpstr>
      <vt:lpstr>Traditional IID/DD HCBS Waiver – Proposed Amendment </vt:lpstr>
      <vt:lpstr>Traditional IID/DD HCBS Waiver – Timelines</vt:lpstr>
      <vt:lpstr>Traditional IID/DD HCBS Waiver – Proposed Amendment </vt:lpstr>
      <vt:lpstr>Summary </vt:lpstr>
      <vt:lpstr>Questions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Johnson, Amanda</dc:creator>
  <cp:lastModifiedBy>Fender, Kayla E.</cp:lastModifiedBy>
  <cp:revision>30</cp:revision>
  <dcterms:created xsi:type="dcterms:W3CDTF">2022-06-10T13:29:43Z</dcterms:created>
  <dcterms:modified xsi:type="dcterms:W3CDTF">2023-04-27T19:20:35Z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0x0101007DCC4E001277DD469C18D0F3CE8EE478</vt:lpwstr>
  </property>
  <property fmtid="{D5CDD505-2E9C-101B-9397-08002B2CF9AE}" pid="3" name="MediaServiceImageTags">
    <vt:lpwstr/>
  </property>
</Properties>
</file>