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679" r:id="rId5"/>
    <p:sldId id="258" r:id="rId6"/>
    <p:sldId id="680" r:id="rId7"/>
    <p:sldId id="684" r:id="rId8"/>
    <p:sldId id="685" r:id="rId9"/>
    <p:sldId id="673" r:id="rId10"/>
    <p:sldId id="681" r:id="rId11"/>
    <p:sldId id="686" r:id="rId12"/>
    <p:sldId id="676" r:id="rId13"/>
    <p:sldId id="688" r:id="rId14"/>
    <p:sldId id="692" r:id="rId15"/>
    <p:sldId id="691" r:id="rId16"/>
    <p:sldId id="689" r:id="rId17"/>
    <p:sldId id="690" r:id="rId18"/>
    <p:sldId id="693" r:id="rId19"/>
    <p:sldId id="256" r:id="rId20"/>
    <p:sldId id="472" r:id="rId21"/>
    <p:sldId id="536" r:id="rId22"/>
    <p:sldId id="651" r:id="rId23"/>
    <p:sldId id="668" r:id="rId24"/>
    <p:sldId id="677" r:id="rId25"/>
    <p:sldId id="678" r:id="rId26"/>
    <p:sldId id="663" r:id="rId27"/>
    <p:sldId id="345" r:id="rId28"/>
    <p:sldId id="687" r:id="rId29"/>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D14938-8CD9-20C6-0164-0BF1608A711A}" name="Kalanek, Karla J." initials="KKJ" userId="S::kkalanek@nd.gov::3f822762-4314-4d1d-865b-cbae0014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y Smith" initials="KS" lastIdx="42" clrIdx="0">
    <p:extLst>
      <p:ext uri="{19B8F6BF-5375-455C-9EA6-DF929625EA0E}">
        <p15:presenceInfo xmlns:p15="http://schemas.microsoft.com/office/powerpoint/2012/main" userId="S::katys@knowledgeservices.com::c4011c1d-c196-41fc-ab1b-f37f5349b7f0" providerId="AD"/>
      </p:ext>
    </p:extLst>
  </p:cmAuthor>
  <p:cmAuthor id="2" name="Cindy Davis" initials="CD" lastIdx="1" clrIdx="1">
    <p:extLst>
      <p:ext uri="{19B8F6BF-5375-455C-9EA6-DF929625EA0E}">
        <p15:presenceInfo xmlns:p15="http://schemas.microsoft.com/office/powerpoint/2012/main" userId="S::cindyd@knowledgeservices.com::438caffc-9942-40a1-8bfb-b83b93dc2c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969"/>
    <a:srgbClr val="4D9FE8"/>
    <a:srgbClr val="2B3339"/>
    <a:srgbClr val="F4F6F8"/>
    <a:srgbClr val="DADBDC"/>
    <a:srgbClr val="F9E2C8"/>
    <a:srgbClr val="94BEE7"/>
    <a:srgbClr val="FF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B8C21-D18B-4235-8606-71CA0480A30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46E662CC-72FB-4345-B2F8-303EE275FA99}">
      <dgm:prSet phldrT="[Text]" custT="1"/>
      <dgm:spPr>
        <a:xfrm>
          <a:off x="481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Hear directly from people receiving services </a:t>
          </a:r>
        </a:p>
      </dgm:t>
    </dgm:pt>
    <dgm:pt modelId="{E3197348-7D37-4D51-8981-6BAA32396FE9}" type="sibTrans" cxnId="{99553F3B-161B-434D-9925-5AE0370D2C8C}">
      <dgm:prSet/>
      <dgm:spPr/>
      <dgm:t>
        <a:bodyPr/>
        <a:lstStyle/>
        <a:p>
          <a:endParaRPr lang="en-US"/>
        </a:p>
      </dgm:t>
    </dgm:pt>
    <dgm:pt modelId="{BFDC41CF-44B5-4594-A6FE-CB620B1E4512}" type="parTrans" cxnId="{99553F3B-161B-434D-9925-5AE0370D2C8C}">
      <dgm:prSet/>
      <dgm:spPr/>
      <dgm:t>
        <a:bodyPr/>
        <a:lstStyle/>
        <a:p>
          <a:endParaRPr lang="en-US"/>
        </a:p>
      </dgm:t>
    </dgm:pt>
    <dgm:pt modelId="{86493721-C9A4-47B9-9130-88455BE84913}">
      <dgm:prSet custT="1"/>
      <dgm:spPr>
        <a:xfrm>
          <a:off x="207087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Assess quality of life, service satisfaction, experiences, and outcomes of people receiving long term services and supports</a:t>
          </a:r>
        </a:p>
        <a:p>
          <a:pPr>
            <a:buNone/>
          </a:pPr>
          <a:endParaRPr lang="en-US" altLang="en-US" sz="2000" dirty="0">
            <a:solidFill>
              <a:srgbClr val="000000">
                <a:hueOff val="0"/>
                <a:satOff val="0"/>
                <a:lumOff val="0"/>
                <a:alphaOff val="0"/>
              </a:srgbClr>
            </a:solidFill>
            <a:latin typeface="Calibri" panose="020F0502020204030204"/>
            <a:ea typeface="+mn-ea"/>
            <a:cs typeface="+mn-cs"/>
          </a:endParaRPr>
        </a:p>
      </dgm:t>
    </dgm:pt>
    <dgm:pt modelId="{E990DECB-B330-4C2C-B63E-831AEE0E9263}" type="parTrans" cxnId="{56C17075-1DB1-417C-8791-B247FFB039E3}">
      <dgm:prSet/>
      <dgm:spPr/>
      <dgm:t>
        <a:bodyPr/>
        <a:lstStyle/>
        <a:p>
          <a:endParaRPr lang="en-US"/>
        </a:p>
      </dgm:t>
    </dgm:pt>
    <dgm:pt modelId="{4D1B493A-F315-423F-8F8A-6F31FA02E586}" type="sibTrans" cxnId="{56C17075-1DB1-417C-8791-B247FFB039E3}">
      <dgm:prSet/>
      <dgm:spPr/>
      <dgm:t>
        <a:bodyPr/>
        <a:lstStyle/>
        <a:p>
          <a:endParaRPr lang="en-US"/>
        </a:p>
      </dgm:t>
    </dgm:pt>
    <dgm:pt modelId="{0B8E78F5-3B51-444D-9586-363D7D526549}">
      <dgm:prSet custT="1"/>
      <dgm:spPr>
        <a:xfrm>
          <a:off x="413693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Track key outcomes across multiple years, measure performance, and improve systems and quality of supports</a:t>
          </a:r>
        </a:p>
      </dgm:t>
    </dgm:pt>
    <dgm:pt modelId="{FE2B58B1-B08E-4431-8F75-70734F319536}" type="parTrans" cxnId="{4BA0ABAA-F3CE-4673-AED0-4DD51FC0E6DA}">
      <dgm:prSet/>
      <dgm:spPr/>
      <dgm:t>
        <a:bodyPr/>
        <a:lstStyle/>
        <a:p>
          <a:endParaRPr lang="en-US"/>
        </a:p>
      </dgm:t>
    </dgm:pt>
    <dgm:pt modelId="{FB0685A3-047E-44AE-BE87-235FB64E8427}" type="sibTrans" cxnId="{4BA0ABAA-F3CE-4673-AED0-4DD51FC0E6DA}">
      <dgm:prSet/>
      <dgm:spPr/>
      <dgm:t>
        <a:bodyPr/>
        <a:lstStyle/>
        <a:p>
          <a:endParaRPr lang="en-US"/>
        </a:p>
      </dgm:t>
    </dgm:pt>
    <dgm:pt modelId="{A3147FD3-F328-4935-9B8B-D0D21BA9CCF2}">
      <dgm:prSet custT="1"/>
      <dgm:spPr>
        <a:xfrm>
          <a:off x="620299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Compare outcomes to other states and to the average across states</a:t>
          </a:r>
        </a:p>
      </dgm:t>
    </dgm:pt>
    <dgm:pt modelId="{523FA867-D31C-4BB5-890E-C17CF9780131}" type="parTrans" cxnId="{3E3B7340-0FDA-4FB9-AC88-EF0FD0F5DFD0}">
      <dgm:prSet/>
      <dgm:spPr/>
      <dgm:t>
        <a:bodyPr/>
        <a:lstStyle/>
        <a:p>
          <a:endParaRPr lang="en-US"/>
        </a:p>
      </dgm:t>
    </dgm:pt>
    <dgm:pt modelId="{69B7FAF2-F55B-4632-95A7-F741CFBE1E2B}" type="sibTrans" cxnId="{3E3B7340-0FDA-4FB9-AC88-EF0FD0F5DFD0}">
      <dgm:prSet/>
      <dgm:spPr/>
      <dgm:t>
        <a:bodyPr/>
        <a:lstStyle/>
        <a:p>
          <a:endParaRPr lang="en-US"/>
        </a:p>
      </dgm:t>
    </dgm:pt>
    <dgm:pt modelId="{3DC147D9-81CE-4ECC-996A-E012E28251A2}" type="pres">
      <dgm:prSet presAssocID="{DBBB8C21-D18B-4235-8606-71CA0480A30F}" presName="Name0" presStyleCnt="0">
        <dgm:presLayoutVars>
          <dgm:chMax/>
          <dgm:chPref/>
          <dgm:dir/>
          <dgm:animLvl val="lvl"/>
          <dgm:resizeHandles val="exact"/>
        </dgm:presLayoutVars>
      </dgm:prSet>
      <dgm:spPr/>
    </dgm:pt>
    <dgm:pt modelId="{F5CA7438-DAD5-4131-B0D2-2627AD33B61A}" type="pres">
      <dgm:prSet presAssocID="{46E662CC-72FB-4345-B2F8-303EE275FA99}" presName="composite" presStyleCnt="0"/>
      <dgm:spPr/>
    </dgm:pt>
    <dgm:pt modelId="{30DEA5E7-D64C-410F-9816-EA572FFF87A9}" type="pres">
      <dgm:prSet presAssocID="{46E662CC-72FB-4345-B2F8-303EE275FA99}" presName="Image" presStyleLbl="alignNode1" presStyleIdx="0" presStyleCnt="4"/>
      <dgm:spPr>
        <a:xfrm>
          <a:off x="4810" y="449422"/>
          <a:ext cx="2065380" cy="20653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Marketing"/>
        </a:ext>
      </dgm:extLst>
    </dgm:pt>
    <dgm:pt modelId="{C75A9829-E1D4-4079-8DC4-24AA0DBBF18C}" type="pres">
      <dgm:prSet presAssocID="{46E662CC-72FB-4345-B2F8-303EE275FA99}" presName="Accent" presStyleLbl="parChTrans1D1" presStyleIdx="0" presStyleCnt="4"/>
      <dgm:spPr>
        <a:xfrm>
          <a:off x="481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377CAF3-7818-4311-89EC-853FAF09E47F}" type="pres">
      <dgm:prSet presAssocID="{46E662CC-72FB-4345-B2F8-303EE275FA99}" presName="Parent" presStyleLbl="revTx" presStyleIdx="0" presStyleCnt="4">
        <dgm:presLayoutVars>
          <dgm:chMax val="0"/>
          <dgm:chPref val="0"/>
          <dgm:bulletEnabled val="1"/>
        </dgm:presLayoutVars>
      </dgm:prSet>
      <dgm:spPr/>
    </dgm:pt>
    <dgm:pt modelId="{7ADCBB53-BCBA-4EFE-AFBB-EB501A58EBA9}" type="pres">
      <dgm:prSet presAssocID="{E3197348-7D37-4D51-8981-6BAA32396FE9}" presName="sibTrans" presStyleCnt="0"/>
      <dgm:spPr/>
    </dgm:pt>
    <dgm:pt modelId="{D5A270D4-ADAD-4AD6-A48A-AAF70B796E73}" type="pres">
      <dgm:prSet presAssocID="{86493721-C9A4-47B9-9130-88455BE84913}" presName="composite" presStyleCnt="0"/>
      <dgm:spPr/>
    </dgm:pt>
    <dgm:pt modelId="{6BDDB8FD-7AB4-4EE0-A3F6-E889321A0893}" type="pres">
      <dgm:prSet presAssocID="{86493721-C9A4-47B9-9130-88455BE84913}" presName="Image" presStyleLbl="alignNode1" presStyleIdx="1" presStyleCnt="4"/>
      <dgm:spPr>
        <a:xfrm>
          <a:off x="2070870" y="449422"/>
          <a:ext cx="2065380" cy="20653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Business Growth"/>
        </a:ext>
      </dgm:extLst>
    </dgm:pt>
    <dgm:pt modelId="{C8ACA8F3-6F57-444E-B7F7-B83A6E6B87AA}" type="pres">
      <dgm:prSet presAssocID="{86493721-C9A4-47B9-9130-88455BE84913}" presName="Accent" presStyleLbl="parChTrans1D1" presStyleIdx="1" presStyleCnt="4"/>
      <dgm:spPr>
        <a:xfrm>
          <a:off x="207087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9F6E11D-ED08-442B-9677-29AFA0A8D1F9}" type="pres">
      <dgm:prSet presAssocID="{86493721-C9A4-47B9-9130-88455BE84913}" presName="Parent" presStyleLbl="revTx" presStyleIdx="1" presStyleCnt="4">
        <dgm:presLayoutVars>
          <dgm:chMax val="0"/>
          <dgm:chPref val="0"/>
          <dgm:bulletEnabled val="1"/>
        </dgm:presLayoutVars>
      </dgm:prSet>
      <dgm:spPr/>
    </dgm:pt>
    <dgm:pt modelId="{415928EF-F693-4983-A572-483DF226CCD2}" type="pres">
      <dgm:prSet presAssocID="{4D1B493A-F315-423F-8F8A-6F31FA02E586}" presName="sibTrans" presStyleCnt="0"/>
      <dgm:spPr/>
    </dgm:pt>
    <dgm:pt modelId="{2C2B4A7B-DB6C-4E74-BB8A-80F636B842C9}" type="pres">
      <dgm:prSet presAssocID="{0B8E78F5-3B51-444D-9586-363D7D526549}" presName="composite" presStyleCnt="0"/>
      <dgm:spPr/>
    </dgm:pt>
    <dgm:pt modelId="{8211F577-5777-4AE8-BBE8-1894ED669188}" type="pres">
      <dgm:prSet presAssocID="{0B8E78F5-3B51-444D-9586-363D7D526549}" presName="Image" presStyleLbl="alignNode1" presStyleIdx="2" presStyleCnt="4"/>
      <dgm:spPr>
        <a:xfrm>
          <a:off x="4136930" y="449422"/>
          <a:ext cx="2065380" cy="206538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rgbClr val="418AB3">
              <a:hueOff val="0"/>
              <a:satOff val="0"/>
              <a:lumOff val="0"/>
              <a:alphaOff val="0"/>
            </a:srgbClr>
          </a:solidFill>
          <a:prstDash val="solid"/>
        </a:ln>
        <a:effectLst/>
      </dgm:spPr>
      <dgm:extLst>
        <a:ext uri="{E40237B7-FDA0-4F09-8148-C483321AD2D9}">
          <dgm14:cNvPr xmlns:dgm14="http://schemas.microsoft.com/office/drawing/2010/diagram" id="0" name="" descr="Signal"/>
        </a:ext>
      </dgm:extLst>
    </dgm:pt>
    <dgm:pt modelId="{BE0B3D0B-13F5-42D5-9BDE-A0A1E3D95A7A}" type="pres">
      <dgm:prSet presAssocID="{0B8E78F5-3B51-444D-9586-363D7D526549}" presName="Accent" presStyleLbl="parChTrans1D1" presStyleIdx="2" presStyleCnt="4"/>
      <dgm:spPr>
        <a:xfrm>
          <a:off x="413693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364A522D-3A39-47E7-984E-DDD238E454EF}" type="pres">
      <dgm:prSet presAssocID="{0B8E78F5-3B51-444D-9586-363D7D526549}" presName="Parent" presStyleLbl="revTx" presStyleIdx="2" presStyleCnt="4">
        <dgm:presLayoutVars>
          <dgm:chMax val="0"/>
          <dgm:chPref val="0"/>
          <dgm:bulletEnabled val="1"/>
        </dgm:presLayoutVars>
      </dgm:prSet>
      <dgm:spPr/>
    </dgm:pt>
    <dgm:pt modelId="{911E6DCB-F5E8-434C-8CC0-9B18A570C4B1}" type="pres">
      <dgm:prSet presAssocID="{FB0685A3-047E-44AE-BE87-235FB64E8427}" presName="sibTrans" presStyleCnt="0"/>
      <dgm:spPr/>
    </dgm:pt>
    <dgm:pt modelId="{F399DC59-5CD8-45A6-BE06-10914F1301EE}" type="pres">
      <dgm:prSet presAssocID="{A3147FD3-F328-4935-9B8B-D0D21BA9CCF2}" presName="composite" presStyleCnt="0"/>
      <dgm:spPr/>
    </dgm:pt>
    <dgm:pt modelId="{0BC021E9-ED3C-4541-BE53-E69DA6CC98D2}" type="pres">
      <dgm:prSet presAssocID="{A3147FD3-F328-4935-9B8B-D0D21BA9CCF2}" presName="Image" presStyleLbl="alignNode1" presStyleIdx="3" presStyleCnt="4"/>
      <dgm:spPr>
        <a:xfrm>
          <a:off x="6202990" y="449422"/>
          <a:ext cx="2065380" cy="2065380"/>
        </a:xfrm>
        <a:prstGeom prst="rect">
          <a:avLst/>
        </a:prstGeom>
        <a:blipFill>
          <a:blip xmlns:r="http://schemas.openxmlformats.org/officeDocument/2006/relationships" r:embed="rId4">
            <a:duotone>
              <a:srgbClr val="FE9E00">
                <a:shade val="45000"/>
                <a:satMod val="135000"/>
              </a:srgbClr>
              <a:prstClr val="white"/>
            </a:duotone>
            <a:extLst>
              <a:ext uri="{28A0092B-C50C-407E-A947-70E740481C1C}">
                <a14:useLocalDpi xmlns:a14="http://schemas.microsoft.com/office/drawing/2010/main" val="0"/>
              </a:ext>
            </a:extLst>
          </a:blip>
          <a:srcRect/>
          <a:stretch>
            <a:fillRect l="-15000" r="-15000"/>
          </a:stretch>
        </a:blipFill>
        <a:ln w="15875" cap="flat" cmpd="sng" algn="ctr">
          <a:solidFill>
            <a:srgbClr val="D7D447">
              <a:hueOff val="0"/>
              <a:satOff val="0"/>
              <a:lumOff val="0"/>
              <a:alphaOff val="0"/>
            </a:srgbClr>
          </a:solidFill>
          <a:prstDash val="solid"/>
        </a:ln>
        <a:effectLst/>
      </dgm:spPr>
    </dgm:pt>
    <dgm:pt modelId="{0678252B-6FDE-45C5-909E-8EB0D0F8587A}" type="pres">
      <dgm:prSet presAssocID="{A3147FD3-F328-4935-9B8B-D0D21BA9CCF2}" presName="Accent" presStyleLbl="parChTrans1D1" presStyleIdx="3" presStyleCnt="4"/>
      <dgm:spPr>
        <a:xfrm>
          <a:off x="620299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D4D59296-2352-46A6-A23C-AEC8085DE5CD}" type="pres">
      <dgm:prSet presAssocID="{A3147FD3-F328-4935-9B8B-D0D21BA9CCF2}" presName="Parent" presStyleLbl="revTx" presStyleIdx="3" presStyleCnt="4">
        <dgm:presLayoutVars>
          <dgm:chMax val="0"/>
          <dgm:chPref val="0"/>
          <dgm:bulletEnabled val="1"/>
        </dgm:presLayoutVars>
      </dgm:prSet>
      <dgm:spPr/>
    </dgm:pt>
  </dgm:ptLst>
  <dgm:cxnLst>
    <dgm:cxn modelId="{99553F3B-161B-434D-9925-5AE0370D2C8C}" srcId="{DBBB8C21-D18B-4235-8606-71CA0480A30F}" destId="{46E662CC-72FB-4345-B2F8-303EE275FA99}" srcOrd="0" destOrd="0" parTransId="{BFDC41CF-44B5-4594-A6FE-CB620B1E4512}" sibTransId="{E3197348-7D37-4D51-8981-6BAA32396FE9}"/>
    <dgm:cxn modelId="{3E3B7340-0FDA-4FB9-AC88-EF0FD0F5DFD0}" srcId="{DBBB8C21-D18B-4235-8606-71CA0480A30F}" destId="{A3147FD3-F328-4935-9B8B-D0D21BA9CCF2}" srcOrd="3" destOrd="0" parTransId="{523FA867-D31C-4BB5-890E-C17CF9780131}" sibTransId="{69B7FAF2-F55B-4632-95A7-F741CFBE1E2B}"/>
    <dgm:cxn modelId="{0F485F4E-DB52-4E83-9A07-36340DAB9A71}" type="presOf" srcId="{0B8E78F5-3B51-444D-9586-363D7D526549}" destId="{364A522D-3A39-47E7-984E-DDD238E454EF}" srcOrd="0" destOrd="0" presId="urn:microsoft.com/office/officeart/2008/layout/PictureLineup"/>
    <dgm:cxn modelId="{56C17075-1DB1-417C-8791-B247FFB039E3}" srcId="{DBBB8C21-D18B-4235-8606-71CA0480A30F}" destId="{86493721-C9A4-47B9-9130-88455BE84913}" srcOrd="1" destOrd="0" parTransId="{E990DECB-B330-4C2C-B63E-831AEE0E9263}" sibTransId="{4D1B493A-F315-423F-8F8A-6F31FA02E586}"/>
    <dgm:cxn modelId="{EF2B3380-E708-4A47-9E41-A5AD4008192D}" type="presOf" srcId="{86493721-C9A4-47B9-9130-88455BE84913}" destId="{49F6E11D-ED08-442B-9677-29AFA0A8D1F9}" srcOrd="0" destOrd="0" presId="urn:microsoft.com/office/officeart/2008/layout/PictureLineup"/>
    <dgm:cxn modelId="{89B65B82-1588-4997-8254-731359225953}" type="presOf" srcId="{46E662CC-72FB-4345-B2F8-303EE275FA99}" destId="{4377CAF3-7818-4311-89EC-853FAF09E47F}" srcOrd="0" destOrd="0" presId="urn:microsoft.com/office/officeart/2008/layout/PictureLineup"/>
    <dgm:cxn modelId="{4BA0ABAA-F3CE-4673-AED0-4DD51FC0E6DA}" srcId="{DBBB8C21-D18B-4235-8606-71CA0480A30F}" destId="{0B8E78F5-3B51-444D-9586-363D7D526549}" srcOrd="2" destOrd="0" parTransId="{FE2B58B1-B08E-4431-8F75-70734F319536}" sibTransId="{FB0685A3-047E-44AE-BE87-235FB64E8427}"/>
    <dgm:cxn modelId="{5DF991C7-53DD-4431-9D00-4FA6D167AABA}" type="presOf" srcId="{DBBB8C21-D18B-4235-8606-71CA0480A30F}" destId="{3DC147D9-81CE-4ECC-996A-E012E28251A2}" srcOrd="0" destOrd="0" presId="urn:microsoft.com/office/officeart/2008/layout/PictureLineup"/>
    <dgm:cxn modelId="{0374CEE5-C671-468A-995E-102325CB2836}" type="presOf" srcId="{A3147FD3-F328-4935-9B8B-D0D21BA9CCF2}" destId="{D4D59296-2352-46A6-A23C-AEC8085DE5CD}" srcOrd="0" destOrd="0" presId="urn:microsoft.com/office/officeart/2008/layout/PictureLineup"/>
    <dgm:cxn modelId="{D91C34C0-B41A-4C8A-A0EF-E83668DEE345}" type="presParOf" srcId="{3DC147D9-81CE-4ECC-996A-E012E28251A2}" destId="{F5CA7438-DAD5-4131-B0D2-2627AD33B61A}" srcOrd="0" destOrd="0" presId="urn:microsoft.com/office/officeart/2008/layout/PictureLineup"/>
    <dgm:cxn modelId="{D485535B-7151-4947-BE80-DD99EA988841}" type="presParOf" srcId="{F5CA7438-DAD5-4131-B0D2-2627AD33B61A}" destId="{30DEA5E7-D64C-410F-9816-EA572FFF87A9}" srcOrd="0" destOrd="0" presId="urn:microsoft.com/office/officeart/2008/layout/PictureLineup"/>
    <dgm:cxn modelId="{56233519-75DF-4E1B-94F4-43199CF2CC50}" type="presParOf" srcId="{F5CA7438-DAD5-4131-B0D2-2627AD33B61A}" destId="{C75A9829-E1D4-4079-8DC4-24AA0DBBF18C}" srcOrd="1" destOrd="0" presId="urn:microsoft.com/office/officeart/2008/layout/PictureLineup"/>
    <dgm:cxn modelId="{057845D0-54F0-4BF5-8616-1707825DAE80}" type="presParOf" srcId="{F5CA7438-DAD5-4131-B0D2-2627AD33B61A}" destId="{4377CAF3-7818-4311-89EC-853FAF09E47F}" srcOrd="2" destOrd="0" presId="urn:microsoft.com/office/officeart/2008/layout/PictureLineup"/>
    <dgm:cxn modelId="{4C727C5A-BB68-4164-9341-B3BBB97352C3}" type="presParOf" srcId="{3DC147D9-81CE-4ECC-996A-E012E28251A2}" destId="{7ADCBB53-BCBA-4EFE-AFBB-EB501A58EBA9}" srcOrd="1" destOrd="0" presId="urn:microsoft.com/office/officeart/2008/layout/PictureLineup"/>
    <dgm:cxn modelId="{762F1050-F89B-498B-92C6-3457BA86202F}" type="presParOf" srcId="{3DC147D9-81CE-4ECC-996A-E012E28251A2}" destId="{D5A270D4-ADAD-4AD6-A48A-AAF70B796E73}" srcOrd="2" destOrd="0" presId="urn:microsoft.com/office/officeart/2008/layout/PictureLineup"/>
    <dgm:cxn modelId="{C5ED3B86-17AE-44A6-B21E-D1AEB39C6618}" type="presParOf" srcId="{D5A270D4-ADAD-4AD6-A48A-AAF70B796E73}" destId="{6BDDB8FD-7AB4-4EE0-A3F6-E889321A0893}" srcOrd="0" destOrd="0" presId="urn:microsoft.com/office/officeart/2008/layout/PictureLineup"/>
    <dgm:cxn modelId="{3448BB9B-E6A7-4498-9C65-80C433433CA8}" type="presParOf" srcId="{D5A270D4-ADAD-4AD6-A48A-AAF70B796E73}" destId="{C8ACA8F3-6F57-444E-B7F7-B83A6E6B87AA}" srcOrd="1" destOrd="0" presId="urn:microsoft.com/office/officeart/2008/layout/PictureLineup"/>
    <dgm:cxn modelId="{E3B3A9D5-90C3-47EE-A06B-73D1F96C7AF7}" type="presParOf" srcId="{D5A270D4-ADAD-4AD6-A48A-AAF70B796E73}" destId="{49F6E11D-ED08-442B-9677-29AFA0A8D1F9}" srcOrd="2" destOrd="0" presId="urn:microsoft.com/office/officeart/2008/layout/PictureLineup"/>
    <dgm:cxn modelId="{A346C030-D765-49D5-99CC-0AD750AF30EB}" type="presParOf" srcId="{3DC147D9-81CE-4ECC-996A-E012E28251A2}" destId="{415928EF-F693-4983-A572-483DF226CCD2}" srcOrd="3" destOrd="0" presId="urn:microsoft.com/office/officeart/2008/layout/PictureLineup"/>
    <dgm:cxn modelId="{44B3D327-B6B1-491C-8E0F-19C6343AC523}" type="presParOf" srcId="{3DC147D9-81CE-4ECC-996A-E012E28251A2}" destId="{2C2B4A7B-DB6C-4E74-BB8A-80F636B842C9}" srcOrd="4" destOrd="0" presId="urn:microsoft.com/office/officeart/2008/layout/PictureLineup"/>
    <dgm:cxn modelId="{459A2BF3-5C3C-429A-A620-5AD99EED0F41}" type="presParOf" srcId="{2C2B4A7B-DB6C-4E74-BB8A-80F636B842C9}" destId="{8211F577-5777-4AE8-BBE8-1894ED669188}" srcOrd="0" destOrd="0" presId="urn:microsoft.com/office/officeart/2008/layout/PictureLineup"/>
    <dgm:cxn modelId="{F9FBC1E0-C65E-48B5-98FC-9CD02FCFD1A3}" type="presParOf" srcId="{2C2B4A7B-DB6C-4E74-BB8A-80F636B842C9}" destId="{BE0B3D0B-13F5-42D5-9BDE-A0A1E3D95A7A}" srcOrd="1" destOrd="0" presId="urn:microsoft.com/office/officeart/2008/layout/PictureLineup"/>
    <dgm:cxn modelId="{7ADE81B9-13F9-423B-8187-B085E50341B0}" type="presParOf" srcId="{2C2B4A7B-DB6C-4E74-BB8A-80F636B842C9}" destId="{364A522D-3A39-47E7-984E-DDD238E454EF}" srcOrd="2" destOrd="0" presId="urn:microsoft.com/office/officeart/2008/layout/PictureLineup"/>
    <dgm:cxn modelId="{7EFA81D6-63CF-4A76-A802-93E3CC58B3DC}" type="presParOf" srcId="{3DC147D9-81CE-4ECC-996A-E012E28251A2}" destId="{911E6DCB-F5E8-434C-8CC0-9B18A570C4B1}" srcOrd="5" destOrd="0" presId="urn:microsoft.com/office/officeart/2008/layout/PictureLineup"/>
    <dgm:cxn modelId="{50EBD26E-8B7B-44DA-BBFD-3360101268CD}" type="presParOf" srcId="{3DC147D9-81CE-4ECC-996A-E012E28251A2}" destId="{F399DC59-5CD8-45A6-BE06-10914F1301EE}" srcOrd="6" destOrd="0" presId="urn:microsoft.com/office/officeart/2008/layout/PictureLineup"/>
    <dgm:cxn modelId="{C3422F0D-793B-42AE-A3C9-A71E4C5CB08C}" type="presParOf" srcId="{F399DC59-5CD8-45A6-BE06-10914F1301EE}" destId="{0BC021E9-ED3C-4541-BE53-E69DA6CC98D2}" srcOrd="0" destOrd="0" presId="urn:microsoft.com/office/officeart/2008/layout/PictureLineup"/>
    <dgm:cxn modelId="{23A48746-B23A-456F-B891-431C1E2F8F38}" type="presParOf" srcId="{F399DC59-5CD8-45A6-BE06-10914F1301EE}" destId="{0678252B-6FDE-45C5-909E-8EB0D0F8587A}" srcOrd="1" destOrd="0" presId="urn:microsoft.com/office/officeart/2008/layout/PictureLineup"/>
    <dgm:cxn modelId="{BC4B808F-2810-4FFD-929E-780C704039AF}" type="presParOf" srcId="{F399DC59-5CD8-45A6-BE06-10914F1301EE}" destId="{D4D59296-2352-46A6-A23C-AEC8085DE5CD}"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B8C21-D18B-4235-8606-71CA0480A30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46E662CC-72FB-4345-B2F8-303EE275FA99}">
      <dgm:prSet phldrT="[Text]" custT="1"/>
      <dgm:spPr>
        <a:xfrm>
          <a:off x="481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Person-centered service planning</a:t>
          </a:r>
        </a:p>
      </dgm:t>
    </dgm:pt>
    <dgm:pt modelId="{E3197348-7D37-4D51-8981-6BAA32396FE9}" type="sibTrans" cxnId="{99553F3B-161B-434D-9925-5AE0370D2C8C}">
      <dgm:prSet/>
      <dgm:spPr/>
      <dgm:t>
        <a:bodyPr/>
        <a:lstStyle/>
        <a:p>
          <a:endParaRPr lang="en-US"/>
        </a:p>
      </dgm:t>
    </dgm:pt>
    <dgm:pt modelId="{BFDC41CF-44B5-4594-A6FE-CB620B1E4512}" type="parTrans" cxnId="{99553F3B-161B-434D-9925-5AE0370D2C8C}">
      <dgm:prSet/>
      <dgm:spPr/>
      <dgm:t>
        <a:bodyPr/>
        <a:lstStyle/>
        <a:p>
          <a:endParaRPr lang="en-US"/>
        </a:p>
      </dgm:t>
    </dgm:pt>
    <dgm:pt modelId="{86493721-C9A4-47B9-9130-88455BE84913}">
      <dgm:prSet custT="1"/>
      <dgm:spPr>
        <a:xfrm>
          <a:off x="207087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Rights</a:t>
          </a:r>
        </a:p>
        <a:p>
          <a:pPr>
            <a:buNone/>
          </a:pPr>
          <a:r>
            <a:rPr lang="en-US" altLang="en-US" sz="2000" dirty="0">
              <a:solidFill>
                <a:srgbClr val="000000">
                  <a:hueOff val="0"/>
                  <a:satOff val="0"/>
                  <a:lumOff val="0"/>
                  <a:alphaOff val="0"/>
                </a:srgbClr>
              </a:solidFill>
              <a:latin typeface="Calibri" panose="020F0502020204030204"/>
              <a:ea typeface="+mn-ea"/>
              <a:cs typeface="+mn-cs"/>
            </a:rPr>
            <a:t>Choices</a:t>
          </a:r>
        </a:p>
        <a:p>
          <a:pPr>
            <a:buNone/>
          </a:pPr>
          <a:r>
            <a:rPr lang="en-US" altLang="en-US" sz="2000" dirty="0">
              <a:solidFill>
                <a:srgbClr val="000000">
                  <a:hueOff val="0"/>
                  <a:satOff val="0"/>
                  <a:lumOff val="0"/>
                  <a:alphaOff val="0"/>
                </a:srgbClr>
              </a:solidFill>
              <a:latin typeface="Calibri" panose="020F0502020204030204"/>
              <a:ea typeface="+mn-ea"/>
              <a:cs typeface="+mn-cs"/>
            </a:rPr>
            <a:t>Decision making</a:t>
          </a:r>
        </a:p>
        <a:p>
          <a:pPr>
            <a:buNone/>
          </a:pPr>
          <a:r>
            <a:rPr lang="en-US" altLang="en-US" sz="2000" dirty="0">
              <a:solidFill>
                <a:srgbClr val="000000">
                  <a:hueOff val="0"/>
                  <a:satOff val="0"/>
                  <a:lumOff val="0"/>
                  <a:alphaOff val="0"/>
                </a:srgbClr>
              </a:solidFill>
              <a:latin typeface="Calibri" panose="020F0502020204030204"/>
              <a:ea typeface="+mn-ea"/>
              <a:cs typeface="+mn-cs"/>
            </a:rPr>
            <a:t>Relationships </a:t>
          </a:r>
        </a:p>
        <a:p>
          <a:pPr>
            <a:buNone/>
          </a:pPr>
          <a:endParaRPr lang="en-US" altLang="en-US" sz="2000" dirty="0">
            <a:solidFill>
              <a:srgbClr val="000000">
                <a:hueOff val="0"/>
                <a:satOff val="0"/>
                <a:lumOff val="0"/>
                <a:alphaOff val="0"/>
              </a:srgbClr>
            </a:solidFill>
            <a:latin typeface="Calibri" panose="020F0502020204030204"/>
            <a:ea typeface="+mn-ea"/>
            <a:cs typeface="+mn-cs"/>
          </a:endParaRPr>
        </a:p>
      </dgm:t>
    </dgm:pt>
    <dgm:pt modelId="{E990DECB-B330-4C2C-B63E-831AEE0E9263}" type="parTrans" cxnId="{56C17075-1DB1-417C-8791-B247FFB039E3}">
      <dgm:prSet/>
      <dgm:spPr/>
      <dgm:t>
        <a:bodyPr/>
        <a:lstStyle/>
        <a:p>
          <a:endParaRPr lang="en-US"/>
        </a:p>
      </dgm:t>
    </dgm:pt>
    <dgm:pt modelId="{4D1B493A-F315-423F-8F8A-6F31FA02E586}" type="sibTrans" cxnId="{56C17075-1DB1-417C-8791-B247FFB039E3}">
      <dgm:prSet/>
      <dgm:spPr/>
      <dgm:t>
        <a:bodyPr/>
        <a:lstStyle/>
        <a:p>
          <a:endParaRPr lang="en-US"/>
        </a:p>
      </dgm:t>
    </dgm:pt>
    <dgm:pt modelId="{0B8E78F5-3B51-444D-9586-363D7D526549}">
      <dgm:prSet custT="1"/>
      <dgm:spPr>
        <a:xfrm>
          <a:off x="413693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Health</a:t>
          </a:r>
        </a:p>
        <a:p>
          <a:pPr>
            <a:buNone/>
          </a:pPr>
          <a:r>
            <a:rPr lang="en-US" altLang="en-US" sz="2000" dirty="0">
              <a:solidFill>
                <a:srgbClr val="000000">
                  <a:hueOff val="0"/>
                  <a:satOff val="0"/>
                  <a:lumOff val="0"/>
                  <a:alphaOff val="0"/>
                </a:srgbClr>
              </a:solidFill>
              <a:latin typeface="Calibri" panose="020F0502020204030204"/>
              <a:ea typeface="+mn-ea"/>
              <a:cs typeface="+mn-cs"/>
            </a:rPr>
            <a:t>Welfare</a:t>
          </a:r>
        </a:p>
        <a:p>
          <a:pPr>
            <a:buNone/>
          </a:pPr>
          <a:r>
            <a:rPr lang="en-US" altLang="en-US" sz="2000" dirty="0">
              <a:solidFill>
                <a:srgbClr val="000000">
                  <a:hueOff val="0"/>
                  <a:satOff val="0"/>
                  <a:lumOff val="0"/>
                  <a:alphaOff val="0"/>
                </a:srgbClr>
              </a:solidFill>
              <a:latin typeface="Calibri" panose="020F0502020204030204"/>
              <a:ea typeface="+mn-ea"/>
              <a:cs typeface="+mn-cs"/>
            </a:rPr>
            <a:t>Safety</a:t>
          </a:r>
        </a:p>
      </dgm:t>
    </dgm:pt>
    <dgm:pt modelId="{FE2B58B1-B08E-4431-8F75-70734F319536}" type="parTrans" cxnId="{4BA0ABAA-F3CE-4673-AED0-4DD51FC0E6DA}">
      <dgm:prSet/>
      <dgm:spPr/>
      <dgm:t>
        <a:bodyPr/>
        <a:lstStyle/>
        <a:p>
          <a:endParaRPr lang="en-US"/>
        </a:p>
      </dgm:t>
    </dgm:pt>
    <dgm:pt modelId="{FB0685A3-047E-44AE-BE87-235FB64E8427}" type="sibTrans" cxnId="{4BA0ABAA-F3CE-4673-AED0-4DD51FC0E6DA}">
      <dgm:prSet/>
      <dgm:spPr/>
      <dgm:t>
        <a:bodyPr/>
        <a:lstStyle/>
        <a:p>
          <a:endParaRPr lang="en-US"/>
        </a:p>
      </dgm:t>
    </dgm:pt>
    <dgm:pt modelId="{A3147FD3-F328-4935-9B8B-D0D21BA9CCF2}">
      <dgm:prSet custT="1"/>
      <dgm:spPr>
        <a:xfrm>
          <a:off x="6202990" y="2514803"/>
          <a:ext cx="2065380" cy="2065380"/>
        </a:xfrm>
        <a:prstGeom prst="rect">
          <a:avLst/>
        </a:prstGeom>
        <a:noFill/>
        <a:ln>
          <a:noFill/>
        </a:ln>
        <a:effectLst/>
      </dgm:spPr>
      <dgm:t>
        <a:bodyPr/>
        <a:lstStyle/>
        <a:p>
          <a:pPr>
            <a:buNone/>
          </a:pPr>
          <a:r>
            <a:rPr lang="en-US" altLang="en-US" sz="2000" dirty="0">
              <a:solidFill>
                <a:srgbClr val="000000">
                  <a:hueOff val="0"/>
                  <a:satOff val="0"/>
                  <a:lumOff val="0"/>
                  <a:alphaOff val="0"/>
                </a:srgbClr>
              </a:solidFill>
              <a:latin typeface="Calibri" panose="020F0502020204030204"/>
              <a:ea typeface="+mn-ea"/>
              <a:cs typeface="+mn-cs"/>
            </a:rPr>
            <a:t>Service coordination</a:t>
          </a:r>
        </a:p>
        <a:p>
          <a:pPr>
            <a:buNone/>
          </a:pPr>
          <a:r>
            <a:rPr lang="en-US" altLang="en-US" sz="2000" dirty="0">
              <a:solidFill>
                <a:srgbClr val="000000">
                  <a:hueOff val="0"/>
                  <a:satOff val="0"/>
                  <a:lumOff val="0"/>
                  <a:alphaOff val="0"/>
                </a:srgbClr>
              </a:solidFill>
              <a:latin typeface="Calibri" panose="020F0502020204030204"/>
              <a:ea typeface="+mn-ea"/>
              <a:cs typeface="+mn-cs"/>
            </a:rPr>
            <a:t>Community inclusion</a:t>
          </a:r>
        </a:p>
        <a:p>
          <a:pPr>
            <a:buNone/>
          </a:pPr>
          <a:r>
            <a:rPr lang="en-US" altLang="en-US" sz="2000" dirty="0">
              <a:solidFill>
                <a:srgbClr val="000000">
                  <a:hueOff val="0"/>
                  <a:satOff val="0"/>
                  <a:lumOff val="0"/>
                  <a:alphaOff val="0"/>
                </a:srgbClr>
              </a:solidFill>
              <a:latin typeface="Calibri" panose="020F0502020204030204"/>
              <a:ea typeface="+mn-ea"/>
              <a:cs typeface="+mn-cs"/>
            </a:rPr>
            <a:t>Employment </a:t>
          </a:r>
        </a:p>
        <a:p>
          <a:pPr>
            <a:buNone/>
          </a:pPr>
          <a:r>
            <a:rPr lang="en-US" altLang="en-US" sz="2000" dirty="0">
              <a:solidFill>
                <a:srgbClr val="000000">
                  <a:hueOff val="0"/>
                  <a:satOff val="0"/>
                  <a:lumOff val="0"/>
                  <a:alphaOff val="0"/>
                </a:srgbClr>
              </a:solidFill>
              <a:latin typeface="Calibri" panose="020F0502020204030204"/>
              <a:ea typeface="+mn-ea"/>
              <a:cs typeface="+mn-cs"/>
            </a:rPr>
            <a:t>Goals </a:t>
          </a:r>
        </a:p>
      </dgm:t>
    </dgm:pt>
    <dgm:pt modelId="{523FA867-D31C-4BB5-890E-C17CF9780131}" type="parTrans" cxnId="{3E3B7340-0FDA-4FB9-AC88-EF0FD0F5DFD0}">
      <dgm:prSet/>
      <dgm:spPr/>
      <dgm:t>
        <a:bodyPr/>
        <a:lstStyle/>
        <a:p>
          <a:endParaRPr lang="en-US"/>
        </a:p>
      </dgm:t>
    </dgm:pt>
    <dgm:pt modelId="{69B7FAF2-F55B-4632-95A7-F741CFBE1E2B}" type="sibTrans" cxnId="{3E3B7340-0FDA-4FB9-AC88-EF0FD0F5DFD0}">
      <dgm:prSet/>
      <dgm:spPr/>
      <dgm:t>
        <a:bodyPr/>
        <a:lstStyle/>
        <a:p>
          <a:endParaRPr lang="en-US"/>
        </a:p>
      </dgm:t>
    </dgm:pt>
    <dgm:pt modelId="{3DC147D9-81CE-4ECC-996A-E012E28251A2}" type="pres">
      <dgm:prSet presAssocID="{DBBB8C21-D18B-4235-8606-71CA0480A30F}" presName="Name0" presStyleCnt="0">
        <dgm:presLayoutVars>
          <dgm:chMax/>
          <dgm:chPref/>
          <dgm:dir/>
          <dgm:animLvl val="lvl"/>
          <dgm:resizeHandles val="exact"/>
        </dgm:presLayoutVars>
      </dgm:prSet>
      <dgm:spPr/>
    </dgm:pt>
    <dgm:pt modelId="{F5CA7438-DAD5-4131-B0D2-2627AD33B61A}" type="pres">
      <dgm:prSet presAssocID="{46E662CC-72FB-4345-B2F8-303EE275FA99}" presName="composite" presStyleCnt="0"/>
      <dgm:spPr/>
    </dgm:pt>
    <dgm:pt modelId="{30DEA5E7-D64C-410F-9816-EA572FFF87A9}" type="pres">
      <dgm:prSet presAssocID="{46E662CC-72FB-4345-B2F8-303EE275FA99}" presName="Image" presStyleLbl="alignNode1" presStyleIdx="0" presStyleCnt="4"/>
      <dgm:spPr>
        <a:xfrm>
          <a:off x="4810" y="449422"/>
          <a:ext cx="2065380" cy="2065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Users with solid fill"/>
        </a:ext>
      </dgm:extLst>
    </dgm:pt>
    <dgm:pt modelId="{C75A9829-E1D4-4079-8DC4-24AA0DBBF18C}" type="pres">
      <dgm:prSet presAssocID="{46E662CC-72FB-4345-B2F8-303EE275FA99}" presName="Accent" presStyleLbl="parChTrans1D1" presStyleIdx="0" presStyleCnt="4"/>
      <dgm:spPr>
        <a:xfrm>
          <a:off x="481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377CAF3-7818-4311-89EC-853FAF09E47F}" type="pres">
      <dgm:prSet presAssocID="{46E662CC-72FB-4345-B2F8-303EE275FA99}" presName="Parent" presStyleLbl="revTx" presStyleIdx="0" presStyleCnt="4">
        <dgm:presLayoutVars>
          <dgm:chMax val="0"/>
          <dgm:chPref val="0"/>
          <dgm:bulletEnabled val="1"/>
        </dgm:presLayoutVars>
      </dgm:prSet>
      <dgm:spPr/>
    </dgm:pt>
    <dgm:pt modelId="{7ADCBB53-BCBA-4EFE-AFBB-EB501A58EBA9}" type="pres">
      <dgm:prSet presAssocID="{E3197348-7D37-4D51-8981-6BAA32396FE9}" presName="sibTrans" presStyleCnt="0"/>
      <dgm:spPr/>
    </dgm:pt>
    <dgm:pt modelId="{D5A270D4-ADAD-4AD6-A48A-AAF70B796E73}" type="pres">
      <dgm:prSet presAssocID="{86493721-C9A4-47B9-9130-88455BE84913}" presName="composite" presStyleCnt="0"/>
      <dgm:spPr/>
    </dgm:pt>
    <dgm:pt modelId="{6BDDB8FD-7AB4-4EE0-A3F6-E889321A0893}" type="pres">
      <dgm:prSet presAssocID="{86493721-C9A4-47B9-9130-88455BE84913}" presName="Image" presStyleLbl="alignNode1" presStyleIdx="1" presStyleCnt="4"/>
      <dgm:spPr>
        <a:xfrm>
          <a:off x="2070870" y="449422"/>
          <a:ext cx="2065380" cy="2065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rgbClr val="FE9E00">
              <a:hueOff val="0"/>
              <a:satOff val="0"/>
              <a:lumOff val="0"/>
              <a:alphaOff val="0"/>
            </a:srgbClr>
          </a:solidFill>
          <a:prstDash val="solid"/>
        </a:ln>
        <a:effectLst/>
      </dgm:spPr>
      <dgm:extLst>
        <a:ext uri="{E40237B7-FDA0-4F09-8148-C483321AD2D9}">
          <dgm14:cNvPr xmlns:dgm14="http://schemas.microsoft.com/office/drawing/2010/diagram" id="0" name="" descr="Fork In Road with solid fill"/>
        </a:ext>
      </dgm:extLst>
    </dgm:pt>
    <dgm:pt modelId="{C8ACA8F3-6F57-444E-B7F7-B83A6E6B87AA}" type="pres">
      <dgm:prSet presAssocID="{86493721-C9A4-47B9-9130-88455BE84913}" presName="Accent" presStyleLbl="parChTrans1D1" presStyleIdx="1" presStyleCnt="4"/>
      <dgm:spPr>
        <a:xfrm>
          <a:off x="207087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49F6E11D-ED08-442B-9677-29AFA0A8D1F9}" type="pres">
      <dgm:prSet presAssocID="{86493721-C9A4-47B9-9130-88455BE84913}" presName="Parent" presStyleLbl="revTx" presStyleIdx="1" presStyleCnt="4">
        <dgm:presLayoutVars>
          <dgm:chMax val="0"/>
          <dgm:chPref val="0"/>
          <dgm:bulletEnabled val="1"/>
        </dgm:presLayoutVars>
      </dgm:prSet>
      <dgm:spPr/>
    </dgm:pt>
    <dgm:pt modelId="{415928EF-F693-4983-A572-483DF226CCD2}" type="pres">
      <dgm:prSet presAssocID="{4D1B493A-F315-423F-8F8A-6F31FA02E586}" presName="sibTrans" presStyleCnt="0"/>
      <dgm:spPr/>
    </dgm:pt>
    <dgm:pt modelId="{2C2B4A7B-DB6C-4E74-BB8A-80F636B842C9}" type="pres">
      <dgm:prSet presAssocID="{0B8E78F5-3B51-444D-9586-363D7D526549}" presName="composite" presStyleCnt="0"/>
      <dgm:spPr/>
    </dgm:pt>
    <dgm:pt modelId="{8211F577-5777-4AE8-BBE8-1894ED669188}" type="pres">
      <dgm:prSet presAssocID="{0B8E78F5-3B51-444D-9586-363D7D526549}" presName="Image" presStyleLbl="alignNode1" presStyleIdx="2" presStyleCnt="4"/>
      <dgm:spPr>
        <a:xfrm>
          <a:off x="4136930" y="449422"/>
          <a:ext cx="2065380" cy="20653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rgbClr val="418AB3">
              <a:hueOff val="0"/>
              <a:satOff val="0"/>
              <a:lumOff val="0"/>
              <a:alphaOff val="0"/>
            </a:srgbClr>
          </a:solidFill>
          <a:prstDash val="solid"/>
        </a:ln>
        <a:effectLst/>
      </dgm:spPr>
      <dgm:extLst>
        <a:ext uri="{E40237B7-FDA0-4F09-8148-C483321AD2D9}">
          <dgm14:cNvPr xmlns:dgm14="http://schemas.microsoft.com/office/drawing/2010/diagram" id="0" name="" descr="Heart with pulse with solid fill"/>
        </a:ext>
      </dgm:extLst>
    </dgm:pt>
    <dgm:pt modelId="{BE0B3D0B-13F5-42D5-9BDE-A0A1E3D95A7A}" type="pres">
      <dgm:prSet presAssocID="{0B8E78F5-3B51-444D-9586-363D7D526549}" presName="Accent" presStyleLbl="parChTrans1D1" presStyleIdx="2" presStyleCnt="4"/>
      <dgm:spPr>
        <a:xfrm>
          <a:off x="413693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364A522D-3A39-47E7-984E-DDD238E454EF}" type="pres">
      <dgm:prSet presAssocID="{0B8E78F5-3B51-444D-9586-363D7D526549}" presName="Parent" presStyleLbl="revTx" presStyleIdx="2" presStyleCnt="4">
        <dgm:presLayoutVars>
          <dgm:chMax val="0"/>
          <dgm:chPref val="0"/>
          <dgm:bulletEnabled val="1"/>
        </dgm:presLayoutVars>
      </dgm:prSet>
      <dgm:spPr/>
    </dgm:pt>
    <dgm:pt modelId="{911E6DCB-F5E8-434C-8CC0-9B18A570C4B1}" type="pres">
      <dgm:prSet presAssocID="{FB0685A3-047E-44AE-BE87-235FB64E8427}" presName="sibTrans" presStyleCnt="0"/>
      <dgm:spPr/>
    </dgm:pt>
    <dgm:pt modelId="{F399DC59-5CD8-45A6-BE06-10914F1301EE}" type="pres">
      <dgm:prSet presAssocID="{A3147FD3-F328-4935-9B8B-D0D21BA9CCF2}" presName="composite" presStyleCnt="0"/>
      <dgm:spPr/>
    </dgm:pt>
    <dgm:pt modelId="{0BC021E9-ED3C-4541-BE53-E69DA6CC98D2}" type="pres">
      <dgm:prSet presAssocID="{A3147FD3-F328-4935-9B8B-D0D21BA9CCF2}" presName="Image" presStyleLbl="alignNode1" presStyleIdx="3" presStyleCnt="4"/>
      <dgm:spPr>
        <a:xfrm>
          <a:off x="6202990" y="449422"/>
          <a:ext cx="2065380" cy="206538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rgbClr val="D7D447">
              <a:hueOff val="0"/>
              <a:satOff val="0"/>
              <a:lumOff val="0"/>
              <a:alphaOff val="0"/>
            </a:srgbClr>
          </a:solidFill>
          <a:prstDash val="solid"/>
        </a:ln>
        <a:effectLst/>
      </dgm:spPr>
      <dgm:extLst>
        <a:ext uri="{E40237B7-FDA0-4F09-8148-C483321AD2D9}">
          <dgm14:cNvPr xmlns:dgm14="http://schemas.microsoft.com/office/drawing/2010/diagram" id="0" name="" descr="Aspiration with solid fill"/>
        </a:ext>
      </dgm:extLst>
    </dgm:pt>
    <dgm:pt modelId="{0678252B-6FDE-45C5-909E-8EB0D0F8587A}" type="pres">
      <dgm:prSet presAssocID="{A3147FD3-F328-4935-9B8B-D0D21BA9CCF2}" presName="Accent" presStyleLbl="parChTrans1D1" presStyleIdx="3" presStyleCnt="4"/>
      <dgm:spPr>
        <a:xfrm>
          <a:off x="6202990" y="449422"/>
          <a:ext cx="206" cy="4130761"/>
        </a:xfrm>
        <a:prstGeom prst="line">
          <a:avLst/>
        </a:prstGeom>
        <a:noFill/>
        <a:ln w="15875" cap="flat" cmpd="sng" algn="ctr">
          <a:solidFill>
            <a:srgbClr val="A6B727">
              <a:hueOff val="0"/>
              <a:satOff val="0"/>
              <a:lumOff val="0"/>
              <a:alphaOff val="0"/>
            </a:srgbClr>
          </a:solidFill>
          <a:prstDash val="solid"/>
        </a:ln>
        <a:effectLst/>
      </dgm:spPr>
    </dgm:pt>
    <dgm:pt modelId="{D4D59296-2352-46A6-A23C-AEC8085DE5CD}" type="pres">
      <dgm:prSet presAssocID="{A3147FD3-F328-4935-9B8B-D0D21BA9CCF2}" presName="Parent" presStyleLbl="revTx" presStyleIdx="3" presStyleCnt="4">
        <dgm:presLayoutVars>
          <dgm:chMax val="0"/>
          <dgm:chPref val="0"/>
          <dgm:bulletEnabled val="1"/>
        </dgm:presLayoutVars>
      </dgm:prSet>
      <dgm:spPr/>
    </dgm:pt>
  </dgm:ptLst>
  <dgm:cxnLst>
    <dgm:cxn modelId="{99553F3B-161B-434D-9925-5AE0370D2C8C}" srcId="{DBBB8C21-D18B-4235-8606-71CA0480A30F}" destId="{46E662CC-72FB-4345-B2F8-303EE275FA99}" srcOrd="0" destOrd="0" parTransId="{BFDC41CF-44B5-4594-A6FE-CB620B1E4512}" sibTransId="{E3197348-7D37-4D51-8981-6BAA32396FE9}"/>
    <dgm:cxn modelId="{3E3B7340-0FDA-4FB9-AC88-EF0FD0F5DFD0}" srcId="{DBBB8C21-D18B-4235-8606-71CA0480A30F}" destId="{A3147FD3-F328-4935-9B8B-D0D21BA9CCF2}" srcOrd="3" destOrd="0" parTransId="{523FA867-D31C-4BB5-890E-C17CF9780131}" sibTransId="{69B7FAF2-F55B-4632-95A7-F741CFBE1E2B}"/>
    <dgm:cxn modelId="{0F485F4E-DB52-4E83-9A07-36340DAB9A71}" type="presOf" srcId="{0B8E78F5-3B51-444D-9586-363D7D526549}" destId="{364A522D-3A39-47E7-984E-DDD238E454EF}" srcOrd="0" destOrd="0" presId="urn:microsoft.com/office/officeart/2008/layout/PictureLineup"/>
    <dgm:cxn modelId="{56C17075-1DB1-417C-8791-B247FFB039E3}" srcId="{DBBB8C21-D18B-4235-8606-71CA0480A30F}" destId="{86493721-C9A4-47B9-9130-88455BE84913}" srcOrd="1" destOrd="0" parTransId="{E990DECB-B330-4C2C-B63E-831AEE0E9263}" sibTransId="{4D1B493A-F315-423F-8F8A-6F31FA02E586}"/>
    <dgm:cxn modelId="{EF2B3380-E708-4A47-9E41-A5AD4008192D}" type="presOf" srcId="{86493721-C9A4-47B9-9130-88455BE84913}" destId="{49F6E11D-ED08-442B-9677-29AFA0A8D1F9}" srcOrd="0" destOrd="0" presId="urn:microsoft.com/office/officeart/2008/layout/PictureLineup"/>
    <dgm:cxn modelId="{89B65B82-1588-4997-8254-731359225953}" type="presOf" srcId="{46E662CC-72FB-4345-B2F8-303EE275FA99}" destId="{4377CAF3-7818-4311-89EC-853FAF09E47F}" srcOrd="0" destOrd="0" presId="urn:microsoft.com/office/officeart/2008/layout/PictureLineup"/>
    <dgm:cxn modelId="{4BA0ABAA-F3CE-4673-AED0-4DD51FC0E6DA}" srcId="{DBBB8C21-D18B-4235-8606-71CA0480A30F}" destId="{0B8E78F5-3B51-444D-9586-363D7D526549}" srcOrd="2" destOrd="0" parTransId="{FE2B58B1-B08E-4431-8F75-70734F319536}" sibTransId="{FB0685A3-047E-44AE-BE87-235FB64E8427}"/>
    <dgm:cxn modelId="{5DF991C7-53DD-4431-9D00-4FA6D167AABA}" type="presOf" srcId="{DBBB8C21-D18B-4235-8606-71CA0480A30F}" destId="{3DC147D9-81CE-4ECC-996A-E012E28251A2}" srcOrd="0" destOrd="0" presId="urn:microsoft.com/office/officeart/2008/layout/PictureLineup"/>
    <dgm:cxn modelId="{0374CEE5-C671-468A-995E-102325CB2836}" type="presOf" srcId="{A3147FD3-F328-4935-9B8B-D0D21BA9CCF2}" destId="{D4D59296-2352-46A6-A23C-AEC8085DE5CD}" srcOrd="0" destOrd="0" presId="urn:microsoft.com/office/officeart/2008/layout/PictureLineup"/>
    <dgm:cxn modelId="{D91C34C0-B41A-4C8A-A0EF-E83668DEE345}" type="presParOf" srcId="{3DC147D9-81CE-4ECC-996A-E012E28251A2}" destId="{F5CA7438-DAD5-4131-B0D2-2627AD33B61A}" srcOrd="0" destOrd="0" presId="urn:microsoft.com/office/officeart/2008/layout/PictureLineup"/>
    <dgm:cxn modelId="{D485535B-7151-4947-BE80-DD99EA988841}" type="presParOf" srcId="{F5CA7438-DAD5-4131-B0D2-2627AD33B61A}" destId="{30DEA5E7-D64C-410F-9816-EA572FFF87A9}" srcOrd="0" destOrd="0" presId="urn:microsoft.com/office/officeart/2008/layout/PictureLineup"/>
    <dgm:cxn modelId="{56233519-75DF-4E1B-94F4-43199CF2CC50}" type="presParOf" srcId="{F5CA7438-DAD5-4131-B0D2-2627AD33B61A}" destId="{C75A9829-E1D4-4079-8DC4-24AA0DBBF18C}" srcOrd="1" destOrd="0" presId="urn:microsoft.com/office/officeart/2008/layout/PictureLineup"/>
    <dgm:cxn modelId="{057845D0-54F0-4BF5-8616-1707825DAE80}" type="presParOf" srcId="{F5CA7438-DAD5-4131-B0D2-2627AD33B61A}" destId="{4377CAF3-7818-4311-89EC-853FAF09E47F}" srcOrd="2" destOrd="0" presId="urn:microsoft.com/office/officeart/2008/layout/PictureLineup"/>
    <dgm:cxn modelId="{4C727C5A-BB68-4164-9341-B3BBB97352C3}" type="presParOf" srcId="{3DC147D9-81CE-4ECC-996A-E012E28251A2}" destId="{7ADCBB53-BCBA-4EFE-AFBB-EB501A58EBA9}" srcOrd="1" destOrd="0" presId="urn:microsoft.com/office/officeart/2008/layout/PictureLineup"/>
    <dgm:cxn modelId="{762F1050-F89B-498B-92C6-3457BA86202F}" type="presParOf" srcId="{3DC147D9-81CE-4ECC-996A-E012E28251A2}" destId="{D5A270D4-ADAD-4AD6-A48A-AAF70B796E73}" srcOrd="2" destOrd="0" presId="urn:microsoft.com/office/officeart/2008/layout/PictureLineup"/>
    <dgm:cxn modelId="{C5ED3B86-17AE-44A6-B21E-D1AEB39C6618}" type="presParOf" srcId="{D5A270D4-ADAD-4AD6-A48A-AAF70B796E73}" destId="{6BDDB8FD-7AB4-4EE0-A3F6-E889321A0893}" srcOrd="0" destOrd="0" presId="urn:microsoft.com/office/officeart/2008/layout/PictureLineup"/>
    <dgm:cxn modelId="{3448BB9B-E6A7-4498-9C65-80C433433CA8}" type="presParOf" srcId="{D5A270D4-ADAD-4AD6-A48A-AAF70B796E73}" destId="{C8ACA8F3-6F57-444E-B7F7-B83A6E6B87AA}" srcOrd="1" destOrd="0" presId="urn:microsoft.com/office/officeart/2008/layout/PictureLineup"/>
    <dgm:cxn modelId="{E3B3A9D5-90C3-47EE-A06B-73D1F96C7AF7}" type="presParOf" srcId="{D5A270D4-ADAD-4AD6-A48A-AAF70B796E73}" destId="{49F6E11D-ED08-442B-9677-29AFA0A8D1F9}" srcOrd="2" destOrd="0" presId="urn:microsoft.com/office/officeart/2008/layout/PictureLineup"/>
    <dgm:cxn modelId="{A346C030-D765-49D5-99CC-0AD750AF30EB}" type="presParOf" srcId="{3DC147D9-81CE-4ECC-996A-E012E28251A2}" destId="{415928EF-F693-4983-A572-483DF226CCD2}" srcOrd="3" destOrd="0" presId="urn:microsoft.com/office/officeart/2008/layout/PictureLineup"/>
    <dgm:cxn modelId="{44B3D327-B6B1-491C-8E0F-19C6343AC523}" type="presParOf" srcId="{3DC147D9-81CE-4ECC-996A-E012E28251A2}" destId="{2C2B4A7B-DB6C-4E74-BB8A-80F636B842C9}" srcOrd="4" destOrd="0" presId="urn:microsoft.com/office/officeart/2008/layout/PictureLineup"/>
    <dgm:cxn modelId="{459A2BF3-5C3C-429A-A620-5AD99EED0F41}" type="presParOf" srcId="{2C2B4A7B-DB6C-4E74-BB8A-80F636B842C9}" destId="{8211F577-5777-4AE8-BBE8-1894ED669188}" srcOrd="0" destOrd="0" presId="urn:microsoft.com/office/officeart/2008/layout/PictureLineup"/>
    <dgm:cxn modelId="{F9FBC1E0-C65E-48B5-98FC-9CD02FCFD1A3}" type="presParOf" srcId="{2C2B4A7B-DB6C-4E74-BB8A-80F636B842C9}" destId="{BE0B3D0B-13F5-42D5-9BDE-A0A1E3D95A7A}" srcOrd="1" destOrd="0" presId="urn:microsoft.com/office/officeart/2008/layout/PictureLineup"/>
    <dgm:cxn modelId="{7ADE81B9-13F9-423B-8187-B085E50341B0}" type="presParOf" srcId="{2C2B4A7B-DB6C-4E74-BB8A-80F636B842C9}" destId="{364A522D-3A39-47E7-984E-DDD238E454EF}" srcOrd="2" destOrd="0" presId="urn:microsoft.com/office/officeart/2008/layout/PictureLineup"/>
    <dgm:cxn modelId="{7EFA81D6-63CF-4A76-A802-93E3CC58B3DC}" type="presParOf" srcId="{3DC147D9-81CE-4ECC-996A-E012E28251A2}" destId="{911E6DCB-F5E8-434C-8CC0-9B18A570C4B1}" srcOrd="5" destOrd="0" presId="urn:microsoft.com/office/officeart/2008/layout/PictureLineup"/>
    <dgm:cxn modelId="{50EBD26E-8B7B-44DA-BBFD-3360101268CD}" type="presParOf" srcId="{3DC147D9-81CE-4ECC-996A-E012E28251A2}" destId="{F399DC59-5CD8-45A6-BE06-10914F1301EE}" srcOrd="6" destOrd="0" presId="urn:microsoft.com/office/officeart/2008/layout/PictureLineup"/>
    <dgm:cxn modelId="{C3422F0D-793B-42AE-A3C9-A71E4C5CB08C}" type="presParOf" srcId="{F399DC59-5CD8-45A6-BE06-10914F1301EE}" destId="{0BC021E9-ED3C-4541-BE53-E69DA6CC98D2}" srcOrd="0" destOrd="0" presId="urn:microsoft.com/office/officeart/2008/layout/PictureLineup"/>
    <dgm:cxn modelId="{23A48746-B23A-456F-B891-431C1E2F8F38}" type="presParOf" srcId="{F399DC59-5CD8-45A6-BE06-10914F1301EE}" destId="{0678252B-6FDE-45C5-909E-8EB0D0F8587A}" srcOrd="1" destOrd="0" presId="urn:microsoft.com/office/officeart/2008/layout/PictureLineup"/>
    <dgm:cxn modelId="{BC4B808F-2810-4FFD-929E-780C704039AF}" type="presParOf" srcId="{F399DC59-5CD8-45A6-BE06-10914F1301EE}" destId="{D4D59296-2352-46A6-A23C-AEC8085DE5CD}"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EA5E7-D64C-410F-9816-EA572FFF87A9}">
      <dsp:nvSpPr>
        <dsp:cNvPr id="0" name=""/>
        <dsp:cNvSpPr/>
      </dsp:nvSpPr>
      <dsp:spPr>
        <a:xfrm>
          <a:off x="2173" y="15111"/>
          <a:ext cx="2563852" cy="25638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A9829-E1D4-4079-8DC4-24AA0DBBF18C}">
      <dsp:nvSpPr>
        <dsp:cNvPr id="0" name=""/>
        <dsp:cNvSpPr/>
      </dsp:nvSpPr>
      <dsp:spPr>
        <a:xfrm>
          <a:off x="2173"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77CAF3-7818-4311-89EC-853FAF09E47F}">
      <dsp:nvSpPr>
        <dsp:cNvPr id="0" name=""/>
        <dsp:cNvSpPr/>
      </dsp:nvSpPr>
      <dsp:spPr>
        <a:xfrm>
          <a:off x="2173"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Hear directly from people receiving services </a:t>
          </a:r>
        </a:p>
      </dsp:txBody>
      <dsp:txXfrm>
        <a:off x="2173" y="2578963"/>
        <a:ext cx="2563852" cy="2563852"/>
      </dsp:txXfrm>
    </dsp:sp>
    <dsp:sp modelId="{6BDDB8FD-7AB4-4EE0-A3F6-E889321A0893}">
      <dsp:nvSpPr>
        <dsp:cNvPr id="0" name=""/>
        <dsp:cNvSpPr/>
      </dsp:nvSpPr>
      <dsp:spPr>
        <a:xfrm>
          <a:off x="2567045" y="15111"/>
          <a:ext cx="2563852" cy="25638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CA8F3-6F57-444E-B7F7-B83A6E6B87AA}">
      <dsp:nvSpPr>
        <dsp:cNvPr id="0" name=""/>
        <dsp:cNvSpPr/>
      </dsp:nvSpPr>
      <dsp:spPr>
        <a:xfrm>
          <a:off x="2567045"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F6E11D-ED08-442B-9677-29AFA0A8D1F9}">
      <dsp:nvSpPr>
        <dsp:cNvPr id="0" name=""/>
        <dsp:cNvSpPr/>
      </dsp:nvSpPr>
      <dsp:spPr>
        <a:xfrm>
          <a:off x="2567045"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Assess quality of life, service satisfaction, experiences, and outcomes of people receiving long term services and supports</a:t>
          </a:r>
        </a:p>
        <a:p>
          <a:pPr marL="0" lvl="0" indent="0" algn="l" defTabSz="889000">
            <a:lnSpc>
              <a:spcPct val="90000"/>
            </a:lnSpc>
            <a:spcBef>
              <a:spcPct val="0"/>
            </a:spcBef>
            <a:spcAft>
              <a:spcPct val="35000"/>
            </a:spcAft>
            <a:buNone/>
          </a:pPr>
          <a:endParaRPr lang="en-US" altLang="en-US" sz="2000" kern="1200" dirty="0">
            <a:solidFill>
              <a:srgbClr val="000000">
                <a:hueOff val="0"/>
                <a:satOff val="0"/>
                <a:lumOff val="0"/>
                <a:alphaOff val="0"/>
              </a:srgbClr>
            </a:solidFill>
            <a:latin typeface="Calibri" panose="020F0502020204030204"/>
            <a:ea typeface="+mn-ea"/>
            <a:cs typeface="+mn-cs"/>
          </a:endParaRPr>
        </a:p>
      </dsp:txBody>
      <dsp:txXfrm>
        <a:off x="2567045" y="2578963"/>
        <a:ext cx="2563852" cy="2563852"/>
      </dsp:txXfrm>
    </dsp:sp>
    <dsp:sp modelId="{8211F577-5777-4AE8-BBE8-1894ED669188}">
      <dsp:nvSpPr>
        <dsp:cNvPr id="0" name=""/>
        <dsp:cNvSpPr/>
      </dsp:nvSpPr>
      <dsp:spPr>
        <a:xfrm>
          <a:off x="5131918" y="15111"/>
          <a:ext cx="2563852" cy="25638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rgbClr val="418AB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B3D0B-13F5-42D5-9BDE-A0A1E3D95A7A}">
      <dsp:nvSpPr>
        <dsp:cNvPr id="0" name=""/>
        <dsp:cNvSpPr/>
      </dsp:nvSpPr>
      <dsp:spPr>
        <a:xfrm>
          <a:off x="5131918"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64A522D-3A39-47E7-984E-DDD238E454EF}">
      <dsp:nvSpPr>
        <dsp:cNvPr id="0" name=""/>
        <dsp:cNvSpPr/>
      </dsp:nvSpPr>
      <dsp:spPr>
        <a:xfrm>
          <a:off x="5131918"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Track key outcomes across multiple years, measure performance, and improve systems and quality of supports</a:t>
          </a:r>
        </a:p>
      </dsp:txBody>
      <dsp:txXfrm>
        <a:off x="5131918" y="2578963"/>
        <a:ext cx="2563852" cy="2563852"/>
      </dsp:txXfrm>
    </dsp:sp>
    <dsp:sp modelId="{0BC021E9-ED3C-4541-BE53-E69DA6CC98D2}">
      <dsp:nvSpPr>
        <dsp:cNvPr id="0" name=""/>
        <dsp:cNvSpPr/>
      </dsp:nvSpPr>
      <dsp:spPr>
        <a:xfrm>
          <a:off x="7696791" y="15111"/>
          <a:ext cx="2563852" cy="2563852"/>
        </a:xfrm>
        <a:prstGeom prst="rect">
          <a:avLst/>
        </a:prstGeom>
        <a:blipFill>
          <a:blip xmlns:r="http://schemas.openxmlformats.org/officeDocument/2006/relationships" r:embed="rId4">
            <a:duotone>
              <a:srgbClr val="FE9E00">
                <a:shade val="45000"/>
                <a:satMod val="135000"/>
              </a:srgbClr>
              <a:prstClr val="white"/>
            </a:duotone>
            <a:extLst>
              <a:ext uri="{28A0092B-C50C-407E-A947-70E740481C1C}">
                <a14:useLocalDpi xmlns:a14="http://schemas.microsoft.com/office/drawing/2010/main" val="0"/>
              </a:ext>
            </a:extLst>
          </a:blip>
          <a:srcRect/>
          <a:stretch>
            <a:fillRect l="-15000" r="-15000"/>
          </a:stretch>
        </a:blipFill>
        <a:ln w="15875" cap="flat" cmpd="sng" algn="ctr">
          <a:solidFill>
            <a:srgbClr val="D7D4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8252B-6FDE-45C5-909E-8EB0D0F8587A}">
      <dsp:nvSpPr>
        <dsp:cNvPr id="0" name=""/>
        <dsp:cNvSpPr/>
      </dsp:nvSpPr>
      <dsp:spPr>
        <a:xfrm>
          <a:off x="7696791"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D59296-2352-46A6-A23C-AEC8085DE5CD}">
      <dsp:nvSpPr>
        <dsp:cNvPr id="0" name=""/>
        <dsp:cNvSpPr/>
      </dsp:nvSpPr>
      <dsp:spPr>
        <a:xfrm>
          <a:off x="7696791"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Compare outcomes to other states and to the average across states</a:t>
          </a:r>
        </a:p>
      </dsp:txBody>
      <dsp:txXfrm>
        <a:off x="7696791" y="2578963"/>
        <a:ext cx="2563852" cy="2563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EA5E7-D64C-410F-9816-EA572FFF87A9}">
      <dsp:nvSpPr>
        <dsp:cNvPr id="0" name=""/>
        <dsp:cNvSpPr/>
      </dsp:nvSpPr>
      <dsp:spPr>
        <a:xfrm>
          <a:off x="2173" y="15111"/>
          <a:ext cx="2563852" cy="2563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A9829-E1D4-4079-8DC4-24AA0DBBF18C}">
      <dsp:nvSpPr>
        <dsp:cNvPr id="0" name=""/>
        <dsp:cNvSpPr/>
      </dsp:nvSpPr>
      <dsp:spPr>
        <a:xfrm>
          <a:off x="2173"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77CAF3-7818-4311-89EC-853FAF09E47F}">
      <dsp:nvSpPr>
        <dsp:cNvPr id="0" name=""/>
        <dsp:cNvSpPr/>
      </dsp:nvSpPr>
      <dsp:spPr>
        <a:xfrm>
          <a:off x="2173"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Person-centered service planning</a:t>
          </a:r>
        </a:p>
      </dsp:txBody>
      <dsp:txXfrm>
        <a:off x="2173" y="2578963"/>
        <a:ext cx="2563852" cy="2563852"/>
      </dsp:txXfrm>
    </dsp:sp>
    <dsp:sp modelId="{6BDDB8FD-7AB4-4EE0-A3F6-E889321A0893}">
      <dsp:nvSpPr>
        <dsp:cNvPr id="0" name=""/>
        <dsp:cNvSpPr/>
      </dsp:nvSpPr>
      <dsp:spPr>
        <a:xfrm>
          <a:off x="2567045" y="15111"/>
          <a:ext cx="2563852" cy="2563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rgbClr val="FE9E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CA8F3-6F57-444E-B7F7-B83A6E6B87AA}">
      <dsp:nvSpPr>
        <dsp:cNvPr id="0" name=""/>
        <dsp:cNvSpPr/>
      </dsp:nvSpPr>
      <dsp:spPr>
        <a:xfrm>
          <a:off x="2567045"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F6E11D-ED08-442B-9677-29AFA0A8D1F9}">
      <dsp:nvSpPr>
        <dsp:cNvPr id="0" name=""/>
        <dsp:cNvSpPr/>
      </dsp:nvSpPr>
      <dsp:spPr>
        <a:xfrm>
          <a:off x="2567045"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Rights</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Choices</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Decision making</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Relationships </a:t>
          </a:r>
        </a:p>
        <a:p>
          <a:pPr marL="0" lvl="0" indent="0" algn="l" defTabSz="889000">
            <a:lnSpc>
              <a:spcPct val="90000"/>
            </a:lnSpc>
            <a:spcBef>
              <a:spcPct val="0"/>
            </a:spcBef>
            <a:spcAft>
              <a:spcPct val="35000"/>
            </a:spcAft>
            <a:buNone/>
          </a:pPr>
          <a:endParaRPr lang="en-US" altLang="en-US" sz="2000" kern="1200" dirty="0">
            <a:solidFill>
              <a:srgbClr val="000000">
                <a:hueOff val="0"/>
                <a:satOff val="0"/>
                <a:lumOff val="0"/>
                <a:alphaOff val="0"/>
              </a:srgbClr>
            </a:solidFill>
            <a:latin typeface="Calibri" panose="020F0502020204030204"/>
            <a:ea typeface="+mn-ea"/>
            <a:cs typeface="+mn-cs"/>
          </a:endParaRPr>
        </a:p>
      </dsp:txBody>
      <dsp:txXfrm>
        <a:off x="2567045" y="2578963"/>
        <a:ext cx="2563852" cy="2563852"/>
      </dsp:txXfrm>
    </dsp:sp>
    <dsp:sp modelId="{8211F577-5777-4AE8-BBE8-1894ED669188}">
      <dsp:nvSpPr>
        <dsp:cNvPr id="0" name=""/>
        <dsp:cNvSpPr/>
      </dsp:nvSpPr>
      <dsp:spPr>
        <a:xfrm>
          <a:off x="5131918" y="15111"/>
          <a:ext cx="2563852" cy="2563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rgbClr val="418AB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B3D0B-13F5-42D5-9BDE-A0A1E3D95A7A}">
      <dsp:nvSpPr>
        <dsp:cNvPr id="0" name=""/>
        <dsp:cNvSpPr/>
      </dsp:nvSpPr>
      <dsp:spPr>
        <a:xfrm>
          <a:off x="5131918"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64A522D-3A39-47E7-984E-DDD238E454EF}">
      <dsp:nvSpPr>
        <dsp:cNvPr id="0" name=""/>
        <dsp:cNvSpPr/>
      </dsp:nvSpPr>
      <dsp:spPr>
        <a:xfrm>
          <a:off x="5131918"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Health</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Welfare</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Safety</a:t>
          </a:r>
        </a:p>
      </dsp:txBody>
      <dsp:txXfrm>
        <a:off x="5131918" y="2578963"/>
        <a:ext cx="2563852" cy="2563852"/>
      </dsp:txXfrm>
    </dsp:sp>
    <dsp:sp modelId="{0BC021E9-ED3C-4541-BE53-E69DA6CC98D2}">
      <dsp:nvSpPr>
        <dsp:cNvPr id="0" name=""/>
        <dsp:cNvSpPr/>
      </dsp:nvSpPr>
      <dsp:spPr>
        <a:xfrm>
          <a:off x="7696791" y="15111"/>
          <a:ext cx="2563852" cy="256385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rgbClr val="D7D4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8252B-6FDE-45C5-909E-8EB0D0F8587A}">
      <dsp:nvSpPr>
        <dsp:cNvPr id="0" name=""/>
        <dsp:cNvSpPr/>
      </dsp:nvSpPr>
      <dsp:spPr>
        <a:xfrm>
          <a:off x="7696791" y="15111"/>
          <a:ext cx="256" cy="5127704"/>
        </a:xfrm>
        <a:prstGeom prst="line">
          <a:avLst/>
        </a:prstGeom>
        <a:noFill/>
        <a:ln w="15875" cap="flat" cmpd="sng" algn="ctr">
          <a:solidFill>
            <a:srgbClr val="A6B72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4D59296-2352-46A6-A23C-AEC8085DE5CD}">
      <dsp:nvSpPr>
        <dsp:cNvPr id="0" name=""/>
        <dsp:cNvSpPr/>
      </dsp:nvSpPr>
      <dsp:spPr>
        <a:xfrm>
          <a:off x="7696791" y="2578963"/>
          <a:ext cx="2563852" cy="256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Service coordination</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Community inclusion</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Employment </a:t>
          </a:r>
        </a:p>
        <a:p>
          <a:pPr marL="0" lvl="0" indent="0" algn="l" defTabSz="889000">
            <a:lnSpc>
              <a:spcPct val="90000"/>
            </a:lnSpc>
            <a:spcBef>
              <a:spcPct val="0"/>
            </a:spcBef>
            <a:spcAft>
              <a:spcPct val="35000"/>
            </a:spcAft>
            <a:buNone/>
          </a:pPr>
          <a:r>
            <a:rPr lang="en-US" altLang="en-US" sz="2000" kern="1200" dirty="0">
              <a:solidFill>
                <a:srgbClr val="000000">
                  <a:hueOff val="0"/>
                  <a:satOff val="0"/>
                  <a:lumOff val="0"/>
                  <a:alphaOff val="0"/>
                </a:srgbClr>
              </a:solidFill>
              <a:latin typeface="Calibri" panose="020F0502020204030204"/>
              <a:ea typeface="+mn-ea"/>
              <a:cs typeface="+mn-cs"/>
            </a:rPr>
            <a:t>Goals </a:t>
          </a:r>
        </a:p>
      </dsp:txBody>
      <dsp:txXfrm>
        <a:off x="7696791" y="2578963"/>
        <a:ext cx="2563852" cy="2563852"/>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62A69B-E2AD-4026-ABA3-6745292D467C}"/>
              </a:ext>
            </a:extLst>
          </p:cNvPr>
          <p:cNvSpPr>
            <a:spLocks noGrp="1"/>
          </p:cNvSpPr>
          <p:nvPr>
            <p:ph type="hdr" sz="quarter"/>
          </p:nvPr>
        </p:nvSpPr>
        <p:spPr>
          <a:xfrm>
            <a:off x="0" y="0"/>
            <a:ext cx="3113467" cy="474990"/>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19A8649A-8A3F-4A55-80A5-57FAED33B66F}"/>
              </a:ext>
            </a:extLst>
          </p:cNvPr>
          <p:cNvSpPr>
            <a:spLocks noGrp="1"/>
          </p:cNvSpPr>
          <p:nvPr>
            <p:ph type="dt" sz="quarter" idx="1"/>
          </p:nvPr>
        </p:nvSpPr>
        <p:spPr>
          <a:xfrm>
            <a:off x="4070582" y="0"/>
            <a:ext cx="3113467" cy="474990"/>
          </a:xfrm>
          <a:prstGeom prst="rect">
            <a:avLst/>
          </a:prstGeom>
        </p:spPr>
        <p:txBody>
          <a:bodyPr vert="horz" lIns="93287" tIns="46644" rIns="93287" bIns="46644" rtlCol="0"/>
          <a:lstStyle>
            <a:lvl1pPr algn="r">
              <a:defRPr sz="1200"/>
            </a:lvl1pPr>
          </a:lstStyle>
          <a:p>
            <a:fld id="{CA4D1D87-D430-4FD5-8F2D-7A1E2A3FE058}" type="datetimeFigureOut">
              <a:rPr lang="en-US" smtClean="0"/>
              <a:t>1/15/2024</a:t>
            </a:fld>
            <a:endParaRPr lang="en-US"/>
          </a:p>
        </p:txBody>
      </p:sp>
      <p:sp>
        <p:nvSpPr>
          <p:cNvPr id="4" name="Footer Placeholder 3">
            <a:extLst>
              <a:ext uri="{FF2B5EF4-FFF2-40B4-BE49-F238E27FC236}">
                <a16:creationId xmlns:a16="http://schemas.microsoft.com/office/drawing/2014/main" id="{C9605310-0376-4C8B-B8CD-88E07BFF278B}"/>
              </a:ext>
            </a:extLst>
          </p:cNvPr>
          <p:cNvSpPr>
            <a:spLocks noGrp="1"/>
          </p:cNvSpPr>
          <p:nvPr>
            <p:ph type="ftr" sz="quarter" idx="2"/>
          </p:nvPr>
        </p:nvSpPr>
        <p:spPr>
          <a:xfrm>
            <a:off x="0" y="8995728"/>
            <a:ext cx="3113467" cy="474990"/>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005116-3D81-4472-A65E-9822A5CA02B6}"/>
              </a:ext>
            </a:extLst>
          </p:cNvPr>
          <p:cNvSpPr>
            <a:spLocks noGrp="1"/>
          </p:cNvSpPr>
          <p:nvPr>
            <p:ph type="sldNum" sz="quarter" idx="3"/>
          </p:nvPr>
        </p:nvSpPr>
        <p:spPr>
          <a:xfrm>
            <a:off x="4070582" y="8995728"/>
            <a:ext cx="3113467" cy="474990"/>
          </a:xfrm>
          <a:prstGeom prst="rect">
            <a:avLst/>
          </a:prstGeom>
        </p:spPr>
        <p:txBody>
          <a:bodyPr vert="horz" lIns="93287" tIns="46644" rIns="93287" bIns="46644" rtlCol="0" anchor="b"/>
          <a:lstStyle>
            <a:lvl1pPr algn="r">
              <a:defRPr sz="1200"/>
            </a:lvl1pPr>
          </a:lstStyle>
          <a:p>
            <a:fld id="{90CC242E-AAD2-41BD-BC8B-FE38614F1CA5}" type="slidenum">
              <a:rPr lang="en-US" smtClean="0"/>
              <a:t>‹#›</a:t>
            </a:fld>
            <a:endParaRPr lang="en-US"/>
          </a:p>
        </p:txBody>
      </p:sp>
    </p:spTree>
    <p:extLst>
      <p:ext uri="{BB962C8B-B14F-4D97-AF65-F5344CB8AC3E}">
        <p14:creationId xmlns:p14="http://schemas.microsoft.com/office/powerpoint/2010/main" val="241931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3792" cy="475180"/>
          </a:xfrm>
          <a:prstGeom prst="rect">
            <a:avLst/>
          </a:prstGeom>
        </p:spPr>
        <p:txBody>
          <a:bodyPr vert="horz" lIns="95171" tIns="47586" rIns="95171" bIns="47586" rtlCol="0"/>
          <a:lstStyle>
            <a:lvl1pPr algn="l">
              <a:defRPr sz="1200"/>
            </a:lvl1pPr>
          </a:lstStyle>
          <a:p>
            <a:endParaRPr lang="en-US"/>
          </a:p>
        </p:txBody>
      </p:sp>
      <p:sp>
        <p:nvSpPr>
          <p:cNvPr id="3" name="Date Placeholder 2"/>
          <p:cNvSpPr>
            <a:spLocks noGrp="1"/>
          </p:cNvSpPr>
          <p:nvPr>
            <p:ph type="dt" idx="1"/>
          </p:nvPr>
        </p:nvSpPr>
        <p:spPr>
          <a:xfrm>
            <a:off x="4070219" y="0"/>
            <a:ext cx="3113792" cy="475180"/>
          </a:xfrm>
          <a:prstGeom prst="rect">
            <a:avLst/>
          </a:prstGeom>
        </p:spPr>
        <p:txBody>
          <a:bodyPr vert="horz" lIns="95171" tIns="47586" rIns="95171" bIns="47586" rtlCol="0"/>
          <a:lstStyle>
            <a:lvl1pPr algn="r">
              <a:defRPr sz="1200"/>
            </a:lvl1pPr>
          </a:lstStyle>
          <a:p>
            <a:fld id="{0274BB49-3631-4218-89BC-0242234EC754}" type="datetimeFigureOut">
              <a:rPr lang="en-US" smtClean="0"/>
              <a:t>1/15/2024</a:t>
            </a:fld>
            <a:endParaRPr lang="en-US"/>
          </a:p>
        </p:txBody>
      </p:sp>
      <p:sp>
        <p:nvSpPr>
          <p:cNvPr id="4" name="Slide Image Placeholder 3"/>
          <p:cNvSpPr>
            <a:spLocks noGrp="1" noRot="1" noChangeAspect="1"/>
          </p:cNvSpPr>
          <p:nvPr>
            <p:ph type="sldImg" idx="2"/>
          </p:nvPr>
        </p:nvSpPr>
        <p:spPr>
          <a:xfrm>
            <a:off x="752475" y="1184275"/>
            <a:ext cx="5681663" cy="3195638"/>
          </a:xfrm>
          <a:prstGeom prst="rect">
            <a:avLst/>
          </a:prstGeom>
          <a:noFill/>
          <a:ln w="12700">
            <a:solidFill>
              <a:prstClr val="black"/>
            </a:solidFill>
          </a:ln>
        </p:spPr>
        <p:txBody>
          <a:bodyPr vert="horz" lIns="95171" tIns="47586" rIns="95171" bIns="47586" rtlCol="0" anchor="ctr"/>
          <a:lstStyle/>
          <a:p>
            <a:endParaRPr lang="en-US"/>
          </a:p>
        </p:txBody>
      </p:sp>
      <p:sp>
        <p:nvSpPr>
          <p:cNvPr id="5" name="Notes Placeholder 4"/>
          <p:cNvSpPr>
            <a:spLocks noGrp="1"/>
          </p:cNvSpPr>
          <p:nvPr>
            <p:ph type="body" sz="quarter" idx="3"/>
          </p:nvPr>
        </p:nvSpPr>
        <p:spPr>
          <a:xfrm>
            <a:off x="718568" y="4557782"/>
            <a:ext cx="5748539" cy="3729095"/>
          </a:xfrm>
          <a:prstGeom prst="rect">
            <a:avLst/>
          </a:prstGeom>
        </p:spPr>
        <p:txBody>
          <a:bodyPr vert="horz" lIns="95171" tIns="47586" rIns="95171" bIns="47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95539"/>
            <a:ext cx="3113792" cy="475179"/>
          </a:xfrm>
          <a:prstGeom prst="rect">
            <a:avLst/>
          </a:prstGeom>
        </p:spPr>
        <p:txBody>
          <a:bodyPr vert="horz" lIns="95171" tIns="47586" rIns="95171" bIns="47586" rtlCol="0" anchor="b"/>
          <a:lstStyle>
            <a:lvl1pPr algn="l">
              <a:defRPr sz="1200"/>
            </a:lvl1pPr>
          </a:lstStyle>
          <a:p>
            <a:endParaRPr lang="en-US"/>
          </a:p>
        </p:txBody>
      </p:sp>
      <p:sp>
        <p:nvSpPr>
          <p:cNvPr id="7" name="Slide Number Placeholder 6"/>
          <p:cNvSpPr>
            <a:spLocks noGrp="1"/>
          </p:cNvSpPr>
          <p:nvPr>
            <p:ph type="sldNum" sz="quarter" idx="5"/>
          </p:nvPr>
        </p:nvSpPr>
        <p:spPr>
          <a:xfrm>
            <a:off x="4070219" y="8995539"/>
            <a:ext cx="3113792" cy="475179"/>
          </a:xfrm>
          <a:prstGeom prst="rect">
            <a:avLst/>
          </a:prstGeom>
        </p:spPr>
        <p:txBody>
          <a:bodyPr vert="horz" lIns="95171" tIns="47586" rIns="95171" bIns="47586" rtlCol="0" anchor="b"/>
          <a:lstStyle>
            <a:lvl1pPr algn="r">
              <a:defRPr sz="1200"/>
            </a:lvl1pPr>
          </a:lstStyle>
          <a:p>
            <a:fld id="{4E7AAE8B-71EF-480D-B8B5-3E961F56F3C2}" type="slidenum">
              <a:rPr lang="en-US" smtClean="0"/>
              <a:t>‹#›</a:t>
            </a:fld>
            <a:endParaRPr lang="en-US"/>
          </a:p>
        </p:txBody>
      </p:sp>
    </p:spTree>
    <p:extLst>
      <p:ext uri="{BB962C8B-B14F-4D97-AF65-F5344CB8AC3E}">
        <p14:creationId xmlns:p14="http://schemas.microsoft.com/office/powerpoint/2010/main" val="21761854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915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983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045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397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232039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09711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227826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53879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9DAB-0B72-4CEA-A54D-703C9D414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6A4C79-1E75-4EAC-B009-4F6C99867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4EC7F6-7502-4A35-ADFC-2EF426392558}"/>
              </a:ext>
            </a:extLst>
          </p:cNvPr>
          <p:cNvSpPr>
            <a:spLocks noGrp="1"/>
          </p:cNvSpPr>
          <p:nvPr>
            <p:ph type="dt" sz="half" idx="10"/>
          </p:nvPr>
        </p:nvSpPr>
        <p:spPr/>
        <p:txBody>
          <a:bodyPr/>
          <a:lstStyle/>
          <a:p>
            <a:fld id="{12FBFFA8-4ABD-40EA-8795-A211411CD702}" type="datetime1">
              <a:rPr lang="en-US" smtClean="0"/>
              <a:t>1/15/2024</a:t>
            </a:fld>
            <a:endParaRPr lang="en-US"/>
          </a:p>
        </p:txBody>
      </p:sp>
      <p:sp>
        <p:nvSpPr>
          <p:cNvPr id="5" name="Footer Placeholder 4">
            <a:extLst>
              <a:ext uri="{FF2B5EF4-FFF2-40B4-BE49-F238E27FC236}">
                <a16:creationId xmlns:a16="http://schemas.microsoft.com/office/drawing/2014/main" id="{6DD1863F-98BA-4450-872B-67393BDCB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D549F-A250-4748-8C3B-B51ADDB9B75D}"/>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13985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EE75-9183-4FDC-A59A-D68A167BD6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BFA431-F625-44CC-8879-C74952BE1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B38D4-9DBB-4E63-9CCC-80007B0A0263}"/>
              </a:ext>
            </a:extLst>
          </p:cNvPr>
          <p:cNvSpPr>
            <a:spLocks noGrp="1"/>
          </p:cNvSpPr>
          <p:nvPr>
            <p:ph type="dt" sz="half" idx="10"/>
          </p:nvPr>
        </p:nvSpPr>
        <p:spPr/>
        <p:txBody>
          <a:bodyPr/>
          <a:lstStyle/>
          <a:p>
            <a:fld id="{9A87CE27-BF4C-4635-BAD0-E6AAB9AF54AF}" type="datetime1">
              <a:rPr lang="en-US" smtClean="0"/>
              <a:t>1/15/2024</a:t>
            </a:fld>
            <a:endParaRPr lang="en-US"/>
          </a:p>
        </p:txBody>
      </p:sp>
      <p:sp>
        <p:nvSpPr>
          <p:cNvPr id="5" name="Footer Placeholder 4">
            <a:extLst>
              <a:ext uri="{FF2B5EF4-FFF2-40B4-BE49-F238E27FC236}">
                <a16:creationId xmlns:a16="http://schemas.microsoft.com/office/drawing/2014/main" id="{D16D8C7A-62C1-449F-9D45-0F3920911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E9249-F881-4359-958C-247DE039C8A0}"/>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354227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377AA-2BC5-4B0D-AC45-0865A5ED0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00803-9A2D-4BB2-83C5-66AA2C443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1DB4A-5A44-43B3-A66D-D67B409A3513}"/>
              </a:ext>
            </a:extLst>
          </p:cNvPr>
          <p:cNvSpPr>
            <a:spLocks noGrp="1"/>
          </p:cNvSpPr>
          <p:nvPr>
            <p:ph type="dt" sz="half" idx="10"/>
          </p:nvPr>
        </p:nvSpPr>
        <p:spPr/>
        <p:txBody>
          <a:bodyPr/>
          <a:lstStyle/>
          <a:p>
            <a:fld id="{409F0CA4-3786-4BF7-8FDD-8B23A60FF3AE}" type="datetime1">
              <a:rPr lang="en-US" smtClean="0"/>
              <a:t>1/15/2024</a:t>
            </a:fld>
            <a:endParaRPr lang="en-US"/>
          </a:p>
        </p:txBody>
      </p:sp>
      <p:sp>
        <p:nvSpPr>
          <p:cNvPr id="5" name="Footer Placeholder 4">
            <a:extLst>
              <a:ext uri="{FF2B5EF4-FFF2-40B4-BE49-F238E27FC236}">
                <a16:creationId xmlns:a16="http://schemas.microsoft.com/office/drawing/2014/main" id="{1310EDFC-BE40-4FB0-8B9F-895D79AA3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E5B5C-289D-4E9E-AFBF-0E3061E90E25}"/>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40205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848B-7F4D-47FA-B043-4F880EB24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CDC01-385E-464B-8ECD-C842BBA958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8B53B-BAB5-44E7-B7B6-04252DB565CA}"/>
              </a:ext>
            </a:extLst>
          </p:cNvPr>
          <p:cNvSpPr>
            <a:spLocks noGrp="1"/>
          </p:cNvSpPr>
          <p:nvPr>
            <p:ph type="dt" sz="half" idx="10"/>
          </p:nvPr>
        </p:nvSpPr>
        <p:spPr/>
        <p:txBody>
          <a:bodyPr/>
          <a:lstStyle/>
          <a:p>
            <a:fld id="{5A1D5E68-A591-4E6D-9358-E596BF166552}" type="datetime1">
              <a:rPr lang="en-US" smtClean="0"/>
              <a:t>1/15/2024</a:t>
            </a:fld>
            <a:endParaRPr lang="en-US"/>
          </a:p>
        </p:txBody>
      </p:sp>
      <p:sp>
        <p:nvSpPr>
          <p:cNvPr id="5" name="Footer Placeholder 4">
            <a:extLst>
              <a:ext uri="{FF2B5EF4-FFF2-40B4-BE49-F238E27FC236}">
                <a16:creationId xmlns:a16="http://schemas.microsoft.com/office/drawing/2014/main" id="{808FD697-5B01-45F1-B571-C6CF21889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17A5-E373-4610-B847-F2E18C04B4AC}"/>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66868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4183-9904-493F-BAA9-9594A0C7F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98494-6917-4493-B7C3-9893FAA18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6D3AD6-4CA2-44C2-92F2-FE90DC8A4855}"/>
              </a:ext>
            </a:extLst>
          </p:cNvPr>
          <p:cNvSpPr>
            <a:spLocks noGrp="1"/>
          </p:cNvSpPr>
          <p:nvPr>
            <p:ph type="dt" sz="half" idx="10"/>
          </p:nvPr>
        </p:nvSpPr>
        <p:spPr/>
        <p:txBody>
          <a:bodyPr/>
          <a:lstStyle/>
          <a:p>
            <a:fld id="{DDB3EA9E-C07A-4E0F-8B1E-276C99F8646F}" type="datetime1">
              <a:rPr lang="en-US" smtClean="0"/>
              <a:t>1/15/2024</a:t>
            </a:fld>
            <a:endParaRPr lang="en-US"/>
          </a:p>
        </p:txBody>
      </p:sp>
      <p:sp>
        <p:nvSpPr>
          <p:cNvPr id="5" name="Footer Placeholder 4">
            <a:extLst>
              <a:ext uri="{FF2B5EF4-FFF2-40B4-BE49-F238E27FC236}">
                <a16:creationId xmlns:a16="http://schemas.microsoft.com/office/drawing/2014/main" id="{89C1A8A2-59F9-4E69-B8AE-030E4FD7F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164BF-B793-4692-AD6A-B4BDF6723055}"/>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67829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5041-AB5C-42F1-8FA6-725391368B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9A8CF-662F-4A02-BCE7-F18DD6D377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48B1EE-52B0-4824-8218-E3078FACE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702BE5-EF2A-4B28-9482-38E227C9753B}"/>
              </a:ext>
            </a:extLst>
          </p:cNvPr>
          <p:cNvSpPr>
            <a:spLocks noGrp="1"/>
          </p:cNvSpPr>
          <p:nvPr>
            <p:ph type="dt" sz="half" idx="10"/>
          </p:nvPr>
        </p:nvSpPr>
        <p:spPr/>
        <p:txBody>
          <a:bodyPr/>
          <a:lstStyle/>
          <a:p>
            <a:fld id="{A8F37AF4-F490-4820-A68E-41390FB1BB84}" type="datetime1">
              <a:rPr lang="en-US" smtClean="0"/>
              <a:t>1/15/2024</a:t>
            </a:fld>
            <a:endParaRPr lang="en-US"/>
          </a:p>
        </p:txBody>
      </p:sp>
      <p:sp>
        <p:nvSpPr>
          <p:cNvPr id="6" name="Footer Placeholder 5">
            <a:extLst>
              <a:ext uri="{FF2B5EF4-FFF2-40B4-BE49-F238E27FC236}">
                <a16:creationId xmlns:a16="http://schemas.microsoft.com/office/drawing/2014/main" id="{856392F2-C95B-4C16-AB5C-CAD2B1869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1824E-7624-45AD-BACB-2605C170040D}"/>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35999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CC0A-28DF-4469-A845-E2C4550D60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44902-07DA-49B1-B8FA-F79795413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EE64D-08B9-4091-A67C-F45975EEAE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4796ED-261D-4DBD-9268-5A91AFB17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78ACE5-4477-494C-9502-5B3039350B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69F42C-44B2-4639-8C82-CC96821BDDFC}"/>
              </a:ext>
            </a:extLst>
          </p:cNvPr>
          <p:cNvSpPr>
            <a:spLocks noGrp="1"/>
          </p:cNvSpPr>
          <p:nvPr>
            <p:ph type="dt" sz="half" idx="10"/>
          </p:nvPr>
        </p:nvSpPr>
        <p:spPr/>
        <p:txBody>
          <a:bodyPr/>
          <a:lstStyle/>
          <a:p>
            <a:fld id="{F1200B3D-0C29-45FD-8309-2B759B8F830A}" type="datetime1">
              <a:rPr lang="en-US" smtClean="0"/>
              <a:t>1/15/2024</a:t>
            </a:fld>
            <a:endParaRPr lang="en-US"/>
          </a:p>
        </p:txBody>
      </p:sp>
      <p:sp>
        <p:nvSpPr>
          <p:cNvPr id="8" name="Footer Placeholder 7">
            <a:extLst>
              <a:ext uri="{FF2B5EF4-FFF2-40B4-BE49-F238E27FC236}">
                <a16:creationId xmlns:a16="http://schemas.microsoft.com/office/drawing/2014/main" id="{AAD94B4C-C148-4E0F-A9EB-A5BBB4BD5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9EE52A-E038-439E-883C-59D9B218E552}"/>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136623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CF1A-50F9-4EB7-B20B-B706DAF94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AC7B3-88A9-4F76-8B3D-0D31BE0E8A39}"/>
              </a:ext>
            </a:extLst>
          </p:cNvPr>
          <p:cNvSpPr>
            <a:spLocks noGrp="1"/>
          </p:cNvSpPr>
          <p:nvPr>
            <p:ph type="dt" sz="half" idx="10"/>
          </p:nvPr>
        </p:nvSpPr>
        <p:spPr/>
        <p:txBody>
          <a:bodyPr/>
          <a:lstStyle/>
          <a:p>
            <a:fld id="{F76F96D3-D3E1-42AD-9DF6-3A28F5EDCF29}" type="datetime1">
              <a:rPr lang="en-US" smtClean="0"/>
              <a:t>1/15/2024</a:t>
            </a:fld>
            <a:endParaRPr lang="en-US"/>
          </a:p>
        </p:txBody>
      </p:sp>
      <p:sp>
        <p:nvSpPr>
          <p:cNvPr id="4" name="Footer Placeholder 3">
            <a:extLst>
              <a:ext uri="{FF2B5EF4-FFF2-40B4-BE49-F238E27FC236}">
                <a16:creationId xmlns:a16="http://schemas.microsoft.com/office/drawing/2014/main" id="{83846245-EF7D-4410-B877-1F35C5AF6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D63B4-EBCD-4ED0-8DC8-3B789C8EFA38}"/>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87682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32FC3-3E53-4DB8-8C71-79FCBCF2DE00}"/>
              </a:ext>
            </a:extLst>
          </p:cNvPr>
          <p:cNvSpPr>
            <a:spLocks noGrp="1"/>
          </p:cNvSpPr>
          <p:nvPr>
            <p:ph type="dt" sz="half" idx="10"/>
          </p:nvPr>
        </p:nvSpPr>
        <p:spPr/>
        <p:txBody>
          <a:bodyPr/>
          <a:lstStyle/>
          <a:p>
            <a:fld id="{E2D91195-6925-4D4E-A4CE-E54592EF6850}" type="datetime1">
              <a:rPr lang="en-US" smtClean="0"/>
              <a:t>1/15/2024</a:t>
            </a:fld>
            <a:endParaRPr lang="en-US"/>
          </a:p>
        </p:txBody>
      </p:sp>
      <p:sp>
        <p:nvSpPr>
          <p:cNvPr id="3" name="Footer Placeholder 2">
            <a:extLst>
              <a:ext uri="{FF2B5EF4-FFF2-40B4-BE49-F238E27FC236}">
                <a16:creationId xmlns:a16="http://schemas.microsoft.com/office/drawing/2014/main" id="{86E062E6-8AA4-4615-B7BD-ECDDB0B64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CE491F-0A30-47C0-BE0E-47C68F97F590}"/>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383623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C129-0773-449D-A438-2894E68500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B744D5-6356-4676-8FE7-22B29D93C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37B1E-036D-431B-8849-06BD29EB0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766DF-E414-49A9-9E8E-9119AB3805E8}"/>
              </a:ext>
            </a:extLst>
          </p:cNvPr>
          <p:cNvSpPr>
            <a:spLocks noGrp="1"/>
          </p:cNvSpPr>
          <p:nvPr>
            <p:ph type="dt" sz="half" idx="10"/>
          </p:nvPr>
        </p:nvSpPr>
        <p:spPr/>
        <p:txBody>
          <a:bodyPr/>
          <a:lstStyle/>
          <a:p>
            <a:fld id="{71FD9808-4A84-42C7-B280-3DFD01CCE516}" type="datetime1">
              <a:rPr lang="en-US" smtClean="0"/>
              <a:t>1/15/2024</a:t>
            </a:fld>
            <a:endParaRPr lang="en-US"/>
          </a:p>
        </p:txBody>
      </p:sp>
      <p:sp>
        <p:nvSpPr>
          <p:cNvPr id="6" name="Footer Placeholder 5">
            <a:extLst>
              <a:ext uri="{FF2B5EF4-FFF2-40B4-BE49-F238E27FC236}">
                <a16:creationId xmlns:a16="http://schemas.microsoft.com/office/drawing/2014/main" id="{D6BAF2F7-518A-4A59-9910-849EC3B1C1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4E48C-EEDE-45CB-9394-B067F25F2069}"/>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254517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3173-6707-4A80-96C8-364D1B72E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1382BC-9098-4D01-B7A4-3D67CFED7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CD4FFF-6AB2-4B68-A455-461E9DE38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8362E-5345-40A1-BE9B-9B23EBD9E851}"/>
              </a:ext>
            </a:extLst>
          </p:cNvPr>
          <p:cNvSpPr>
            <a:spLocks noGrp="1"/>
          </p:cNvSpPr>
          <p:nvPr>
            <p:ph type="dt" sz="half" idx="10"/>
          </p:nvPr>
        </p:nvSpPr>
        <p:spPr/>
        <p:txBody>
          <a:bodyPr/>
          <a:lstStyle/>
          <a:p>
            <a:fld id="{9D0DC592-5214-486C-9849-3499A72576C8}" type="datetime1">
              <a:rPr lang="en-US" smtClean="0"/>
              <a:t>1/15/2024</a:t>
            </a:fld>
            <a:endParaRPr lang="en-US"/>
          </a:p>
        </p:txBody>
      </p:sp>
      <p:sp>
        <p:nvSpPr>
          <p:cNvPr id="6" name="Footer Placeholder 5">
            <a:extLst>
              <a:ext uri="{FF2B5EF4-FFF2-40B4-BE49-F238E27FC236}">
                <a16:creationId xmlns:a16="http://schemas.microsoft.com/office/drawing/2014/main" id="{18B476B1-3A16-443C-BC00-53109E186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70CDD-FDF6-4F84-A29E-CFADC3516936}"/>
              </a:ext>
            </a:extLst>
          </p:cNvPr>
          <p:cNvSpPr>
            <a:spLocks noGrp="1"/>
          </p:cNvSpPr>
          <p:nvPr>
            <p:ph type="sldNum" sz="quarter" idx="12"/>
          </p:nvPr>
        </p:nvSpPr>
        <p:spPr/>
        <p:txBody>
          <a:bodyPr/>
          <a:lstStyle/>
          <a:p>
            <a:fld id="{EA8160A7-4F23-42FD-A43C-DA335F34C358}" type="slidenum">
              <a:rPr lang="en-US" smtClean="0"/>
              <a:t>‹#›</a:t>
            </a:fld>
            <a:endParaRPr lang="en-US"/>
          </a:p>
        </p:txBody>
      </p:sp>
    </p:spTree>
    <p:extLst>
      <p:ext uri="{BB962C8B-B14F-4D97-AF65-F5344CB8AC3E}">
        <p14:creationId xmlns:p14="http://schemas.microsoft.com/office/powerpoint/2010/main" val="98348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5CA4F-EE09-4E7B-B64F-FD111339D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4ED7D-A6D9-41C6-B8C9-8359735D3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D2B50-D877-485A-BCF4-44EDF6F0A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43A11-1408-42F3-9D52-247E53C722B2}" type="datetime1">
              <a:rPr lang="en-US" smtClean="0"/>
              <a:t>1/15/2024</a:t>
            </a:fld>
            <a:endParaRPr lang="en-US"/>
          </a:p>
        </p:txBody>
      </p:sp>
      <p:sp>
        <p:nvSpPr>
          <p:cNvPr id="5" name="Footer Placeholder 4">
            <a:extLst>
              <a:ext uri="{FF2B5EF4-FFF2-40B4-BE49-F238E27FC236}">
                <a16:creationId xmlns:a16="http://schemas.microsoft.com/office/drawing/2014/main" id="{6064962C-ACFF-4C8E-8D99-631CA3B36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12FD9-3E2E-4A8B-83D7-2C82D33EE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160A7-4F23-42FD-A43C-DA335F34C358}" type="slidenum">
              <a:rPr lang="en-US" smtClean="0"/>
              <a:t>‹#›</a:t>
            </a:fld>
            <a:endParaRPr lang="en-US"/>
          </a:p>
        </p:txBody>
      </p:sp>
    </p:spTree>
    <p:extLst>
      <p:ext uri="{BB962C8B-B14F-4D97-AF65-F5344CB8AC3E}">
        <p14:creationId xmlns:p14="http://schemas.microsoft.com/office/powerpoint/2010/main" val="330146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0.emf"/><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kkalanek@nd.gov" TargetMode="External"/><Relationship Id="rId2" Type="http://schemas.openxmlformats.org/officeDocument/2006/relationships/hyperlink" Target="https://idd.nationalcoreindicators.org/" TargetMode="External"/><Relationship Id="rId1" Type="http://schemas.openxmlformats.org/officeDocument/2006/relationships/slideLayout" Target="../slideLayouts/slideLayout7.xml"/><Relationship Id="rId4" Type="http://schemas.openxmlformats.org/officeDocument/2006/relationships/hyperlink" Target="mailto:jakel@knowledgeservice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D3E295-503E-4E97-94A7-BD48977C08D5}"/>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5100" kern="1200" dirty="0">
                <a:solidFill>
                  <a:srgbClr val="FFFFFF"/>
                </a:solidFill>
                <a:latin typeface="+mj-lt"/>
                <a:ea typeface="+mj-ea"/>
                <a:cs typeface="+mj-cs"/>
              </a:rPr>
              <a:t>National Core Indicators (NCI)-Informational Meeting  </a:t>
            </a:r>
          </a:p>
        </p:txBody>
      </p:sp>
      <p:sp>
        <p:nvSpPr>
          <p:cNvPr id="3" name="Text Placeholder 2">
            <a:extLst>
              <a:ext uri="{FF2B5EF4-FFF2-40B4-BE49-F238E27FC236}">
                <a16:creationId xmlns:a16="http://schemas.microsoft.com/office/drawing/2014/main" id="{9B0C3EE1-0157-46E0-940D-41485400FB37}"/>
              </a:ext>
            </a:extLst>
          </p:cNvPr>
          <p:cNvSpPr>
            <a:spLocks noGrp="1"/>
          </p:cNvSpPr>
          <p:nvPr>
            <p:ph type="body" idx="1"/>
          </p:nvPr>
        </p:nvSpPr>
        <p:spPr>
          <a:xfrm>
            <a:off x="2895601" y="1900826"/>
            <a:ext cx="6396204" cy="662542"/>
          </a:xfrm>
        </p:spPr>
        <p:txBody>
          <a:bodyPr vert="horz" lIns="91440" tIns="45720" rIns="91440" bIns="45720" rtlCol="0" anchor="ctr">
            <a:normAutofit/>
          </a:bodyPr>
          <a:lstStyle/>
          <a:p>
            <a:pPr algn="ctr"/>
            <a:r>
              <a:rPr lang="en-US" kern="1200" dirty="0">
                <a:solidFill>
                  <a:srgbClr val="FFFFFF"/>
                </a:solidFill>
                <a:latin typeface="+mn-lt"/>
                <a:ea typeface="+mn-ea"/>
                <a:cs typeface="+mn-cs"/>
              </a:rPr>
              <a:t>January 18, 2024</a:t>
            </a:r>
          </a:p>
        </p:txBody>
      </p:sp>
      <p:sp>
        <p:nvSpPr>
          <p:cNvPr id="29"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9FF17A-4F33-4D6B-B3F8-0E3AFD36C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77" y="3425826"/>
            <a:ext cx="10118598" cy="2301985"/>
          </a:xfrm>
          <a:prstGeom prst="rect">
            <a:avLst/>
          </a:prstGeom>
        </p:spPr>
      </p:pic>
    </p:spTree>
    <p:extLst>
      <p:ext uri="{BB962C8B-B14F-4D97-AF65-F5344CB8AC3E}">
        <p14:creationId xmlns:p14="http://schemas.microsoft.com/office/powerpoint/2010/main" val="63543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a:bodyPr>
          <a:lstStyle/>
          <a:p>
            <a:r>
              <a:rPr lang="en-US" sz="5400" dirty="0">
                <a:latin typeface="Graphik" panose="020B0503030202060203" pitchFamily="34" charset="0"/>
                <a:ea typeface="+mn-ea"/>
                <a:cs typeface="+mn-cs"/>
              </a:rPr>
              <a:t>NCI-IDD Family/Guardian Survey</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400050" y="1810513"/>
            <a:ext cx="11277600" cy="4828411"/>
          </a:xfrm>
        </p:spPr>
        <p:txBody>
          <a:bodyPr>
            <a:normAutofit lnSpcReduction="10000"/>
          </a:bodyPr>
          <a:lstStyle/>
          <a:p>
            <a:pPr marL="285750" lvl="0" indent="-285750">
              <a:buFont typeface="Arial" panose="020B0604020202020204" pitchFamily="34" charset="0"/>
              <a:buChar char="•"/>
            </a:pPr>
            <a:r>
              <a:rPr lang="en-US" sz="1600" b="1" dirty="0"/>
              <a:t>Survey with family members and/or Guardian’s of people’s experiences with services from Developmental Disabilities</a:t>
            </a:r>
          </a:p>
          <a:p>
            <a:pPr marL="742950" lvl="1" indent="-285750"/>
            <a:r>
              <a:rPr lang="en-US" sz="1400" dirty="0"/>
              <a:t>The NCI-IDD Family/Guardian Survey is administered to families who have an adult family member (18 years or older) with an intellectual or developmental disability who does not live in the family home and receives at least one service other than case management</a:t>
            </a:r>
          </a:p>
          <a:p>
            <a:pPr marL="285750" lvl="0" indent="-285750">
              <a:buFont typeface="Arial" panose="020B0604020202020204" pitchFamily="34" charset="0"/>
              <a:buChar char="•"/>
            </a:pPr>
            <a:r>
              <a:rPr lang="en-US" sz="1600" b="1" dirty="0"/>
              <a:t>Questions on the survey:</a:t>
            </a:r>
          </a:p>
          <a:p>
            <a:pPr marL="800100" lvl="1" indent="-285750"/>
            <a:r>
              <a:rPr lang="en-US" sz="1400" b="0" dirty="0"/>
              <a:t>Family Member Information</a:t>
            </a:r>
          </a:p>
          <a:p>
            <a:pPr marL="800100" lvl="1" indent="-285750"/>
            <a:r>
              <a:rPr lang="en-US" sz="1400" dirty="0"/>
              <a:t>Respondent Information</a:t>
            </a:r>
          </a:p>
          <a:p>
            <a:pPr marL="800100" lvl="1" indent="-285750"/>
            <a:r>
              <a:rPr lang="en-US" sz="1400" dirty="0"/>
              <a:t>Services and Supports Received</a:t>
            </a:r>
          </a:p>
          <a:p>
            <a:pPr marL="800100" lvl="1" indent="-285750"/>
            <a:r>
              <a:rPr lang="en-US" sz="1400" dirty="0"/>
              <a:t>Information and Planning</a:t>
            </a:r>
          </a:p>
          <a:p>
            <a:pPr marL="800100" lvl="1" indent="-285750"/>
            <a:r>
              <a:rPr lang="en-US" sz="1400" dirty="0"/>
              <a:t>Access and Delivery of Supports</a:t>
            </a:r>
          </a:p>
          <a:p>
            <a:pPr marL="800100" lvl="1" indent="-285750"/>
            <a:r>
              <a:rPr lang="en-US" sz="1400" dirty="0"/>
              <a:t>Additional Supports Needed</a:t>
            </a:r>
          </a:p>
          <a:p>
            <a:pPr marL="800100" lvl="1" indent="-285750"/>
            <a:r>
              <a:rPr lang="en-US" sz="1400" dirty="0"/>
              <a:t>Choice, Decision-making, and Control</a:t>
            </a:r>
          </a:p>
          <a:p>
            <a:pPr marL="800100" lvl="1" indent="-285750"/>
            <a:r>
              <a:rPr lang="en-US" sz="1400" dirty="0"/>
              <a:t>Involvement in the Community</a:t>
            </a:r>
          </a:p>
          <a:p>
            <a:pPr marL="800100" lvl="1" indent="-285750"/>
            <a:r>
              <a:rPr lang="en-US" sz="1400" dirty="0"/>
              <a:t>Health and Safety</a:t>
            </a:r>
          </a:p>
          <a:p>
            <a:pPr marL="800100" lvl="1" indent="-285750"/>
            <a:r>
              <a:rPr lang="en-US" sz="1400" dirty="0"/>
              <a:t>Satisfaction</a:t>
            </a:r>
          </a:p>
          <a:p>
            <a:pPr marL="342900" indent="-285750"/>
            <a:r>
              <a:rPr lang="en-US" sz="1600" b="1" dirty="0"/>
              <a:t>Survey modality</a:t>
            </a:r>
          </a:p>
          <a:p>
            <a:pPr marL="800100" lvl="1" indent="-285750"/>
            <a:r>
              <a:rPr lang="en-US" sz="1400" dirty="0"/>
              <a:t>Survey is mailed to the family member/Guardian and can be completed online or on-paper and mailed back in via prepaid return envelope</a:t>
            </a:r>
          </a:p>
          <a:p>
            <a:pPr marL="342900" indent="-285750"/>
            <a:r>
              <a:rPr lang="en-US" sz="1600" b="1" dirty="0"/>
              <a:t>Timeline</a:t>
            </a:r>
          </a:p>
          <a:p>
            <a:pPr marL="800100" lvl="1" indent="-285750"/>
            <a:r>
              <a:rPr lang="en-US" sz="1400" dirty="0"/>
              <a:t>First round of survey mailings were sent in December. Second and third mailings will be sent to anyone who hasn’t yet completed the survey in January and March, respectively. </a:t>
            </a:r>
          </a:p>
          <a:p>
            <a:pPr marL="800100" lvl="1" indent="-285750"/>
            <a:endParaRPr lang="en-US" sz="1400" dirty="0"/>
          </a:p>
          <a:p>
            <a:pPr marL="514350" lvl="1" indent="0">
              <a:buNone/>
            </a:pPr>
            <a:endParaRPr lang="en-US" sz="1400" dirty="0"/>
          </a:p>
          <a:p>
            <a:pPr marL="514350" lvl="1" indent="0">
              <a:buNone/>
            </a:pPr>
            <a:endParaRPr lang="en-US" sz="1400" dirty="0"/>
          </a:p>
        </p:txBody>
      </p:sp>
    </p:spTree>
    <p:extLst>
      <p:ext uri="{BB962C8B-B14F-4D97-AF65-F5344CB8AC3E}">
        <p14:creationId xmlns:p14="http://schemas.microsoft.com/office/powerpoint/2010/main" val="33702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fontScale="90000"/>
          </a:bodyPr>
          <a:lstStyle/>
          <a:p>
            <a:r>
              <a:rPr lang="en-US" sz="5400" dirty="0">
                <a:latin typeface="Graphik" panose="020B0503030202060203" pitchFamily="34" charset="0"/>
                <a:ea typeface="+mn-ea"/>
                <a:cs typeface="+mn-cs"/>
              </a:rPr>
              <a:t>NCI-IDD Family/Guardian Survey Mailing</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978A9C-30C3-C5D1-23A0-207B720CE920}"/>
              </a:ext>
            </a:extLst>
          </p:cNvPr>
          <p:cNvPicPr>
            <a:picLocks noChangeAspect="1"/>
          </p:cNvPicPr>
          <p:nvPr/>
        </p:nvPicPr>
        <p:blipFill>
          <a:blip r:embed="rId2"/>
          <a:stretch>
            <a:fillRect/>
          </a:stretch>
        </p:blipFill>
        <p:spPr>
          <a:xfrm>
            <a:off x="7148119" y="2284413"/>
            <a:ext cx="3945076" cy="4100019"/>
          </a:xfrm>
          <a:prstGeom prst="rect">
            <a:avLst/>
          </a:prstGeom>
        </p:spPr>
      </p:pic>
      <p:pic>
        <p:nvPicPr>
          <p:cNvPr id="11" name="Picture 10">
            <a:extLst>
              <a:ext uri="{FF2B5EF4-FFF2-40B4-BE49-F238E27FC236}">
                <a16:creationId xmlns:a16="http://schemas.microsoft.com/office/drawing/2014/main" id="{0AC5BCAD-1E99-DE78-512C-0E7A225B2C2A}"/>
              </a:ext>
            </a:extLst>
          </p:cNvPr>
          <p:cNvPicPr>
            <a:picLocks noChangeAspect="1"/>
          </p:cNvPicPr>
          <p:nvPr/>
        </p:nvPicPr>
        <p:blipFill>
          <a:blip r:embed="rId3"/>
          <a:stretch>
            <a:fillRect/>
          </a:stretch>
        </p:blipFill>
        <p:spPr>
          <a:xfrm>
            <a:off x="1242835" y="2284413"/>
            <a:ext cx="4662449" cy="4139933"/>
          </a:xfrm>
          <a:prstGeom prst="rect">
            <a:avLst/>
          </a:prstGeom>
        </p:spPr>
      </p:pic>
      <p:sp>
        <p:nvSpPr>
          <p:cNvPr id="12" name="TextBox 11">
            <a:extLst>
              <a:ext uri="{FF2B5EF4-FFF2-40B4-BE49-F238E27FC236}">
                <a16:creationId xmlns:a16="http://schemas.microsoft.com/office/drawing/2014/main" id="{AD2DCD05-59BE-639E-AB46-0B97C92D6538}"/>
              </a:ext>
            </a:extLst>
          </p:cNvPr>
          <p:cNvSpPr txBox="1"/>
          <p:nvPr/>
        </p:nvSpPr>
        <p:spPr>
          <a:xfrm>
            <a:off x="1726972" y="1869632"/>
            <a:ext cx="3694176" cy="369332"/>
          </a:xfrm>
          <a:prstGeom prst="rect">
            <a:avLst/>
          </a:prstGeom>
          <a:noFill/>
        </p:spPr>
        <p:txBody>
          <a:bodyPr wrap="square" rtlCol="0">
            <a:spAutoFit/>
          </a:bodyPr>
          <a:lstStyle/>
          <a:p>
            <a:pPr algn="ctr"/>
            <a:r>
              <a:rPr lang="en-US" dirty="0"/>
              <a:t>Initial Informational Mailing</a:t>
            </a:r>
          </a:p>
        </p:txBody>
      </p:sp>
      <p:sp>
        <p:nvSpPr>
          <p:cNvPr id="13" name="TextBox 12">
            <a:extLst>
              <a:ext uri="{FF2B5EF4-FFF2-40B4-BE49-F238E27FC236}">
                <a16:creationId xmlns:a16="http://schemas.microsoft.com/office/drawing/2014/main" id="{6A59C757-E9ED-EB4E-CA01-533B43AFC925}"/>
              </a:ext>
            </a:extLst>
          </p:cNvPr>
          <p:cNvSpPr txBox="1"/>
          <p:nvPr/>
        </p:nvSpPr>
        <p:spPr>
          <a:xfrm>
            <a:off x="7273569" y="1862607"/>
            <a:ext cx="3694176" cy="369332"/>
          </a:xfrm>
          <a:prstGeom prst="rect">
            <a:avLst/>
          </a:prstGeom>
          <a:noFill/>
        </p:spPr>
        <p:txBody>
          <a:bodyPr wrap="square" rtlCol="0">
            <a:spAutoFit/>
          </a:bodyPr>
          <a:lstStyle/>
          <a:p>
            <a:pPr algn="ctr"/>
            <a:r>
              <a:rPr lang="en-US" dirty="0"/>
              <a:t>Survey Instructions Mailing</a:t>
            </a:r>
          </a:p>
        </p:txBody>
      </p:sp>
    </p:spTree>
    <p:extLst>
      <p:ext uri="{BB962C8B-B14F-4D97-AF65-F5344CB8AC3E}">
        <p14:creationId xmlns:p14="http://schemas.microsoft.com/office/powerpoint/2010/main" val="202862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a:bodyPr>
          <a:lstStyle/>
          <a:p>
            <a:r>
              <a:rPr lang="en-US" sz="5400" dirty="0">
                <a:latin typeface="Graphik" panose="020B0503030202060203" pitchFamily="34" charset="0"/>
                <a:ea typeface="+mn-ea"/>
                <a:cs typeface="+mn-cs"/>
              </a:rPr>
              <a:t>NCI-IDD In-Person Survey</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400050" y="1929383"/>
            <a:ext cx="11277600" cy="4709541"/>
          </a:xfrm>
        </p:spPr>
        <p:txBody>
          <a:bodyPr>
            <a:normAutofit lnSpcReduction="10000"/>
          </a:bodyPr>
          <a:lstStyle/>
          <a:p>
            <a:pPr marL="285750" lvl="0" indent="-285750">
              <a:buFont typeface="Arial" panose="020B0604020202020204" pitchFamily="34" charset="0"/>
              <a:buChar char="•"/>
            </a:pPr>
            <a:r>
              <a:rPr lang="en-US" sz="1600" b="1" dirty="0"/>
              <a:t>Surveys with people with intellectual and developmental disabilities who are 18 years and older</a:t>
            </a:r>
          </a:p>
          <a:p>
            <a:pPr marL="742950" lvl="1" indent="-285750"/>
            <a:r>
              <a:rPr lang="en-US" sz="1400" dirty="0"/>
              <a:t>If the person receiving services is unable to respond to questions on their own, and proxy may answer questions on their behalf as part of the survey</a:t>
            </a:r>
          </a:p>
          <a:p>
            <a:pPr marL="1200150" lvl="2" indent="-285750"/>
            <a:r>
              <a:rPr lang="en-US" sz="1200" dirty="0"/>
              <a:t>A proxy can be a Guardian, other family member or friend, neighbor, or other individual informed enough to answer questions on behalf of the participant</a:t>
            </a:r>
          </a:p>
          <a:p>
            <a:pPr marL="1200150" lvl="2" indent="-285750"/>
            <a:r>
              <a:rPr lang="en-US" sz="1200" dirty="0"/>
              <a:t>Only some questions may be answered by a proxy, while some questions must come from the person receiving services</a:t>
            </a:r>
            <a:endParaRPr lang="en-US" sz="1600" b="1" dirty="0"/>
          </a:p>
          <a:p>
            <a:pPr marL="285750" lvl="0" indent="-285750">
              <a:buFont typeface="Arial" panose="020B0604020202020204" pitchFamily="34" charset="0"/>
              <a:buChar char="•"/>
            </a:pPr>
            <a:r>
              <a:rPr lang="en-US" sz="1600" b="1" dirty="0"/>
              <a:t>Questions on the survey:</a:t>
            </a:r>
          </a:p>
          <a:p>
            <a:pPr marL="800100" lvl="1" indent="-285750"/>
            <a:r>
              <a:rPr lang="en-US" sz="1400" b="0" dirty="0"/>
              <a:t>Employment</a:t>
            </a:r>
          </a:p>
          <a:p>
            <a:pPr marL="800100" lvl="1" indent="-285750"/>
            <a:r>
              <a:rPr lang="en-US" sz="1400" dirty="0"/>
              <a:t>Safety, Health, and Wellness</a:t>
            </a:r>
          </a:p>
          <a:p>
            <a:pPr marL="800100" lvl="1" indent="-285750"/>
            <a:r>
              <a:rPr lang="en-US" sz="1400" dirty="0"/>
              <a:t>Community Participation and Leisure</a:t>
            </a:r>
          </a:p>
          <a:p>
            <a:pPr marL="800100" lvl="1" indent="-285750"/>
            <a:r>
              <a:rPr lang="en-US" sz="1400" dirty="0"/>
              <a:t>Relationships</a:t>
            </a:r>
          </a:p>
          <a:p>
            <a:pPr marL="800100" lvl="1" indent="-285750"/>
            <a:r>
              <a:rPr lang="en-US" sz="1400" dirty="0"/>
              <a:t>Staff</a:t>
            </a:r>
          </a:p>
          <a:p>
            <a:pPr marL="800100" lvl="1" indent="-285750"/>
            <a:r>
              <a:rPr lang="en-US" sz="1400" dirty="0"/>
              <a:t>Service Coordination</a:t>
            </a:r>
          </a:p>
          <a:p>
            <a:pPr marL="800100" lvl="1" indent="-285750"/>
            <a:r>
              <a:rPr lang="en-US" sz="1400" dirty="0"/>
              <a:t>Choices</a:t>
            </a:r>
          </a:p>
          <a:p>
            <a:pPr marL="800100" lvl="1" indent="-285750"/>
            <a:r>
              <a:rPr lang="en-US" sz="1400" dirty="0"/>
              <a:t>Technology</a:t>
            </a:r>
          </a:p>
          <a:p>
            <a:pPr marL="800100" lvl="1" indent="-285750"/>
            <a:r>
              <a:rPr lang="en-US" sz="1400" dirty="0"/>
              <a:t>Access to Services/Supports</a:t>
            </a:r>
          </a:p>
          <a:p>
            <a:pPr marL="800100" lvl="1" indent="-285750"/>
            <a:r>
              <a:rPr lang="en-US" sz="1400" dirty="0"/>
              <a:t>Self-directed Supports Module</a:t>
            </a:r>
          </a:p>
          <a:p>
            <a:pPr marL="342900" indent="-285750"/>
            <a:r>
              <a:rPr lang="en-US" sz="1600" b="1" dirty="0"/>
              <a:t>Survey modality</a:t>
            </a:r>
          </a:p>
          <a:p>
            <a:pPr marL="800100" lvl="1" indent="-285750"/>
            <a:r>
              <a:rPr lang="en-US" sz="1400" dirty="0"/>
              <a:t>Survey can be conducted via videoconference or in-person</a:t>
            </a:r>
          </a:p>
          <a:p>
            <a:pPr marL="514350" lvl="1" indent="0">
              <a:buNone/>
            </a:pPr>
            <a:endParaRPr lang="en-US" sz="1400" dirty="0"/>
          </a:p>
        </p:txBody>
      </p:sp>
    </p:spTree>
    <p:extLst>
      <p:ext uri="{BB962C8B-B14F-4D97-AF65-F5344CB8AC3E}">
        <p14:creationId xmlns:p14="http://schemas.microsoft.com/office/powerpoint/2010/main" val="216910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a:bodyPr>
          <a:lstStyle/>
          <a:p>
            <a:r>
              <a:rPr lang="en-US" sz="5400" dirty="0">
                <a:latin typeface="Graphik" panose="020B0503030202060203" pitchFamily="34" charset="0"/>
                <a:ea typeface="+mn-ea"/>
                <a:cs typeface="+mn-cs"/>
              </a:rPr>
              <a:t>In-Person Survey Scheduling</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400050" y="1929383"/>
            <a:ext cx="11277600" cy="4709541"/>
          </a:xfrm>
        </p:spPr>
        <p:txBody>
          <a:bodyPr>
            <a:normAutofit/>
          </a:bodyPr>
          <a:lstStyle/>
          <a:p>
            <a:pPr marL="285750" indent="-285750"/>
            <a:r>
              <a:rPr lang="en-US" sz="1800" b="1" dirty="0"/>
              <a:t>Knowledge Services will begin outreach to participants and/or guardians the week of February 5</a:t>
            </a:r>
            <a:r>
              <a:rPr lang="en-US" sz="1800" b="1" baseline="30000" dirty="0"/>
              <a:t>th</a:t>
            </a:r>
            <a:endParaRPr lang="en-US" sz="1400" dirty="0"/>
          </a:p>
          <a:p>
            <a:pPr marL="800100" lvl="1" indent="-285750"/>
            <a:r>
              <a:rPr lang="en-US" sz="1400" dirty="0"/>
              <a:t>Guardians will be contacted first to assist in survey coordination with person receiving services</a:t>
            </a:r>
          </a:p>
          <a:p>
            <a:pPr marL="800100" lvl="1" indent="-285750"/>
            <a:r>
              <a:rPr lang="en-US" sz="1400" dirty="0"/>
              <a:t>The survey is intended to be completed by the person receiving services, as often as possible</a:t>
            </a:r>
          </a:p>
          <a:p>
            <a:pPr marL="800100" lvl="1" indent="-285750"/>
            <a:r>
              <a:rPr lang="en-US" sz="1400" dirty="0"/>
              <a:t>Survey can be completed via videoconference or in-person</a:t>
            </a:r>
          </a:p>
          <a:p>
            <a:pPr marL="800100" lvl="1" indent="-285750"/>
            <a:r>
              <a:rPr lang="en-US" sz="1400" dirty="0"/>
              <a:t>Survey is voluntary</a:t>
            </a:r>
          </a:p>
          <a:p>
            <a:pPr marL="800100" lvl="1" indent="-285750"/>
            <a:r>
              <a:rPr lang="en-US" sz="1400" dirty="0"/>
              <a:t>Participants are selected at random to participate in the survey</a:t>
            </a:r>
          </a:p>
          <a:p>
            <a:pPr marL="800100" lvl="1" indent="-285750"/>
            <a:r>
              <a:rPr lang="en-US" sz="1400" dirty="0"/>
              <a:t>Anticipated number of completed surveys is 400</a:t>
            </a:r>
            <a:br>
              <a:rPr lang="en-US" sz="1400" dirty="0"/>
            </a:br>
            <a:endParaRPr lang="en-US" sz="1400" dirty="0"/>
          </a:p>
          <a:p>
            <a:pPr marL="342900" indent="-285750"/>
            <a:r>
              <a:rPr lang="en-US" sz="1800" b="1" dirty="0"/>
              <a:t>Provider Staff are not responsible for assisting in the coordination or participation of the survey with the person receiving services</a:t>
            </a:r>
          </a:p>
          <a:p>
            <a:pPr marL="800100" lvl="1" indent="-285750"/>
            <a:r>
              <a:rPr lang="en-US" sz="1400" dirty="0"/>
              <a:t>If provider staff are asked about the survey from their clients, we ask that they validate the legitimacy of the NCI Survey and Knowledge Services as the Vendor facilitating the survey data collection</a:t>
            </a:r>
          </a:p>
          <a:p>
            <a:pPr marL="800100" lvl="1" indent="-285750"/>
            <a:r>
              <a:rPr lang="en-US" sz="1400" dirty="0"/>
              <a:t>Avoiding discouraging people from participating</a:t>
            </a:r>
          </a:p>
          <a:p>
            <a:pPr marL="800100" lvl="1" indent="-285750"/>
            <a:r>
              <a:rPr lang="en-US" sz="1400" dirty="0"/>
              <a:t>Provider Staff will not be involved in the survey process with the participant and/or proxy</a:t>
            </a:r>
            <a:br>
              <a:rPr lang="en-US" sz="1400" dirty="0"/>
            </a:br>
            <a:endParaRPr lang="en-US" sz="1400" dirty="0"/>
          </a:p>
          <a:p>
            <a:pPr marL="342900" indent="-285750"/>
            <a:endParaRPr lang="en-US" sz="1800" dirty="0"/>
          </a:p>
          <a:p>
            <a:pPr marL="342900" indent="-285750"/>
            <a:endParaRPr lang="en-US" sz="1800" dirty="0"/>
          </a:p>
          <a:p>
            <a:pPr marL="514350" lvl="1" indent="0">
              <a:buNone/>
            </a:pPr>
            <a:endParaRPr lang="en-US" sz="1400" dirty="0"/>
          </a:p>
        </p:txBody>
      </p:sp>
    </p:spTree>
    <p:extLst>
      <p:ext uri="{BB962C8B-B14F-4D97-AF65-F5344CB8AC3E}">
        <p14:creationId xmlns:p14="http://schemas.microsoft.com/office/powerpoint/2010/main" val="13752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499872" y="365125"/>
            <a:ext cx="11277600" cy="1325563"/>
          </a:xfrm>
        </p:spPr>
        <p:txBody>
          <a:bodyPr>
            <a:normAutofit/>
          </a:bodyPr>
          <a:lstStyle/>
          <a:p>
            <a:r>
              <a:rPr lang="en-US" sz="5400" dirty="0">
                <a:latin typeface="Graphik" panose="020B0503030202060203" pitchFamily="34" charset="0"/>
                <a:ea typeface="+mn-ea"/>
                <a:cs typeface="+mn-cs"/>
              </a:rPr>
              <a:t>In-Person Survey Consent Process</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400050" y="1929383"/>
            <a:ext cx="11277600" cy="4709541"/>
          </a:xfrm>
        </p:spPr>
        <p:txBody>
          <a:bodyPr>
            <a:normAutofit/>
          </a:bodyPr>
          <a:lstStyle/>
          <a:p>
            <a:pPr marL="285750" lvl="0" indent="-285750">
              <a:buFont typeface="Arial" panose="020B0604020202020204" pitchFamily="34" charset="0"/>
              <a:buChar char="•"/>
            </a:pPr>
            <a:r>
              <a:rPr lang="en-US" sz="1800" b="1" dirty="0"/>
              <a:t>Consent will be obtained verbally and documented for everyone who participates in the survey</a:t>
            </a:r>
          </a:p>
          <a:p>
            <a:pPr marL="742950" lvl="1" indent="-285750"/>
            <a:r>
              <a:rPr lang="en-US" sz="1400" dirty="0"/>
              <a:t>If the person receiving services has a Guardian, Knowledge Services will first contact the Guardian to obtain verbal consent to reach out to the person receiving services</a:t>
            </a:r>
          </a:p>
          <a:p>
            <a:pPr marL="742950" lvl="1" indent="-285750"/>
            <a:r>
              <a:rPr lang="en-US" sz="1400" dirty="0"/>
              <a:t>Once verbal consent is obtained by the guardian and documented, Knowledge Services will reach out to the person receiving services to schedule the survey meeting</a:t>
            </a:r>
          </a:p>
          <a:p>
            <a:pPr marL="742950" lvl="1" indent="-285750"/>
            <a:r>
              <a:rPr lang="en-US" sz="1400" dirty="0"/>
              <a:t>A Guardian may choose to assist the person receiving services with scheduling the survey meeting as well as responding to questions on the survey, if they choose</a:t>
            </a:r>
            <a:br>
              <a:rPr lang="en-US" sz="1400" dirty="0"/>
            </a:br>
            <a:endParaRPr lang="en-US" sz="1400" dirty="0"/>
          </a:p>
          <a:p>
            <a:pPr marL="285750" indent="-285750"/>
            <a:r>
              <a:rPr lang="en-US" sz="1800" b="1" dirty="0"/>
              <a:t>At the time of the survey meeting, Knowledge Services will obtain verbal consent from anyone participating in the survey</a:t>
            </a:r>
            <a:br>
              <a:rPr lang="en-US" sz="1400" dirty="0"/>
            </a:br>
            <a:endParaRPr lang="en-US" sz="1400" dirty="0"/>
          </a:p>
          <a:p>
            <a:pPr marL="285750" indent="-285750"/>
            <a:endParaRPr lang="en-US" sz="1800" dirty="0"/>
          </a:p>
          <a:p>
            <a:pPr marL="285750" indent="-285750"/>
            <a:endParaRPr lang="en-US" sz="1800" dirty="0"/>
          </a:p>
          <a:p>
            <a:pPr marL="742950" lvl="1" indent="-285750"/>
            <a:endParaRPr lang="en-US" sz="1400" dirty="0"/>
          </a:p>
          <a:p>
            <a:pPr marL="742950" lvl="1" indent="-285750"/>
            <a:endParaRPr lang="en-US" sz="1000" dirty="0"/>
          </a:p>
          <a:p>
            <a:pPr marL="742950" lvl="1" indent="-285750"/>
            <a:endParaRPr lang="en-US" sz="1400" dirty="0"/>
          </a:p>
          <a:p>
            <a:pPr marL="514350" lvl="1" indent="0">
              <a:buNone/>
            </a:pPr>
            <a:endParaRPr lang="en-US" sz="1400" dirty="0"/>
          </a:p>
        </p:txBody>
      </p:sp>
    </p:spTree>
    <p:extLst>
      <p:ext uri="{BB962C8B-B14F-4D97-AF65-F5344CB8AC3E}">
        <p14:creationId xmlns:p14="http://schemas.microsoft.com/office/powerpoint/2010/main" val="327034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499872" y="365125"/>
            <a:ext cx="11277600" cy="1325563"/>
          </a:xfrm>
        </p:spPr>
        <p:txBody>
          <a:bodyPr>
            <a:normAutofit/>
          </a:bodyPr>
          <a:lstStyle/>
          <a:p>
            <a:r>
              <a:rPr lang="en-US" sz="5400" dirty="0">
                <a:latin typeface="Graphik" panose="020B0503030202060203" pitchFamily="34" charset="0"/>
                <a:ea typeface="+mn-ea"/>
                <a:cs typeface="+mn-cs"/>
              </a:rPr>
              <a:t>In-Person Survey Mailings</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686278C-353C-AE30-69F3-341476D1609E}"/>
              </a:ext>
            </a:extLst>
          </p:cNvPr>
          <p:cNvPicPr>
            <a:picLocks noChangeAspect="1"/>
          </p:cNvPicPr>
          <p:nvPr/>
        </p:nvPicPr>
        <p:blipFill>
          <a:blip r:embed="rId2"/>
          <a:stretch>
            <a:fillRect/>
          </a:stretch>
        </p:blipFill>
        <p:spPr>
          <a:xfrm>
            <a:off x="669036" y="2211396"/>
            <a:ext cx="5028578" cy="4408122"/>
          </a:xfrm>
          <a:prstGeom prst="rect">
            <a:avLst/>
          </a:prstGeom>
        </p:spPr>
      </p:pic>
      <p:pic>
        <p:nvPicPr>
          <p:cNvPr id="11" name="Picture 10">
            <a:extLst>
              <a:ext uri="{FF2B5EF4-FFF2-40B4-BE49-F238E27FC236}">
                <a16:creationId xmlns:a16="http://schemas.microsoft.com/office/drawing/2014/main" id="{9F05C65E-2D7C-4905-1907-02C407DC2672}"/>
              </a:ext>
            </a:extLst>
          </p:cNvPr>
          <p:cNvPicPr>
            <a:picLocks noChangeAspect="1"/>
          </p:cNvPicPr>
          <p:nvPr/>
        </p:nvPicPr>
        <p:blipFill>
          <a:blip r:embed="rId3"/>
          <a:stretch>
            <a:fillRect/>
          </a:stretch>
        </p:blipFill>
        <p:spPr>
          <a:xfrm>
            <a:off x="6494388" y="2216370"/>
            <a:ext cx="4673299" cy="4408122"/>
          </a:xfrm>
          <a:prstGeom prst="rect">
            <a:avLst/>
          </a:prstGeom>
        </p:spPr>
      </p:pic>
      <p:sp>
        <p:nvSpPr>
          <p:cNvPr id="13" name="TextBox 12">
            <a:extLst>
              <a:ext uri="{FF2B5EF4-FFF2-40B4-BE49-F238E27FC236}">
                <a16:creationId xmlns:a16="http://schemas.microsoft.com/office/drawing/2014/main" id="{499120F9-543E-0BEE-8A0F-0F519FF1DA1D}"/>
              </a:ext>
            </a:extLst>
          </p:cNvPr>
          <p:cNvSpPr txBox="1"/>
          <p:nvPr/>
        </p:nvSpPr>
        <p:spPr>
          <a:xfrm>
            <a:off x="1715713" y="1883257"/>
            <a:ext cx="2935224" cy="646331"/>
          </a:xfrm>
          <a:prstGeom prst="rect">
            <a:avLst/>
          </a:prstGeom>
          <a:noFill/>
        </p:spPr>
        <p:txBody>
          <a:bodyPr wrap="square" rtlCol="0">
            <a:spAutoFit/>
          </a:bodyPr>
          <a:lstStyle/>
          <a:p>
            <a:pPr algn="ctr"/>
            <a:r>
              <a:rPr lang="en-US" dirty="0"/>
              <a:t>Initial Informational Mailing</a:t>
            </a:r>
          </a:p>
          <a:p>
            <a:endParaRPr lang="en-US" dirty="0"/>
          </a:p>
        </p:txBody>
      </p:sp>
      <p:sp>
        <p:nvSpPr>
          <p:cNvPr id="14" name="TextBox 13">
            <a:extLst>
              <a:ext uri="{FF2B5EF4-FFF2-40B4-BE49-F238E27FC236}">
                <a16:creationId xmlns:a16="http://schemas.microsoft.com/office/drawing/2014/main" id="{D8444CF3-D5EF-E1B5-586B-7AEE58EBA881}"/>
              </a:ext>
            </a:extLst>
          </p:cNvPr>
          <p:cNvSpPr txBox="1"/>
          <p:nvPr/>
        </p:nvSpPr>
        <p:spPr>
          <a:xfrm>
            <a:off x="7275484" y="1888231"/>
            <a:ext cx="3112100" cy="646331"/>
          </a:xfrm>
          <a:prstGeom prst="rect">
            <a:avLst/>
          </a:prstGeom>
          <a:noFill/>
        </p:spPr>
        <p:txBody>
          <a:bodyPr wrap="square" rtlCol="0">
            <a:spAutoFit/>
          </a:bodyPr>
          <a:lstStyle/>
          <a:p>
            <a:pPr algn="ctr"/>
            <a:r>
              <a:rPr lang="en-US" dirty="0"/>
              <a:t>Consent Form Mailing</a:t>
            </a:r>
          </a:p>
          <a:p>
            <a:endParaRPr lang="en-US" dirty="0"/>
          </a:p>
        </p:txBody>
      </p:sp>
    </p:spTree>
    <p:extLst>
      <p:ext uri="{BB962C8B-B14F-4D97-AF65-F5344CB8AC3E}">
        <p14:creationId xmlns:p14="http://schemas.microsoft.com/office/powerpoint/2010/main" val="23384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8C7681A-F0F8-443C-9385-A1DE3625E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86" y="4889629"/>
            <a:ext cx="4245429" cy="601436"/>
          </a:xfrm>
          <a:prstGeom prst="rect">
            <a:avLst/>
          </a:prstGeom>
        </p:spPr>
      </p:pic>
      <p:pic>
        <p:nvPicPr>
          <p:cNvPr id="3" name="Picture 2">
            <a:extLst>
              <a:ext uri="{FF2B5EF4-FFF2-40B4-BE49-F238E27FC236}">
                <a16:creationId xmlns:a16="http://schemas.microsoft.com/office/drawing/2014/main" id="{46A47591-A154-A041-828D-C36F466F72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7038" y="1070993"/>
            <a:ext cx="3557924" cy="3571102"/>
          </a:xfrm>
          <a:prstGeom prst="rect">
            <a:avLst/>
          </a:prstGeom>
        </p:spPr>
      </p:pic>
    </p:spTree>
    <p:extLst>
      <p:ext uri="{BB962C8B-B14F-4D97-AF65-F5344CB8AC3E}">
        <p14:creationId xmlns:p14="http://schemas.microsoft.com/office/powerpoint/2010/main" val="38740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8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71344-7895-4E2E-8B6F-ADB1F80D382C}"/>
              </a:ext>
            </a:extLst>
          </p:cNvPr>
          <p:cNvSpPr txBox="1"/>
          <p:nvPr/>
        </p:nvSpPr>
        <p:spPr>
          <a:xfrm>
            <a:off x="325677" y="3167390"/>
            <a:ext cx="9820405" cy="954107"/>
          </a:xfrm>
          <a:prstGeom prst="rect">
            <a:avLst/>
          </a:prstGeom>
          <a:noFill/>
        </p:spPr>
        <p:txBody>
          <a:bodyPr wrap="square" rtlCol="0">
            <a:spAutoFit/>
          </a:bodyPr>
          <a:lstStyle/>
          <a:p>
            <a:r>
              <a:rPr lang="en-US" sz="2800" dirty="0">
                <a:solidFill>
                  <a:schemeClr val="bg1"/>
                </a:solidFill>
                <a:latin typeface="Graphik" panose="020B0503030202060203" pitchFamily="34" charset="0"/>
              </a:rPr>
              <a:t>2024 State of North Dakota NCI Survey</a:t>
            </a:r>
          </a:p>
          <a:p>
            <a:r>
              <a:rPr lang="en-US" sz="2800" dirty="0">
                <a:solidFill>
                  <a:schemeClr val="bg1"/>
                </a:solidFill>
                <a:latin typeface="Graphik" panose="020B0503030202060203" pitchFamily="34" charset="0"/>
              </a:rPr>
              <a:t>Knowledge Services Introduction and Overview</a:t>
            </a:r>
          </a:p>
        </p:txBody>
      </p:sp>
      <p:pic>
        <p:nvPicPr>
          <p:cNvPr id="4" name="Picture 3">
            <a:extLst>
              <a:ext uri="{FF2B5EF4-FFF2-40B4-BE49-F238E27FC236}">
                <a16:creationId xmlns:a16="http://schemas.microsoft.com/office/drawing/2014/main" id="{A1763D34-EC60-498B-8541-6C269A354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737" y="6192196"/>
            <a:ext cx="3227293" cy="457200"/>
          </a:xfrm>
          <a:prstGeom prst="rect">
            <a:avLst/>
          </a:prstGeom>
        </p:spPr>
      </p:pic>
    </p:spTree>
    <p:extLst>
      <p:ext uri="{BB962C8B-B14F-4D97-AF65-F5344CB8AC3E}">
        <p14:creationId xmlns:p14="http://schemas.microsoft.com/office/powerpoint/2010/main" val="413019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06A1-B19B-4459-8CC1-50529EAA8A3E}"/>
              </a:ext>
            </a:extLst>
          </p:cNvPr>
          <p:cNvSpPr>
            <a:spLocks noGrp="1"/>
          </p:cNvSpPr>
          <p:nvPr>
            <p:ph type="title"/>
          </p:nvPr>
        </p:nvSpPr>
        <p:spPr>
          <a:xfrm>
            <a:off x="1097555" y="377976"/>
            <a:ext cx="5263323" cy="1415313"/>
          </a:xfrm>
        </p:spPr>
        <p:txBody>
          <a:bodyPr>
            <a:noAutofit/>
          </a:bodyPr>
          <a:lstStyle/>
          <a:p>
            <a:r>
              <a:rPr lang="en-US" sz="2800" dirty="0">
                <a:latin typeface="Graphik" panose="020B0503030202060203" pitchFamily="34" charset="0"/>
              </a:rPr>
              <a:t>About Knowledge Services</a:t>
            </a:r>
            <a:br>
              <a:rPr lang="en-US" sz="2400" b="1" dirty="0">
                <a:latin typeface="Graphik" panose="020B0503030202060203" pitchFamily="34" charset="0"/>
              </a:rPr>
            </a:br>
            <a:r>
              <a:rPr lang="en-US" sz="2000" dirty="0">
                <a:solidFill>
                  <a:srgbClr val="4D9FE8"/>
                </a:solidFill>
                <a:latin typeface="Graphik" panose="020B0503030202060203" pitchFamily="34" charset="0"/>
              </a:rPr>
              <a:t>Serving Those Who Serve Others</a:t>
            </a:r>
            <a:br>
              <a:rPr lang="en-US" sz="1600" b="1" dirty="0">
                <a:solidFill>
                  <a:srgbClr val="4D9FE8"/>
                </a:solidFill>
                <a:latin typeface="Graphik" panose="020B0503030202060203" pitchFamily="34" charset="0"/>
              </a:rPr>
            </a:br>
            <a:br>
              <a:rPr lang="en-US" sz="1600" b="1" dirty="0">
                <a:solidFill>
                  <a:srgbClr val="4D9FE8"/>
                </a:solidFill>
                <a:latin typeface="Graphik" panose="020B0503030202060203" pitchFamily="34" charset="0"/>
              </a:rPr>
            </a:br>
            <a:br>
              <a:rPr lang="en-US" sz="1600" b="1" dirty="0">
                <a:solidFill>
                  <a:srgbClr val="4D9FE8"/>
                </a:solidFill>
                <a:latin typeface="Graphik" panose="020B0503030202060203" pitchFamily="34" charset="0"/>
              </a:rPr>
            </a:br>
            <a:endParaRPr lang="en-US" sz="1600" b="1" dirty="0">
              <a:latin typeface="Graphik" panose="020B0503030202060203" pitchFamily="34" charset="0"/>
            </a:endParaRPr>
          </a:p>
        </p:txBody>
      </p:sp>
      <p:sp>
        <p:nvSpPr>
          <p:cNvPr id="4" name="Text Placeholder 3">
            <a:extLst>
              <a:ext uri="{FF2B5EF4-FFF2-40B4-BE49-F238E27FC236}">
                <a16:creationId xmlns:a16="http://schemas.microsoft.com/office/drawing/2014/main" id="{DF47E960-E1FE-42B6-862E-1930B6A05B37}"/>
              </a:ext>
            </a:extLst>
          </p:cNvPr>
          <p:cNvSpPr>
            <a:spLocks noGrp="1"/>
          </p:cNvSpPr>
          <p:nvPr>
            <p:ph type="body" sz="half" idx="2"/>
          </p:nvPr>
        </p:nvSpPr>
        <p:spPr>
          <a:xfrm>
            <a:off x="423481" y="1328366"/>
            <a:ext cx="5855399" cy="4895135"/>
          </a:xfrm>
        </p:spPr>
        <p:txBody>
          <a:bodyPr>
            <a:normAutofit fontScale="92500"/>
          </a:bodyPr>
          <a:lstStyle/>
          <a:p>
            <a:pPr marL="285750" indent="-285750">
              <a:lnSpc>
                <a:spcPct val="150000"/>
              </a:lnSpc>
              <a:spcBef>
                <a:spcPts val="0"/>
              </a:spcBef>
              <a:buClr>
                <a:srgbClr val="4D9FE8"/>
              </a:buClr>
              <a:buFont typeface="Wingdings" panose="05000000000000000000" pitchFamily="2" charset="2"/>
              <a:buChar char="§"/>
            </a:pPr>
            <a:r>
              <a:rPr lang="en-US" sz="2400" dirty="0">
                <a:latin typeface="Graphik" panose="020B0503030202060203" pitchFamily="34" charset="0"/>
              </a:rPr>
              <a:t>Founded in 1994, Indianapolis HQ, WBE</a:t>
            </a:r>
          </a:p>
          <a:p>
            <a:pPr marL="285750" indent="-285750">
              <a:lnSpc>
                <a:spcPct val="150000"/>
              </a:lnSpc>
              <a:spcBef>
                <a:spcPts val="0"/>
              </a:spcBef>
              <a:buClr>
                <a:srgbClr val="4D9FE8"/>
              </a:buClr>
              <a:buFont typeface="Wingdings" panose="05000000000000000000" pitchFamily="2" charset="2"/>
              <a:buChar char="§"/>
            </a:pPr>
            <a:r>
              <a:rPr lang="en-US" sz="2400" dirty="0">
                <a:latin typeface="Graphik" panose="020B0503030202060203" pitchFamily="34" charset="0"/>
              </a:rPr>
              <a:t>Experts in Managed Services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Survey Management Solutions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Professional &amp; Technical Business Solutions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Managed Service Provider (MSP) for Contingent Labor</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MSP for Statement of Work (SOW) Services</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Staffing / Recruiting</a:t>
            </a:r>
          </a:p>
          <a:p>
            <a:pPr marL="800100" lvl="1" indent="-34290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State Government Contracts (AZ, CO, FL, IN, ME, MI, MS, MO, NV, ND, RI, TN, UT &amp; WI)</a:t>
            </a:r>
          </a:p>
          <a:p>
            <a:pPr marL="342900" indent="-342900">
              <a:lnSpc>
                <a:spcPct val="150000"/>
              </a:lnSpc>
              <a:spcBef>
                <a:spcPts val="0"/>
              </a:spcBef>
              <a:buClr>
                <a:srgbClr val="4D9FE8"/>
              </a:buClr>
              <a:buFont typeface="Wingdings" panose="05000000000000000000" pitchFamily="2" charset="2"/>
              <a:buChar char="§"/>
            </a:pPr>
            <a:r>
              <a:rPr lang="en-US" sz="2400" dirty="0">
                <a:latin typeface="Graphik" panose="020B0503030202060203" pitchFamily="34" charset="0"/>
              </a:rPr>
              <a:t>Proprietary Cloud-based SaaS Platform</a:t>
            </a:r>
          </a:p>
          <a:p>
            <a:pPr marL="742950" lvl="1" indent="-285750">
              <a:lnSpc>
                <a:spcPct val="150000"/>
              </a:lnSpc>
              <a:spcBef>
                <a:spcPts val="0"/>
              </a:spcBef>
              <a:buClr>
                <a:srgbClr val="4D9FE8"/>
              </a:buClr>
              <a:buFont typeface="Courier New" panose="02070309020205020404" pitchFamily="49" charset="0"/>
              <a:buChar char="o"/>
            </a:pPr>
            <a:r>
              <a:rPr lang="en-US" sz="1800" dirty="0">
                <a:latin typeface="Graphik" panose="020B0503030202060203" pitchFamily="34" charset="0"/>
              </a:rPr>
              <a:t>FedRAMP Ready</a:t>
            </a:r>
          </a:p>
          <a:p>
            <a:endParaRPr lang="en-US" dirty="0">
              <a:latin typeface="Graphik" panose="020B0503030202060203" pitchFamily="34" charset="0"/>
            </a:endParaRPr>
          </a:p>
        </p:txBody>
      </p:sp>
      <p:pic>
        <p:nvPicPr>
          <p:cNvPr id="28" name="Content Placeholder 27" descr="A view of a city at night&#10;&#10;Description automatically generated">
            <a:extLst>
              <a:ext uri="{FF2B5EF4-FFF2-40B4-BE49-F238E27FC236}">
                <a16:creationId xmlns:a16="http://schemas.microsoft.com/office/drawing/2014/main" id="{8229B84E-805D-43FC-B8BD-A1429B28CE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6648" y="685800"/>
            <a:ext cx="5655352" cy="5486400"/>
          </a:xfrm>
        </p:spPr>
      </p:pic>
      <p:grpSp>
        <p:nvGrpSpPr>
          <p:cNvPr id="9" name="Group 8">
            <a:extLst>
              <a:ext uri="{FF2B5EF4-FFF2-40B4-BE49-F238E27FC236}">
                <a16:creationId xmlns:a16="http://schemas.microsoft.com/office/drawing/2014/main" id="{5586DC4A-42FE-4BB9-A903-8BE0AB20A107}"/>
              </a:ext>
            </a:extLst>
          </p:cNvPr>
          <p:cNvGrpSpPr/>
          <p:nvPr/>
        </p:nvGrpSpPr>
        <p:grpSpPr>
          <a:xfrm>
            <a:off x="120583" y="6433460"/>
            <a:ext cx="11951345" cy="365760"/>
            <a:chOff x="120583" y="6433460"/>
            <a:chExt cx="11951345" cy="365760"/>
          </a:xfrm>
        </p:grpSpPr>
        <p:pic>
          <p:nvPicPr>
            <p:cNvPr id="10" name="Picture 9" descr="A picture containing drawing&#10;&#10;Description automatically generated">
              <a:extLst>
                <a:ext uri="{FF2B5EF4-FFF2-40B4-BE49-F238E27FC236}">
                  <a16:creationId xmlns:a16="http://schemas.microsoft.com/office/drawing/2014/main" id="{292C283A-10D5-4758-9334-D0029293C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11" name="Straight Connector 10">
              <a:extLst>
                <a:ext uri="{FF2B5EF4-FFF2-40B4-BE49-F238E27FC236}">
                  <a16:creationId xmlns:a16="http://schemas.microsoft.com/office/drawing/2014/main" id="{1383B4C9-9BF7-4CB6-A61C-4B13AFAC84C3}"/>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B71CC3-F640-40D9-B97F-8D5E07B79730}"/>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92DC2BF-6900-7A49-96C2-08C2498BA232}"/>
              </a:ext>
            </a:extLst>
          </p:cNvPr>
          <p:cNvPicPr>
            <a:picLocks noChangeAspect="1"/>
          </p:cNvPicPr>
          <p:nvPr/>
        </p:nvPicPr>
        <p:blipFill>
          <a:blip r:embed="rId5"/>
          <a:stretch>
            <a:fillRect/>
          </a:stretch>
        </p:blipFill>
        <p:spPr>
          <a:xfrm>
            <a:off x="423481" y="278213"/>
            <a:ext cx="627942" cy="627942"/>
          </a:xfrm>
          <a:prstGeom prst="rect">
            <a:avLst/>
          </a:prstGeom>
        </p:spPr>
      </p:pic>
    </p:spTree>
    <p:extLst>
      <p:ext uri="{BB962C8B-B14F-4D97-AF65-F5344CB8AC3E}">
        <p14:creationId xmlns:p14="http://schemas.microsoft.com/office/powerpoint/2010/main" val="214783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Survey Management Experience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grpSp>
        <p:nvGrpSpPr>
          <p:cNvPr id="2" name="Group 1">
            <a:extLst>
              <a:ext uri="{FF2B5EF4-FFF2-40B4-BE49-F238E27FC236}">
                <a16:creationId xmlns:a16="http://schemas.microsoft.com/office/drawing/2014/main" id="{85E63368-49CC-49CD-BC20-EDDBF2A0347D}"/>
              </a:ext>
            </a:extLst>
          </p:cNvPr>
          <p:cNvGrpSpPr/>
          <p:nvPr/>
        </p:nvGrpSpPr>
        <p:grpSpPr>
          <a:xfrm>
            <a:off x="536944" y="1112146"/>
            <a:ext cx="10318951" cy="1640810"/>
            <a:chOff x="593030" y="2461572"/>
            <a:chExt cx="5213203" cy="597589"/>
          </a:xfrm>
        </p:grpSpPr>
        <p:sp>
          <p:nvSpPr>
            <p:cNvPr id="14" name="Rectangle 13">
              <a:extLst>
                <a:ext uri="{FF2B5EF4-FFF2-40B4-BE49-F238E27FC236}">
                  <a16:creationId xmlns:a16="http://schemas.microsoft.com/office/drawing/2014/main" id="{9F468CF1-DF73-3F49-AFE2-82BFF111B4E0}"/>
                </a:ext>
              </a:extLst>
            </p:cNvPr>
            <p:cNvSpPr/>
            <p:nvPr/>
          </p:nvSpPr>
          <p:spPr>
            <a:xfrm>
              <a:off x="593030" y="2585322"/>
              <a:ext cx="5213203" cy="473839"/>
            </a:xfrm>
            <a:prstGeom prst="rect">
              <a:avLst/>
            </a:prstGeom>
          </p:spPr>
          <p:txBody>
            <a:bodyPr wrap="square">
              <a:spAutoFit/>
            </a:bodyPr>
            <a:lstStyle/>
            <a:p>
              <a:pPr marL="285750" indent="-285750">
                <a:buFont typeface="Wingdings" panose="05000000000000000000" pitchFamily="2" charset="2"/>
                <a:buChar char="§"/>
              </a:pPr>
              <a:r>
                <a:rPr lang="en-US" sz="1400" dirty="0">
                  <a:solidFill>
                    <a:srgbClr val="000000"/>
                  </a:solidFill>
                  <a:latin typeface="Graphik" panose="020B0503030202060203" pitchFamily="34" charset="0"/>
                </a:rPr>
                <a:t>10+ Years Experience managing survey projects</a:t>
              </a:r>
            </a:p>
            <a:p>
              <a:pPr marL="285750" indent="-285750">
                <a:buFont typeface="Wingdings" panose="05000000000000000000" pitchFamily="2" charset="2"/>
                <a:buChar char="§"/>
              </a:pPr>
              <a:r>
                <a:rPr lang="en-US" sz="1400" dirty="0">
                  <a:solidFill>
                    <a:srgbClr val="000000"/>
                  </a:solidFill>
                  <a:latin typeface="Graphik" panose="020B0503030202060203" pitchFamily="34" charset="0"/>
                </a:rPr>
                <a:t>Experience conducting surveys in 8 states with various populations, including:</a:t>
              </a:r>
            </a:p>
            <a:p>
              <a:pPr marL="742950" lvl="1" indent="-285750">
                <a:buFont typeface="Wingdings" panose="05000000000000000000" pitchFamily="2" charset="2"/>
                <a:buChar char="§"/>
              </a:pPr>
              <a:r>
                <a:rPr lang="en-US" sz="1400" dirty="0">
                  <a:solidFill>
                    <a:srgbClr val="000000"/>
                  </a:solidFill>
                  <a:latin typeface="Graphik" panose="020B0503030202060203" pitchFamily="34" charset="0"/>
                </a:rPr>
                <a:t>Aging and disabled</a:t>
              </a:r>
            </a:p>
            <a:p>
              <a:pPr marL="742950" lvl="1" indent="-285750">
                <a:buFont typeface="Wingdings" panose="05000000000000000000" pitchFamily="2" charset="2"/>
                <a:buChar char="§"/>
              </a:pPr>
              <a:r>
                <a:rPr lang="en-US" sz="1400" dirty="0">
                  <a:solidFill>
                    <a:srgbClr val="000000"/>
                  </a:solidFill>
                  <a:latin typeface="Graphik" panose="020B0503030202060203" pitchFamily="34" charset="0"/>
                </a:rPr>
                <a:t>Intellectual and Developmental Disabilities</a:t>
              </a:r>
            </a:p>
            <a:p>
              <a:pPr marL="742950" lvl="1" indent="-285750">
                <a:buFont typeface="Wingdings" panose="05000000000000000000" pitchFamily="2" charset="2"/>
                <a:buChar char="§"/>
              </a:pPr>
              <a:r>
                <a:rPr lang="en-US" sz="1400" dirty="0">
                  <a:solidFill>
                    <a:srgbClr val="000000"/>
                  </a:solidFill>
                  <a:latin typeface="Graphik" panose="020B0503030202060203" pitchFamily="34" charset="0"/>
                </a:rPr>
                <a:t>Blind and blind/deaf</a:t>
              </a:r>
            </a:p>
          </p:txBody>
        </p:sp>
        <p:sp>
          <p:nvSpPr>
            <p:cNvPr id="16" name="TextBox 15">
              <a:extLst>
                <a:ext uri="{FF2B5EF4-FFF2-40B4-BE49-F238E27FC236}">
                  <a16:creationId xmlns:a16="http://schemas.microsoft.com/office/drawing/2014/main" id="{1FDF7F9D-225F-7B4E-B4A9-A2945F6CC3D2}"/>
                </a:ext>
              </a:extLst>
            </p:cNvPr>
            <p:cNvSpPr txBox="1"/>
            <p:nvPr/>
          </p:nvSpPr>
          <p:spPr>
            <a:xfrm>
              <a:off x="593030" y="2461572"/>
              <a:ext cx="2966916" cy="174308"/>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Survey Management Experience</a:t>
              </a:r>
            </a:p>
          </p:txBody>
        </p:sp>
      </p:grpSp>
      <p:sp>
        <p:nvSpPr>
          <p:cNvPr id="5" name="TextBox 4">
            <a:extLst>
              <a:ext uri="{FF2B5EF4-FFF2-40B4-BE49-F238E27FC236}">
                <a16:creationId xmlns:a16="http://schemas.microsoft.com/office/drawing/2014/main" id="{62C5E331-355C-0CE1-A470-B0B086D22E53}"/>
              </a:ext>
            </a:extLst>
          </p:cNvPr>
          <p:cNvSpPr txBox="1"/>
          <p:nvPr/>
        </p:nvSpPr>
        <p:spPr>
          <a:xfrm>
            <a:off x="536944" y="2648294"/>
            <a:ext cx="7941229" cy="338554"/>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NCI Survey Experience</a:t>
            </a:r>
          </a:p>
        </p:txBody>
      </p:sp>
      <p:sp>
        <p:nvSpPr>
          <p:cNvPr id="6" name="Rectangle 5">
            <a:extLst>
              <a:ext uri="{FF2B5EF4-FFF2-40B4-BE49-F238E27FC236}">
                <a16:creationId xmlns:a16="http://schemas.microsoft.com/office/drawing/2014/main" id="{9D4E09B6-E7CC-70B2-DCB5-DB832CE2A128}"/>
              </a:ext>
            </a:extLst>
          </p:cNvPr>
          <p:cNvSpPr/>
          <p:nvPr/>
        </p:nvSpPr>
        <p:spPr>
          <a:xfrm>
            <a:off x="536944" y="2986848"/>
            <a:ext cx="8124209" cy="2321085"/>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Total: 10,000+ NCI surveys completed</a:t>
            </a:r>
          </a:p>
          <a:p>
            <a:pPr marL="742950" lvl="1"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State of North Dakota</a:t>
            </a:r>
          </a:p>
          <a:p>
            <a:pPr marL="742950" lvl="1"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State of Indiana</a:t>
            </a:r>
          </a:p>
          <a:p>
            <a:pPr marL="742950" lvl="1"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State of Michigan</a:t>
            </a:r>
          </a:p>
          <a:p>
            <a:pPr marL="742950" lvl="1"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State of Missouri</a:t>
            </a:r>
          </a:p>
          <a:p>
            <a:pPr marL="742950" lvl="1"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State of Wisconsin</a:t>
            </a:r>
          </a:p>
          <a:p>
            <a:pPr marL="742950" lvl="1" indent="-285750">
              <a:lnSpc>
                <a:spcPct val="150000"/>
              </a:lnSpc>
              <a:buFont typeface="Wingdings" panose="05000000000000000000" pitchFamily="2" charset="2"/>
              <a:buChar char="§"/>
            </a:pPr>
            <a:r>
              <a:rPr lang="en-US" sz="1400" dirty="0">
                <a:solidFill>
                  <a:srgbClr val="000000"/>
                </a:solidFill>
                <a:latin typeface="Graphik" panose="020B0503030202060203" pitchFamily="34" charset="0"/>
              </a:rPr>
              <a:t>State of Kansas</a:t>
            </a:r>
          </a:p>
        </p:txBody>
      </p:sp>
    </p:spTree>
    <p:extLst>
      <p:ext uri="{BB962C8B-B14F-4D97-AF65-F5344CB8AC3E}">
        <p14:creationId xmlns:p14="http://schemas.microsoft.com/office/powerpoint/2010/main" val="314880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DAB58E4-1040-42DD-832F-36E699A741FE}"/>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Agenda</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146BDA-C316-4583-B26D-E868660BFDED}"/>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285750" indent="-228600">
              <a:lnSpc>
                <a:spcPct val="90000"/>
              </a:lnSpc>
              <a:spcAft>
                <a:spcPts val="600"/>
              </a:spcAft>
              <a:buClr>
                <a:srgbClr val="4D9FE8"/>
              </a:buClr>
              <a:buFont typeface="Arial" panose="020B0604020202020204" pitchFamily="34" charset="0"/>
              <a:buChar char="•"/>
            </a:pPr>
            <a:r>
              <a:rPr lang="en-US" sz="2200" dirty="0"/>
              <a:t>Introduction and purpose of NCI</a:t>
            </a:r>
          </a:p>
          <a:p>
            <a:pPr marL="285750" indent="-228600">
              <a:lnSpc>
                <a:spcPct val="90000"/>
              </a:lnSpc>
              <a:spcAft>
                <a:spcPts val="600"/>
              </a:spcAft>
              <a:buClr>
                <a:srgbClr val="4D9FE8"/>
              </a:buClr>
              <a:buFont typeface="Arial" panose="020B0604020202020204" pitchFamily="34" charset="0"/>
              <a:buChar char="•"/>
            </a:pPr>
            <a:r>
              <a:rPr lang="en-US" sz="2200" dirty="0"/>
              <a:t>NCI-IDD Project Scope</a:t>
            </a:r>
          </a:p>
          <a:p>
            <a:pPr marL="285750" indent="-228600">
              <a:lnSpc>
                <a:spcPct val="90000"/>
              </a:lnSpc>
              <a:spcAft>
                <a:spcPts val="600"/>
              </a:spcAft>
              <a:buClr>
                <a:srgbClr val="4D9FE8"/>
              </a:buClr>
              <a:buFont typeface="Arial" panose="020B0604020202020204" pitchFamily="34" charset="0"/>
              <a:buChar char="•"/>
            </a:pPr>
            <a:r>
              <a:rPr lang="en-US" sz="2200" dirty="0"/>
              <a:t>Survey Scheduling</a:t>
            </a:r>
          </a:p>
          <a:p>
            <a:pPr marL="285750" indent="-228600">
              <a:lnSpc>
                <a:spcPct val="90000"/>
              </a:lnSpc>
              <a:spcAft>
                <a:spcPts val="600"/>
              </a:spcAft>
              <a:buClr>
                <a:srgbClr val="4D9FE8"/>
              </a:buClr>
              <a:buFont typeface="Arial" panose="020B0604020202020204" pitchFamily="34" charset="0"/>
              <a:buChar char="•"/>
            </a:pPr>
            <a:r>
              <a:rPr lang="en-US" sz="2200" dirty="0"/>
              <a:t>Consent Process</a:t>
            </a:r>
          </a:p>
          <a:p>
            <a:pPr marL="285750" indent="-228600">
              <a:lnSpc>
                <a:spcPct val="90000"/>
              </a:lnSpc>
              <a:spcAft>
                <a:spcPts val="600"/>
              </a:spcAft>
              <a:buClr>
                <a:srgbClr val="4D9FE8"/>
              </a:buClr>
              <a:buFont typeface="Arial" panose="020B0604020202020204" pitchFamily="34" charset="0"/>
              <a:buChar char="•"/>
            </a:pPr>
            <a:r>
              <a:rPr lang="en-US" sz="2200" dirty="0"/>
              <a:t>About the project management organization: Knowledge Services</a:t>
            </a:r>
          </a:p>
          <a:p>
            <a:pPr marL="285750" indent="-228600">
              <a:lnSpc>
                <a:spcPct val="90000"/>
              </a:lnSpc>
              <a:spcAft>
                <a:spcPts val="600"/>
              </a:spcAft>
              <a:buClr>
                <a:srgbClr val="4D9FE8"/>
              </a:buClr>
              <a:buFont typeface="Arial" panose="020B0604020202020204" pitchFamily="34" charset="0"/>
              <a:buChar char="•"/>
            </a:pPr>
            <a:r>
              <a:rPr lang="en-US" sz="2200" dirty="0"/>
              <a:t>Survey Management Experience and Approach</a:t>
            </a:r>
          </a:p>
          <a:p>
            <a:pPr marL="285750" indent="-228600">
              <a:lnSpc>
                <a:spcPct val="90000"/>
              </a:lnSpc>
              <a:spcAft>
                <a:spcPts val="600"/>
              </a:spcAft>
              <a:buClr>
                <a:srgbClr val="4D9FE8"/>
              </a:buClr>
              <a:buFont typeface="Arial" panose="020B0604020202020204" pitchFamily="34" charset="0"/>
              <a:buChar char="•"/>
            </a:pPr>
            <a:r>
              <a:rPr lang="en-US" sz="2200" dirty="0"/>
              <a:t>Implementation timelines</a:t>
            </a:r>
          </a:p>
          <a:p>
            <a:pPr marL="285750" indent="-228600">
              <a:lnSpc>
                <a:spcPct val="90000"/>
              </a:lnSpc>
              <a:spcAft>
                <a:spcPts val="600"/>
              </a:spcAft>
              <a:buClr>
                <a:srgbClr val="4D9FE8"/>
              </a:buClr>
              <a:buFont typeface="Arial" panose="020B0604020202020204" pitchFamily="34" charset="0"/>
              <a:buChar char="•"/>
            </a:pPr>
            <a:r>
              <a:rPr lang="en-US" sz="2200" dirty="0"/>
              <a:t>Questions</a:t>
            </a:r>
          </a:p>
        </p:txBody>
      </p:sp>
    </p:spTree>
    <p:extLst>
      <p:ext uri="{BB962C8B-B14F-4D97-AF65-F5344CB8AC3E}">
        <p14:creationId xmlns:p14="http://schemas.microsoft.com/office/powerpoint/2010/main" val="168632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NCI-IDD Project Scope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375555"/>
            <a:ext cx="11163302" cy="51393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Wingdings" panose="05000000000000000000" pitchFamily="2" charset="2"/>
              <a:buChar char="§"/>
            </a:pPr>
            <a:r>
              <a:rPr lang="en-US" sz="1600" dirty="0">
                <a:solidFill>
                  <a:srgbClr val="000000"/>
                </a:solidFill>
                <a:latin typeface="Graphik" panose="020B0503030202060203" pitchFamily="34" charset="0"/>
              </a:rPr>
              <a:t>Project education activities</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Mailings to participants and other stakeholders and informational sessions </a:t>
            </a:r>
          </a:p>
          <a:p>
            <a:pPr marL="285750" indent="-285750">
              <a:buFont typeface="Wingdings" panose="05000000000000000000" pitchFamily="2" charset="2"/>
              <a:buChar char="§"/>
            </a:pPr>
            <a:r>
              <a:rPr lang="en-US" sz="1600" dirty="0">
                <a:solidFill>
                  <a:srgbClr val="000000"/>
                </a:solidFill>
                <a:latin typeface="Graphik" panose="020B0503030202060203" pitchFamily="34" charset="0"/>
              </a:rPr>
              <a:t>Survey mailings – Family Guardian Survey</a:t>
            </a:r>
          </a:p>
          <a:p>
            <a:pPr marL="742950" lvl="1" indent="-285750">
              <a:buFont typeface="Wingdings" panose="05000000000000000000" pitchFamily="2" charset="2"/>
              <a:buChar char="§"/>
            </a:pPr>
            <a:r>
              <a:rPr lang="en-US" sz="1200" dirty="0">
                <a:solidFill>
                  <a:srgbClr val="000000"/>
                </a:solidFill>
                <a:latin typeface="Graphik" panose="020B0503030202060203" pitchFamily="34" charset="0"/>
              </a:rPr>
              <a:t>Mailing of instructions to complete online, if desired, or to complete on paper. Mailings include prepaid envelopes for survey return</a:t>
            </a:r>
          </a:p>
          <a:p>
            <a:pPr marL="742950" lvl="1" indent="-285750">
              <a:buFont typeface="Wingdings" panose="05000000000000000000" pitchFamily="2" charset="2"/>
              <a:buChar char="§"/>
            </a:pPr>
            <a:r>
              <a:rPr lang="en-US" sz="1200" dirty="0">
                <a:solidFill>
                  <a:srgbClr val="000000"/>
                </a:solidFill>
                <a:latin typeface="Graphik" panose="020B0503030202060203" pitchFamily="34" charset="0"/>
              </a:rPr>
              <a:t>Ensure returned surveys are entered into online data entry system for analysis</a:t>
            </a:r>
            <a:endParaRPr lang="en-US" sz="1600" dirty="0">
              <a:solidFill>
                <a:srgbClr val="000000"/>
              </a:solidFill>
              <a:latin typeface="Graphik" panose="020B0503030202060203" pitchFamily="34" charset="0"/>
            </a:endParaRPr>
          </a:p>
          <a:p>
            <a:pPr marL="285750" indent="-285750">
              <a:buFont typeface="Wingdings" panose="05000000000000000000" pitchFamily="2" charset="2"/>
              <a:buChar char="§"/>
            </a:pPr>
            <a:r>
              <a:rPr lang="en-US" sz="1600" dirty="0">
                <a:solidFill>
                  <a:srgbClr val="000000"/>
                </a:solidFill>
                <a:latin typeface="Graphik" panose="020B0503030202060203" pitchFamily="34" charset="0"/>
              </a:rPr>
              <a:t>Survey training – In-person Survey</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Initial contact to potential participants, scheduling and completing surveys, unmet needs, and abuse/neglect/exploitation procedures</a:t>
            </a:r>
          </a:p>
          <a:p>
            <a:pPr marL="285750" indent="-285750">
              <a:lnSpc>
                <a:spcPct val="100000"/>
              </a:lnSpc>
              <a:buFont typeface="Wingdings" panose="05000000000000000000" pitchFamily="2" charset="2"/>
              <a:buChar char="§"/>
            </a:pPr>
            <a:r>
              <a:rPr lang="en-US" sz="1600" dirty="0">
                <a:solidFill>
                  <a:srgbClr val="000000"/>
                </a:solidFill>
                <a:latin typeface="Graphik" panose="020B0503030202060203" pitchFamily="34" charset="0"/>
              </a:rPr>
              <a:t>Interview scheduling and coordination</a:t>
            </a:r>
          </a:p>
          <a:p>
            <a:pPr marL="742950" lvl="2" indent="-285750">
              <a:lnSpc>
                <a:spcPct val="8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Outreach to explain purpose of NCI project and ask for participation</a:t>
            </a:r>
          </a:p>
          <a:p>
            <a:pPr marL="1200150" lvl="3" indent="-285750">
              <a:lnSpc>
                <a:spcPct val="80000"/>
              </a:lnSpc>
              <a:spcBef>
                <a:spcPts val="1000"/>
              </a:spcBef>
              <a:buFont typeface="Wingdings" panose="05000000000000000000" pitchFamily="2" charset="2"/>
              <a:buChar char="§"/>
            </a:pPr>
            <a:r>
              <a:rPr lang="en-US" sz="1300" dirty="0">
                <a:solidFill>
                  <a:srgbClr val="000000"/>
                </a:solidFill>
                <a:latin typeface="Graphik" panose="020B0503030202060203" pitchFamily="34" charset="0"/>
              </a:rPr>
              <a:t>Guardian’s will be contacted first to obtain verbal consent to speak to person receiving services</a:t>
            </a:r>
          </a:p>
          <a:p>
            <a:pPr marL="285750" indent="-285750">
              <a:lnSpc>
                <a:spcPct val="100000"/>
              </a:lnSpc>
              <a:buFont typeface="Wingdings" panose="05000000000000000000" pitchFamily="2" charset="2"/>
              <a:buChar char="§"/>
            </a:pPr>
            <a:r>
              <a:rPr lang="en-US" sz="1600" dirty="0">
                <a:solidFill>
                  <a:srgbClr val="000000"/>
                </a:solidFill>
                <a:latin typeface="Graphik" panose="020B0503030202060203" pitchFamily="34" charset="0"/>
              </a:rPr>
              <a:t>Interview completion</a:t>
            </a:r>
          </a:p>
          <a:p>
            <a:pPr marL="742950" lvl="2" indent="-285750">
              <a:lnSpc>
                <a:spcPct val="7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In-person or videoconference based upon participant request</a:t>
            </a:r>
          </a:p>
          <a:p>
            <a:pPr marL="285750" indent="-285750">
              <a:lnSpc>
                <a:spcPct val="100000"/>
              </a:lnSpc>
              <a:buFont typeface="Wingdings" panose="05000000000000000000" pitchFamily="2" charset="2"/>
              <a:buChar char="§"/>
            </a:pPr>
            <a:r>
              <a:rPr lang="en-US" sz="1600" dirty="0">
                <a:solidFill>
                  <a:srgbClr val="000000"/>
                </a:solidFill>
                <a:latin typeface="Graphik" panose="020B0503030202060203" pitchFamily="34" charset="0"/>
              </a:rPr>
              <a:t>Data entry quality assurance</a:t>
            </a:r>
          </a:p>
          <a:p>
            <a:pPr marL="742950" lvl="2" indent="-285750">
              <a:lnSpc>
                <a:spcPct val="7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Daily and monthly QA to ensure data entered accurately</a:t>
            </a:r>
          </a:p>
          <a:p>
            <a:pPr marL="285750" indent="-285750">
              <a:lnSpc>
                <a:spcPct val="100000"/>
              </a:lnSpc>
              <a:buFont typeface="Wingdings" panose="05000000000000000000" pitchFamily="2" charset="2"/>
              <a:buChar char="§"/>
            </a:pPr>
            <a:r>
              <a:rPr lang="en-US" sz="1600" dirty="0">
                <a:solidFill>
                  <a:srgbClr val="000000"/>
                </a:solidFill>
                <a:latin typeface="Graphik" panose="020B0503030202060203" pitchFamily="34" charset="0"/>
              </a:rPr>
              <a:t>Monthly reporting</a:t>
            </a:r>
          </a:p>
          <a:p>
            <a:pPr marL="742950" lvl="2" indent="-285750">
              <a:lnSpc>
                <a:spcPct val="70000"/>
              </a:lnSpc>
              <a:spcBef>
                <a:spcPts val="1000"/>
              </a:spcBef>
              <a:buFont typeface="Wingdings" panose="05000000000000000000" pitchFamily="2" charset="2"/>
              <a:buChar char="§"/>
            </a:pPr>
            <a:r>
              <a:rPr lang="en-US" sz="1500" dirty="0">
                <a:solidFill>
                  <a:srgbClr val="000000"/>
                </a:solidFill>
                <a:latin typeface="Graphik" panose="020B0503030202060203" pitchFamily="34" charset="0"/>
              </a:rPr>
              <a:t>Includes number of completed surveys, number returned to sender, and number remaining in the sample</a:t>
            </a:r>
          </a:p>
        </p:txBody>
      </p:sp>
      <p:sp>
        <p:nvSpPr>
          <p:cNvPr id="2" name="TextBox 1">
            <a:extLst>
              <a:ext uri="{FF2B5EF4-FFF2-40B4-BE49-F238E27FC236}">
                <a16:creationId xmlns:a16="http://schemas.microsoft.com/office/drawing/2014/main" id="{E3240D85-BB96-C22D-30BF-9628B125C150}"/>
              </a:ext>
            </a:extLst>
          </p:cNvPr>
          <p:cNvSpPr txBox="1"/>
          <p:nvPr/>
        </p:nvSpPr>
        <p:spPr>
          <a:xfrm>
            <a:off x="514349" y="1037001"/>
            <a:ext cx="5872678" cy="338554"/>
          </a:xfrm>
          <a:prstGeom prst="rect">
            <a:avLst/>
          </a:prstGeom>
          <a:noFill/>
        </p:spPr>
        <p:txBody>
          <a:bodyPr wrap="square" rtlCol="0">
            <a:spAutoFit/>
          </a:bodyPr>
          <a:lstStyle/>
          <a:p>
            <a:r>
              <a:rPr lang="en-US" sz="1600" dirty="0">
                <a:solidFill>
                  <a:srgbClr val="4D9FE8"/>
                </a:solidFill>
                <a:latin typeface="Graphik Medium" panose="020B0503030202060203" pitchFamily="34" charset="0"/>
              </a:rPr>
              <a:t>What to Expect</a:t>
            </a:r>
          </a:p>
        </p:txBody>
      </p:sp>
    </p:spTree>
    <p:extLst>
      <p:ext uri="{BB962C8B-B14F-4D97-AF65-F5344CB8AC3E}">
        <p14:creationId xmlns:p14="http://schemas.microsoft.com/office/powerpoint/2010/main" val="206167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Our Request</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175384"/>
            <a:ext cx="11163302" cy="5404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Wingdings" panose="05000000000000000000" pitchFamily="2" charset="2"/>
              <a:buChar char="§"/>
            </a:pPr>
            <a:r>
              <a:rPr lang="en-US" sz="2000" dirty="0">
                <a:solidFill>
                  <a:srgbClr val="000000"/>
                </a:solidFill>
                <a:latin typeface="Graphik" panose="020B0503030202060203" pitchFamily="34" charset="0"/>
              </a:rPr>
              <a:t>Help spread awareness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Provide information to individuals receiving service about the survey</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Encourage their participation to garner feedback and improve outcomes for the State</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If an individual receiving service reaches out about a letter or phone call they received, provide information about the survey to legitimize the project as a whole</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Communicate questions or challenges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If an individual receiving service reaches out with a question or challenge to participation, communicate with Knowledge Services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If you have a question or challenge about the survey, reach out to Knowledge Services to seek clarification</a:t>
            </a:r>
          </a:p>
          <a:p>
            <a:pPr marL="742950" lvl="2" indent="-285750">
              <a:lnSpc>
                <a:spcPct val="80000"/>
              </a:lnSpc>
              <a:spcBef>
                <a:spcPts val="1000"/>
              </a:spcBef>
              <a:buFont typeface="Wingdings" panose="05000000000000000000" pitchFamily="2" charset="2"/>
              <a:buChar char="§"/>
            </a:pPr>
            <a:endParaRPr lang="en-US" sz="1200" dirty="0">
              <a:solidFill>
                <a:srgbClr val="000000"/>
              </a:solidFill>
              <a:latin typeface="Graphik" panose="020B0503030202060203" pitchFamily="34" charset="0"/>
            </a:endParaRPr>
          </a:p>
          <a:p>
            <a:pPr marL="285750" lvl="1" indent="-285750">
              <a:lnSpc>
                <a:spcPct val="80000"/>
              </a:lnSpc>
              <a:spcBef>
                <a:spcPts val="1000"/>
              </a:spcBef>
              <a:buFont typeface="Wingdings" panose="05000000000000000000" pitchFamily="2" charset="2"/>
              <a:buChar char="§"/>
            </a:pPr>
            <a:endParaRPr lang="en-US" sz="1900" dirty="0">
              <a:solidFill>
                <a:srgbClr val="000000"/>
              </a:solidFill>
              <a:latin typeface="Graphik" panose="020B0503030202060203" pitchFamily="34" charset="0"/>
            </a:endParaRPr>
          </a:p>
        </p:txBody>
      </p:sp>
    </p:spTree>
    <p:extLst>
      <p:ext uri="{BB962C8B-B14F-4D97-AF65-F5344CB8AC3E}">
        <p14:creationId xmlns:p14="http://schemas.microsoft.com/office/powerpoint/2010/main" val="195995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3A27883-697D-409B-9C72-6A520984F819}"/>
              </a:ext>
            </a:extLst>
          </p:cNvPr>
          <p:cNvGrpSpPr/>
          <p:nvPr/>
        </p:nvGrpSpPr>
        <p:grpSpPr>
          <a:xfrm>
            <a:off x="120583" y="6433460"/>
            <a:ext cx="11951345" cy="365760"/>
            <a:chOff x="120583" y="6433460"/>
            <a:chExt cx="11951345" cy="365760"/>
          </a:xfrm>
        </p:grpSpPr>
        <p:pic>
          <p:nvPicPr>
            <p:cNvPr id="26" name="Picture 25" descr="A picture containing drawing&#10;&#10;Description automatically generated">
              <a:extLst>
                <a:ext uri="{FF2B5EF4-FFF2-40B4-BE49-F238E27FC236}">
                  <a16:creationId xmlns:a16="http://schemas.microsoft.com/office/drawing/2014/main" id="{64FC5B4C-435C-4486-A570-64BF6D4DF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20" y="6433460"/>
              <a:ext cx="365760" cy="365760"/>
            </a:xfrm>
            <a:prstGeom prst="rect">
              <a:avLst/>
            </a:prstGeom>
          </p:spPr>
        </p:pic>
        <p:cxnSp>
          <p:nvCxnSpPr>
            <p:cNvPr id="27" name="Straight Connector 26">
              <a:extLst>
                <a:ext uri="{FF2B5EF4-FFF2-40B4-BE49-F238E27FC236}">
                  <a16:creationId xmlns:a16="http://schemas.microsoft.com/office/drawing/2014/main" id="{311C295F-4BCB-47F5-BAD7-FB1C71EA0FFD}"/>
                </a:ext>
              </a:extLst>
            </p:cNvPr>
            <p:cNvCxnSpPr>
              <a:cxnSpLocks/>
            </p:cNvCxnSpPr>
            <p:nvPr/>
          </p:nvCxnSpPr>
          <p:spPr>
            <a:xfrm>
              <a:off x="6360878"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D9F75F-FBA3-4757-8238-B114BEE9DA62}"/>
                </a:ext>
              </a:extLst>
            </p:cNvPr>
            <p:cNvCxnSpPr>
              <a:cxnSpLocks/>
            </p:cNvCxnSpPr>
            <p:nvPr/>
          </p:nvCxnSpPr>
          <p:spPr>
            <a:xfrm>
              <a:off x="120583" y="6645713"/>
              <a:ext cx="5711050" cy="0"/>
            </a:xfrm>
            <a:prstGeom prst="line">
              <a:avLst/>
            </a:prstGeom>
            <a:ln w="12700">
              <a:solidFill>
                <a:srgbClr val="2B3339"/>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08731521-1C08-4D95-8FE6-8344CB4B8B80}"/>
              </a:ext>
            </a:extLst>
          </p:cNvPr>
          <p:cNvSpPr txBox="1"/>
          <p:nvPr/>
        </p:nvSpPr>
        <p:spPr>
          <a:xfrm>
            <a:off x="1105959" y="456398"/>
            <a:ext cx="6182607" cy="523220"/>
          </a:xfrm>
          <a:prstGeom prst="rect">
            <a:avLst/>
          </a:prstGeom>
          <a:noFill/>
        </p:spPr>
        <p:txBody>
          <a:bodyPr wrap="square" rtlCol="0">
            <a:spAutoFit/>
          </a:bodyPr>
          <a:lstStyle/>
          <a:p>
            <a:r>
              <a:rPr lang="en-US" sz="2800" dirty="0">
                <a:latin typeface="Graphik" panose="020B0503030202060203" pitchFamily="34" charset="0"/>
              </a:rPr>
              <a:t>2024 NCI-IDD In-person Survey Timeline</a:t>
            </a:r>
          </a:p>
        </p:txBody>
      </p:sp>
      <p:pic>
        <p:nvPicPr>
          <p:cNvPr id="15" name="Picture 14">
            <a:extLst>
              <a:ext uri="{FF2B5EF4-FFF2-40B4-BE49-F238E27FC236}">
                <a16:creationId xmlns:a16="http://schemas.microsoft.com/office/drawing/2014/main" id="{4C100079-D56D-3D42-A423-CCED3F42B7FF}"/>
              </a:ext>
            </a:extLst>
          </p:cNvPr>
          <p:cNvPicPr>
            <a:picLocks noChangeAspect="1"/>
          </p:cNvPicPr>
          <p:nvPr/>
        </p:nvPicPr>
        <p:blipFill>
          <a:blip r:embed="rId4"/>
          <a:stretch>
            <a:fillRect/>
          </a:stretch>
        </p:blipFill>
        <p:spPr>
          <a:xfrm>
            <a:off x="423481" y="278213"/>
            <a:ext cx="627942" cy="627942"/>
          </a:xfrm>
          <a:prstGeom prst="rect">
            <a:avLst/>
          </a:prstGeom>
        </p:spPr>
      </p:pic>
      <p:sp>
        <p:nvSpPr>
          <p:cNvPr id="3" name="Content Placeholder 3">
            <a:extLst>
              <a:ext uri="{FF2B5EF4-FFF2-40B4-BE49-F238E27FC236}">
                <a16:creationId xmlns:a16="http://schemas.microsoft.com/office/drawing/2014/main" id="{6B394F97-5F59-61D5-73BD-BCB9535CC6D5}"/>
              </a:ext>
            </a:extLst>
          </p:cNvPr>
          <p:cNvSpPr txBox="1">
            <a:spLocks/>
          </p:cNvSpPr>
          <p:nvPr/>
        </p:nvSpPr>
        <p:spPr>
          <a:xfrm>
            <a:off x="514349" y="1175384"/>
            <a:ext cx="11163302" cy="5404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 typeface="Wingdings" panose="05000000000000000000" pitchFamily="2" charset="2"/>
              <a:buChar char="§"/>
            </a:pPr>
            <a:r>
              <a:rPr lang="en-US" sz="2000" dirty="0">
                <a:solidFill>
                  <a:srgbClr val="000000"/>
                </a:solidFill>
                <a:latin typeface="Graphik" panose="020B0503030202060203" pitchFamily="34" charset="0"/>
              </a:rPr>
              <a:t>Week of January 22</a:t>
            </a:r>
            <a:r>
              <a:rPr lang="en-US" sz="2000" baseline="30000" dirty="0">
                <a:solidFill>
                  <a:srgbClr val="000000"/>
                </a:solidFill>
                <a:latin typeface="Graphik" panose="020B0503030202060203" pitchFamily="34" charset="0"/>
              </a:rPr>
              <a:t>nd</a:t>
            </a:r>
            <a:r>
              <a:rPr lang="en-US" sz="2000" dirty="0">
                <a:solidFill>
                  <a:srgbClr val="000000"/>
                </a:solidFill>
                <a:latin typeface="Graphik" panose="020B0503030202060203" pitchFamily="34" charset="0"/>
              </a:rPr>
              <a:t> </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Informational letters mailed to NCI-IDD participants</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Week of January 29</a:t>
            </a:r>
            <a:r>
              <a:rPr lang="en-US" sz="2000" baseline="30000" dirty="0">
                <a:solidFill>
                  <a:srgbClr val="000000"/>
                </a:solidFill>
                <a:latin typeface="Graphik" panose="020B0503030202060203" pitchFamily="34" charset="0"/>
              </a:rPr>
              <a:t>th</a:t>
            </a:r>
            <a:endParaRPr lang="en-US" sz="2000" dirty="0">
              <a:solidFill>
                <a:srgbClr val="000000"/>
              </a:solidFill>
              <a:latin typeface="Graphik" panose="020B0503030202060203" pitchFamily="34" charset="0"/>
            </a:endParaRP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Official NCI-IDD in-person survey training with surveyors working on outreach</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Week of February 5</a:t>
            </a:r>
            <a:r>
              <a:rPr lang="en-US" sz="2000" baseline="30000" dirty="0">
                <a:solidFill>
                  <a:srgbClr val="000000"/>
                </a:solidFill>
                <a:latin typeface="Graphik" panose="020B0503030202060203" pitchFamily="34" charset="0"/>
              </a:rPr>
              <a:t>th</a:t>
            </a:r>
            <a:endParaRPr lang="en-US" sz="2000" dirty="0">
              <a:solidFill>
                <a:srgbClr val="000000"/>
              </a:solidFill>
              <a:latin typeface="Graphik" panose="020B0503030202060203" pitchFamily="34" charset="0"/>
            </a:endParaRP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Outreach begins to participants about NCI-IDD In-person Survey</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Surveys will begin to be completed for NCI-IDD In-person Survey</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June 30</a:t>
            </a:r>
            <a:r>
              <a:rPr lang="en-US" sz="2000" baseline="30000" dirty="0">
                <a:solidFill>
                  <a:srgbClr val="000000"/>
                </a:solidFill>
                <a:latin typeface="Graphik" panose="020B0503030202060203" pitchFamily="34" charset="0"/>
              </a:rPr>
              <a:t>th</a:t>
            </a:r>
            <a:r>
              <a:rPr lang="en-US" sz="2000" dirty="0">
                <a:solidFill>
                  <a:srgbClr val="000000"/>
                </a:solidFill>
                <a:latin typeface="Graphik" panose="020B0503030202060203" pitchFamily="34" charset="0"/>
              </a:rPr>
              <a:t> </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All surveys must be completed and entered</a:t>
            </a:r>
          </a:p>
          <a:p>
            <a:pPr marL="285750" lvl="1" indent="-285750">
              <a:lnSpc>
                <a:spcPct val="80000"/>
              </a:lnSpc>
              <a:spcBef>
                <a:spcPts val="1000"/>
              </a:spcBef>
              <a:buFont typeface="Wingdings" panose="05000000000000000000" pitchFamily="2" charset="2"/>
              <a:buChar char="§"/>
            </a:pPr>
            <a:r>
              <a:rPr lang="en-US" sz="2000" dirty="0">
                <a:solidFill>
                  <a:srgbClr val="000000"/>
                </a:solidFill>
                <a:latin typeface="Graphik" panose="020B0503030202060203" pitchFamily="34" charset="0"/>
              </a:rPr>
              <a:t>After surveys are completed:</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NCI and HRSI team prepares and distributes annual NCI state and national reports</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Results are posted on the NCI website </a:t>
            </a:r>
          </a:p>
          <a:p>
            <a:pPr marL="742950" lvl="2" indent="-285750">
              <a:lnSpc>
                <a:spcPct val="80000"/>
              </a:lnSpc>
              <a:spcBef>
                <a:spcPts val="1000"/>
              </a:spcBef>
              <a:buFont typeface="Wingdings" panose="05000000000000000000" pitchFamily="2" charset="2"/>
              <a:buChar char="§"/>
            </a:pPr>
            <a:r>
              <a:rPr lang="en-US" sz="1600" dirty="0">
                <a:solidFill>
                  <a:srgbClr val="000000"/>
                </a:solidFill>
                <a:latin typeface="Graphik" panose="020B0503030202060203" pitchFamily="34" charset="0"/>
              </a:rPr>
              <a:t>States provide results to the public </a:t>
            </a:r>
          </a:p>
          <a:p>
            <a:pPr marL="457200" lvl="2" indent="0">
              <a:lnSpc>
                <a:spcPct val="80000"/>
              </a:lnSpc>
              <a:spcBef>
                <a:spcPts val="1000"/>
              </a:spcBef>
              <a:buNone/>
            </a:pPr>
            <a:endParaRPr lang="en-US" baseline="30000" dirty="0">
              <a:solidFill>
                <a:srgbClr val="000000"/>
              </a:solidFill>
              <a:latin typeface="Graphik" panose="020B0503030202060203" pitchFamily="34" charset="0"/>
            </a:endParaRPr>
          </a:p>
        </p:txBody>
      </p:sp>
    </p:spTree>
    <p:extLst>
      <p:ext uri="{BB962C8B-B14F-4D97-AF65-F5344CB8AC3E}">
        <p14:creationId xmlns:p14="http://schemas.microsoft.com/office/powerpoint/2010/main" val="65479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F4B6C-E36F-2343-87A1-36926423E65A}"/>
              </a:ext>
            </a:extLst>
          </p:cNvPr>
          <p:cNvSpPr txBox="1"/>
          <p:nvPr/>
        </p:nvSpPr>
        <p:spPr>
          <a:xfrm>
            <a:off x="4132118" y="3167390"/>
            <a:ext cx="3927763" cy="523220"/>
          </a:xfrm>
          <a:prstGeom prst="rect">
            <a:avLst/>
          </a:prstGeom>
          <a:noFill/>
        </p:spPr>
        <p:txBody>
          <a:bodyPr wrap="square" rtlCol="0">
            <a:spAutoFit/>
          </a:bodyPr>
          <a:lstStyle/>
          <a:p>
            <a:pPr algn="ctr"/>
            <a:r>
              <a:rPr lang="en-US" sz="2800">
                <a:solidFill>
                  <a:srgbClr val="FF8800"/>
                </a:solidFill>
                <a:latin typeface="Graphik" panose="020B0503030202060203" pitchFamily="34" charset="0"/>
              </a:rPr>
              <a:t>Questions &amp; Answers</a:t>
            </a:r>
          </a:p>
        </p:txBody>
      </p:sp>
    </p:spTree>
    <p:extLst>
      <p:ext uri="{BB962C8B-B14F-4D97-AF65-F5344CB8AC3E}">
        <p14:creationId xmlns:p14="http://schemas.microsoft.com/office/powerpoint/2010/main" val="68244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88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39054-B1A7-4359-8484-FB71A5E2042A}"/>
              </a:ext>
            </a:extLst>
          </p:cNvPr>
          <p:cNvSpPr txBox="1"/>
          <p:nvPr/>
        </p:nvSpPr>
        <p:spPr>
          <a:xfrm>
            <a:off x="104775" y="123825"/>
            <a:ext cx="11868150" cy="6410325"/>
          </a:xfrm>
          <a:prstGeom prst="rect">
            <a:avLst/>
          </a:prstGeom>
          <a:noFill/>
        </p:spPr>
        <p:txBody>
          <a:bodyPr wrap="square" rtlCol="0">
            <a:noAutofit/>
          </a:bodyPr>
          <a:lstStyle/>
          <a:p>
            <a:pPr algn="ctr"/>
            <a:endParaRPr lang="en-US" sz="2800" b="1" dirty="0">
              <a:solidFill>
                <a:schemeClr val="bg1"/>
              </a:solidFill>
              <a:latin typeface="Graphik Semibold" panose="020B0503030202060203" pitchFamily="34" charset="0"/>
            </a:endParaRPr>
          </a:p>
          <a:p>
            <a:pPr algn="ctr"/>
            <a:r>
              <a:rPr lang="en-US" sz="3600" b="1" dirty="0">
                <a:solidFill>
                  <a:schemeClr val="bg1"/>
                </a:solidFill>
                <a:latin typeface="Graphik Semibold" panose="020B0503030202060203" pitchFamily="34" charset="0"/>
              </a:rPr>
              <a:t>Contact Information</a:t>
            </a:r>
            <a:endParaRPr lang="en-US" sz="36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lvl="1"/>
            <a:r>
              <a:rPr lang="en-US" sz="2800" b="1" dirty="0">
                <a:solidFill>
                  <a:srgbClr val="F9E2C8"/>
                </a:solidFill>
                <a:latin typeface="Graphik Semibold" panose="020B0503030202060203" pitchFamily="34" charset="0"/>
              </a:rPr>
              <a:t>To learn more about NCI visit </a:t>
            </a:r>
            <a:r>
              <a:rPr lang="en-US" sz="2800" b="1" dirty="0">
                <a:solidFill>
                  <a:srgbClr val="F9E2C8"/>
                </a:solidFill>
                <a:latin typeface="Graphik Semibold" panose="020B0503030202060203" pitchFamily="34" charset="0"/>
                <a:hlinkClick r:id="rId2"/>
              </a:rPr>
              <a:t>https://idd.nationalcoreindicators.org/</a:t>
            </a:r>
            <a:endParaRPr lang="en-US" sz="2800" b="1" dirty="0">
              <a:solidFill>
                <a:srgbClr val="F9E2C8"/>
              </a:solidFill>
              <a:latin typeface="Graphik Semibold" panose="020B0503030202060203" pitchFamily="34" charset="0"/>
            </a:endParaRPr>
          </a:p>
          <a:p>
            <a:pPr lvl="1"/>
            <a:endParaRPr lang="en-US" sz="2800" b="1" dirty="0">
              <a:solidFill>
                <a:srgbClr val="F9E2C8"/>
              </a:solidFill>
              <a:latin typeface="Graphik Semibold" panose="020B0503030202060203" pitchFamily="34" charset="0"/>
            </a:endParaRPr>
          </a:p>
          <a:p>
            <a:endParaRPr lang="en-US" sz="2800" b="1" dirty="0">
              <a:solidFill>
                <a:srgbClr val="F9E2C8"/>
              </a:solidFill>
              <a:latin typeface="Graphik Semibold" panose="020B0503030202060203" pitchFamily="34" charset="0"/>
            </a:endParaRPr>
          </a:p>
          <a:p>
            <a:pPr lvl="1"/>
            <a:r>
              <a:rPr lang="en-US" sz="2400" b="1" dirty="0">
                <a:solidFill>
                  <a:srgbClr val="F9E2C8"/>
                </a:solidFill>
                <a:latin typeface="Graphik Semibold" panose="020B0503030202060203" pitchFamily="34" charset="0"/>
              </a:rPr>
              <a:t>Karla Kalanek</a:t>
            </a:r>
          </a:p>
          <a:p>
            <a:pPr lvl="1"/>
            <a:r>
              <a:rPr lang="en-US" sz="2400" b="1" dirty="0">
                <a:solidFill>
                  <a:srgbClr val="F9E2C8"/>
                </a:solidFill>
                <a:latin typeface="Graphik Semibold" panose="020B0503030202060203" pitchFamily="34" charset="0"/>
              </a:rPr>
              <a:t>DD Quality Assurance Administrator</a:t>
            </a:r>
          </a:p>
          <a:p>
            <a:pPr lvl="1"/>
            <a:r>
              <a:rPr lang="en-US" sz="2400" b="1" dirty="0">
                <a:solidFill>
                  <a:srgbClr val="F9E2C8"/>
                </a:solidFill>
                <a:latin typeface="Graphik Semibold" panose="020B0503030202060203" pitchFamily="34" charset="0"/>
                <a:hlinkClick r:id="rId3"/>
              </a:rPr>
              <a:t>kkalanek@nd.gov</a:t>
            </a:r>
            <a:endParaRPr lang="en-US" sz="2400" b="1" dirty="0">
              <a:solidFill>
                <a:srgbClr val="F9E2C8"/>
              </a:solidFill>
              <a:latin typeface="Graphik Semibold" panose="020B0503030202060203" pitchFamily="34" charset="0"/>
            </a:endParaRPr>
          </a:p>
          <a:p>
            <a:pPr lvl="1"/>
            <a:r>
              <a:rPr lang="en-US" sz="2400" b="1" dirty="0">
                <a:solidFill>
                  <a:srgbClr val="F9E2C8"/>
                </a:solidFill>
                <a:latin typeface="Graphik Semibold" panose="020B0503030202060203" pitchFamily="34" charset="0"/>
              </a:rPr>
              <a:t>701.328.8930</a:t>
            </a: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p:txBody>
      </p:sp>
      <p:sp>
        <p:nvSpPr>
          <p:cNvPr id="2" name="TextBox 1">
            <a:extLst>
              <a:ext uri="{FF2B5EF4-FFF2-40B4-BE49-F238E27FC236}">
                <a16:creationId xmlns:a16="http://schemas.microsoft.com/office/drawing/2014/main" id="{CF33C09B-6EE0-348F-CCF0-AC7570A47A91}"/>
              </a:ext>
            </a:extLst>
          </p:cNvPr>
          <p:cNvSpPr txBox="1"/>
          <p:nvPr/>
        </p:nvSpPr>
        <p:spPr>
          <a:xfrm>
            <a:off x="6096000" y="2865383"/>
            <a:ext cx="5727192" cy="1846659"/>
          </a:xfrm>
          <a:prstGeom prst="rect">
            <a:avLst/>
          </a:prstGeom>
          <a:noFill/>
        </p:spPr>
        <p:txBody>
          <a:bodyPr wrap="square" rtlCol="0">
            <a:spAutoFit/>
          </a:bodyPr>
          <a:lstStyle/>
          <a:p>
            <a:pPr lvl="1"/>
            <a:r>
              <a:rPr lang="en-US" sz="2400" b="1" dirty="0">
                <a:solidFill>
                  <a:srgbClr val="F9E2C8"/>
                </a:solidFill>
                <a:latin typeface="Graphik Semibold" panose="020B0503030202060203" pitchFamily="34" charset="0"/>
              </a:rPr>
              <a:t>Jake Limbach</a:t>
            </a:r>
          </a:p>
          <a:p>
            <a:pPr lvl="1"/>
            <a:r>
              <a:rPr lang="en-US" sz="2400" b="1" dirty="0">
                <a:solidFill>
                  <a:srgbClr val="F9E2C8"/>
                </a:solidFill>
                <a:latin typeface="Graphik Semibold" panose="020B0503030202060203" pitchFamily="34" charset="0"/>
              </a:rPr>
              <a:t>Project Manager, Knowledge Services</a:t>
            </a:r>
          </a:p>
          <a:p>
            <a:pPr lvl="1"/>
            <a:r>
              <a:rPr lang="en-US" sz="2400" b="1" dirty="0">
                <a:solidFill>
                  <a:srgbClr val="F9E2C8"/>
                </a:solidFill>
                <a:latin typeface="Graphik Semibold" panose="020B0503030202060203" pitchFamily="34" charset="0"/>
                <a:hlinkClick r:id="rId4"/>
              </a:rPr>
              <a:t>jakel@knowledgeservices.com</a:t>
            </a:r>
            <a:endParaRPr lang="en-US" sz="2400" b="1" dirty="0">
              <a:solidFill>
                <a:srgbClr val="F9E2C8"/>
              </a:solidFill>
              <a:latin typeface="Graphik Semibold" panose="020B0503030202060203" pitchFamily="34" charset="0"/>
            </a:endParaRPr>
          </a:p>
          <a:p>
            <a:pPr lvl="1"/>
            <a:r>
              <a:rPr lang="en-US" sz="2400" b="1" dirty="0">
                <a:solidFill>
                  <a:srgbClr val="F9E2C8"/>
                </a:solidFill>
                <a:latin typeface="Graphik Semibold" panose="020B0503030202060203" pitchFamily="34" charset="0"/>
              </a:rPr>
              <a:t>317.806.6132</a:t>
            </a:r>
          </a:p>
          <a:p>
            <a:endParaRPr lang="en-US" dirty="0"/>
          </a:p>
        </p:txBody>
      </p:sp>
    </p:spTree>
    <p:extLst>
      <p:ext uri="{BB962C8B-B14F-4D97-AF65-F5344CB8AC3E}">
        <p14:creationId xmlns:p14="http://schemas.microsoft.com/office/powerpoint/2010/main" val="359933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8800"/>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39054-B1A7-4359-8484-FB71A5E2042A}"/>
              </a:ext>
            </a:extLst>
          </p:cNvPr>
          <p:cNvSpPr txBox="1"/>
          <p:nvPr/>
        </p:nvSpPr>
        <p:spPr>
          <a:xfrm>
            <a:off x="104775" y="123825"/>
            <a:ext cx="11868150" cy="6410325"/>
          </a:xfrm>
          <a:prstGeom prst="rect">
            <a:avLst/>
          </a:prstGeom>
          <a:noFill/>
        </p:spPr>
        <p:txBody>
          <a:bodyPr wrap="square" rtlCol="0">
            <a:noAutofit/>
          </a:bodyPr>
          <a:lstStyle/>
          <a:p>
            <a:pPr algn="ctr"/>
            <a:endParaRPr lang="en-US" sz="2800" b="1" dirty="0">
              <a:solidFill>
                <a:schemeClr val="bg1"/>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lvl="1" algn="ctr"/>
            <a:endParaRPr lang="en-US" sz="2800" b="1" dirty="0">
              <a:solidFill>
                <a:srgbClr val="F9E2C8"/>
              </a:solidFill>
              <a:latin typeface="Graphik Semibold" panose="020B0503030202060203" pitchFamily="34" charset="0"/>
            </a:endParaRPr>
          </a:p>
          <a:p>
            <a:pPr lvl="1" algn="ctr"/>
            <a:r>
              <a:rPr lang="en-US" sz="4000" b="1" dirty="0">
                <a:solidFill>
                  <a:srgbClr val="F9E2C8"/>
                </a:solidFill>
                <a:latin typeface="Graphik Semibold" panose="020B0503030202060203" pitchFamily="34" charset="0"/>
              </a:rPr>
              <a:t>Thank you. </a:t>
            </a:r>
          </a:p>
          <a:p>
            <a:pPr lvl="1"/>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a:p>
            <a:pPr algn="ctr"/>
            <a:endParaRPr lang="en-US" sz="2800" b="1" dirty="0">
              <a:solidFill>
                <a:srgbClr val="F9E2C8"/>
              </a:solidFill>
              <a:latin typeface="Graphik Semibold" panose="020B0503030202060203" pitchFamily="34" charset="0"/>
            </a:endParaRPr>
          </a:p>
        </p:txBody>
      </p:sp>
    </p:spTree>
    <p:extLst>
      <p:ext uri="{BB962C8B-B14F-4D97-AF65-F5344CB8AC3E}">
        <p14:creationId xmlns:p14="http://schemas.microsoft.com/office/powerpoint/2010/main" val="259531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3D063-21F3-43D7-8E40-6563B2316AFE}"/>
              </a:ext>
            </a:extLst>
          </p:cNvPr>
          <p:cNvSpPr>
            <a:spLocks noGrp="1"/>
          </p:cNvSpPr>
          <p:nvPr>
            <p:ph type="title"/>
          </p:nvPr>
        </p:nvSpPr>
        <p:spPr>
          <a:xfrm>
            <a:off x="841248" y="548640"/>
            <a:ext cx="3600860" cy="5431536"/>
          </a:xfrm>
        </p:spPr>
        <p:txBody>
          <a:bodyPr>
            <a:normAutofit/>
          </a:bodyPr>
          <a:lstStyle/>
          <a:p>
            <a:r>
              <a:rPr lang="en-US" sz="5000"/>
              <a:t>Background and Introductions </a:t>
            </a:r>
          </a:p>
        </p:txBody>
      </p:sp>
      <p:sp>
        <p:nvSpPr>
          <p:cNvPr id="2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68BD04-EDDB-4E85-BD9C-3481AE194DCD}"/>
              </a:ext>
            </a:extLst>
          </p:cNvPr>
          <p:cNvSpPr>
            <a:spLocks noGrp="1"/>
          </p:cNvSpPr>
          <p:nvPr>
            <p:ph idx="1"/>
          </p:nvPr>
        </p:nvSpPr>
        <p:spPr>
          <a:xfrm>
            <a:off x="5126418" y="552091"/>
            <a:ext cx="6224335" cy="5431536"/>
          </a:xfrm>
        </p:spPr>
        <p:txBody>
          <a:bodyPr anchor="ctr">
            <a:normAutofit/>
          </a:bodyPr>
          <a:lstStyle/>
          <a:p>
            <a:pPr marL="285750" indent="-285750">
              <a:buClr>
                <a:srgbClr val="4D9FE8"/>
              </a:buClr>
              <a:buFont typeface="Wingdings" panose="05000000000000000000" pitchFamily="2" charset="2"/>
              <a:buChar char="§"/>
            </a:pPr>
            <a:r>
              <a:rPr lang="en-US" sz="2200" dirty="0">
                <a:latin typeface="Graphik" panose="020B0503030202060203" pitchFamily="34" charset="0"/>
              </a:rPr>
              <a:t>Developmental Disabilities (DD) and Aging Services are participating</a:t>
            </a:r>
          </a:p>
          <a:p>
            <a:pPr marL="285750" indent="-285750">
              <a:buClr>
                <a:srgbClr val="4D9FE8"/>
              </a:buClr>
              <a:buFont typeface="Wingdings" panose="05000000000000000000" pitchFamily="2" charset="2"/>
              <a:buChar char="§"/>
            </a:pPr>
            <a:r>
              <a:rPr lang="en-US" sz="2200" dirty="0">
                <a:latin typeface="Graphik" panose="020B0503030202060203" pitchFamily="34" charset="0"/>
              </a:rPr>
              <a:t>ND advocacy organizations advocated for implementation of NCI</a:t>
            </a:r>
          </a:p>
          <a:p>
            <a:pPr marL="285750" indent="-285750">
              <a:buClr>
                <a:srgbClr val="4D9FE8"/>
              </a:buClr>
              <a:buFont typeface="Wingdings" panose="05000000000000000000" pitchFamily="2" charset="2"/>
              <a:buChar char="§"/>
            </a:pPr>
            <a:r>
              <a:rPr lang="en-US" sz="2200" dirty="0">
                <a:latin typeface="Graphik" panose="020B0503030202060203" pitchFamily="34" charset="0"/>
              </a:rPr>
              <a:t>ND State Council on Developmental Disabilities granted funding for the first two years of NCI survey cycles</a:t>
            </a:r>
          </a:p>
          <a:p>
            <a:pPr marL="285750" indent="-285750">
              <a:buClr>
                <a:srgbClr val="4D9FE8"/>
              </a:buClr>
              <a:buFont typeface="Wingdings" panose="05000000000000000000" pitchFamily="2" charset="2"/>
              <a:buChar char="§"/>
            </a:pPr>
            <a:r>
              <a:rPr lang="en-US" sz="2200" dirty="0">
                <a:latin typeface="Graphik" panose="020B0503030202060203" pitchFamily="34" charset="0"/>
              </a:rPr>
              <a:t>Collaborative effort</a:t>
            </a:r>
          </a:p>
          <a:p>
            <a:pPr marL="285750" indent="-285750">
              <a:buClr>
                <a:srgbClr val="4D9FE8"/>
              </a:buClr>
              <a:buFont typeface="Wingdings" panose="05000000000000000000" pitchFamily="2" charset="2"/>
              <a:buChar char="§"/>
            </a:pPr>
            <a:r>
              <a:rPr lang="en-US" sz="2200" dirty="0">
                <a:latin typeface="Graphik" panose="020B0503030202060203" pitchFamily="34" charset="0"/>
              </a:rPr>
              <a:t>HHS contracted with Knowledge Services for project management </a:t>
            </a:r>
          </a:p>
        </p:txBody>
      </p:sp>
    </p:spTree>
    <p:extLst>
      <p:ext uri="{BB962C8B-B14F-4D97-AF65-F5344CB8AC3E}">
        <p14:creationId xmlns:p14="http://schemas.microsoft.com/office/powerpoint/2010/main" val="202660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3C652-D995-4773-A06D-7F7A0BD16C34}"/>
              </a:ext>
            </a:extLst>
          </p:cNvPr>
          <p:cNvPicPr>
            <a:picLocks noChangeAspect="1"/>
          </p:cNvPicPr>
          <p:nvPr/>
        </p:nvPicPr>
        <p:blipFill>
          <a:blip r:embed="rId2"/>
          <a:stretch>
            <a:fillRect/>
          </a:stretch>
        </p:blipFill>
        <p:spPr>
          <a:xfrm>
            <a:off x="5111807" y="903044"/>
            <a:ext cx="6173061" cy="5239481"/>
          </a:xfrm>
          <a:prstGeom prst="rect">
            <a:avLst/>
          </a:prstGeom>
        </p:spPr>
      </p:pic>
      <p:pic>
        <p:nvPicPr>
          <p:cNvPr id="5" name="Picture 4">
            <a:extLst>
              <a:ext uri="{FF2B5EF4-FFF2-40B4-BE49-F238E27FC236}">
                <a16:creationId xmlns:a16="http://schemas.microsoft.com/office/drawing/2014/main" id="{8AA74596-258B-468F-A617-951191B2C741}"/>
              </a:ext>
            </a:extLst>
          </p:cNvPr>
          <p:cNvPicPr>
            <a:picLocks noChangeAspect="1"/>
          </p:cNvPicPr>
          <p:nvPr/>
        </p:nvPicPr>
        <p:blipFill>
          <a:blip r:embed="rId3"/>
          <a:stretch>
            <a:fillRect/>
          </a:stretch>
        </p:blipFill>
        <p:spPr>
          <a:xfrm>
            <a:off x="281872" y="355655"/>
            <a:ext cx="6376785" cy="1784041"/>
          </a:xfrm>
          <a:prstGeom prst="rect">
            <a:avLst/>
          </a:prstGeom>
        </p:spPr>
      </p:pic>
    </p:spTree>
    <p:extLst>
      <p:ext uri="{BB962C8B-B14F-4D97-AF65-F5344CB8AC3E}">
        <p14:creationId xmlns:p14="http://schemas.microsoft.com/office/powerpoint/2010/main" val="124113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12BAB-B945-4148-820E-6FCFB1BB6CD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NCI-IDD Participating States</a:t>
            </a:r>
            <a:br>
              <a:rPr lang="en-US" sz="3600" dirty="0">
                <a:solidFill>
                  <a:srgbClr val="FFFFFF"/>
                </a:solidFill>
              </a:rPr>
            </a:br>
            <a:br>
              <a:rPr lang="en-US" sz="3600" dirty="0">
                <a:solidFill>
                  <a:srgbClr val="FFFFFF"/>
                </a:solidFill>
              </a:rPr>
            </a:br>
            <a:r>
              <a:rPr lang="en-US" sz="3600" dirty="0">
                <a:solidFill>
                  <a:srgbClr val="FFFFFF"/>
                </a:solidFill>
              </a:rPr>
              <a:t>Been in use for 25 yrs.</a:t>
            </a:r>
          </a:p>
        </p:txBody>
      </p:sp>
      <p:sp>
        <p:nvSpPr>
          <p:cNvPr id="2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Map&#10;&#10;Description automatically generated">
            <a:extLst>
              <a:ext uri="{FF2B5EF4-FFF2-40B4-BE49-F238E27FC236}">
                <a16:creationId xmlns:a16="http://schemas.microsoft.com/office/drawing/2014/main" id="{BFF05FFF-08C4-4116-B53F-BEA062E01EDD}"/>
              </a:ext>
            </a:extLst>
          </p:cNvPr>
          <p:cNvPicPr>
            <a:picLocks noGrp="1" noChangeAspect="1"/>
          </p:cNvPicPr>
          <p:nvPr>
            <p:ph idx="1"/>
          </p:nvPr>
        </p:nvPicPr>
        <p:blipFill rotWithShape="1">
          <a:blip r:embed="rId2"/>
          <a:srcRect l="2510" r="8479" b="2"/>
          <a:stretch/>
        </p:blipFill>
        <p:spPr>
          <a:xfrm>
            <a:off x="976251" y="942538"/>
            <a:ext cx="7163222" cy="4808332"/>
          </a:xfrm>
          <a:prstGeom prst="rect">
            <a:avLst/>
          </a:prstGeom>
          <a:effectLst/>
        </p:spPr>
      </p:pic>
    </p:spTree>
    <p:extLst>
      <p:ext uri="{BB962C8B-B14F-4D97-AF65-F5344CB8AC3E}">
        <p14:creationId xmlns:p14="http://schemas.microsoft.com/office/powerpoint/2010/main" val="114259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199" y="445024"/>
            <a:ext cx="10515600" cy="700195"/>
          </a:xfrm>
        </p:spPr>
        <p:txBody>
          <a:bodyPr>
            <a:normAutofit/>
          </a:bodyPr>
          <a:lstStyle/>
          <a:p>
            <a:r>
              <a:rPr lang="en-US" sz="3600" dirty="0">
                <a:latin typeface="Graphik" panose="020B0503030202060203" pitchFamily="34" charset="0"/>
                <a:ea typeface="+mn-ea"/>
                <a:cs typeface="+mn-cs"/>
              </a:rPr>
              <a:t>Purpose of NCI-IDD</a:t>
            </a:r>
          </a:p>
        </p:txBody>
      </p:sp>
      <p:graphicFrame>
        <p:nvGraphicFramePr>
          <p:cNvPr id="4" name="Content Placeholder 4">
            <a:extLst>
              <a:ext uri="{FF2B5EF4-FFF2-40B4-BE49-F238E27FC236}">
                <a16:creationId xmlns:a16="http://schemas.microsoft.com/office/drawing/2014/main" id="{241400B3-AD6D-0AE8-84EE-59485B925BD5}"/>
              </a:ext>
            </a:extLst>
          </p:cNvPr>
          <p:cNvGraphicFramePr>
            <a:graphicFrameLocks noGrp="1"/>
          </p:cNvGraphicFramePr>
          <p:nvPr>
            <p:ph idx="1"/>
            <p:extLst>
              <p:ext uri="{D42A27DB-BD31-4B8C-83A1-F6EECF244321}">
                <p14:modId xmlns:p14="http://schemas.microsoft.com/office/powerpoint/2010/main" val="2946605592"/>
              </p:ext>
            </p:extLst>
          </p:nvPr>
        </p:nvGraphicFramePr>
        <p:xfrm>
          <a:off x="964591" y="1255049"/>
          <a:ext cx="10262817" cy="515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60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199" y="445024"/>
            <a:ext cx="10515600" cy="700195"/>
          </a:xfrm>
        </p:spPr>
        <p:txBody>
          <a:bodyPr>
            <a:normAutofit/>
          </a:bodyPr>
          <a:lstStyle/>
          <a:p>
            <a:r>
              <a:rPr lang="en-US" sz="3600" dirty="0">
                <a:latin typeface="Graphik" panose="020B0503030202060203" pitchFamily="34" charset="0"/>
                <a:ea typeface="+mn-ea"/>
                <a:cs typeface="+mn-cs"/>
              </a:rPr>
              <a:t>NCI Indicators </a:t>
            </a:r>
          </a:p>
        </p:txBody>
      </p:sp>
      <p:graphicFrame>
        <p:nvGraphicFramePr>
          <p:cNvPr id="4" name="Content Placeholder 4">
            <a:extLst>
              <a:ext uri="{FF2B5EF4-FFF2-40B4-BE49-F238E27FC236}">
                <a16:creationId xmlns:a16="http://schemas.microsoft.com/office/drawing/2014/main" id="{241400B3-AD6D-0AE8-84EE-59485B925BD5}"/>
              </a:ext>
            </a:extLst>
          </p:cNvPr>
          <p:cNvGraphicFramePr>
            <a:graphicFrameLocks noGrp="1"/>
          </p:cNvGraphicFramePr>
          <p:nvPr>
            <p:ph idx="1"/>
            <p:extLst>
              <p:ext uri="{D42A27DB-BD31-4B8C-83A1-F6EECF244321}">
                <p14:modId xmlns:p14="http://schemas.microsoft.com/office/powerpoint/2010/main" val="1488077213"/>
              </p:ext>
            </p:extLst>
          </p:nvPr>
        </p:nvGraphicFramePr>
        <p:xfrm>
          <a:off x="964591" y="1255049"/>
          <a:ext cx="10262817" cy="515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5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E3C2FA-2CB3-9F36-2255-7BE14E100ABF}"/>
              </a:ext>
              <a:ext uri="{C183D7F6-B498-43B3-948B-1728B52AA6E4}">
                <adec:decorative xmlns:adec="http://schemas.microsoft.com/office/drawing/2017/decorative" val="1"/>
              </a:ext>
            </a:extLst>
          </p:cNvPr>
          <p:cNvSpPr/>
          <p:nvPr/>
        </p:nvSpPr>
        <p:spPr>
          <a:xfrm>
            <a:off x="0" y="0"/>
            <a:ext cx="12192000" cy="2174726"/>
          </a:xfrm>
          <a:prstGeom prst="rect">
            <a:avLst/>
          </a:prstGeom>
          <a:solidFill>
            <a:srgbClr val="3D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defTabSz="685800"/>
            <a:r>
              <a:rPr lang="en-US" sz="4500" spc="-113" dirty="0">
                <a:solidFill>
                  <a:schemeClr val="bg1"/>
                </a:solidFill>
                <a:latin typeface="Source Sans Pro" panose="020B0503030403020204" pitchFamily="34" charset="0"/>
                <a:ea typeface="Source Sans Pro" panose="020B0503030403020204" pitchFamily="34" charset="0"/>
              </a:rPr>
              <a:t>Data are used to…</a:t>
            </a:r>
            <a:endParaRPr lang="en-US" sz="4500" dirty="0">
              <a:solidFill>
                <a:srgbClr val="FFFFFF"/>
              </a:solidFill>
              <a:latin typeface="Source Sans Pro" panose="020B0503030403020204" pitchFamily="34" charset="0"/>
              <a:ea typeface="Source Sans Pro" panose="020B0503030403020204" pitchFamily="34" charset="0"/>
            </a:endParaRPr>
          </a:p>
        </p:txBody>
      </p:sp>
      <p:pic>
        <p:nvPicPr>
          <p:cNvPr id="7" name="Graphic 6">
            <a:extLst>
              <a:ext uri="{FF2B5EF4-FFF2-40B4-BE49-F238E27FC236}">
                <a16:creationId xmlns:a16="http://schemas.microsoft.com/office/drawing/2014/main" id="{7BC86ADA-F039-B180-5682-116494610B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65802" y="312588"/>
            <a:ext cx="1946486" cy="1946486"/>
          </a:xfrm>
          <a:prstGeom prst="rect">
            <a:avLst/>
          </a:prstGeom>
        </p:spPr>
      </p:pic>
      <p:sp>
        <p:nvSpPr>
          <p:cNvPr id="8" name="Rectangle 7">
            <a:extLst>
              <a:ext uri="{FF2B5EF4-FFF2-40B4-BE49-F238E27FC236}">
                <a16:creationId xmlns:a16="http://schemas.microsoft.com/office/drawing/2014/main" id="{0E3EF75A-0C0A-C24F-A20B-CCE0CC5DF706}"/>
              </a:ext>
              <a:ext uri="{C183D7F6-B498-43B3-948B-1728B52AA6E4}">
                <adec:decorative xmlns:adec="http://schemas.microsoft.com/office/drawing/2017/decorative" val="1"/>
              </a:ext>
            </a:extLst>
          </p:cNvPr>
          <p:cNvSpPr/>
          <p:nvPr/>
        </p:nvSpPr>
        <p:spPr>
          <a:xfrm>
            <a:off x="1674175" y="2678221"/>
            <a:ext cx="3397909" cy="94464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Compare outcomes to other states</a:t>
            </a:r>
          </a:p>
        </p:txBody>
      </p:sp>
      <p:sp>
        <p:nvSpPr>
          <p:cNvPr id="9" name="Oval 8">
            <a:extLst>
              <a:ext uri="{FF2B5EF4-FFF2-40B4-BE49-F238E27FC236}">
                <a16:creationId xmlns:a16="http://schemas.microsoft.com/office/drawing/2014/main" id="{F46DE364-DF8E-45F8-B0C5-8D79689D2325}"/>
              </a:ext>
              <a:ext uri="{C183D7F6-B498-43B3-948B-1728B52AA6E4}">
                <adec:decorative xmlns:adec="http://schemas.microsoft.com/office/drawing/2017/decorative" val="1"/>
              </a:ext>
            </a:extLst>
          </p:cNvPr>
          <p:cNvSpPr/>
          <p:nvPr/>
        </p:nvSpPr>
        <p:spPr>
          <a:xfrm>
            <a:off x="883363" y="2808681"/>
            <a:ext cx="696997" cy="6969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1" name="Rectangle 10">
            <a:extLst>
              <a:ext uri="{FF2B5EF4-FFF2-40B4-BE49-F238E27FC236}">
                <a16:creationId xmlns:a16="http://schemas.microsoft.com/office/drawing/2014/main" id="{53D0B4FF-3F43-26C4-5776-000081D659D4}"/>
              </a:ext>
              <a:ext uri="{C183D7F6-B498-43B3-948B-1728B52AA6E4}">
                <adec:decorative xmlns:adec="http://schemas.microsoft.com/office/drawing/2017/decorative" val="1"/>
              </a:ext>
            </a:extLst>
          </p:cNvPr>
          <p:cNvSpPr/>
          <p:nvPr/>
        </p:nvSpPr>
        <p:spPr>
          <a:xfrm>
            <a:off x="1650456" y="3781786"/>
            <a:ext cx="3421629" cy="92067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Identify areas for quality improvement</a:t>
            </a:r>
          </a:p>
        </p:txBody>
      </p:sp>
      <p:sp>
        <p:nvSpPr>
          <p:cNvPr id="12" name="Oval 11">
            <a:extLst>
              <a:ext uri="{FF2B5EF4-FFF2-40B4-BE49-F238E27FC236}">
                <a16:creationId xmlns:a16="http://schemas.microsoft.com/office/drawing/2014/main" id="{C4BF4A11-610F-7982-4B3C-559C50877A2D}"/>
              </a:ext>
              <a:ext uri="{C183D7F6-B498-43B3-948B-1728B52AA6E4}">
                <adec:decorative xmlns:adec="http://schemas.microsoft.com/office/drawing/2017/decorative" val="1"/>
              </a:ext>
            </a:extLst>
          </p:cNvPr>
          <p:cNvSpPr/>
          <p:nvPr/>
        </p:nvSpPr>
        <p:spPr>
          <a:xfrm>
            <a:off x="887179" y="3915478"/>
            <a:ext cx="696997" cy="68513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4" name="Rectangle 13">
            <a:extLst>
              <a:ext uri="{FF2B5EF4-FFF2-40B4-BE49-F238E27FC236}">
                <a16:creationId xmlns:a16="http://schemas.microsoft.com/office/drawing/2014/main" id="{1F8CE1DC-60B6-F206-9D73-9BCDD52DA237}"/>
              </a:ext>
              <a:ext uri="{C183D7F6-B498-43B3-948B-1728B52AA6E4}">
                <adec:decorative xmlns:adec="http://schemas.microsoft.com/office/drawing/2017/decorative" val="1"/>
              </a:ext>
            </a:extLst>
          </p:cNvPr>
          <p:cNvSpPr/>
          <p:nvPr/>
        </p:nvSpPr>
        <p:spPr>
          <a:xfrm>
            <a:off x="1650455" y="4861378"/>
            <a:ext cx="3421629" cy="8465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Benchmark and track progress toward quality improvement</a:t>
            </a:r>
            <a:endParaRPr lang="en-US" dirty="0">
              <a:solidFill>
                <a:srgbClr val="FFFFFF"/>
              </a:solidFill>
              <a:latin typeface="Calibri" panose="020F0502020204030204"/>
            </a:endParaRPr>
          </a:p>
        </p:txBody>
      </p:sp>
      <p:sp>
        <p:nvSpPr>
          <p:cNvPr id="15" name="Oval 14">
            <a:extLst>
              <a:ext uri="{FF2B5EF4-FFF2-40B4-BE49-F238E27FC236}">
                <a16:creationId xmlns:a16="http://schemas.microsoft.com/office/drawing/2014/main" id="{592C2B58-39DB-4F66-3C25-B88F95C94746}"/>
              </a:ext>
              <a:ext uri="{C183D7F6-B498-43B3-948B-1728B52AA6E4}">
                <adec:decorative xmlns:adec="http://schemas.microsoft.com/office/drawing/2017/decorative" val="1"/>
              </a:ext>
            </a:extLst>
          </p:cNvPr>
          <p:cNvSpPr/>
          <p:nvPr/>
        </p:nvSpPr>
        <p:spPr>
          <a:xfrm>
            <a:off x="887178" y="4942083"/>
            <a:ext cx="696997" cy="6851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7" name="Rectangle 16">
            <a:extLst>
              <a:ext uri="{FF2B5EF4-FFF2-40B4-BE49-F238E27FC236}">
                <a16:creationId xmlns:a16="http://schemas.microsoft.com/office/drawing/2014/main" id="{3384A5FB-E6C6-0DE8-27CD-16BC9CC66811}"/>
              </a:ext>
              <a:ext uri="{C183D7F6-B498-43B3-948B-1728B52AA6E4}">
                <adec:decorative xmlns:adec="http://schemas.microsoft.com/office/drawing/2017/decorative" val="1"/>
              </a:ext>
            </a:extLst>
          </p:cNvPr>
          <p:cNvSpPr/>
          <p:nvPr/>
        </p:nvSpPr>
        <p:spPr>
          <a:xfrm>
            <a:off x="7093321" y="4863834"/>
            <a:ext cx="3424502" cy="8465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Researchers also use data to look more closely at specific topics</a:t>
            </a:r>
          </a:p>
        </p:txBody>
      </p:sp>
      <p:sp>
        <p:nvSpPr>
          <p:cNvPr id="18" name="Oval 17">
            <a:extLst>
              <a:ext uri="{FF2B5EF4-FFF2-40B4-BE49-F238E27FC236}">
                <a16:creationId xmlns:a16="http://schemas.microsoft.com/office/drawing/2014/main" id="{46D5A8CE-A3A4-924C-42BA-6EB928DEAAA5}"/>
              </a:ext>
              <a:ext uri="{C183D7F6-B498-43B3-948B-1728B52AA6E4}">
                <adec:decorative xmlns:adec="http://schemas.microsoft.com/office/drawing/2017/decorative" val="1"/>
              </a:ext>
            </a:extLst>
          </p:cNvPr>
          <p:cNvSpPr/>
          <p:nvPr/>
        </p:nvSpPr>
        <p:spPr>
          <a:xfrm>
            <a:off x="6286239" y="4899043"/>
            <a:ext cx="696997" cy="6969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19" name="Rectangle 18">
            <a:extLst>
              <a:ext uri="{FF2B5EF4-FFF2-40B4-BE49-F238E27FC236}">
                <a16:creationId xmlns:a16="http://schemas.microsoft.com/office/drawing/2014/main" id="{B0E7E8BD-8CFE-F414-B067-6F62C4A437EF}"/>
              </a:ext>
              <a:ext uri="{C183D7F6-B498-43B3-948B-1728B52AA6E4}">
                <adec:decorative xmlns:adec="http://schemas.microsoft.com/office/drawing/2017/decorative" val="1"/>
              </a:ext>
            </a:extLst>
          </p:cNvPr>
          <p:cNvSpPr/>
          <p:nvPr/>
        </p:nvSpPr>
        <p:spPr>
          <a:xfrm>
            <a:off x="7093322" y="2678221"/>
            <a:ext cx="3424502" cy="9130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Compare specific groups or geographic regions within states</a:t>
            </a:r>
          </a:p>
        </p:txBody>
      </p:sp>
      <p:sp>
        <p:nvSpPr>
          <p:cNvPr id="20" name="Oval 19">
            <a:extLst>
              <a:ext uri="{FF2B5EF4-FFF2-40B4-BE49-F238E27FC236}">
                <a16:creationId xmlns:a16="http://schemas.microsoft.com/office/drawing/2014/main" id="{066C76E2-2263-E2C2-1461-2EF49B39B646}"/>
              </a:ext>
              <a:ext uri="{C183D7F6-B498-43B3-948B-1728B52AA6E4}">
                <adec:decorative xmlns:adec="http://schemas.microsoft.com/office/drawing/2017/decorative" val="1"/>
              </a:ext>
            </a:extLst>
          </p:cNvPr>
          <p:cNvSpPr/>
          <p:nvPr/>
        </p:nvSpPr>
        <p:spPr>
          <a:xfrm>
            <a:off x="6259137" y="2792574"/>
            <a:ext cx="696997" cy="6969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sp>
        <p:nvSpPr>
          <p:cNvPr id="22" name="Rectangle 21">
            <a:extLst>
              <a:ext uri="{FF2B5EF4-FFF2-40B4-BE49-F238E27FC236}">
                <a16:creationId xmlns:a16="http://schemas.microsoft.com/office/drawing/2014/main" id="{23721B54-A8E2-287D-DD74-ACE946AA8A2C}"/>
              </a:ext>
              <a:ext uri="{C183D7F6-B498-43B3-948B-1728B52AA6E4}">
                <adec:decorative xmlns:adec="http://schemas.microsoft.com/office/drawing/2017/decorative" val="1"/>
              </a:ext>
            </a:extLst>
          </p:cNvPr>
          <p:cNvSpPr/>
          <p:nvPr/>
        </p:nvSpPr>
        <p:spPr>
          <a:xfrm>
            <a:off x="7093322" y="3785058"/>
            <a:ext cx="3424501" cy="92067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dirty="0">
                <a:solidFill>
                  <a:srgbClr val="FFFFFF"/>
                </a:solidFill>
                <a:latin typeface="Source Sans Pro" panose="020B0503030403020204" pitchFamily="34" charset="0"/>
                <a:ea typeface="Source Sans Pro" panose="020B0503030403020204" pitchFamily="34" charset="0"/>
              </a:rPr>
              <a:t>Share outcomes with stakeholders for feedback and strategic planning</a:t>
            </a:r>
          </a:p>
        </p:txBody>
      </p:sp>
      <p:sp>
        <p:nvSpPr>
          <p:cNvPr id="23" name="Oval 22">
            <a:extLst>
              <a:ext uri="{FF2B5EF4-FFF2-40B4-BE49-F238E27FC236}">
                <a16:creationId xmlns:a16="http://schemas.microsoft.com/office/drawing/2014/main" id="{CC08EB44-F997-1060-D671-AEE3DDADA262}"/>
              </a:ext>
              <a:ext uri="{C183D7F6-B498-43B3-948B-1728B52AA6E4}">
                <adec:decorative xmlns:adec="http://schemas.microsoft.com/office/drawing/2017/decorative" val="1"/>
              </a:ext>
            </a:extLst>
          </p:cNvPr>
          <p:cNvSpPr/>
          <p:nvPr/>
        </p:nvSpPr>
        <p:spPr>
          <a:xfrm>
            <a:off x="6259137" y="3843860"/>
            <a:ext cx="724099" cy="7008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Calibri" panose="020F0502020204030204"/>
            </a:endParaRPr>
          </a:p>
        </p:txBody>
      </p:sp>
      <p:pic>
        <p:nvPicPr>
          <p:cNvPr id="26" name="Graphic 25">
            <a:extLst>
              <a:ext uri="{FF2B5EF4-FFF2-40B4-BE49-F238E27FC236}">
                <a16:creationId xmlns:a16="http://schemas.microsoft.com/office/drawing/2014/main" id="{66BBA27D-6956-C067-53EE-FDB7840E740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685" y="2913086"/>
            <a:ext cx="431031" cy="431031"/>
          </a:xfrm>
          <a:prstGeom prst="rect">
            <a:avLst/>
          </a:prstGeom>
        </p:spPr>
      </p:pic>
      <p:pic>
        <p:nvPicPr>
          <p:cNvPr id="27" name="Graphic 26">
            <a:extLst>
              <a:ext uri="{FF2B5EF4-FFF2-40B4-BE49-F238E27FC236}">
                <a16:creationId xmlns:a16="http://schemas.microsoft.com/office/drawing/2014/main" id="{95F91545-ADC1-E7AC-06CD-9C2CE4BBE1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6249" y="3979113"/>
            <a:ext cx="544014" cy="544014"/>
          </a:xfrm>
          <a:prstGeom prst="rect">
            <a:avLst/>
          </a:prstGeom>
        </p:spPr>
      </p:pic>
      <p:pic>
        <p:nvPicPr>
          <p:cNvPr id="28" name="Graphic 27">
            <a:extLst>
              <a:ext uri="{FF2B5EF4-FFF2-40B4-BE49-F238E27FC236}">
                <a16:creationId xmlns:a16="http://schemas.microsoft.com/office/drawing/2014/main" id="{4BF88659-8B33-A1BB-31F5-DB9E446DB51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0362" y="5039336"/>
            <a:ext cx="490628" cy="490628"/>
          </a:xfrm>
          <a:prstGeom prst="rect">
            <a:avLst/>
          </a:prstGeom>
        </p:spPr>
      </p:pic>
      <p:pic>
        <p:nvPicPr>
          <p:cNvPr id="29" name="Graphic 28">
            <a:extLst>
              <a:ext uri="{FF2B5EF4-FFF2-40B4-BE49-F238E27FC236}">
                <a16:creationId xmlns:a16="http://schemas.microsoft.com/office/drawing/2014/main" id="{EBAED2E1-EFE8-D326-2C71-0C75331BFF4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04080" y="5001293"/>
            <a:ext cx="492496" cy="492496"/>
          </a:xfrm>
          <a:prstGeom prst="rect">
            <a:avLst/>
          </a:prstGeom>
        </p:spPr>
      </p:pic>
      <p:pic>
        <p:nvPicPr>
          <p:cNvPr id="30" name="Graphic 29">
            <a:extLst>
              <a:ext uri="{FF2B5EF4-FFF2-40B4-BE49-F238E27FC236}">
                <a16:creationId xmlns:a16="http://schemas.microsoft.com/office/drawing/2014/main" id="{415F3416-AE01-3073-CE0E-1218D596082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369628" y="3936716"/>
            <a:ext cx="515180" cy="515180"/>
          </a:xfrm>
          <a:prstGeom prst="rect">
            <a:avLst/>
          </a:prstGeom>
        </p:spPr>
      </p:pic>
      <p:pic>
        <p:nvPicPr>
          <p:cNvPr id="31" name="Graphic 30">
            <a:extLst>
              <a:ext uri="{FF2B5EF4-FFF2-40B4-BE49-F238E27FC236}">
                <a16:creationId xmlns:a16="http://schemas.microsoft.com/office/drawing/2014/main" id="{94340304-B1E6-D853-2362-70F37417161F}"/>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350045" y="2893395"/>
            <a:ext cx="515180" cy="515180"/>
          </a:xfrm>
          <a:prstGeom prst="rect">
            <a:avLst/>
          </a:prstGeom>
        </p:spPr>
      </p:pic>
    </p:spTree>
    <p:extLst>
      <p:ext uri="{BB962C8B-B14F-4D97-AF65-F5344CB8AC3E}">
        <p14:creationId xmlns:p14="http://schemas.microsoft.com/office/powerpoint/2010/main" val="410429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BCC21-18AA-BC5B-F23E-C2208FB5482B}"/>
              </a:ext>
            </a:extLst>
          </p:cNvPr>
          <p:cNvSpPr>
            <a:spLocks noGrp="1"/>
          </p:cNvSpPr>
          <p:nvPr>
            <p:ph type="title"/>
          </p:nvPr>
        </p:nvSpPr>
        <p:spPr>
          <a:xfrm>
            <a:off x="838200" y="365125"/>
            <a:ext cx="10515600" cy="1325563"/>
          </a:xfrm>
        </p:spPr>
        <p:txBody>
          <a:bodyPr>
            <a:normAutofit/>
          </a:bodyPr>
          <a:lstStyle/>
          <a:p>
            <a:r>
              <a:rPr lang="en-US" sz="5400">
                <a:latin typeface="Graphik" panose="020B0503030202060203" pitchFamily="34" charset="0"/>
                <a:ea typeface="+mn-ea"/>
                <a:cs typeface="+mn-cs"/>
              </a:rPr>
              <a:t>About NCI-IDD</a:t>
            </a:r>
          </a:p>
        </p:txBody>
      </p:sp>
      <p:sp>
        <p:nvSpPr>
          <p:cNvPr id="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42BCA9C-BF19-321D-7CB2-000F84F29120}"/>
              </a:ext>
            </a:extLst>
          </p:cNvPr>
          <p:cNvSpPr>
            <a:spLocks noGrp="1"/>
          </p:cNvSpPr>
          <p:nvPr>
            <p:ph idx="1"/>
          </p:nvPr>
        </p:nvSpPr>
        <p:spPr>
          <a:xfrm>
            <a:off x="400050" y="1929383"/>
            <a:ext cx="11277600" cy="4709541"/>
          </a:xfrm>
        </p:spPr>
        <p:txBody>
          <a:bodyPr>
            <a:normAutofit/>
          </a:bodyPr>
          <a:lstStyle/>
          <a:p>
            <a:pPr marL="285750" indent="-285750"/>
            <a:r>
              <a:rPr lang="en-US" sz="1600" b="1" dirty="0"/>
              <a:t>Collaboration of National Association of State Directors of Developmental Disabilities Services (NASDDS) and Human Services Research Institute (HRSI)</a:t>
            </a:r>
          </a:p>
          <a:p>
            <a:pPr marL="285750" lvl="0" indent="-285750">
              <a:buFont typeface="Arial" panose="020B0604020202020204" pitchFamily="34" charset="0"/>
              <a:buChar char="•"/>
            </a:pPr>
            <a:r>
              <a:rPr lang="en-US" sz="1600" b="1" dirty="0"/>
              <a:t>Surveys with people with intellectual and developmental disabilities </a:t>
            </a:r>
          </a:p>
          <a:p>
            <a:pPr marL="742950" lvl="1" indent="-285750"/>
            <a:r>
              <a:rPr lang="en-US" sz="1400" dirty="0"/>
              <a:t>IID/DD HCBS Waiver</a:t>
            </a:r>
          </a:p>
          <a:p>
            <a:pPr marL="742950" lvl="1" indent="-285750"/>
            <a:r>
              <a:rPr lang="en-US" sz="1400" dirty="0"/>
              <a:t>Intermediate Care Facilities for Individuals with Intellectual Disabilities (ICF/IID)</a:t>
            </a:r>
          </a:p>
          <a:p>
            <a:pPr marL="285750" lvl="0" indent="-285750">
              <a:buFont typeface="Arial" panose="020B0604020202020204" pitchFamily="34" charset="0"/>
              <a:buChar char="•"/>
            </a:pPr>
            <a:r>
              <a:rPr lang="en-US" sz="1600" b="1" dirty="0"/>
              <a:t>Administered at the state-level</a:t>
            </a:r>
          </a:p>
          <a:p>
            <a:pPr marL="800100" lvl="1" indent="-285750"/>
            <a:r>
              <a:rPr lang="en-US" sz="1400" b="0" dirty="0"/>
              <a:t>States determine their sample strategy with support from NCI team </a:t>
            </a:r>
            <a:endParaRPr lang="en-US" sz="1400" b="1" dirty="0"/>
          </a:p>
          <a:p>
            <a:pPr marL="285750" indent="-285750"/>
            <a:r>
              <a:rPr lang="en-US" sz="1600" b="1" dirty="0"/>
              <a:t>Adult Family surveys (2023 survey cycle)</a:t>
            </a:r>
          </a:p>
          <a:p>
            <a:pPr lvl="1"/>
            <a:r>
              <a:rPr lang="en-US" sz="1400" dirty="0"/>
              <a:t>Mailed to families with an adult family member with IDD living in the family home </a:t>
            </a:r>
          </a:p>
          <a:p>
            <a:pPr marL="285750" indent="-285750"/>
            <a:r>
              <a:rPr lang="en-US" sz="2000" dirty="0"/>
              <a:t> </a:t>
            </a:r>
            <a:r>
              <a:rPr lang="en-US" sz="1600" b="1" dirty="0"/>
              <a:t>Child Family surveys (2023 survey cycle)</a:t>
            </a:r>
          </a:p>
          <a:p>
            <a:pPr lvl="1"/>
            <a:r>
              <a:rPr lang="en-US" sz="1400" dirty="0"/>
              <a:t>Mailed to families with a child with IDD living in the family home</a:t>
            </a:r>
          </a:p>
          <a:p>
            <a:pPr marL="285750" indent="-285750"/>
            <a:r>
              <a:rPr lang="en-US" sz="1600" b="1" dirty="0"/>
              <a:t>Family/Guardian surveys (2024 survey cycle)</a:t>
            </a:r>
          </a:p>
          <a:p>
            <a:pPr lvl="1"/>
            <a:r>
              <a:rPr lang="en-US" sz="1400" dirty="0"/>
              <a:t>Mailed to family/guardian with an adult family member with IDD living outside of the home</a:t>
            </a:r>
          </a:p>
          <a:p>
            <a:pPr marL="285750" indent="-285750"/>
            <a:r>
              <a:rPr lang="en-US" sz="1600" b="1" dirty="0"/>
              <a:t>In-person surveys (2024 survey cycle)</a:t>
            </a:r>
          </a:p>
          <a:p>
            <a:pPr lvl="1"/>
            <a:r>
              <a:rPr lang="en-US" sz="1400" dirty="0"/>
              <a:t>Face-to-face or videoconference intended for adult individuals with IDD who is receiving service</a:t>
            </a:r>
          </a:p>
        </p:txBody>
      </p:sp>
    </p:spTree>
    <p:extLst>
      <p:ext uri="{BB962C8B-B14F-4D97-AF65-F5344CB8AC3E}">
        <p14:creationId xmlns:p14="http://schemas.microsoft.com/office/powerpoint/2010/main" val="421600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cc47d8-1812-46b1-9a44-53e3e1c75be5" xsi:nil="true"/>
    <lcf76f155ced4ddcb4097134ff3c332f xmlns="da1e4d7d-9bb9-4885-afad-f3e3a412108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93388631763448A2BA49377948C7DF" ma:contentTypeVersion="17" ma:contentTypeDescription="Create a new document." ma:contentTypeScope="" ma:versionID="5acd2272ff205c0e45ca478fc1239d6b">
  <xsd:schema xmlns:xsd="http://www.w3.org/2001/XMLSchema" xmlns:xs="http://www.w3.org/2001/XMLSchema" xmlns:p="http://schemas.microsoft.com/office/2006/metadata/properties" xmlns:ns2="da1e4d7d-9bb9-4885-afad-f3e3a4121084" xmlns:ns3="80cc47d8-1812-46b1-9a44-53e3e1c75be5" targetNamespace="http://schemas.microsoft.com/office/2006/metadata/properties" ma:root="true" ma:fieldsID="38e589669ba4b8c890d1d24f607ac98f" ns2:_="" ns3:_="">
    <xsd:import namespace="da1e4d7d-9bb9-4885-afad-f3e3a4121084"/>
    <xsd:import namespace="80cc47d8-1812-46b1-9a44-53e3e1c75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1e4d7d-9bb9-4885-afad-f3e3a4121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a67a2ac-2b19-456f-9b7b-6bf7774f6f38"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c47d8-1812-46b1-9a44-53e3e1c75b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9fcb148-5966-4f63-b193-a3216bae1511}" ma:internalName="TaxCatchAll" ma:showField="CatchAllData" ma:web="80cc47d8-1812-46b1-9a44-53e3e1c75b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EF982-CDC6-4D61-8D0F-37462B2559A1}">
  <ds:schemaRefs>
    <ds:schemaRef ds:uri="http://schemas.microsoft.com/sharepoint/v3/contenttype/forms"/>
  </ds:schemaRefs>
</ds:datastoreItem>
</file>

<file path=customXml/itemProps2.xml><?xml version="1.0" encoding="utf-8"?>
<ds:datastoreItem xmlns:ds="http://schemas.openxmlformats.org/officeDocument/2006/customXml" ds:itemID="{E2EF7AF5-764C-4330-AE27-956A0A6D4000}">
  <ds:schemaRefs>
    <ds:schemaRef ds:uri="1c90476c-e2ed-4c8f-a8c1-645a884b279c"/>
    <ds:schemaRef ds:uri="6313abeb-1ff0-4d11-9716-7e061d2da6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0cc47d8-1812-46b1-9a44-53e3e1c75be5"/>
    <ds:schemaRef ds:uri="da1e4d7d-9bb9-4885-afad-f3e3a4121084"/>
  </ds:schemaRefs>
</ds:datastoreItem>
</file>

<file path=customXml/itemProps3.xml><?xml version="1.0" encoding="utf-8"?>
<ds:datastoreItem xmlns:ds="http://schemas.openxmlformats.org/officeDocument/2006/customXml" ds:itemID="{21F6991D-046A-49FA-9993-C4FEAC87B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1e4d7d-9bb9-4885-afad-f3e3a4121084"/>
    <ds:schemaRef ds:uri="80cc47d8-1812-46b1-9a44-53e3e1c75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34294</TotalTime>
  <Words>1538</Words>
  <Application>Microsoft Office PowerPoint</Application>
  <PresentationFormat>Widescreen</PresentationFormat>
  <Paragraphs>214</Paragraphs>
  <Slides>25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Courier New</vt:lpstr>
      <vt:lpstr>Graphik</vt:lpstr>
      <vt:lpstr>Graphik Medium</vt:lpstr>
      <vt:lpstr>Graphik Semibold</vt:lpstr>
      <vt:lpstr>Source Sans Pro</vt:lpstr>
      <vt:lpstr>Wingdings</vt:lpstr>
      <vt:lpstr>Office Theme</vt:lpstr>
      <vt:lpstr>National Core Indicators (NCI)-Informational Meeting  </vt:lpstr>
      <vt:lpstr>PowerPoint Presentation</vt:lpstr>
      <vt:lpstr>Background and Introductions </vt:lpstr>
      <vt:lpstr>PowerPoint Presentation</vt:lpstr>
      <vt:lpstr>NCI-IDD Participating States  Been in use for 25 yrs.</vt:lpstr>
      <vt:lpstr>Purpose of NCI-IDD</vt:lpstr>
      <vt:lpstr>NCI Indicators </vt:lpstr>
      <vt:lpstr>PowerPoint Presentation</vt:lpstr>
      <vt:lpstr>About NCI-IDD</vt:lpstr>
      <vt:lpstr>NCI-IDD Family/Guardian Survey</vt:lpstr>
      <vt:lpstr>NCI-IDD Family/Guardian Survey Mailing</vt:lpstr>
      <vt:lpstr>NCI-IDD In-Person Survey</vt:lpstr>
      <vt:lpstr>In-Person Survey Scheduling</vt:lpstr>
      <vt:lpstr>In-Person Survey Consent Process</vt:lpstr>
      <vt:lpstr>In-Person Survey Mailings</vt:lpstr>
      <vt:lpstr>PowerPoint Presentation</vt:lpstr>
      <vt:lpstr>PowerPoint Presentation</vt:lpstr>
      <vt:lpstr>About Knowledge Services Serving Those Who Serve 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Scott Wiseman</dc:creator>
  <cp:keywords/>
  <dc:description/>
  <cp:lastModifiedBy>Jake Limbach</cp:lastModifiedBy>
  <cp:revision>9</cp:revision>
  <dcterms:created xsi:type="dcterms:W3CDTF">2019-10-16T20:29:17Z</dcterms:created>
  <dcterms:modified xsi:type="dcterms:W3CDTF">2024-01-17T19:27:01Z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0x0101003093388631763448A2BA49377948C7DF</vt:lpwstr>
  </property>
  <property fmtid="{D5CDD505-2E9C-101B-9397-08002B2CF9AE}" pid="3" name="MediaServiceImageTags">
    <vt:lpwstr/>
  </property>
</Properties>
</file>