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1"/>
  </p:sldMasterIdLst>
  <p:notesMasterIdLst>
    <p:notesMasterId r:id="rId22"/>
  </p:notesMasterIdLst>
  <p:handoutMasterIdLst>
    <p:handoutMasterId r:id="rId23"/>
  </p:handoutMasterIdLst>
  <p:sldIdLst>
    <p:sldId id="277" r:id="rId2"/>
    <p:sldId id="286" r:id="rId3"/>
    <p:sldId id="280" r:id="rId4"/>
    <p:sldId id="281" r:id="rId5"/>
    <p:sldId id="287" r:id="rId6"/>
    <p:sldId id="282" r:id="rId7"/>
    <p:sldId id="258" r:id="rId8"/>
    <p:sldId id="260" r:id="rId9"/>
    <p:sldId id="261" r:id="rId10"/>
    <p:sldId id="284" r:id="rId11"/>
    <p:sldId id="262" r:id="rId12"/>
    <p:sldId id="278" r:id="rId13"/>
    <p:sldId id="259" r:id="rId14"/>
    <p:sldId id="279" r:id="rId15"/>
    <p:sldId id="266" r:id="rId16"/>
    <p:sldId id="283" r:id="rId17"/>
    <p:sldId id="265" r:id="rId18"/>
    <p:sldId id="285" r:id="rId19"/>
    <p:sldId id="276" r:id="rId20"/>
    <p:sldId id="28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2881" autoAdjust="0"/>
  </p:normalViewPr>
  <p:slideViewPr>
    <p:cSldViewPr>
      <p:cViewPr varScale="1">
        <p:scale>
          <a:sx n="62" d="100"/>
          <a:sy n="62" d="100"/>
        </p:scale>
        <p:origin x="2050" y="6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271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4E60B45-8E9C-49F1-97D7-36830F3FA1F9}"/>
              </a:ext>
            </a:extLst>
          </p:cNvPr>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457B5B5-1C36-4D03-B50B-313F4C4AC750}"/>
              </a:ext>
            </a:extLst>
          </p:cNvPr>
          <p:cNvSpPr>
            <a:spLocks noGrp="1"/>
          </p:cNvSpPr>
          <p:nvPr>
            <p:ph type="dt" sz="quarter" idx="1"/>
          </p:nvPr>
        </p:nvSpPr>
        <p:spPr>
          <a:xfrm>
            <a:off x="3884613" y="1"/>
            <a:ext cx="2971800" cy="458788"/>
          </a:xfrm>
          <a:prstGeom prst="rect">
            <a:avLst/>
          </a:prstGeom>
        </p:spPr>
        <p:txBody>
          <a:bodyPr vert="horz" lIns="91440" tIns="45720" rIns="91440" bIns="45720" rtlCol="0"/>
          <a:lstStyle>
            <a:lvl1pPr algn="r">
              <a:defRPr sz="1200"/>
            </a:lvl1pPr>
          </a:lstStyle>
          <a:p>
            <a:fld id="{DFFA4399-DDC2-4240-8350-8B30D197CA6D}" type="datetimeFigureOut">
              <a:rPr lang="en-US" smtClean="0"/>
              <a:t>7/9/2019</a:t>
            </a:fld>
            <a:endParaRPr lang="en-US"/>
          </a:p>
        </p:txBody>
      </p:sp>
      <p:sp>
        <p:nvSpPr>
          <p:cNvPr id="4" name="Footer Placeholder 3">
            <a:extLst>
              <a:ext uri="{FF2B5EF4-FFF2-40B4-BE49-F238E27FC236}">
                <a16:creationId xmlns:a16="http://schemas.microsoft.com/office/drawing/2014/main" id="{6B3C84B6-4BBA-41DA-B30B-74EC014DE68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EF7AA9F-78F9-459D-A6A5-A2F5E212143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7789AFD-F932-4476-8E5D-947144CABAC8}" type="slidenum">
              <a:rPr lang="en-US" smtClean="0"/>
              <a:t>‹#›</a:t>
            </a:fld>
            <a:endParaRPr lang="en-US"/>
          </a:p>
        </p:txBody>
      </p:sp>
    </p:spTree>
    <p:extLst>
      <p:ext uri="{BB962C8B-B14F-4D97-AF65-F5344CB8AC3E}">
        <p14:creationId xmlns:p14="http://schemas.microsoft.com/office/powerpoint/2010/main" val="9572063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C0BF52-37E7-4B95-B885-DC64D1E6C205}" type="datetimeFigureOut">
              <a:rPr lang="en-US" smtClean="0"/>
              <a:t>7/9/2019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008F0F8-89BD-4E16-80D7-7A3E61F80A91}" type="slidenum">
              <a:rPr lang="en-US" smtClean="0"/>
              <a:t>‹#›</a:t>
            </a:fld>
            <a:endParaRPr lang="en-US"/>
          </a:p>
        </p:txBody>
      </p:sp>
    </p:spTree>
    <p:extLst>
      <p:ext uri="{BB962C8B-B14F-4D97-AF65-F5344CB8AC3E}">
        <p14:creationId xmlns:p14="http://schemas.microsoft.com/office/powerpoint/2010/main" val="521734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45FA9F5-3572-4849-96D7-E8C7C549D82D}" type="slidenum">
              <a:rPr lang="en-US">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36243491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Lock their door themselves to their home and have a key.  Instead of a key, people may have a code.</a:t>
            </a:r>
          </a:p>
          <a:p>
            <a:r>
              <a:rPr lang="en-US" dirty="0"/>
              <a:t>Get to have a say in how to decorate space, how bedroom and house looks like.  People’s personal items, pictures, books, furniture, etc. are present and arranged as desired.</a:t>
            </a:r>
          </a:p>
          <a:p>
            <a:r>
              <a:rPr lang="en-US" dirty="0"/>
              <a:t>Food and drink whenever people want just like people without disabilities.  Alternative meal if desired, meals at time/place of choosing, including eating in the living room.  Open fridge or cupboard to view food options, have a snack anytime.  Some people may have medical conditions that limit the amount and type of food/drink-this would then need to be written in the person’s service plan and reviewed through Human Rights Committee.  </a:t>
            </a:r>
          </a:p>
          <a:p>
            <a:r>
              <a:rPr lang="en-US" dirty="0"/>
              <a:t>This is the person’s home and can invite other people/family members over when they want or invite people to stay overnight.  There are no designated visiting hours.  However, if there are roommates, their rights and preferences need to be considered too and making compromises. </a:t>
            </a:r>
          </a:p>
        </p:txBody>
      </p:sp>
      <p:sp>
        <p:nvSpPr>
          <p:cNvPr id="4" name="Slide Number Placeholder 3"/>
          <p:cNvSpPr>
            <a:spLocks noGrp="1"/>
          </p:cNvSpPr>
          <p:nvPr>
            <p:ph type="sldNum" sz="quarter" idx="5"/>
          </p:nvPr>
        </p:nvSpPr>
        <p:spPr/>
        <p:txBody>
          <a:bodyPr/>
          <a:lstStyle/>
          <a:p>
            <a:fld id="{8008F0F8-89BD-4E16-80D7-7A3E61F80A91}" type="slidenum">
              <a:rPr lang="en-US" smtClean="0"/>
              <a:t>10</a:t>
            </a:fld>
            <a:endParaRPr lang="en-US"/>
          </a:p>
        </p:txBody>
      </p:sp>
    </p:spTree>
    <p:extLst>
      <p:ext uri="{BB962C8B-B14F-4D97-AF65-F5344CB8AC3E}">
        <p14:creationId xmlns:p14="http://schemas.microsoft.com/office/powerpoint/2010/main" val="195046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Choice in who they spend their time with and what their day looks like.  However, there are times when visits with family members may be limited due to safety concerns-this would then be a restriction and need to be taken through Human Right Committee.</a:t>
            </a:r>
          </a:p>
          <a:p>
            <a:r>
              <a:rPr lang="en-US" dirty="0"/>
              <a:t>Providers cannot control people’s schedules.  People get to decide what time to get up, go to bed, and what do during the day.  This does not mean that people can sleep until whenever they wake up-this would be dependent on what time people work or attend day programs, just like people without disabilities.  Additionally, compromises may be made if there is a roommate and the same TV show does not want to be watched. </a:t>
            </a:r>
          </a:p>
          <a:p>
            <a:endParaRPr lang="en-US" dirty="0"/>
          </a:p>
        </p:txBody>
      </p:sp>
      <p:sp>
        <p:nvSpPr>
          <p:cNvPr id="4" name="Slide Number Placeholder 3"/>
          <p:cNvSpPr>
            <a:spLocks noGrp="1"/>
          </p:cNvSpPr>
          <p:nvPr>
            <p:ph type="sldNum" sz="quarter" idx="10"/>
          </p:nvPr>
        </p:nvSpPr>
        <p:spPr/>
        <p:txBody>
          <a:bodyPr/>
          <a:lstStyle/>
          <a:p>
            <a:fld id="{145FA9F5-3572-4849-96D7-E8C7C549D82D}" type="slidenum">
              <a:rPr lang="en-US" smtClean="0">
                <a:solidFill>
                  <a:prstClr val="black"/>
                </a:solidFill>
              </a:rPr>
              <a:pPr/>
              <a:t>11</a:t>
            </a:fld>
            <a:endParaRPr lang="en-US">
              <a:solidFill>
                <a:prstClr val="black"/>
              </a:solidFill>
            </a:endParaRPr>
          </a:p>
        </p:txBody>
      </p:sp>
    </p:spTree>
    <p:extLst>
      <p:ext uri="{BB962C8B-B14F-4D97-AF65-F5344CB8AC3E}">
        <p14:creationId xmlns:p14="http://schemas.microsoft.com/office/powerpoint/2010/main" val="8220621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Supports should be individualized to the person based on their needs, wants, preferences, etc. vs trying to “fit” the person into “system”.  </a:t>
            </a:r>
          </a:p>
          <a:p>
            <a:r>
              <a:rPr lang="en-US" dirty="0"/>
              <a:t>Important that we ask and actively listen to the person and obtain input on their wants, likes, dislikes, preferences also with what doctor to see, which bank to have checking account, what salon to get haircut at, etc.  </a:t>
            </a:r>
          </a:p>
          <a:p>
            <a:r>
              <a:rPr lang="en-US" dirty="0"/>
              <a:t>Choice among community services-people are not required to use a certain pharmacy, doctor, or bank-they are presented with what is available in their community.</a:t>
            </a:r>
          </a:p>
        </p:txBody>
      </p:sp>
      <p:sp>
        <p:nvSpPr>
          <p:cNvPr id="4" name="Slide Number Placeholder 3"/>
          <p:cNvSpPr>
            <a:spLocks noGrp="1"/>
          </p:cNvSpPr>
          <p:nvPr>
            <p:ph type="sldNum" sz="quarter" idx="10"/>
          </p:nvPr>
        </p:nvSpPr>
        <p:spPr/>
        <p:txBody>
          <a:bodyPr/>
          <a:lstStyle/>
          <a:p>
            <a:fld id="{8008F0F8-89BD-4E16-80D7-7A3E61F80A91}" type="slidenum">
              <a:rPr lang="en-US" smtClean="0"/>
              <a:t>12</a:t>
            </a:fld>
            <a:endParaRPr lang="en-US"/>
          </a:p>
        </p:txBody>
      </p:sp>
    </p:spTree>
    <p:extLst>
      <p:ext uri="{BB962C8B-B14F-4D97-AF65-F5344CB8AC3E}">
        <p14:creationId xmlns:p14="http://schemas.microsoft.com/office/powerpoint/2010/main" val="17253417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aseline="0" dirty="0"/>
              <a:t>House rules-these are items that all people in the home MUST follow and are not based on individual needs/preferences.  Items that speak to considerations are not necessary house rules.  They are more guidelines on how to best treat other people such as; “</a:t>
            </a:r>
            <a:r>
              <a:rPr lang="en-US" sz="1200" kern="1200" dirty="0">
                <a:solidFill>
                  <a:schemeClr val="tx1"/>
                </a:solidFill>
                <a:effectLst/>
                <a:latin typeface="+mn-lt"/>
                <a:ea typeface="+mn-ea"/>
                <a:cs typeface="+mn-cs"/>
              </a:rPr>
              <a:t>if people leave the home without staff, they are encouraged to inform the staff where they are going and the approximate time they expect to return”, “People should visit another person’s room only if invited to do so”.  </a:t>
            </a:r>
          </a:p>
          <a:p>
            <a:endParaRPr lang="en-US" baseline="0" dirty="0"/>
          </a:p>
        </p:txBody>
      </p:sp>
      <p:sp>
        <p:nvSpPr>
          <p:cNvPr id="4" name="Slide Number Placeholder 3"/>
          <p:cNvSpPr>
            <a:spLocks noGrp="1"/>
          </p:cNvSpPr>
          <p:nvPr>
            <p:ph type="sldNum" sz="quarter" idx="10"/>
          </p:nvPr>
        </p:nvSpPr>
        <p:spPr/>
        <p:txBody>
          <a:bodyPr/>
          <a:lstStyle/>
          <a:p>
            <a:fld id="{145FA9F5-3572-4849-96D7-E8C7C549D82D}" type="slidenum">
              <a:rPr lang="en-US" smtClean="0">
                <a:solidFill>
                  <a:prstClr val="black"/>
                </a:solidFill>
              </a:rPr>
              <a:pPr/>
              <a:t>13</a:t>
            </a:fld>
            <a:endParaRPr lang="en-US">
              <a:solidFill>
                <a:prstClr val="black"/>
              </a:solidFill>
            </a:endParaRPr>
          </a:p>
        </p:txBody>
      </p:sp>
    </p:spTree>
    <p:extLst>
      <p:ext uri="{BB962C8B-B14F-4D97-AF65-F5344CB8AC3E}">
        <p14:creationId xmlns:p14="http://schemas.microsoft.com/office/powerpoint/2010/main" val="34688436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Lease or other legal agreement which is an agreement or contract that lays out people rights</a:t>
            </a:r>
          </a:p>
          <a:p>
            <a:r>
              <a:rPr lang="en-US" dirty="0"/>
              <a:t>Also provides protection to being forced out of the home without a reason</a:t>
            </a:r>
          </a:p>
          <a:p>
            <a:r>
              <a:rPr lang="en-US" dirty="0"/>
              <a:t>It is acceptable for the lease to have “rules” to be followed, however they must be similar to people without disabilities that would have in their lease and not violate state law.</a:t>
            </a:r>
          </a:p>
          <a:p>
            <a:r>
              <a:rPr lang="en-US" dirty="0"/>
              <a:t>For example lease cannot tell a person they can’t eat in the living room.  However could say that if holes are made in the walls the person needs to repair them.</a:t>
            </a:r>
          </a:p>
          <a:p>
            <a:endParaRPr lang="en-US" dirty="0"/>
          </a:p>
          <a:p>
            <a:r>
              <a:rPr lang="en-US" dirty="0"/>
              <a:t>People are able to lock their bedroom door and have a key to do so.</a:t>
            </a:r>
          </a:p>
          <a:p>
            <a:r>
              <a:rPr lang="en-US" dirty="0"/>
              <a:t>Appropriate people have access to the person’s key to their bedroom door.  Access could be related to the need to unlock the door if person is not responsive.  </a:t>
            </a:r>
          </a:p>
        </p:txBody>
      </p:sp>
      <p:sp>
        <p:nvSpPr>
          <p:cNvPr id="4" name="Slide Number Placeholder 3"/>
          <p:cNvSpPr>
            <a:spLocks noGrp="1"/>
          </p:cNvSpPr>
          <p:nvPr>
            <p:ph type="sldNum" sz="quarter" idx="10"/>
          </p:nvPr>
        </p:nvSpPr>
        <p:spPr/>
        <p:txBody>
          <a:bodyPr/>
          <a:lstStyle/>
          <a:p>
            <a:fld id="{8008F0F8-89BD-4E16-80D7-7A3E61F80A91}" type="slidenum">
              <a:rPr lang="en-US" smtClean="0"/>
              <a:t>14</a:t>
            </a:fld>
            <a:endParaRPr lang="en-US"/>
          </a:p>
        </p:txBody>
      </p:sp>
    </p:spTree>
    <p:extLst>
      <p:ext uri="{BB962C8B-B14F-4D97-AF65-F5344CB8AC3E}">
        <p14:creationId xmlns:p14="http://schemas.microsoft.com/office/powerpoint/2010/main" val="40294745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rights restrictions and modifications needed to the requirements. </a:t>
            </a:r>
          </a:p>
          <a:p>
            <a:r>
              <a:rPr lang="en-US" dirty="0"/>
              <a:t>Some people need more support or have health and safety concerns which leads to rights being restricted or modified. </a:t>
            </a:r>
          </a:p>
          <a:p>
            <a:r>
              <a:rPr lang="en-US" dirty="0"/>
              <a:t>Before a provider can restrict any rights, they need to try everything else possible and provide justification/show that restrictions are needed.</a:t>
            </a:r>
          </a:p>
          <a:p>
            <a:r>
              <a:rPr lang="en-US" dirty="0"/>
              <a:t>For example:  someone has </a:t>
            </a:r>
            <a:r>
              <a:rPr lang="en-US" dirty="0" err="1"/>
              <a:t>prader</a:t>
            </a:r>
            <a:r>
              <a:rPr lang="en-US" dirty="0"/>
              <a:t> </a:t>
            </a:r>
            <a:r>
              <a:rPr lang="en-US" dirty="0" err="1"/>
              <a:t>willi</a:t>
            </a:r>
            <a:r>
              <a:rPr lang="en-US" dirty="0"/>
              <a:t> syndrome and eating extra food either makes them sick or leads to morbid obesity-it may be best to keep food away.  However, if there is no medical reason, the restriction is not justified. </a:t>
            </a:r>
          </a:p>
          <a:p>
            <a:r>
              <a:rPr lang="en-US" dirty="0"/>
              <a:t>Need to try other interventions and write these in the peoples plans.  For example cannot take away knives just in case a person hurts themselves.  Providers need to show that they tried other things, such as skill training or education how knife safety.</a:t>
            </a:r>
          </a:p>
          <a:p>
            <a:r>
              <a:rPr lang="en-US" dirty="0"/>
              <a:t>Provides need to collect data over time to show restrictions are working and continue to be needed.  If there is no progress, other solutions need to be explored.</a:t>
            </a:r>
          </a:p>
          <a:p>
            <a:r>
              <a:rPr lang="en-US" dirty="0"/>
              <a:t>Rights cannot be in place forever, and it needs to be outlined how a person can get the right back and needs to be reviewed regularly.</a:t>
            </a:r>
          </a:p>
          <a:p>
            <a:r>
              <a:rPr lang="en-US" dirty="0"/>
              <a:t>Restrictions cannot harm a person in any way.</a:t>
            </a:r>
          </a:p>
          <a:p>
            <a:r>
              <a:rPr lang="en-US" dirty="0"/>
              <a:t>Restrictions, reasons, and risks need to be explained in a understandable way along with consent.   </a:t>
            </a:r>
          </a:p>
        </p:txBody>
      </p:sp>
      <p:sp>
        <p:nvSpPr>
          <p:cNvPr id="4" name="Slide Number Placeholder 3"/>
          <p:cNvSpPr>
            <a:spLocks noGrp="1"/>
          </p:cNvSpPr>
          <p:nvPr>
            <p:ph type="sldNum" sz="quarter" idx="10"/>
          </p:nvPr>
        </p:nvSpPr>
        <p:spPr/>
        <p:txBody>
          <a:bodyPr/>
          <a:lstStyle/>
          <a:p>
            <a:fld id="{145FA9F5-3572-4849-96D7-E8C7C549D82D}" type="slidenum">
              <a:rPr lang="en-US" smtClean="0">
                <a:solidFill>
                  <a:prstClr val="black"/>
                </a:solidFill>
              </a:rPr>
              <a:pPr/>
              <a:t>15</a:t>
            </a:fld>
            <a:endParaRPr lang="en-US">
              <a:solidFill>
                <a:prstClr val="black"/>
              </a:solidFill>
            </a:endParaRPr>
          </a:p>
        </p:txBody>
      </p:sp>
    </p:spTree>
    <p:extLst>
      <p:ext uri="{BB962C8B-B14F-4D97-AF65-F5344CB8AC3E}">
        <p14:creationId xmlns:p14="http://schemas.microsoft.com/office/powerpoint/2010/main" val="15866455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going monitoring of these requirements are required by the federal regulations.  The following 3 slides lay out how this accomplished at the provider, DDPM, and DD Division levels.</a:t>
            </a:r>
          </a:p>
          <a:p>
            <a:endParaRPr lang="en-US" dirty="0"/>
          </a:p>
          <a:p>
            <a:r>
              <a:rPr lang="en-US" dirty="0"/>
              <a:t>Self Assessments and/or personal outcome measures are part of the service plan process, completed initially and annually and must address all the requirements.  Information gathered is used toward the person’s service plan.  Information includes if the person feels their privacy is respected, are they happy with were they live, what changes they want in their life, etc.</a:t>
            </a:r>
          </a:p>
          <a:p>
            <a:r>
              <a:rPr lang="en-US" dirty="0"/>
              <a:t>Provider policies and practices must not be in conflict with the regulations.</a:t>
            </a:r>
          </a:p>
          <a:p>
            <a:r>
              <a:rPr lang="en-US" dirty="0"/>
              <a:t>Service plans are individualized and supports outcomes that are important to that person.</a:t>
            </a:r>
          </a:p>
          <a:p>
            <a:r>
              <a:rPr lang="en-US" dirty="0"/>
              <a:t>Provider staff must be trained on the HCBS regulations upon hire and received an annual “refresher”</a:t>
            </a:r>
          </a:p>
          <a:p>
            <a:r>
              <a:rPr lang="en-US" dirty="0"/>
              <a:t>Any new buildings or homes owned by the provider must be approved through the DD Division and includes a review of the location, building design/characteristics, etc. </a:t>
            </a:r>
          </a:p>
        </p:txBody>
      </p:sp>
      <p:sp>
        <p:nvSpPr>
          <p:cNvPr id="4" name="Slide Number Placeholder 3"/>
          <p:cNvSpPr>
            <a:spLocks noGrp="1"/>
          </p:cNvSpPr>
          <p:nvPr>
            <p:ph type="sldNum" sz="quarter" idx="5"/>
          </p:nvPr>
        </p:nvSpPr>
        <p:spPr/>
        <p:txBody>
          <a:bodyPr/>
          <a:lstStyle/>
          <a:p>
            <a:fld id="{8008F0F8-89BD-4E16-80D7-7A3E61F80A91}" type="slidenum">
              <a:rPr lang="en-US" smtClean="0"/>
              <a:t>16</a:t>
            </a:fld>
            <a:endParaRPr lang="en-US"/>
          </a:p>
        </p:txBody>
      </p:sp>
    </p:spTree>
    <p:extLst>
      <p:ext uri="{BB962C8B-B14F-4D97-AF65-F5344CB8AC3E}">
        <p14:creationId xmlns:p14="http://schemas.microsoft.com/office/powerpoint/2010/main" val="3150185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Environmental scan-looks at physical characters such as accessibility of the setting and if there are lockable bedroom doors.</a:t>
            </a:r>
          </a:p>
          <a:p>
            <a:r>
              <a:rPr lang="en-US" dirty="0"/>
              <a:t>Self-assessment is provided prior to the service plan meeting for review and assurance that what people want is being addressed and the peoples experiences (privacy, visitors, etc.) are being met according to the regulations.</a:t>
            </a:r>
          </a:p>
          <a:p>
            <a:r>
              <a:rPr lang="en-US" dirty="0"/>
              <a:t>Face to face visits- DDPM’s have suggested list of questions to ask and areas to observe during visits to people’s home, work, and day programming.  </a:t>
            </a:r>
          </a:p>
        </p:txBody>
      </p:sp>
      <p:sp>
        <p:nvSpPr>
          <p:cNvPr id="4" name="Slide Number Placeholder 3"/>
          <p:cNvSpPr>
            <a:spLocks noGrp="1"/>
          </p:cNvSpPr>
          <p:nvPr>
            <p:ph type="sldNum" sz="quarter" idx="10"/>
          </p:nvPr>
        </p:nvSpPr>
        <p:spPr/>
        <p:txBody>
          <a:bodyPr/>
          <a:lstStyle/>
          <a:p>
            <a:fld id="{145FA9F5-3572-4849-96D7-E8C7C549D82D}" type="slidenum">
              <a:rPr lang="en-US" smtClean="0">
                <a:solidFill>
                  <a:prstClr val="black"/>
                </a:solidFill>
              </a:rPr>
              <a:pPr/>
              <a:t>17</a:t>
            </a:fld>
            <a:endParaRPr lang="en-US">
              <a:solidFill>
                <a:prstClr val="black"/>
              </a:solidFill>
            </a:endParaRPr>
          </a:p>
        </p:txBody>
      </p:sp>
    </p:spTree>
    <p:extLst>
      <p:ext uri="{BB962C8B-B14F-4D97-AF65-F5344CB8AC3E}">
        <p14:creationId xmlns:p14="http://schemas.microsoft.com/office/powerpoint/2010/main" val="375019866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Survey is conducted every 3 years and looks at people’s opportunities to be independent, rights are being promoted and respected, access to money, ensures leases are in place, etc.</a:t>
            </a:r>
          </a:p>
          <a:p>
            <a:r>
              <a:rPr lang="en-US" dirty="0"/>
              <a:t>Conducts training on the HCBS regulations </a:t>
            </a:r>
          </a:p>
          <a:p>
            <a:r>
              <a:rPr lang="en-US" dirty="0"/>
              <a:t>Ensure provider policies do not conflict with the regulations during licensure</a:t>
            </a:r>
          </a:p>
          <a:p>
            <a:endParaRPr lang="en-US" dirty="0"/>
          </a:p>
        </p:txBody>
      </p:sp>
      <p:sp>
        <p:nvSpPr>
          <p:cNvPr id="4" name="Slide Number Placeholder 3"/>
          <p:cNvSpPr>
            <a:spLocks noGrp="1"/>
          </p:cNvSpPr>
          <p:nvPr>
            <p:ph type="sldNum" sz="quarter" idx="5"/>
          </p:nvPr>
        </p:nvSpPr>
        <p:spPr/>
        <p:txBody>
          <a:bodyPr/>
          <a:lstStyle/>
          <a:p>
            <a:fld id="{8008F0F8-89BD-4E16-80D7-7A3E61F80A91}" type="slidenum">
              <a:rPr lang="en-US" smtClean="0"/>
              <a:t>18</a:t>
            </a:fld>
            <a:endParaRPr lang="en-US"/>
          </a:p>
        </p:txBody>
      </p:sp>
    </p:spTree>
    <p:extLst>
      <p:ext uri="{BB962C8B-B14F-4D97-AF65-F5344CB8AC3E}">
        <p14:creationId xmlns:p14="http://schemas.microsoft.com/office/powerpoint/2010/main" val="25154407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Person centered service planning includes choice when and where meetings are held, who is invited to the meanings, service plans document and reflect these regulations that were described here.   </a:t>
            </a:r>
          </a:p>
        </p:txBody>
      </p:sp>
      <p:sp>
        <p:nvSpPr>
          <p:cNvPr id="4" name="Slide Number Placeholder 3"/>
          <p:cNvSpPr>
            <a:spLocks noGrp="1"/>
          </p:cNvSpPr>
          <p:nvPr>
            <p:ph type="sldNum" sz="quarter" idx="5"/>
          </p:nvPr>
        </p:nvSpPr>
        <p:spPr/>
        <p:txBody>
          <a:bodyPr/>
          <a:lstStyle/>
          <a:p>
            <a:fld id="{8008F0F8-89BD-4E16-80D7-7A3E61F80A91}" type="slidenum">
              <a:rPr lang="en-US" smtClean="0"/>
              <a:t>19</a:t>
            </a:fld>
            <a:endParaRPr lang="en-US"/>
          </a:p>
        </p:txBody>
      </p:sp>
    </p:spTree>
    <p:extLst>
      <p:ext uri="{BB962C8B-B14F-4D97-AF65-F5344CB8AC3E}">
        <p14:creationId xmlns:p14="http://schemas.microsoft.com/office/powerpoint/2010/main" val="23097219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government policy change in 2014 made by CMS (Centers for Medicaid and Medicare).  Originated from input from people receiving services and advocates for more choice, control, access, and options.  CMS is the federal agency that oversees the program and pays for the services that states implement.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Home and community based services (HCBS) or waiver services help people with disabilities with their everyday life.  This can include transportation, employment, residential supports, personal care, etc.  These services are provided in the community versus nursing homes, institutions or settings that may isolate people from the community. </a:t>
            </a:r>
          </a:p>
          <a:p>
            <a:r>
              <a:rPr lang="en-US" dirty="0"/>
              <a:t>HCBS setting rule is a set of rules that providers, program managers, and states must follow. Requirements are put into action by providers and the state is responsible to ensure the rules are being followed. They are in place to make sure people received the best services and ensure people’s rights are promoted. </a:t>
            </a:r>
          </a:p>
          <a:p>
            <a:r>
              <a:rPr lang="en-US" dirty="0"/>
              <a:t>It’s more than just where people work and lives-it’s about experiences and living a great life that is important to them</a:t>
            </a:r>
          </a:p>
        </p:txBody>
      </p:sp>
      <p:sp>
        <p:nvSpPr>
          <p:cNvPr id="4" name="Slide Number Placeholder 3"/>
          <p:cNvSpPr>
            <a:spLocks noGrp="1"/>
          </p:cNvSpPr>
          <p:nvPr>
            <p:ph type="sldNum" sz="quarter" idx="5"/>
          </p:nvPr>
        </p:nvSpPr>
        <p:spPr/>
        <p:txBody>
          <a:bodyPr/>
          <a:lstStyle/>
          <a:p>
            <a:fld id="{8008F0F8-89BD-4E16-80D7-7A3E61F80A91}" type="slidenum">
              <a:rPr lang="en-US" smtClean="0"/>
              <a:t>2</a:t>
            </a:fld>
            <a:endParaRPr lang="en-US"/>
          </a:p>
        </p:txBody>
      </p:sp>
    </p:spTree>
    <p:extLst>
      <p:ext uri="{BB962C8B-B14F-4D97-AF65-F5344CB8AC3E}">
        <p14:creationId xmlns:p14="http://schemas.microsoft.com/office/powerpoint/2010/main" val="3047965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Rights must be protected at places services are received, including where live and work.  People have the same rights as anyone and support staff, program managers, and state are responsible for ensuring.  </a:t>
            </a:r>
          </a:p>
          <a:p>
            <a:endParaRPr lang="en-US" dirty="0"/>
          </a:p>
          <a:p>
            <a:r>
              <a:rPr lang="en-US" dirty="0"/>
              <a:t>Rest of information presented will get to what this means in more detail </a:t>
            </a:r>
          </a:p>
        </p:txBody>
      </p:sp>
      <p:sp>
        <p:nvSpPr>
          <p:cNvPr id="4" name="Slide Number Placeholder 3"/>
          <p:cNvSpPr>
            <a:spLocks noGrp="1"/>
          </p:cNvSpPr>
          <p:nvPr>
            <p:ph type="sldNum" sz="quarter" idx="5"/>
          </p:nvPr>
        </p:nvSpPr>
        <p:spPr/>
        <p:txBody>
          <a:bodyPr/>
          <a:lstStyle/>
          <a:p>
            <a:fld id="{8008F0F8-89BD-4E16-80D7-7A3E61F80A91}" type="slidenum">
              <a:rPr lang="en-US" smtClean="0"/>
              <a:t>3</a:t>
            </a:fld>
            <a:endParaRPr lang="en-US"/>
          </a:p>
        </p:txBody>
      </p:sp>
    </p:spTree>
    <p:extLst>
      <p:ext uri="{BB962C8B-B14F-4D97-AF65-F5344CB8AC3E}">
        <p14:creationId xmlns:p14="http://schemas.microsoft.com/office/powerpoint/2010/main" val="2906042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People may live in the community but they also should be PART of the community. </a:t>
            </a:r>
          </a:p>
          <a:p>
            <a:r>
              <a:rPr lang="en-US" dirty="0"/>
              <a:t>Community means different things to different people.  Some areas may be more important than others.  This is about each individual person. </a:t>
            </a:r>
          </a:p>
          <a:p>
            <a:r>
              <a:rPr lang="en-US" dirty="0"/>
              <a:t>When people are part of their community-they are more likely to make decisions for themselves, have friends, and have better lives.</a:t>
            </a:r>
          </a:p>
        </p:txBody>
      </p:sp>
      <p:sp>
        <p:nvSpPr>
          <p:cNvPr id="4" name="Slide Number Placeholder 3"/>
          <p:cNvSpPr>
            <a:spLocks noGrp="1"/>
          </p:cNvSpPr>
          <p:nvPr>
            <p:ph type="sldNum" sz="quarter" idx="5"/>
          </p:nvPr>
        </p:nvSpPr>
        <p:spPr/>
        <p:txBody>
          <a:bodyPr/>
          <a:lstStyle/>
          <a:p>
            <a:fld id="{8008F0F8-89BD-4E16-80D7-7A3E61F80A91}" type="slidenum">
              <a:rPr lang="en-US" smtClean="0"/>
              <a:t>4</a:t>
            </a:fld>
            <a:endParaRPr lang="en-US"/>
          </a:p>
        </p:txBody>
      </p:sp>
    </p:spTree>
    <p:extLst>
      <p:ext uri="{BB962C8B-B14F-4D97-AF65-F5344CB8AC3E}">
        <p14:creationId xmlns:p14="http://schemas.microsoft.com/office/powerpoint/2010/main" val="11791575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Watch video titled “Exploring Aspects of HCBS” to put this information into perspective and through the lens of people with disabilities </a:t>
            </a:r>
          </a:p>
          <a:p>
            <a:r>
              <a:rPr lang="en-US" dirty="0"/>
              <a:t>CMS probes and questions-provided a list of questions for both residential and non-residential settings that can be used to assess/determine if setting meet the regulations</a:t>
            </a:r>
          </a:p>
        </p:txBody>
      </p:sp>
      <p:sp>
        <p:nvSpPr>
          <p:cNvPr id="4" name="Slide Number Placeholder 3"/>
          <p:cNvSpPr>
            <a:spLocks noGrp="1"/>
          </p:cNvSpPr>
          <p:nvPr>
            <p:ph type="sldNum" sz="quarter" idx="5"/>
          </p:nvPr>
        </p:nvSpPr>
        <p:spPr/>
        <p:txBody>
          <a:bodyPr/>
          <a:lstStyle/>
          <a:p>
            <a:fld id="{8008F0F8-89BD-4E16-80D7-7A3E61F80A91}" type="slidenum">
              <a:rPr lang="en-US" smtClean="0"/>
              <a:t>5</a:t>
            </a:fld>
            <a:endParaRPr lang="en-US"/>
          </a:p>
        </p:txBody>
      </p:sp>
    </p:spTree>
    <p:extLst>
      <p:ext uri="{BB962C8B-B14F-4D97-AF65-F5344CB8AC3E}">
        <p14:creationId xmlns:p14="http://schemas.microsoft.com/office/powerpoint/2010/main" val="176890768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Covers all settings where HCBS services are provided in (paid for)</a:t>
            </a:r>
          </a:p>
          <a:p>
            <a:r>
              <a:rPr lang="en-US" dirty="0"/>
              <a:t>Settings that cannot be HCBS-these are identified by CMS as institutions and typically have institutional characteristics (scheduled meals, white walls only with no ability to paint a color, everybody wears clothing protectors during meal time, assigned seating, etc.).</a:t>
            </a:r>
          </a:p>
          <a:p>
            <a:r>
              <a:rPr lang="en-US" dirty="0"/>
              <a:t>Isolating-people have limited if any opportunities for community interactions, setting restricts choice to receive services or engage in services in the community.</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Federal HCBS (waiver) funds cannot be used in these settings.</a:t>
            </a:r>
          </a:p>
          <a:p>
            <a:endParaRPr lang="en-US" dirty="0"/>
          </a:p>
        </p:txBody>
      </p:sp>
      <p:sp>
        <p:nvSpPr>
          <p:cNvPr id="4" name="Slide Number Placeholder 3"/>
          <p:cNvSpPr>
            <a:spLocks noGrp="1"/>
          </p:cNvSpPr>
          <p:nvPr>
            <p:ph type="sldNum" sz="quarter" idx="5"/>
          </p:nvPr>
        </p:nvSpPr>
        <p:spPr/>
        <p:txBody>
          <a:bodyPr/>
          <a:lstStyle/>
          <a:p>
            <a:fld id="{8008F0F8-89BD-4E16-80D7-7A3E61F80A91}" type="slidenum">
              <a:rPr lang="en-US" smtClean="0"/>
              <a:t>6</a:t>
            </a:fld>
            <a:endParaRPr lang="en-US"/>
          </a:p>
        </p:txBody>
      </p:sp>
    </p:spTree>
    <p:extLst>
      <p:ext uri="{BB962C8B-B14F-4D97-AF65-F5344CB8AC3E}">
        <p14:creationId xmlns:p14="http://schemas.microsoft.com/office/powerpoint/2010/main" val="533840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Integrated means not far away from other homes, businesses, stores and people are supported to go to these places, visit friends, and interact with neighbors or other people in the community according to their wants, needs, and desired frequency. </a:t>
            </a:r>
          </a:p>
          <a:p>
            <a:r>
              <a:rPr lang="en-US" dirty="0"/>
              <a:t>People shop, attend religious services, schedule appointments, eat out, etc. in the community.   People have access to kitchen, dining area, laundry, shared areas, amenities such as pool or gym. This includes being able to find a paying job where want, how much money want to earn, how money is spent, having own checking/savings accounts, and access to money (not locked). </a:t>
            </a:r>
          </a:p>
          <a:p>
            <a:r>
              <a:rPr lang="en-US" dirty="0"/>
              <a:t>Meaningful and age appropriate-activities are important and of interest to the person, jobs that are of interest to them, activities/work typical of other people the same age.</a:t>
            </a:r>
          </a:p>
          <a:p>
            <a:r>
              <a:rPr lang="en-US" dirty="0"/>
              <a:t>Accessible-people are able to use sinks, showers, and other items to go about their daily life.  Use grab bars, ramps, have viable exits.</a:t>
            </a:r>
          </a:p>
          <a:p>
            <a:endParaRPr lang="en-US" dirty="0"/>
          </a:p>
        </p:txBody>
      </p:sp>
      <p:sp>
        <p:nvSpPr>
          <p:cNvPr id="4" name="Slide Number Placeholder 3"/>
          <p:cNvSpPr>
            <a:spLocks noGrp="1"/>
          </p:cNvSpPr>
          <p:nvPr>
            <p:ph type="sldNum" sz="quarter" idx="5"/>
          </p:nvPr>
        </p:nvSpPr>
        <p:spPr/>
        <p:txBody>
          <a:bodyPr/>
          <a:lstStyle/>
          <a:p>
            <a:fld id="{8008F0F8-89BD-4E16-80D7-7A3E61F80A91}" type="slidenum">
              <a:rPr lang="en-US" smtClean="0"/>
              <a:t>7</a:t>
            </a:fld>
            <a:endParaRPr lang="en-US"/>
          </a:p>
        </p:txBody>
      </p:sp>
    </p:spTree>
    <p:extLst>
      <p:ext uri="{BB962C8B-B14F-4D97-AF65-F5344CB8AC3E}">
        <p14:creationId xmlns:p14="http://schemas.microsoft.com/office/powerpoint/2010/main" val="16285826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have a choice in where they live and whether they want to live alone and who roommates are.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People are given a choice among available options (home, apartment, work, volunteering locations).  Able to visit in order to make a decision.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Non-disability options means living or having a job with people without disabilities.  People may have jobs at the public library, Starbucks, live in own apartment that is close to places important to the person (e.g. church, school, family).</a:t>
            </a:r>
          </a:p>
          <a:p>
            <a:r>
              <a:rPr lang="en-US" dirty="0"/>
              <a:t>Providers and DDPM’s are responsible to ensure and ask these questions.  For example “How do you feel about having a roommate, do you like your roommate, would you like your own room or want to live with less/more people, where would you like to live, would you like to live in a home or apartment”.</a:t>
            </a:r>
          </a:p>
          <a:p>
            <a:r>
              <a:rPr lang="en-US" dirty="0"/>
              <a:t>If people are not happy/satisfied, this should be addressed and steps put in place in accordance to people’s desires and preferences. </a:t>
            </a:r>
          </a:p>
        </p:txBody>
      </p:sp>
      <p:sp>
        <p:nvSpPr>
          <p:cNvPr id="4" name="Slide Number Placeholder 3"/>
          <p:cNvSpPr>
            <a:spLocks noGrp="1"/>
          </p:cNvSpPr>
          <p:nvPr>
            <p:ph type="sldNum" sz="quarter" idx="10"/>
          </p:nvPr>
        </p:nvSpPr>
        <p:spPr/>
        <p:txBody>
          <a:bodyPr/>
          <a:lstStyle/>
          <a:p>
            <a:fld id="{145FA9F5-3572-4849-96D7-E8C7C549D82D}"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6867076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Privacy-people can be alone if want, whether it is in their bedroom or other areas of the house, confidential information such as schedules or medications are not shared or posted.</a:t>
            </a:r>
          </a:p>
          <a:p>
            <a:r>
              <a:rPr lang="en-US" dirty="0"/>
              <a:t>Dignity &amp; respect-people feel good about themselves and treated like they are worth something; treating other people with kindness and consideration</a:t>
            </a:r>
          </a:p>
          <a:p>
            <a:r>
              <a:rPr lang="en-US" dirty="0"/>
              <a:t>Coercion-people cannot make you do something that don’t want to do</a:t>
            </a:r>
          </a:p>
          <a:p>
            <a:r>
              <a:rPr lang="en-US" dirty="0"/>
              <a:t>Freedom from restraint-holding someone to stop them from doing something, locking in room, keeping food away as a punishment, giving medicine to control actions.</a:t>
            </a:r>
          </a:p>
          <a:p>
            <a:r>
              <a:rPr lang="en-US" dirty="0"/>
              <a:t>Come and go-not restricted by curfews, scheduled returns, locked buildings. </a:t>
            </a:r>
          </a:p>
        </p:txBody>
      </p:sp>
      <p:sp>
        <p:nvSpPr>
          <p:cNvPr id="4" name="Slide Number Placeholder 3"/>
          <p:cNvSpPr>
            <a:spLocks noGrp="1"/>
          </p:cNvSpPr>
          <p:nvPr>
            <p:ph type="sldNum" sz="quarter" idx="10"/>
          </p:nvPr>
        </p:nvSpPr>
        <p:spPr/>
        <p:txBody>
          <a:bodyPr/>
          <a:lstStyle/>
          <a:p>
            <a:fld id="{145FA9F5-3572-4849-96D7-E8C7C549D82D}"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35677656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F4FD61D2-CCD6-4CB5-8B1C-02D74B622190}" type="datetime1">
              <a:rPr lang="en-US" smtClean="0">
                <a:solidFill>
                  <a:prstClr val="white">
                    <a:shade val="50000"/>
                  </a:prstClr>
                </a:solidFill>
              </a:rPr>
              <a:t>7/9/2019</a:t>
            </a:fld>
            <a:endParaRPr lang="en-US">
              <a:solidFill>
                <a:prstClr val="white">
                  <a:shade val="50000"/>
                </a:prstClr>
              </a:solidFill>
            </a:endParaRPr>
          </a:p>
        </p:txBody>
      </p:sp>
      <p:sp>
        <p:nvSpPr>
          <p:cNvPr id="17" name="Footer Placeholder 16"/>
          <p:cNvSpPr>
            <a:spLocks noGrp="1"/>
          </p:cNvSpPr>
          <p:nvPr>
            <p:ph type="ftr" sz="quarter" idx="11"/>
          </p:nvPr>
        </p:nvSpPr>
        <p:spPr/>
        <p:txBody>
          <a:bodyPr/>
          <a:lstStyle/>
          <a:p>
            <a:endParaRPr lang="en-US">
              <a:solidFill>
                <a:prstClr val="white">
                  <a:shade val="50000"/>
                </a:prstClr>
              </a:solidFill>
            </a:endParaRP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9A94806-E04E-45B2-A35B-E61B5821ADAE}" type="datetime1">
              <a:rPr lang="en-US" smtClean="0">
                <a:solidFill>
                  <a:prstClr val="white">
                    <a:shade val="50000"/>
                  </a:prstClr>
                </a:solidFill>
              </a:rPr>
              <a:t>7/9/2019</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22D62FB-09D6-48F8-9132-6CA292323C49}" type="datetime1">
              <a:rPr lang="en-US" smtClean="0">
                <a:solidFill>
                  <a:prstClr val="white">
                    <a:shade val="50000"/>
                  </a:prstClr>
                </a:solidFill>
              </a:rPr>
              <a:t>7/9/2019</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fld id="{496D43FE-BA7B-4559-AFDE-142DEFD01DDE}" type="datetime1">
              <a:rPr lang="en-US" smtClean="0">
                <a:solidFill>
                  <a:prstClr val="white">
                    <a:shade val="50000"/>
                  </a:prstClr>
                </a:solidFill>
              </a:rPr>
              <a:t>7/9/2019</a:t>
            </a:fld>
            <a:endParaRPr lang="en-US">
              <a:solidFill>
                <a:prstClr val="white">
                  <a:shade val="50000"/>
                </a:prstClr>
              </a:solidFill>
            </a:endParaRPr>
          </a:p>
        </p:txBody>
      </p:sp>
      <p:sp>
        <p:nvSpPr>
          <p:cNvPr id="5" name="Footer Placeholder 4"/>
          <p:cNvSpPr>
            <a:spLocks noGrp="1"/>
          </p:cNvSpPr>
          <p:nvPr>
            <p:ph type="ftr" sz="quarter" idx="11"/>
          </p:nvPr>
        </p:nvSpPr>
        <p:spPr/>
        <p:txBody>
          <a:bodyPr/>
          <a:lstStyle/>
          <a:p>
            <a:endParaRPr lang="en-US">
              <a:solidFill>
                <a:prstClr val="white">
                  <a:shade val="50000"/>
                </a:prstClr>
              </a:solidFill>
            </a:endParaRPr>
          </a:p>
        </p:txBody>
      </p:sp>
      <p:sp>
        <p:nvSpPr>
          <p:cNvPr id="6" name="Slide Number Placeholder 5"/>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30A438E-7F13-4AA5-A0ED-7C2C2FE33B0C}" type="datetime1">
              <a:rPr lang="en-US" smtClean="0">
                <a:solidFill>
                  <a:prstClr val="white">
                    <a:shade val="50000"/>
                  </a:prstClr>
                </a:solidFill>
              </a:rPr>
              <a:t>7/9/2019</a:t>
            </a:fld>
            <a:endParaRPr lang="en-US">
              <a:solidFill>
                <a:prstClr val="white">
                  <a:shade val="50000"/>
                </a:prstClr>
              </a:solidFill>
            </a:endParaRPr>
          </a:p>
        </p:txBody>
      </p:sp>
      <p:sp>
        <p:nvSpPr>
          <p:cNvPr id="5" name="Footer Placeholder 4"/>
          <p:cNvSpPr>
            <a:spLocks noGrp="1"/>
          </p:cNvSpPr>
          <p:nvPr>
            <p:ph type="ftr" sz="quarter" idx="11"/>
          </p:nvPr>
        </p:nvSpPr>
        <p:spPr>
          <a:xfrm>
            <a:off x="800100" y="6172200"/>
            <a:ext cx="4000500" cy="457200"/>
          </a:xfrm>
        </p:spPr>
        <p:txBody>
          <a:bodyPr/>
          <a:lstStyle/>
          <a:p>
            <a:endParaRPr lang="en-US">
              <a:solidFill>
                <a:prstClr val="white">
                  <a:shade val="50000"/>
                </a:prstClr>
              </a:solidFill>
            </a:endParaRP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5CE79C05-BEA6-4EC3-88E8-F56DB6045070}" type="datetime1">
              <a:rPr lang="en-US" smtClean="0">
                <a:solidFill>
                  <a:prstClr val="white">
                    <a:shade val="50000"/>
                  </a:prstClr>
                </a:solidFill>
              </a:rPr>
              <a:t>7/9/2019</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53DB6203-2912-42F1-A142-912492FB086F}" type="datetime1">
              <a:rPr lang="en-US" smtClean="0">
                <a:solidFill>
                  <a:prstClr val="white">
                    <a:shade val="50000"/>
                  </a:prstClr>
                </a:solidFill>
              </a:rPr>
              <a:t>7/9/2019</a:t>
            </a:fld>
            <a:endParaRPr lang="en-US">
              <a:solidFill>
                <a:prstClr val="white">
                  <a:shade val="50000"/>
                </a:prstClr>
              </a:solidFill>
            </a:endParaRPr>
          </a:p>
        </p:txBody>
      </p:sp>
      <p:sp>
        <p:nvSpPr>
          <p:cNvPr id="8" name="Footer Placeholder 7"/>
          <p:cNvSpPr>
            <a:spLocks noGrp="1"/>
          </p:cNvSpPr>
          <p:nvPr>
            <p:ph type="ftr" sz="quarter" idx="11"/>
          </p:nvPr>
        </p:nvSpPr>
        <p:spPr/>
        <p:txBody>
          <a:bodyPr/>
          <a:lstStyle/>
          <a:p>
            <a:endParaRPr lang="en-US">
              <a:solidFill>
                <a:prstClr val="white">
                  <a:shade val="50000"/>
                </a:prstClr>
              </a:solidFill>
            </a:endParaRPr>
          </a:p>
        </p:txBody>
      </p:sp>
      <p:sp>
        <p:nvSpPr>
          <p:cNvPr id="9" name="Slide Number Placeholder 8"/>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2549C808-3AD9-4BE9-8164-D7598DF32B25}" type="datetime1">
              <a:rPr lang="en-US" smtClean="0">
                <a:solidFill>
                  <a:prstClr val="white">
                    <a:shade val="50000"/>
                  </a:prstClr>
                </a:solidFill>
              </a:rPr>
              <a:t>7/9/2019</a:t>
            </a:fld>
            <a:endParaRPr lang="en-US">
              <a:solidFill>
                <a:prstClr val="white">
                  <a:shade val="50000"/>
                </a:prstClr>
              </a:solidFill>
            </a:endParaRPr>
          </a:p>
        </p:txBody>
      </p:sp>
      <p:sp>
        <p:nvSpPr>
          <p:cNvPr id="4" name="Footer Placeholder 3"/>
          <p:cNvSpPr>
            <a:spLocks noGrp="1"/>
          </p:cNvSpPr>
          <p:nvPr>
            <p:ph type="ftr" sz="quarter" idx="11"/>
          </p:nvPr>
        </p:nvSpPr>
        <p:spPr/>
        <p:txBody>
          <a:bodyPr/>
          <a:lstStyle/>
          <a:p>
            <a:endParaRPr lang="en-US">
              <a:solidFill>
                <a:prstClr val="white">
                  <a:shade val="50000"/>
                </a:prstClr>
              </a:solidFill>
            </a:endParaRPr>
          </a:p>
        </p:txBody>
      </p:sp>
      <p:sp>
        <p:nvSpPr>
          <p:cNvPr id="5" name="Slide Number Placeholder 4"/>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67F65-27DD-4AFE-B080-6265CBE20AB1}" type="datetime1">
              <a:rPr lang="en-US" smtClean="0">
                <a:solidFill>
                  <a:prstClr val="white">
                    <a:shade val="50000"/>
                  </a:prstClr>
                </a:solidFill>
              </a:rPr>
              <a:t>7/9/2019</a:t>
            </a:fld>
            <a:endParaRPr lang="en-US">
              <a:solidFill>
                <a:prstClr val="white">
                  <a:shade val="50000"/>
                </a:prstClr>
              </a:solidFill>
            </a:endParaRPr>
          </a:p>
        </p:txBody>
      </p:sp>
      <p:sp>
        <p:nvSpPr>
          <p:cNvPr id="3" name="Footer Placeholder 2"/>
          <p:cNvSpPr>
            <a:spLocks noGrp="1"/>
          </p:cNvSpPr>
          <p:nvPr>
            <p:ph type="ftr" sz="quarter" idx="11"/>
          </p:nvPr>
        </p:nvSpPr>
        <p:spPr/>
        <p:txBody>
          <a:bodyPr/>
          <a:lstStyle/>
          <a:p>
            <a:endParaRPr lang="en-US">
              <a:solidFill>
                <a:prstClr val="white">
                  <a:shade val="50000"/>
                </a:prstClr>
              </a:solidFill>
            </a:endParaRPr>
          </a:p>
        </p:txBody>
      </p:sp>
      <p:sp>
        <p:nvSpPr>
          <p:cNvPr id="4" name="Slide Number Placeholder 3"/>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DC9CFE71-41C6-4D82-BCCC-8B5EEE9822B0}" type="datetime1">
              <a:rPr lang="en-US" smtClean="0">
                <a:solidFill>
                  <a:prstClr val="white">
                    <a:shade val="50000"/>
                  </a:prstClr>
                </a:solidFill>
              </a:rPr>
              <a:t>7/9/2019</a:t>
            </a:fld>
            <a:endParaRPr lang="en-US">
              <a:solidFill>
                <a:prstClr val="white">
                  <a:shade val="50000"/>
                </a:prstClr>
              </a:solidFill>
            </a:endParaRPr>
          </a:p>
        </p:txBody>
      </p:sp>
      <p:sp>
        <p:nvSpPr>
          <p:cNvPr id="6" name="Footer Placeholder 5"/>
          <p:cNvSpPr>
            <a:spLocks noGrp="1"/>
          </p:cNvSpPr>
          <p:nvPr>
            <p:ph type="ftr" sz="quarter" idx="11"/>
          </p:nvPr>
        </p:nvSpPr>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999EA095-BEDF-4440-A0DA-A789F0B000D0}" type="datetime1">
              <a:rPr lang="en-US" smtClean="0">
                <a:solidFill>
                  <a:prstClr val="white">
                    <a:shade val="50000"/>
                  </a:prstClr>
                </a:solidFill>
              </a:rPr>
              <a:t>7/9/2019</a:t>
            </a:fld>
            <a:endParaRPr lang="en-US">
              <a:solidFill>
                <a:prstClr val="white">
                  <a:shade val="50000"/>
                </a:prstClr>
              </a:solidFill>
            </a:endParaRPr>
          </a:p>
        </p:txBody>
      </p:sp>
      <p:sp>
        <p:nvSpPr>
          <p:cNvPr id="6" name="Footer Placeholder 5"/>
          <p:cNvSpPr>
            <a:spLocks noGrp="1"/>
          </p:cNvSpPr>
          <p:nvPr>
            <p:ph type="ftr" sz="quarter" idx="11"/>
          </p:nvPr>
        </p:nvSpPr>
        <p:spPr>
          <a:xfrm>
            <a:off x="914400" y="6172200"/>
            <a:ext cx="3886200" cy="457200"/>
          </a:xfrm>
        </p:spPr>
        <p:txBody>
          <a:bodyPr/>
          <a:lstStyle/>
          <a:p>
            <a:endParaRPr lang="en-US">
              <a:solidFill>
                <a:prstClr val="white">
                  <a:shade val="50000"/>
                </a:prstClr>
              </a:solidFill>
            </a:endParaRPr>
          </a:p>
        </p:txBody>
      </p:sp>
      <p:sp>
        <p:nvSpPr>
          <p:cNvPr id="7" name="Slide Number Placeholder 6"/>
          <p:cNvSpPr>
            <a:spLocks noGrp="1"/>
          </p:cNvSpPr>
          <p:nvPr>
            <p:ph type="sldNum" sz="quarter" idx="12"/>
          </p:nvPr>
        </p:nvSpPr>
        <p:spPr>
          <a:xfrm>
            <a:off x="146304" y="6208776"/>
            <a:ext cx="457200" cy="457200"/>
          </a:xfrm>
        </p:spPr>
        <p:txBody>
          <a:body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D88B9293-E7F0-4F01-993C-4070E92A8664}" type="datetime1">
              <a:rPr lang="en-US" smtClean="0">
                <a:solidFill>
                  <a:prstClr val="white">
                    <a:shade val="50000"/>
                  </a:prstClr>
                </a:solidFill>
              </a:rPr>
              <a:t>7/9/2019</a:t>
            </a:fld>
            <a:endParaRPr lang="en-US">
              <a:solidFill>
                <a:prstClr val="white">
                  <a:shade val="50000"/>
                </a:prstClr>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solidFill>
                <a:prstClr val="white">
                  <a:shade val="50000"/>
                </a:prstClr>
              </a:solidFill>
            </a:endParaRP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9F0709A-4AEC-4A42-8666-B8C6C34B265C}" type="slidenum">
              <a:rPr lang="en-US" smtClean="0">
                <a:solidFill>
                  <a:prstClr val="white">
                    <a:shade val="50000"/>
                  </a:prstClr>
                </a:solidFill>
              </a:rPr>
              <a:pPr/>
              <a:t>‹#›</a:t>
            </a:fld>
            <a:endParaRPr lang="en-US">
              <a:solidFill>
                <a:prstClr val="white">
                  <a:shade val="50000"/>
                </a:prstClr>
              </a:solidFill>
            </a:endParaRP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d.gov/dhs/services/disabilities/dd-hcbs.html"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nd.gov/dhs/services/disabilities/docs/overall-service-plan-instructions-update.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mailto:dhsddreq@nd.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c-q-l.org/resource-library/resource-library/all-resources/hcbs-settings-rule-approaching-the-original-deadlin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nd.gov/dhs/services/disabilities/docs/2015-cms-requirements-for-hcbs.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066800" y="3276600"/>
            <a:ext cx="6858000" cy="1600200"/>
          </a:xfrm>
        </p:spPr>
        <p:txBody>
          <a:bodyPr>
            <a:normAutofit fontScale="92500" lnSpcReduction="10000"/>
          </a:bodyPr>
          <a:lstStyle/>
          <a:p>
            <a:pPr marR="64008" lvl="0" algn="l">
              <a:spcBef>
                <a:spcPts val="400"/>
              </a:spcBef>
              <a:buClr>
                <a:srgbClr val="2DA2BF"/>
              </a:buClr>
              <a:buSzPct val="68000"/>
            </a:pPr>
            <a:endParaRPr lang="en-US" sz="2000" dirty="0">
              <a:solidFill>
                <a:srgbClr val="464646"/>
              </a:solidFill>
              <a:latin typeface="Lucida Sans Unicode"/>
            </a:endParaRPr>
          </a:p>
          <a:p>
            <a:pPr marR="64008" lvl="0" algn="l">
              <a:spcBef>
                <a:spcPts val="400"/>
              </a:spcBef>
              <a:buClr>
                <a:srgbClr val="2DA2BF"/>
              </a:buClr>
              <a:buSzPct val="68000"/>
            </a:pPr>
            <a:r>
              <a:rPr lang="en-US" sz="2000" dirty="0">
                <a:solidFill>
                  <a:srgbClr val="464646"/>
                </a:solidFill>
                <a:latin typeface="Lucida Sans Unicode"/>
              </a:rPr>
              <a:t>Developed by the North Dakota Department of Human Services, Developmental Disabilities Division </a:t>
            </a:r>
          </a:p>
          <a:p>
            <a:pPr marR="64008" lvl="0" algn="r">
              <a:spcBef>
                <a:spcPts val="400"/>
              </a:spcBef>
              <a:buClr>
                <a:srgbClr val="2DA2BF"/>
              </a:buClr>
              <a:buSzPct val="68000"/>
            </a:pPr>
            <a:endParaRPr lang="en-US" sz="2000" dirty="0">
              <a:solidFill>
                <a:srgbClr val="464646"/>
              </a:solidFill>
              <a:latin typeface="Lucida Sans Unicode"/>
            </a:endParaRPr>
          </a:p>
          <a:p>
            <a:pPr marR="64008" lvl="0" algn="r">
              <a:spcBef>
                <a:spcPts val="400"/>
              </a:spcBef>
              <a:buClr>
                <a:srgbClr val="2DA2BF"/>
              </a:buClr>
              <a:buSzPct val="68000"/>
            </a:pPr>
            <a:r>
              <a:rPr lang="en-US" sz="2000" dirty="0">
                <a:solidFill>
                  <a:srgbClr val="464646"/>
                </a:solidFill>
                <a:latin typeface="Lucida Sans Unicode"/>
              </a:rPr>
              <a:t>2019</a:t>
            </a:r>
          </a:p>
        </p:txBody>
      </p:sp>
      <p:sp>
        <p:nvSpPr>
          <p:cNvPr id="2" name="Title 1"/>
          <p:cNvSpPr>
            <a:spLocks noGrp="1"/>
          </p:cNvSpPr>
          <p:nvPr>
            <p:ph type="ctrTitle"/>
          </p:nvPr>
        </p:nvSpPr>
        <p:spPr/>
        <p:txBody>
          <a:bodyPr/>
          <a:lstStyle/>
          <a:p>
            <a:r>
              <a:rPr lang="en-US" sz="4300" cap="none" dirty="0">
                <a:ln>
                  <a:noFill/>
                </a:ln>
                <a:solidFill>
                  <a:srgbClr val="464646"/>
                </a:solidFill>
                <a:effectLst>
                  <a:outerShdw blurRad="31750" dist="25400" dir="5400000" algn="tl" rotWithShape="0">
                    <a:srgbClr val="000000">
                      <a:alpha val="25000"/>
                    </a:srgbClr>
                  </a:outerShdw>
                </a:effectLst>
                <a:latin typeface="Lucida Sans Unicode"/>
              </a:rPr>
              <a:t>Home and Community Based Services – Federal Regulations</a:t>
            </a:r>
            <a:endParaRPr lang="en-US" dirty="0"/>
          </a:p>
        </p:txBody>
      </p:sp>
    </p:spTree>
    <p:extLst>
      <p:ext uri="{BB962C8B-B14F-4D97-AF65-F5344CB8AC3E}">
        <p14:creationId xmlns:p14="http://schemas.microsoft.com/office/powerpoint/2010/main" val="36253320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F7E907-A30B-4B81-81D5-6D38AFF16148}"/>
              </a:ext>
            </a:extLst>
          </p:cNvPr>
          <p:cNvSpPr>
            <a:spLocks noGrp="1"/>
          </p:cNvSpPr>
          <p:nvPr>
            <p:ph type="title"/>
          </p:nvPr>
        </p:nvSpPr>
        <p:spPr/>
        <p:txBody>
          <a:bodyPr>
            <a:normAutofit fontScale="90000"/>
          </a:bodyPr>
          <a:lstStyle/>
          <a:p>
            <a:r>
              <a:rPr lang="en-US" dirty="0"/>
              <a:t>#3- Setting must ensure people’s rights are respected and promoted. </a:t>
            </a:r>
          </a:p>
        </p:txBody>
      </p:sp>
      <p:sp>
        <p:nvSpPr>
          <p:cNvPr id="3" name="Content Placeholder 2">
            <a:extLst>
              <a:ext uri="{FF2B5EF4-FFF2-40B4-BE49-F238E27FC236}">
                <a16:creationId xmlns:a16="http://schemas.microsoft.com/office/drawing/2014/main" id="{211FD739-C70C-4CDF-83BD-9C2D515D0D0A}"/>
              </a:ext>
            </a:extLst>
          </p:cNvPr>
          <p:cNvSpPr>
            <a:spLocks noGrp="1"/>
          </p:cNvSpPr>
          <p:nvPr>
            <p:ph sz="quarter" idx="1"/>
          </p:nvPr>
        </p:nvSpPr>
        <p:spPr>
          <a:xfrm>
            <a:off x="914400" y="1447970"/>
            <a:ext cx="7772400" cy="4572000"/>
          </a:xfrm>
        </p:spPr>
        <p:txBody>
          <a:bodyPr/>
          <a:lstStyle/>
          <a:p>
            <a:endParaRPr lang="en-US" dirty="0"/>
          </a:p>
          <a:p>
            <a:r>
              <a:rPr lang="en-US" dirty="0"/>
              <a:t>People can </a:t>
            </a:r>
            <a:r>
              <a:rPr lang="en-US" b="1" dirty="0"/>
              <a:t>lock and have a key </a:t>
            </a:r>
            <a:r>
              <a:rPr lang="en-US" dirty="0"/>
              <a:t>to their own front door.</a:t>
            </a:r>
          </a:p>
          <a:p>
            <a:r>
              <a:rPr lang="en-US" dirty="0"/>
              <a:t>Choosing how to </a:t>
            </a:r>
            <a:r>
              <a:rPr lang="en-US" b="1" dirty="0"/>
              <a:t>decorate and furnish </a:t>
            </a:r>
            <a:r>
              <a:rPr lang="en-US" dirty="0"/>
              <a:t>their room or house. </a:t>
            </a:r>
          </a:p>
          <a:p>
            <a:r>
              <a:rPr lang="en-US" dirty="0"/>
              <a:t>People have </a:t>
            </a:r>
            <a:r>
              <a:rPr lang="en-US" b="1" dirty="0"/>
              <a:t>access to food </a:t>
            </a:r>
            <a:r>
              <a:rPr lang="en-US" dirty="0"/>
              <a:t>at any time i.e. snacks through out the day, food/drink when they want it.</a:t>
            </a:r>
          </a:p>
          <a:p>
            <a:r>
              <a:rPr lang="en-US" dirty="0"/>
              <a:t>People </a:t>
            </a:r>
            <a:r>
              <a:rPr lang="en-US" b="1" dirty="0"/>
              <a:t>have visitors </a:t>
            </a:r>
            <a:r>
              <a:rPr lang="en-US" dirty="0"/>
              <a:t>at any time. </a:t>
            </a:r>
          </a:p>
          <a:p>
            <a:r>
              <a:rPr lang="en-US" dirty="0"/>
              <a:t>People have </a:t>
            </a:r>
            <a:r>
              <a:rPr lang="en-US" b="1" dirty="0"/>
              <a:t>access to their personal items </a:t>
            </a:r>
            <a:r>
              <a:rPr lang="en-US" dirty="0"/>
              <a:t>i.e. TV, radio, computer, phone</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66541D2-2146-4C5A-A29C-DBC2ACDD70BE}"/>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10</a:t>
            </a:fld>
            <a:endParaRPr lang="en-US">
              <a:solidFill>
                <a:prstClr val="white">
                  <a:shade val="50000"/>
                </a:prstClr>
              </a:solidFill>
            </a:endParaRPr>
          </a:p>
        </p:txBody>
      </p:sp>
    </p:spTree>
    <p:extLst>
      <p:ext uri="{BB962C8B-B14F-4D97-AF65-F5344CB8AC3E}">
        <p14:creationId xmlns:p14="http://schemas.microsoft.com/office/powerpoint/2010/main" val="835381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The setting encourages: </a:t>
            </a:r>
          </a:p>
        </p:txBody>
      </p:sp>
      <p:sp>
        <p:nvSpPr>
          <p:cNvPr id="3" name="Content Placeholder 2"/>
          <p:cNvSpPr>
            <a:spLocks noGrp="1"/>
          </p:cNvSpPr>
          <p:nvPr>
            <p:ph sz="quarter" idx="1"/>
          </p:nvPr>
        </p:nvSpPr>
        <p:spPr/>
        <p:txBody>
          <a:bodyPr>
            <a:normAutofit lnSpcReduction="10000"/>
          </a:bodyPr>
          <a:lstStyle/>
          <a:p>
            <a:pPr marL="585216" lvl="1" indent="0">
              <a:buNone/>
            </a:pPr>
            <a:endParaRPr lang="en-US" dirty="0"/>
          </a:p>
          <a:p>
            <a:pPr marL="653796" indent="-342900"/>
            <a:r>
              <a:rPr lang="en-US" dirty="0"/>
              <a:t>Individual </a:t>
            </a:r>
            <a:r>
              <a:rPr lang="en-US" b="1" dirty="0"/>
              <a:t>initiative</a:t>
            </a:r>
          </a:p>
          <a:p>
            <a:pPr marL="928116" lvl="1" indent="-342900"/>
            <a:r>
              <a:rPr lang="en-US" dirty="0"/>
              <a:t>Telling people what you want, and deciding to do things on your own.</a:t>
            </a:r>
          </a:p>
          <a:p>
            <a:pPr marL="653796" indent="-342900"/>
            <a:r>
              <a:rPr lang="en-US" b="1" dirty="0"/>
              <a:t>Autonomy</a:t>
            </a:r>
          </a:p>
          <a:p>
            <a:pPr marL="928116" lvl="1" indent="-342900"/>
            <a:r>
              <a:rPr lang="en-US" dirty="0"/>
              <a:t>Doing things on own as much as possible. </a:t>
            </a:r>
          </a:p>
          <a:p>
            <a:pPr marL="653796" indent="-342900"/>
            <a:r>
              <a:rPr lang="en-US" dirty="0"/>
              <a:t>Independence in </a:t>
            </a:r>
            <a:r>
              <a:rPr lang="en-US" b="1" dirty="0"/>
              <a:t>making life choices</a:t>
            </a:r>
          </a:p>
          <a:p>
            <a:pPr marL="928116" lvl="1" indent="-342900"/>
            <a:r>
              <a:rPr lang="en-US" dirty="0"/>
              <a:t>What do each day; choice in when go to bed, eat, do activities, work schedule, breaks at work, etc. </a:t>
            </a:r>
          </a:p>
          <a:p>
            <a:pPr marL="928116" lvl="1" indent="-342900"/>
            <a:r>
              <a:rPr lang="en-US" dirty="0"/>
              <a:t>Where live, work, or spend time.</a:t>
            </a:r>
          </a:p>
          <a:p>
            <a:pPr marL="928116" lvl="1" indent="-342900"/>
            <a:r>
              <a:rPr lang="en-US" dirty="0"/>
              <a:t>Who talk with.</a:t>
            </a:r>
          </a:p>
        </p:txBody>
      </p:sp>
      <p:sp>
        <p:nvSpPr>
          <p:cNvPr id="4" name="Slide Number Placeholder 3">
            <a:extLst>
              <a:ext uri="{FF2B5EF4-FFF2-40B4-BE49-F238E27FC236}">
                <a16:creationId xmlns:a16="http://schemas.microsoft.com/office/drawing/2014/main" id="{0B8A99A8-D185-4425-AFF0-5CE4B87F30F7}"/>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11</a:t>
            </a:fld>
            <a:endParaRPr lang="en-US">
              <a:solidFill>
                <a:prstClr val="white">
                  <a:shade val="50000"/>
                </a:prstClr>
              </a:solidFill>
            </a:endParaRPr>
          </a:p>
        </p:txBody>
      </p:sp>
    </p:spTree>
    <p:extLst>
      <p:ext uri="{BB962C8B-B14F-4D97-AF65-F5344CB8AC3E}">
        <p14:creationId xmlns:p14="http://schemas.microsoft.com/office/powerpoint/2010/main" val="3635335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325562"/>
          </a:xfrm>
        </p:spPr>
        <p:txBody>
          <a:bodyPr>
            <a:noAutofit/>
          </a:bodyPr>
          <a:lstStyle/>
          <a:p>
            <a:r>
              <a:rPr lang="en-US" sz="2800" dirty="0"/>
              <a:t>#5- The setting provides choice about services/supports and who provides them. </a:t>
            </a:r>
          </a:p>
        </p:txBody>
      </p:sp>
      <p:sp>
        <p:nvSpPr>
          <p:cNvPr id="3" name="Content Placeholder 2"/>
          <p:cNvSpPr>
            <a:spLocks noGrp="1"/>
          </p:cNvSpPr>
          <p:nvPr>
            <p:ph sz="quarter" idx="1"/>
          </p:nvPr>
        </p:nvSpPr>
        <p:spPr>
          <a:xfrm>
            <a:off x="914400" y="1568777"/>
            <a:ext cx="7772400" cy="4495800"/>
          </a:xfrm>
        </p:spPr>
        <p:txBody>
          <a:bodyPr>
            <a:normAutofit/>
          </a:bodyPr>
          <a:lstStyle/>
          <a:p>
            <a:pPr marL="0" indent="0">
              <a:buNone/>
            </a:pPr>
            <a:endParaRPr lang="en-US" b="1" dirty="0"/>
          </a:p>
          <a:p>
            <a:r>
              <a:rPr lang="en-US" b="1" dirty="0"/>
              <a:t>Select</a:t>
            </a:r>
            <a:r>
              <a:rPr lang="en-US" dirty="0"/>
              <a:t> the services received and providers of those services. </a:t>
            </a:r>
          </a:p>
          <a:p>
            <a:r>
              <a:rPr lang="en-US" b="1" dirty="0"/>
              <a:t>Opportunity</a:t>
            </a:r>
            <a:r>
              <a:rPr lang="en-US" dirty="0"/>
              <a:t> to update, change preferences, and request a new provider. </a:t>
            </a:r>
          </a:p>
          <a:p>
            <a:r>
              <a:rPr lang="en-US" b="1" dirty="0"/>
              <a:t>Active</a:t>
            </a:r>
            <a:r>
              <a:rPr lang="en-US" dirty="0"/>
              <a:t> roll in the development and updates of their plan. </a:t>
            </a:r>
          </a:p>
          <a:p>
            <a:r>
              <a:rPr lang="en-US" b="1" dirty="0"/>
              <a:t>Choice</a:t>
            </a:r>
            <a:r>
              <a:rPr lang="en-US" dirty="0"/>
              <a:t> among community services (pharmacy, doctors, grocery store, salon, bank, etc.) </a:t>
            </a:r>
          </a:p>
        </p:txBody>
      </p:sp>
      <p:sp>
        <p:nvSpPr>
          <p:cNvPr id="4" name="Slide Number Placeholder 3">
            <a:extLst>
              <a:ext uri="{FF2B5EF4-FFF2-40B4-BE49-F238E27FC236}">
                <a16:creationId xmlns:a16="http://schemas.microsoft.com/office/drawing/2014/main" id="{A3F8A7AD-DD16-432E-AFFC-4CCF431B5AFD}"/>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12</a:t>
            </a:fld>
            <a:endParaRPr lang="en-US">
              <a:solidFill>
                <a:prstClr val="white">
                  <a:shade val="50000"/>
                </a:prstClr>
              </a:solidFill>
            </a:endParaRPr>
          </a:p>
        </p:txBody>
      </p:sp>
    </p:spTree>
    <p:extLst>
      <p:ext uri="{BB962C8B-B14F-4D97-AF65-F5344CB8AC3E}">
        <p14:creationId xmlns:p14="http://schemas.microsoft.com/office/powerpoint/2010/main" val="6372041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This does not mean: </a:t>
            </a:r>
          </a:p>
        </p:txBody>
      </p:sp>
      <p:sp>
        <p:nvSpPr>
          <p:cNvPr id="3" name="Content Placeholder 2"/>
          <p:cNvSpPr>
            <a:spLocks noGrp="1"/>
          </p:cNvSpPr>
          <p:nvPr>
            <p:ph sz="quarter" idx="1"/>
          </p:nvPr>
        </p:nvSpPr>
        <p:spPr>
          <a:xfrm>
            <a:off x="914400" y="1447800"/>
            <a:ext cx="7772400" cy="5029200"/>
          </a:xfrm>
        </p:spPr>
        <p:txBody>
          <a:bodyPr>
            <a:normAutofit fontScale="62500" lnSpcReduction="20000"/>
          </a:bodyPr>
          <a:lstStyle/>
          <a:p>
            <a:r>
              <a:rPr lang="en-US" dirty="0"/>
              <a:t>Only go into the community with a group as a “group trip” or outing. </a:t>
            </a:r>
          </a:p>
          <a:p>
            <a:r>
              <a:rPr lang="en-US" dirty="0"/>
              <a:t>Entire day spent at day program location.</a:t>
            </a:r>
          </a:p>
          <a:p>
            <a:r>
              <a:rPr lang="en-US" dirty="0"/>
              <a:t>All activities are scheduled by staff with out individual input. </a:t>
            </a:r>
          </a:p>
          <a:p>
            <a:r>
              <a:rPr lang="en-US" dirty="0"/>
              <a:t>Can only shower on certain days or times.</a:t>
            </a:r>
          </a:p>
          <a:p>
            <a:r>
              <a:rPr lang="en-US" dirty="0"/>
              <a:t>If chores not done, no other activities that day.</a:t>
            </a:r>
          </a:p>
          <a:p>
            <a:r>
              <a:rPr lang="en-US" dirty="0"/>
              <a:t>Schedules are posted. </a:t>
            </a:r>
          </a:p>
          <a:p>
            <a:r>
              <a:rPr lang="en-US" dirty="0"/>
              <a:t>No area to make private phone calls or have to ask to use the phone. </a:t>
            </a:r>
          </a:p>
          <a:p>
            <a:r>
              <a:rPr lang="en-US" dirty="0"/>
              <a:t>Staff talking about you in front of others.  </a:t>
            </a:r>
          </a:p>
          <a:p>
            <a:r>
              <a:rPr lang="en-US" dirty="0"/>
              <a:t>Scheduled meal, bed, &amp; waking times. </a:t>
            </a:r>
          </a:p>
          <a:p>
            <a:r>
              <a:rPr lang="en-US" dirty="0"/>
              <a:t>Set menus and people are not part of the meal planning</a:t>
            </a:r>
          </a:p>
          <a:p>
            <a:r>
              <a:rPr lang="en-US" dirty="0"/>
              <a:t>No food in bedrooms.</a:t>
            </a:r>
          </a:p>
          <a:p>
            <a:r>
              <a:rPr lang="en-US" dirty="0"/>
              <a:t>All checkbooks kept in staff office. </a:t>
            </a:r>
          </a:p>
          <a:p>
            <a:r>
              <a:rPr lang="en-US" dirty="0"/>
              <a:t>Not permitted in certain parts of home.</a:t>
            </a:r>
          </a:p>
          <a:p>
            <a:r>
              <a:rPr lang="en-US" dirty="0"/>
              <a:t>Does not have own key to bedroom/house.</a:t>
            </a:r>
          </a:p>
          <a:p>
            <a:r>
              <a:rPr lang="en-US" dirty="0"/>
              <a:t>Home is decorated/furnished by provider only.</a:t>
            </a:r>
          </a:p>
          <a:p>
            <a:r>
              <a:rPr lang="en-US" dirty="0"/>
              <a:t>House rules.</a:t>
            </a:r>
          </a:p>
          <a:p>
            <a:r>
              <a:rPr lang="en-US" dirty="0"/>
              <a:t>Being told can only make changes at annual meeting.</a:t>
            </a:r>
          </a:p>
          <a:p>
            <a:endParaRPr lang="en-US" dirty="0"/>
          </a:p>
        </p:txBody>
      </p:sp>
      <p:sp>
        <p:nvSpPr>
          <p:cNvPr id="4" name="Slide Number Placeholder 3">
            <a:extLst>
              <a:ext uri="{FF2B5EF4-FFF2-40B4-BE49-F238E27FC236}">
                <a16:creationId xmlns:a16="http://schemas.microsoft.com/office/drawing/2014/main" id="{B22E6370-0BDD-48BF-A1FF-C07179BC5ABD}"/>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13</a:t>
            </a:fld>
            <a:endParaRPr lang="en-US">
              <a:solidFill>
                <a:prstClr val="white">
                  <a:shade val="50000"/>
                </a:prstClr>
              </a:solidFill>
            </a:endParaRPr>
          </a:p>
        </p:txBody>
      </p:sp>
    </p:spTree>
    <p:extLst>
      <p:ext uri="{BB962C8B-B14F-4D97-AF65-F5344CB8AC3E}">
        <p14:creationId xmlns:p14="http://schemas.microsoft.com/office/powerpoint/2010/main" val="37265917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#6- Additional conditions for residential settings that are owned or controlled by a provider. </a:t>
            </a:r>
          </a:p>
        </p:txBody>
      </p:sp>
      <p:sp>
        <p:nvSpPr>
          <p:cNvPr id="3" name="Content Placeholder 2"/>
          <p:cNvSpPr>
            <a:spLocks noGrp="1"/>
          </p:cNvSpPr>
          <p:nvPr>
            <p:ph sz="quarter" idx="1"/>
          </p:nvPr>
        </p:nvSpPr>
        <p:spPr>
          <a:xfrm>
            <a:off x="914400" y="1447800"/>
            <a:ext cx="7772400" cy="4876800"/>
          </a:xfrm>
        </p:spPr>
        <p:txBody>
          <a:bodyPr>
            <a:normAutofit fontScale="85000" lnSpcReduction="20000"/>
          </a:bodyPr>
          <a:lstStyle/>
          <a:p>
            <a:endParaRPr lang="en-US" dirty="0"/>
          </a:p>
          <a:p>
            <a:r>
              <a:rPr lang="en-US" dirty="0"/>
              <a:t>Provider owned or controlled setting: </a:t>
            </a:r>
          </a:p>
          <a:p>
            <a:pPr lvl="1"/>
            <a:r>
              <a:rPr lang="en-US" dirty="0"/>
              <a:t>Group home or apartment owned or run by a service provider </a:t>
            </a:r>
          </a:p>
          <a:p>
            <a:endParaRPr lang="en-US" dirty="0"/>
          </a:p>
          <a:p>
            <a:r>
              <a:rPr lang="en-US" dirty="0"/>
              <a:t>Each person must have a lease</a:t>
            </a:r>
          </a:p>
          <a:p>
            <a:pPr lvl="1"/>
            <a:r>
              <a:rPr lang="en-US" b="1" dirty="0"/>
              <a:t>Same responsibilities and protections </a:t>
            </a:r>
            <a:r>
              <a:rPr lang="en-US" dirty="0"/>
              <a:t>from eviction as all tenants under ND landlord tenant law </a:t>
            </a:r>
          </a:p>
          <a:p>
            <a:pPr lvl="1"/>
            <a:r>
              <a:rPr lang="en-US" dirty="0"/>
              <a:t>Should not contain- house rules, visitor restrictions, access to food, etc.</a:t>
            </a:r>
          </a:p>
          <a:p>
            <a:endParaRPr lang="en-US" dirty="0"/>
          </a:p>
          <a:p>
            <a:r>
              <a:rPr lang="en-US" dirty="0"/>
              <a:t>People must have </a:t>
            </a:r>
            <a:r>
              <a:rPr lang="en-US" b="1" dirty="0"/>
              <a:t>lockable bedroom doors</a:t>
            </a:r>
          </a:p>
          <a:p>
            <a:pPr lvl="1"/>
            <a:r>
              <a:rPr lang="en-US" dirty="0"/>
              <a:t>Staff can have keys but person’s plan identifies circumstances for use</a:t>
            </a:r>
          </a:p>
          <a:p>
            <a:pPr lvl="1"/>
            <a:r>
              <a:rPr lang="en-US" dirty="0"/>
              <a:t>Applies if someone lives alone</a:t>
            </a:r>
          </a:p>
          <a:p>
            <a:pPr lvl="1"/>
            <a:r>
              <a:rPr lang="en-US" dirty="0"/>
              <a:t>If not wanted by person must be addressed in plan</a:t>
            </a:r>
          </a:p>
          <a:p>
            <a:pPr lvl="1"/>
            <a:r>
              <a:rPr lang="en-US" dirty="0"/>
              <a:t>If unable to have a lock, it is considered a rights restriction </a:t>
            </a:r>
          </a:p>
          <a:p>
            <a:endParaRPr lang="en-US" dirty="0"/>
          </a:p>
        </p:txBody>
      </p:sp>
      <p:sp>
        <p:nvSpPr>
          <p:cNvPr id="4" name="Slide Number Placeholder 3">
            <a:extLst>
              <a:ext uri="{FF2B5EF4-FFF2-40B4-BE49-F238E27FC236}">
                <a16:creationId xmlns:a16="http://schemas.microsoft.com/office/drawing/2014/main" id="{1D0DC1C7-C998-4919-AD3C-1D0C88016E0C}"/>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14</a:t>
            </a:fld>
            <a:endParaRPr lang="en-US">
              <a:solidFill>
                <a:prstClr val="white">
                  <a:shade val="50000"/>
                </a:prstClr>
              </a:solidFill>
            </a:endParaRPr>
          </a:p>
        </p:txBody>
      </p:sp>
    </p:spTree>
    <p:extLst>
      <p:ext uri="{BB962C8B-B14F-4D97-AF65-F5344CB8AC3E}">
        <p14:creationId xmlns:p14="http://schemas.microsoft.com/office/powerpoint/2010/main" val="24371867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#7- If extra support is needed to maintain health and safety.</a:t>
            </a:r>
          </a:p>
        </p:txBody>
      </p:sp>
      <p:sp>
        <p:nvSpPr>
          <p:cNvPr id="3" name="Content Placeholder 2"/>
          <p:cNvSpPr>
            <a:spLocks noGrp="1"/>
          </p:cNvSpPr>
          <p:nvPr>
            <p:ph sz="quarter" idx="1"/>
          </p:nvPr>
        </p:nvSpPr>
        <p:spPr>
          <a:xfrm>
            <a:off x="914400" y="1447800"/>
            <a:ext cx="7772400" cy="5135562"/>
          </a:xfrm>
        </p:spPr>
        <p:txBody>
          <a:bodyPr>
            <a:normAutofit fontScale="92500" lnSpcReduction="10000"/>
          </a:bodyPr>
          <a:lstStyle/>
          <a:p>
            <a:pPr marL="0" indent="0">
              <a:buNone/>
            </a:pPr>
            <a:r>
              <a:rPr lang="en-US" dirty="0"/>
              <a:t>People may not be able to take part in all of the freedoms the regulations provide. (i.e. Person has food locked up due to health and safety.) </a:t>
            </a:r>
          </a:p>
          <a:p>
            <a:r>
              <a:rPr lang="en-US" dirty="0"/>
              <a:t>When that happens the provider has very strict rules they have to follow and document:</a:t>
            </a:r>
          </a:p>
          <a:p>
            <a:pPr lvl="1"/>
            <a:r>
              <a:rPr lang="en-US" b="1" dirty="0"/>
              <a:t>Base</a:t>
            </a:r>
            <a:r>
              <a:rPr lang="en-US" dirty="0"/>
              <a:t> the restriction on a specific individual need. </a:t>
            </a:r>
          </a:p>
          <a:p>
            <a:pPr lvl="1"/>
            <a:r>
              <a:rPr lang="en-US" dirty="0"/>
              <a:t>Show that </a:t>
            </a:r>
            <a:r>
              <a:rPr lang="en-US" b="1" dirty="0"/>
              <a:t>positive interventions </a:t>
            </a:r>
            <a:r>
              <a:rPr lang="en-US" dirty="0"/>
              <a:t>have been tried but haven’t worked. </a:t>
            </a:r>
          </a:p>
          <a:p>
            <a:pPr lvl="1"/>
            <a:r>
              <a:rPr lang="en-US" dirty="0"/>
              <a:t>Keep measuring with </a:t>
            </a:r>
            <a:r>
              <a:rPr lang="en-US" b="1" dirty="0"/>
              <a:t>data collection </a:t>
            </a:r>
            <a:r>
              <a:rPr lang="en-US" dirty="0"/>
              <a:t>to determine if restriction should continue. </a:t>
            </a:r>
          </a:p>
          <a:p>
            <a:pPr lvl="1"/>
            <a:r>
              <a:rPr lang="en-US" dirty="0"/>
              <a:t>Show that any modification is </a:t>
            </a:r>
            <a:r>
              <a:rPr lang="en-US" b="1" dirty="0"/>
              <a:t>TEMPORARY</a:t>
            </a:r>
            <a:r>
              <a:rPr lang="en-US" dirty="0"/>
              <a:t> and includes a fading plan. </a:t>
            </a:r>
          </a:p>
          <a:p>
            <a:pPr lvl="1"/>
            <a:r>
              <a:rPr lang="en-US" b="1" dirty="0"/>
              <a:t>Informed consent </a:t>
            </a:r>
            <a:r>
              <a:rPr lang="en-US" dirty="0"/>
              <a:t>from person and legal decision maker. </a:t>
            </a:r>
          </a:p>
          <a:p>
            <a:pPr lvl="1"/>
            <a:r>
              <a:rPr lang="en-US" dirty="0"/>
              <a:t>Show the intervention will </a:t>
            </a:r>
            <a:r>
              <a:rPr lang="en-US" b="1" dirty="0"/>
              <a:t>cause no harm</a:t>
            </a:r>
            <a:r>
              <a:rPr lang="en-US" dirty="0"/>
              <a:t>. </a:t>
            </a:r>
          </a:p>
          <a:p>
            <a:pPr lvl="1"/>
            <a:endParaRPr lang="en-US" dirty="0"/>
          </a:p>
        </p:txBody>
      </p:sp>
      <p:sp>
        <p:nvSpPr>
          <p:cNvPr id="4" name="Slide Number Placeholder 3">
            <a:extLst>
              <a:ext uri="{FF2B5EF4-FFF2-40B4-BE49-F238E27FC236}">
                <a16:creationId xmlns:a16="http://schemas.microsoft.com/office/drawing/2014/main" id="{B5C66AA2-D282-4627-9826-920D04B2E9BC}"/>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15</a:t>
            </a:fld>
            <a:endParaRPr lang="en-US">
              <a:solidFill>
                <a:prstClr val="white">
                  <a:shade val="50000"/>
                </a:prstClr>
              </a:solidFill>
            </a:endParaRPr>
          </a:p>
        </p:txBody>
      </p:sp>
    </p:spTree>
    <p:extLst>
      <p:ext uri="{BB962C8B-B14F-4D97-AF65-F5344CB8AC3E}">
        <p14:creationId xmlns:p14="http://schemas.microsoft.com/office/powerpoint/2010/main" val="943000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84A342-75A6-4DCF-AF9D-50E6FE975197}"/>
              </a:ext>
            </a:extLst>
          </p:cNvPr>
          <p:cNvSpPr>
            <a:spLocks noGrp="1"/>
          </p:cNvSpPr>
          <p:nvPr>
            <p:ph type="title"/>
          </p:nvPr>
        </p:nvSpPr>
        <p:spPr/>
        <p:txBody>
          <a:bodyPr>
            <a:normAutofit fontScale="90000"/>
          </a:bodyPr>
          <a:lstStyle/>
          <a:p>
            <a:r>
              <a:rPr lang="en-US" dirty="0"/>
              <a:t>How provider staff ensure compliance</a:t>
            </a:r>
          </a:p>
        </p:txBody>
      </p:sp>
      <p:sp>
        <p:nvSpPr>
          <p:cNvPr id="3" name="Content Placeholder 2">
            <a:extLst>
              <a:ext uri="{FF2B5EF4-FFF2-40B4-BE49-F238E27FC236}">
                <a16:creationId xmlns:a16="http://schemas.microsoft.com/office/drawing/2014/main" id="{277F346F-BD7E-4C92-B897-AEE72672BF21}"/>
              </a:ext>
            </a:extLst>
          </p:cNvPr>
          <p:cNvSpPr>
            <a:spLocks noGrp="1"/>
          </p:cNvSpPr>
          <p:nvPr>
            <p:ph sz="quarter" idx="1"/>
          </p:nvPr>
        </p:nvSpPr>
        <p:spPr>
          <a:xfrm>
            <a:off x="914400" y="1417638"/>
            <a:ext cx="7772400" cy="5133067"/>
          </a:xfrm>
        </p:spPr>
        <p:txBody>
          <a:bodyPr>
            <a:normAutofit lnSpcReduction="10000"/>
          </a:bodyPr>
          <a:lstStyle/>
          <a:p>
            <a:endParaRPr lang="en-US" b="1" dirty="0"/>
          </a:p>
          <a:p>
            <a:r>
              <a:rPr lang="en-US" b="1" dirty="0"/>
              <a:t>Self-assessment</a:t>
            </a:r>
            <a:r>
              <a:rPr lang="en-US" dirty="0"/>
              <a:t> captures individual experiences to ensure the regulations are met. </a:t>
            </a:r>
          </a:p>
          <a:p>
            <a:r>
              <a:rPr lang="en-US" dirty="0"/>
              <a:t>Implement </a:t>
            </a:r>
            <a:r>
              <a:rPr lang="en-US" b="1" dirty="0"/>
              <a:t>practices and procedures </a:t>
            </a:r>
            <a:r>
              <a:rPr lang="en-US" dirty="0"/>
              <a:t>that are aligned with the regulation.</a:t>
            </a:r>
          </a:p>
          <a:p>
            <a:r>
              <a:rPr lang="en-US" dirty="0"/>
              <a:t>Utilize </a:t>
            </a:r>
            <a:r>
              <a:rPr lang="en-US" b="1" dirty="0"/>
              <a:t>person centered </a:t>
            </a:r>
            <a:r>
              <a:rPr lang="en-US" dirty="0"/>
              <a:t>service planning processes.</a:t>
            </a:r>
          </a:p>
          <a:p>
            <a:r>
              <a:rPr lang="en-US" dirty="0"/>
              <a:t>Maintain </a:t>
            </a:r>
            <a:r>
              <a:rPr lang="en-US" b="1" dirty="0"/>
              <a:t>CQL</a:t>
            </a:r>
            <a:r>
              <a:rPr lang="en-US" dirty="0"/>
              <a:t> accreditation and utilize the personal outcome measures. </a:t>
            </a:r>
          </a:p>
          <a:p>
            <a:r>
              <a:rPr lang="en-US" dirty="0"/>
              <a:t>Initial orientation and annual </a:t>
            </a:r>
            <a:r>
              <a:rPr lang="en-US" b="1" dirty="0"/>
              <a:t>training</a:t>
            </a:r>
            <a:r>
              <a:rPr lang="en-US" dirty="0"/>
              <a:t> for staff.</a:t>
            </a:r>
          </a:p>
          <a:p>
            <a:r>
              <a:rPr lang="en-US" dirty="0"/>
              <a:t>Initial setting review for </a:t>
            </a:r>
            <a:r>
              <a:rPr lang="en-US" b="1" dirty="0"/>
              <a:t>new provider-owned </a:t>
            </a:r>
            <a:r>
              <a:rPr lang="en-US" dirty="0"/>
              <a:t>residential or facility-based day program prior to setting being initiated, built or purchased</a:t>
            </a:r>
          </a:p>
          <a:p>
            <a:endParaRPr lang="en-US" dirty="0"/>
          </a:p>
          <a:p>
            <a:endParaRPr lang="en-US" dirty="0"/>
          </a:p>
        </p:txBody>
      </p:sp>
      <p:sp>
        <p:nvSpPr>
          <p:cNvPr id="4" name="Slide Number Placeholder 3">
            <a:extLst>
              <a:ext uri="{FF2B5EF4-FFF2-40B4-BE49-F238E27FC236}">
                <a16:creationId xmlns:a16="http://schemas.microsoft.com/office/drawing/2014/main" id="{3386B83C-6AB6-45BE-86C0-6E5212961918}"/>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16</a:t>
            </a:fld>
            <a:endParaRPr lang="en-US">
              <a:solidFill>
                <a:prstClr val="white">
                  <a:shade val="50000"/>
                </a:prstClr>
              </a:solidFill>
            </a:endParaRPr>
          </a:p>
        </p:txBody>
      </p:sp>
    </p:spTree>
    <p:extLst>
      <p:ext uri="{BB962C8B-B14F-4D97-AF65-F5344CB8AC3E}">
        <p14:creationId xmlns:p14="http://schemas.microsoft.com/office/powerpoint/2010/main" val="2129671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How DDPM/PAs ensure compliance</a:t>
            </a:r>
          </a:p>
        </p:txBody>
      </p:sp>
      <p:sp>
        <p:nvSpPr>
          <p:cNvPr id="3" name="Content Placeholder 2"/>
          <p:cNvSpPr>
            <a:spLocks noGrp="1"/>
          </p:cNvSpPr>
          <p:nvPr>
            <p:ph sz="quarter" idx="1"/>
          </p:nvPr>
        </p:nvSpPr>
        <p:spPr>
          <a:xfrm>
            <a:off x="914400" y="1447800"/>
            <a:ext cx="7772400" cy="5135562"/>
          </a:xfrm>
        </p:spPr>
        <p:txBody>
          <a:bodyPr>
            <a:normAutofit lnSpcReduction="10000"/>
          </a:bodyPr>
          <a:lstStyle/>
          <a:p>
            <a:r>
              <a:rPr lang="en-US" b="1" dirty="0"/>
              <a:t>Environmental Scan </a:t>
            </a:r>
            <a:r>
              <a:rPr lang="en-US" dirty="0"/>
              <a:t>to monitor physical environment and locked doors. </a:t>
            </a:r>
          </a:p>
          <a:p>
            <a:r>
              <a:rPr lang="en-US" dirty="0"/>
              <a:t>If person is not satisfied with living, work, other services, or provider, they will help find</a:t>
            </a:r>
            <a:r>
              <a:rPr lang="en-US" b="1" dirty="0"/>
              <a:t> other options</a:t>
            </a:r>
            <a:r>
              <a:rPr lang="en-US" dirty="0"/>
              <a:t>. </a:t>
            </a:r>
          </a:p>
          <a:p>
            <a:r>
              <a:rPr lang="en-US" dirty="0"/>
              <a:t>Review </a:t>
            </a:r>
            <a:r>
              <a:rPr lang="en-US" b="1" dirty="0"/>
              <a:t>self-assessment</a:t>
            </a:r>
            <a:r>
              <a:rPr lang="en-US" dirty="0"/>
              <a:t> to ensure people’s outcomes are being realized. </a:t>
            </a:r>
          </a:p>
          <a:p>
            <a:r>
              <a:rPr lang="en-US" b="1" dirty="0"/>
              <a:t>Approve plans </a:t>
            </a:r>
            <a:r>
              <a:rPr lang="en-US" dirty="0"/>
              <a:t>that are developed according to peoples needs and preferences in line with regulations. </a:t>
            </a:r>
          </a:p>
          <a:p>
            <a:r>
              <a:rPr lang="en-US" dirty="0"/>
              <a:t>Conduct </a:t>
            </a:r>
            <a:r>
              <a:rPr lang="en-US" b="1" dirty="0"/>
              <a:t>face to face visits </a:t>
            </a:r>
            <a:r>
              <a:rPr lang="en-US" dirty="0"/>
              <a:t>to monitor service satisfaction and plan implementation. </a:t>
            </a:r>
          </a:p>
          <a:p>
            <a:r>
              <a:rPr lang="en-US" b="1" dirty="0"/>
              <a:t>Review</a:t>
            </a:r>
            <a:r>
              <a:rPr lang="en-US" dirty="0"/>
              <a:t> future provider owned or controlled settings and facility based day programs. </a:t>
            </a:r>
          </a:p>
          <a:p>
            <a:endParaRPr lang="en-US" dirty="0"/>
          </a:p>
          <a:p>
            <a:endParaRPr lang="en-US" dirty="0"/>
          </a:p>
        </p:txBody>
      </p:sp>
      <p:sp>
        <p:nvSpPr>
          <p:cNvPr id="4" name="Slide Number Placeholder 3">
            <a:extLst>
              <a:ext uri="{FF2B5EF4-FFF2-40B4-BE49-F238E27FC236}">
                <a16:creationId xmlns:a16="http://schemas.microsoft.com/office/drawing/2014/main" id="{5B519A3D-C207-4933-8BBD-2CDA90295FB6}"/>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17</a:t>
            </a:fld>
            <a:endParaRPr lang="en-US">
              <a:solidFill>
                <a:prstClr val="white">
                  <a:shade val="50000"/>
                </a:prstClr>
              </a:solidFill>
            </a:endParaRPr>
          </a:p>
        </p:txBody>
      </p:sp>
    </p:spTree>
    <p:extLst>
      <p:ext uri="{BB962C8B-B14F-4D97-AF65-F5344CB8AC3E}">
        <p14:creationId xmlns:p14="http://schemas.microsoft.com/office/powerpoint/2010/main" val="9383092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241EB-2CC1-4A38-9D8D-805761F69426}"/>
              </a:ext>
            </a:extLst>
          </p:cNvPr>
          <p:cNvSpPr>
            <a:spLocks noGrp="1"/>
          </p:cNvSpPr>
          <p:nvPr>
            <p:ph type="title"/>
          </p:nvPr>
        </p:nvSpPr>
        <p:spPr/>
        <p:txBody>
          <a:bodyPr>
            <a:normAutofit fontScale="90000"/>
          </a:bodyPr>
          <a:lstStyle/>
          <a:p>
            <a:r>
              <a:rPr lang="en-US" dirty="0"/>
              <a:t>How the State Office ensures compliance</a:t>
            </a:r>
          </a:p>
        </p:txBody>
      </p:sp>
      <p:sp>
        <p:nvSpPr>
          <p:cNvPr id="3" name="Content Placeholder 2">
            <a:extLst>
              <a:ext uri="{FF2B5EF4-FFF2-40B4-BE49-F238E27FC236}">
                <a16:creationId xmlns:a16="http://schemas.microsoft.com/office/drawing/2014/main" id="{C31784B5-695C-4D89-9F52-B8F117E5F841}"/>
              </a:ext>
            </a:extLst>
          </p:cNvPr>
          <p:cNvSpPr>
            <a:spLocks noGrp="1"/>
          </p:cNvSpPr>
          <p:nvPr>
            <p:ph sz="quarter" idx="1"/>
          </p:nvPr>
        </p:nvSpPr>
        <p:spPr>
          <a:xfrm>
            <a:off x="914400" y="1447800"/>
            <a:ext cx="7772400" cy="5135562"/>
          </a:xfrm>
        </p:spPr>
        <p:txBody>
          <a:bodyPr>
            <a:normAutofit/>
          </a:bodyPr>
          <a:lstStyle/>
          <a:p>
            <a:r>
              <a:rPr lang="en-US" dirty="0"/>
              <a:t>HCBS Provider </a:t>
            </a:r>
            <a:r>
              <a:rPr lang="en-US" b="1" dirty="0"/>
              <a:t>Survey</a:t>
            </a:r>
            <a:r>
              <a:rPr lang="en-US" dirty="0"/>
              <a:t> </a:t>
            </a:r>
          </a:p>
          <a:p>
            <a:r>
              <a:rPr lang="en-US" dirty="0"/>
              <a:t>Initial </a:t>
            </a:r>
            <a:r>
              <a:rPr lang="en-US" b="1" dirty="0"/>
              <a:t>training</a:t>
            </a:r>
            <a:r>
              <a:rPr lang="en-US" dirty="0"/>
              <a:t> for DDPMs and New Providers</a:t>
            </a:r>
          </a:p>
          <a:p>
            <a:r>
              <a:rPr lang="en-US" dirty="0"/>
              <a:t>Annual </a:t>
            </a:r>
            <a:r>
              <a:rPr lang="en-US" b="1" dirty="0"/>
              <a:t>training</a:t>
            </a:r>
            <a:r>
              <a:rPr lang="en-US" dirty="0"/>
              <a:t> for DDPMs</a:t>
            </a:r>
          </a:p>
          <a:p>
            <a:r>
              <a:rPr lang="en-US" b="1" dirty="0"/>
              <a:t>Review </a:t>
            </a:r>
            <a:r>
              <a:rPr lang="en-US" dirty="0"/>
              <a:t>future provider owned or controlled settings and facility based day programs. </a:t>
            </a:r>
          </a:p>
          <a:p>
            <a:r>
              <a:rPr lang="en-US" dirty="0"/>
              <a:t>Review provider policy and procedures for </a:t>
            </a:r>
            <a:r>
              <a:rPr lang="en-US" b="1" dirty="0"/>
              <a:t>licensure</a:t>
            </a:r>
            <a:r>
              <a:rPr lang="en-US" dirty="0"/>
              <a:t> (initially and annually as updated) </a:t>
            </a:r>
          </a:p>
          <a:p>
            <a:r>
              <a:rPr lang="en-US" b="1" dirty="0"/>
              <a:t>Quality assurance </a:t>
            </a:r>
            <a:r>
              <a:rPr lang="en-US" dirty="0"/>
              <a:t>reviews of provider and DDPM activities. </a:t>
            </a:r>
          </a:p>
          <a:p>
            <a:r>
              <a:rPr lang="en-US" b="1" dirty="0"/>
              <a:t>Heightened Scrutiny </a:t>
            </a:r>
            <a:r>
              <a:rPr lang="en-US" dirty="0"/>
              <a:t>review for settings potentially institution and/or isolating in nature.</a:t>
            </a:r>
          </a:p>
          <a:p>
            <a:endParaRPr lang="en-US" dirty="0"/>
          </a:p>
        </p:txBody>
      </p:sp>
      <p:sp>
        <p:nvSpPr>
          <p:cNvPr id="4" name="Slide Number Placeholder 3">
            <a:extLst>
              <a:ext uri="{FF2B5EF4-FFF2-40B4-BE49-F238E27FC236}">
                <a16:creationId xmlns:a16="http://schemas.microsoft.com/office/drawing/2014/main" id="{8E4A5DED-D147-4603-A8A5-0241BCB5A378}"/>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18</a:t>
            </a:fld>
            <a:endParaRPr lang="en-US">
              <a:solidFill>
                <a:prstClr val="white">
                  <a:shade val="50000"/>
                </a:prstClr>
              </a:solidFill>
            </a:endParaRPr>
          </a:p>
        </p:txBody>
      </p:sp>
    </p:spTree>
    <p:extLst>
      <p:ext uri="{BB962C8B-B14F-4D97-AF65-F5344CB8AC3E}">
        <p14:creationId xmlns:p14="http://schemas.microsoft.com/office/powerpoint/2010/main" val="4036964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sz="quarter" idx="1"/>
          </p:nvPr>
        </p:nvSpPr>
        <p:spPr/>
        <p:txBody>
          <a:bodyPr/>
          <a:lstStyle/>
          <a:p>
            <a:pPr marL="137160" indent="0">
              <a:buNone/>
            </a:pPr>
            <a:endParaRPr lang="en-US" dirty="0"/>
          </a:p>
          <a:p>
            <a:pPr marL="137160" indent="0">
              <a:buNone/>
            </a:pPr>
            <a:r>
              <a:rPr lang="en-US" dirty="0"/>
              <a:t>For further detail, instructions, &amp; resources visit:</a:t>
            </a:r>
          </a:p>
          <a:p>
            <a:pPr marL="137160" indent="0">
              <a:buNone/>
            </a:pPr>
            <a:r>
              <a:rPr lang="en-US" u="sng" dirty="0">
                <a:hlinkClick r:id="rId3"/>
              </a:rPr>
              <a:t>http://www.nd.gov/dhs/services/disabilities/dd-hcbs.html</a:t>
            </a:r>
            <a:endParaRPr lang="en-US" u="sng" dirty="0"/>
          </a:p>
          <a:p>
            <a:pPr marL="137160" indent="0">
              <a:buNone/>
            </a:pPr>
            <a:endParaRPr lang="en-US" dirty="0"/>
          </a:p>
          <a:p>
            <a:pPr marL="0" indent="0">
              <a:buNone/>
            </a:pPr>
            <a:r>
              <a:rPr lang="en-US" dirty="0"/>
              <a:t>Regulations also apply to person-centered service planning requirements and are incorporated into the Overall Service Plan (OSP) Instructions:</a:t>
            </a:r>
          </a:p>
          <a:p>
            <a:pPr marL="0" indent="0">
              <a:buNone/>
            </a:pPr>
            <a:r>
              <a:rPr lang="en-US" dirty="0">
                <a:hlinkClick r:id="rId4"/>
              </a:rPr>
              <a:t>http://www.nd.gov/dhs/services/disabilities/docs/overall-service-plan-instructions-update.pdf</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CD8AE4CC-359E-40AC-A469-E85601F2F31F}"/>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19</a:t>
            </a:fld>
            <a:endParaRPr lang="en-US">
              <a:solidFill>
                <a:prstClr val="white">
                  <a:shade val="50000"/>
                </a:prstClr>
              </a:solidFill>
            </a:endParaRPr>
          </a:p>
        </p:txBody>
      </p:sp>
    </p:spTree>
    <p:extLst>
      <p:ext uri="{BB962C8B-B14F-4D97-AF65-F5344CB8AC3E}">
        <p14:creationId xmlns:p14="http://schemas.microsoft.com/office/powerpoint/2010/main" val="2842210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B6918-495D-45F2-889E-327414639D1E}"/>
              </a:ext>
            </a:extLst>
          </p:cNvPr>
          <p:cNvSpPr>
            <a:spLocks noGrp="1"/>
          </p:cNvSpPr>
          <p:nvPr>
            <p:ph type="title"/>
          </p:nvPr>
        </p:nvSpPr>
        <p:spPr/>
        <p:txBody>
          <a:bodyPr/>
          <a:lstStyle/>
          <a:p>
            <a:r>
              <a:rPr lang="en-US" dirty="0"/>
              <a:t>Where do the rules come from?</a:t>
            </a:r>
          </a:p>
        </p:txBody>
      </p:sp>
      <p:sp>
        <p:nvSpPr>
          <p:cNvPr id="3" name="Content Placeholder 2">
            <a:extLst>
              <a:ext uri="{FF2B5EF4-FFF2-40B4-BE49-F238E27FC236}">
                <a16:creationId xmlns:a16="http://schemas.microsoft.com/office/drawing/2014/main" id="{456117C4-01AF-4FFF-A765-5228A8BC0AB3}"/>
              </a:ext>
            </a:extLst>
          </p:cNvPr>
          <p:cNvSpPr>
            <a:spLocks noGrp="1"/>
          </p:cNvSpPr>
          <p:nvPr>
            <p:ph sz="quarter" idx="1"/>
          </p:nvPr>
        </p:nvSpPr>
        <p:spPr/>
        <p:txBody>
          <a:bodyPr/>
          <a:lstStyle/>
          <a:p>
            <a:pPr marL="0" indent="0">
              <a:buNone/>
            </a:pPr>
            <a:endParaRPr lang="en-US" dirty="0"/>
          </a:p>
          <a:p>
            <a:pPr marL="0" indent="0">
              <a:buNone/>
            </a:pPr>
            <a:r>
              <a:rPr lang="en-US" dirty="0"/>
              <a:t>The Centers for Medicare and Medicaid Services (CMS)  is a part of the federal government that oversees the federal funding used to pay for Home and Community Based waiver services.</a:t>
            </a:r>
          </a:p>
          <a:p>
            <a:pPr marL="0" indent="0">
              <a:buNone/>
            </a:pPr>
            <a:endParaRPr lang="en-US" dirty="0"/>
          </a:p>
          <a:p>
            <a:pPr marL="0" indent="0">
              <a:buNone/>
            </a:pPr>
            <a:r>
              <a:rPr lang="en-US" dirty="0"/>
              <a:t>States and providers are required to follow federal regulations in order to receive funding.</a:t>
            </a:r>
          </a:p>
        </p:txBody>
      </p:sp>
      <p:sp>
        <p:nvSpPr>
          <p:cNvPr id="4" name="Slide Number Placeholder 3">
            <a:extLst>
              <a:ext uri="{FF2B5EF4-FFF2-40B4-BE49-F238E27FC236}">
                <a16:creationId xmlns:a16="http://schemas.microsoft.com/office/drawing/2014/main" id="{687733F7-A88A-43F7-9A62-68FC1A235DF8}"/>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2</a:t>
            </a:fld>
            <a:endParaRPr lang="en-US">
              <a:solidFill>
                <a:prstClr val="white">
                  <a:shade val="50000"/>
                </a:prstClr>
              </a:solidFill>
            </a:endParaRPr>
          </a:p>
        </p:txBody>
      </p:sp>
    </p:spTree>
    <p:extLst>
      <p:ext uri="{BB962C8B-B14F-4D97-AF65-F5344CB8AC3E}">
        <p14:creationId xmlns:p14="http://schemas.microsoft.com/office/powerpoint/2010/main" val="38348408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25E3225-2EF3-4A13-B071-759812AFE4BE}"/>
              </a:ext>
            </a:extLst>
          </p:cNvPr>
          <p:cNvSpPr>
            <a:spLocks noGrp="1"/>
          </p:cNvSpPr>
          <p:nvPr>
            <p:ph type="title"/>
          </p:nvPr>
        </p:nvSpPr>
        <p:spPr/>
        <p:txBody>
          <a:bodyPr/>
          <a:lstStyle/>
          <a:p>
            <a:r>
              <a:rPr lang="en-US" dirty="0"/>
              <a:t>Further Questions?</a:t>
            </a:r>
          </a:p>
        </p:txBody>
      </p:sp>
      <p:sp>
        <p:nvSpPr>
          <p:cNvPr id="5" name="Content Placeholder 4">
            <a:extLst>
              <a:ext uri="{FF2B5EF4-FFF2-40B4-BE49-F238E27FC236}">
                <a16:creationId xmlns:a16="http://schemas.microsoft.com/office/drawing/2014/main" id="{E9BFC9C2-B23D-4C8E-BF9D-6AAFBE7CD22A}"/>
              </a:ext>
            </a:extLst>
          </p:cNvPr>
          <p:cNvSpPr>
            <a:spLocks noGrp="1"/>
          </p:cNvSpPr>
          <p:nvPr>
            <p:ph sz="quarter" idx="1"/>
          </p:nvPr>
        </p:nvSpPr>
        <p:spPr/>
        <p:txBody>
          <a:bodyPr/>
          <a:lstStyle/>
          <a:p>
            <a:endParaRPr lang="en-US" dirty="0"/>
          </a:p>
          <a:p>
            <a:endParaRPr lang="en-US" dirty="0"/>
          </a:p>
          <a:p>
            <a:pPr marL="0" indent="0">
              <a:buNone/>
            </a:pPr>
            <a:r>
              <a:rPr lang="en-US" dirty="0"/>
              <a:t>Contact the Developmental Disabilities Division</a:t>
            </a:r>
          </a:p>
          <a:p>
            <a:pPr marL="0" indent="0">
              <a:buNone/>
            </a:pPr>
            <a:r>
              <a:rPr lang="en-US" dirty="0"/>
              <a:t>1237 W. Divide Ave., Suite 1A</a:t>
            </a:r>
            <a:br>
              <a:rPr lang="en-US" dirty="0"/>
            </a:br>
            <a:r>
              <a:rPr lang="en-US" dirty="0"/>
              <a:t>Bismarck, ND 58501-1208</a:t>
            </a:r>
            <a:br>
              <a:rPr lang="en-US" dirty="0"/>
            </a:br>
            <a:r>
              <a:rPr lang="en-US" dirty="0"/>
              <a:t>Phone: 701.328.8930</a:t>
            </a:r>
            <a:br>
              <a:rPr lang="en-US" dirty="0"/>
            </a:br>
            <a:r>
              <a:rPr lang="en-US" dirty="0"/>
              <a:t>Toll Free: 800.755.8529</a:t>
            </a:r>
            <a:br>
              <a:rPr lang="en-US" dirty="0"/>
            </a:br>
            <a:r>
              <a:rPr lang="en-US" dirty="0"/>
              <a:t>E-mail: </a:t>
            </a:r>
            <a:r>
              <a:rPr lang="en-US" dirty="0">
                <a:hlinkClick r:id="rId2"/>
              </a:rPr>
              <a:t>dhsddreq@nd.gov</a:t>
            </a:r>
            <a:endParaRPr lang="en-US" dirty="0"/>
          </a:p>
          <a:p>
            <a:endParaRPr lang="en-US" dirty="0"/>
          </a:p>
        </p:txBody>
      </p:sp>
      <p:sp>
        <p:nvSpPr>
          <p:cNvPr id="6" name="Slide Number Placeholder 5">
            <a:extLst>
              <a:ext uri="{FF2B5EF4-FFF2-40B4-BE49-F238E27FC236}">
                <a16:creationId xmlns:a16="http://schemas.microsoft.com/office/drawing/2014/main" id="{F25C2AE2-96F1-436B-8E3B-87953B9EAA36}"/>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20</a:t>
            </a:fld>
            <a:endParaRPr lang="en-US">
              <a:solidFill>
                <a:prstClr val="white">
                  <a:shade val="50000"/>
                </a:prstClr>
              </a:solidFill>
            </a:endParaRPr>
          </a:p>
        </p:txBody>
      </p:sp>
    </p:spTree>
    <p:extLst>
      <p:ext uri="{BB962C8B-B14F-4D97-AF65-F5344CB8AC3E}">
        <p14:creationId xmlns:p14="http://schemas.microsoft.com/office/powerpoint/2010/main" val="540592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47AFEE-1FF2-4DE1-A429-DCE094476299}"/>
              </a:ext>
            </a:extLst>
          </p:cNvPr>
          <p:cNvSpPr>
            <a:spLocks noGrp="1"/>
          </p:cNvSpPr>
          <p:nvPr>
            <p:ph type="title"/>
          </p:nvPr>
        </p:nvSpPr>
        <p:spPr/>
        <p:txBody>
          <a:bodyPr>
            <a:normAutofit fontScale="90000"/>
          </a:bodyPr>
          <a:lstStyle/>
          <a:p>
            <a:r>
              <a:rPr lang="en-US" dirty="0"/>
              <a:t>What does this mean for people we support? </a:t>
            </a:r>
          </a:p>
        </p:txBody>
      </p:sp>
      <p:sp>
        <p:nvSpPr>
          <p:cNvPr id="3" name="Content Placeholder 2">
            <a:extLst>
              <a:ext uri="{FF2B5EF4-FFF2-40B4-BE49-F238E27FC236}">
                <a16:creationId xmlns:a16="http://schemas.microsoft.com/office/drawing/2014/main" id="{E001DFFA-DF2F-427C-9E84-81870C22A016}"/>
              </a:ext>
            </a:extLst>
          </p:cNvPr>
          <p:cNvSpPr>
            <a:spLocks noGrp="1"/>
          </p:cNvSpPr>
          <p:nvPr>
            <p:ph sz="quarter" idx="1"/>
          </p:nvPr>
        </p:nvSpPr>
        <p:spPr>
          <a:xfrm>
            <a:off x="892206" y="1417638"/>
            <a:ext cx="7772400" cy="4572000"/>
          </a:xfrm>
        </p:spPr>
        <p:txBody>
          <a:bodyPr/>
          <a:lstStyle/>
          <a:p>
            <a:endParaRPr lang="en-US" dirty="0"/>
          </a:p>
          <a:p>
            <a:r>
              <a:rPr lang="en-US" dirty="0"/>
              <a:t>People have </a:t>
            </a:r>
            <a:r>
              <a:rPr lang="en-US" b="1" dirty="0"/>
              <a:t>full access </a:t>
            </a:r>
            <a:r>
              <a:rPr lang="en-US" dirty="0"/>
              <a:t>to the benefits of community living based on characteristics and individual experiences.</a:t>
            </a:r>
          </a:p>
          <a:p>
            <a:r>
              <a:rPr lang="en-US" dirty="0"/>
              <a:t>People have the opportunity to receive service in the </a:t>
            </a:r>
            <a:r>
              <a:rPr lang="en-US" b="1" dirty="0"/>
              <a:t>most integrated </a:t>
            </a:r>
            <a:r>
              <a:rPr lang="en-US" dirty="0"/>
              <a:t>settings. </a:t>
            </a:r>
          </a:p>
          <a:p>
            <a:r>
              <a:rPr lang="en-US" dirty="0"/>
              <a:t>People have maximum </a:t>
            </a:r>
            <a:r>
              <a:rPr lang="en-US" b="1" dirty="0"/>
              <a:t>choice and control </a:t>
            </a:r>
            <a:r>
              <a:rPr lang="en-US" dirty="0"/>
              <a:t>over their lives</a:t>
            </a:r>
            <a:r>
              <a:rPr lang="en-US" b="1" dirty="0"/>
              <a:t> </a:t>
            </a:r>
            <a:r>
              <a:rPr lang="en-US" dirty="0"/>
              <a:t>making big and small life decisions. </a:t>
            </a:r>
          </a:p>
          <a:p>
            <a:r>
              <a:rPr lang="en-US" b="1" dirty="0"/>
              <a:t>Rights are respected </a:t>
            </a:r>
            <a:r>
              <a:rPr lang="en-US" dirty="0"/>
              <a:t>and should be same as any citizen. </a:t>
            </a:r>
          </a:p>
        </p:txBody>
      </p:sp>
      <p:sp>
        <p:nvSpPr>
          <p:cNvPr id="4" name="Slide Number Placeholder 3">
            <a:extLst>
              <a:ext uri="{FF2B5EF4-FFF2-40B4-BE49-F238E27FC236}">
                <a16:creationId xmlns:a16="http://schemas.microsoft.com/office/drawing/2014/main" id="{AB6E63F8-27DD-4419-8B10-436E445F7D98}"/>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3</a:t>
            </a:fld>
            <a:endParaRPr lang="en-US">
              <a:solidFill>
                <a:prstClr val="white">
                  <a:shade val="50000"/>
                </a:prstClr>
              </a:solidFill>
            </a:endParaRPr>
          </a:p>
        </p:txBody>
      </p:sp>
    </p:spTree>
    <p:extLst>
      <p:ext uri="{BB962C8B-B14F-4D97-AF65-F5344CB8AC3E}">
        <p14:creationId xmlns:p14="http://schemas.microsoft.com/office/powerpoint/2010/main" val="5336258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97A9F-7833-46A6-8228-698492394518}"/>
              </a:ext>
            </a:extLst>
          </p:cNvPr>
          <p:cNvSpPr>
            <a:spLocks noGrp="1"/>
          </p:cNvSpPr>
          <p:nvPr>
            <p:ph type="title"/>
          </p:nvPr>
        </p:nvSpPr>
        <p:spPr/>
        <p:txBody>
          <a:bodyPr/>
          <a:lstStyle/>
          <a:p>
            <a:r>
              <a:rPr lang="en-US" dirty="0"/>
              <a:t>Community is…</a:t>
            </a:r>
          </a:p>
        </p:txBody>
      </p:sp>
      <p:pic>
        <p:nvPicPr>
          <p:cNvPr id="5" name="Content Placeholder 4">
            <a:extLst>
              <a:ext uri="{FF2B5EF4-FFF2-40B4-BE49-F238E27FC236}">
                <a16:creationId xmlns:a16="http://schemas.microsoft.com/office/drawing/2014/main" id="{41E9072A-B186-4EB4-A488-1BF542D009C7}"/>
              </a:ext>
            </a:extLst>
          </p:cNvPr>
          <p:cNvPicPr>
            <a:picLocks noGrp="1" noChangeAspect="1"/>
          </p:cNvPicPr>
          <p:nvPr>
            <p:ph sz="quarter" idx="1"/>
          </p:nvPr>
        </p:nvPicPr>
        <p:blipFill>
          <a:blip r:embed="rId3">
            <a:extLst>
              <a:ext uri="{28A0092B-C50C-407E-A947-70E740481C1C}">
                <a14:useLocalDpi xmlns:a14="http://schemas.microsoft.com/office/drawing/2010/main" val="0"/>
              </a:ext>
            </a:extLst>
          </a:blip>
          <a:stretch>
            <a:fillRect/>
          </a:stretch>
        </p:blipFill>
        <p:spPr>
          <a:xfrm>
            <a:off x="1682620" y="1295400"/>
            <a:ext cx="5778759" cy="5445369"/>
          </a:xfrm>
        </p:spPr>
      </p:pic>
      <p:sp>
        <p:nvSpPr>
          <p:cNvPr id="3" name="Slide Number Placeholder 2">
            <a:extLst>
              <a:ext uri="{FF2B5EF4-FFF2-40B4-BE49-F238E27FC236}">
                <a16:creationId xmlns:a16="http://schemas.microsoft.com/office/drawing/2014/main" id="{A914BC2A-32AA-4129-9ADA-9953C8AC89F0}"/>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4</a:t>
            </a:fld>
            <a:endParaRPr lang="en-US">
              <a:solidFill>
                <a:prstClr val="white">
                  <a:shade val="50000"/>
                </a:prstClr>
              </a:solidFill>
            </a:endParaRPr>
          </a:p>
        </p:txBody>
      </p:sp>
    </p:spTree>
    <p:extLst>
      <p:ext uri="{BB962C8B-B14F-4D97-AF65-F5344CB8AC3E}">
        <p14:creationId xmlns:p14="http://schemas.microsoft.com/office/powerpoint/2010/main" val="319717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19F00-8499-4AE7-B9A6-F56F8B0D3446}"/>
              </a:ext>
            </a:extLst>
          </p:cNvPr>
          <p:cNvSpPr>
            <a:spLocks noGrp="1"/>
          </p:cNvSpPr>
          <p:nvPr>
            <p:ph type="title"/>
          </p:nvPr>
        </p:nvSpPr>
        <p:spPr/>
        <p:txBody>
          <a:bodyPr/>
          <a:lstStyle/>
          <a:p>
            <a:r>
              <a:rPr lang="en-US" dirty="0"/>
              <a:t>Exploring Aspects of HCBS Video</a:t>
            </a:r>
          </a:p>
        </p:txBody>
      </p:sp>
      <p:sp>
        <p:nvSpPr>
          <p:cNvPr id="3" name="Content Placeholder 2">
            <a:extLst>
              <a:ext uri="{FF2B5EF4-FFF2-40B4-BE49-F238E27FC236}">
                <a16:creationId xmlns:a16="http://schemas.microsoft.com/office/drawing/2014/main" id="{8407CDB5-769C-4CD2-A718-30AA86B9F930}"/>
              </a:ext>
            </a:extLst>
          </p:cNvPr>
          <p:cNvSpPr>
            <a:spLocks noGrp="1"/>
          </p:cNvSpPr>
          <p:nvPr>
            <p:ph sz="quarter" idx="1"/>
          </p:nvPr>
        </p:nvSpPr>
        <p:spPr/>
        <p:txBody>
          <a:bodyPr>
            <a:normAutofit lnSpcReduction="10000"/>
          </a:bodyPr>
          <a:lstStyle/>
          <a:p>
            <a:pPr marL="0" indent="0">
              <a:buNone/>
            </a:pPr>
            <a:r>
              <a:rPr lang="en-US" dirty="0">
                <a:hlinkClick r:id="rId3"/>
              </a:rPr>
              <a:t>https://c-q-l.org/resource-library/resource-library/all-resources/hcbs-settings-rule-approaching-the-original-deadline</a:t>
            </a:r>
            <a:endParaRPr lang="en-US" dirty="0"/>
          </a:p>
          <a:p>
            <a:pPr marL="0" indent="0">
              <a:buNone/>
            </a:pPr>
            <a:endParaRPr lang="en-US" i="1" dirty="0"/>
          </a:p>
          <a:p>
            <a:pPr marL="0" indent="0">
              <a:buNone/>
            </a:pPr>
            <a:r>
              <a:rPr lang="en-US" dirty="0"/>
              <a:t>CMS probes and questions to ensure compliance:</a:t>
            </a:r>
          </a:p>
          <a:p>
            <a:pPr marL="0" indent="0">
              <a:buNone/>
            </a:pPr>
            <a:r>
              <a:rPr lang="en-US" dirty="0">
                <a:hlinkClick r:id="rId4"/>
              </a:rPr>
              <a:t>http://www.nd.gov/dhs/services/disabilities/docs/2015-cms-requirements-for-hcbs.pdf</a:t>
            </a:r>
            <a:endParaRPr lang="en-US" dirty="0"/>
          </a:p>
          <a:p>
            <a:pPr marL="0" indent="0">
              <a:buNone/>
            </a:pPr>
            <a:endParaRPr lang="en-US" i="1" dirty="0"/>
          </a:p>
          <a:p>
            <a:pPr marL="0" indent="0">
              <a:buNone/>
            </a:pPr>
            <a:r>
              <a:rPr lang="en-US" i="1" dirty="0"/>
              <a:t>Acknowledgements:</a:t>
            </a:r>
          </a:p>
          <a:p>
            <a:pPr marL="0" indent="0">
              <a:buNone/>
            </a:pPr>
            <a:r>
              <a:rPr lang="en-US" i="1" dirty="0"/>
              <a:t>Resources from CMS and CQL were used in putting together this presentation.</a:t>
            </a:r>
          </a:p>
          <a:p>
            <a:endParaRPr lang="en-US" dirty="0"/>
          </a:p>
        </p:txBody>
      </p:sp>
      <p:sp>
        <p:nvSpPr>
          <p:cNvPr id="4" name="Slide Number Placeholder 3">
            <a:extLst>
              <a:ext uri="{FF2B5EF4-FFF2-40B4-BE49-F238E27FC236}">
                <a16:creationId xmlns:a16="http://schemas.microsoft.com/office/drawing/2014/main" id="{8EBDAB00-CD4E-457B-A9B4-B2C9F816F6D4}"/>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5</a:t>
            </a:fld>
            <a:endParaRPr lang="en-US">
              <a:solidFill>
                <a:prstClr val="white">
                  <a:shade val="50000"/>
                </a:prstClr>
              </a:solidFill>
            </a:endParaRPr>
          </a:p>
        </p:txBody>
      </p:sp>
    </p:spTree>
    <p:extLst>
      <p:ext uri="{BB962C8B-B14F-4D97-AF65-F5344CB8AC3E}">
        <p14:creationId xmlns:p14="http://schemas.microsoft.com/office/powerpoint/2010/main" val="36480641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730BBB-D38C-41E6-AFCF-603D7AFCF58E}"/>
              </a:ext>
            </a:extLst>
          </p:cNvPr>
          <p:cNvSpPr>
            <a:spLocks noGrp="1"/>
          </p:cNvSpPr>
          <p:nvPr>
            <p:ph type="title"/>
          </p:nvPr>
        </p:nvSpPr>
        <p:spPr/>
        <p:txBody>
          <a:bodyPr/>
          <a:lstStyle/>
          <a:p>
            <a:r>
              <a:rPr lang="en-US" dirty="0"/>
              <a:t>Settings </a:t>
            </a:r>
          </a:p>
        </p:txBody>
      </p:sp>
      <p:sp>
        <p:nvSpPr>
          <p:cNvPr id="3" name="Content Placeholder 2">
            <a:extLst>
              <a:ext uri="{FF2B5EF4-FFF2-40B4-BE49-F238E27FC236}">
                <a16:creationId xmlns:a16="http://schemas.microsoft.com/office/drawing/2014/main" id="{1D9BC1F8-6E32-47F9-9677-83A58A39BD40}"/>
              </a:ext>
            </a:extLst>
          </p:cNvPr>
          <p:cNvSpPr>
            <a:spLocks noGrp="1"/>
          </p:cNvSpPr>
          <p:nvPr>
            <p:ph sz="quarter" idx="1"/>
          </p:nvPr>
        </p:nvSpPr>
        <p:spPr/>
        <p:txBody>
          <a:bodyPr>
            <a:normAutofit fontScale="32500" lnSpcReduction="20000"/>
          </a:bodyPr>
          <a:lstStyle/>
          <a:p>
            <a:endParaRPr lang="en-US" dirty="0"/>
          </a:p>
          <a:p>
            <a:r>
              <a:rPr lang="en-US" sz="6200" dirty="0"/>
              <a:t>Any setting where home and community based </a:t>
            </a:r>
            <a:r>
              <a:rPr lang="en-US" sz="6200" b="1" dirty="0"/>
              <a:t>services are provided</a:t>
            </a:r>
          </a:p>
          <a:p>
            <a:pPr lvl="1"/>
            <a:r>
              <a:rPr lang="en-US" sz="6200" dirty="0"/>
              <a:t>Residential – group home, apartment</a:t>
            </a:r>
          </a:p>
          <a:p>
            <a:pPr lvl="1"/>
            <a:r>
              <a:rPr lang="en-US" sz="6200" dirty="0"/>
              <a:t>Non Residential – work, day program</a:t>
            </a:r>
          </a:p>
          <a:p>
            <a:pPr lvl="1"/>
            <a:r>
              <a:rPr lang="en-US" sz="6200" dirty="0"/>
              <a:t>Private home- living with family, relative, or primary caregiver</a:t>
            </a:r>
          </a:p>
          <a:p>
            <a:pPr marL="320040" lvl="1" indent="0">
              <a:buNone/>
            </a:pPr>
            <a:endParaRPr lang="en-US" sz="5000" dirty="0"/>
          </a:p>
          <a:p>
            <a:r>
              <a:rPr lang="en-US" sz="6200" dirty="0"/>
              <a:t>Home and community based </a:t>
            </a:r>
            <a:r>
              <a:rPr lang="en-US" sz="6200" b="1" dirty="0"/>
              <a:t>CANNOT</a:t>
            </a:r>
            <a:r>
              <a:rPr lang="en-US" sz="6200" dirty="0"/>
              <a:t> be in</a:t>
            </a:r>
          </a:p>
          <a:p>
            <a:pPr lvl="1"/>
            <a:r>
              <a:rPr lang="en-US" sz="6200" dirty="0"/>
              <a:t>Nursing facility</a:t>
            </a:r>
          </a:p>
          <a:p>
            <a:pPr lvl="1"/>
            <a:r>
              <a:rPr lang="en-US" sz="6200" dirty="0"/>
              <a:t>Institution for mental diseases </a:t>
            </a:r>
          </a:p>
          <a:p>
            <a:pPr lvl="1"/>
            <a:r>
              <a:rPr lang="en-US" sz="6200" dirty="0"/>
              <a:t>ICF/IID</a:t>
            </a:r>
          </a:p>
          <a:p>
            <a:pPr lvl="1"/>
            <a:r>
              <a:rPr lang="en-US" sz="6200" dirty="0"/>
              <a:t>Hospital</a:t>
            </a:r>
          </a:p>
          <a:p>
            <a:pPr lvl="1"/>
            <a:r>
              <a:rPr lang="en-US" sz="6200" dirty="0"/>
              <a:t>A setting that is isolated from the broader community </a:t>
            </a:r>
          </a:p>
          <a:p>
            <a:pPr lvl="1"/>
            <a:r>
              <a:rPr lang="en-US" sz="6200" dirty="0"/>
              <a:t>A setting that has institutional characteristics (i.e. setting is not individualized to people’s preferences) </a:t>
            </a:r>
          </a:p>
          <a:p>
            <a:endParaRPr lang="en-US" dirty="0"/>
          </a:p>
          <a:p>
            <a:endParaRPr lang="en-US" dirty="0"/>
          </a:p>
          <a:p>
            <a:pPr marL="0" indent="0">
              <a:buNone/>
            </a:pPr>
            <a:r>
              <a:rPr lang="en-US" dirty="0"/>
              <a:t> </a:t>
            </a:r>
          </a:p>
        </p:txBody>
      </p:sp>
      <p:sp>
        <p:nvSpPr>
          <p:cNvPr id="4" name="Slide Number Placeholder 3">
            <a:extLst>
              <a:ext uri="{FF2B5EF4-FFF2-40B4-BE49-F238E27FC236}">
                <a16:creationId xmlns:a16="http://schemas.microsoft.com/office/drawing/2014/main" id="{E71E73A6-179D-4989-8A32-5491749FC335}"/>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6</a:t>
            </a:fld>
            <a:endParaRPr lang="en-US">
              <a:solidFill>
                <a:prstClr val="white">
                  <a:shade val="50000"/>
                </a:prstClr>
              </a:solidFill>
            </a:endParaRPr>
          </a:p>
        </p:txBody>
      </p:sp>
    </p:spTree>
    <p:extLst>
      <p:ext uri="{BB962C8B-B14F-4D97-AF65-F5344CB8AC3E}">
        <p14:creationId xmlns:p14="http://schemas.microsoft.com/office/powerpoint/2010/main" val="2514156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858962"/>
          </a:xfrm>
        </p:spPr>
        <p:txBody>
          <a:bodyPr>
            <a:normAutofit/>
          </a:bodyPr>
          <a:lstStyle/>
          <a:p>
            <a:r>
              <a:rPr lang="en-US" sz="3100" dirty="0"/>
              <a:t>#1- The setting is integrated in the greater community AND supports full access to the greater community</a:t>
            </a:r>
            <a:r>
              <a:rPr lang="en-US" dirty="0"/>
              <a:t>. </a:t>
            </a:r>
          </a:p>
        </p:txBody>
      </p:sp>
      <p:sp>
        <p:nvSpPr>
          <p:cNvPr id="3" name="Content Placeholder 2"/>
          <p:cNvSpPr>
            <a:spLocks noGrp="1"/>
          </p:cNvSpPr>
          <p:nvPr>
            <p:ph sz="quarter" idx="1"/>
          </p:nvPr>
        </p:nvSpPr>
        <p:spPr>
          <a:xfrm>
            <a:off x="914400" y="1981200"/>
            <a:ext cx="7772400" cy="4038600"/>
          </a:xfrm>
        </p:spPr>
        <p:txBody>
          <a:bodyPr>
            <a:normAutofit lnSpcReduction="10000"/>
          </a:bodyPr>
          <a:lstStyle/>
          <a:p>
            <a:pPr marL="0" indent="0">
              <a:buNone/>
            </a:pPr>
            <a:endParaRPr lang="en-US" dirty="0"/>
          </a:p>
          <a:p>
            <a:r>
              <a:rPr lang="en-US" dirty="0"/>
              <a:t>People live in neighborhoods and work with people </a:t>
            </a:r>
            <a:r>
              <a:rPr lang="en-US" b="1" dirty="0"/>
              <a:t>with out disabilities</a:t>
            </a:r>
            <a:r>
              <a:rPr lang="en-US" dirty="0"/>
              <a:t>. </a:t>
            </a:r>
          </a:p>
          <a:p>
            <a:r>
              <a:rPr lang="en-US" dirty="0"/>
              <a:t>People are supported to </a:t>
            </a:r>
            <a:r>
              <a:rPr lang="en-US" b="1" dirty="0"/>
              <a:t>participate</a:t>
            </a:r>
            <a:r>
              <a:rPr lang="en-US" dirty="0"/>
              <a:t> in their community. </a:t>
            </a:r>
          </a:p>
          <a:p>
            <a:r>
              <a:rPr lang="en-US" dirty="0"/>
              <a:t>Opportunity to get </a:t>
            </a:r>
            <a:r>
              <a:rPr lang="en-US" b="1" dirty="0"/>
              <a:t>paid</a:t>
            </a:r>
            <a:r>
              <a:rPr lang="en-US" dirty="0"/>
              <a:t> at least minimum wage. </a:t>
            </a:r>
          </a:p>
          <a:p>
            <a:r>
              <a:rPr lang="en-US" dirty="0"/>
              <a:t>Control their </a:t>
            </a:r>
            <a:r>
              <a:rPr lang="en-US" b="1" dirty="0"/>
              <a:t>own money</a:t>
            </a:r>
            <a:r>
              <a:rPr lang="en-US" dirty="0"/>
              <a:t>.</a:t>
            </a:r>
          </a:p>
          <a:p>
            <a:r>
              <a:rPr lang="en-US" b="1" dirty="0"/>
              <a:t>Engage</a:t>
            </a:r>
            <a:r>
              <a:rPr lang="en-US" dirty="0"/>
              <a:t> in meaningful age appropriate activities. </a:t>
            </a:r>
          </a:p>
          <a:p>
            <a:r>
              <a:rPr lang="en-US" dirty="0"/>
              <a:t>Home is </a:t>
            </a:r>
            <a:r>
              <a:rPr lang="en-US" b="1" dirty="0"/>
              <a:t>accessible</a:t>
            </a:r>
            <a:r>
              <a:rPr lang="en-US" dirty="0"/>
              <a:t> to meet their needs.  </a:t>
            </a:r>
          </a:p>
          <a:p>
            <a:pPr marL="0" indent="0">
              <a:buNone/>
            </a:pPr>
            <a:endParaRPr lang="en-US" dirty="0"/>
          </a:p>
        </p:txBody>
      </p:sp>
      <p:sp>
        <p:nvSpPr>
          <p:cNvPr id="4" name="Slide Number Placeholder 3">
            <a:extLst>
              <a:ext uri="{FF2B5EF4-FFF2-40B4-BE49-F238E27FC236}">
                <a16:creationId xmlns:a16="http://schemas.microsoft.com/office/drawing/2014/main" id="{C8C56279-D902-491C-9C43-CA725454EEF4}"/>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7</a:t>
            </a:fld>
            <a:endParaRPr lang="en-US">
              <a:solidFill>
                <a:prstClr val="white">
                  <a:shade val="50000"/>
                </a:prstClr>
              </a:solidFill>
            </a:endParaRPr>
          </a:p>
        </p:txBody>
      </p:sp>
    </p:spTree>
    <p:extLst>
      <p:ext uri="{BB962C8B-B14F-4D97-AF65-F5344CB8AC3E}">
        <p14:creationId xmlns:p14="http://schemas.microsoft.com/office/powerpoint/2010/main" val="4043838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#2- The setting is selected from options that include people without disabilities. </a:t>
            </a:r>
          </a:p>
        </p:txBody>
      </p:sp>
      <p:sp>
        <p:nvSpPr>
          <p:cNvPr id="3" name="Content Placeholder 2"/>
          <p:cNvSpPr>
            <a:spLocks noGrp="1"/>
          </p:cNvSpPr>
          <p:nvPr>
            <p:ph sz="quarter" idx="1"/>
          </p:nvPr>
        </p:nvSpPr>
        <p:spPr/>
        <p:txBody>
          <a:bodyPr/>
          <a:lstStyle/>
          <a:p>
            <a:endParaRPr lang="en-US" dirty="0"/>
          </a:p>
          <a:p>
            <a:r>
              <a:rPr lang="en-US" dirty="0"/>
              <a:t>People have </a:t>
            </a:r>
            <a:r>
              <a:rPr lang="en-US" b="1" dirty="0"/>
              <a:t>choice</a:t>
            </a:r>
            <a:r>
              <a:rPr lang="en-US" dirty="0"/>
              <a:t> of roommate or live alone. </a:t>
            </a:r>
          </a:p>
          <a:p>
            <a:r>
              <a:rPr lang="en-US" dirty="0"/>
              <a:t>People have </a:t>
            </a:r>
            <a:r>
              <a:rPr lang="en-US" b="1" dirty="0"/>
              <a:t>choice</a:t>
            </a:r>
            <a:r>
              <a:rPr lang="en-US" dirty="0"/>
              <a:t> of having own bedroom.</a:t>
            </a:r>
          </a:p>
          <a:p>
            <a:r>
              <a:rPr lang="en-US" b="1" dirty="0"/>
              <a:t>Choice</a:t>
            </a:r>
            <a:r>
              <a:rPr lang="en-US" dirty="0"/>
              <a:t> of available living options and opportunities to visit. </a:t>
            </a:r>
          </a:p>
          <a:p>
            <a:r>
              <a:rPr lang="en-US" b="1" dirty="0"/>
              <a:t>Options</a:t>
            </a:r>
            <a:r>
              <a:rPr lang="en-US" dirty="0"/>
              <a:t> in day activities including competitive employment, volunteering, etc.  </a:t>
            </a:r>
          </a:p>
          <a:p>
            <a:r>
              <a:rPr lang="en-US" dirty="0"/>
              <a:t>Setting choices reflect peoples </a:t>
            </a:r>
            <a:r>
              <a:rPr lang="en-US" b="1" dirty="0"/>
              <a:t>needs and preferences</a:t>
            </a:r>
            <a:r>
              <a:rPr lang="en-US" dirty="0"/>
              <a:t>. </a:t>
            </a:r>
          </a:p>
        </p:txBody>
      </p:sp>
      <p:sp>
        <p:nvSpPr>
          <p:cNvPr id="4" name="Slide Number Placeholder 3">
            <a:extLst>
              <a:ext uri="{FF2B5EF4-FFF2-40B4-BE49-F238E27FC236}">
                <a16:creationId xmlns:a16="http://schemas.microsoft.com/office/drawing/2014/main" id="{1A77778F-6B00-4EE3-8475-D706DA5F0F9F}"/>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8</a:t>
            </a:fld>
            <a:endParaRPr lang="en-US">
              <a:solidFill>
                <a:prstClr val="white">
                  <a:shade val="50000"/>
                </a:prstClr>
              </a:solidFill>
            </a:endParaRPr>
          </a:p>
        </p:txBody>
      </p:sp>
    </p:spTree>
    <p:extLst>
      <p:ext uri="{BB962C8B-B14F-4D97-AF65-F5344CB8AC3E}">
        <p14:creationId xmlns:p14="http://schemas.microsoft.com/office/powerpoint/2010/main" val="30257502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#3- Setting must ensure people’s rights are respected and promoted. </a:t>
            </a:r>
          </a:p>
        </p:txBody>
      </p:sp>
      <p:sp>
        <p:nvSpPr>
          <p:cNvPr id="3" name="Content Placeholder 2"/>
          <p:cNvSpPr>
            <a:spLocks noGrp="1"/>
          </p:cNvSpPr>
          <p:nvPr>
            <p:ph sz="quarter" idx="1"/>
          </p:nvPr>
        </p:nvSpPr>
        <p:spPr/>
        <p:txBody>
          <a:bodyPr>
            <a:normAutofit lnSpcReduction="10000"/>
          </a:bodyPr>
          <a:lstStyle/>
          <a:p>
            <a:endParaRPr lang="en-US" dirty="0"/>
          </a:p>
          <a:p>
            <a:r>
              <a:rPr lang="en-US" dirty="0"/>
              <a:t>Have </a:t>
            </a:r>
            <a:r>
              <a:rPr lang="en-US" b="1" dirty="0"/>
              <a:t>privacy</a:t>
            </a:r>
            <a:r>
              <a:rPr lang="en-US" dirty="0"/>
              <a:t> – can be alone or spend time with other people. </a:t>
            </a:r>
          </a:p>
          <a:p>
            <a:r>
              <a:rPr lang="en-US" dirty="0"/>
              <a:t>Are treated with </a:t>
            </a:r>
            <a:r>
              <a:rPr lang="en-US" b="1" dirty="0"/>
              <a:t>dignity and respect-</a:t>
            </a:r>
            <a:r>
              <a:rPr lang="en-US" dirty="0"/>
              <a:t>do things that are important that person. People are treated as people first. </a:t>
            </a:r>
            <a:endParaRPr lang="en-US" b="1" dirty="0"/>
          </a:p>
          <a:p>
            <a:r>
              <a:rPr lang="en-US" dirty="0"/>
              <a:t>Can make </a:t>
            </a:r>
            <a:r>
              <a:rPr lang="en-US" b="1" dirty="0"/>
              <a:t>own decisions </a:t>
            </a:r>
            <a:r>
              <a:rPr lang="en-US" dirty="0"/>
              <a:t>without being coerced or forced to do what don’t want to do.</a:t>
            </a:r>
          </a:p>
          <a:p>
            <a:r>
              <a:rPr lang="en-US" dirty="0"/>
              <a:t>Have the right to be </a:t>
            </a:r>
            <a:r>
              <a:rPr lang="en-US" b="1" dirty="0"/>
              <a:t>free from restraint</a:t>
            </a:r>
            <a:r>
              <a:rPr lang="en-US" dirty="0"/>
              <a:t>… being held against will or kept from doing something you want.  Setting doesn’t prevent people from coming and going. </a:t>
            </a:r>
          </a:p>
        </p:txBody>
      </p:sp>
      <p:sp>
        <p:nvSpPr>
          <p:cNvPr id="4" name="Slide Number Placeholder 3">
            <a:extLst>
              <a:ext uri="{FF2B5EF4-FFF2-40B4-BE49-F238E27FC236}">
                <a16:creationId xmlns:a16="http://schemas.microsoft.com/office/drawing/2014/main" id="{429FEA85-68C0-474D-B433-9601650A4C5C}"/>
              </a:ext>
            </a:extLst>
          </p:cNvPr>
          <p:cNvSpPr>
            <a:spLocks noGrp="1"/>
          </p:cNvSpPr>
          <p:nvPr>
            <p:ph type="sldNum" sz="quarter" idx="12"/>
          </p:nvPr>
        </p:nvSpPr>
        <p:spPr/>
        <p:txBody>
          <a:bodyPr/>
          <a:lstStyle/>
          <a:p>
            <a:fld id="{A9F0709A-4AEC-4A42-8666-B8C6C34B265C}" type="slidenum">
              <a:rPr lang="en-US" smtClean="0">
                <a:solidFill>
                  <a:prstClr val="white">
                    <a:shade val="50000"/>
                  </a:prstClr>
                </a:solidFill>
              </a:rPr>
              <a:pPr/>
              <a:t>9</a:t>
            </a:fld>
            <a:endParaRPr lang="en-US">
              <a:solidFill>
                <a:prstClr val="white">
                  <a:shade val="50000"/>
                </a:prstClr>
              </a:solidFill>
            </a:endParaRPr>
          </a:p>
        </p:txBody>
      </p:sp>
    </p:spTree>
    <p:extLst>
      <p:ext uri="{BB962C8B-B14F-4D97-AF65-F5344CB8AC3E}">
        <p14:creationId xmlns:p14="http://schemas.microsoft.com/office/powerpoint/2010/main" val="231059139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671</TotalTime>
  <Words>3652</Words>
  <Application>Microsoft Office PowerPoint</Application>
  <PresentationFormat>On-screen Show (4:3)</PresentationFormat>
  <Paragraphs>271</Paragraphs>
  <Slides>20</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Lucida Sans Unicode</vt:lpstr>
      <vt:lpstr>Times New Roman</vt:lpstr>
      <vt:lpstr>Wingdings 2</vt:lpstr>
      <vt:lpstr>Equity</vt:lpstr>
      <vt:lpstr>Home and Community Based Services – Federal Regulations</vt:lpstr>
      <vt:lpstr>Where do the rules come from?</vt:lpstr>
      <vt:lpstr>What does this mean for people we support? </vt:lpstr>
      <vt:lpstr>Community is…</vt:lpstr>
      <vt:lpstr>Exploring Aspects of HCBS Video</vt:lpstr>
      <vt:lpstr>Settings </vt:lpstr>
      <vt:lpstr>#1- The setting is integrated in the greater community AND supports full access to the greater community. </vt:lpstr>
      <vt:lpstr>#2- The setting is selected from options that include people without disabilities. </vt:lpstr>
      <vt:lpstr>#3- Setting must ensure people’s rights are respected and promoted. </vt:lpstr>
      <vt:lpstr>#3- Setting must ensure people’s rights are respected and promoted. </vt:lpstr>
      <vt:lpstr>#4- The setting encourages: </vt:lpstr>
      <vt:lpstr>#5- The setting provides choice about services/supports and who provides them. </vt:lpstr>
      <vt:lpstr>This does not mean: </vt:lpstr>
      <vt:lpstr>#6- Additional conditions for residential settings that are owned or controlled by a provider. </vt:lpstr>
      <vt:lpstr>#7- If extra support is needed to maintain health and safety.</vt:lpstr>
      <vt:lpstr>How provider staff ensure compliance</vt:lpstr>
      <vt:lpstr>How DDPM/PAs ensure compliance</vt:lpstr>
      <vt:lpstr>How the State Office ensures compliance</vt:lpstr>
      <vt:lpstr>Resources</vt:lpstr>
      <vt:lpstr>Further Questions?</vt:lpstr>
    </vt:vector>
  </TitlesOfParts>
  <Company>NDDHS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 and Community Based Services – Final Rule</dc:title>
  <dc:creator>Kalanek, Karla J.</dc:creator>
  <cp:lastModifiedBy>Zander, Heidi</cp:lastModifiedBy>
  <cp:revision>75</cp:revision>
  <dcterms:created xsi:type="dcterms:W3CDTF">2015-09-30T14:50:19Z</dcterms:created>
  <dcterms:modified xsi:type="dcterms:W3CDTF">2019-07-09T13:28:10Z</dcterms:modified>
</cp:coreProperties>
</file>