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handoutMasterIdLst>
    <p:handoutMasterId r:id="rId73"/>
  </p:handoutMasterIdLst>
  <p:sldIdLst>
    <p:sldId id="256" r:id="rId5"/>
    <p:sldId id="315" r:id="rId6"/>
    <p:sldId id="316" r:id="rId7"/>
    <p:sldId id="317" r:id="rId8"/>
    <p:sldId id="319" r:id="rId9"/>
    <p:sldId id="318" r:id="rId10"/>
    <p:sldId id="347" r:id="rId11"/>
    <p:sldId id="320" r:id="rId12"/>
    <p:sldId id="321" r:id="rId13"/>
    <p:sldId id="349" r:id="rId14"/>
    <p:sldId id="351" r:id="rId15"/>
    <p:sldId id="322" r:id="rId16"/>
    <p:sldId id="323" r:id="rId17"/>
    <p:sldId id="348" r:id="rId18"/>
    <p:sldId id="324" r:id="rId19"/>
    <p:sldId id="325" r:id="rId20"/>
    <p:sldId id="265" r:id="rId21"/>
    <p:sldId id="350" r:id="rId22"/>
    <p:sldId id="272" r:id="rId23"/>
    <p:sldId id="274" r:id="rId24"/>
    <p:sldId id="329" r:id="rId25"/>
    <p:sldId id="330" r:id="rId26"/>
    <p:sldId id="328" r:id="rId27"/>
    <p:sldId id="352" r:id="rId28"/>
    <p:sldId id="266" r:id="rId29"/>
    <p:sldId id="332" r:id="rId30"/>
    <p:sldId id="267" r:id="rId31"/>
    <p:sldId id="327" r:id="rId32"/>
    <p:sldId id="326" r:id="rId33"/>
    <p:sldId id="268" r:id="rId34"/>
    <p:sldId id="270" r:id="rId35"/>
    <p:sldId id="353" r:id="rId36"/>
    <p:sldId id="331" r:id="rId37"/>
    <p:sldId id="283" r:id="rId38"/>
    <p:sldId id="354" r:id="rId39"/>
    <p:sldId id="355" r:id="rId40"/>
    <p:sldId id="358" r:id="rId41"/>
    <p:sldId id="364" r:id="rId42"/>
    <p:sldId id="356" r:id="rId43"/>
    <p:sldId id="357" r:id="rId44"/>
    <p:sldId id="299" r:id="rId45"/>
    <p:sldId id="302" r:id="rId46"/>
    <p:sldId id="303" r:id="rId47"/>
    <p:sldId id="304" r:id="rId48"/>
    <p:sldId id="309" r:id="rId49"/>
    <p:sldId id="305" r:id="rId50"/>
    <p:sldId id="306" r:id="rId51"/>
    <p:sldId id="307" r:id="rId52"/>
    <p:sldId id="308" r:id="rId53"/>
    <p:sldId id="314" r:id="rId54"/>
    <p:sldId id="337" r:id="rId55"/>
    <p:sldId id="333" r:id="rId56"/>
    <p:sldId id="334" r:id="rId57"/>
    <p:sldId id="338" r:id="rId58"/>
    <p:sldId id="340" r:id="rId59"/>
    <p:sldId id="341" r:id="rId60"/>
    <p:sldId id="343" r:id="rId61"/>
    <p:sldId id="359" r:id="rId62"/>
    <p:sldId id="312" r:id="rId63"/>
    <p:sldId id="344" r:id="rId64"/>
    <p:sldId id="360" r:id="rId65"/>
    <p:sldId id="361" r:id="rId66"/>
    <p:sldId id="362" r:id="rId67"/>
    <p:sldId id="363" r:id="rId68"/>
    <p:sldId id="298" r:id="rId69"/>
    <p:sldId id="300" r:id="rId70"/>
    <p:sldId id="301"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66FFCC"/>
    <a:srgbClr val="00FFCC"/>
    <a:srgbClr val="66FFFF"/>
    <a:srgbClr val="00CC99"/>
    <a:srgbClr val="99FFCC"/>
    <a:srgbClr val="FFCC66"/>
    <a:srgbClr val="FF66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19254-5C76-310D-8F2A-A3166A8170ED}" v="31" dt="2025-08-28T21:38:1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9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activeX/activeX1.xml><?xml version="1.0" encoding="utf-8"?>
<ax:ocx xmlns:ax="http://schemas.microsoft.com/office/2006/activeX" xmlns:r="http://schemas.openxmlformats.org/officeDocument/2006/relationships" ax:classid="{5512D11C-5CC6-11CF-8D67-00AA00BDCE1D}"/>
</file>

<file path=ppt/activeX/activeX2.xml><?xml version="1.0" encoding="utf-8"?>
<ax:ocx xmlns:ax="http://schemas.microsoft.com/office/2006/activeX" xmlns:r="http://schemas.openxmlformats.org/officeDocument/2006/relationships" ax:classid="{5512D11C-5CC6-11CF-8D67-00AA00BDCE1D}"/>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736" tIns="46869" rIns="93736" bIns="4686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736" tIns="46869" rIns="93736" bIns="46869" rtlCol="0"/>
          <a:lstStyle>
            <a:lvl1pPr algn="r">
              <a:defRPr sz="1200"/>
            </a:lvl1pPr>
          </a:lstStyle>
          <a:p>
            <a:fld id="{0AAA4AA7-B936-4B45-8B09-FC3096C1B293}" type="datetimeFigureOut">
              <a:rPr lang="en-US" smtClean="0"/>
              <a:pPr/>
              <a:t>9/1/2025</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736" tIns="46869" rIns="93736" bIns="4686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736" tIns="46869" rIns="93736" bIns="46869" rtlCol="0" anchor="b"/>
          <a:lstStyle>
            <a:lvl1pPr algn="r">
              <a:defRPr sz="1200"/>
            </a:lvl1pPr>
          </a:lstStyle>
          <a:p>
            <a:fld id="{FBE18440-7A19-4B03-A0C6-3CDC3B6B6B90}" type="slidenum">
              <a:rPr lang="en-US" smtClean="0"/>
              <a:pPr/>
              <a:t>‹#›</a:t>
            </a:fld>
            <a:endParaRPr lang="en-US"/>
          </a:p>
        </p:txBody>
      </p:sp>
    </p:spTree>
    <p:extLst>
      <p:ext uri="{BB962C8B-B14F-4D97-AF65-F5344CB8AC3E}">
        <p14:creationId xmlns:p14="http://schemas.microsoft.com/office/powerpoint/2010/main" val="303213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736" tIns="46869" rIns="93736" bIns="46869"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736" tIns="46869" rIns="93736" bIns="46869" rtlCol="0"/>
          <a:lstStyle>
            <a:lvl1pPr algn="r">
              <a:defRPr sz="1200"/>
            </a:lvl1pPr>
          </a:lstStyle>
          <a:p>
            <a:fld id="{149FE690-42BB-4183-8204-48798E0566B2}" type="datetimeFigureOut">
              <a:rPr lang="en-US" smtClean="0"/>
              <a:pPr/>
              <a:t>9/1/2025</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3736" tIns="46869" rIns="93736" bIns="4686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736" tIns="46869" rIns="93736" bIns="468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736" tIns="46869" rIns="93736" bIns="4686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736" tIns="46869" rIns="93736" bIns="46869" rtlCol="0" anchor="b"/>
          <a:lstStyle>
            <a:lvl1pPr algn="r">
              <a:defRPr sz="1200"/>
            </a:lvl1pPr>
          </a:lstStyle>
          <a:p>
            <a:fld id="{2CFFF98A-03BA-4591-AA75-A977FA40AC42}" type="slidenum">
              <a:rPr lang="en-US" smtClean="0"/>
              <a:pPr/>
              <a:t>‹#›</a:t>
            </a:fld>
            <a:endParaRPr lang="en-US"/>
          </a:p>
        </p:txBody>
      </p:sp>
    </p:spTree>
    <p:extLst>
      <p:ext uri="{BB962C8B-B14F-4D97-AF65-F5344CB8AC3E}">
        <p14:creationId xmlns:p14="http://schemas.microsoft.com/office/powerpoint/2010/main" val="185758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1</a:t>
            </a:fld>
            <a:endParaRPr lang="en-US"/>
          </a:p>
        </p:txBody>
      </p:sp>
    </p:spTree>
    <p:extLst>
      <p:ext uri="{BB962C8B-B14F-4D97-AF65-F5344CB8AC3E}">
        <p14:creationId xmlns:p14="http://schemas.microsoft.com/office/powerpoint/2010/main" val="177914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10</a:t>
            </a:fld>
            <a:endParaRPr lang="en-US"/>
          </a:p>
        </p:txBody>
      </p:sp>
    </p:spTree>
    <p:extLst>
      <p:ext uri="{BB962C8B-B14F-4D97-AF65-F5344CB8AC3E}">
        <p14:creationId xmlns:p14="http://schemas.microsoft.com/office/powerpoint/2010/main" val="257239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11</a:t>
            </a:fld>
            <a:endParaRPr lang="en-US"/>
          </a:p>
        </p:txBody>
      </p:sp>
    </p:spTree>
    <p:extLst>
      <p:ext uri="{BB962C8B-B14F-4D97-AF65-F5344CB8AC3E}">
        <p14:creationId xmlns:p14="http://schemas.microsoft.com/office/powerpoint/2010/main" val="42390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12</a:t>
            </a:fld>
            <a:endParaRPr lang="en-US"/>
          </a:p>
        </p:txBody>
      </p:sp>
    </p:spTree>
    <p:extLst>
      <p:ext uri="{BB962C8B-B14F-4D97-AF65-F5344CB8AC3E}">
        <p14:creationId xmlns:p14="http://schemas.microsoft.com/office/powerpoint/2010/main" val="3168748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13</a:t>
            </a:fld>
            <a:endParaRPr lang="en-US"/>
          </a:p>
        </p:txBody>
      </p:sp>
    </p:spTree>
    <p:extLst>
      <p:ext uri="{BB962C8B-B14F-4D97-AF65-F5344CB8AC3E}">
        <p14:creationId xmlns:p14="http://schemas.microsoft.com/office/powerpoint/2010/main" val="123884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14</a:t>
            </a:fld>
            <a:endParaRPr lang="en-US"/>
          </a:p>
        </p:txBody>
      </p:sp>
    </p:spTree>
    <p:extLst>
      <p:ext uri="{BB962C8B-B14F-4D97-AF65-F5344CB8AC3E}">
        <p14:creationId xmlns:p14="http://schemas.microsoft.com/office/powerpoint/2010/main" val="4018411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15</a:t>
            </a:fld>
            <a:endParaRPr lang="en-US"/>
          </a:p>
        </p:txBody>
      </p:sp>
    </p:spTree>
    <p:extLst>
      <p:ext uri="{BB962C8B-B14F-4D97-AF65-F5344CB8AC3E}">
        <p14:creationId xmlns:p14="http://schemas.microsoft.com/office/powerpoint/2010/main" val="490753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16</a:t>
            </a:fld>
            <a:endParaRPr lang="en-US"/>
          </a:p>
        </p:txBody>
      </p:sp>
    </p:spTree>
    <p:extLst>
      <p:ext uri="{BB962C8B-B14F-4D97-AF65-F5344CB8AC3E}">
        <p14:creationId xmlns:p14="http://schemas.microsoft.com/office/powerpoint/2010/main" val="3676472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17</a:t>
            </a:fld>
            <a:endParaRPr lang="en-US"/>
          </a:p>
        </p:txBody>
      </p:sp>
    </p:spTree>
    <p:extLst>
      <p:ext uri="{BB962C8B-B14F-4D97-AF65-F5344CB8AC3E}">
        <p14:creationId xmlns:p14="http://schemas.microsoft.com/office/powerpoint/2010/main" val="335773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18</a:t>
            </a:fld>
            <a:endParaRPr lang="en-US"/>
          </a:p>
        </p:txBody>
      </p:sp>
    </p:spTree>
    <p:extLst>
      <p:ext uri="{BB962C8B-B14F-4D97-AF65-F5344CB8AC3E}">
        <p14:creationId xmlns:p14="http://schemas.microsoft.com/office/powerpoint/2010/main" val="703679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19</a:t>
            </a:fld>
            <a:endParaRPr lang="en-US"/>
          </a:p>
        </p:txBody>
      </p:sp>
    </p:spTree>
    <p:extLst>
      <p:ext uri="{BB962C8B-B14F-4D97-AF65-F5344CB8AC3E}">
        <p14:creationId xmlns:p14="http://schemas.microsoft.com/office/powerpoint/2010/main" val="76233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a:t>
            </a:fld>
            <a:endParaRPr lang="en-US"/>
          </a:p>
        </p:txBody>
      </p:sp>
    </p:spTree>
    <p:extLst>
      <p:ext uri="{BB962C8B-B14F-4D97-AF65-F5344CB8AC3E}">
        <p14:creationId xmlns:p14="http://schemas.microsoft.com/office/powerpoint/2010/main" val="337316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20</a:t>
            </a:fld>
            <a:endParaRPr lang="en-US"/>
          </a:p>
        </p:txBody>
      </p:sp>
    </p:spTree>
    <p:extLst>
      <p:ext uri="{BB962C8B-B14F-4D97-AF65-F5344CB8AC3E}">
        <p14:creationId xmlns:p14="http://schemas.microsoft.com/office/powerpoint/2010/main" val="3760415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21</a:t>
            </a:fld>
            <a:endParaRPr lang="en-US"/>
          </a:p>
        </p:txBody>
      </p:sp>
    </p:spTree>
    <p:extLst>
      <p:ext uri="{BB962C8B-B14F-4D97-AF65-F5344CB8AC3E}">
        <p14:creationId xmlns:p14="http://schemas.microsoft.com/office/powerpoint/2010/main" val="368562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22</a:t>
            </a:fld>
            <a:endParaRPr lang="en-US"/>
          </a:p>
        </p:txBody>
      </p:sp>
    </p:spTree>
    <p:extLst>
      <p:ext uri="{BB962C8B-B14F-4D97-AF65-F5344CB8AC3E}">
        <p14:creationId xmlns:p14="http://schemas.microsoft.com/office/powerpoint/2010/main" val="150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23</a:t>
            </a:fld>
            <a:endParaRPr lang="en-US"/>
          </a:p>
        </p:txBody>
      </p:sp>
    </p:spTree>
    <p:extLst>
      <p:ext uri="{BB962C8B-B14F-4D97-AF65-F5344CB8AC3E}">
        <p14:creationId xmlns:p14="http://schemas.microsoft.com/office/powerpoint/2010/main" val="420628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24</a:t>
            </a:fld>
            <a:endParaRPr lang="en-US"/>
          </a:p>
        </p:txBody>
      </p:sp>
    </p:spTree>
    <p:extLst>
      <p:ext uri="{BB962C8B-B14F-4D97-AF65-F5344CB8AC3E}">
        <p14:creationId xmlns:p14="http://schemas.microsoft.com/office/powerpoint/2010/main" val="3025584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25</a:t>
            </a:fld>
            <a:endParaRPr lang="en-US"/>
          </a:p>
        </p:txBody>
      </p:sp>
    </p:spTree>
    <p:extLst>
      <p:ext uri="{BB962C8B-B14F-4D97-AF65-F5344CB8AC3E}">
        <p14:creationId xmlns:p14="http://schemas.microsoft.com/office/powerpoint/2010/main" val="176702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26</a:t>
            </a:fld>
            <a:endParaRPr lang="en-US"/>
          </a:p>
        </p:txBody>
      </p:sp>
    </p:spTree>
    <p:extLst>
      <p:ext uri="{BB962C8B-B14F-4D97-AF65-F5344CB8AC3E}">
        <p14:creationId xmlns:p14="http://schemas.microsoft.com/office/powerpoint/2010/main" val="344446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27</a:t>
            </a:fld>
            <a:endParaRPr lang="en-US"/>
          </a:p>
        </p:txBody>
      </p:sp>
    </p:spTree>
    <p:extLst>
      <p:ext uri="{BB962C8B-B14F-4D97-AF65-F5344CB8AC3E}">
        <p14:creationId xmlns:p14="http://schemas.microsoft.com/office/powerpoint/2010/main" val="932104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28</a:t>
            </a:fld>
            <a:endParaRPr lang="en-US"/>
          </a:p>
        </p:txBody>
      </p:sp>
    </p:spTree>
    <p:extLst>
      <p:ext uri="{BB962C8B-B14F-4D97-AF65-F5344CB8AC3E}">
        <p14:creationId xmlns:p14="http://schemas.microsoft.com/office/powerpoint/2010/main" val="841387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29</a:t>
            </a:fld>
            <a:endParaRPr lang="en-US"/>
          </a:p>
        </p:txBody>
      </p:sp>
    </p:spTree>
    <p:extLst>
      <p:ext uri="{BB962C8B-B14F-4D97-AF65-F5344CB8AC3E}">
        <p14:creationId xmlns:p14="http://schemas.microsoft.com/office/powerpoint/2010/main" val="97578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a:t>
            </a:fld>
            <a:endParaRPr lang="en-US"/>
          </a:p>
        </p:txBody>
      </p:sp>
    </p:spTree>
    <p:extLst>
      <p:ext uri="{BB962C8B-B14F-4D97-AF65-F5344CB8AC3E}">
        <p14:creationId xmlns:p14="http://schemas.microsoft.com/office/powerpoint/2010/main" val="2155265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30</a:t>
            </a:fld>
            <a:endParaRPr lang="en-US"/>
          </a:p>
        </p:txBody>
      </p:sp>
    </p:spTree>
    <p:extLst>
      <p:ext uri="{BB962C8B-B14F-4D97-AF65-F5344CB8AC3E}">
        <p14:creationId xmlns:p14="http://schemas.microsoft.com/office/powerpoint/2010/main" val="3862209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31</a:t>
            </a:fld>
            <a:endParaRPr lang="en-US"/>
          </a:p>
        </p:txBody>
      </p:sp>
    </p:spTree>
    <p:extLst>
      <p:ext uri="{BB962C8B-B14F-4D97-AF65-F5344CB8AC3E}">
        <p14:creationId xmlns:p14="http://schemas.microsoft.com/office/powerpoint/2010/main" val="411925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32</a:t>
            </a:fld>
            <a:endParaRPr lang="en-US"/>
          </a:p>
        </p:txBody>
      </p:sp>
    </p:spTree>
    <p:extLst>
      <p:ext uri="{BB962C8B-B14F-4D97-AF65-F5344CB8AC3E}">
        <p14:creationId xmlns:p14="http://schemas.microsoft.com/office/powerpoint/2010/main" val="348449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33</a:t>
            </a:fld>
            <a:endParaRPr lang="en-US"/>
          </a:p>
        </p:txBody>
      </p:sp>
    </p:spTree>
    <p:extLst>
      <p:ext uri="{BB962C8B-B14F-4D97-AF65-F5344CB8AC3E}">
        <p14:creationId xmlns:p14="http://schemas.microsoft.com/office/powerpoint/2010/main" val="3017685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34</a:t>
            </a:fld>
            <a:endParaRPr lang="en-US"/>
          </a:p>
        </p:txBody>
      </p:sp>
    </p:spTree>
    <p:extLst>
      <p:ext uri="{BB962C8B-B14F-4D97-AF65-F5344CB8AC3E}">
        <p14:creationId xmlns:p14="http://schemas.microsoft.com/office/powerpoint/2010/main" val="1338751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35</a:t>
            </a:fld>
            <a:endParaRPr lang="en-US"/>
          </a:p>
        </p:txBody>
      </p:sp>
    </p:spTree>
    <p:extLst>
      <p:ext uri="{BB962C8B-B14F-4D97-AF65-F5344CB8AC3E}">
        <p14:creationId xmlns:p14="http://schemas.microsoft.com/office/powerpoint/2010/main" val="391863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36</a:t>
            </a:fld>
            <a:endParaRPr lang="en-US"/>
          </a:p>
        </p:txBody>
      </p:sp>
    </p:spTree>
    <p:extLst>
      <p:ext uri="{BB962C8B-B14F-4D97-AF65-F5344CB8AC3E}">
        <p14:creationId xmlns:p14="http://schemas.microsoft.com/office/powerpoint/2010/main" val="1393686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37</a:t>
            </a:fld>
            <a:endParaRPr lang="en-US"/>
          </a:p>
        </p:txBody>
      </p:sp>
    </p:spTree>
    <p:extLst>
      <p:ext uri="{BB962C8B-B14F-4D97-AF65-F5344CB8AC3E}">
        <p14:creationId xmlns:p14="http://schemas.microsoft.com/office/powerpoint/2010/main" val="2875768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38</a:t>
            </a:fld>
            <a:endParaRPr lang="en-US"/>
          </a:p>
        </p:txBody>
      </p:sp>
    </p:spTree>
    <p:extLst>
      <p:ext uri="{BB962C8B-B14F-4D97-AF65-F5344CB8AC3E}">
        <p14:creationId xmlns:p14="http://schemas.microsoft.com/office/powerpoint/2010/main" val="2823315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39</a:t>
            </a:fld>
            <a:endParaRPr lang="en-US"/>
          </a:p>
        </p:txBody>
      </p:sp>
    </p:spTree>
    <p:extLst>
      <p:ext uri="{BB962C8B-B14F-4D97-AF65-F5344CB8AC3E}">
        <p14:creationId xmlns:p14="http://schemas.microsoft.com/office/powerpoint/2010/main" val="50958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4</a:t>
            </a:fld>
            <a:endParaRPr lang="en-US"/>
          </a:p>
        </p:txBody>
      </p:sp>
    </p:spTree>
    <p:extLst>
      <p:ext uri="{BB962C8B-B14F-4D97-AF65-F5344CB8AC3E}">
        <p14:creationId xmlns:p14="http://schemas.microsoft.com/office/powerpoint/2010/main" val="173084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40</a:t>
            </a:fld>
            <a:endParaRPr lang="en-US"/>
          </a:p>
        </p:txBody>
      </p:sp>
    </p:spTree>
    <p:extLst>
      <p:ext uri="{BB962C8B-B14F-4D97-AF65-F5344CB8AC3E}">
        <p14:creationId xmlns:p14="http://schemas.microsoft.com/office/powerpoint/2010/main" val="467248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41</a:t>
            </a:fld>
            <a:endParaRPr lang="en-US"/>
          </a:p>
        </p:txBody>
      </p:sp>
    </p:spTree>
    <p:extLst>
      <p:ext uri="{BB962C8B-B14F-4D97-AF65-F5344CB8AC3E}">
        <p14:creationId xmlns:p14="http://schemas.microsoft.com/office/powerpoint/2010/main" val="2284542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42</a:t>
            </a:fld>
            <a:endParaRPr lang="en-US"/>
          </a:p>
        </p:txBody>
      </p:sp>
    </p:spTree>
    <p:extLst>
      <p:ext uri="{BB962C8B-B14F-4D97-AF65-F5344CB8AC3E}">
        <p14:creationId xmlns:p14="http://schemas.microsoft.com/office/powerpoint/2010/main" val="825900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43</a:t>
            </a:fld>
            <a:endParaRPr lang="en-US"/>
          </a:p>
        </p:txBody>
      </p:sp>
    </p:spTree>
    <p:extLst>
      <p:ext uri="{BB962C8B-B14F-4D97-AF65-F5344CB8AC3E}">
        <p14:creationId xmlns:p14="http://schemas.microsoft.com/office/powerpoint/2010/main" val="1325270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44</a:t>
            </a:fld>
            <a:endParaRPr lang="en-US"/>
          </a:p>
        </p:txBody>
      </p:sp>
    </p:spTree>
    <p:extLst>
      <p:ext uri="{BB962C8B-B14F-4D97-AF65-F5344CB8AC3E}">
        <p14:creationId xmlns:p14="http://schemas.microsoft.com/office/powerpoint/2010/main" val="3291796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45</a:t>
            </a:fld>
            <a:endParaRPr lang="en-US"/>
          </a:p>
        </p:txBody>
      </p:sp>
    </p:spTree>
    <p:extLst>
      <p:ext uri="{BB962C8B-B14F-4D97-AF65-F5344CB8AC3E}">
        <p14:creationId xmlns:p14="http://schemas.microsoft.com/office/powerpoint/2010/main" val="1318501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46</a:t>
            </a:fld>
            <a:endParaRPr lang="en-US"/>
          </a:p>
        </p:txBody>
      </p:sp>
    </p:spTree>
    <p:extLst>
      <p:ext uri="{BB962C8B-B14F-4D97-AF65-F5344CB8AC3E}">
        <p14:creationId xmlns:p14="http://schemas.microsoft.com/office/powerpoint/2010/main" val="3467025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47</a:t>
            </a:fld>
            <a:endParaRPr lang="en-US"/>
          </a:p>
        </p:txBody>
      </p:sp>
    </p:spTree>
    <p:extLst>
      <p:ext uri="{BB962C8B-B14F-4D97-AF65-F5344CB8AC3E}">
        <p14:creationId xmlns:p14="http://schemas.microsoft.com/office/powerpoint/2010/main" val="1642585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48</a:t>
            </a:fld>
            <a:endParaRPr lang="en-US"/>
          </a:p>
        </p:txBody>
      </p:sp>
    </p:spTree>
    <p:extLst>
      <p:ext uri="{BB962C8B-B14F-4D97-AF65-F5344CB8AC3E}">
        <p14:creationId xmlns:p14="http://schemas.microsoft.com/office/powerpoint/2010/main" val="2334964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49</a:t>
            </a:fld>
            <a:endParaRPr lang="en-US"/>
          </a:p>
        </p:txBody>
      </p:sp>
    </p:spTree>
    <p:extLst>
      <p:ext uri="{BB962C8B-B14F-4D97-AF65-F5344CB8AC3E}">
        <p14:creationId xmlns:p14="http://schemas.microsoft.com/office/powerpoint/2010/main" val="263102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a:t>
            </a:fld>
            <a:endParaRPr lang="en-US"/>
          </a:p>
        </p:txBody>
      </p:sp>
    </p:spTree>
    <p:extLst>
      <p:ext uri="{BB962C8B-B14F-4D97-AF65-F5344CB8AC3E}">
        <p14:creationId xmlns:p14="http://schemas.microsoft.com/office/powerpoint/2010/main" val="3042705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50</a:t>
            </a:fld>
            <a:endParaRPr lang="en-US"/>
          </a:p>
        </p:txBody>
      </p:sp>
    </p:spTree>
    <p:extLst>
      <p:ext uri="{BB962C8B-B14F-4D97-AF65-F5344CB8AC3E}">
        <p14:creationId xmlns:p14="http://schemas.microsoft.com/office/powerpoint/2010/main" val="3859103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51</a:t>
            </a:fld>
            <a:endParaRPr lang="en-US"/>
          </a:p>
        </p:txBody>
      </p:sp>
    </p:spTree>
    <p:extLst>
      <p:ext uri="{BB962C8B-B14F-4D97-AF65-F5344CB8AC3E}">
        <p14:creationId xmlns:p14="http://schemas.microsoft.com/office/powerpoint/2010/main" val="1706636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52</a:t>
            </a:fld>
            <a:endParaRPr lang="en-US"/>
          </a:p>
        </p:txBody>
      </p:sp>
    </p:spTree>
    <p:extLst>
      <p:ext uri="{BB962C8B-B14F-4D97-AF65-F5344CB8AC3E}">
        <p14:creationId xmlns:p14="http://schemas.microsoft.com/office/powerpoint/2010/main" val="3199222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53</a:t>
            </a:fld>
            <a:endParaRPr lang="en-US"/>
          </a:p>
        </p:txBody>
      </p:sp>
    </p:spTree>
    <p:extLst>
      <p:ext uri="{BB962C8B-B14F-4D97-AF65-F5344CB8AC3E}">
        <p14:creationId xmlns:p14="http://schemas.microsoft.com/office/powerpoint/2010/main" val="2850522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54</a:t>
            </a:fld>
            <a:endParaRPr lang="en-US"/>
          </a:p>
        </p:txBody>
      </p:sp>
    </p:spTree>
    <p:extLst>
      <p:ext uri="{BB962C8B-B14F-4D97-AF65-F5344CB8AC3E}">
        <p14:creationId xmlns:p14="http://schemas.microsoft.com/office/powerpoint/2010/main" val="35499923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55</a:t>
            </a:fld>
            <a:endParaRPr lang="en-US"/>
          </a:p>
        </p:txBody>
      </p:sp>
    </p:spTree>
    <p:extLst>
      <p:ext uri="{BB962C8B-B14F-4D97-AF65-F5344CB8AC3E}">
        <p14:creationId xmlns:p14="http://schemas.microsoft.com/office/powerpoint/2010/main" val="916327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56</a:t>
            </a:fld>
            <a:endParaRPr lang="en-US"/>
          </a:p>
        </p:txBody>
      </p:sp>
    </p:spTree>
    <p:extLst>
      <p:ext uri="{BB962C8B-B14F-4D97-AF65-F5344CB8AC3E}">
        <p14:creationId xmlns:p14="http://schemas.microsoft.com/office/powerpoint/2010/main" val="3612589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57</a:t>
            </a:fld>
            <a:endParaRPr lang="en-US"/>
          </a:p>
        </p:txBody>
      </p:sp>
    </p:spTree>
    <p:extLst>
      <p:ext uri="{BB962C8B-B14F-4D97-AF65-F5344CB8AC3E}">
        <p14:creationId xmlns:p14="http://schemas.microsoft.com/office/powerpoint/2010/main" val="3384693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58</a:t>
            </a:fld>
            <a:endParaRPr lang="en-US"/>
          </a:p>
        </p:txBody>
      </p:sp>
    </p:spTree>
    <p:extLst>
      <p:ext uri="{BB962C8B-B14F-4D97-AF65-F5344CB8AC3E}">
        <p14:creationId xmlns:p14="http://schemas.microsoft.com/office/powerpoint/2010/main" val="1743271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59</a:t>
            </a:fld>
            <a:endParaRPr lang="en-US"/>
          </a:p>
        </p:txBody>
      </p:sp>
    </p:spTree>
    <p:extLst>
      <p:ext uri="{BB962C8B-B14F-4D97-AF65-F5344CB8AC3E}">
        <p14:creationId xmlns:p14="http://schemas.microsoft.com/office/powerpoint/2010/main" val="220704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6</a:t>
            </a:fld>
            <a:endParaRPr lang="en-US"/>
          </a:p>
        </p:txBody>
      </p:sp>
    </p:spTree>
    <p:extLst>
      <p:ext uri="{BB962C8B-B14F-4D97-AF65-F5344CB8AC3E}">
        <p14:creationId xmlns:p14="http://schemas.microsoft.com/office/powerpoint/2010/main" val="3765962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60</a:t>
            </a:fld>
            <a:endParaRPr lang="en-US"/>
          </a:p>
        </p:txBody>
      </p:sp>
    </p:spTree>
    <p:extLst>
      <p:ext uri="{BB962C8B-B14F-4D97-AF65-F5344CB8AC3E}">
        <p14:creationId xmlns:p14="http://schemas.microsoft.com/office/powerpoint/2010/main" val="4204113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61</a:t>
            </a:fld>
            <a:endParaRPr lang="en-US"/>
          </a:p>
        </p:txBody>
      </p:sp>
    </p:spTree>
    <p:extLst>
      <p:ext uri="{BB962C8B-B14F-4D97-AF65-F5344CB8AC3E}">
        <p14:creationId xmlns:p14="http://schemas.microsoft.com/office/powerpoint/2010/main" val="4152468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62</a:t>
            </a:fld>
            <a:endParaRPr lang="en-US"/>
          </a:p>
        </p:txBody>
      </p:sp>
    </p:spTree>
    <p:extLst>
      <p:ext uri="{BB962C8B-B14F-4D97-AF65-F5344CB8AC3E}">
        <p14:creationId xmlns:p14="http://schemas.microsoft.com/office/powerpoint/2010/main" val="323291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63</a:t>
            </a:fld>
            <a:endParaRPr lang="en-US"/>
          </a:p>
        </p:txBody>
      </p:sp>
    </p:spTree>
    <p:extLst>
      <p:ext uri="{BB962C8B-B14F-4D97-AF65-F5344CB8AC3E}">
        <p14:creationId xmlns:p14="http://schemas.microsoft.com/office/powerpoint/2010/main" val="1248941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64</a:t>
            </a:fld>
            <a:endParaRPr lang="en-US"/>
          </a:p>
        </p:txBody>
      </p:sp>
    </p:spTree>
    <p:extLst>
      <p:ext uri="{BB962C8B-B14F-4D97-AF65-F5344CB8AC3E}">
        <p14:creationId xmlns:p14="http://schemas.microsoft.com/office/powerpoint/2010/main" val="1278536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65</a:t>
            </a:fld>
            <a:endParaRPr lang="en-US"/>
          </a:p>
        </p:txBody>
      </p:sp>
    </p:spTree>
    <p:extLst>
      <p:ext uri="{BB962C8B-B14F-4D97-AF65-F5344CB8AC3E}">
        <p14:creationId xmlns:p14="http://schemas.microsoft.com/office/powerpoint/2010/main" val="5954464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66</a:t>
            </a:fld>
            <a:endParaRPr lang="en-US"/>
          </a:p>
        </p:txBody>
      </p:sp>
    </p:spTree>
    <p:extLst>
      <p:ext uri="{BB962C8B-B14F-4D97-AF65-F5344CB8AC3E}">
        <p14:creationId xmlns:p14="http://schemas.microsoft.com/office/powerpoint/2010/main" val="32149276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FFF98A-03BA-4591-AA75-A977FA40AC42}" type="slidenum">
              <a:rPr lang="en-US" smtClean="0"/>
              <a:pPr/>
              <a:t>67</a:t>
            </a:fld>
            <a:endParaRPr lang="en-US"/>
          </a:p>
        </p:txBody>
      </p:sp>
    </p:spTree>
    <p:extLst>
      <p:ext uri="{BB962C8B-B14F-4D97-AF65-F5344CB8AC3E}">
        <p14:creationId xmlns:p14="http://schemas.microsoft.com/office/powerpoint/2010/main" val="117210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7</a:t>
            </a:fld>
            <a:endParaRPr lang="en-US"/>
          </a:p>
        </p:txBody>
      </p:sp>
    </p:spTree>
    <p:extLst>
      <p:ext uri="{BB962C8B-B14F-4D97-AF65-F5344CB8AC3E}">
        <p14:creationId xmlns:p14="http://schemas.microsoft.com/office/powerpoint/2010/main" val="232822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8</a:t>
            </a:fld>
            <a:endParaRPr lang="en-US"/>
          </a:p>
        </p:txBody>
      </p:sp>
    </p:spTree>
    <p:extLst>
      <p:ext uri="{BB962C8B-B14F-4D97-AF65-F5344CB8AC3E}">
        <p14:creationId xmlns:p14="http://schemas.microsoft.com/office/powerpoint/2010/main" val="2832787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F98A-03BA-4591-AA75-A977FA40AC42}" type="slidenum">
              <a:rPr lang="en-US" smtClean="0"/>
              <a:pPr/>
              <a:t>9</a:t>
            </a:fld>
            <a:endParaRPr lang="en-US"/>
          </a:p>
        </p:txBody>
      </p:sp>
    </p:spTree>
    <p:extLst>
      <p:ext uri="{BB962C8B-B14F-4D97-AF65-F5344CB8AC3E}">
        <p14:creationId xmlns:p14="http://schemas.microsoft.com/office/powerpoint/2010/main" val="3976739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Documents and Settings\walterl\My Documents\My Pictures\Microsoft Clip Organizer\j0438794.jpg"/>
          <p:cNvPicPr>
            <a:picLocks noChangeAspect="1" noChangeArrowheads="1"/>
          </p:cNvPicPr>
          <p:nvPr userDrawn="1"/>
        </p:nvPicPr>
        <p:blipFill>
          <a:blip r:embed="rId2" cstate="print"/>
          <a:srcRect l="10359"/>
          <a:stretch>
            <a:fillRect/>
          </a:stretch>
        </p:blipFill>
        <p:spPr bwMode="auto">
          <a:xfrm>
            <a:off x="0" y="0"/>
            <a:ext cx="3708997" cy="6858000"/>
          </a:xfrm>
          <a:prstGeom prst="rect">
            <a:avLst/>
          </a:prstGeom>
          <a:noFill/>
        </p:spPr>
      </p:pic>
      <p:sp>
        <p:nvSpPr>
          <p:cNvPr id="2" name="Title 1"/>
          <p:cNvSpPr>
            <a:spLocks noGrp="1"/>
          </p:cNvSpPr>
          <p:nvPr>
            <p:ph type="ctrTitle"/>
          </p:nvPr>
        </p:nvSpPr>
        <p:spPr>
          <a:xfrm>
            <a:off x="3352800" y="1676401"/>
            <a:ext cx="5562600" cy="1924050"/>
          </a:xfrm>
        </p:spPr>
        <p:txBody>
          <a:bodyPr>
            <a:normAutofit/>
          </a:bodyPr>
          <a:lstStyle>
            <a:lvl1pPr algn="l">
              <a:defRPr sz="5400">
                <a:solidFill>
                  <a:schemeClr val="accent3">
                    <a:lumMod val="75000"/>
                  </a:schemeClr>
                </a:solidFill>
              </a:defRPr>
            </a:lvl1pPr>
          </a:lstStyle>
          <a:p>
            <a:r>
              <a:rPr lang="en-US"/>
              <a:t>Click to edit Master title style</a:t>
            </a:r>
          </a:p>
        </p:txBody>
      </p:sp>
      <p:sp>
        <p:nvSpPr>
          <p:cNvPr id="3" name="Subtitle 2"/>
          <p:cNvSpPr>
            <a:spLocks noGrp="1"/>
          </p:cNvSpPr>
          <p:nvPr>
            <p:ph type="subTitle" idx="1"/>
          </p:nvPr>
        </p:nvSpPr>
        <p:spPr>
          <a:xfrm>
            <a:off x="3657600" y="3733800"/>
            <a:ext cx="5105400" cy="1219200"/>
          </a:xfrm>
        </p:spPr>
        <p:txBody>
          <a:bodyPr>
            <a:noAutofit/>
          </a:bodyPr>
          <a:lstStyle>
            <a:lvl1pPr marL="0" indent="0" algn="l">
              <a:buNone/>
              <a:defRPr sz="3600">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B36AC1-7DB3-4B7F-B6B4-6D9B4DFD12C4}"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B36AC1-7DB3-4B7F-B6B4-6D9B4DFD12C4}"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B36AC1-7DB3-4B7F-B6B4-6D9B4DFD12C4}"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C:\Documents and Settings\walterl\My Documents\My Pictures\Microsoft Clip Organizer\j0438794.jpg"/>
          <p:cNvPicPr>
            <a:picLocks noChangeAspect="1" noChangeArrowheads="1"/>
          </p:cNvPicPr>
          <p:nvPr userDrawn="1"/>
        </p:nvPicPr>
        <p:blipFill>
          <a:blip r:embed="rId2" cstate="print"/>
          <a:srcRect l="10359"/>
          <a:stretch>
            <a:fillRect/>
          </a:stretch>
        </p:blipFill>
        <p:spPr bwMode="auto">
          <a:xfrm>
            <a:off x="0" y="0"/>
            <a:ext cx="3708997" cy="6858000"/>
          </a:xfrm>
          <a:prstGeom prst="rect">
            <a:avLst/>
          </a:prstGeom>
          <a:noFill/>
        </p:spPr>
      </p:pic>
      <p:sp>
        <p:nvSpPr>
          <p:cNvPr id="2" name="Title 1"/>
          <p:cNvSpPr>
            <a:spLocks noGrp="1"/>
          </p:cNvSpPr>
          <p:nvPr>
            <p:ph type="title"/>
          </p:nvPr>
        </p:nvSpPr>
        <p:spPr>
          <a:xfrm>
            <a:off x="3352799" y="4406900"/>
            <a:ext cx="5486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2799" y="3810000"/>
            <a:ext cx="5486401" cy="596900"/>
          </a:xfrm>
        </p:spPr>
        <p:txBody>
          <a:bodyPr anchor="b"/>
          <a:lstStyle>
            <a:lvl1pPr marL="0" indent="0">
              <a:buNone/>
              <a:defRPr sz="2000">
                <a:solidFill>
                  <a:srgbClr val="FFC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B36AC1-7DB3-4B7F-B6B4-6D9B4DFD12C4}"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B36AC1-7DB3-4B7F-B6B4-6D9B4DFD12C4}"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B36AC1-7DB3-4B7F-B6B4-6D9B4DFD12C4}"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2" descr="C:\Documents and Settings\walterl\My Documents\My Pictures\Microsoft Clip Organizer\j0438794.jpg"/>
          <p:cNvPicPr>
            <a:picLocks noChangeAspect="1" noChangeArrowheads="1"/>
          </p:cNvPicPr>
          <p:nvPr userDrawn="1"/>
        </p:nvPicPr>
        <p:blipFill>
          <a:blip r:embed="rId2" cstate="print"/>
          <a:srcRect l="10359"/>
          <a:stretch>
            <a:fillRect/>
          </a:stretch>
        </p:blipFill>
        <p:spPr bwMode="auto">
          <a:xfrm>
            <a:off x="0" y="0"/>
            <a:ext cx="3708997" cy="6858000"/>
          </a:xfrm>
          <a:prstGeom prst="rect">
            <a:avLst/>
          </a:prstGeom>
          <a:noFill/>
        </p:spPr>
      </p:pic>
      <p:sp>
        <p:nvSpPr>
          <p:cNvPr id="2" name="Title 1"/>
          <p:cNvSpPr>
            <a:spLocks noGrp="1"/>
          </p:cNvSpPr>
          <p:nvPr>
            <p:ph type="title"/>
          </p:nvPr>
        </p:nvSpPr>
        <p:spPr>
          <a:xfrm>
            <a:off x="3200400" y="2533650"/>
            <a:ext cx="5562600" cy="1790700"/>
          </a:xfrm>
        </p:spPr>
        <p:txBody>
          <a:bodyPr>
            <a:normAutofit/>
          </a:bodyPr>
          <a:lstStyle>
            <a:lvl1pPr algn="l">
              <a:defRPr sz="5400"/>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C:\Documents and Settings\walterl\My Documents\My Pictures\Microsoft Clip Organizer\j0438794.jpg"/>
          <p:cNvPicPr>
            <a:picLocks noChangeAspect="1" noChangeArrowheads="1"/>
          </p:cNvPicPr>
          <p:nvPr userDrawn="1"/>
        </p:nvPicPr>
        <p:blipFill>
          <a:blip r:embed="rId2" cstate="print"/>
          <a:srcRect l="10359"/>
          <a:stretch>
            <a:fillRect/>
          </a:stretch>
        </p:blipFill>
        <p:spPr bwMode="auto">
          <a:xfrm>
            <a:off x="0" y="0"/>
            <a:ext cx="3708997" cy="6858000"/>
          </a:xfrm>
          <a:prstGeom prst="rect">
            <a:avLst/>
          </a:prstGeom>
          <a:noFill/>
        </p:spPr>
      </p:pic>
      <p:sp>
        <p:nvSpPr>
          <p:cNvPr id="2" name="Date Placeholder 1"/>
          <p:cNvSpPr>
            <a:spLocks noGrp="1"/>
          </p:cNvSpPr>
          <p:nvPr>
            <p:ph type="dt" sz="half" idx="10"/>
          </p:nvPr>
        </p:nvSpPr>
        <p:spPr/>
        <p:txBody>
          <a:bodyPr/>
          <a:lstStyle/>
          <a:p>
            <a:fld id="{39B36AC1-7DB3-4B7F-B6B4-6D9B4DFD12C4}"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B36AC1-7DB3-4B7F-B6B4-6D9B4DFD12C4}"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B36AC1-7DB3-4B7F-B6B4-6D9B4DFD12C4}"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F01FE-0D30-449B-B2BF-3A60B6FED1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Documents and Settings\walterl\My Documents\My Pictures\Microsoft Clip Organizer\j0438794.jpg"/>
          <p:cNvPicPr>
            <a:picLocks noChangeAspect="1" noChangeArrowheads="1"/>
          </p:cNvPicPr>
          <p:nvPr/>
        </p:nvPicPr>
        <p:blipFill>
          <a:blip r:embed="rId13" cstate="print"/>
          <a:srcRect l="10359" b="6250"/>
          <a:stretch>
            <a:fillRect/>
          </a:stretch>
        </p:blipFill>
        <p:spPr bwMode="auto">
          <a:xfrm>
            <a:off x="0" y="4071936"/>
            <a:ext cx="1607233" cy="2786064"/>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a:solidFill>
                  <a:schemeClr val="accent3">
                    <a:lumMod val="50000"/>
                  </a:schemeClr>
                </a:solidFill>
                <a:latin typeface="Candara" pitchFamily="34" charset="0"/>
              </a:defRPr>
            </a:lvl1pPr>
          </a:lstStyle>
          <a:p>
            <a:fld id="{39B36AC1-7DB3-4B7F-B6B4-6D9B4DFD12C4}"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a:solidFill>
                  <a:schemeClr val="accent3">
                    <a:lumMod val="50000"/>
                  </a:schemeClr>
                </a:solidFill>
                <a:latin typeface="Candara"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a:solidFill>
                  <a:schemeClr val="accent3">
                    <a:lumMod val="50000"/>
                  </a:schemeClr>
                </a:solidFill>
                <a:latin typeface="Candara" pitchFamily="34" charset="0"/>
              </a:defRPr>
            </a:lvl1pPr>
          </a:lstStyle>
          <a:p>
            <a:fld id="{CDCF01FE-0D30-449B-B2BF-3A60B6FED1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accent3">
              <a:lumMod val="75000"/>
            </a:schemeClr>
          </a:solidFill>
          <a:latin typeface="Candar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accent3">
              <a:lumMod val="75000"/>
            </a:schemeClr>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accent3">
              <a:lumMod val="75000"/>
            </a:schemeClr>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accent3">
              <a:lumMod val="75000"/>
            </a:schemeClr>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accent3">
              <a:lumMod val="75000"/>
            </a:schemeClr>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accent3">
              <a:lumMod val="75000"/>
            </a:schemeClr>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5.emf"/></Relationships>
</file>

<file path=ppt/slides/_rels/slide55.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pngall.com/online-payment-p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www.pngall.com/bank-p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mailto:dohewic@nd.gov"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2.wmf"/><Relationship Id="rId7" Type="http://schemas.openxmlformats.org/officeDocument/2006/relationships/image" Target="../media/image126.wm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5.wmf"/><Relationship Id="rId5" Type="http://schemas.openxmlformats.org/officeDocument/2006/relationships/image" Target="../media/image124.wmf"/><Relationship Id="rId10" Type="http://schemas.openxmlformats.org/officeDocument/2006/relationships/image" Target="../media/image129.wmf"/><Relationship Id="rId4" Type="http://schemas.openxmlformats.org/officeDocument/2006/relationships/image" Target="../media/image123.wmf"/><Relationship Id="rId9" Type="http://schemas.openxmlformats.org/officeDocument/2006/relationships/image" Target="../media/image128.w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905000"/>
            <a:ext cx="5562600" cy="1619251"/>
          </a:xfrm>
        </p:spPr>
        <p:txBody>
          <a:bodyPr>
            <a:normAutofit fontScale="90000"/>
          </a:bodyPr>
          <a:lstStyle/>
          <a:p>
            <a:pPr algn="ctr"/>
            <a:r>
              <a:rPr lang="en-US">
                <a:solidFill>
                  <a:srgbClr val="FF0000"/>
                </a:solidFill>
                <a:latin typeface="Cambria" pitchFamily="18" charset="0"/>
                <a:cs typeface="Arial" pitchFamily="34" charset="0"/>
              </a:rPr>
              <a:t>Vendor Training for Stores</a:t>
            </a:r>
          </a:p>
        </p:txBody>
      </p:sp>
      <p:sp>
        <p:nvSpPr>
          <p:cNvPr id="3" name="Subtitle 2"/>
          <p:cNvSpPr>
            <a:spLocks noGrp="1"/>
          </p:cNvSpPr>
          <p:nvPr>
            <p:ph type="subTitle" idx="1"/>
          </p:nvPr>
        </p:nvSpPr>
        <p:spPr>
          <a:xfrm>
            <a:off x="3285067" y="3742267"/>
            <a:ext cx="5410200" cy="3124200"/>
          </a:xfrm>
        </p:spPr>
        <p:txBody>
          <a:bodyPr vert="horz" lIns="91440" tIns="45720" rIns="91440" bIns="45720" rtlCol="0" anchor="t">
            <a:noAutofit/>
          </a:bodyPr>
          <a:lstStyle/>
          <a:p>
            <a:r>
              <a:rPr lang="en-US" sz="2400" u="sng">
                <a:solidFill>
                  <a:srgbClr val="009900"/>
                </a:solidFill>
                <a:latin typeface="Cambria"/>
                <a:ea typeface="Cambria"/>
              </a:rPr>
              <a:t>Presented by: </a:t>
            </a:r>
          </a:p>
          <a:p>
            <a:r>
              <a:rPr lang="en-US" sz="2400">
                <a:solidFill>
                  <a:srgbClr val="009900"/>
                </a:solidFill>
                <a:highlight>
                  <a:srgbClr val="FFFF00"/>
                </a:highlight>
                <a:latin typeface="Cambria"/>
                <a:ea typeface="Cambria"/>
              </a:rPr>
              <a:t>Local agency coordinator</a:t>
            </a:r>
          </a:p>
          <a:p>
            <a:r>
              <a:rPr lang="en-US" sz="2400">
                <a:solidFill>
                  <a:srgbClr val="009900"/>
                </a:solidFill>
                <a:latin typeface="Cambria"/>
                <a:ea typeface="Cambria"/>
              </a:rPr>
              <a:t>WIC Vendor Coordinator</a:t>
            </a:r>
          </a:p>
          <a:p>
            <a:r>
              <a:rPr lang="en-US" sz="2400">
                <a:solidFill>
                  <a:srgbClr val="009900"/>
                </a:solidFill>
                <a:highlight>
                  <a:srgbClr val="FFFF00"/>
                </a:highlight>
                <a:latin typeface="Cambria"/>
                <a:ea typeface="Cambria"/>
              </a:rPr>
              <a:t>Local agency</a:t>
            </a:r>
            <a:endParaRPr lang="en-US"/>
          </a:p>
          <a:p>
            <a:r>
              <a:rPr lang="en-US" sz="2400" u="sng">
                <a:solidFill>
                  <a:srgbClr val="009900"/>
                </a:solidFill>
                <a:latin typeface="Cambria"/>
                <a:ea typeface="Cambria"/>
              </a:rPr>
              <a:t>Prepared by</a:t>
            </a:r>
            <a:r>
              <a:rPr lang="en-US" sz="2400">
                <a:solidFill>
                  <a:srgbClr val="009900"/>
                </a:solidFill>
                <a:latin typeface="Cambria"/>
                <a:ea typeface="Cambria"/>
              </a:rPr>
              <a:t>: Kristi Miller, State WIC Vendor Coordinator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6180" y="228600"/>
            <a:ext cx="4956058" cy="14935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9900"/>
                </a:solidFill>
              </a:rPr>
              <a:t>Which item is </a:t>
            </a:r>
            <a:r>
              <a:rPr lang="en-US" u="sng">
                <a:solidFill>
                  <a:srgbClr val="009900"/>
                </a:solidFill>
              </a:rPr>
              <a:t>not</a:t>
            </a:r>
            <a:r>
              <a:rPr lang="en-US">
                <a:solidFill>
                  <a:srgbClr val="009900"/>
                </a:solidFill>
              </a:rPr>
              <a:t> a WIC food?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00857"/>
            <a:ext cx="2291406" cy="229140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299" y="4475482"/>
            <a:ext cx="2028492" cy="20284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434571"/>
            <a:ext cx="2524125" cy="2524125"/>
          </a:xfrm>
          <a:prstGeom prst="rect">
            <a:avLst/>
          </a:prstGeom>
        </p:spPr>
      </p:pic>
      <p:pic>
        <p:nvPicPr>
          <p:cNvPr id="10" name="Picture 9">
            <a:extLst>
              <a:ext uri="{FF2B5EF4-FFF2-40B4-BE49-F238E27FC236}">
                <a16:creationId xmlns:a16="http://schemas.microsoft.com/office/drawing/2014/main" id="{A8412929-9952-754E-734D-1DC3F9EBFED0}"/>
              </a:ext>
            </a:extLst>
          </p:cNvPr>
          <p:cNvPicPr>
            <a:picLocks noChangeAspect="1"/>
          </p:cNvPicPr>
          <p:nvPr/>
        </p:nvPicPr>
        <p:blipFill>
          <a:blip r:embed="rId6"/>
          <a:stretch>
            <a:fillRect/>
          </a:stretch>
        </p:blipFill>
        <p:spPr>
          <a:xfrm>
            <a:off x="2441195" y="3975629"/>
            <a:ext cx="1689860" cy="2391151"/>
          </a:xfrm>
          <a:prstGeom prst="rect">
            <a:avLst/>
          </a:prstGeom>
        </p:spPr>
      </p:pic>
    </p:spTree>
    <p:extLst>
      <p:ext uri="{BB962C8B-B14F-4D97-AF65-F5344CB8AC3E}">
        <p14:creationId xmlns:p14="http://schemas.microsoft.com/office/powerpoint/2010/main" val="1329855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1676399"/>
          </a:xfrm>
        </p:spPr>
        <p:txBody>
          <a:bodyPr>
            <a:normAutofit/>
          </a:bodyPr>
          <a:lstStyle/>
          <a:p>
            <a:r>
              <a:rPr lang="en-US" b="0">
                <a:solidFill>
                  <a:srgbClr val="009900"/>
                </a:solidFill>
                <a:latin typeface="Cambria" panose="02040503050406030204" pitchFamily="18" charset="0"/>
              </a:rPr>
              <a:t>32oz containers only, light/low-fat/Non-fat (use food list for allowed brands/flavors)</a:t>
            </a:r>
          </a:p>
          <a:p>
            <a:r>
              <a:rPr lang="en-US" b="0" u="sng">
                <a:solidFill>
                  <a:srgbClr val="009900"/>
                </a:solidFill>
                <a:latin typeface="Cambria" panose="02040503050406030204" pitchFamily="18" charset="0"/>
              </a:rPr>
              <a:t>Not allowed</a:t>
            </a:r>
            <a:r>
              <a:rPr lang="en-US" b="0">
                <a:solidFill>
                  <a:srgbClr val="009900"/>
                </a:solidFill>
                <a:latin typeface="Cambria" panose="02040503050406030204" pitchFamily="18" charset="0"/>
              </a:rPr>
              <a:t>: Greek or organic </a:t>
            </a:r>
            <a:endParaRPr lang="en-US" b="0" u="sng">
              <a:solidFill>
                <a:srgbClr val="009900"/>
              </a:solidFill>
              <a:latin typeface="Cambria" panose="02040503050406030204" pitchFamily="18" charset="0"/>
            </a:endParaRPr>
          </a:p>
        </p:txBody>
      </p:sp>
      <p:pic>
        <p:nvPicPr>
          <p:cNvPr id="5" name="Picture 4">
            <a:extLst>
              <a:ext uri="{FF2B5EF4-FFF2-40B4-BE49-F238E27FC236}">
                <a16:creationId xmlns:a16="http://schemas.microsoft.com/office/drawing/2014/main" id="{00F652F5-7199-E8D4-B9C2-04D0F0866FCB}"/>
              </a:ext>
            </a:extLst>
          </p:cNvPr>
          <p:cNvPicPr>
            <a:picLocks noChangeAspect="1"/>
          </p:cNvPicPr>
          <p:nvPr/>
        </p:nvPicPr>
        <p:blipFill>
          <a:blip r:embed="rId3"/>
          <a:stretch>
            <a:fillRect/>
          </a:stretch>
        </p:blipFill>
        <p:spPr>
          <a:xfrm>
            <a:off x="1409099" y="3519093"/>
            <a:ext cx="1502143" cy="1904718"/>
          </a:xfrm>
          <a:prstGeom prst="rect">
            <a:avLst/>
          </a:prstGeom>
        </p:spPr>
      </p:pic>
      <p:pic>
        <p:nvPicPr>
          <p:cNvPr id="7" name="Picture 6">
            <a:extLst>
              <a:ext uri="{FF2B5EF4-FFF2-40B4-BE49-F238E27FC236}">
                <a16:creationId xmlns:a16="http://schemas.microsoft.com/office/drawing/2014/main" id="{3ECE73FC-3881-93B6-5CA4-37A1862254F4}"/>
              </a:ext>
            </a:extLst>
          </p:cNvPr>
          <p:cNvPicPr>
            <a:picLocks noChangeAspect="1"/>
          </p:cNvPicPr>
          <p:nvPr/>
        </p:nvPicPr>
        <p:blipFill>
          <a:blip r:embed="rId4"/>
          <a:stretch>
            <a:fillRect/>
          </a:stretch>
        </p:blipFill>
        <p:spPr>
          <a:xfrm>
            <a:off x="3020404" y="4678644"/>
            <a:ext cx="1551596" cy="1904718"/>
          </a:xfrm>
          <a:prstGeom prst="rect">
            <a:avLst/>
          </a:prstGeom>
        </p:spPr>
      </p:pic>
      <p:pic>
        <p:nvPicPr>
          <p:cNvPr id="9" name="Picture 8">
            <a:extLst>
              <a:ext uri="{FF2B5EF4-FFF2-40B4-BE49-F238E27FC236}">
                <a16:creationId xmlns:a16="http://schemas.microsoft.com/office/drawing/2014/main" id="{38BAC2E2-82B8-0439-C165-2469D6C030EE}"/>
              </a:ext>
            </a:extLst>
          </p:cNvPr>
          <p:cNvPicPr>
            <a:picLocks noChangeAspect="1"/>
          </p:cNvPicPr>
          <p:nvPr/>
        </p:nvPicPr>
        <p:blipFill>
          <a:blip r:embed="rId5"/>
          <a:stretch>
            <a:fillRect/>
          </a:stretch>
        </p:blipFill>
        <p:spPr>
          <a:xfrm>
            <a:off x="6784479" y="4502389"/>
            <a:ext cx="1605587" cy="1963094"/>
          </a:xfrm>
          <a:prstGeom prst="rect">
            <a:avLst/>
          </a:prstGeom>
        </p:spPr>
      </p:pic>
      <p:pic>
        <p:nvPicPr>
          <p:cNvPr id="11" name="Picture 10">
            <a:extLst>
              <a:ext uri="{FF2B5EF4-FFF2-40B4-BE49-F238E27FC236}">
                <a16:creationId xmlns:a16="http://schemas.microsoft.com/office/drawing/2014/main" id="{A743AD76-3FC0-1703-3337-F822C9B3D7F1}"/>
              </a:ext>
            </a:extLst>
          </p:cNvPr>
          <p:cNvPicPr>
            <a:picLocks noChangeAspect="1"/>
          </p:cNvPicPr>
          <p:nvPr/>
        </p:nvPicPr>
        <p:blipFill>
          <a:blip r:embed="rId6"/>
          <a:stretch>
            <a:fillRect/>
          </a:stretch>
        </p:blipFill>
        <p:spPr>
          <a:xfrm>
            <a:off x="4955110" y="3510666"/>
            <a:ext cx="1502143" cy="1973270"/>
          </a:xfrm>
          <a:prstGeom prst="rect">
            <a:avLst/>
          </a:prstGeom>
        </p:spPr>
      </p:pic>
      <p:sp>
        <p:nvSpPr>
          <p:cNvPr id="6" name="Title 1">
            <a:extLst>
              <a:ext uri="{FF2B5EF4-FFF2-40B4-BE49-F238E27FC236}">
                <a16:creationId xmlns:a16="http://schemas.microsoft.com/office/drawing/2014/main" id="{D4D70D18-EE51-25CE-E4B2-3F35D0131640}"/>
              </a:ext>
            </a:extLst>
          </p:cNvPr>
          <p:cNvSpPr txBox="1">
            <a:spLocks/>
          </p:cNvSpPr>
          <p:nvPr/>
        </p:nvSpPr>
        <p:spPr>
          <a:xfrm>
            <a:off x="726688" y="293649"/>
            <a:ext cx="7668321" cy="1066800"/>
          </a:xfrm>
          <a:prstGeom prst="rect">
            <a:avLst/>
          </a:prstGeom>
          <a:noFill/>
          <a:ln w="38100">
            <a:solidFill>
              <a:srgbClr val="FFCC66"/>
            </a:solidFill>
          </a:ln>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accent3">
                    <a:lumMod val="75000"/>
                  </a:schemeClr>
                </a:solidFill>
                <a:latin typeface="Candara" pitchFamily="34" charset="0"/>
                <a:ea typeface="+mj-ea"/>
                <a:cs typeface="+mj-cs"/>
              </a:defRPr>
            </a:lvl1pPr>
          </a:lstStyle>
          <a:p>
            <a:r>
              <a:rPr lang="en-US" sz="5400">
                <a:solidFill>
                  <a:srgbClr val="FF0000"/>
                </a:solidFill>
                <a:latin typeface="Cambria"/>
                <a:ea typeface="Cambria"/>
              </a:rPr>
              <a:t>Yogurt</a:t>
            </a:r>
            <a:endParaRPr lang="en-US" sz="5400">
              <a:solidFill>
                <a:srgbClr val="FF0000"/>
              </a:solidFill>
              <a:latin typeface="Cambria" pitchFamily="18" charset="0"/>
            </a:endParaRPr>
          </a:p>
        </p:txBody>
      </p:sp>
    </p:spTree>
    <p:extLst>
      <p:ext uri="{BB962C8B-B14F-4D97-AF65-F5344CB8AC3E}">
        <p14:creationId xmlns:p14="http://schemas.microsoft.com/office/powerpoint/2010/main" val="217099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773F3F-248E-E342-022E-0EBF63B42755}"/>
              </a:ext>
            </a:extLst>
          </p:cNvPr>
          <p:cNvPicPr>
            <a:picLocks noChangeAspect="1"/>
          </p:cNvPicPr>
          <p:nvPr/>
        </p:nvPicPr>
        <p:blipFill>
          <a:blip r:embed="rId3"/>
          <a:stretch>
            <a:fillRect/>
          </a:stretch>
        </p:blipFill>
        <p:spPr>
          <a:xfrm>
            <a:off x="8075055" y="4716903"/>
            <a:ext cx="856470" cy="1980228"/>
          </a:xfrm>
          <a:prstGeom prst="rect">
            <a:avLst/>
          </a:prstGeom>
        </p:spPr>
      </p:pic>
      <p:sp>
        <p:nvSpPr>
          <p:cNvPr id="2" name="Title 1"/>
          <p:cNvSpPr>
            <a:spLocks noGrp="1"/>
          </p:cNvSpPr>
          <p:nvPr>
            <p:ph type="title"/>
          </p:nvPr>
        </p:nvSpPr>
        <p:spPr>
          <a:xfrm>
            <a:off x="838200" y="228600"/>
            <a:ext cx="7668321" cy="1066800"/>
          </a:xfrm>
          <a:noFill/>
          <a:ln w="38100">
            <a:solidFill>
              <a:srgbClr val="FFCC66"/>
            </a:solidFill>
          </a:ln>
        </p:spPr>
        <p:txBody>
          <a:bodyPr>
            <a:normAutofit/>
          </a:bodyPr>
          <a:lstStyle/>
          <a:p>
            <a:r>
              <a:rPr lang="en-US" sz="5400">
                <a:solidFill>
                  <a:srgbClr val="FF0000"/>
                </a:solidFill>
                <a:latin typeface="Cambria" pitchFamily="18" charset="0"/>
              </a:rPr>
              <a:t>Juice</a:t>
            </a:r>
          </a:p>
        </p:txBody>
      </p:sp>
      <p:sp>
        <p:nvSpPr>
          <p:cNvPr id="3" name="Content Placeholder 2"/>
          <p:cNvSpPr>
            <a:spLocks noGrp="1"/>
          </p:cNvSpPr>
          <p:nvPr>
            <p:ph idx="1"/>
          </p:nvPr>
        </p:nvSpPr>
        <p:spPr>
          <a:xfrm>
            <a:off x="914400" y="1406769"/>
            <a:ext cx="8174830" cy="5451231"/>
          </a:xfrm>
        </p:spPr>
        <p:txBody>
          <a:bodyPr vert="horz" lIns="91440" tIns="45720" rIns="91440" bIns="45720" rtlCol="0" anchor="t">
            <a:normAutofit lnSpcReduction="10000"/>
          </a:bodyPr>
          <a:lstStyle/>
          <a:p>
            <a:r>
              <a:rPr lang="en-US" sz="3600" u="sng">
                <a:solidFill>
                  <a:srgbClr val="009900"/>
                </a:solidFill>
                <a:latin typeface="Cambria"/>
                <a:ea typeface="Cambria"/>
              </a:rPr>
              <a:t>12 oz frozen concentrate </a:t>
            </a:r>
            <a:r>
              <a:rPr lang="en-US" sz="3600" b="0">
                <a:solidFill>
                  <a:srgbClr val="009900"/>
                </a:solidFill>
                <a:latin typeface="Cambria"/>
                <a:ea typeface="Cambria"/>
              </a:rPr>
              <a:t>– Apple, grape, orange, and any 100% Dole or Old Orchard juice. </a:t>
            </a:r>
            <a:r>
              <a:rPr lang="en-US" b="0">
                <a:solidFill>
                  <a:srgbClr val="009900"/>
                </a:solidFill>
                <a:latin typeface="Cambria"/>
                <a:ea typeface="Cambria"/>
              </a:rPr>
              <a:t> (see WIC food list for more specific information)</a:t>
            </a:r>
          </a:p>
          <a:p>
            <a:r>
              <a:rPr lang="en-US" sz="3600" u="sng">
                <a:solidFill>
                  <a:srgbClr val="009900"/>
                </a:solidFill>
                <a:latin typeface="Cambria"/>
                <a:ea typeface="Cambria"/>
              </a:rPr>
              <a:t>64 oz. plastic </a:t>
            </a:r>
            <a:r>
              <a:rPr lang="en-US" sz="3600" b="0">
                <a:solidFill>
                  <a:srgbClr val="009900"/>
                </a:solidFill>
                <a:latin typeface="Cambria"/>
                <a:ea typeface="Cambria"/>
              </a:rPr>
              <a:t>– Apple, pink grapefruit, pineapple, grape/white grape, orange, vegetable or tomato, and any 100% Juicy Juice or Old Orchard juice.  </a:t>
            </a:r>
          </a:p>
          <a:p>
            <a:r>
              <a:rPr lang="en-US" b="0">
                <a:solidFill>
                  <a:srgbClr val="009900"/>
                </a:solidFill>
                <a:latin typeface="Cambria"/>
                <a:ea typeface="Cambria"/>
              </a:rPr>
              <a:t>(see WIC food list for more specific </a:t>
            </a:r>
            <a:endParaRPr lang="en-US">
              <a:latin typeface="Cambria"/>
              <a:ea typeface="Cambria"/>
            </a:endParaRPr>
          </a:p>
          <a:p>
            <a:r>
              <a:rPr lang="en-US" b="0">
                <a:solidFill>
                  <a:srgbClr val="009900"/>
                </a:solidFill>
                <a:latin typeface="Cambria"/>
                <a:ea typeface="Cambria"/>
              </a:rPr>
              <a:t>information)</a:t>
            </a:r>
          </a:p>
        </p:txBody>
      </p:sp>
      <p:pic>
        <p:nvPicPr>
          <p:cNvPr id="7" name="Picture 6">
            <a:extLst>
              <a:ext uri="{FF2B5EF4-FFF2-40B4-BE49-F238E27FC236}">
                <a16:creationId xmlns:a16="http://schemas.microsoft.com/office/drawing/2014/main" id="{A48CE4F4-C8A0-68AD-AA5B-59DF314658B0}"/>
              </a:ext>
            </a:extLst>
          </p:cNvPr>
          <p:cNvPicPr>
            <a:picLocks noChangeAspect="1"/>
          </p:cNvPicPr>
          <p:nvPr/>
        </p:nvPicPr>
        <p:blipFill>
          <a:blip r:embed="rId4"/>
          <a:stretch>
            <a:fillRect/>
          </a:stretch>
        </p:blipFill>
        <p:spPr>
          <a:xfrm rot="-4020000">
            <a:off x="-72677" y="2363906"/>
            <a:ext cx="1572510" cy="8928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678" y="274638"/>
            <a:ext cx="8062331" cy="1161585"/>
          </a:xfrm>
          <a:ln w="38100">
            <a:solidFill>
              <a:srgbClr val="FFCC66"/>
            </a:solidFill>
          </a:ln>
        </p:spPr>
        <p:txBody>
          <a:bodyPr>
            <a:normAutofit/>
          </a:bodyPr>
          <a:lstStyle/>
          <a:p>
            <a:r>
              <a:rPr lang="en-US" sz="5400">
                <a:solidFill>
                  <a:srgbClr val="FF0000"/>
                </a:solidFill>
                <a:latin typeface="Cambria" pitchFamily="18" charset="0"/>
              </a:rPr>
              <a:t>Juice</a:t>
            </a:r>
          </a:p>
        </p:txBody>
      </p:sp>
      <p:sp>
        <p:nvSpPr>
          <p:cNvPr id="3" name="Content Placeholder 2"/>
          <p:cNvSpPr>
            <a:spLocks noGrp="1"/>
          </p:cNvSpPr>
          <p:nvPr>
            <p:ph idx="1"/>
          </p:nvPr>
        </p:nvSpPr>
        <p:spPr>
          <a:xfrm>
            <a:off x="710656" y="1436602"/>
            <a:ext cx="8229600" cy="4525963"/>
          </a:xfrm>
        </p:spPr>
        <p:txBody>
          <a:bodyPr/>
          <a:lstStyle/>
          <a:p>
            <a:r>
              <a:rPr lang="en-US" sz="3100" b="0">
                <a:solidFill>
                  <a:srgbClr val="009900"/>
                </a:solidFill>
                <a:latin typeface="Cambria" pitchFamily="18" charset="0"/>
              </a:rPr>
              <a:t>Must be 100% juice and at least 100% Vitamin C.  Can be calcium-fortified.</a:t>
            </a:r>
          </a:p>
          <a:p>
            <a:r>
              <a:rPr lang="en-US" sz="3100" u="sng">
                <a:solidFill>
                  <a:srgbClr val="009900"/>
                </a:solidFill>
                <a:latin typeface="Cambria" pitchFamily="18" charset="0"/>
              </a:rPr>
              <a:t>Not allowed</a:t>
            </a:r>
            <a:r>
              <a:rPr lang="en-US" sz="3100" b="0">
                <a:solidFill>
                  <a:srgbClr val="009900"/>
                </a:solidFill>
                <a:latin typeface="Cambria" pitchFamily="18" charset="0"/>
              </a:rPr>
              <a:t>:  No 46, 48, 96, or 128 oz. plastic containers.  No 46 oz. cans.  No organic, cocktails, apple cider, fresh pressed apple juice, fruit drinks, lemonade, prune, single servings or refrigerated</a:t>
            </a:r>
            <a:r>
              <a:rPr lang="en-US" b="0">
                <a:solidFill>
                  <a:srgbClr val="009900"/>
                </a:solidFill>
                <a:latin typeface="Cambria" pitchFamily="18" charset="0"/>
              </a:rPr>
              <a:t>.</a:t>
            </a:r>
          </a:p>
        </p:txBody>
      </p:sp>
      <p:sp>
        <p:nvSpPr>
          <p:cNvPr id="4" name="AutoShape 6" descr="Image result for Dole frozen juice 12oz"/>
          <p:cNvSpPr>
            <a:spLocks noChangeAspect="1" noChangeArrowheads="1"/>
          </p:cNvSpPr>
          <p:nvPr/>
        </p:nvSpPr>
        <p:spPr bwMode="auto">
          <a:xfrm>
            <a:off x="3692013" y="59540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39E6B09-8F35-3DCC-061F-540204E2BA83}"/>
              </a:ext>
            </a:extLst>
          </p:cNvPr>
          <p:cNvPicPr>
            <a:picLocks noChangeAspect="1"/>
          </p:cNvPicPr>
          <p:nvPr/>
        </p:nvPicPr>
        <p:blipFill>
          <a:blip r:embed="rId3"/>
          <a:stretch>
            <a:fillRect/>
          </a:stretch>
        </p:blipFill>
        <p:spPr>
          <a:xfrm>
            <a:off x="7424206" y="4594504"/>
            <a:ext cx="1075389" cy="2133600"/>
          </a:xfrm>
          <a:prstGeom prst="rect">
            <a:avLst/>
          </a:prstGeom>
        </p:spPr>
      </p:pic>
      <p:pic>
        <p:nvPicPr>
          <p:cNvPr id="8" name="Picture 7">
            <a:extLst>
              <a:ext uri="{FF2B5EF4-FFF2-40B4-BE49-F238E27FC236}">
                <a16:creationId xmlns:a16="http://schemas.microsoft.com/office/drawing/2014/main" id="{77FF9414-B342-2199-C7B9-6ED5216573F5}"/>
              </a:ext>
            </a:extLst>
          </p:cNvPr>
          <p:cNvPicPr>
            <a:picLocks noChangeAspect="1"/>
          </p:cNvPicPr>
          <p:nvPr/>
        </p:nvPicPr>
        <p:blipFill>
          <a:blip r:embed="rId4"/>
          <a:stretch>
            <a:fillRect/>
          </a:stretch>
        </p:blipFill>
        <p:spPr>
          <a:xfrm>
            <a:off x="5834200" y="4549276"/>
            <a:ext cx="990600" cy="2224057"/>
          </a:xfrm>
          <a:prstGeom prst="rect">
            <a:avLst/>
          </a:prstGeom>
        </p:spPr>
      </p:pic>
      <p:cxnSp>
        <p:nvCxnSpPr>
          <p:cNvPr id="10" name="Straight Connector 9">
            <a:extLst>
              <a:ext uri="{FF2B5EF4-FFF2-40B4-BE49-F238E27FC236}">
                <a16:creationId xmlns:a16="http://schemas.microsoft.com/office/drawing/2014/main" id="{65F02A40-CB93-8FFF-B1CA-9757A0BA9F5D}"/>
              </a:ext>
            </a:extLst>
          </p:cNvPr>
          <p:cNvCxnSpPr/>
          <p:nvPr/>
        </p:nvCxnSpPr>
        <p:spPr>
          <a:xfrm>
            <a:off x="5834200" y="4648200"/>
            <a:ext cx="990600" cy="2133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62481C9-D4B5-5D9E-3414-767771F23911}"/>
              </a:ext>
            </a:extLst>
          </p:cNvPr>
          <p:cNvCxnSpPr>
            <a:cxnSpLocks/>
          </p:cNvCxnSpPr>
          <p:nvPr/>
        </p:nvCxnSpPr>
        <p:spPr>
          <a:xfrm>
            <a:off x="7386105" y="4586037"/>
            <a:ext cx="1151589" cy="213360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9900"/>
                </a:solidFill>
              </a:rPr>
              <a:t>Which item(s) is </a:t>
            </a:r>
            <a:r>
              <a:rPr lang="en-US" u="sng">
                <a:solidFill>
                  <a:srgbClr val="009900"/>
                </a:solidFill>
              </a:rPr>
              <a:t>not</a:t>
            </a:r>
            <a:r>
              <a:rPr lang="en-US">
                <a:solidFill>
                  <a:srgbClr val="009900"/>
                </a:solidFill>
              </a:rPr>
              <a:t> a WIC food? </a:t>
            </a:r>
          </a:p>
        </p:txBody>
      </p:sp>
      <p:pic>
        <p:nvPicPr>
          <p:cNvPr id="130050" name="Picture 2" descr="V8Â® Spicy 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093334"/>
            <a:ext cx="2589151" cy="2589151"/>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Image result for old orchard 64 oz plast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981" y="1390682"/>
            <a:ext cx="2755650" cy="2755650"/>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869159"/>
            <a:ext cx="1672725" cy="1672725"/>
          </a:xfrm>
          <a:prstGeom prst="rect">
            <a:avLst/>
          </a:prstGeom>
          <a:noFill/>
          <a:extLst>
            <a:ext uri="{909E8E84-426E-40DD-AFC4-6F175D3DCCD1}">
              <a14:hiddenFill xmlns:a14="http://schemas.microsoft.com/office/drawing/2010/main">
                <a:solidFill>
                  <a:srgbClr val="FFFFFF"/>
                </a:solidFill>
              </a14:hiddenFill>
            </a:ext>
          </a:extLst>
        </p:spPr>
      </p:pic>
      <p:pic>
        <p:nvPicPr>
          <p:cNvPr id="130058"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631" y="1387727"/>
            <a:ext cx="3120018" cy="3120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05306A-0853-C1D1-3BC0-7DD2BECC6590}"/>
              </a:ext>
            </a:extLst>
          </p:cNvPr>
          <p:cNvPicPr>
            <a:picLocks noChangeAspect="1"/>
          </p:cNvPicPr>
          <p:nvPr/>
        </p:nvPicPr>
        <p:blipFill>
          <a:blip r:embed="rId7"/>
          <a:stretch>
            <a:fillRect/>
          </a:stretch>
        </p:blipFill>
        <p:spPr>
          <a:xfrm>
            <a:off x="914400" y="1470090"/>
            <a:ext cx="1304737" cy="2589151"/>
          </a:xfrm>
          <a:prstGeom prst="rect">
            <a:avLst/>
          </a:prstGeom>
        </p:spPr>
      </p:pic>
    </p:spTree>
    <p:extLst>
      <p:ext uri="{BB962C8B-B14F-4D97-AF65-F5344CB8AC3E}">
        <p14:creationId xmlns:p14="http://schemas.microsoft.com/office/powerpoint/2010/main" val="351568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162800" cy="1143000"/>
          </a:xfrm>
          <a:ln w="38100">
            <a:solidFill>
              <a:srgbClr val="FFCC66"/>
            </a:solidFill>
          </a:ln>
        </p:spPr>
        <p:txBody>
          <a:bodyPr>
            <a:normAutofit/>
          </a:bodyPr>
          <a:lstStyle/>
          <a:p>
            <a:r>
              <a:rPr lang="en-US" sz="5400">
                <a:solidFill>
                  <a:srgbClr val="FF0000"/>
                </a:solidFill>
              </a:rPr>
              <a:t>Eggs</a:t>
            </a:r>
          </a:p>
        </p:txBody>
      </p:sp>
      <p:sp>
        <p:nvSpPr>
          <p:cNvPr id="3" name="Content Placeholder 2"/>
          <p:cNvSpPr>
            <a:spLocks noGrp="1"/>
          </p:cNvSpPr>
          <p:nvPr>
            <p:ph idx="1"/>
          </p:nvPr>
        </p:nvSpPr>
        <p:spPr/>
        <p:txBody>
          <a:bodyPr/>
          <a:lstStyle/>
          <a:p>
            <a:r>
              <a:rPr lang="en-US" b="0">
                <a:solidFill>
                  <a:srgbClr val="009900"/>
                </a:solidFill>
                <a:latin typeface="Cambria" pitchFamily="18" charset="0"/>
              </a:rPr>
              <a:t>Fresh, one dozen package only – medium, large, extra large or jumbo; white or brown</a:t>
            </a:r>
          </a:p>
          <a:p>
            <a:r>
              <a:rPr lang="en-US" u="sng">
                <a:solidFill>
                  <a:srgbClr val="009900"/>
                </a:solidFill>
                <a:latin typeface="Cambria" pitchFamily="18" charset="0"/>
              </a:rPr>
              <a:t>Not allowed</a:t>
            </a:r>
            <a:r>
              <a:rPr lang="en-US" b="0">
                <a:solidFill>
                  <a:srgbClr val="009900"/>
                </a:solidFill>
                <a:latin typeface="Cambria" pitchFamily="18" charset="0"/>
              </a:rPr>
              <a:t>: organic, specialty or pasteurized</a:t>
            </a:r>
          </a:p>
        </p:txBody>
      </p:sp>
      <p:pic>
        <p:nvPicPr>
          <p:cNvPr id="3075" name="Picture 3" descr="C:\Documents and Settings\klmiller\Local Settings\Temporary Internet Files\Content.IE5\MJ4T8RDT\MC900441779[1].png"/>
          <p:cNvPicPr>
            <a:picLocks noChangeAspect="1" noChangeArrowheads="1"/>
          </p:cNvPicPr>
          <p:nvPr/>
        </p:nvPicPr>
        <p:blipFill>
          <a:blip r:embed="rId3" cstate="print"/>
          <a:srcRect/>
          <a:stretch>
            <a:fillRect/>
          </a:stretch>
        </p:blipFill>
        <p:spPr bwMode="auto">
          <a:xfrm>
            <a:off x="3048000" y="3657600"/>
            <a:ext cx="2743200" cy="2743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696200" cy="1143000"/>
          </a:xfrm>
          <a:ln w="38100">
            <a:solidFill>
              <a:srgbClr val="FFCC66"/>
            </a:solidFill>
          </a:ln>
        </p:spPr>
        <p:txBody>
          <a:bodyPr>
            <a:normAutofit/>
          </a:bodyPr>
          <a:lstStyle/>
          <a:p>
            <a:r>
              <a:rPr lang="en-US" sz="5400">
                <a:solidFill>
                  <a:srgbClr val="FF0000"/>
                </a:solidFill>
                <a:latin typeface="Cambria" pitchFamily="18" charset="0"/>
              </a:rPr>
              <a:t>Peanut Butter</a:t>
            </a:r>
          </a:p>
        </p:txBody>
      </p:sp>
      <p:sp>
        <p:nvSpPr>
          <p:cNvPr id="3" name="Content Placeholder 2"/>
          <p:cNvSpPr>
            <a:spLocks noGrp="1"/>
          </p:cNvSpPr>
          <p:nvPr>
            <p:ph idx="1"/>
          </p:nvPr>
        </p:nvSpPr>
        <p:spPr>
          <a:xfrm>
            <a:off x="922867" y="1905000"/>
            <a:ext cx="7793566" cy="4525963"/>
          </a:xfrm>
        </p:spPr>
        <p:txBody>
          <a:bodyPr/>
          <a:lstStyle/>
          <a:p>
            <a:r>
              <a:rPr lang="en-US" b="0">
                <a:solidFill>
                  <a:srgbClr val="009900"/>
                </a:solidFill>
                <a:latin typeface="Cambria" pitchFamily="18" charset="0"/>
              </a:rPr>
              <a:t>Jif, Peter Pan, Reese’s, Skippy or </a:t>
            </a:r>
          </a:p>
          <a:p>
            <a:pPr marL="0" indent="0">
              <a:buNone/>
            </a:pPr>
            <a:r>
              <a:rPr lang="en-US" b="0">
                <a:solidFill>
                  <a:srgbClr val="009900"/>
                </a:solidFill>
                <a:latin typeface="Cambria" pitchFamily="18" charset="0"/>
              </a:rPr>
              <a:t>    any store brand</a:t>
            </a:r>
          </a:p>
          <a:p>
            <a:r>
              <a:rPr lang="en-US" b="0">
                <a:solidFill>
                  <a:srgbClr val="009900"/>
                </a:solidFill>
                <a:latin typeface="Cambria" pitchFamily="18" charset="0"/>
              </a:rPr>
              <a:t>16-18 oz. jar</a:t>
            </a:r>
          </a:p>
          <a:p>
            <a:r>
              <a:rPr lang="en-US" b="0">
                <a:solidFill>
                  <a:srgbClr val="009900"/>
                </a:solidFill>
                <a:latin typeface="Cambria" pitchFamily="18" charset="0"/>
              </a:rPr>
              <a:t>Creamy, crunchy, or chunky</a:t>
            </a:r>
          </a:p>
          <a:p>
            <a:r>
              <a:rPr lang="en-US" u="sng">
                <a:solidFill>
                  <a:srgbClr val="009900"/>
                </a:solidFill>
                <a:latin typeface="Cambria" pitchFamily="18" charset="0"/>
              </a:rPr>
              <a:t>Not allowed</a:t>
            </a:r>
            <a:r>
              <a:rPr lang="en-US" b="0">
                <a:solidFill>
                  <a:srgbClr val="009900"/>
                </a:solidFill>
                <a:latin typeface="Cambria" pitchFamily="18" charset="0"/>
              </a:rPr>
              <a:t>: No reduced fat, spreads, organic, natural, omega-3, or enhanced.  No added chocolate, jelly, or honey, or marshmallow.  </a:t>
            </a:r>
          </a:p>
        </p:txBody>
      </p:sp>
      <p:pic>
        <p:nvPicPr>
          <p:cNvPr id="5" name="Picture 4">
            <a:extLst>
              <a:ext uri="{FF2B5EF4-FFF2-40B4-BE49-F238E27FC236}">
                <a16:creationId xmlns:a16="http://schemas.microsoft.com/office/drawing/2014/main" id="{8001C419-5D6F-BEC9-97B0-252ACD09FF78}"/>
              </a:ext>
            </a:extLst>
          </p:cNvPr>
          <p:cNvPicPr>
            <a:picLocks noChangeAspect="1"/>
          </p:cNvPicPr>
          <p:nvPr/>
        </p:nvPicPr>
        <p:blipFill>
          <a:blip r:embed="rId3"/>
          <a:stretch>
            <a:fillRect/>
          </a:stretch>
        </p:blipFill>
        <p:spPr>
          <a:xfrm>
            <a:off x="7100354" y="1676401"/>
            <a:ext cx="1297173" cy="2286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w="38100">
            <a:solidFill>
              <a:srgbClr val="FFCC66"/>
            </a:solidFill>
          </a:ln>
        </p:spPr>
        <p:txBody>
          <a:bodyPr>
            <a:normAutofit fontScale="90000"/>
          </a:bodyPr>
          <a:lstStyle/>
          <a:p>
            <a:br>
              <a:rPr lang="en-US">
                <a:solidFill>
                  <a:srgbClr val="FF0000"/>
                </a:solidFill>
                <a:latin typeface="Arial Rounded MT Bold" pitchFamily="34" charset="0"/>
              </a:rPr>
            </a:br>
            <a:r>
              <a:rPr lang="en-US" sz="6000">
                <a:solidFill>
                  <a:srgbClr val="FF0000"/>
                </a:solidFill>
                <a:latin typeface="Cambria" pitchFamily="18" charset="0"/>
                <a:cs typeface="Arial" pitchFamily="34" charset="0"/>
              </a:rPr>
              <a:t>Fruits and Vegetables</a:t>
            </a:r>
            <a:br>
              <a:rPr lang="en-US">
                <a:solidFill>
                  <a:schemeClr val="tx2"/>
                </a:solidFill>
                <a:latin typeface="Cambria" pitchFamily="18" charset="0"/>
              </a:rPr>
            </a:br>
            <a:endParaRPr lang="en-US">
              <a:latin typeface="Cambria" pitchFamily="18" charset="0"/>
            </a:endParaRPr>
          </a:p>
        </p:txBody>
      </p:sp>
      <p:sp>
        <p:nvSpPr>
          <p:cNvPr id="6" name="Content Placeholder 5"/>
          <p:cNvSpPr>
            <a:spLocks noGrp="1"/>
          </p:cNvSpPr>
          <p:nvPr>
            <p:ph idx="1"/>
          </p:nvPr>
        </p:nvSpPr>
        <p:spPr>
          <a:xfrm>
            <a:off x="1447800" y="1524000"/>
            <a:ext cx="7391400" cy="4525963"/>
          </a:xfrm>
        </p:spPr>
        <p:txBody>
          <a:bodyPr>
            <a:normAutofit fontScale="92500" lnSpcReduction="20000"/>
          </a:bodyPr>
          <a:lstStyle/>
          <a:p>
            <a:r>
              <a:rPr lang="en-US" sz="3600" b="0">
                <a:solidFill>
                  <a:srgbClr val="009900"/>
                </a:solidFill>
                <a:latin typeface="Cambria" pitchFamily="18" charset="0"/>
              </a:rPr>
              <a:t>Fresh only – no canned, jarred, dried or frozen</a:t>
            </a:r>
          </a:p>
          <a:p>
            <a:r>
              <a:rPr lang="en-US" sz="3600" b="0">
                <a:solidFill>
                  <a:srgbClr val="009900"/>
                </a:solidFill>
                <a:latin typeface="Cambria" pitchFamily="18" charset="0"/>
              </a:rPr>
              <a:t>Any potatoes are allowed (Sweet potatoes and yams are also allowed)</a:t>
            </a:r>
          </a:p>
          <a:p>
            <a:r>
              <a:rPr lang="en-US" sz="3600" b="0">
                <a:solidFill>
                  <a:srgbClr val="009900"/>
                </a:solidFill>
                <a:latin typeface="Cambria" pitchFamily="18" charset="0"/>
              </a:rPr>
              <a:t>No salad bar/deli items, pre-cut or packaged fruits and vegetables with dips or dressings, party trays, fruit baskets, decorative vegetables (gourds, pumpkins) and fruits.</a:t>
            </a:r>
          </a:p>
          <a:p>
            <a:r>
              <a:rPr lang="en-US" sz="3600" b="0">
                <a:solidFill>
                  <a:srgbClr val="009900"/>
                </a:solidFill>
                <a:latin typeface="Cambria" pitchFamily="18" charset="0"/>
              </a:rPr>
              <a:t>No herbs and spices.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item is </a:t>
            </a:r>
            <a:r>
              <a:rPr lang="en-US" u="sng"/>
              <a:t>not</a:t>
            </a:r>
            <a:r>
              <a:rPr lang="en-US"/>
              <a:t> a WIC food?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6970" y="1793722"/>
            <a:ext cx="2819400" cy="159896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232" y="3962400"/>
            <a:ext cx="2260600" cy="2260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138" y="3657600"/>
            <a:ext cx="2248662" cy="2971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39" y="1605008"/>
            <a:ext cx="2241374" cy="2241374"/>
          </a:xfrm>
          <a:prstGeom prst="rect">
            <a:avLst/>
          </a:prstGeom>
        </p:spPr>
      </p:pic>
    </p:spTree>
    <p:extLst>
      <p:ext uri="{BB962C8B-B14F-4D97-AF65-F5344CB8AC3E}">
        <p14:creationId xmlns:p14="http://schemas.microsoft.com/office/powerpoint/2010/main" val="3757639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FFCC66"/>
            </a:solidFill>
          </a:ln>
        </p:spPr>
        <p:txBody>
          <a:bodyPr>
            <a:normAutofit/>
          </a:bodyPr>
          <a:lstStyle/>
          <a:p>
            <a:r>
              <a:rPr lang="en-US" sz="4800">
                <a:solidFill>
                  <a:srgbClr val="FF0000"/>
                </a:solidFill>
                <a:latin typeface="Cambria" pitchFamily="18" charset="0"/>
              </a:rPr>
              <a:t>Cash Value Benefit (CVB)</a:t>
            </a:r>
          </a:p>
        </p:txBody>
      </p:sp>
      <p:sp>
        <p:nvSpPr>
          <p:cNvPr id="3" name="Content Placeholder 2"/>
          <p:cNvSpPr>
            <a:spLocks noGrp="1"/>
          </p:cNvSpPr>
          <p:nvPr>
            <p:ph idx="1"/>
          </p:nvPr>
        </p:nvSpPr>
        <p:spPr>
          <a:xfrm>
            <a:off x="914400" y="1524000"/>
            <a:ext cx="8229600" cy="4525963"/>
          </a:xfrm>
        </p:spPr>
        <p:txBody>
          <a:bodyPr>
            <a:normAutofit/>
          </a:bodyPr>
          <a:lstStyle/>
          <a:p>
            <a:pPr>
              <a:buNone/>
            </a:pPr>
            <a:r>
              <a:rPr lang="en-US">
                <a:solidFill>
                  <a:srgbClr val="FFFF00"/>
                </a:solidFill>
              </a:rPr>
              <a:t>   </a:t>
            </a:r>
            <a:r>
              <a:rPr lang="en-US" sz="4000" b="0">
                <a:solidFill>
                  <a:srgbClr val="009900"/>
                </a:solidFill>
                <a:latin typeface="Cambria" pitchFamily="18" charset="0"/>
              </a:rPr>
              <a:t>The cash value benefit is a dollar amount of fruits and vegetables that are allowed each month.  Participants may purchase any fresh fruits/vegetables (exceptions are noted on the Food list) up to the amount on their food balance.</a:t>
            </a:r>
            <a:endParaRPr lang="en-US"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324600" cy="1143000"/>
          </a:xfrm>
          <a:noFill/>
          <a:ln w="38100">
            <a:solidFill>
              <a:srgbClr val="FFCC66"/>
            </a:solidFill>
          </a:ln>
        </p:spPr>
        <p:txBody>
          <a:bodyPr>
            <a:normAutofit/>
          </a:bodyPr>
          <a:lstStyle/>
          <a:p>
            <a:r>
              <a:rPr lang="en-US" sz="5400">
                <a:solidFill>
                  <a:srgbClr val="FF0000"/>
                </a:solidFill>
                <a:latin typeface="Cambria" pitchFamily="18" charset="0"/>
              </a:rPr>
              <a:t>What is WIC?</a:t>
            </a:r>
          </a:p>
        </p:txBody>
      </p:sp>
      <p:sp>
        <p:nvSpPr>
          <p:cNvPr id="3" name="Content Placeholder 2"/>
          <p:cNvSpPr>
            <a:spLocks noGrp="1"/>
          </p:cNvSpPr>
          <p:nvPr>
            <p:ph idx="1"/>
          </p:nvPr>
        </p:nvSpPr>
        <p:spPr>
          <a:xfrm>
            <a:off x="1066800" y="1371600"/>
            <a:ext cx="7924800" cy="5105400"/>
          </a:xfrm>
        </p:spPr>
        <p:txBody>
          <a:bodyPr vert="horz" lIns="91440" tIns="45720" rIns="91440" bIns="45720" rtlCol="0" anchor="t">
            <a:noAutofit/>
          </a:bodyPr>
          <a:lstStyle/>
          <a:p>
            <a:pPr>
              <a:lnSpc>
                <a:spcPts val="3400"/>
              </a:lnSpc>
              <a:spcBef>
                <a:spcPts val="600"/>
              </a:spcBef>
            </a:pPr>
            <a:r>
              <a:rPr lang="en-US" b="0">
                <a:solidFill>
                  <a:srgbClr val="00B050"/>
                </a:solidFill>
                <a:latin typeface="Cambria"/>
                <a:ea typeface="Cambria"/>
              </a:rPr>
              <a:t>WIC stands for </a:t>
            </a:r>
            <a:r>
              <a:rPr lang="en-US" u="sng">
                <a:solidFill>
                  <a:srgbClr val="00B050"/>
                </a:solidFill>
                <a:latin typeface="Cambria"/>
                <a:ea typeface="Cambria"/>
              </a:rPr>
              <a:t>W</a:t>
            </a:r>
            <a:r>
              <a:rPr lang="en-US" b="0">
                <a:solidFill>
                  <a:srgbClr val="00B050"/>
                </a:solidFill>
                <a:latin typeface="Cambria"/>
                <a:ea typeface="Cambria"/>
              </a:rPr>
              <a:t>omen, </a:t>
            </a:r>
            <a:r>
              <a:rPr lang="en-US" u="sng">
                <a:solidFill>
                  <a:srgbClr val="00B050"/>
                </a:solidFill>
                <a:latin typeface="Cambria"/>
                <a:ea typeface="Cambria"/>
              </a:rPr>
              <a:t>I</a:t>
            </a:r>
            <a:r>
              <a:rPr lang="en-US" b="0">
                <a:solidFill>
                  <a:srgbClr val="00B050"/>
                </a:solidFill>
                <a:latin typeface="Cambria"/>
                <a:ea typeface="Cambria"/>
              </a:rPr>
              <a:t>nfants  </a:t>
            </a:r>
            <a:endParaRPr lang="en-US" b="0">
              <a:solidFill>
                <a:srgbClr val="00B050"/>
              </a:solidFill>
              <a:latin typeface="Cambria" pitchFamily="18" charset="0"/>
            </a:endParaRPr>
          </a:p>
          <a:p>
            <a:pPr>
              <a:lnSpc>
                <a:spcPts val="3400"/>
              </a:lnSpc>
              <a:spcBef>
                <a:spcPts val="600"/>
              </a:spcBef>
              <a:buNone/>
            </a:pPr>
            <a:r>
              <a:rPr lang="en-US" b="0">
                <a:solidFill>
                  <a:srgbClr val="00B050"/>
                </a:solidFill>
                <a:latin typeface="Cambria"/>
                <a:ea typeface="Cambria"/>
              </a:rPr>
              <a:t>    and </a:t>
            </a:r>
            <a:r>
              <a:rPr lang="en-US" u="sng">
                <a:solidFill>
                  <a:srgbClr val="00B050"/>
                </a:solidFill>
                <a:latin typeface="Cambria"/>
                <a:ea typeface="Cambria"/>
              </a:rPr>
              <a:t>C</a:t>
            </a:r>
            <a:r>
              <a:rPr lang="en-US" b="0">
                <a:solidFill>
                  <a:srgbClr val="00B050"/>
                </a:solidFill>
                <a:latin typeface="Cambria"/>
                <a:ea typeface="Cambria"/>
              </a:rPr>
              <a:t>hildren.</a:t>
            </a:r>
          </a:p>
          <a:p>
            <a:pPr>
              <a:lnSpc>
                <a:spcPts val="3400"/>
              </a:lnSpc>
              <a:spcBef>
                <a:spcPts val="600"/>
              </a:spcBef>
              <a:spcAft>
                <a:spcPts val="600"/>
              </a:spcAft>
            </a:pPr>
            <a:r>
              <a:rPr lang="en-US" b="0">
                <a:solidFill>
                  <a:srgbClr val="00B050"/>
                </a:solidFill>
                <a:latin typeface="Cambria"/>
                <a:ea typeface="Cambria"/>
              </a:rPr>
              <a:t>WIC provides nutritious foods, nutrition education (including breastfeeding promotion and support),and referrals to health and other social services to participants at no charge. </a:t>
            </a:r>
          </a:p>
          <a:p>
            <a:pPr>
              <a:lnSpc>
                <a:spcPts val="3400"/>
              </a:lnSpc>
              <a:spcBef>
                <a:spcPts val="792"/>
              </a:spcBef>
            </a:pPr>
            <a:r>
              <a:rPr lang="en-US" b="0">
                <a:solidFill>
                  <a:srgbClr val="00B050"/>
                </a:solidFill>
                <a:latin typeface="Cambria"/>
                <a:ea typeface="Cambria"/>
              </a:rPr>
              <a:t>WIC serves low-income pregnant, postpartum and breastfeeding women, infants and children up to age 5 who are at nutrition risk.</a:t>
            </a:r>
          </a:p>
          <a:p>
            <a:endParaRPr lang="en-US" sz="2000" b="0">
              <a:solidFill>
                <a:srgbClr val="00B050"/>
              </a:solidFill>
              <a:latin typeface="Cambria" pitchFamily="18" charset="0"/>
            </a:endParaRPr>
          </a:p>
        </p:txBody>
      </p:sp>
      <p:pic>
        <p:nvPicPr>
          <p:cNvPr id="1026" name="Picture 2" descr="C:\Documents and Settings\klmiller\Local Settings\Temporary Internet Files\Content.IE5\2YC22T2H\MC900445298[1].wmf"/>
          <p:cNvPicPr>
            <a:picLocks noChangeAspect="1" noChangeArrowheads="1"/>
          </p:cNvPicPr>
          <p:nvPr/>
        </p:nvPicPr>
        <p:blipFill>
          <a:blip r:embed="rId3" cstate="print"/>
          <a:srcRect/>
          <a:stretch>
            <a:fillRect/>
          </a:stretch>
        </p:blipFill>
        <p:spPr bwMode="auto">
          <a:xfrm>
            <a:off x="7315200" y="457200"/>
            <a:ext cx="1322150" cy="143987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ln w="28575">
            <a:solidFill>
              <a:srgbClr val="FFCC66"/>
            </a:solidFill>
          </a:ln>
        </p:spPr>
        <p:txBody>
          <a:bodyPr>
            <a:normAutofit/>
          </a:bodyPr>
          <a:lstStyle/>
          <a:p>
            <a:r>
              <a:rPr lang="en-US" sz="4800">
                <a:solidFill>
                  <a:srgbClr val="FF0000"/>
                </a:solidFill>
                <a:latin typeface="Cambria" pitchFamily="18" charset="0"/>
              </a:rPr>
              <a:t>Cash Value Benefit (CVB)</a:t>
            </a:r>
          </a:p>
        </p:txBody>
      </p:sp>
      <p:sp>
        <p:nvSpPr>
          <p:cNvPr id="3" name="Content Placeholder 2"/>
          <p:cNvSpPr>
            <a:spLocks noGrp="1"/>
          </p:cNvSpPr>
          <p:nvPr>
            <p:ph idx="1"/>
          </p:nvPr>
        </p:nvSpPr>
        <p:spPr>
          <a:xfrm>
            <a:off x="685800" y="1447800"/>
            <a:ext cx="8229600" cy="5105400"/>
          </a:xfrm>
        </p:spPr>
        <p:txBody>
          <a:bodyPr/>
          <a:lstStyle/>
          <a:p>
            <a:r>
              <a:rPr lang="en-US" b="0">
                <a:solidFill>
                  <a:srgbClr val="009900"/>
                </a:solidFill>
                <a:latin typeface="Cambria" pitchFamily="18" charset="0"/>
              </a:rPr>
              <a:t>Participant </a:t>
            </a:r>
            <a:r>
              <a:rPr lang="en-US" b="0" u="sng">
                <a:solidFill>
                  <a:srgbClr val="009900"/>
                </a:solidFill>
                <a:latin typeface="Cambria" pitchFamily="18" charset="0"/>
              </a:rPr>
              <a:t>MAY</a:t>
            </a:r>
            <a:r>
              <a:rPr lang="en-US" b="0">
                <a:solidFill>
                  <a:srgbClr val="009900"/>
                </a:solidFill>
                <a:latin typeface="Cambria" pitchFamily="18" charset="0"/>
              </a:rPr>
              <a:t> pay the difference if the total amount goes over the maximum value of the CVB</a:t>
            </a:r>
          </a:p>
          <a:p>
            <a:r>
              <a:rPr lang="en-US" b="0">
                <a:solidFill>
                  <a:srgbClr val="009900"/>
                </a:solidFill>
                <a:latin typeface="Cambria" pitchFamily="18" charset="0"/>
              </a:rPr>
              <a:t>Participant may pay the difference in cash, check, Food Stamps(SNAP),etc. </a:t>
            </a:r>
          </a:p>
          <a:p>
            <a:r>
              <a:rPr lang="en-US" b="0">
                <a:solidFill>
                  <a:srgbClr val="009900"/>
                </a:solidFill>
                <a:latin typeface="Cambria" pitchFamily="18" charset="0"/>
              </a:rPr>
              <a:t>S</a:t>
            </a:r>
            <a:r>
              <a:rPr lang="en-US" b="0">
                <a:solidFill>
                  <a:srgbClr val="009900"/>
                </a:solidFill>
                <a:latin typeface="Cambria" pitchFamily="18" charset="0"/>
                <a:sym typeface="Wingdings 2"/>
              </a:rPr>
              <a:t>cales – does your store have?</a:t>
            </a:r>
            <a:endParaRPr lang="en-US" b="0">
              <a:solidFill>
                <a:srgbClr val="009900"/>
              </a:solidFill>
              <a:latin typeface="Cambria" pitchFamily="18" charset="0"/>
            </a:endParaRPr>
          </a:p>
        </p:txBody>
      </p:sp>
      <p:pic>
        <p:nvPicPr>
          <p:cNvPr id="5" name="Picture 4">
            <a:extLst>
              <a:ext uri="{FF2B5EF4-FFF2-40B4-BE49-F238E27FC236}">
                <a16:creationId xmlns:a16="http://schemas.microsoft.com/office/drawing/2014/main" id="{29629139-5BFF-4E76-34BC-A0BB51BB917C}"/>
              </a:ext>
            </a:extLst>
          </p:cNvPr>
          <p:cNvPicPr>
            <a:picLocks noChangeAspect="1"/>
          </p:cNvPicPr>
          <p:nvPr/>
        </p:nvPicPr>
        <p:blipFill>
          <a:blip r:embed="rId3"/>
          <a:stretch>
            <a:fillRect/>
          </a:stretch>
        </p:blipFill>
        <p:spPr>
          <a:xfrm>
            <a:off x="266700" y="4862962"/>
            <a:ext cx="1828800" cy="1611880"/>
          </a:xfrm>
          <a:prstGeom prst="rect">
            <a:avLst/>
          </a:prstGeom>
        </p:spPr>
      </p:pic>
      <p:pic>
        <p:nvPicPr>
          <p:cNvPr id="7" name="Picture 6">
            <a:extLst>
              <a:ext uri="{FF2B5EF4-FFF2-40B4-BE49-F238E27FC236}">
                <a16:creationId xmlns:a16="http://schemas.microsoft.com/office/drawing/2014/main" id="{F0ACCAB2-2A8D-1A51-FF40-4CA6CB799330}"/>
              </a:ext>
            </a:extLst>
          </p:cNvPr>
          <p:cNvPicPr>
            <a:picLocks noChangeAspect="1"/>
          </p:cNvPicPr>
          <p:nvPr/>
        </p:nvPicPr>
        <p:blipFill>
          <a:blip r:embed="rId4"/>
          <a:stretch>
            <a:fillRect/>
          </a:stretch>
        </p:blipFill>
        <p:spPr>
          <a:xfrm>
            <a:off x="2739753" y="4767672"/>
            <a:ext cx="1567220" cy="1768595"/>
          </a:xfrm>
          <a:prstGeom prst="rect">
            <a:avLst/>
          </a:prstGeom>
        </p:spPr>
      </p:pic>
      <p:pic>
        <p:nvPicPr>
          <p:cNvPr id="9" name="Picture 8">
            <a:extLst>
              <a:ext uri="{FF2B5EF4-FFF2-40B4-BE49-F238E27FC236}">
                <a16:creationId xmlns:a16="http://schemas.microsoft.com/office/drawing/2014/main" id="{95FA0A08-6BB1-6D40-3CB1-8EC88BDB8EFE}"/>
              </a:ext>
            </a:extLst>
          </p:cNvPr>
          <p:cNvPicPr>
            <a:picLocks noChangeAspect="1"/>
          </p:cNvPicPr>
          <p:nvPr/>
        </p:nvPicPr>
        <p:blipFill>
          <a:blip r:embed="rId5"/>
          <a:stretch>
            <a:fillRect/>
          </a:stretch>
        </p:blipFill>
        <p:spPr>
          <a:xfrm>
            <a:off x="6774546" y="3657600"/>
            <a:ext cx="1712747" cy="1376683"/>
          </a:xfrm>
          <a:prstGeom prst="rect">
            <a:avLst/>
          </a:prstGeom>
        </p:spPr>
      </p:pic>
      <p:pic>
        <p:nvPicPr>
          <p:cNvPr id="11" name="Picture 10">
            <a:extLst>
              <a:ext uri="{FF2B5EF4-FFF2-40B4-BE49-F238E27FC236}">
                <a16:creationId xmlns:a16="http://schemas.microsoft.com/office/drawing/2014/main" id="{B58B3E66-3324-F127-E983-2024A528EE0E}"/>
              </a:ext>
            </a:extLst>
          </p:cNvPr>
          <p:cNvPicPr>
            <a:picLocks noChangeAspect="1"/>
          </p:cNvPicPr>
          <p:nvPr/>
        </p:nvPicPr>
        <p:blipFill>
          <a:blip r:embed="rId6"/>
          <a:stretch>
            <a:fillRect/>
          </a:stretch>
        </p:blipFill>
        <p:spPr>
          <a:xfrm>
            <a:off x="4866120" y="4654679"/>
            <a:ext cx="1276235" cy="1881588"/>
          </a:xfrm>
          <a:prstGeom prst="rect">
            <a:avLst/>
          </a:prstGeom>
        </p:spPr>
      </p:pic>
      <p:pic>
        <p:nvPicPr>
          <p:cNvPr id="13" name="Picture 12">
            <a:extLst>
              <a:ext uri="{FF2B5EF4-FFF2-40B4-BE49-F238E27FC236}">
                <a16:creationId xmlns:a16="http://schemas.microsoft.com/office/drawing/2014/main" id="{00605739-7937-1D0F-CB03-CCBF70A3F08D}"/>
              </a:ext>
            </a:extLst>
          </p:cNvPr>
          <p:cNvPicPr>
            <a:picLocks noChangeAspect="1"/>
          </p:cNvPicPr>
          <p:nvPr/>
        </p:nvPicPr>
        <p:blipFill>
          <a:blip r:embed="rId7"/>
          <a:stretch>
            <a:fillRect/>
          </a:stretch>
        </p:blipFill>
        <p:spPr>
          <a:xfrm>
            <a:off x="6448298" y="5354330"/>
            <a:ext cx="2260308" cy="11374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rmAutofit/>
          </a:bodyPr>
          <a:lstStyle/>
          <a:p>
            <a:r>
              <a:rPr lang="en-US">
                <a:solidFill>
                  <a:srgbClr val="FF0000"/>
                </a:solidFill>
                <a:latin typeface="Cambria" pitchFamily="18" charset="0"/>
              </a:rPr>
              <a:t>Cold Cereals – 12 oz. or larger</a:t>
            </a:r>
          </a:p>
        </p:txBody>
      </p:sp>
      <p:sp>
        <p:nvSpPr>
          <p:cNvPr id="3" name="Content Placeholder 2"/>
          <p:cNvSpPr>
            <a:spLocks noGrp="1"/>
          </p:cNvSpPr>
          <p:nvPr>
            <p:ph idx="1"/>
          </p:nvPr>
        </p:nvSpPr>
        <p:spPr>
          <a:xfrm>
            <a:off x="533400" y="1447800"/>
            <a:ext cx="8229600" cy="5257800"/>
          </a:xfrm>
        </p:spPr>
        <p:txBody>
          <a:bodyPr>
            <a:normAutofit/>
          </a:bodyPr>
          <a:lstStyle/>
          <a:p>
            <a:r>
              <a:rPr lang="en-US" sz="2800" b="0" u="sng">
                <a:solidFill>
                  <a:srgbClr val="009900"/>
                </a:solidFill>
                <a:latin typeface="Cambria" pitchFamily="18" charset="0"/>
              </a:rPr>
              <a:t>General Mills</a:t>
            </a:r>
            <a:r>
              <a:rPr lang="en-US" sz="2800" b="0">
                <a:solidFill>
                  <a:srgbClr val="009900"/>
                </a:solidFill>
                <a:latin typeface="Cambria" pitchFamily="18" charset="0"/>
              </a:rPr>
              <a:t>: </a:t>
            </a:r>
            <a:r>
              <a:rPr lang="en-US" sz="2800" b="0" err="1">
                <a:solidFill>
                  <a:srgbClr val="009900"/>
                </a:solidFill>
                <a:latin typeface="Cambria" pitchFamily="18" charset="0"/>
              </a:rPr>
              <a:t>Kix</a:t>
            </a:r>
            <a:r>
              <a:rPr lang="en-US" sz="2800" b="0">
                <a:solidFill>
                  <a:srgbClr val="009900"/>
                </a:solidFill>
                <a:latin typeface="Cambria" pitchFamily="18" charset="0"/>
              </a:rPr>
              <a:t>, Cheerios, Multi-Grain Cheerios, Total Whole Grain, Corn </a:t>
            </a:r>
            <a:r>
              <a:rPr lang="en-US" sz="2800" b="0" err="1">
                <a:solidFill>
                  <a:srgbClr val="009900"/>
                </a:solidFill>
                <a:latin typeface="Cambria" pitchFamily="18" charset="0"/>
              </a:rPr>
              <a:t>Chex</a:t>
            </a:r>
            <a:r>
              <a:rPr lang="en-US" sz="2800" b="0">
                <a:solidFill>
                  <a:srgbClr val="009900"/>
                </a:solidFill>
                <a:latin typeface="Cambria" pitchFamily="18" charset="0"/>
              </a:rPr>
              <a:t>, Rice </a:t>
            </a:r>
            <a:r>
              <a:rPr lang="en-US" sz="2800" b="0" err="1">
                <a:solidFill>
                  <a:srgbClr val="009900"/>
                </a:solidFill>
                <a:latin typeface="Cambria" pitchFamily="18" charset="0"/>
              </a:rPr>
              <a:t>Chex</a:t>
            </a:r>
            <a:r>
              <a:rPr lang="en-US" sz="2800" b="0">
                <a:solidFill>
                  <a:srgbClr val="009900"/>
                </a:solidFill>
                <a:latin typeface="Cambria" pitchFamily="18" charset="0"/>
              </a:rPr>
              <a:t>, Wheat </a:t>
            </a:r>
            <a:r>
              <a:rPr lang="en-US" sz="2800" b="0" err="1">
                <a:solidFill>
                  <a:srgbClr val="009900"/>
                </a:solidFill>
                <a:latin typeface="Cambria" pitchFamily="18" charset="0"/>
              </a:rPr>
              <a:t>Chex</a:t>
            </a:r>
            <a:endParaRPr lang="en-US" sz="2800" b="0">
              <a:solidFill>
                <a:srgbClr val="009900"/>
              </a:solidFill>
              <a:latin typeface="Cambria" pitchFamily="18" charset="0"/>
            </a:endParaRPr>
          </a:p>
          <a:p>
            <a:r>
              <a:rPr lang="en-US" sz="2800" b="0" u="sng">
                <a:solidFill>
                  <a:srgbClr val="009900"/>
                </a:solidFill>
                <a:latin typeface="Cambria" pitchFamily="18" charset="0"/>
              </a:rPr>
              <a:t>Kellogg’s</a:t>
            </a:r>
            <a:r>
              <a:rPr lang="en-US" sz="2800" b="0">
                <a:solidFill>
                  <a:srgbClr val="009900"/>
                </a:solidFill>
                <a:latin typeface="Cambria" pitchFamily="18" charset="0"/>
              </a:rPr>
              <a:t>: Frosted Mini Wheats (Original + Bite size), </a:t>
            </a:r>
            <a:r>
              <a:rPr lang="en-US" sz="2800" b="0" err="1">
                <a:solidFill>
                  <a:srgbClr val="009900"/>
                </a:solidFill>
                <a:latin typeface="Cambria" pitchFamily="18" charset="0"/>
              </a:rPr>
              <a:t>Crispix</a:t>
            </a:r>
            <a:r>
              <a:rPr lang="en-US" sz="2800" b="0">
                <a:solidFill>
                  <a:srgbClr val="009900"/>
                </a:solidFill>
                <a:latin typeface="Cambria" pitchFamily="18" charset="0"/>
              </a:rPr>
              <a:t>, Corn Flakes, Rice Krispies</a:t>
            </a:r>
          </a:p>
          <a:p>
            <a:pPr lvl="1"/>
            <a:r>
              <a:rPr lang="en-US" b="0" u="sng">
                <a:solidFill>
                  <a:srgbClr val="009900"/>
                </a:solidFill>
                <a:latin typeface="Cambria" pitchFamily="18" charset="0"/>
              </a:rPr>
              <a:t>Post</a:t>
            </a:r>
            <a:r>
              <a:rPr lang="en-US" b="0">
                <a:solidFill>
                  <a:srgbClr val="009900"/>
                </a:solidFill>
                <a:latin typeface="Cambria" pitchFamily="18" charset="0"/>
              </a:rPr>
              <a:t>: Grape-Nuts, Grape-Nut Flakes, Honey Bunches of Oats, Bran Flakes</a:t>
            </a:r>
          </a:p>
          <a:p>
            <a:pPr lvl="1"/>
            <a:r>
              <a:rPr lang="en-US" b="0" u="sng">
                <a:solidFill>
                  <a:srgbClr val="009900"/>
                </a:solidFill>
                <a:latin typeface="Cambria" pitchFamily="18" charset="0"/>
              </a:rPr>
              <a:t>Quaker</a:t>
            </a:r>
            <a:r>
              <a:rPr lang="en-US" b="0">
                <a:solidFill>
                  <a:srgbClr val="009900"/>
                </a:solidFill>
                <a:latin typeface="Cambria" pitchFamily="18" charset="0"/>
              </a:rPr>
              <a:t>: Life, Oatmeal Squares</a:t>
            </a:r>
          </a:p>
          <a:p>
            <a:pPr lvl="1"/>
            <a:r>
              <a:rPr lang="en-US" b="0" u="sng">
                <a:solidFill>
                  <a:srgbClr val="009900"/>
                </a:solidFill>
                <a:latin typeface="Cambria" pitchFamily="18" charset="0"/>
              </a:rPr>
              <a:t>Malt O Meal</a:t>
            </a:r>
            <a:r>
              <a:rPr lang="en-US" b="0">
                <a:solidFill>
                  <a:srgbClr val="009900"/>
                </a:solidFill>
                <a:latin typeface="Cambria" pitchFamily="18" charset="0"/>
              </a:rPr>
              <a:t>: Frosted Mini </a:t>
            </a:r>
            <a:r>
              <a:rPr lang="en-US" b="0" err="1">
                <a:solidFill>
                  <a:srgbClr val="009900"/>
                </a:solidFill>
                <a:latin typeface="Cambria" pitchFamily="18" charset="0"/>
              </a:rPr>
              <a:t>Spooners</a:t>
            </a:r>
            <a:r>
              <a:rPr lang="en-US" b="0">
                <a:solidFill>
                  <a:srgbClr val="009900"/>
                </a:solidFill>
                <a:latin typeface="Cambria" pitchFamily="18" charset="0"/>
              </a:rPr>
              <a:t>, Crispy Rice</a:t>
            </a:r>
          </a:p>
          <a:p>
            <a:pPr lvl="1"/>
            <a:r>
              <a:rPr lang="en-US" b="0">
                <a:solidFill>
                  <a:srgbClr val="009900"/>
                </a:solidFill>
                <a:latin typeface="Cambria" pitchFamily="18" charset="0"/>
              </a:rPr>
              <a:t>Store brands also available – see WIC Food List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6400800" cy="990600"/>
          </a:xfrm>
          <a:ln w="38100">
            <a:solidFill>
              <a:srgbClr val="FFCC66"/>
            </a:solidFill>
          </a:ln>
        </p:spPr>
        <p:txBody>
          <a:bodyPr>
            <a:normAutofit fontScale="90000"/>
          </a:bodyPr>
          <a:lstStyle/>
          <a:p>
            <a:r>
              <a:rPr lang="en-US" sz="6000">
                <a:solidFill>
                  <a:srgbClr val="FF0000"/>
                </a:solidFill>
              </a:rPr>
              <a:t>Hot Cereals</a:t>
            </a:r>
          </a:p>
        </p:txBody>
      </p:sp>
      <p:sp>
        <p:nvSpPr>
          <p:cNvPr id="3" name="Content Placeholder 2"/>
          <p:cNvSpPr>
            <a:spLocks noGrp="1"/>
          </p:cNvSpPr>
          <p:nvPr>
            <p:ph idx="1"/>
          </p:nvPr>
        </p:nvSpPr>
        <p:spPr>
          <a:xfrm>
            <a:off x="457200" y="1143000"/>
            <a:ext cx="8229600" cy="4983163"/>
          </a:xfrm>
        </p:spPr>
        <p:txBody>
          <a:bodyPr/>
          <a:lstStyle/>
          <a:p>
            <a:r>
              <a:rPr lang="en-US" b="0">
                <a:solidFill>
                  <a:srgbClr val="009900"/>
                </a:solidFill>
                <a:latin typeface="Cambria" pitchFamily="18" charset="0"/>
              </a:rPr>
              <a:t>Quaker Instant Oatmeal (9.8oz) – original only, packets only (Store brands also available – see WIC Food List) (exception to 12 oz rule)</a:t>
            </a:r>
          </a:p>
          <a:p>
            <a:r>
              <a:rPr lang="en-US" b="0">
                <a:solidFill>
                  <a:srgbClr val="009900"/>
                </a:solidFill>
                <a:latin typeface="Cambria" pitchFamily="18" charset="0"/>
              </a:rPr>
              <a:t>Malt O Meal – plain (original) or chocolate</a:t>
            </a:r>
          </a:p>
          <a:p>
            <a:r>
              <a:rPr lang="en-US" b="0">
                <a:solidFill>
                  <a:srgbClr val="009900"/>
                </a:solidFill>
                <a:latin typeface="Cambria" pitchFamily="18" charset="0"/>
              </a:rPr>
              <a:t>Cream of Wheat (1 min, 2 ½ min) and Instant</a:t>
            </a:r>
          </a:p>
        </p:txBody>
      </p:sp>
      <p:pic>
        <p:nvPicPr>
          <p:cNvPr id="131074" name="Picture 2" descr="Package of Malt O Meal Orig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5183" y="4645467"/>
            <a:ext cx="1202796" cy="1814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51FECF-6167-5B7D-F987-65B5492FD4B8}"/>
              </a:ext>
            </a:extLst>
          </p:cNvPr>
          <p:cNvPicPr>
            <a:picLocks noChangeAspect="1"/>
          </p:cNvPicPr>
          <p:nvPr/>
        </p:nvPicPr>
        <p:blipFill>
          <a:blip r:embed="rId4"/>
          <a:stretch>
            <a:fillRect/>
          </a:stretch>
        </p:blipFill>
        <p:spPr>
          <a:xfrm>
            <a:off x="6934200" y="4626780"/>
            <a:ext cx="1202796" cy="1876598"/>
          </a:xfrm>
          <a:prstGeom prst="rect">
            <a:avLst/>
          </a:prstGeom>
        </p:spPr>
      </p:pic>
      <p:pic>
        <p:nvPicPr>
          <p:cNvPr id="7" name="Picture 6">
            <a:extLst>
              <a:ext uri="{FF2B5EF4-FFF2-40B4-BE49-F238E27FC236}">
                <a16:creationId xmlns:a16="http://schemas.microsoft.com/office/drawing/2014/main" id="{7AD705C9-CC3D-1FD6-939C-BDF962D5D058}"/>
              </a:ext>
            </a:extLst>
          </p:cNvPr>
          <p:cNvPicPr>
            <a:picLocks noChangeAspect="1"/>
          </p:cNvPicPr>
          <p:nvPr/>
        </p:nvPicPr>
        <p:blipFill>
          <a:blip r:embed="rId5"/>
          <a:stretch>
            <a:fillRect/>
          </a:stretch>
        </p:blipFill>
        <p:spPr>
          <a:xfrm>
            <a:off x="4840348" y="4622994"/>
            <a:ext cx="1245282" cy="18147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620000" cy="1143000"/>
          </a:xfrm>
          <a:ln w="38100">
            <a:solidFill>
              <a:srgbClr val="FFCC66"/>
            </a:solidFill>
          </a:ln>
        </p:spPr>
        <p:txBody>
          <a:bodyPr>
            <a:normAutofit/>
          </a:bodyPr>
          <a:lstStyle/>
          <a:p>
            <a:r>
              <a:rPr lang="en-US" sz="6000">
                <a:solidFill>
                  <a:srgbClr val="FF0000"/>
                </a:solidFill>
              </a:rPr>
              <a:t>Infant Cereal</a:t>
            </a:r>
          </a:p>
        </p:txBody>
      </p:sp>
      <p:sp>
        <p:nvSpPr>
          <p:cNvPr id="3" name="Content Placeholder 2"/>
          <p:cNvSpPr>
            <a:spLocks noGrp="1"/>
          </p:cNvSpPr>
          <p:nvPr>
            <p:ph idx="1"/>
          </p:nvPr>
        </p:nvSpPr>
        <p:spPr/>
        <p:txBody>
          <a:bodyPr/>
          <a:lstStyle/>
          <a:p>
            <a:r>
              <a:rPr lang="en-US" b="0">
                <a:solidFill>
                  <a:srgbClr val="009900"/>
                </a:solidFill>
                <a:latin typeface="Cambria" pitchFamily="18" charset="0"/>
              </a:rPr>
              <a:t>8 or 16 oz. container</a:t>
            </a:r>
          </a:p>
          <a:p>
            <a:r>
              <a:rPr lang="en-US" b="0">
                <a:solidFill>
                  <a:srgbClr val="009900"/>
                </a:solidFill>
                <a:latin typeface="Cambria" pitchFamily="18" charset="0"/>
              </a:rPr>
              <a:t>Rice, oatmeal, multigrain, whole wheat</a:t>
            </a:r>
          </a:p>
          <a:p>
            <a:r>
              <a:rPr lang="en-US" u="sng">
                <a:solidFill>
                  <a:srgbClr val="009900"/>
                </a:solidFill>
                <a:latin typeface="Cambria" pitchFamily="18" charset="0"/>
              </a:rPr>
              <a:t>Not allowed</a:t>
            </a:r>
            <a:r>
              <a:rPr lang="en-US" b="0">
                <a:solidFill>
                  <a:srgbClr val="009900"/>
                </a:solidFill>
                <a:latin typeface="Cambria" pitchFamily="18" charset="0"/>
              </a:rPr>
              <a:t>: No added fruit or formula, organic, sensitive, or DHA</a:t>
            </a:r>
          </a:p>
        </p:txBody>
      </p:sp>
      <p:pic>
        <p:nvPicPr>
          <p:cNvPr id="7" name="Picture 6">
            <a:extLst>
              <a:ext uri="{FF2B5EF4-FFF2-40B4-BE49-F238E27FC236}">
                <a16:creationId xmlns:a16="http://schemas.microsoft.com/office/drawing/2014/main" id="{CD3FCC04-A276-6E49-8ADE-2A7BA6149D8E}"/>
              </a:ext>
            </a:extLst>
          </p:cNvPr>
          <p:cNvPicPr>
            <a:picLocks noChangeAspect="1"/>
          </p:cNvPicPr>
          <p:nvPr/>
        </p:nvPicPr>
        <p:blipFill>
          <a:blip r:embed="rId5"/>
          <a:stretch>
            <a:fillRect/>
          </a:stretch>
        </p:blipFill>
        <p:spPr>
          <a:xfrm>
            <a:off x="4876800" y="3908466"/>
            <a:ext cx="1047384" cy="2645548"/>
          </a:xfrm>
          <a:prstGeom prst="rect">
            <a:avLst/>
          </a:prstGeom>
        </p:spPr>
      </p:pic>
      <p:pic>
        <p:nvPicPr>
          <p:cNvPr id="9" name="Picture 8">
            <a:extLst>
              <a:ext uri="{FF2B5EF4-FFF2-40B4-BE49-F238E27FC236}">
                <a16:creationId xmlns:a16="http://schemas.microsoft.com/office/drawing/2014/main" id="{A07D1294-73A9-4FE1-C307-AB9900A06F33}"/>
              </a:ext>
            </a:extLst>
          </p:cNvPr>
          <p:cNvPicPr>
            <a:picLocks noChangeAspect="1"/>
          </p:cNvPicPr>
          <p:nvPr/>
        </p:nvPicPr>
        <p:blipFill>
          <a:blip r:embed="rId6"/>
          <a:stretch>
            <a:fillRect/>
          </a:stretch>
        </p:blipFill>
        <p:spPr>
          <a:xfrm>
            <a:off x="6858000" y="3937814"/>
            <a:ext cx="1438425" cy="2590800"/>
          </a:xfrm>
          <a:prstGeom prst="rect">
            <a:avLst/>
          </a:prstGeom>
        </p:spPr>
      </p:pic>
      <p:pic>
        <p:nvPicPr>
          <p:cNvPr id="11" name="Picture 10">
            <a:extLst>
              <a:ext uri="{FF2B5EF4-FFF2-40B4-BE49-F238E27FC236}">
                <a16:creationId xmlns:a16="http://schemas.microsoft.com/office/drawing/2014/main" id="{483902F0-9730-CA8A-C85E-FE30498A9A60}"/>
              </a:ext>
            </a:extLst>
          </p:cNvPr>
          <p:cNvPicPr>
            <a:picLocks noChangeAspect="1"/>
          </p:cNvPicPr>
          <p:nvPr/>
        </p:nvPicPr>
        <p:blipFill>
          <a:blip r:embed="rId7"/>
          <a:stretch>
            <a:fillRect/>
          </a:stretch>
        </p:blipFill>
        <p:spPr>
          <a:xfrm>
            <a:off x="2595051" y="3937814"/>
            <a:ext cx="1418446" cy="2645548"/>
          </a:xfrm>
          <a:prstGeom prst="rect">
            <a:avLst/>
          </a:prstGeom>
        </p:spPr>
      </p:pic>
    </p:spTree>
    <p:controls>
      <mc:AlternateContent xmlns:mc="http://schemas.openxmlformats.org/markup-compatibility/2006">
        <mc:Choice xmlns:v="urn:schemas-microsoft-com:vml" Requires="v">
          <p:control r:id="rId1" imgW="914400" imgH="228600"/>
        </mc:Choice>
        <mc:Fallback>
          <p:control r:id="rId1" imgW="914400" imgH="228600">
            <p:pic>
              <p:nvPicPr>
                <p:cNvPr id="4" name="DefaultOcx"/>
                <p:cNvPicPr preferRelativeResize="0">
                  <a:picLocks noChangeArrowheads="1" noChangeShapeType="1"/>
                </p:cNvPicPr>
                <p:nvPr/>
              </p:nvPicPr>
              <p:blipFill>
                <a:blip r:embed="rId8"/>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2" imgW="914400" imgH="228600"/>
        </mc:Choice>
        <mc:Fallback>
          <p:control r:id="rId2" imgW="914400" imgH="228600">
            <p:pic>
              <p:nvPicPr>
                <p:cNvPr id="5" name="HTMLHidden1"/>
                <p:cNvPicPr preferRelativeResize="0">
                  <a:picLocks noChangeArrowheads="1" noChangeShapeType="1"/>
                </p:cNvPicPr>
                <p:nvPr/>
              </p:nvPicPr>
              <p:blipFill>
                <a:blip r:embed="rId8"/>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24C1-5264-CD1D-2DF0-B55471D4E691}"/>
              </a:ext>
            </a:extLst>
          </p:cNvPr>
          <p:cNvSpPr>
            <a:spLocks noGrp="1"/>
          </p:cNvSpPr>
          <p:nvPr>
            <p:ph type="title"/>
          </p:nvPr>
        </p:nvSpPr>
        <p:spPr/>
        <p:txBody>
          <a:bodyPr/>
          <a:lstStyle/>
          <a:p>
            <a:r>
              <a:rPr kumimoji="0" lang="en-US" sz="4400" b="1" i="0" u="none" strike="noStrike" kern="1200" cap="none" spc="0" normalizeH="0" baseline="0" noProof="0">
                <a:ln>
                  <a:noFill/>
                </a:ln>
                <a:solidFill>
                  <a:srgbClr val="9BBB59">
                    <a:lumMod val="75000"/>
                  </a:srgbClr>
                </a:solidFill>
                <a:effectLst/>
                <a:uLnTx/>
                <a:uFillTx/>
                <a:latin typeface="Candara" pitchFamily="34" charset="0"/>
                <a:ea typeface="+mj-ea"/>
                <a:cs typeface="+mj-cs"/>
              </a:rPr>
              <a:t>Which item(s) is </a:t>
            </a:r>
            <a:r>
              <a:rPr kumimoji="0" lang="en-US" sz="4400" b="1" i="0" u="sng" strike="noStrike" kern="1200" cap="none" spc="0" normalizeH="0" baseline="0" noProof="0">
                <a:ln>
                  <a:noFill/>
                </a:ln>
                <a:solidFill>
                  <a:srgbClr val="9BBB59">
                    <a:lumMod val="75000"/>
                  </a:srgbClr>
                </a:solidFill>
                <a:effectLst/>
                <a:uLnTx/>
                <a:uFillTx/>
                <a:latin typeface="Candara" pitchFamily="34" charset="0"/>
                <a:ea typeface="+mj-ea"/>
                <a:cs typeface="+mj-cs"/>
              </a:rPr>
              <a:t>not</a:t>
            </a:r>
            <a:r>
              <a:rPr kumimoji="0" lang="en-US" sz="4400" b="1" i="0" u="none" strike="noStrike" kern="1200" cap="none" spc="0" normalizeH="0" baseline="0" noProof="0">
                <a:ln>
                  <a:noFill/>
                </a:ln>
                <a:solidFill>
                  <a:srgbClr val="9BBB59">
                    <a:lumMod val="75000"/>
                  </a:srgbClr>
                </a:solidFill>
                <a:effectLst/>
                <a:uLnTx/>
                <a:uFillTx/>
                <a:latin typeface="Candara" pitchFamily="34" charset="0"/>
                <a:ea typeface="+mj-ea"/>
                <a:cs typeface="+mj-cs"/>
              </a:rPr>
              <a:t> a WIC food?</a:t>
            </a:r>
            <a:endParaRPr lang="en-US"/>
          </a:p>
        </p:txBody>
      </p:sp>
      <p:pic>
        <p:nvPicPr>
          <p:cNvPr id="7" name="Picture 6">
            <a:extLst>
              <a:ext uri="{FF2B5EF4-FFF2-40B4-BE49-F238E27FC236}">
                <a16:creationId xmlns:a16="http://schemas.microsoft.com/office/drawing/2014/main" id="{BD137977-EFB0-8005-C599-7A6DF6BB0F51}"/>
              </a:ext>
            </a:extLst>
          </p:cNvPr>
          <p:cNvPicPr>
            <a:picLocks noChangeAspect="1"/>
          </p:cNvPicPr>
          <p:nvPr/>
        </p:nvPicPr>
        <p:blipFill>
          <a:blip r:embed="rId3"/>
          <a:stretch>
            <a:fillRect/>
          </a:stretch>
        </p:blipFill>
        <p:spPr>
          <a:xfrm>
            <a:off x="838199" y="1422382"/>
            <a:ext cx="1517713" cy="2292792"/>
          </a:xfrm>
          <a:prstGeom prst="rect">
            <a:avLst/>
          </a:prstGeom>
        </p:spPr>
      </p:pic>
      <p:pic>
        <p:nvPicPr>
          <p:cNvPr id="9" name="Picture 8">
            <a:extLst>
              <a:ext uri="{FF2B5EF4-FFF2-40B4-BE49-F238E27FC236}">
                <a16:creationId xmlns:a16="http://schemas.microsoft.com/office/drawing/2014/main" id="{7E08DB46-C257-FA2A-3B80-C163C6564B3F}"/>
              </a:ext>
            </a:extLst>
          </p:cNvPr>
          <p:cNvPicPr>
            <a:picLocks noChangeAspect="1"/>
          </p:cNvPicPr>
          <p:nvPr/>
        </p:nvPicPr>
        <p:blipFill>
          <a:blip r:embed="rId4"/>
          <a:stretch>
            <a:fillRect/>
          </a:stretch>
        </p:blipFill>
        <p:spPr>
          <a:xfrm>
            <a:off x="3789786" y="1277644"/>
            <a:ext cx="1468013" cy="2437529"/>
          </a:xfrm>
          <a:prstGeom prst="rect">
            <a:avLst/>
          </a:prstGeom>
        </p:spPr>
      </p:pic>
      <p:pic>
        <p:nvPicPr>
          <p:cNvPr id="11" name="Picture 10">
            <a:extLst>
              <a:ext uri="{FF2B5EF4-FFF2-40B4-BE49-F238E27FC236}">
                <a16:creationId xmlns:a16="http://schemas.microsoft.com/office/drawing/2014/main" id="{F896B174-60D9-FB8B-446A-660E5A325FC6}"/>
              </a:ext>
            </a:extLst>
          </p:cNvPr>
          <p:cNvPicPr>
            <a:picLocks noChangeAspect="1"/>
          </p:cNvPicPr>
          <p:nvPr/>
        </p:nvPicPr>
        <p:blipFill>
          <a:blip r:embed="rId5"/>
          <a:stretch>
            <a:fillRect/>
          </a:stretch>
        </p:blipFill>
        <p:spPr>
          <a:xfrm>
            <a:off x="6248400" y="1361372"/>
            <a:ext cx="1721198" cy="2405935"/>
          </a:xfrm>
          <a:prstGeom prst="rect">
            <a:avLst/>
          </a:prstGeom>
        </p:spPr>
      </p:pic>
      <p:pic>
        <p:nvPicPr>
          <p:cNvPr id="13" name="Picture 12">
            <a:extLst>
              <a:ext uri="{FF2B5EF4-FFF2-40B4-BE49-F238E27FC236}">
                <a16:creationId xmlns:a16="http://schemas.microsoft.com/office/drawing/2014/main" id="{22DFDA47-C1FC-5641-D06E-CBA8706757C4}"/>
              </a:ext>
            </a:extLst>
          </p:cNvPr>
          <p:cNvPicPr>
            <a:picLocks noChangeAspect="1"/>
          </p:cNvPicPr>
          <p:nvPr/>
        </p:nvPicPr>
        <p:blipFill>
          <a:blip r:embed="rId6"/>
          <a:stretch>
            <a:fillRect/>
          </a:stretch>
        </p:blipFill>
        <p:spPr>
          <a:xfrm>
            <a:off x="2272073" y="4048541"/>
            <a:ext cx="1517714" cy="2534821"/>
          </a:xfrm>
          <a:prstGeom prst="rect">
            <a:avLst/>
          </a:prstGeom>
        </p:spPr>
      </p:pic>
      <p:pic>
        <p:nvPicPr>
          <p:cNvPr id="15" name="Picture 14">
            <a:extLst>
              <a:ext uri="{FF2B5EF4-FFF2-40B4-BE49-F238E27FC236}">
                <a16:creationId xmlns:a16="http://schemas.microsoft.com/office/drawing/2014/main" id="{52DBA8A0-988B-FC07-F119-4DE5A4B5F060}"/>
              </a:ext>
            </a:extLst>
          </p:cNvPr>
          <p:cNvPicPr>
            <a:picLocks noChangeAspect="1"/>
          </p:cNvPicPr>
          <p:nvPr/>
        </p:nvPicPr>
        <p:blipFill>
          <a:blip r:embed="rId7"/>
          <a:stretch>
            <a:fillRect/>
          </a:stretch>
        </p:blipFill>
        <p:spPr>
          <a:xfrm>
            <a:off x="5181600" y="4114800"/>
            <a:ext cx="1721199" cy="2468562"/>
          </a:xfrm>
          <a:prstGeom prst="rect">
            <a:avLst/>
          </a:prstGeom>
        </p:spPr>
      </p:pic>
    </p:spTree>
    <p:extLst>
      <p:ext uri="{BB962C8B-B14F-4D97-AF65-F5344CB8AC3E}">
        <p14:creationId xmlns:p14="http://schemas.microsoft.com/office/powerpoint/2010/main" val="854136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8" name="Picture 12" descr="https://i5.walmartimages.com/asr/2b86a210-9c82-43a1-a3c8-e89b473a917e_1.d9db4c89acadb02cccdc4dca9981d142.jpeg?odnHeight=450&amp;odnWidth=450&amp;odnBg=FFFF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926" y="3624263"/>
            <a:ext cx="1978025" cy="19780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85800" y="152400"/>
            <a:ext cx="7543800" cy="1447800"/>
          </a:xfrm>
          <a:ln w="38100">
            <a:solidFill>
              <a:srgbClr val="FFCC66"/>
            </a:solidFill>
          </a:ln>
        </p:spPr>
        <p:txBody>
          <a:bodyPr>
            <a:noAutofit/>
          </a:bodyPr>
          <a:lstStyle/>
          <a:p>
            <a:r>
              <a:rPr lang="en-US" sz="4800">
                <a:solidFill>
                  <a:srgbClr val="FF0000"/>
                </a:solidFill>
                <a:effectLst>
                  <a:outerShdw blurRad="38100" dist="38100" dir="2700000" algn="tl">
                    <a:srgbClr val="FFFFFF"/>
                  </a:outerShdw>
                </a:effectLst>
                <a:latin typeface="Cambria" pitchFamily="18" charset="0"/>
              </a:rPr>
              <a:t>Whole Grains – Breads, Tortillas, Pasta</a:t>
            </a:r>
            <a:endParaRPr lang="en-US" sz="4800">
              <a:solidFill>
                <a:srgbClr val="FF0000"/>
              </a:solidFill>
              <a:latin typeface="Cambria" pitchFamily="18" charset="0"/>
            </a:endParaRPr>
          </a:p>
        </p:txBody>
      </p:sp>
      <p:sp>
        <p:nvSpPr>
          <p:cNvPr id="6" name="Content Placeholder 5"/>
          <p:cNvSpPr>
            <a:spLocks noGrp="1"/>
          </p:cNvSpPr>
          <p:nvPr>
            <p:ph idx="1"/>
          </p:nvPr>
        </p:nvSpPr>
        <p:spPr>
          <a:xfrm>
            <a:off x="533400" y="1524000"/>
            <a:ext cx="8229600" cy="5029200"/>
          </a:xfrm>
        </p:spPr>
        <p:txBody>
          <a:bodyPr>
            <a:normAutofit/>
          </a:bodyPr>
          <a:lstStyle/>
          <a:p>
            <a:pPr marL="457200"/>
            <a:r>
              <a:rPr lang="en-US" sz="3300" b="0">
                <a:solidFill>
                  <a:srgbClr val="009900"/>
                </a:solidFill>
                <a:latin typeface="Cambria" pitchFamily="18" charset="0"/>
              </a:rPr>
              <a:t>Whole wheat/grain as primary ingredient</a:t>
            </a:r>
          </a:p>
          <a:p>
            <a:pPr marL="457200"/>
            <a:r>
              <a:rPr lang="en-US" sz="3300" b="0">
                <a:solidFill>
                  <a:srgbClr val="009900"/>
                </a:solidFill>
                <a:latin typeface="Cambria" pitchFamily="18" charset="0"/>
              </a:rPr>
              <a:t>Amount given will be 1 lb. (16oz) or 2 lbs. (32oz).</a:t>
            </a:r>
          </a:p>
          <a:p>
            <a:pPr marL="457200"/>
            <a:r>
              <a:rPr lang="en-US" sz="3300" b="0">
                <a:solidFill>
                  <a:srgbClr val="009900"/>
                </a:solidFill>
                <a:latin typeface="Cambria" pitchFamily="18" charset="0"/>
              </a:rPr>
              <a:t>Breads/buns, tortillas, and pasta are </a:t>
            </a:r>
            <a:r>
              <a:rPr lang="en-US" sz="3300" b="0" u="sng">
                <a:solidFill>
                  <a:srgbClr val="009900"/>
                </a:solidFill>
                <a:latin typeface="Cambria" pitchFamily="18" charset="0"/>
              </a:rPr>
              <a:t>brand specific</a:t>
            </a:r>
            <a:r>
              <a:rPr lang="en-US" sz="3300" b="0">
                <a:solidFill>
                  <a:srgbClr val="009900"/>
                </a:solidFill>
                <a:latin typeface="Cambria" pitchFamily="18" charset="0"/>
              </a:rPr>
              <a:t> – see the WIC food list</a:t>
            </a:r>
          </a:p>
          <a:p>
            <a:endParaRPr lang="en-US"/>
          </a:p>
        </p:txBody>
      </p:sp>
      <p:pic>
        <p:nvPicPr>
          <p:cNvPr id="132106" name="Picture 10" descr="Soft Taco Whole Wheat Tortill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8762" y="4846579"/>
            <a:ext cx="1640732" cy="1752601"/>
          </a:xfrm>
          <a:prstGeom prst="rect">
            <a:avLst/>
          </a:prstGeom>
          <a:noFill/>
          <a:extLst>
            <a:ext uri="{909E8E84-426E-40DD-AFC4-6F175D3DCCD1}">
              <a14:hiddenFill xmlns:a14="http://schemas.microsoft.com/office/drawing/2010/main">
                <a:solidFill>
                  <a:srgbClr val="FFFFFF"/>
                </a:solidFill>
              </a14:hiddenFill>
            </a:ext>
          </a:extLst>
        </p:spPr>
      </p:pic>
      <p:pic>
        <p:nvPicPr>
          <p:cNvPr id="132112" name="Picture 16" descr="Image result for Ronzoni Healthy harvest 16o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8112" y="5048537"/>
            <a:ext cx="1545862" cy="1545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3BA3B3-C6E0-BF4A-8328-1C3281A09997}"/>
              </a:ext>
            </a:extLst>
          </p:cNvPr>
          <p:cNvPicPr>
            <a:picLocks noChangeAspect="1"/>
          </p:cNvPicPr>
          <p:nvPr/>
        </p:nvPicPr>
        <p:blipFill>
          <a:blip r:embed="rId6"/>
          <a:stretch>
            <a:fillRect/>
          </a:stretch>
        </p:blipFill>
        <p:spPr>
          <a:xfrm>
            <a:off x="1429066" y="4329572"/>
            <a:ext cx="965165" cy="2444558"/>
          </a:xfrm>
          <a:prstGeom prst="rect">
            <a:avLst/>
          </a:prstGeom>
        </p:spPr>
      </p:pic>
      <p:pic>
        <p:nvPicPr>
          <p:cNvPr id="7" name="Picture 6">
            <a:extLst>
              <a:ext uri="{FF2B5EF4-FFF2-40B4-BE49-F238E27FC236}">
                <a16:creationId xmlns:a16="http://schemas.microsoft.com/office/drawing/2014/main" id="{836F04E2-011B-9712-787C-8830B875BBA2}"/>
              </a:ext>
            </a:extLst>
          </p:cNvPr>
          <p:cNvPicPr>
            <a:picLocks noChangeAspect="1"/>
          </p:cNvPicPr>
          <p:nvPr/>
        </p:nvPicPr>
        <p:blipFill>
          <a:blip r:embed="rId7"/>
          <a:stretch>
            <a:fillRect/>
          </a:stretch>
        </p:blipFill>
        <p:spPr>
          <a:xfrm>
            <a:off x="2761169" y="5048537"/>
            <a:ext cx="1057455" cy="1711510"/>
          </a:xfrm>
          <a:prstGeom prst="rect">
            <a:avLst/>
          </a:prstGeom>
        </p:spPr>
      </p:pic>
      <p:pic>
        <p:nvPicPr>
          <p:cNvPr id="9" name="Picture 8">
            <a:extLst>
              <a:ext uri="{FF2B5EF4-FFF2-40B4-BE49-F238E27FC236}">
                <a16:creationId xmlns:a16="http://schemas.microsoft.com/office/drawing/2014/main" id="{F61AF585-52C9-8C1F-E240-B63E96CBB355}"/>
              </a:ext>
            </a:extLst>
          </p:cNvPr>
          <p:cNvPicPr>
            <a:picLocks noChangeAspect="1"/>
          </p:cNvPicPr>
          <p:nvPr/>
        </p:nvPicPr>
        <p:blipFill>
          <a:blip r:embed="rId8"/>
          <a:stretch>
            <a:fillRect/>
          </a:stretch>
        </p:blipFill>
        <p:spPr>
          <a:xfrm>
            <a:off x="6022699" y="4994313"/>
            <a:ext cx="1093437" cy="16762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rmAutofit fontScale="90000"/>
          </a:bodyPr>
          <a:lstStyle/>
          <a:p>
            <a:r>
              <a:rPr lang="en-US" sz="5400">
                <a:solidFill>
                  <a:srgbClr val="FF0000"/>
                </a:solidFill>
                <a:latin typeface="Cambria" pitchFamily="18" charset="0"/>
              </a:rPr>
              <a:t>Whole Grains – Brown Rice</a:t>
            </a:r>
          </a:p>
        </p:txBody>
      </p:sp>
      <p:sp>
        <p:nvSpPr>
          <p:cNvPr id="3" name="Content Placeholder 2"/>
          <p:cNvSpPr>
            <a:spLocks noGrp="1"/>
          </p:cNvSpPr>
          <p:nvPr>
            <p:ph idx="1"/>
          </p:nvPr>
        </p:nvSpPr>
        <p:spPr/>
        <p:txBody>
          <a:bodyPr>
            <a:normAutofit/>
          </a:bodyPr>
          <a:lstStyle/>
          <a:p>
            <a:r>
              <a:rPr lang="en-US" sz="3600" b="0">
                <a:solidFill>
                  <a:srgbClr val="009900"/>
                </a:solidFill>
                <a:latin typeface="Cambria" pitchFamily="18" charset="0"/>
              </a:rPr>
              <a:t>Must be plain, whole grain</a:t>
            </a:r>
          </a:p>
          <a:p>
            <a:r>
              <a:rPr lang="en-US" sz="3600" b="0">
                <a:solidFill>
                  <a:srgbClr val="009900"/>
                </a:solidFill>
                <a:latin typeface="Cambria" pitchFamily="18" charset="0"/>
              </a:rPr>
              <a:t>Bagged or boxed – Boil in bag and instant allowed</a:t>
            </a:r>
          </a:p>
          <a:p>
            <a:r>
              <a:rPr lang="en-US" sz="3600" u="sng">
                <a:solidFill>
                  <a:srgbClr val="009900"/>
                </a:solidFill>
                <a:latin typeface="Cambria" pitchFamily="18" charset="0"/>
              </a:rPr>
              <a:t>Not allowed</a:t>
            </a:r>
            <a:r>
              <a:rPr lang="en-US" sz="3600" b="0">
                <a:solidFill>
                  <a:srgbClr val="009900"/>
                </a:solidFill>
                <a:latin typeface="Cambria" pitchFamily="18" charset="0"/>
              </a:rPr>
              <a:t>: No Ben’s original, wild rice, blends, ready rice, or organic</a:t>
            </a:r>
            <a:endParaRPr lang="en-US" sz="3600"/>
          </a:p>
        </p:txBody>
      </p:sp>
      <p:pic>
        <p:nvPicPr>
          <p:cNvPr id="6" name="Picture 2"/>
          <p:cNvPicPr>
            <a:picLocks noChangeAspect="1" noChangeArrowheads="1"/>
          </p:cNvPicPr>
          <p:nvPr/>
        </p:nvPicPr>
        <p:blipFill>
          <a:blip r:embed="rId3" cstate="print"/>
          <a:srcRect/>
          <a:stretch>
            <a:fillRect/>
          </a:stretch>
        </p:blipFill>
        <p:spPr bwMode="auto">
          <a:xfrm>
            <a:off x="2209800" y="4717597"/>
            <a:ext cx="3200400" cy="1865765"/>
          </a:xfrm>
          <a:prstGeom prst="rect">
            <a:avLst/>
          </a:prstGeom>
          <a:noFill/>
          <a:ln w="9525">
            <a:noFill/>
            <a:miter lim="800000"/>
            <a:headEnd/>
            <a:tailEnd/>
          </a:ln>
        </p:spPr>
      </p:pic>
      <p:pic>
        <p:nvPicPr>
          <p:cNvPr id="133122" name="Picture 2" descr="Image result for Boil in bag brown r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576270"/>
            <a:ext cx="1381125" cy="2148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ln w="38100">
            <a:solidFill>
              <a:srgbClr val="FFCC66"/>
            </a:solidFill>
          </a:ln>
        </p:spPr>
        <p:txBody>
          <a:bodyPr>
            <a:normAutofit/>
          </a:bodyPr>
          <a:lstStyle/>
          <a:p>
            <a:r>
              <a:rPr lang="en-US" sz="5400">
                <a:solidFill>
                  <a:srgbClr val="FF0000"/>
                </a:solidFill>
                <a:effectLst>
                  <a:outerShdw blurRad="38100" dist="38100" dir="2700000" algn="tl">
                    <a:srgbClr val="FFFFFF"/>
                  </a:outerShdw>
                </a:effectLst>
                <a:latin typeface="Cambria" pitchFamily="18" charset="0"/>
              </a:rPr>
              <a:t>Pink Salmon</a:t>
            </a:r>
            <a:endParaRPr lang="en-US" sz="5400">
              <a:solidFill>
                <a:srgbClr val="FF0000"/>
              </a:solidFill>
              <a:latin typeface="Cambria" pitchFamily="18" charset="0"/>
            </a:endParaRPr>
          </a:p>
        </p:txBody>
      </p:sp>
      <p:sp>
        <p:nvSpPr>
          <p:cNvPr id="3" name="Content Placeholder 2"/>
          <p:cNvSpPr>
            <a:spLocks noGrp="1"/>
          </p:cNvSpPr>
          <p:nvPr>
            <p:ph idx="1"/>
          </p:nvPr>
        </p:nvSpPr>
        <p:spPr>
          <a:xfrm>
            <a:off x="457200" y="1524000"/>
            <a:ext cx="8229600" cy="4525963"/>
          </a:xfrm>
        </p:spPr>
        <p:txBody>
          <a:bodyPr/>
          <a:lstStyle/>
          <a:p>
            <a:pPr marL="857250" lvl="1"/>
            <a:r>
              <a:rPr lang="en-US" sz="3200" b="0">
                <a:solidFill>
                  <a:srgbClr val="009900"/>
                </a:solidFill>
                <a:latin typeface="Cambria" pitchFamily="18" charset="0"/>
              </a:rPr>
              <a:t>May be packed in water or oil; may include bones or skin and regular or lower in sodium content</a:t>
            </a:r>
          </a:p>
          <a:p>
            <a:pPr marL="857250" lvl="1"/>
            <a:r>
              <a:rPr lang="en-US" sz="3200" b="0">
                <a:solidFill>
                  <a:srgbClr val="009900"/>
                </a:solidFill>
                <a:latin typeface="Cambria" pitchFamily="18" charset="0"/>
              </a:rPr>
              <a:t>5 or 14.75 oz can</a:t>
            </a:r>
          </a:p>
          <a:p>
            <a:pPr marL="857250" lvl="1"/>
            <a:r>
              <a:rPr lang="en-US" sz="3200" b="0">
                <a:solidFill>
                  <a:srgbClr val="009900"/>
                </a:solidFill>
                <a:latin typeface="Cambria" pitchFamily="18" charset="0"/>
              </a:rPr>
              <a:t>No red sockeye, smoked, individual serving, pouches, or organic</a:t>
            </a:r>
          </a:p>
          <a:p>
            <a:endParaRPr lang="en-US"/>
          </a:p>
        </p:txBody>
      </p:sp>
      <p:pic>
        <p:nvPicPr>
          <p:cNvPr id="134146" name="Picture 2" descr="https://i5.walmartimages.com/asr/5abd0fad-520d-4a5a-b1c7-0d22fb3af293_1.d21c74d815bc61b7106e847489575bba.jpeg?odnWidth=undefined&amp;odnHeight=undefined&amp;odnBg=ffff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4800600"/>
            <a:ext cx="1876426" cy="18764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FFF3C7-B946-BEE4-1FF3-55F856DE2BAC}"/>
              </a:ext>
            </a:extLst>
          </p:cNvPr>
          <p:cNvPicPr>
            <a:picLocks noChangeAspect="1"/>
          </p:cNvPicPr>
          <p:nvPr/>
        </p:nvPicPr>
        <p:blipFill>
          <a:blip r:embed="rId4"/>
          <a:stretch>
            <a:fillRect/>
          </a:stretch>
        </p:blipFill>
        <p:spPr>
          <a:xfrm>
            <a:off x="7010400" y="4429389"/>
            <a:ext cx="1257058" cy="2048933"/>
          </a:xfrm>
          <a:prstGeom prst="rect">
            <a:avLst/>
          </a:prstGeom>
        </p:spPr>
      </p:pic>
      <p:pic>
        <p:nvPicPr>
          <p:cNvPr id="7" name="Picture 6">
            <a:extLst>
              <a:ext uri="{FF2B5EF4-FFF2-40B4-BE49-F238E27FC236}">
                <a16:creationId xmlns:a16="http://schemas.microsoft.com/office/drawing/2014/main" id="{018CDE2C-527D-9E4A-84FD-9E21FC92E998}"/>
              </a:ext>
            </a:extLst>
          </p:cNvPr>
          <p:cNvPicPr>
            <a:picLocks noChangeAspect="1"/>
          </p:cNvPicPr>
          <p:nvPr/>
        </p:nvPicPr>
        <p:blipFill>
          <a:blip r:embed="rId5"/>
          <a:stretch>
            <a:fillRect/>
          </a:stretch>
        </p:blipFill>
        <p:spPr>
          <a:xfrm>
            <a:off x="4147490" y="5221210"/>
            <a:ext cx="2443568" cy="103520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6629400" cy="1143000"/>
          </a:xfrm>
          <a:ln w="38100">
            <a:solidFill>
              <a:srgbClr val="FFCC66"/>
            </a:solidFill>
          </a:ln>
        </p:spPr>
        <p:txBody>
          <a:bodyPr>
            <a:normAutofit/>
          </a:bodyPr>
          <a:lstStyle/>
          <a:p>
            <a:r>
              <a:rPr lang="en-US" sz="5400">
                <a:solidFill>
                  <a:srgbClr val="FF0000"/>
                </a:solidFill>
                <a:latin typeface="Cambria" pitchFamily="18" charset="0"/>
              </a:rPr>
              <a:t>Tuna</a:t>
            </a:r>
          </a:p>
        </p:txBody>
      </p:sp>
      <p:sp>
        <p:nvSpPr>
          <p:cNvPr id="5" name="Content Placeholder 4"/>
          <p:cNvSpPr>
            <a:spLocks noGrp="1"/>
          </p:cNvSpPr>
          <p:nvPr>
            <p:ph idx="1"/>
          </p:nvPr>
        </p:nvSpPr>
        <p:spPr/>
        <p:txBody>
          <a:bodyPr/>
          <a:lstStyle/>
          <a:p>
            <a:r>
              <a:rPr lang="en-US" b="0">
                <a:solidFill>
                  <a:srgbClr val="009900"/>
                </a:solidFill>
                <a:latin typeface="Cambria" pitchFamily="18" charset="0"/>
              </a:rPr>
              <a:t>Chunk light tuna</a:t>
            </a:r>
          </a:p>
          <a:p>
            <a:r>
              <a:rPr lang="en-US" b="0">
                <a:solidFill>
                  <a:srgbClr val="009900"/>
                </a:solidFill>
                <a:latin typeface="Cambria" pitchFamily="18" charset="0"/>
              </a:rPr>
              <a:t>5 oz. can, water or oil packed</a:t>
            </a:r>
          </a:p>
          <a:p>
            <a:r>
              <a:rPr lang="en-US" b="0">
                <a:solidFill>
                  <a:srgbClr val="009900"/>
                </a:solidFill>
                <a:latin typeface="Cambria" pitchFamily="18" charset="0"/>
              </a:rPr>
              <a:t>Not allowed:  No organic, albacore, yellowfin, </a:t>
            </a:r>
            <a:r>
              <a:rPr lang="en-US" b="0" err="1">
                <a:solidFill>
                  <a:srgbClr val="009900"/>
                </a:solidFill>
                <a:latin typeface="Cambria" pitchFamily="18" charset="0"/>
              </a:rPr>
              <a:t>Starkist</a:t>
            </a:r>
            <a:r>
              <a:rPr lang="en-US" b="0">
                <a:solidFill>
                  <a:srgbClr val="009900"/>
                </a:solidFill>
                <a:latin typeface="Cambria" pitchFamily="18" charset="0"/>
              </a:rPr>
              <a:t> Selects,  individual serving or pouches</a:t>
            </a:r>
          </a:p>
        </p:txBody>
      </p:sp>
      <p:pic>
        <p:nvPicPr>
          <p:cNvPr id="6148" name="Picture 4" descr="http://chickenofthesea.com/media/images/products/products/tuna_lt_chk_oil_large.jpg"/>
          <p:cNvPicPr>
            <a:picLocks noChangeAspect="1" noChangeArrowheads="1"/>
          </p:cNvPicPr>
          <p:nvPr/>
        </p:nvPicPr>
        <p:blipFill>
          <a:blip r:embed="rId3" cstate="print"/>
          <a:srcRect/>
          <a:stretch>
            <a:fillRect/>
          </a:stretch>
        </p:blipFill>
        <p:spPr bwMode="auto">
          <a:xfrm>
            <a:off x="1752600" y="4419600"/>
            <a:ext cx="2381250" cy="1524001"/>
          </a:xfrm>
          <a:prstGeom prst="rect">
            <a:avLst/>
          </a:prstGeom>
          <a:noFill/>
        </p:spPr>
      </p:pic>
      <p:pic>
        <p:nvPicPr>
          <p:cNvPr id="6150" name="Picture 6" descr="http://www.starkist.com/sites/default/files/imagecache/product_detail/chunklighwater_can.jpg"/>
          <p:cNvPicPr>
            <a:picLocks noChangeAspect="1" noChangeArrowheads="1"/>
          </p:cNvPicPr>
          <p:nvPr/>
        </p:nvPicPr>
        <p:blipFill>
          <a:blip r:embed="rId4" cstate="print"/>
          <a:srcRect/>
          <a:stretch>
            <a:fillRect/>
          </a:stretch>
        </p:blipFill>
        <p:spPr bwMode="auto">
          <a:xfrm>
            <a:off x="227013" y="-2112963"/>
            <a:ext cx="2714625" cy="1428750"/>
          </a:xfrm>
          <a:prstGeom prst="rect">
            <a:avLst/>
          </a:prstGeom>
          <a:noFill/>
        </p:spPr>
      </p:pic>
      <p:pic>
        <p:nvPicPr>
          <p:cNvPr id="6152" name="Picture 8" descr="http://www.starkist.com/sites/default/files/imagecache/product_detail/chunklighwater_can.jpg"/>
          <p:cNvPicPr>
            <a:picLocks noChangeAspect="1" noChangeArrowheads="1"/>
          </p:cNvPicPr>
          <p:nvPr/>
        </p:nvPicPr>
        <p:blipFill>
          <a:blip r:embed="rId4" cstate="print"/>
          <a:srcRect/>
          <a:stretch>
            <a:fillRect/>
          </a:stretch>
        </p:blipFill>
        <p:spPr bwMode="auto">
          <a:xfrm>
            <a:off x="227013" y="-2112963"/>
            <a:ext cx="2714625" cy="1428750"/>
          </a:xfrm>
          <a:prstGeom prst="rect">
            <a:avLst/>
          </a:prstGeom>
          <a:noFill/>
        </p:spPr>
      </p:pic>
      <p:pic>
        <p:nvPicPr>
          <p:cNvPr id="6154" name="Picture 10" descr="http://www.starkist.com/sites/default/files/imagecache/product_detail/chunklighwater_can.jpg"/>
          <p:cNvPicPr>
            <a:picLocks noChangeAspect="1" noChangeArrowheads="1"/>
          </p:cNvPicPr>
          <p:nvPr/>
        </p:nvPicPr>
        <p:blipFill>
          <a:blip r:embed="rId4" cstate="print"/>
          <a:srcRect/>
          <a:stretch>
            <a:fillRect/>
          </a:stretch>
        </p:blipFill>
        <p:spPr bwMode="auto">
          <a:xfrm>
            <a:off x="227013" y="-2112963"/>
            <a:ext cx="2714625" cy="1428750"/>
          </a:xfrm>
          <a:prstGeom prst="rect">
            <a:avLst/>
          </a:prstGeom>
          <a:noFill/>
        </p:spPr>
      </p:pic>
      <p:pic>
        <p:nvPicPr>
          <p:cNvPr id="6156" name="Picture 12" descr="http://www.starkist.com/sites/default/files/imagecache/product_detail/chunklighwater_can.jpg"/>
          <p:cNvPicPr>
            <a:picLocks noChangeAspect="1" noChangeArrowheads="1"/>
          </p:cNvPicPr>
          <p:nvPr/>
        </p:nvPicPr>
        <p:blipFill>
          <a:blip r:embed="rId4" cstate="print"/>
          <a:srcRect/>
          <a:stretch>
            <a:fillRect/>
          </a:stretch>
        </p:blipFill>
        <p:spPr bwMode="auto">
          <a:xfrm>
            <a:off x="227013" y="-2112963"/>
            <a:ext cx="2714625" cy="1428750"/>
          </a:xfrm>
          <a:prstGeom prst="rect">
            <a:avLst/>
          </a:prstGeom>
          <a:noFill/>
        </p:spPr>
      </p:pic>
      <p:pic>
        <p:nvPicPr>
          <p:cNvPr id="135170" name="Picture 2" descr="https://i5.walmartimages.com/asr/640329c3-b29d-47f7-b0ef-b9abdc9229e3_1.89c450b57d2ae5a39ad5b3885ef39272.jpeg?odnWidth=undefined&amp;odnHeight=undefined&amp;odnBg=fffff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39624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rmAutofit fontScale="90000"/>
          </a:bodyPr>
          <a:lstStyle/>
          <a:p>
            <a:r>
              <a:rPr lang="en-US" sz="5400">
                <a:solidFill>
                  <a:srgbClr val="FF0000"/>
                </a:solidFill>
                <a:latin typeface="Cambria" pitchFamily="18" charset="0"/>
              </a:rPr>
              <a:t>Dry Beans, Peas or Lentils</a:t>
            </a:r>
          </a:p>
        </p:txBody>
      </p:sp>
      <p:sp>
        <p:nvSpPr>
          <p:cNvPr id="3" name="Content Placeholder 2"/>
          <p:cNvSpPr>
            <a:spLocks noGrp="1"/>
          </p:cNvSpPr>
          <p:nvPr>
            <p:ph idx="1"/>
          </p:nvPr>
        </p:nvSpPr>
        <p:spPr/>
        <p:txBody>
          <a:bodyPr/>
          <a:lstStyle/>
          <a:p>
            <a:r>
              <a:rPr lang="en-US" b="0">
                <a:solidFill>
                  <a:srgbClr val="009900"/>
                </a:solidFill>
                <a:latin typeface="Cambria" pitchFamily="18" charset="0"/>
              </a:rPr>
              <a:t>1 or 2 lb. size</a:t>
            </a:r>
          </a:p>
          <a:p>
            <a:r>
              <a:rPr lang="en-US" b="0" u="sng">
                <a:solidFill>
                  <a:srgbClr val="009900"/>
                </a:solidFill>
                <a:latin typeface="Cambria" pitchFamily="18" charset="0"/>
              </a:rPr>
              <a:t>Any variety</a:t>
            </a:r>
            <a:r>
              <a:rPr lang="en-US" b="0">
                <a:solidFill>
                  <a:srgbClr val="009900"/>
                </a:solidFill>
                <a:latin typeface="Cambria" pitchFamily="18" charset="0"/>
              </a:rPr>
              <a:t> of plain beans, peas or lentils</a:t>
            </a:r>
          </a:p>
          <a:p>
            <a:r>
              <a:rPr lang="en-US" u="sng">
                <a:solidFill>
                  <a:srgbClr val="009900"/>
                </a:solidFill>
                <a:latin typeface="Cambria" pitchFamily="18" charset="0"/>
              </a:rPr>
              <a:t>Not allowed</a:t>
            </a:r>
            <a:r>
              <a:rPr lang="en-US" b="0">
                <a:solidFill>
                  <a:srgbClr val="009900"/>
                </a:solidFill>
                <a:latin typeface="Cambria" pitchFamily="18" charset="0"/>
              </a:rPr>
              <a:t>:  No baked beans, green beans, sweet peas, chili beans, wax beans, pork and beans, bean mixes/soups or organic.  No added sugars, fats, meats or oils</a:t>
            </a:r>
          </a:p>
        </p:txBody>
      </p:sp>
      <p:pic>
        <p:nvPicPr>
          <p:cNvPr id="5" name="Picture 2"/>
          <p:cNvPicPr>
            <a:picLocks noChangeAspect="1" noChangeArrowheads="1"/>
          </p:cNvPicPr>
          <p:nvPr/>
        </p:nvPicPr>
        <p:blipFill>
          <a:blip r:embed="rId3" cstate="print"/>
          <a:srcRect/>
          <a:stretch>
            <a:fillRect/>
          </a:stretch>
        </p:blipFill>
        <p:spPr bwMode="auto">
          <a:xfrm>
            <a:off x="2286000" y="5029200"/>
            <a:ext cx="4724400" cy="156298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klmiller\Local Settings\Temporary Internet Files\Content.IE5\37QO8ZD6\MP900305770[1].jpg"/>
          <p:cNvPicPr>
            <a:picLocks noChangeAspect="1" noChangeArrowheads="1"/>
          </p:cNvPicPr>
          <p:nvPr/>
        </p:nvPicPr>
        <p:blipFill>
          <a:blip r:embed="rId3" cstate="print"/>
          <a:srcRect/>
          <a:stretch>
            <a:fillRect/>
          </a:stretch>
        </p:blipFill>
        <p:spPr bwMode="auto">
          <a:xfrm>
            <a:off x="7848600" y="5486400"/>
            <a:ext cx="990600" cy="1317871"/>
          </a:xfrm>
          <a:prstGeom prst="rect">
            <a:avLst/>
          </a:prstGeom>
          <a:noFill/>
        </p:spPr>
      </p:pic>
      <p:sp>
        <p:nvSpPr>
          <p:cNvPr id="2" name="Title 1"/>
          <p:cNvSpPr>
            <a:spLocks noGrp="1"/>
          </p:cNvSpPr>
          <p:nvPr>
            <p:ph type="title"/>
          </p:nvPr>
        </p:nvSpPr>
        <p:spPr>
          <a:xfrm>
            <a:off x="762000" y="228600"/>
            <a:ext cx="7772400" cy="990600"/>
          </a:xfrm>
          <a:ln w="38100">
            <a:solidFill>
              <a:srgbClr val="FFCC66"/>
            </a:solidFill>
          </a:ln>
        </p:spPr>
        <p:txBody>
          <a:bodyPr>
            <a:normAutofit/>
          </a:bodyPr>
          <a:lstStyle/>
          <a:p>
            <a:r>
              <a:rPr lang="en-US" sz="5400">
                <a:solidFill>
                  <a:srgbClr val="FF0000"/>
                </a:solidFill>
                <a:latin typeface="Cambria" pitchFamily="18" charset="0"/>
              </a:rPr>
              <a:t>What is WIC?</a:t>
            </a:r>
          </a:p>
        </p:txBody>
      </p:sp>
      <p:sp>
        <p:nvSpPr>
          <p:cNvPr id="3" name="Content Placeholder 2"/>
          <p:cNvSpPr>
            <a:spLocks noGrp="1"/>
          </p:cNvSpPr>
          <p:nvPr>
            <p:ph idx="1"/>
          </p:nvPr>
        </p:nvSpPr>
        <p:spPr>
          <a:xfrm>
            <a:off x="990600" y="1295400"/>
            <a:ext cx="7848600" cy="5562600"/>
          </a:xfrm>
        </p:spPr>
        <p:txBody>
          <a:bodyPr>
            <a:normAutofit fontScale="92500" lnSpcReduction="20000"/>
          </a:bodyPr>
          <a:lstStyle/>
          <a:p>
            <a:r>
              <a:rPr lang="en-US" b="0">
                <a:solidFill>
                  <a:srgbClr val="00B050"/>
                </a:solidFill>
                <a:latin typeface="Cambria" pitchFamily="18" charset="0"/>
              </a:rPr>
              <a:t>WIC is a Federal program for which Congress authorizes specific funding each year for program operations. </a:t>
            </a:r>
          </a:p>
          <a:p>
            <a:r>
              <a:rPr lang="en-US" b="0">
                <a:solidFill>
                  <a:srgbClr val="00B050"/>
                </a:solidFill>
                <a:latin typeface="Cambria" pitchFamily="18" charset="0"/>
              </a:rPr>
              <a:t>The Food and Nutrition Service, which administers the program at the Federal level, provides these funds to WIC State agencies to pay for WIC foods, nutrition education, breastfeeding promotion and support, and administrative costs.</a:t>
            </a:r>
          </a:p>
          <a:p>
            <a:r>
              <a:rPr lang="en-US" b="0">
                <a:solidFill>
                  <a:srgbClr val="00B050"/>
                </a:solidFill>
                <a:latin typeface="Cambria" pitchFamily="18" charset="0"/>
              </a:rPr>
              <a:t>Currently national funding levels are approximately $7.5 billion annually with about 7 million participants being served each month.</a:t>
            </a:r>
          </a:p>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990600"/>
          </a:xfrm>
          <a:ln w="28575">
            <a:solidFill>
              <a:srgbClr val="FFCC66"/>
            </a:solidFill>
          </a:ln>
        </p:spPr>
        <p:txBody>
          <a:bodyPr>
            <a:normAutofit fontScale="90000"/>
          </a:bodyPr>
          <a:lstStyle/>
          <a:p>
            <a:br>
              <a:rPr lang="en-US">
                <a:solidFill>
                  <a:schemeClr val="bg2"/>
                </a:solidFill>
              </a:rPr>
            </a:br>
            <a:r>
              <a:rPr lang="en-US" sz="6700">
                <a:solidFill>
                  <a:srgbClr val="FF0000"/>
                </a:solidFill>
                <a:latin typeface="Cambria" pitchFamily="18" charset="0"/>
              </a:rPr>
              <a:t>Canned Beans</a:t>
            </a:r>
            <a:r>
              <a:rPr lang="en-US" sz="6700" i="1">
                <a:solidFill>
                  <a:srgbClr val="FF0000"/>
                </a:solidFill>
                <a:latin typeface="Cambria" pitchFamily="18" charset="0"/>
              </a:rPr>
              <a:t> </a:t>
            </a:r>
            <a:br>
              <a:rPr lang="en-US" i="1">
                <a:solidFill>
                  <a:srgbClr val="FFFF00"/>
                </a:solidFill>
              </a:rPr>
            </a:br>
            <a:endParaRPr lang="en-US"/>
          </a:p>
        </p:txBody>
      </p:sp>
      <p:sp>
        <p:nvSpPr>
          <p:cNvPr id="3" name="Content Placeholder 2"/>
          <p:cNvSpPr>
            <a:spLocks noGrp="1"/>
          </p:cNvSpPr>
          <p:nvPr>
            <p:ph idx="1"/>
          </p:nvPr>
        </p:nvSpPr>
        <p:spPr>
          <a:xfrm>
            <a:off x="533400" y="1143000"/>
            <a:ext cx="8229600" cy="4525963"/>
          </a:xfrm>
        </p:spPr>
        <p:txBody>
          <a:bodyPr>
            <a:normAutofit/>
          </a:bodyPr>
          <a:lstStyle/>
          <a:p>
            <a:pPr marL="857250" lvl="1"/>
            <a:r>
              <a:rPr lang="en-US" b="0">
                <a:solidFill>
                  <a:srgbClr val="009900"/>
                </a:solidFill>
                <a:latin typeface="Cambria" pitchFamily="18" charset="0"/>
              </a:rPr>
              <a:t>15-16 oz cans</a:t>
            </a:r>
          </a:p>
          <a:p>
            <a:pPr marL="857250" lvl="1"/>
            <a:r>
              <a:rPr lang="en-US" b="0" u="sng">
                <a:solidFill>
                  <a:srgbClr val="009900"/>
                </a:solidFill>
                <a:latin typeface="Cambria" pitchFamily="18" charset="0"/>
              </a:rPr>
              <a:t>Any variety</a:t>
            </a:r>
            <a:r>
              <a:rPr lang="en-US" b="0">
                <a:solidFill>
                  <a:srgbClr val="009900"/>
                </a:solidFill>
                <a:latin typeface="Cambria" pitchFamily="18" charset="0"/>
              </a:rPr>
              <a:t> of plain beans, peas or lentils </a:t>
            </a:r>
          </a:p>
          <a:p>
            <a:pPr marL="857250" lvl="1"/>
            <a:r>
              <a:rPr lang="en-US" b="0">
                <a:solidFill>
                  <a:srgbClr val="009900"/>
                </a:solidFill>
                <a:latin typeface="Cambria" pitchFamily="18" charset="0"/>
              </a:rPr>
              <a:t>Refried beans (Fat free only)</a:t>
            </a:r>
          </a:p>
          <a:p>
            <a:pPr marL="857250" lvl="1"/>
            <a:r>
              <a:rPr lang="en-US" b="0">
                <a:solidFill>
                  <a:srgbClr val="009900"/>
                </a:solidFill>
                <a:latin typeface="Cambria" pitchFamily="18" charset="0"/>
              </a:rPr>
              <a:t>No baked beans, green beans, sweet peas, chili beans, waxed beans, pork and beans, or organic.  </a:t>
            </a:r>
          </a:p>
          <a:p>
            <a:pPr marL="857250" lvl="1"/>
            <a:r>
              <a:rPr lang="en-US" b="0">
                <a:solidFill>
                  <a:srgbClr val="009900"/>
                </a:solidFill>
                <a:latin typeface="Cambria" pitchFamily="18" charset="0"/>
              </a:rPr>
              <a:t>No added </a:t>
            </a:r>
          </a:p>
          <a:p>
            <a:pPr marL="857250" lvl="1">
              <a:buNone/>
            </a:pPr>
            <a:r>
              <a:rPr lang="en-US" b="0">
                <a:solidFill>
                  <a:srgbClr val="009900"/>
                </a:solidFill>
                <a:latin typeface="Cambria" pitchFamily="18" charset="0"/>
              </a:rPr>
              <a:t>    sugars, fats, </a:t>
            </a:r>
          </a:p>
          <a:p>
            <a:pPr marL="857250" lvl="1">
              <a:buNone/>
            </a:pPr>
            <a:r>
              <a:rPr lang="en-US" b="0">
                <a:solidFill>
                  <a:srgbClr val="009900"/>
                </a:solidFill>
                <a:latin typeface="Cambria" pitchFamily="18" charset="0"/>
              </a:rPr>
              <a:t>    or oils.</a:t>
            </a:r>
          </a:p>
        </p:txBody>
      </p:sp>
      <p:pic>
        <p:nvPicPr>
          <p:cNvPr id="6" name="Picture 5" descr="DSC00054.JPG"/>
          <p:cNvPicPr>
            <a:picLocks noChangeAspect="1"/>
          </p:cNvPicPr>
          <p:nvPr/>
        </p:nvPicPr>
        <p:blipFill>
          <a:blip r:embed="rId3" cstate="print"/>
          <a:srcRect l="1667" t="16667" b="12222"/>
          <a:stretch>
            <a:fillRect/>
          </a:stretch>
        </p:blipFill>
        <p:spPr>
          <a:xfrm>
            <a:off x="3810000" y="4114800"/>
            <a:ext cx="4800600" cy="260371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5334000" cy="1143000"/>
          </a:xfrm>
          <a:ln w="28575">
            <a:solidFill>
              <a:srgbClr val="FFCC66"/>
            </a:solidFill>
          </a:ln>
        </p:spPr>
        <p:txBody>
          <a:bodyPr>
            <a:normAutofit fontScale="90000"/>
          </a:bodyPr>
          <a:lstStyle/>
          <a:p>
            <a:br>
              <a:rPr lang="en-US">
                <a:solidFill>
                  <a:schemeClr val="tx2"/>
                </a:solidFill>
                <a:latin typeface="Arial Rounded MT Bold" pitchFamily="34" charset="0"/>
              </a:rPr>
            </a:br>
            <a:r>
              <a:rPr lang="en-US" sz="6700">
                <a:solidFill>
                  <a:srgbClr val="FF0000"/>
                </a:solidFill>
                <a:latin typeface="Cambria" pitchFamily="18" charset="0"/>
              </a:rPr>
              <a:t>Baby Food</a:t>
            </a:r>
            <a:r>
              <a:rPr lang="en-US" sz="6700" i="1">
                <a:solidFill>
                  <a:srgbClr val="FF0000"/>
                </a:solidFill>
                <a:latin typeface="Cambria" pitchFamily="18" charset="0"/>
              </a:rPr>
              <a:t> </a:t>
            </a:r>
            <a:br>
              <a:rPr lang="en-US" i="1">
                <a:solidFill>
                  <a:srgbClr val="FF0000"/>
                </a:solidFill>
                <a:latin typeface="Arial Rounded MT Bold" pitchFamily="34" charset="0"/>
              </a:rPr>
            </a:br>
            <a:endParaRPr lang="en-US">
              <a:solidFill>
                <a:srgbClr val="FF0000"/>
              </a:solidFill>
            </a:endParaRPr>
          </a:p>
        </p:txBody>
      </p:sp>
      <p:sp>
        <p:nvSpPr>
          <p:cNvPr id="3" name="Content Placeholder 2"/>
          <p:cNvSpPr>
            <a:spLocks noGrp="1"/>
          </p:cNvSpPr>
          <p:nvPr>
            <p:ph idx="1"/>
          </p:nvPr>
        </p:nvSpPr>
        <p:spPr>
          <a:xfrm>
            <a:off x="914400" y="1447800"/>
            <a:ext cx="7772400" cy="5410200"/>
          </a:xfrm>
        </p:spPr>
        <p:txBody>
          <a:bodyPr>
            <a:normAutofit lnSpcReduction="10000"/>
          </a:bodyPr>
          <a:lstStyle/>
          <a:p>
            <a:pPr marL="457200" indent="-457200"/>
            <a:r>
              <a:rPr lang="en-US" b="0">
                <a:solidFill>
                  <a:srgbClr val="009900"/>
                </a:solidFill>
                <a:latin typeface="Cambria" pitchFamily="18" charset="0"/>
              </a:rPr>
              <a:t>Stage 1, 2, 1</a:t>
            </a:r>
            <a:r>
              <a:rPr lang="en-US" b="0" baseline="30000">
                <a:solidFill>
                  <a:srgbClr val="009900"/>
                </a:solidFill>
                <a:latin typeface="Cambria" pitchFamily="18" charset="0"/>
              </a:rPr>
              <a:t>st</a:t>
            </a:r>
            <a:r>
              <a:rPr lang="en-US" b="0">
                <a:solidFill>
                  <a:srgbClr val="009900"/>
                </a:solidFill>
                <a:latin typeface="Cambria" pitchFamily="18" charset="0"/>
              </a:rPr>
              <a:t> or 2</a:t>
            </a:r>
            <a:r>
              <a:rPr lang="en-US" b="0" baseline="30000">
                <a:solidFill>
                  <a:srgbClr val="009900"/>
                </a:solidFill>
                <a:latin typeface="Cambria" pitchFamily="18" charset="0"/>
              </a:rPr>
              <a:t>nd</a:t>
            </a:r>
            <a:r>
              <a:rPr lang="en-US" b="0">
                <a:solidFill>
                  <a:srgbClr val="009900"/>
                </a:solidFill>
                <a:latin typeface="Cambria" pitchFamily="18" charset="0"/>
              </a:rPr>
              <a:t> foods or Intro Foods</a:t>
            </a:r>
          </a:p>
          <a:p>
            <a:pPr marL="457200" indent="-457200"/>
            <a:r>
              <a:rPr lang="en-US" b="0">
                <a:solidFill>
                  <a:srgbClr val="009900"/>
                </a:solidFill>
                <a:latin typeface="Cambria" pitchFamily="18" charset="0"/>
              </a:rPr>
              <a:t>Single ingredient only</a:t>
            </a:r>
          </a:p>
          <a:p>
            <a:pPr marL="457200" indent="-457200"/>
            <a:r>
              <a:rPr lang="en-US" b="0">
                <a:solidFill>
                  <a:srgbClr val="009900"/>
                </a:solidFill>
                <a:latin typeface="Cambria" pitchFamily="18" charset="0"/>
              </a:rPr>
              <a:t>4 oz. glass jars; 2 or 4 oz. plastic 2 packs (see Food list for brands)</a:t>
            </a:r>
          </a:p>
          <a:p>
            <a:pPr marL="457200" indent="-457200"/>
            <a:r>
              <a:rPr lang="en-US" b="0">
                <a:solidFill>
                  <a:srgbClr val="009900"/>
                </a:solidFill>
                <a:latin typeface="Cambria" pitchFamily="18" charset="0"/>
              </a:rPr>
              <a:t>No organics, pouches, dinners, combinations (ex. apple blueberry), or 3</a:t>
            </a:r>
            <a:r>
              <a:rPr lang="en-US" b="0" baseline="30000">
                <a:solidFill>
                  <a:srgbClr val="009900"/>
                </a:solidFill>
                <a:latin typeface="Cambria" pitchFamily="18" charset="0"/>
              </a:rPr>
              <a:t>rd</a:t>
            </a:r>
            <a:r>
              <a:rPr lang="en-US" b="0">
                <a:solidFill>
                  <a:srgbClr val="009900"/>
                </a:solidFill>
                <a:latin typeface="Cambria" pitchFamily="18" charset="0"/>
              </a:rPr>
              <a:t> foods</a:t>
            </a:r>
          </a:p>
          <a:p>
            <a:pPr marL="457200" indent="-457200"/>
            <a:r>
              <a:rPr lang="en-US" b="0">
                <a:solidFill>
                  <a:srgbClr val="009900"/>
                </a:solidFill>
                <a:latin typeface="Cambria" pitchFamily="18" charset="0"/>
              </a:rPr>
              <a:t>Meats – in broth or gravy</a:t>
            </a:r>
          </a:p>
          <a:p>
            <a:pPr marL="457200" indent="-457200"/>
            <a:r>
              <a:rPr lang="en-US" b="0">
                <a:solidFill>
                  <a:srgbClr val="009900"/>
                </a:solidFill>
                <a:latin typeface="Cambria" pitchFamily="18" charset="0"/>
              </a:rPr>
              <a:t>Babies will get 32 jars (64 jars                if exclusively BF)</a:t>
            </a:r>
          </a:p>
          <a:p>
            <a:endParaRPr lang="en-US"/>
          </a:p>
        </p:txBody>
      </p:sp>
      <p:pic>
        <p:nvPicPr>
          <p:cNvPr id="136198" name="Picture 6" descr="Gerber 2nd Foods 12 Total 2.5 Ounce jars Of Each Flavor (3 Turkey &amp; Turkey Gravy, 3 Ham and Ham Gravy, 3 Chicken &amp; Chicken Gravy, 3 Beef and Grav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648200"/>
            <a:ext cx="1851025" cy="185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B9292F-9BC9-BE48-F559-6416B5749E99}"/>
              </a:ext>
            </a:extLst>
          </p:cNvPr>
          <p:cNvPicPr>
            <a:picLocks noChangeAspect="1"/>
          </p:cNvPicPr>
          <p:nvPr/>
        </p:nvPicPr>
        <p:blipFill>
          <a:blip r:embed="rId4"/>
          <a:stretch>
            <a:fillRect/>
          </a:stretch>
        </p:blipFill>
        <p:spPr>
          <a:xfrm>
            <a:off x="7459819" y="61437"/>
            <a:ext cx="1270046" cy="1402649"/>
          </a:xfrm>
          <a:prstGeom prst="rect">
            <a:avLst/>
          </a:prstGeom>
        </p:spPr>
      </p:pic>
      <p:pic>
        <p:nvPicPr>
          <p:cNvPr id="7" name="Picture 6">
            <a:extLst>
              <a:ext uri="{FF2B5EF4-FFF2-40B4-BE49-F238E27FC236}">
                <a16:creationId xmlns:a16="http://schemas.microsoft.com/office/drawing/2014/main" id="{36B003D1-C0A2-6ADA-0482-808E3BDCEDBF}"/>
              </a:ext>
            </a:extLst>
          </p:cNvPr>
          <p:cNvPicPr>
            <a:picLocks noChangeAspect="1"/>
          </p:cNvPicPr>
          <p:nvPr/>
        </p:nvPicPr>
        <p:blipFill>
          <a:blip r:embed="rId5"/>
          <a:stretch>
            <a:fillRect/>
          </a:stretch>
        </p:blipFill>
        <p:spPr>
          <a:xfrm>
            <a:off x="228600" y="103770"/>
            <a:ext cx="1020819" cy="1524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5A0FA-3C57-8EEC-3886-331D50241FEF}"/>
              </a:ext>
            </a:extLst>
          </p:cNvPr>
          <p:cNvPicPr>
            <a:picLocks noChangeAspect="1"/>
          </p:cNvPicPr>
          <p:nvPr/>
        </p:nvPicPr>
        <p:blipFill>
          <a:blip r:embed="rId3"/>
          <a:stretch>
            <a:fillRect/>
          </a:stretch>
        </p:blipFill>
        <p:spPr>
          <a:xfrm>
            <a:off x="362347" y="533400"/>
            <a:ext cx="8419306" cy="1176630"/>
          </a:xfrm>
          <a:prstGeom prst="rect">
            <a:avLst/>
          </a:prstGeom>
        </p:spPr>
      </p:pic>
      <p:pic>
        <p:nvPicPr>
          <p:cNvPr id="9" name="Picture 8">
            <a:extLst>
              <a:ext uri="{FF2B5EF4-FFF2-40B4-BE49-F238E27FC236}">
                <a16:creationId xmlns:a16="http://schemas.microsoft.com/office/drawing/2014/main" id="{B38E3570-C54F-0D35-A3E5-A25FC7A0A4BD}"/>
              </a:ext>
            </a:extLst>
          </p:cNvPr>
          <p:cNvPicPr>
            <a:picLocks noChangeAspect="1"/>
          </p:cNvPicPr>
          <p:nvPr/>
        </p:nvPicPr>
        <p:blipFill>
          <a:blip r:embed="rId4"/>
          <a:stretch>
            <a:fillRect/>
          </a:stretch>
        </p:blipFill>
        <p:spPr>
          <a:xfrm>
            <a:off x="520706" y="1617508"/>
            <a:ext cx="1374728" cy="2043514"/>
          </a:xfrm>
          <a:prstGeom prst="rect">
            <a:avLst/>
          </a:prstGeom>
        </p:spPr>
      </p:pic>
      <p:pic>
        <p:nvPicPr>
          <p:cNvPr id="11" name="Picture 10">
            <a:extLst>
              <a:ext uri="{FF2B5EF4-FFF2-40B4-BE49-F238E27FC236}">
                <a16:creationId xmlns:a16="http://schemas.microsoft.com/office/drawing/2014/main" id="{581AFE95-58DD-E025-5118-130C777E94B7}"/>
              </a:ext>
            </a:extLst>
          </p:cNvPr>
          <p:cNvPicPr>
            <a:picLocks noChangeAspect="1"/>
          </p:cNvPicPr>
          <p:nvPr/>
        </p:nvPicPr>
        <p:blipFill>
          <a:blip r:embed="rId5"/>
          <a:stretch>
            <a:fillRect/>
          </a:stretch>
        </p:blipFill>
        <p:spPr>
          <a:xfrm>
            <a:off x="4527587" y="3211071"/>
            <a:ext cx="2597161" cy="1298581"/>
          </a:xfrm>
          <a:prstGeom prst="rect">
            <a:avLst/>
          </a:prstGeom>
        </p:spPr>
      </p:pic>
      <p:pic>
        <p:nvPicPr>
          <p:cNvPr id="13" name="Picture 12">
            <a:extLst>
              <a:ext uri="{FF2B5EF4-FFF2-40B4-BE49-F238E27FC236}">
                <a16:creationId xmlns:a16="http://schemas.microsoft.com/office/drawing/2014/main" id="{E7192377-6DB4-C573-2764-7D4B2373E2D3}"/>
              </a:ext>
            </a:extLst>
          </p:cNvPr>
          <p:cNvPicPr>
            <a:picLocks noChangeAspect="1"/>
          </p:cNvPicPr>
          <p:nvPr/>
        </p:nvPicPr>
        <p:blipFill>
          <a:blip r:embed="rId6"/>
          <a:stretch>
            <a:fillRect/>
          </a:stretch>
        </p:blipFill>
        <p:spPr>
          <a:xfrm>
            <a:off x="7124748" y="1486414"/>
            <a:ext cx="1168835" cy="1905320"/>
          </a:xfrm>
          <a:prstGeom prst="rect">
            <a:avLst/>
          </a:prstGeom>
        </p:spPr>
      </p:pic>
      <p:pic>
        <p:nvPicPr>
          <p:cNvPr id="15" name="Picture 14">
            <a:extLst>
              <a:ext uri="{FF2B5EF4-FFF2-40B4-BE49-F238E27FC236}">
                <a16:creationId xmlns:a16="http://schemas.microsoft.com/office/drawing/2014/main" id="{CCEBF652-B6B4-F0D2-0E44-EE29FCCE8B45}"/>
              </a:ext>
            </a:extLst>
          </p:cNvPr>
          <p:cNvPicPr>
            <a:picLocks noChangeAspect="1"/>
          </p:cNvPicPr>
          <p:nvPr/>
        </p:nvPicPr>
        <p:blipFill>
          <a:blip r:embed="rId7"/>
          <a:stretch>
            <a:fillRect/>
          </a:stretch>
        </p:blipFill>
        <p:spPr>
          <a:xfrm>
            <a:off x="2256517" y="3194138"/>
            <a:ext cx="1771272" cy="1414660"/>
          </a:xfrm>
          <a:prstGeom prst="rect">
            <a:avLst/>
          </a:prstGeom>
        </p:spPr>
      </p:pic>
      <p:pic>
        <p:nvPicPr>
          <p:cNvPr id="17" name="Picture 16">
            <a:extLst>
              <a:ext uri="{FF2B5EF4-FFF2-40B4-BE49-F238E27FC236}">
                <a16:creationId xmlns:a16="http://schemas.microsoft.com/office/drawing/2014/main" id="{76EA1714-A728-75BA-88A6-D7E879807276}"/>
              </a:ext>
            </a:extLst>
          </p:cNvPr>
          <p:cNvPicPr>
            <a:picLocks noChangeAspect="1"/>
          </p:cNvPicPr>
          <p:nvPr/>
        </p:nvPicPr>
        <p:blipFill>
          <a:blip r:embed="rId8"/>
          <a:stretch>
            <a:fillRect/>
          </a:stretch>
        </p:blipFill>
        <p:spPr>
          <a:xfrm>
            <a:off x="2888247" y="1880508"/>
            <a:ext cx="3367505" cy="1117131"/>
          </a:xfrm>
          <a:prstGeom prst="rect">
            <a:avLst/>
          </a:prstGeom>
        </p:spPr>
      </p:pic>
      <p:pic>
        <p:nvPicPr>
          <p:cNvPr id="19" name="Picture 18">
            <a:extLst>
              <a:ext uri="{FF2B5EF4-FFF2-40B4-BE49-F238E27FC236}">
                <a16:creationId xmlns:a16="http://schemas.microsoft.com/office/drawing/2014/main" id="{17A0A9A5-FD52-6F58-331C-B7F80C9B5CC9}"/>
              </a:ext>
            </a:extLst>
          </p:cNvPr>
          <p:cNvPicPr>
            <a:picLocks noChangeAspect="1"/>
          </p:cNvPicPr>
          <p:nvPr/>
        </p:nvPicPr>
        <p:blipFill>
          <a:blip r:embed="rId9"/>
          <a:stretch>
            <a:fillRect/>
          </a:stretch>
        </p:blipFill>
        <p:spPr>
          <a:xfrm>
            <a:off x="7196881" y="4503628"/>
            <a:ext cx="1544869" cy="1981604"/>
          </a:xfrm>
          <a:prstGeom prst="rect">
            <a:avLst/>
          </a:prstGeom>
        </p:spPr>
      </p:pic>
      <p:pic>
        <p:nvPicPr>
          <p:cNvPr id="21" name="Picture 20">
            <a:extLst>
              <a:ext uri="{FF2B5EF4-FFF2-40B4-BE49-F238E27FC236}">
                <a16:creationId xmlns:a16="http://schemas.microsoft.com/office/drawing/2014/main" id="{223447B4-0789-E736-3B99-B401E6F5ED33}"/>
              </a:ext>
            </a:extLst>
          </p:cNvPr>
          <p:cNvPicPr>
            <a:picLocks noChangeAspect="1"/>
          </p:cNvPicPr>
          <p:nvPr/>
        </p:nvPicPr>
        <p:blipFill>
          <a:blip r:embed="rId10"/>
          <a:stretch>
            <a:fillRect/>
          </a:stretch>
        </p:blipFill>
        <p:spPr>
          <a:xfrm>
            <a:off x="1861567" y="4709378"/>
            <a:ext cx="1409206" cy="2043513"/>
          </a:xfrm>
          <a:prstGeom prst="rect">
            <a:avLst/>
          </a:prstGeom>
        </p:spPr>
      </p:pic>
      <p:pic>
        <p:nvPicPr>
          <p:cNvPr id="23" name="Picture 22">
            <a:extLst>
              <a:ext uri="{FF2B5EF4-FFF2-40B4-BE49-F238E27FC236}">
                <a16:creationId xmlns:a16="http://schemas.microsoft.com/office/drawing/2014/main" id="{F0DC97F2-F261-B6EB-759D-C93DA43C8926}"/>
              </a:ext>
            </a:extLst>
          </p:cNvPr>
          <p:cNvPicPr>
            <a:picLocks noChangeAspect="1"/>
          </p:cNvPicPr>
          <p:nvPr/>
        </p:nvPicPr>
        <p:blipFill>
          <a:blip r:embed="rId11"/>
          <a:stretch>
            <a:fillRect/>
          </a:stretch>
        </p:blipFill>
        <p:spPr>
          <a:xfrm>
            <a:off x="4476443" y="4509652"/>
            <a:ext cx="1146620" cy="2253072"/>
          </a:xfrm>
          <a:prstGeom prst="rect">
            <a:avLst/>
          </a:prstGeom>
        </p:spPr>
      </p:pic>
    </p:spTree>
    <p:extLst>
      <p:ext uri="{BB962C8B-B14F-4D97-AF65-F5344CB8AC3E}">
        <p14:creationId xmlns:p14="http://schemas.microsoft.com/office/powerpoint/2010/main" val="1130336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ln w="38100">
            <a:solidFill>
              <a:srgbClr val="FFCC66"/>
            </a:solidFill>
          </a:ln>
        </p:spPr>
        <p:txBody>
          <a:bodyPr>
            <a:normAutofit/>
          </a:bodyPr>
          <a:lstStyle/>
          <a:p>
            <a:r>
              <a:rPr lang="en-US" sz="5400">
                <a:solidFill>
                  <a:srgbClr val="FF0000"/>
                </a:solidFill>
                <a:latin typeface="Cambria" pitchFamily="18" charset="0"/>
              </a:rPr>
              <a:t>Infant Formula</a:t>
            </a:r>
          </a:p>
        </p:txBody>
      </p:sp>
      <p:sp>
        <p:nvSpPr>
          <p:cNvPr id="3" name="Content Placeholder 2"/>
          <p:cNvSpPr>
            <a:spLocks noGrp="1"/>
          </p:cNvSpPr>
          <p:nvPr>
            <p:ph idx="1"/>
          </p:nvPr>
        </p:nvSpPr>
        <p:spPr>
          <a:xfrm>
            <a:off x="533400" y="1447800"/>
            <a:ext cx="8382000" cy="4525963"/>
          </a:xfrm>
        </p:spPr>
        <p:txBody>
          <a:bodyPr>
            <a:normAutofit/>
          </a:bodyPr>
          <a:lstStyle/>
          <a:p>
            <a:r>
              <a:rPr lang="en-US" b="0">
                <a:solidFill>
                  <a:srgbClr val="009900"/>
                </a:solidFill>
                <a:latin typeface="Cambria" pitchFamily="18" charset="0"/>
              </a:rPr>
              <a:t>Brand and size as indicated on the Food List</a:t>
            </a:r>
          </a:p>
          <a:p>
            <a:r>
              <a:rPr lang="en-US" b="0">
                <a:solidFill>
                  <a:srgbClr val="009900"/>
                </a:solidFill>
                <a:latin typeface="Cambria" pitchFamily="18" charset="0"/>
              </a:rPr>
              <a:t>No rainchecks, substitutions, returns, or exchanges are allowed</a:t>
            </a:r>
          </a:p>
          <a:p>
            <a:pPr lvl="1"/>
            <a:r>
              <a:rPr lang="en-US" sz="3200" b="0">
                <a:solidFill>
                  <a:srgbClr val="009900"/>
                </a:solidFill>
                <a:latin typeface="Cambria" pitchFamily="18" charset="0"/>
              </a:rPr>
              <a:t>Only exception is if the product is recalled, spoiled or damaged</a:t>
            </a:r>
          </a:p>
          <a:p>
            <a:pPr lvl="1"/>
            <a:r>
              <a:rPr lang="en-US" sz="3200" b="0">
                <a:solidFill>
                  <a:srgbClr val="009900"/>
                </a:solidFill>
                <a:latin typeface="Cambria" pitchFamily="18" charset="0"/>
              </a:rPr>
              <a:t>Does your store allow formula returns for customers? </a:t>
            </a:r>
          </a:p>
          <a:p>
            <a:pPr lvl="1"/>
            <a:endParaRPr lang="en-US" sz="3200" b="0">
              <a:solidFill>
                <a:srgbClr val="009900"/>
              </a:solidFill>
              <a:latin typeface="Cambria" pitchFamily="18" charset="0"/>
            </a:endParaRPr>
          </a:p>
        </p:txBody>
      </p:sp>
      <p:sp>
        <p:nvSpPr>
          <p:cNvPr id="223236" name="AutoShape 4"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38" name="AutoShape 6"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40" name="AutoShape 8"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42" name="AutoShape 10"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44" name="AutoShape 12"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46" name="AutoShape 14"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48" name="AutoShape 16"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52" name="AutoShape 20" descr="data:image/jpeg;base64,/9j/4AAQSkZJRgABAQAAAQABAAD/2wCEAAkGBhQSEBUUEhQVFRUWFRcUGBcWFxYaGBcVFRQVFxcYFhgXHSYeGBokHRcVHy8gJCcpLCwsFR4xNTAqNSYrLCkBCQoKDgwOGg8PGiwlHCQsLCwpLC8sLCwsLCwsKSwsLCwsLywpLSwsLCwqLCwsLCwsLCwsLCwpLCwsLCwsLCksKf/AABEIAP0AxwMBIgACEQEDEQH/xAAcAAABBQEBAQAAAAAAAAAAAAAGAgMEBQcAAQj/xABMEAACAQIDAwgFCAgEBQMFAAABAgMAEQQSIQUGMRMiQVFhcYGRBzJCobEUIzNScpLB0RVDU2KCorLwFiST4TRzwtLio7PTF1Rjg/H/xAAbAQACAwEBAQAAAAAAAAAAAAACBAEDBQAGB//EADcRAAEEAAQDBAgGAgMBAAAAAAEAAgMRBBIhMUFRkRMycfAFImGBobHR4RQVI0JS8cHSM3KCBv/aAAwDAQACEQMRAD8A3Gurqq9q7yQYfR2u31V1Pj1eNC5waLJUgFxoK0rr0C4zfiZ/okWMdban8vdVRPjJZfpJXbsBIHlSb8awd0WmW4Zx30Wi4ja8KetIg/iF/IVXy75YccGZvsqfxtQPHhx1Dx1NSo4x9byFqWdjnnYAK0YZo3RK++q+xC577Co774ydESjvb8qqlWPpue8n/al/LIV6E8aqOJlP7vkjELBwU1t65z+yHmabO8OIPtjwSo36eiXhl8B+VeHedOv3GgMsh3cUWRv8QpR2piT+sfwSknGYk/rJfu1Ck3tUC5Nh3W+NMvvkg4ki/XYfGuHaO2J+K6gOAVn8oxP15vKu+UYn681VJ3yQdPZxXj50pd7AeFz3EH8a4h41N/FTp7FZ/LMSP1kv3RXfpXFD9Y/jGPyqu/xOOpvdXv8AiUfveQqM7uZ6ldlHIdFYf4hxI/WDxjH5Upd78QOPJN4MPxqu/wARL1nyrw7ZQ8SPEGiEsg/cVHZtPAK5j32kHrRKe5iPjepEe/ae3FIvdZvyobbFxnhk9wptiOgHwNGMVKOKEwMPBGmH3zwrfrMp/eBFWuHx0cnqOrdxBrL5CDx/mFMmEcVuD1qaubjncQgOGbwK12urMsHvDiYfVkzqPZfX4/7US7J37jk5swMTea/mPh203HimP02KXfA5uu6KK6ko4IBBBB1BGoI7K6mlQgnejet+VaGI5VXRiNCx6Rf2R0aa6GhkKL34njf8qb2nPnxc9vWWaVSOsCRtRSozfh5dNYk7y5xtakTQ1ui9ee3aaQcV1m/YOHnTWIiN79FMil6VtqSccegAe+knGOfaPhp8KZtSZL2OUAnoubDxqQOChM7T2gY0zesbgWJ6zVP/AIqN/ox94/lVpJA7izpGwuDxPnwpv9Ep+xj8z+WlauHdhWMqZmY8wfuEpIJXH1DQ8Pspe2ZHwxUSZLsCRlz6WsNbrUJdoytE8qxLyaNlLF7a6eyRf2h50sYAfsl4/XbhbupP6OH7FNdTz24+WvfVzX4IDWP4j/ZAWz/y+H2XjPiWMK5I1E+kbXuDw77aG+opGKSdWkRAHMRs5yc0aAm5/C1PjZi5fokuPVGY2/2rxdmDX5uO/e2vf1e+rG4nCDaP5fVCYpj+7z0UV/lOVHMaZJXCIQV9Ykixvr0HXsp6BcVyzQKsbOozFCwuBYHQiy9I86kNs5Mo+ZTNfXnG1vLjSP0Yt/oY/M8PKuOKwhFdn8v9v7XdlN/Lz0TMe0Z2heZY42SM2chzcHToI14jhep4SXloYzyYMyGQE5rKAuaxtxqINmr+xj6L6njfXor2TZa6ZYou24PhaqzLgrrs+fH2f9kWSf8Al56Kvxm8bxyOmVDkZlvztcpIv7qm7M2g8wJsos1uBOlgeulfo0fsoffxtp7PXTsEDoLKsQ1F7AjvqueTCujqJgDudoo2yh3rOsKVXoNICt1gdw/Ol1kkUnE6uJYdN+/WveW/hPZwpmvVW/CoXKTBPfQ8acljuO0cD1UmDDW1PTTkg06h1mpUK+3G2swm5EklWzWHUwGa46ri9/Cvap9zsSDtKFF4WkJPX823511bGGJLNVnzgB2iod4oHix+JzAgmZ3H2XYsp8QRXsG1D7QzdvA+dE/pV/4jD6DVSD12zjp8/OhE4I+zr8fKlJw3MQUxG7QK3hx6H2rdjD8RUoYZH/NSD7qGSpHGlLIRShZyV+ZETbH6m+8CKjSbBluSCTw9Vl916gRbTkXg586mRbwyDjY94FQMzVOhTT7MnU8GI7Rx8kphsPMDroP7/cq4h3pYcVHhcfjUuPesdKe/8xR9rXAdEOX2oaaKS+jC3eNT282u5KT63vH/AGUVjeOI8Y/cppY2xhjxjH3Vru29g6Lsvm0J8nJ0EcOkjQ+C615HDJ0t7wT/AEf3ei35fhDxiH3R+dd8qwX7Ifd/3ru1FbDouylCIil+sPd/2f3avORl+sPAj/sow+U4P9kPu/70pcdhBwiX7oqe2HIdFGU+3qg5opeggdl9On93ur0xSX0YW8Br0+ydKMv0thxwiX7q14d4oxwjHkPyoe29g6Kcp8lBwwcp4E+H+y/3c0/FsadiNHt2A9nWoHX50TNvT1IKjSb0OeAA86ntjyHQLsir4N25upv4mFS13cb2mUd1zTE28Eh9q3lUOXaLtxYnxqsklFVK1Oyok9Zr+IFNyYmJfVt4D86pmkJpJBrg1danTbT+qPPWoE+JZuJpxcGx6POulw+UHpNj3D86tZlBVbnIg9HexXbFjEWtHGrLc+0zC1h12F7+FdRN6OhbB6/tZOPeK6teIUwJCQ25D/pRF8RALewTf+MUO4YUT+kpCcRCb6ck2nbnX/ehrDjWs3Fd4+eCuZ3QrFYQw5wB76Q2xoz0Edx/On4RUhRWTncDoVZZCqJN3vqt5j8qYfYUg4WPcfzohApyNLkAdNWCVyMOKFTsqUewaScI44q3kaNJ8KY2s1vClxCrc52KkOQOIz1UoA0fQxZ/VGby/GvBEpNiouOggV2bS0WZAgBpWtHXyRPqL5CvfkUf1F+6KHOuzIFF6WEbqo5GDT6i+QpQwqfVXyFdnU5kC8m1e8g3UaPBCPqjyFKC12ZRmQGuAkPBW8qWNiSn2D40ckU04rs5XZkIJu3KeNh3n8qkR7rn2nHgL0RGvDVbpCoLiqiPd6Mcbn3fCnhgkX1VAqcaYkqkvceKAkqpxQqsxIq1xdVuIWmoN0KPtwlthDoR87Jx6edx7vwrqd3KUjDG5B+dfh1XFh311emSR3VB6RR89H/yz/WKGIF1os9IK/OR/YP9VC8K1kYrvFNM7oVhCKcklCKWY2VQWJ6gBc0iIUxtwf5Wb/lt8DWS1uZ4bzKIqpi32GaxhbuEkRcfaQkEHs1qyh3sw9xynKR30+cjdf5rFffWUYo/OP8Abb+o0eejvdad4ji4JYBkZ0ZJ+UCjKFbNdTbgeNtNa9VL6HhazOOn92lmzG0e5ACjKyyIfVa/NPYbXFOB1BLErlD5cuYcbac7gRQxtTB7TxGsMeCb97DyI57xyjW91ZvixIJXExblA5D5iSQ6mxv2i1qqg9CvlJtwHxKJ+Ja0bLd1iYc4AgHqI/A0wkl21sPGsjwO2p0HNme3USGH8wNXmE3yxajSVf8ASj/7a5/oCe6a4V7/AKKo+kImjW1pIIpVuw+RoKwG8G0sQ2SKRmP7kcQsO05dPGpo3f2hMSrYgsRxUYgAjvEfChPoJze/I0KsekmO7rXH3IixGLCC7WUdbMFFVGI3xgX9ah+yGf8ApvQRJhBc8GIJF75tR20zJBTsf/zrP3yH3CvqlD6ZBNNb1RdL6QoR0TN3Kq/Eg1Hb0pRLwwrt9qUD4A0HSx1CmSno/QuFZwJ8Sjbj5H8kcv6W4/8A7O3dL/4U9g/SVhpDZhJCT9bnJ4kcPKszlWmcpJsNSeAopvQ2FkGgrwKYZiHhbVjN5cPFYSSWZhmAVWYsp4EZAdDUCffaMerDO3aUWMHu5RgSey1Z4+BxgliwrLLG7BUjjYtHcMzEcSBa5I16rUvfHdRsA0ccjh5XjMjheC3YqoDHVuDa2FZcfoOIUHusnzwquqvOIPALV8FjVmjWRL5WF9dCLGxBHQQQQR2V7LVZugf8qPtyf1mrWSvIztDJHNGwKaBsKpxdV81WWKFV8wpmBcj/AHNB+Tm9h84+g8Dr29PjXtK3RS2H4Wu7HvvbWur0xSR3VPv/AB6xnsI996FYRRfv6NI/GhSFaycdo5Mx91S4hTG3B/lZv+W3wqXEtR9ur/lZv+W3wrIjP6rfEfNGdlj+J+kf7bf1Gtm3b2dKm7biFGeWeORgqjnHlXyXH8Fj4VjU4vIwHHO3nmNa76UcU2E2dg8PGzI11F1JU5YYgDqNfWZa+hyWQxo80s5ZjPsTE4c5nhmit7RR1t/FbTzqVDsfFTAz8lNIpu7S5XYG3rMXtY8Dc36Kal3pxbxmJ8TM8bCxVnLAgEH2teIFa7u/h44d3h8odkjaJncr62SVycqfvMpCjtamHyuiaCQLJpVlubRZbgcG73yIzW45VJt32GlTII6Ldxt7p5sdFDCiQYXngQqoPNCMczOecWuBrfWrHHYphttoIkhIkMLSZ4wxHNu+UngSov3m9EcQ5ri0jhe6Rlw+cWDxpSN42OztkCOLmzTFY8w9bO4u5v2KCo6tKC8DsNUANjn6XBIa/YwNxRvvxtp/lsGFihw8zFeU+fQtlZmyrlsebwOteb37UXApCkcMD4uUW0SyKB6zBST0mwueg34WpfDyloFiy7VTioXPAbG7KG7oPh2csa5V4a++mJ4qO9zXxE8rfKWhkjVLlRCg5xOlmtw0borzdjLNtTG2jj5KG0ajKLBwQCR0DVX4ddXuxWUuBGwvdIR4EyU9r7BPJZrPHUPFYZl9ZSL8Lgi/dfjR9vdtxMLjJSgWbFNbKGF48NGFAXT2pCOd2Zh4ku9EccuzI5Ma2UKIppMo1ZsouidRYnL2XoTiiMpy6FaEWGy2L1CxnB7v4jEXMEMkgHEqpIB6r8L9lO7qbOxBx0fIQ8pLC4kMbELbk2F8xa2WxsOw2rRfRrvFNisVILLHho4bJCgAVLuuXW1y1g9yeNN7hwiXbWPnHqqXUHou8lr+UbHxoZMQ4Zw4DQfNONaNFW4jEzYveKBJlRDAV5qNnChEM2r2FzcgHS3R2ka9K2P5Tak1jcRhIh/CgJ/mZqK/RoflG1sbijwGcg9XKyc3+VCKzLbWN5bETSn9ZI7/AHmJHxqIm/qVyAHXVGdlrO5//CL9uT+s1bSVV7nj/KL9uT/3Gq1kFfOcV/zP8StNuwVXihrUCUVY4kVBlWrYFK0DdYH5OL/Wby0tXUvdz6Ad5/Cur06RO6pt+f1f99dDES0U77j6PxobjWsnH973JqLuqREKj7eH+Vm/5bfCpkYpG0sIZYZEBALIVBPC5HTborGY4CRpPMKw7LJNj4iGPGq+IDmJJS7BACxysSBqQLEgX14Xo63x2pgdqvG4x3ycxoVCSwPa7NcnMDYdA6eFD2P3CmDEhW1JPNKONTfpKN/Kap8Tu5KnrafbWRPe6hffXvo8Vh5aLX6hZ5jcOCs8fuckUXKLjsLNdlRUiYs7M5AFx7IGpJPVRv6XMaIsJhMJGRlOpt0rCoRfC5v/AA1li7MkPBc32GV/6SaV8ikX1o3HerD4inW5HuaS8GvBVOBAOi030N4HNPLLbRIwg73N/gh86mbj3xG2MZiD7LOBfos3JqPug1muz9rTRAiKaSK/HI7Le3XY61ZbM27iIc5indWkbM7XBLG5N2uDfUnzNFJA5xc4HcUEt2jWAA80bbHxom3hmc8FZoU744yuniCfGn95th4ifa5ZY2KrAioxFkAJbNzuA1zdtAuDxjrIZM5MhcyFwADnJuTppe+tWO1N5MZiFySYluTPFVVUJHUSgFxXdg9r2uZWgpLOnjeHsfdE/Raju2Io8PIYmEhRmDuODOigkL2C9vOh/wBHEnIbMmxcnF2kmY9YQH4nN50HYDeDEYaHkcNII0uSQURrluOrCob7YxHyQYUTEQhSpUKmoLZrXtfj21UcK85rO5HRWxYmINaG6V7EjYsDYnEqXN3xEoLH7b6+65ou9M20/wDh8MvDWZh2DmJ/10DwY1omVo2KsvqsOI0tpULaGPklfPLI0j2y5na5sLkDXo1PnTLos0jXcAiifo7mVp/osw5iwGJxAF2YtlHXyUdx/MxHhUP0dSCHZWKmLoskvKFczKCSkVl4n6xas0EspXKpkK/VUsRr2DSkHZE3HknHaylR5tal5Im27M8CyPhw3TbbrQI53B23hsNs3F8pOkc02dUU3Lc2KyGygkc5mrNiNKsodiSMbDJ3B1Y+UeY+6rXDbhzv7L+CFR5zFPgaB2Jw8JLnP3VgjceC0LdEf5Rftyf+61WklU2zthyrHGpkKZWZmUMSCDI72NrC9iuvZV3IK+d4nKZC5puyfmtBuyrcSKgyCrHECoMq1bAiR9u79AO811ebufQDvP4V5XqEgd1V77fq/Gh2IURb6cY+rXzqghFZOP73uTUPdUhBTtqQgpysF26tTU8oRSzEBVBJJ4ADUmhzBbdxOKJOFSNIQbCSbMSxH1VUj+/KvfSFiCuBa3tOinuuT/0irjYeFEeGiReAjXzKgk+JJPjWlExsWH7Ui3E0L2Fbnx1Qal1KskkdZI0xeGhlWRwgljUEBm4B1kFx3g1cLu3h+iJV+xmT+ginvlMecIXTPoQpYZusELxqtj3gknneHCKhEWkksmbLm1GVFTVjodb9B8bWukkFs9WhrqQPH+lOg3U07rQn9oP/ANsh/qY0g7nQn2pP/TP9SGkbG3kLyTwzKqSwXLZScjKPaF9R0aHrFRNl78tPE7x4SZyptZSCLWubsQBf90Amrg3FC6O1cRx235oSGFTf8GRfWb7kP/x13+DI/rH/AE4v+yl7A3ujxUMkgV1MXrodSBYm4tx4Hq4VA2Hvq+Id2GHmMWZUTk1DWOpYyMWFjYroOA66szY0Zr0y77cVWYojwXsmwsKsqwmcCVuCZIsxuL8MumnTUwblRfWP3If/AI6pNl/P7dmfisCso71Ai+Jc0R/4lDu6YaJ8QUNnKFFQH6udyAzdgvRzyYhpaGuv1QTtQv3LmxR8kyNyYfrP92EfCOnU3PgHTL/qFf6LUrZW9UU8Mkqhl5K/KIRz1IBNrDjext2ioO2d6cRh4hM2FUR5gCGlHKDNwuoUhe65tS4/FPfkvXatBqrKYBashuxh+lC32pJW9zMRTibCw6+rBED18ml/Mi9Vu1N68r4eKLKJMQquGl9WNGFwWAOrHUAXGo417tDa8uDhlkxLJIAVEWRchcsDzSLm1j7gaqMc5oEmzsLNnWvmitquQoGg0HUNKTcXt7qA9o7TeTDiSLEyyYolWEcAcxLci6ZVXKbDpYkkiijZ+zCJTO55zoLra2UkKSDr0EW8uqqZ8L2Tcznc+B3FfDXdcHWrSm3pykPWYUSgzioMwqwmqDLT0C5HO730A7zXV2730A7zXV6hIHdVW+v6vx/Ch18THHGHkcLc2A6T2/31GiHfQ/R+PxFBm2MRCI05RQzWIHYp7vGlJWMdJb9gExE176YwalX0E0bsFja5K5hobEXZeNutT5U6620NCmLeJ3CteFl0VkuBbNmJUAgEG5PR19FWWx9qsj5MWbqy3Ew1UW45yFAW3Xw4X66UkwUU7c0Joqx7ZYa7Qac1I23stcRA8TG2YaHqYG4Pn+NVOydsvh41hxUUgaMBBIiNIjqugN0BINraEUT4iHKSKr8RtRI5ERjYuGa9wFVVtcsSR0sB160hE5wBge2xd1xB417l2neCHdlwviNqPiOTkWNYyI2dGUZsgQesO1zUTcTA4ZhLFikTllk9s5WtYAgG44EHzo3lxyrE8lwQqF9CDoFzDh0UObPxEOJiTE4xcHrzW5rZ1YkhA2pvfLexrUjxDnxu0IbTWitxV143reyHKAU/tbDYXD4PEzYYDMyGEurMwJchSASSCRfo6qmbnIMPstXOnMec+9h/KFqftCDCyxtDKY8kZXMmfIEOuUNlIy9NgaelwsD4cQZxyToI1yuOcgsLK19eFtKodPmiDHZtXWSddANEWXWwgXd8mLZGLnPrSsUB77J8Xfyoo3EgEGzUdukPMe65t/Kop/BbKgeCXB8nIIo2yXfTMWOfMjcTYnj3cadwe66ph2gE07RspQAsnMVuIWyd41va+lqvxGJZK1zTpbwf/NUFDWkV4IF2JO6bOx2KFw8rqmbpGZueR/qURbkbDJwUTJiZkD5mKxmIANmIPFCb6Diav9m7txQ4Y4cAvGc1w9iTn43IA/sVAwe4sMRISXEKjG5jEpVT35QCfO9FLjY5Q8A1brGl2AKAUBhFKvnaLZpyYe8s+KkC/OsCoZWtmYqB7T8OvqtVfv8AYWQjDxSTtJJLJ6gASNRooIQa8W0LE8DRTtrdnCzLEsoCBObHlYJxtzR18BpxqHtPZ2DwzQWg5SYsRCgYl2fQlmZjwFgczXt0VEGIYHtfqX63oNdNNb0AG6lzdCOCZ3p3dw2KhZ+UCNhw0WfSw5P2HB91tdemhHGYXEvsqF3DOqTMwBuSIigCk9OXNnA7GHRR5+h487S4nC4dTo2ZC0hLlrWK5BdrkagG5NONvVBzchLMztGqAZWzxgFhaTKBa44kcQBrXRYqSNoawFwBvXhobAIvrw5Li0HdM7O3mTEhRAkhvbMWUqkY6QSdGboAW/gKtjS+j+9KSaw5nNJ9UUPG1YF5SGrpHsKRHESwzHS4uOqqGtsgFSmJqgSrRBtqFVy5eog9trW/GqOetARdk/KhabFo03e+hHea6u3eHzI7zXV6NIndVO+R1j7j/fwrMts2OIQPfLlHDjoWGnbe1aRv69ghHRrbxrPNuSWEc6i+U3/hI1GnAi3xpScG/EUPFaOBk7J4d4jqnYRIBZckqFj6xsSDl5uul7Ei5Bvw7DH2NtoxTZJlumcXQ+yQ4YadhAI7qjYfFwOQQXiYnUq1hw1ufPiOkcaYwGHWfEZWYqGPE2uSTbqsOPVSGFjf2lAa9Pst4iMRPMw9WrOn006LRJtohucEdlJNstujs8PdUWXZceIdWBcSKFKgjKwCOJAQrXDaqPLhpVMqtDYBJbdBSTrZVuNLakr51M2QXmkWRZswhYOUIyyDUet+6SALi/henpsFIy5HdRXn4LxUcsl0NR0+6c/wmqwTRxtZpVCB2AJVAqLluLEg5Se9qXtXdx3w+HiiKnkXiYhiVDiNbWuAbdfDpq8zXN+vWnVrJbipAbu6N/CvktPKEF4zdWdkmZlvNJiDOjRyAZGQWjzZ8txzn1GosNKdGwsT8qgkyXYBUnJEZiZFIctGL5gxa+gUc4X0Bo0FeimPx8lUQPIpdkCz7B7uTuIFliYCTGSYie9rKoAChiD087zpsbIxKRm0UqRSY1nkjRSWEIy5LJ7Sm7XHTlF60cV6Ks/MX3qB5J8jwCjswgHamwJURPk/LORIZRFLCOSblDlIIHMQLlJytawfSxqbg9kzDaCOI7xEKHEkekPJLZRA7akEi4y9B51GQpVVnHPLaIGxHX6bj2+zRTkCDd5NnYmXFh0iJWPIg1Qq8ZOdmOZxzkkCkKRY5Be40qw2zsib5bDiolWQRo0bRswU2bNzlJ0vzvd5ENNT4jLVf4twA0FAEe472pyIbfY+NaV5OVVRJKhMZkk5sKg8wMo5pJtfLbhxqJHuBeBIpXQgOZGZUbPmZrsEYtoCAg1B9W/cbYaIv028P967E4Vk9bh1jh49VWfiMQG5maDTYchQQ026UY0kLc2HE6UpqZfEZCD21l6E6qxWG0cIqIoFib/DUnztVax0NLbEl9T4d3X/AH1VGne+i8T5AdtTO9sknqjRC0EDVeTYgub9WlQ5qlCOwsNajToeo0xGSXWUWiMt3voB3mupO7ZJgF+OZvK+nurq9KVnndUfpDPMXu/Gs4w2PC3VxeNvceutF9I4+bU9n41k8slWiJsrC1y0MK0ObRUzFbDWO8y2dONujXpIHED+xVmmz4pAGheG+gyvGtsxUXAPrdfRVBh8c8d8h0PFTqD4VKwm1lW4C5ATcgqHS/YDYjwIoY2SQ6PF8jXzCukjkDaGoVx+j5FW7FsOLC7q2eMai2dSc6i9uvhw0qz2VgJIJzJIxdzHyYPNC8m2vNCk5r9BJtrwodMIn5oxARCAGRF9axvfK8lgeHlRZFJ83GgFkjQRrc5mIHSzDQknoGgpX0hjKjpjteXsSbIA07V8FaR4hT0276kx68LHuN6pgaWDXmg4ckxlV0KUKqUnI4E+Zpxca3X5gVOYLspVoK9qvGPbs8qWNonqHv8AzqbHNRRU4V7UA7TtxAHiaYk3jjHFo/vXPkDUijspDSeCtWcDU8OJ7h/dvGoZiZ2zaePHyqBDttJ2sjA5egX/AB41d4FAeIowwuOQ6KHepqUvDTsn1T5/nTmI2kxGqjz/ADqZ8hTLex8z+dDm1cUqk6gAcezvNMydrC2i7RVNyvOgT2GvIxVBw49lebWiSNRnYZieu2nT+FUmAx2KlJ+Sp82dC50Bt9W9qjYzZr5iZrl+3o7qvw2BMop1Anr0+qteMnrE6DqrqDakd/WX41cYTBxSa5Va/TxoUwkNh6pbW1lBOulrngBU3Dho3LRHhxtwPXcUxDhmhxaw3XCktK/KAdrSt5NmIhzRc1hxA4Hw6DVfhsRdbipeNxRdrnTs7arsMuVmHRxHjWc52Z50pMAU1aDu99CPtGurt3foB9pvjXlegKzyh/0k/RL3fjWSm2cA8Li/dfWtY9JTfNr3fjWRYg0xCtHCbJzaMAjeysGB1Fje2pFj26VHV7m3XpTLGpWyLcvHfgHVj3KQx9wNNA0Fqt0bqvHSxIOhBII7QbGnIp2X1XYdxIq1giUHNk56DipYFnbDXbjcBhI6WsOJ6dKYOxwzD5wrmKjnWc53ldBcobewSeJGvHpg5HaOCgSNO6THticcJW8bH41JTeHEfXB71Wo2E2ZeaFGYHlCpYLe6qx11It6utxeulwrE8yJ1txDMG1tm05q35uthc21qk4PDOPcHQIssZOynDeWf6y/dFe/4jxH1l+6KrBg5SBaNzmAIsjG4NrEWGvEedN3ItcEX4aHW3V10P5fhv4BEIoyrY7enP6y3cF/Km32jK3GV/O3wqFGhKO2lky3v+8bC3vPgaa5Wjbg4BswdAiETOARFs/YqTame56RYlv5jRBgNlRw6oOd9Y6t4dXhWfLOQbg2qfDvHMuge/wBoA1nYvAYmTSN4y8tvkNVTJA87FHZhUtmKrm+tYX8xrRDhsGEiDs7Lpfitv5hWTSb0zngwHco/GoOK2lJL9JI7/aY28uFL4f0VMDchHUlLuwb3aE0tA2/vnCl1SRpT1KdPEjSh/Y7vjsWkchtHcsUHCyi9j19Aqh2YY+VXlfU1ve9r5TlzZdct7XtrajfZOy0gc4m4QGJSgXMFBKryhOfVVvcAN104/CRYdpedXcCf8KSxkPqAG60PBFce10XEjCohuEuSLZVFgQLceBGvCmd4oAch6dR4VY4THRyIskdjnUEG2pU6i9NT4bOwvwHR1msQ4sxvBZq6/cFkPjLmkFUCYQngD4Xq5iZFWw0+NWChVFgKZnjVuIFOfiyw5vVs719VQInVVk0hDbjnnMg1t/8Aw1V7HxOePX1gbN39dF+08PGqEAanQd3SaANky5cRInQb+an8iaqOSYPcKzCjp0+6fh1YQdwtY3dPzA+03xrq7dw/MfxNXVqFIHdDfpMPMXuPxrI8RWt+k5vm0/vprI5zTMK0cHsorU5hiudc3q317vCmmpeHlysG42v52NvfamgtUbK1iiAymOQjnC9mPQFYm2ut0B8Bpwpck06uDYNkcMLKo1jLlbhbW1djbtqLaFibHL03OmvYNQKfjhJLZHNgAQOIvY8bgi3NPgem9iKDx+IXonZW5QpwiMOjXs3ImINw0FgTbrB1r3BbSVEjNjmhMjKABlLOBlLG+liNdDcKBSUWZbEWOrW7LMb9Wt3I8uynFxL2IZFv1X1OUZiQLEHmtr1g6USPQj7p47TQswDMqtLAt7G4ghUrfTp9U2/dp+HaokVs0gDucS4zsQFMixqBc6LdeV7NBVZHigDz4tbk3trbXS1u0eVONOg1dCAyqBoBcA3vx425Py6q6lxYOSthMlsqypdQlrMq5uRgUaM+i3eaQgkfqzYXtVTtucNMcpBAWNbg5rlY1DHN7Wt9aj4h0K8xbHS516iDxJ0JynzqNRNbWqsjjo2lZq9zUivasVyVmrs1JvXXrly9Bor3Z2tJPiAk7cquRuY4BBIsRpbjpe/HQ0JmlRTFSCpII1BBsR3EUDmNdqQqMRF2sZaNCRoeS3PB2IB6ba/kB0CpVD+4O1OWwi52JdSykk3J1uDc8dDbwohkWvIekWl0rpBw06LzzIzD+m42QnEQdNNYuwFxSSzdFqqNq43KNTduiudPG2PLWvguqvWJ0Ch47F5nbs0oDhlti7/vkedx+NG2zp+TzM6m7Dmm3HXXjQDK9sQx6nv5GrPRsQAfrqRspwb8+Ynitr3aPzH8TV1du19B/E1dWqljuhn0mC4jHYfjWRzmtC3/ANps2KmjJ+jERQfustyfvXrPJzrV8B3WjhNlGavBXMafwGH5SVEJsGYAnqHSfAXNNhagNC03Xt6kjZxKxlGvnVmNxlyZL57kn1QNc2nA6V62y5ACQAwC57qQboBcsBe+Ua3NtLEGxBorCMPam0xTDgx6Onq4cacixrC1jwv0C+oAIvxtYAVHMZABIIB4Hz/I1woqCMAFTv0s/WOFurq6vsjypSbUYCxAI0sOgWCge5bHrDGoFe11BTlbyVj+lBe+QeOU9Ovs9I/voqJPKGa4AAsNO4Ae/j401XXqQAFIaBslV1Jr0GiRL2urq8qFy9rwDWuvVlu/s7lp1BNlvqeoUL3ZWlyF7w1pcUW7ugxwAcOmrRNrzaAO3UBx+Nc+FXMEjJI0HC+vTw41fPDDh05wBYAHhfXiOPDW9eJyGWV7y6tdSvHydpiJSWqNisfiETghOXMTY3FzYX7ar8JiyFYOpPKMByhAIC6jq6w1SMJjHxCOI1GZjzmYjw7gB0AXuat8Tk+TkHILKFJ1yjQeJHZxPjTbImlwcDwNXx88VdMwtbQPn2+P+FG2jEkgy3GVOdzRwWwAHVc/Csox4AxEluGc286McHjHUSCxUXygn2h1jqFCO0MLkkv160zgsQx7yK1VmCeDd7lbLunMGw4t9Y++x1rqGfRniTJNiWH0arBGOouokLW+9bwrqbBJFlUO3Ub0nbuM0i4mMXOXIw67eyT0dh6weus0xWEa2YAkdPWp6nHsn3V9HzwK6lWAKkWIPSKAt4NwiDniBYfum0ijq09Yf3aja8tVsUxjOixwmnsHicj5gL2DD7yMt/C9/CiTHbu6m636yllYHtU80+41Vvu4/wCrIbsYZG8m099Ntla5aseKieKJrxXvy+MuwXOiPCYhnIbkzmDC2QAlbqLm1+ex16ZONxCjCgROrHII3NwGyLIZLBWIYhpHvw9WJb2uQKibASJ66MO0g28+FMCrKBTIaDRBRTNEvJuHZo4zLEoJDFXWKFwMgCkgggXYA/SDqs0vE4ONZsgWMqxnDkLoseHgVbKWF1OYOxPEnLqekOzHrqR8ukysudrMSWFzqTYknruQCeuw6q7IeajsjwKsMNsiy53IIMUjW10PyflFN+B1ePhwJtVXerHaG2s6hVUKMuS9lzZAUIS6gXAKDU6npqso23xV0ebdyXepuP2PJCoZwBdihANyrhVYq3U1mU28OIIqCpsbjo1q12hvHJKwNlTnySEKLgyTeuxz36AAB0AaddSSb0ROLrFbcU3g9hyyBSuUZ1kdMzAZhFfPYeDcbeqaaTZcxXOIpCti2YI1soBJN7WtYE37KlDeD5kR8kukXIh8zhgpd3PA2N2a5vobAcKeTeyQKFVUAChBoTYCDkR08cpc97tUW9Bml5KJFsHEMbCGS9gfVI0JsOPbp31JTdaYxs9hcZTkzLmKtG0t+PEKAcvHnjSlyb4TEkgIt2L2AOjMZWJ1YnVpWP8ACvVUeTeac31UXuDzF1ukcZuCDxWNR59ZqLehuY8goePwTQyNHILOpsw6j1UeejrZgKsSNT0/330BTYh5pMzksxtc9wAA04AAAW7K0bYO0SsIS1tPw7Kz8fiBEwB3vS2OkLYsp3KkzKY5TkPAm1wfx1qHip2fR2LfC/WevxqyhwRkub6XAJY9J6O+ouLw5jcqeI6tbV5C30SAcpXmDnaPVNAqdu/ihGpGg7gB5niegAd9SdobYBUqtgDfoFuJBuO3jVEL2voB11FlmYmyr/ExsPIXJ91PRHEuZkaKHNS0uqgFaQYEOmdmCLqAT02FzQpi8McTIFi11y5wLre/sfXb3D3URbP3ZlxFs12XrbmxjuUet76N9i7tx4fX1ntbMejsUdArQw2EbFR4q9gyajdN7p7AGEw4jAsTzm6dT1npPWesmuq6rqeRLq6urq5coWO2PFN9IgJ+twb7w1odx24AN+Sk8HH/AFLb4Gi+uqKXLOpt2sVH7GcfulX9x51UuM2ehPz2HQHtDRnzYGtfrwi/GpFjYog4jZYrLu/hG9ieP7JVx72v7q8XciFhdcSVv0PG3v0Fa/NsWB/WijP8IB8xUSTdPDHghHcz/nRiV44q4YqVuzllDejsn1MTA3ebfE0n/wCm2I9l4D3Sf7VqTbmQ9DSD+JT8VpltyE6JX8VQ/hR9u9WjHTDj8FmH/wBOMZ0Ih/jH414fRvjv2Q++v51qA3Mtwl/kH516d0j+1H+n/wCVd+JfyR/mEvs8+9ZafRzjv2X86/gacT0bY39mo73WtKO5t/1o/wBP/wAqUNy//wAv/pj86n8S/wBi78xl9nn3rNh6NMV0tCvfIPypxPRw/t4nDr3Nm/KtIXcxemRvBVFPJuhEOLyHxUfBagzvQnHzH+lnuD3EiRrvig1vqxt8avI8NAnAyN4KB8b+6i2PdfDj2Ce9m/OpUWyIV4RJ90E+ZpWWMSm3i0rLK6Xvm0J4baZVcsKX6dSza9ygf2KdXZ+KlNylr9JCr8btRkqgcNK9qQwAUFWhWDc5ibyyD+G7H7zflVvg93II9cmY9b84+XAeVWddRUFy6urq6pXLq6urq5cv/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54" name="AutoShape 22" descr="data:image/jpeg;base64,/9j/4AAQSkZJRgABAQAAAQABAAD/2wCEAAkGBxITEhUUExQUFRQWFxYYFRcYGBgYGhgYFBoZFxgUFBsaHSggGBwlHBcYITEiJSotLi4uGB8zODQsNygtLisBCgoKDg0OGxAQGy8kHyQsLCwsLCwvLCwsLCwsLCwsLCwsLCwsLCwsLCwsLCwsLCwsLCwsLCwsLCwsLCwsLCwsLP/AABEIAKAAoAMBEQACEQEDEQH/xAAcAAABBQEBAQAAAAAAAAAAAAAAAgMEBQYHAQj/xABDEAACAQIDBAYHBAcIAwEAAAABAhEAAwQSIQUxQVEGEyJhcYEHMkKRobHBFCNS0TNicoKS4fAWFyRDU1Si0pPC4hX/xAAaAQEAAwEBAQAAAAAAAAAAAAAAAgMEAQUG/8QAMxEAAgEDAwIEAwcEAwAAAAAAAAECAwQREiExE0EFFFFhIpGhMlJxgbHh8BVCYtEjwfH/2gAMAwEAAhEDEQA/AO40AUAUAUB4TQFditvYW369+2DyzAn3Cq3VguWTVOT4RW3enGCG64W/ZUmq3dUyaoTIlz0g4f2bd5v3QPmag7uPoyXl5eqI7ekJeGGun94D6VDzq+6d8t7if7wW/wBq/wDGP+tc87/j9Tvlvf6B/eA3+1b+P/5p53/H6/sPLe/0PR6QTxwrj98f9a753/H6jy3v9B1PSFa9qxeHhlP1qSvF6P6EfLv1JNrp9gzv6xPFD9Jqauoe5x0JFjhelWCuaLiLc8mOU/8AKKsjWg+5B0prsW9u4GEggjgQZFWp5KxVAFAFAFAFAFAFAYbpH0xuhurwqqBxutr/AAL9TWWpWecRL4U1zIw+0sbcutF27dvN+GSFHkNKySzLnc0RwuNiPbwz8ERaj02S1IeWzc5+4D86l0c8sj1PRCiGG9m+FdVsn3OdZrsJ6wwZL/xfyqflInOuxE97/wAf8qn5aJHrSPA/CG5evTykfUdeR6t3vI78/wA6O0j2HXYvUgnrCAOcn61B28SXVYpbBOoc+4VW6OHgl1MiWwr81bxFOmxrQrBM9puwXssfatsQD4gaHzrsU48bB4Ztej/Sy8rBMRDodOsjKyn9YDRh4R51pp1nxIzzprlG8rWUBQBQBQBQHjbq4wcXvYkg6/15V5s8p7G2PAhLy93yqPUaJaR5TyPyNd6qOaGIxFtyOyRPeKup1aWfiIShPGw3bwrQuYSZOeMo04BZ48yfdWjrW/Zsq0VPQa6i52fu93rapqJ0C9nT41PqW/3v1OaKnoBw9w5uxvIyyy9kTJB7Pa+FOrbrv+v+xoqeg6MO5LaBQdwzTl75jtGoutb/AM/9O6KgXsPc1yiAQMssZWN53QZriuLfuh06og4O4Y1AgQYJ1P4jP0p5u3XYdGo+4rEYQtl7WTKIMS2Y/iJJHuqDvaK4iSVCfqOm6Bxk+QrG6yfCLlTfcabGRujyE/Oua5M7pSPcNeZnUCSSQBxPgKnBbkZcHba9MxBQBQBQBQBQGM6S7Ct3bxMZSQDI4nmaxV4fEX05tIz9/oZd9hgfHSqeky1VV3IF3o3iV9ifAioOnL0JqpH1Ir4C+u9HFQcH6ElJeo03Wj8Q99RwdyI665zamEdFjEXOZphAS9+5zNMIDWe5zb40wgLCXD+L40wjmRy3s+625Sa7g5qXqT8P0XxD8APE1NQbIOpEtcN0KPt3PID6mrFS9WQdX0RodgbJtWbq5BrrqdTuq6kkpFU5No1lbSkKAKAKAKAKAptoD77yH1rNW5RZHgetCoICmXurrYKzaeIW3GYGNZIUtEdwqpvcmkV63bdwAjLBnWRGm+eXnVMmySRVPi8M3ZXtvrICysD9aouLxkkLt4W2ROUQaryyQo4ROCg1xtgZJsqdSg8SBVlOlUqfZi3+CZGVSMftPA+mKw4/zbQ8/wCVa14ZdtZ0P5Gd3lD7y+ZOwGMtMey6nvBBHh3VTKlOnLTNNP3LVKMlmLyWtq+k5c65vw5hPumauUJYzgg2h24a6wR8A/36+fyrlJ/GdlwaOtxSFAFAFAFAFAVGPH3p8F+tUVuSceBSVWdMT6R8QwNkAwIYx3zE/CvZ8IpRqSakYL6bjFYIvR5ri2TiXuJlV8gDtcWG5jIDMzy4VpvLSlKoqUE8/gn+uCq3rTUdcnt+aI2Kxt3NpeVgwn7o6DWYaQDvHGp2vhFtGL1Rbf8Alt+hTc+IVs/C1j23J+HvXWEM8iNxVfjAE1XV8Jtc5w/mULxa4W23yLJLbIil2VA0hAttSzRvIEbhznjWdWNtq0xjlrnLL/OXLhrlJRX4FdtjDh1YS7jd2pE+AnSt1vb0o/2JfUxV7qq39ttfL6EcYBFHZQDTgK2xqdjG23yU+1FitUHlFkCBhsI7W791WRVtKM4J1bMTCqOJ0rJc9OUowms+huoKaTlF4LUYM4XEW0zlmCI5MQAz6wB3AivOraJ28pKONzZTUo1Um8nRrt3SvmpI9ZEfZTziV/e+VRo/bOz4NVXoFIUAUAUAUAUBU40feHwX61TVJx4PZqk6YT0jGWteB+de54H9tnn+IfZQjG3Us4DCW3ti51pe6RnZIjcZXf63wr0KUZVbqcovGNuMmWcowoRTWc++BPR/BWblvFXmXq1QLklmfKTM8s53aVO6r1ac4Qi8t+2P9lVGjTqRlJrCXuW+EW39nF1bbKesCBTckuCNCTlhT4A1mqTqKrobXGeOCCoUZU9aT59eS1xltGvlSCFsWe0+YQoPaMLl1Og41kpzlGGpct+n7murRhUag84S9f2IVkK9q7ce3kRLZYdslu4NpGvdWic5wkknlv2MdGjRqatmku+f2G9p20tix2c1x0kpJ1Jy6sfZUSd2pJ7qUqlSblh4S7k6ltRpxi2m2+w3jsFhxj0si2tzOVzBpyoIk/tMYnXQDnOkoVq0rdzcsY+bL+hRhWUUs5+hRXtn2jYKoiziMebVswMwtI2oU740+Nd603LMnxHL/El04pbLlkTa2Jz4++w3B2UeFuF+lJwxZoRlm4NYcZJidK+bucQwu561LMt8EjYb/wCJTwb5VVQXxZJzexsq3lIUAUAUAUAUBWYv9IfAfWqqpNcDTtWZkkYjp0hc2wBOh+dez4JUjGUtTwYPEItxWCvx21utCC9hVbq1yLBupCjhpIr26VCMMulV5/BnnVKzkkpw4/FDZ2uvUNYW2LatdFw9stoAAE1EncDM+VWq0l1VUlLOF6FUriPTcIrGfcusBtZClhMhi05djI7RgxHLfWWtaS1TlnlYEbqEYRi1w9yxt45T9ozq0X+ClcwG4DXTdWZ27WnS90TV7DXJyTw/mJv4+bD2ikBysAMDCgic5MST3V1W76innj+bHIXdKNNwSx/O5Gxe0g2I65l0GUKmYbk3CeGpq2nbNUnBPnuV1buM6qnjZdipG3Gt4lsQEDuSxCyYGbQagawBG6tMrNOgqTlhIlC6/wCV1MZKm3ti+q4dURR9nZ2QkHUvvLSYNVSo0E5OU+fdGhVajSxHgZwlp5a4w1bMeGpYyY86quq1LpaIslRpz16mjTWLsiTmQkcgWFfN+JU5PElwexZSjumW/RqPtCAbgCBO/Qcanb0mqeZHKs054RuKsOBQBQBQBQBQGf2picmIUHcwK+cCP676zV5aWi2EcoVfes8mSSKHa+GW6IadORis/VlF5iyzSnyZ/FbLVAW61kUbyTAHiTV0byu3hNv6kXQp84ItlMzFFxEuBOUiGjnBAMVolc3NNZlHH5FfQoy4JlvDYhd1xfNRXF4rVIuxpPsSLZxX47f/AIxXf6pU/mSH9Po+g+ljFH27f8Arq8SqP+M55Cj6EhNlYht94DwUCpq+qM75Skuw6OjbH1rzHyFPMzf8R3owXY9/sxaG8sfOK71JvuzumK4Q0+yrK+qgngaupxK5yYtNmMx5Vs1rGGZlB5yWexcB1d9DPP5VXOeYlkIYZrKzl4UAUAUAUAUBkel/6RPh7hXn3/CwarcUbpyw5UMCAQSJk7tOdQjSquO6OOUU9iBjQymGBFZakZRe6LI4fBl/tJu44qZyYa31gG+brwFaOJUHTvr0KUOlbua5lsVSeqePQV/+7bd1CA9Y9xrBZkJKhIe5p6zRI0G8kCaU7KtjE38POz5Dqx7cnq4++tyxaZRmvXL0KRlbqrYGRmE9hiTrO4CY4V1WVKWWnjC9nuHVkuxDxuMv38PlVkVr2JbDoyZwSA4XrEMyBo556VdStKNOonlvbO+CEqkmix2pjltYpbl0yuFw1y4yoCAWvMtu2qhiZMDeedSo04zg9C5fc5JtNZLG/t7EWgzlLboVtLZgMobE3myiyrEkui8XAFFaw4y8nOozxtp4zr8ZZsut9sPYUqOrCA37hIA0OqjK2nkTVnSpqKbWMsjlkLC7fbFEWrXXdq1duXesYI1tlItBCVAKqGzMSJOgGlWOkobvBzOS22ZhRbK9trhy21LMfWyCM/nv86lHcpk9zQBhNMEshhLv+IRf2vlRr4chPfBoqpLAoAoAoAoAoDHdKcRlxdpTuKlgeREfTWqqtPViXoX01mLwZS3dsv1gRM+ZhOZu2wXWZrDU8QnF8bHpvwyEEuo3v37Fhsd260W1JuIYDWrrarMdpG36DWDWincU7hYkjHWtJ0Vri8x9SJi+jzriXvWbpTOArg2uskLuI7SwRFcdWMIdKpFtLjDKF8T1J7kfB7BtW0tKGctaNwi5IRi10y5MSIOggzuqqp4g5SeI7cYZNUcLd7lnh8Cgui6A2cIbYJaYDHMx8TA/KqVdPQ4RSS9jujfLZ5Z6N2+rsIr3E+zuXRgVLSc0zKwfWPCtEbyWptpbrBB01glYrojYu9dna7N9bKscwlfs5JVl7O8liTw7qup3copKKWxBwyWmN2Cl9At65euFXRw2fKwa3JBXIBG/x76lGs4vMUkRcfUU2wMPna4FZWbq5Ku6/ogwSMpG4O3jNd688YOaUMXti2GZIs2yyCEJUGATJ379ddadeUe405JWI2K0E55bfH86QupQe62+pGdBS7lA2MfdNevFRktSMDck8Fn0bcnEKTyb5VTWaxhFtLOTbVkNQUAUAUAUAUBzz0i4jJiLTQTCwQN5BImOelTSzFo1W62Mngbq5Mha0xUto+mh3MpHAjWvn7mlKE+/5HuQrdVZWffG/wBAVD9pUIyWm09okDQEamOY91TtaLqy0p/MvrXEKVq3Uy1+GC4fFXBEjMwiGKHXTT1WJ+Fe55DStpJ/NHxWMvgtsFbJtIbhV2InOp9ZTquvGBx314N69NTTjDPTtotQ3eRa2xO81kVSRfpRMstHH4VYq7XYj00ShifCrFdtdiPSXqFzaOXflUd+nzNSV5N8ROdFepWYzpXh09a9bnkvaPwmr4ean9mBJUF7kzoztZb9q7dtyxBKgEZSSBIHdJrs1VpP/k5IVKel4wSujuIxD2c+ITI5JhYykLwkSYPnXGlBtp5K+StvYYNcOUayd3jWOnc1EtKbKpwUpcFnsnBlLqyI3/Kt1tOprxI44YNJXqEQoAoAoAoAoDnHpScq9tlMEAkHlBWraZrtlk5ddu6yddZ5HfJgipTpRnybtGHmLw/Y0+y8RZuJBUKV9oFADJPBgd3fRKEeEvkYq9Sq3ibz+I/Ys2blwWxm3NnvAFUswJD3Cpysp3HcatlUbXP1MsacM5wUK7fviIuuoAACiAoA0AURoKpnZ0Z7yjk9mFGCWEK/tDiP9Z/+P5VD+nW33CXSiB6QYj/Wue8D6V1WFsv7EOlEYvbXut6126f32+hqxWtGPEV8h04+hDe6CZIk9+vzq1KMeESSSNL0Qxec9QAwzdYWKlcrKyZR1gIkhTqADxNQq1o045ZjuKEpS1LH5/8ARrNh4y1hblnDIrO0MGIBJO4m68AgCRAB514lSVSrLqRjnB2rFOPxSwa/7TnEivMr3FScsSWDNCCXG4jCWlQaak7zzq63caayyMl6EvC3JYVtt62uZCccIsa9EpCgCgCgCgCgOb+lYap4N80q2ma7Y5Xdq49FGxwnR3BPZtsLl5L2RC2QjUvGokaDXnwNR3Mc7hptNZGcT0XS4srtDOo3C4j8I/XjTMOHEc66tux2NzBb6SOehFw6picK4iR240M67u4+6mv2LFdwGj0GxckA2TlEtFzcDqCdNNNaaySuoCbfQjGsJVbbA7iLg18Ka0dVzAzeapZL8nk0OClYgyCQeYMGuNJrcHRvRziScOUzExcYuJkgNEAcYOpNWwilHY+f8SyqqeDfWt0xA5flXyviTUq3w74NFsmobjtoa1VbJOW5bPYmWj2l8/lXsxazsZ3wTquIBQBQBQBQBQHOvSqvqeDfNKtpmu2OU3quPRRrNk7RvC0q28QDCAC26qygnfv1iJEd4qD5Ms4rO6FDaDhglyzhmBVmGRXXRYEAZgNT2RXckOjB7oSMfoQcEMrSexiYkNoSMyTGh48DyrufcdCH3voSbm3w3XM+GxAL5QQLlskGS5ySonRADM6ACuHPLr7xD2d0qwlq51vV4p3kmXa0xJIjVt50PGpPL2JKzknyYyum5LYKA9oBeAvm3dtuN6up5TDAx8KrqrMWRaysH0VZuq6gruPwrwIqElseW20xpgZ0rNDMZPCyTymtz3BsetUMZJn5Vut5ylPchUwo7F3XpGcKAKAKAKAKA536U/Y8G/8ASraZqtjlN8VeejEt8KqtbUEIYXXXKd3uNRK3lMHwgA0W4BwZSG36wYjuPlQagYPmP3lzU9mVJmJy65o3sffQbegzidoXVXs3A0jKRABAgiZPHUiiSOqCfYohUi89oAocChwe2ZZz3UX9YVRcS002yMnhZOsviGWMpIMCI0r5aHOT5+rUerYl7Pxt85iGkKJObUeA76104yluToTnKWHwWewb7m+2cdo6dwyySK2W0XFvJbObexqK2kAoAoAoAoAoDnfpTPqD9Vp/4VbTNVvycqvVeeiuCwwt1IUZbL5VBMzbYlpGXMDrB4xxrhiqalJvdE9tm6foL45m3et3Ae8SJP8AXmyQVeS/uT/IrFvpMG9cUduZWYIPZkA66TPhXfyNGauM6Ux6/fXKcuKLaHstbYT3E5o1rmPY5GVTvAogKkbQNAEVw4bPoB0Rt4sPdvMwtowXKoMsTrM8ANPed1U1auhGWvWcHhGj2d0Is4fE3WN0BBAtgiSARqTrr/PdXnXVTq/A3gyVLlzhgsdl4MXbgB3DU159tTjKeHweeo6mTsdjbNp1t2xmkgkDSSvqA8d+tap1YPEYLJ6NKjoWqW2S42QhUAOArlmMDkddeXhWqi3w+Sqrpz8PBb1eVBQBQBQBQBQHLfSHjH65wQQsFO7UDXumB7qupmu3wzm96rj0ERzQkgTTdoe7T5V044p8oKHReHtZ3VRoWZVn9oxPxoG8Eyzs0NEXB2soHZ9pg7Bd/JCZ7xpXMkHPHYes7EZ2KK0mY9XkUDTrplL8J9U1zUcdRLkbu7HYGMwIyksd2WJEb9dR865qCqJm79EezHy3L7O6W5ByhSFbLMsxIhxGgg6QedVVpqK3Ml1JNpY3NltfAI1rOvDfO8xpBPDieZ0rzK0YVYa4nn1YY2ZQW8XcRSEMAntb9wB0jzrz4VXFYRGlVVN5xkjWNbis0GCJnd7hwFSpyUZZOyuqtTZvb0NY20hnRUjOxUd5A0M+AJr1ITUn8JPLNBWgBQBQBQBQBQFXtjYqX9TAbcZEgjkaHU8GE2t6PkJ0DW+9O0vmp/lViqtcmmF1OPO5mr/QC/vt3bVzxlD7tR8amq0TRG8h3TRXX+h+OX/IZv2SrfIzU1Uj6lquKT7kC/sbEp62Hvjxtv8AlUtS9SxVIPhr5kSGUzDKRzBBHvruzJbMeXadwNm6yG7Oug9TReHDX3mmlDpr0G/trcG4zpG+QeHeAfKmBoXoOJirpDKMxzBQdCTCzAHdqajhEXGKOjejLat22nUXLNzKWhT1dzc2ZmZ2bRVUAAADUtVVRJmG5im9Sf6GsxuOLrkRcigLoQIIZZIIOoZTXnV1LTppr9MGKab7lQcGY3z/AF31hjZTfLSK+mSMLsZ2IyqY5mtcLOC53OqmkaPZmyFtHMdXPHlWyMUiZZ1IBQBQBQBQBQBQBQDdywrb1B8qAjvsy0fZjwNcwdyIOzBwdx50wMjT7KY/5z/150OANmvHrg+IJ+tdO5Gn2Q59tR4KfzrgyJGwTMm4T5H/ALUwB9djji7HwgUwMjq7It8ZPifyphDJItYS2vqqoPONffXTg/QBQBQBQB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56" name="AutoShape 24" descr="data:image/jpeg;base64,/9j/4AAQSkZJRgABAQAAAQABAAD/2wCEAAkGBxITEhUUExQUFRQWFxYYFRcYGBgYGhgYFBoZFxgUFBsaHSggGBwlHBcYITEiJSotLi4uGB8zODQsNygtLisBCgoKDg0OGxAQGy8kHyQsLCwsLCwvLCwsLCwsLCwsLCwsLCwsLCwsLCwsLCwsLCwsLCwsLCwsLCwsLCwsLCwsLP/AABEIAKAAoAMBEQACEQEDEQH/xAAcAAABBQEBAQAAAAAAAAAAAAAAAgMEBQYHAQj/xABDEAACAQIDBAYHBAcIAwEAAAABAhEAAwQSIQUxQVEGEyJhcYEHMkKRobHBFCNS0TNicoKS4fAWFyRDU1Si0pPC4hX/xAAaAQEAAwEBAQAAAAAAAAAAAAAAAgMEAQUG/8QAMxEAAgEDAwIEAwcEAwAAAAAAAAECAwQREiExE0EFFFFhIpGhMlJxgbHh8BVCYtEjwfH/2gAMAwEAAhEDEQA/AO40AUAUAUB4TQFditvYW369+2DyzAn3Cq3VguWTVOT4RW3enGCG64W/ZUmq3dUyaoTIlz0g4f2bd5v3QPmag7uPoyXl5eqI7ekJeGGun94D6VDzq+6d8t7if7wW/wBq/wDGP+tc87/j9Tvlvf6B/eA3+1b+P/5p53/H6/sPLe/0PR6QTxwrj98f9a753/H6jy3v9B1PSFa9qxeHhlP1qSvF6P6EfLv1JNrp9gzv6xPFD9Jqauoe5x0JFjhelWCuaLiLc8mOU/8AKKsjWg+5B0prsW9u4GEggjgQZFWp5KxVAFAFAFAFAFAFAYbpH0xuhurwqqBxutr/AAL9TWWpWecRL4U1zIw+0sbcutF27dvN+GSFHkNKySzLnc0RwuNiPbwz8ERaj02S1IeWzc5+4D86l0c8sj1PRCiGG9m+FdVsn3OdZrsJ6wwZL/xfyqflInOuxE97/wAf8qn5aJHrSPA/CG5evTykfUdeR6t3vI78/wA6O0j2HXYvUgnrCAOcn61B28SXVYpbBOoc+4VW6OHgl1MiWwr81bxFOmxrQrBM9puwXssfatsQD4gaHzrsU48bB4Ztej/Sy8rBMRDodOsjKyn9YDRh4R51pp1nxIzzprlG8rWUBQBQBQBQHjbq4wcXvYkg6/15V5s8p7G2PAhLy93yqPUaJaR5TyPyNd6qOaGIxFtyOyRPeKup1aWfiIShPGw3bwrQuYSZOeMo04BZ48yfdWjrW/Zsq0VPQa6i52fu93rapqJ0C9nT41PqW/3v1OaKnoBw9w5uxvIyyy9kTJB7Pa+FOrbrv+v+xoqeg6MO5LaBQdwzTl75jtGoutb/AM/9O6KgXsPc1yiAQMssZWN53QZriuLfuh06og4O4Y1AgQYJ1P4jP0p5u3XYdGo+4rEYQtl7WTKIMS2Y/iJJHuqDvaK4iSVCfqOm6Bxk+QrG6yfCLlTfcabGRujyE/Oua5M7pSPcNeZnUCSSQBxPgKnBbkZcHba9MxBQBQBQBQBQGM6S7Ct3bxMZSQDI4nmaxV4fEX05tIz9/oZd9hgfHSqeky1VV3IF3o3iV9ifAioOnL0JqpH1Ir4C+u9HFQcH6ElJeo03Wj8Q99RwdyI665zamEdFjEXOZphAS9+5zNMIDWe5zb40wgLCXD+L40wjmRy3s+625Sa7g5qXqT8P0XxD8APE1NQbIOpEtcN0KPt3PID6mrFS9WQdX0RodgbJtWbq5BrrqdTuq6kkpFU5No1lbSkKAKAKAKAKAptoD77yH1rNW5RZHgetCoICmXurrYKzaeIW3GYGNZIUtEdwqpvcmkV63bdwAjLBnWRGm+eXnVMmySRVPi8M3ZXtvrICysD9aouLxkkLt4W2ROUQaryyQo4ROCg1xtgZJsqdSg8SBVlOlUqfZi3+CZGVSMftPA+mKw4/zbQ8/wCVa14ZdtZ0P5Gd3lD7y+ZOwGMtMey6nvBBHh3VTKlOnLTNNP3LVKMlmLyWtq+k5c65vw5hPumauUJYzgg2h24a6wR8A/36+fyrlJ/GdlwaOtxSFAFAFAFAFAVGPH3p8F+tUVuSceBSVWdMT6R8QwNkAwIYx3zE/CvZ8IpRqSakYL6bjFYIvR5ri2TiXuJlV8gDtcWG5jIDMzy4VpvLSlKoqUE8/gn+uCq3rTUdcnt+aI2Kxt3NpeVgwn7o6DWYaQDvHGp2vhFtGL1Rbf8Alt+hTc+IVs/C1j23J+HvXWEM8iNxVfjAE1XV8Jtc5w/mULxa4W23yLJLbIil2VA0hAttSzRvIEbhznjWdWNtq0xjlrnLL/OXLhrlJRX4FdtjDh1YS7jd2pE+AnSt1vb0o/2JfUxV7qq39ttfL6EcYBFHZQDTgK2xqdjG23yU+1FitUHlFkCBhsI7W791WRVtKM4J1bMTCqOJ0rJc9OUowms+huoKaTlF4LUYM4XEW0zlmCI5MQAz6wB3AivOraJ28pKONzZTUo1Um8nRrt3SvmpI9ZEfZTziV/e+VRo/bOz4NVXoFIUAUAUAUAUBU40feHwX61TVJx4PZqk6YT0jGWteB+de54H9tnn+IfZQjG3Us4DCW3ti51pe6RnZIjcZXf63wr0KUZVbqcovGNuMmWcowoRTWc++BPR/BWblvFXmXq1QLklmfKTM8s53aVO6r1ac4Qi8t+2P9lVGjTqRlJrCXuW+EW39nF1bbKesCBTckuCNCTlhT4A1mqTqKrobXGeOCCoUZU9aT59eS1xltGvlSCFsWe0+YQoPaMLl1Og41kpzlGGpct+n7murRhUag84S9f2IVkK9q7ce3kRLZYdslu4NpGvdWic5wkknlv2MdGjRqatmku+f2G9p20tix2c1x0kpJ1Jy6sfZUSd2pJ7qUqlSblh4S7k6ltRpxi2m2+w3jsFhxj0si2tzOVzBpyoIk/tMYnXQDnOkoVq0rdzcsY+bL+hRhWUUs5+hRXtn2jYKoiziMebVswMwtI2oU740+Nd603LMnxHL/El04pbLlkTa2Jz4++w3B2UeFuF+lJwxZoRlm4NYcZJidK+bucQwu561LMt8EjYb/wCJTwb5VVQXxZJzexsq3lIUAUAUAUAUBWYv9IfAfWqqpNcDTtWZkkYjp0hc2wBOh+dez4JUjGUtTwYPEItxWCvx21utCC9hVbq1yLBupCjhpIr26VCMMulV5/BnnVKzkkpw4/FDZ2uvUNYW2LatdFw9stoAAE1EncDM+VWq0l1VUlLOF6FUriPTcIrGfcusBtZClhMhi05djI7RgxHLfWWtaS1TlnlYEbqEYRi1w9yxt45T9ozq0X+ClcwG4DXTdWZ27WnS90TV7DXJyTw/mJv4+bD2ikBysAMDCgic5MST3V1W76innj+bHIXdKNNwSx/O5Gxe0g2I65l0GUKmYbk3CeGpq2nbNUnBPnuV1buM6qnjZdipG3Gt4lsQEDuSxCyYGbQagawBG6tMrNOgqTlhIlC6/wCV1MZKm3ti+q4dURR9nZ2QkHUvvLSYNVSo0E5OU+fdGhVajSxHgZwlp5a4w1bMeGpYyY86quq1LpaIslRpz16mjTWLsiTmQkcgWFfN+JU5PElwexZSjumW/RqPtCAbgCBO/Qcanb0mqeZHKs054RuKsOBQBQBQBQBQGf2picmIUHcwK+cCP676zV5aWi2EcoVfes8mSSKHa+GW6IadORis/VlF5iyzSnyZ/FbLVAW61kUbyTAHiTV0byu3hNv6kXQp84ItlMzFFxEuBOUiGjnBAMVolc3NNZlHH5FfQoy4JlvDYhd1xfNRXF4rVIuxpPsSLZxX47f/AIxXf6pU/mSH9Po+g+ljFH27f8Arq8SqP+M55Cj6EhNlYht94DwUCpq+qM75Skuw6OjbH1rzHyFPMzf8R3owXY9/sxaG8sfOK71JvuzumK4Q0+yrK+qgngaupxK5yYtNmMx5Vs1rGGZlB5yWexcB1d9DPP5VXOeYlkIYZrKzl4UAUAUAUAUBkel/6RPh7hXn3/CwarcUbpyw5UMCAQSJk7tOdQjSquO6OOUU9iBjQymGBFZakZRe6LI4fBl/tJu44qZyYa31gG+brwFaOJUHTvr0KUOlbua5lsVSeqePQV/+7bd1CA9Y9xrBZkJKhIe5p6zRI0G8kCaU7KtjE38POz5Dqx7cnq4++tyxaZRmvXL0KRlbqrYGRmE9hiTrO4CY4V1WVKWWnjC9nuHVkuxDxuMv38PlVkVr2JbDoyZwSA4XrEMyBo556VdStKNOonlvbO+CEqkmix2pjltYpbl0yuFw1y4yoCAWvMtu2qhiZMDeedSo04zg9C5fc5JtNZLG/t7EWgzlLboVtLZgMobE3myiyrEkui8XAFFaw4y8nOozxtp4zr8ZZsut9sPYUqOrCA37hIA0OqjK2nkTVnSpqKbWMsjlkLC7fbFEWrXXdq1duXesYI1tlItBCVAKqGzMSJOgGlWOkobvBzOS22ZhRbK9trhy21LMfWyCM/nv86lHcpk9zQBhNMEshhLv+IRf2vlRr4chPfBoqpLAoAoAoAoAoDHdKcRlxdpTuKlgeREfTWqqtPViXoX01mLwZS3dsv1gRM+ZhOZu2wXWZrDU8QnF8bHpvwyEEuo3v37Fhsd260W1JuIYDWrrarMdpG36DWDWincU7hYkjHWtJ0Vri8x9SJi+jzriXvWbpTOArg2uskLuI7SwRFcdWMIdKpFtLjDKF8T1J7kfB7BtW0tKGctaNwi5IRi10y5MSIOggzuqqp4g5SeI7cYZNUcLd7lnh8Cgui6A2cIbYJaYDHMx8TA/KqVdPQ4RSS9jujfLZ5Z6N2+rsIr3E+zuXRgVLSc0zKwfWPCtEbyWptpbrBB01glYrojYu9dna7N9bKscwlfs5JVl7O8liTw7qup3copKKWxBwyWmN2Cl9At65euFXRw2fKwa3JBXIBG/x76lGs4vMUkRcfUU2wMPna4FZWbq5Ku6/ogwSMpG4O3jNd688YOaUMXti2GZIs2yyCEJUGATJ379ddadeUe405JWI2K0E55bfH86QupQe62+pGdBS7lA2MfdNevFRktSMDck8Fn0bcnEKTyb5VTWaxhFtLOTbVkNQUAUAUAUAUBzz0i4jJiLTQTCwQN5BImOelTSzFo1W62Mngbq5Mha0xUto+mh3MpHAjWvn7mlKE+/5HuQrdVZWffG/wBAVD9pUIyWm09okDQEamOY91TtaLqy0p/MvrXEKVq3Uy1+GC4fFXBEjMwiGKHXTT1WJ+Fe55DStpJ/NHxWMvgtsFbJtIbhV2InOp9ZTquvGBx314N69NTTjDPTtotQ3eRa2xO81kVSRfpRMstHH4VYq7XYj00ShifCrFdtdiPSXqFzaOXflUd+nzNSV5N8ROdFepWYzpXh09a9bnkvaPwmr4ean9mBJUF7kzoztZb9q7dtyxBKgEZSSBIHdJrs1VpP/k5IVKel4wSujuIxD2c+ITI5JhYykLwkSYPnXGlBtp5K+StvYYNcOUayd3jWOnc1EtKbKpwUpcFnsnBlLqyI3/Kt1tOprxI44YNJXqEQoAoAoAoAoDnHpScq9tlMEAkHlBWraZrtlk5ddu6yddZ5HfJgipTpRnybtGHmLw/Y0+y8RZuJBUKV9oFADJPBgd3fRKEeEvkYq9Sq3ibz+I/Ys2blwWxm3NnvAFUswJD3Cpysp3HcatlUbXP1MsacM5wUK7fviIuuoAACiAoA0AURoKpnZ0Z7yjk9mFGCWEK/tDiP9Z/+P5VD+nW33CXSiB6QYj/Wue8D6V1WFsv7EOlEYvbXut6126f32+hqxWtGPEV8h04+hDe6CZIk9+vzq1KMeESSSNL0Qxec9QAwzdYWKlcrKyZR1gIkhTqADxNQq1o045ZjuKEpS1LH5/8ARrNh4y1hblnDIrO0MGIBJO4m68AgCRAB514lSVSrLqRjnB2rFOPxSwa/7TnEivMr3FScsSWDNCCXG4jCWlQaak7zzq63caayyMl6EvC3JYVtt62uZCccIsa9EpCgCgCgCgCgOb+lYap4N80q2ma7Y5Xdq49FGxwnR3BPZtsLl5L2RC2QjUvGokaDXnwNR3Mc7hptNZGcT0XS4srtDOo3C4j8I/XjTMOHEc66tux2NzBb6SOehFw6picK4iR240M67u4+6mv2LFdwGj0GxckA2TlEtFzcDqCdNNNaaySuoCbfQjGsJVbbA7iLg18Ka0dVzAzeapZL8nk0OClYgyCQeYMGuNJrcHRvRziScOUzExcYuJkgNEAcYOpNWwilHY+f8SyqqeDfWt0xA5flXyviTUq3w74NFsmobjtoa1VbJOW5bPYmWj2l8/lXsxazsZ3wTquIBQBQBQBQBQHOvSqvqeDfNKtpmu2OU3quPRRrNk7RvC0q28QDCAC26qygnfv1iJEd4qD5Ms4rO6FDaDhglyzhmBVmGRXXRYEAZgNT2RXckOjB7oSMfoQcEMrSexiYkNoSMyTGh48DyrufcdCH3voSbm3w3XM+GxAL5QQLlskGS5ySonRADM6ACuHPLr7xD2d0qwlq51vV4p3kmXa0xJIjVt50PGpPL2JKzknyYyum5LYKA9oBeAvm3dtuN6up5TDAx8KrqrMWRaysH0VZuq6gruPwrwIqElseW20xpgZ0rNDMZPCyTymtz3BsetUMZJn5Vut5ylPchUwo7F3XpGcKAKAKAKAKA536U/Y8G/8ASraZqtjlN8VeejEt8KqtbUEIYXXXKd3uNRK3lMHwgA0W4BwZSG36wYjuPlQagYPmP3lzU9mVJmJy65o3sffQbegzidoXVXs3A0jKRABAgiZPHUiiSOqCfYohUi89oAocChwe2ZZz3UX9YVRcS002yMnhZOsviGWMpIMCI0r5aHOT5+rUerYl7Pxt85iGkKJObUeA76104yluToTnKWHwWewb7m+2cdo6dwyySK2W0XFvJbObexqK2kAoAoAoAoAoDnfpTPqD9Vp/4VbTNVvycqvVeeiuCwwt1IUZbL5VBMzbYlpGXMDrB4xxrhiqalJvdE9tm6foL45m3et3Ae8SJP8AXmyQVeS/uT/IrFvpMG9cUduZWYIPZkA66TPhXfyNGauM6Ux6/fXKcuKLaHstbYT3E5o1rmPY5GVTvAogKkbQNAEVw4bPoB0Rt4sPdvMwtowXKoMsTrM8ANPed1U1auhGWvWcHhGj2d0Is4fE3WN0BBAtgiSARqTrr/PdXnXVTq/A3gyVLlzhgsdl4MXbgB3DU159tTjKeHweeo6mTsdjbNp1t2xmkgkDSSvqA8d+tap1YPEYLJ6NKjoWqW2S42QhUAOArlmMDkddeXhWqi3w+Sqrpz8PBb1eVBQBQBQBQBQHLfSHjH65wQQsFO7UDXumB7qupmu3wzm96rj0ERzQkgTTdoe7T5V044p8oKHReHtZ3VRoWZVn9oxPxoG8Eyzs0NEXB2soHZ9pg7Bd/JCZ7xpXMkHPHYes7EZ2KK0mY9XkUDTrplL8J9U1zUcdRLkbu7HYGMwIyksd2WJEb9dR865qCqJm79EezHy3L7O6W5ByhSFbLMsxIhxGgg6QedVVpqK3Ml1JNpY3NltfAI1rOvDfO8xpBPDieZ0rzK0YVYa4nn1YY2ZQW8XcRSEMAntb9wB0jzrz4VXFYRGlVVN5xkjWNbis0GCJnd7hwFSpyUZZOyuqtTZvb0NY20hnRUjOxUd5A0M+AJr1ITUn8JPLNBWgBQBQBQBQBQFXtjYqX9TAbcZEgjkaHU8GE2t6PkJ0DW+9O0vmp/lViqtcmmF1OPO5mr/QC/vt3bVzxlD7tR8amq0TRG8h3TRXX+h+OX/IZv2SrfIzU1Uj6lquKT7kC/sbEp62Hvjxtv8AlUtS9SxVIPhr5kSGUzDKRzBBHvruzJbMeXadwNm6yG7Oug9TReHDX3mmlDpr0G/trcG4zpG+QeHeAfKmBoXoOJirpDKMxzBQdCTCzAHdqajhEXGKOjejLat22nUXLNzKWhT1dzc2ZmZ2bRVUAAADUtVVRJmG5im9Sf6GsxuOLrkRcigLoQIIZZIIOoZTXnV1LTppr9MGKab7lQcGY3z/AF31hjZTfLSK+mSMLsZ2IyqY5mtcLOC53OqmkaPZmyFtHMdXPHlWyMUiZZ1IBQBQBQBQBQBQBQDdywrb1B8qAjvsy0fZjwNcwdyIOzBwdx50wMjT7KY/5z/150OANmvHrg+IJ+tdO5Gn2Q59tR4KfzrgyJGwTMm4T5H/ALUwB9djji7HwgUwMjq7It8ZPifyphDJItYS2vqqoPONffXTg/QBQBQBQB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58" name="AutoShape 26" descr="data:image/jpeg;base64,/9j/4AAQSkZJRgABAQAAAQABAAD/2wCEAAkGBxITEhUUExQUFRQWFxYYFRcYGBgYGhgYFBoZFxgUFBsaHSggGBwlHBcYITEiJSotLi4uGB8zODQsNygtLisBCgoKDg0OGxAQGy8kHyQsLCwsLCwvLCwsLCwsLCwsLCwsLCwsLCwsLCwsLCwsLCwsLCwsLCwsLCwsLCwsLCwsLP/AABEIAKAAoAMBEQACEQEDEQH/xAAcAAABBQEBAQAAAAAAAAAAAAAAAgMEBQYHAQj/xABDEAACAQIDBAYHBAcIAwEAAAABAhEAAwQSIQUxQVEGEyJhcYEHMkKRobHBFCNS0TNicoKS4fAWFyRDU1Si0pPC4hX/xAAaAQEAAwEBAQAAAAAAAAAAAAAAAgMEAQUG/8QAMxEAAgEDAwIEAwcEAwAAAAAAAAECAwQREiExE0EFFFFhIpGhMlJxgbHh8BVCYtEjwfH/2gAMAwEAAhEDEQA/AO40AUAUAUB4TQFditvYW369+2DyzAn3Cq3VguWTVOT4RW3enGCG64W/ZUmq3dUyaoTIlz0g4f2bd5v3QPmag7uPoyXl5eqI7ekJeGGun94D6VDzq+6d8t7if7wW/wBq/wDGP+tc87/j9Tvlvf6B/eA3+1b+P/5p53/H6/sPLe/0PR6QTxwrj98f9a753/H6jy3v9B1PSFa9qxeHhlP1qSvF6P6EfLv1JNrp9gzv6xPFD9Jqauoe5x0JFjhelWCuaLiLc8mOU/8AKKsjWg+5B0prsW9u4GEggjgQZFWp5KxVAFAFAFAFAFAFAYbpH0xuhurwqqBxutr/AAL9TWWpWecRL4U1zIw+0sbcutF27dvN+GSFHkNKySzLnc0RwuNiPbwz8ERaj02S1IeWzc5+4D86l0c8sj1PRCiGG9m+FdVsn3OdZrsJ6wwZL/xfyqflInOuxE97/wAf8qn5aJHrSPA/CG5evTykfUdeR6t3vI78/wA6O0j2HXYvUgnrCAOcn61B28SXVYpbBOoc+4VW6OHgl1MiWwr81bxFOmxrQrBM9puwXssfatsQD4gaHzrsU48bB4Ztej/Sy8rBMRDodOsjKyn9YDRh4R51pp1nxIzzprlG8rWUBQBQBQBQHjbq4wcXvYkg6/15V5s8p7G2PAhLy93yqPUaJaR5TyPyNd6qOaGIxFtyOyRPeKup1aWfiIShPGw3bwrQuYSZOeMo04BZ48yfdWjrW/Zsq0VPQa6i52fu93rapqJ0C9nT41PqW/3v1OaKnoBw9w5uxvIyyy9kTJB7Pa+FOrbrv+v+xoqeg6MO5LaBQdwzTl75jtGoutb/AM/9O6KgXsPc1yiAQMssZWN53QZriuLfuh06og4O4Y1AgQYJ1P4jP0p5u3XYdGo+4rEYQtl7WTKIMS2Y/iJJHuqDvaK4iSVCfqOm6Bxk+QrG6yfCLlTfcabGRujyE/Oua5M7pSPcNeZnUCSSQBxPgKnBbkZcHba9MxBQBQBQBQBQGM6S7Ct3bxMZSQDI4nmaxV4fEX05tIz9/oZd9hgfHSqeky1VV3IF3o3iV9ifAioOnL0JqpH1Ir4C+u9HFQcH6ElJeo03Wj8Q99RwdyI665zamEdFjEXOZphAS9+5zNMIDWe5zb40wgLCXD+L40wjmRy3s+625Sa7g5qXqT8P0XxD8APE1NQbIOpEtcN0KPt3PID6mrFS9WQdX0RodgbJtWbq5BrrqdTuq6kkpFU5No1lbSkKAKAKAKAKAptoD77yH1rNW5RZHgetCoICmXurrYKzaeIW3GYGNZIUtEdwqpvcmkV63bdwAjLBnWRGm+eXnVMmySRVPi8M3ZXtvrICysD9aouLxkkLt4W2ROUQaryyQo4ROCg1xtgZJsqdSg8SBVlOlUqfZi3+CZGVSMftPA+mKw4/zbQ8/wCVa14ZdtZ0P5Gd3lD7y+ZOwGMtMey6nvBBHh3VTKlOnLTNNP3LVKMlmLyWtq+k5c65vw5hPumauUJYzgg2h24a6wR8A/36+fyrlJ/GdlwaOtxSFAFAFAFAFAVGPH3p8F+tUVuSceBSVWdMT6R8QwNkAwIYx3zE/CvZ8IpRqSakYL6bjFYIvR5ri2TiXuJlV8gDtcWG5jIDMzy4VpvLSlKoqUE8/gn+uCq3rTUdcnt+aI2Kxt3NpeVgwn7o6DWYaQDvHGp2vhFtGL1Rbf8Alt+hTc+IVs/C1j23J+HvXWEM8iNxVfjAE1XV8Jtc5w/mULxa4W23yLJLbIil2VA0hAttSzRvIEbhznjWdWNtq0xjlrnLL/OXLhrlJRX4FdtjDh1YS7jd2pE+AnSt1vb0o/2JfUxV7qq39ttfL6EcYBFHZQDTgK2xqdjG23yU+1FitUHlFkCBhsI7W791WRVtKM4J1bMTCqOJ0rJc9OUowms+huoKaTlF4LUYM4XEW0zlmCI5MQAz6wB3AivOraJ28pKONzZTUo1Um8nRrt3SvmpI9ZEfZTziV/e+VRo/bOz4NVXoFIUAUAUAUAUBU40feHwX61TVJx4PZqk6YT0jGWteB+de54H9tnn+IfZQjG3Us4DCW3ti51pe6RnZIjcZXf63wr0KUZVbqcovGNuMmWcowoRTWc++BPR/BWblvFXmXq1QLklmfKTM8s53aVO6r1ac4Qi8t+2P9lVGjTqRlJrCXuW+EW39nF1bbKesCBTckuCNCTlhT4A1mqTqKrobXGeOCCoUZU9aT59eS1xltGvlSCFsWe0+YQoPaMLl1Og41kpzlGGpct+n7murRhUag84S9f2IVkK9q7ce3kRLZYdslu4NpGvdWic5wkknlv2MdGjRqatmku+f2G9p20tix2c1x0kpJ1Jy6sfZUSd2pJ7qUqlSblh4S7k6ltRpxi2m2+w3jsFhxj0si2tzOVzBpyoIk/tMYnXQDnOkoVq0rdzcsY+bL+hRhWUUs5+hRXtn2jYKoiziMebVswMwtI2oU740+Nd603LMnxHL/El04pbLlkTa2Jz4++w3B2UeFuF+lJwxZoRlm4NYcZJidK+bucQwu561LMt8EjYb/wCJTwb5VVQXxZJzexsq3lIUAUAUAUAUBWYv9IfAfWqqpNcDTtWZkkYjp0hc2wBOh+dez4JUjGUtTwYPEItxWCvx21utCC9hVbq1yLBupCjhpIr26VCMMulV5/BnnVKzkkpw4/FDZ2uvUNYW2LatdFw9stoAAE1EncDM+VWq0l1VUlLOF6FUriPTcIrGfcusBtZClhMhi05djI7RgxHLfWWtaS1TlnlYEbqEYRi1w9yxt45T9ozq0X+ClcwG4DXTdWZ27WnS90TV7DXJyTw/mJv4+bD2ikBysAMDCgic5MST3V1W76innj+bHIXdKNNwSx/O5Gxe0g2I65l0GUKmYbk3CeGpq2nbNUnBPnuV1buM6qnjZdipG3Gt4lsQEDuSxCyYGbQagawBG6tMrNOgqTlhIlC6/wCV1MZKm3ti+q4dURR9nZ2QkHUvvLSYNVSo0E5OU+fdGhVajSxHgZwlp5a4w1bMeGpYyY86quq1LpaIslRpz16mjTWLsiTmQkcgWFfN+JU5PElwexZSjumW/RqPtCAbgCBO/Qcanb0mqeZHKs054RuKsOBQBQBQBQBQGf2picmIUHcwK+cCP676zV5aWi2EcoVfes8mSSKHa+GW6IadORis/VlF5iyzSnyZ/FbLVAW61kUbyTAHiTV0byu3hNv6kXQp84ItlMzFFxEuBOUiGjnBAMVolc3NNZlHH5FfQoy4JlvDYhd1xfNRXF4rVIuxpPsSLZxX47f/AIxXf6pU/mSH9Po+g+ljFH27f8Arq8SqP+M55Cj6EhNlYht94DwUCpq+qM75Skuw6OjbH1rzHyFPMzf8R3owXY9/sxaG8sfOK71JvuzumK4Q0+yrK+qgngaupxK5yYtNmMx5Vs1rGGZlB5yWexcB1d9DPP5VXOeYlkIYZrKzl4UAUAUAUAUBkel/6RPh7hXn3/CwarcUbpyw5UMCAQSJk7tOdQjSquO6OOUU9iBjQymGBFZakZRe6LI4fBl/tJu44qZyYa31gG+brwFaOJUHTvr0KUOlbua5lsVSeqePQV/+7bd1CA9Y9xrBZkJKhIe5p6zRI0G8kCaU7KtjE38POz5Dqx7cnq4++tyxaZRmvXL0KRlbqrYGRmE9hiTrO4CY4V1WVKWWnjC9nuHVkuxDxuMv38PlVkVr2JbDoyZwSA4XrEMyBo556VdStKNOonlvbO+CEqkmix2pjltYpbl0yuFw1y4yoCAWvMtu2qhiZMDeedSo04zg9C5fc5JtNZLG/t7EWgzlLboVtLZgMobE3myiyrEkui8XAFFaw4y8nOozxtp4zr8ZZsut9sPYUqOrCA37hIA0OqjK2nkTVnSpqKbWMsjlkLC7fbFEWrXXdq1duXesYI1tlItBCVAKqGzMSJOgGlWOkobvBzOS22ZhRbK9trhy21LMfWyCM/nv86lHcpk9zQBhNMEshhLv+IRf2vlRr4chPfBoqpLAoAoAoAoAoDHdKcRlxdpTuKlgeREfTWqqtPViXoX01mLwZS3dsv1gRM+ZhOZu2wXWZrDU8QnF8bHpvwyEEuo3v37Fhsd260W1JuIYDWrrarMdpG36DWDWincU7hYkjHWtJ0Vri8x9SJi+jzriXvWbpTOArg2uskLuI7SwRFcdWMIdKpFtLjDKF8T1J7kfB7BtW0tKGctaNwi5IRi10y5MSIOggzuqqp4g5SeI7cYZNUcLd7lnh8Cgui6A2cIbYJaYDHMx8TA/KqVdPQ4RSS9jujfLZ5Z6N2+rsIr3E+zuXRgVLSc0zKwfWPCtEbyWptpbrBB01glYrojYu9dna7N9bKscwlfs5JVl7O8liTw7qup3copKKWxBwyWmN2Cl9At65euFXRw2fKwa3JBXIBG/x76lGs4vMUkRcfUU2wMPna4FZWbq5Ku6/ogwSMpG4O3jNd688YOaUMXti2GZIs2yyCEJUGATJ379ddadeUe405JWI2K0E55bfH86QupQe62+pGdBS7lA2MfdNevFRktSMDck8Fn0bcnEKTyb5VTWaxhFtLOTbVkNQUAUAUAUAUBzz0i4jJiLTQTCwQN5BImOelTSzFo1W62Mngbq5Mha0xUto+mh3MpHAjWvn7mlKE+/5HuQrdVZWffG/wBAVD9pUIyWm09okDQEamOY91TtaLqy0p/MvrXEKVq3Uy1+GC4fFXBEjMwiGKHXTT1WJ+Fe55DStpJ/NHxWMvgtsFbJtIbhV2InOp9ZTquvGBx314N69NTTjDPTtotQ3eRa2xO81kVSRfpRMstHH4VYq7XYj00ShifCrFdtdiPSXqFzaOXflUd+nzNSV5N8ROdFepWYzpXh09a9bnkvaPwmr4ean9mBJUF7kzoztZb9q7dtyxBKgEZSSBIHdJrs1VpP/k5IVKel4wSujuIxD2c+ITI5JhYykLwkSYPnXGlBtp5K+StvYYNcOUayd3jWOnc1EtKbKpwUpcFnsnBlLqyI3/Kt1tOprxI44YNJXqEQoAoAoAoAoDnHpScq9tlMEAkHlBWraZrtlk5ddu6yddZ5HfJgipTpRnybtGHmLw/Y0+y8RZuJBUKV9oFADJPBgd3fRKEeEvkYq9Sq3ibz+I/Ys2blwWxm3NnvAFUswJD3Cpysp3HcatlUbXP1MsacM5wUK7fviIuuoAACiAoA0AURoKpnZ0Z7yjk9mFGCWEK/tDiP9Z/+P5VD+nW33CXSiB6QYj/Wue8D6V1WFsv7EOlEYvbXut6126f32+hqxWtGPEV8h04+hDe6CZIk9+vzq1KMeESSSNL0Qxec9QAwzdYWKlcrKyZR1gIkhTqADxNQq1o045ZjuKEpS1LH5/8ARrNh4y1hblnDIrO0MGIBJO4m68AgCRAB514lSVSrLqRjnB2rFOPxSwa/7TnEivMr3FScsSWDNCCXG4jCWlQaak7zzq63caayyMl6EvC3JYVtt62uZCccIsa9EpCgCgCgCgCgOb+lYap4N80q2ma7Y5Xdq49FGxwnR3BPZtsLl5L2RC2QjUvGokaDXnwNR3Mc7hptNZGcT0XS4srtDOo3C4j8I/XjTMOHEc66tux2NzBb6SOehFw6picK4iR240M67u4+6mv2LFdwGj0GxckA2TlEtFzcDqCdNNNaaySuoCbfQjGsJVbbA7iLg18Ka0dVzAzeapZL8nk0OClYgyCQeYMGuNJrcHRvRziScOUzExcYuJkgNEAcYOpNWwilHY+f8SyqqeDfWt0xA5flXyviTUq3w74NFsmobjtoa1VbJOW5bPYmWj2l8/lXsxazsZ3wTquIBQBQBQBQBQHOvSqvqeDfNKtpmu2OU3quPRRrNk7RvC0q28QDCAC26qygnfv1iJEd4qD5Ms4rO6FDaDhglyzhmBVmGRXXRYEAZgNT2RXckOjB7oSMfoQcEMrSexiYkNoSMyTGh48DyrufcdCH3voSbm3w3XM+GxAL5QQLlskGS5ySonRADM6ACuHPLr7xD2d0qwlq51vV4p3kmXa0xJIjVt50PGpPL2JKzknyYyum5LYKA9oBeAvm3dtuN6up5TDAx8KrqrMWRaysH0VZuq6gruPwrwIqElseW20xpgZ0rNDMZPCyTymtz3BsetUMZJn5Vut5ylPchUwo7F3XpGcKAKAKAKAKA536U/Y8G/8ASraZqtjlN8VeejEt8KqtbUEIYXXXKd3uNRK3lMHwgA0W4BwZSG36wYjuPlQagYPmP3lzU9mVJmJy65o3sffQbegzidoXVXs3A0jKRABAgiZPHUiiSOqCfYohUi89oAocChwe2ZZz3UX9YVRcS002yMnhZOsviGWMpIMCI0r5aHOT5+rUerYl7Pxt85iGkKJObUeA76104yluToTnKWHwWewb7m+2cdo6dwyySK2W0XFvJbObexqK2kAoAoAoAoAoDnfpTPqD9Vp/4VbTNVvycqvVeeiuCwwt1IUZbL5VBMzbYlpGXMDrB4xxrhiqalJvdE9tm6foL45m3et3Ae8SJP8AXmyQVeS/uT/IrFvpMG9cUduZWYIPZkA66TPhXfyNGauM6Ux6/fXKcuKLaHstbYT3E5o1rmPY5GVTvAogKkbQNAEVw4bPoB0Rt4sPdvMwtowXKoMsTrM8ANPed1U1auhGWvWcHhGj2d0Is4fE3WN0BBAtgiSARqTrr/PdXnXVTq/A3gyVLlzhgsdl4MXbgB3DU159tTjKeHweeo6mTsdjbNp1t2xmkgkDSSvqA8d+tap1YPEYLJ6NKjoWqW2S42QhUAOArlmMDkddeXhWqi3w+Sqrpz8PBb1eVBQBQBQBQBQHLfSHjH65wQQsFO7UDXumB7qupmu3wzm96rj0ERzQkgTTdoe7T5V044p8oKHReHtZ3VRoWZVn9oxPxoG8Eyzs0NEXB2soHZ9pg7Bd/JCZ7xpXMkHPHYes7EZ2KK0mY9XkUDTrplL8J9U1zUcdRLkbu7HYGMwIyksd2WJEb9dR865qCqJm79EezHy3L7O6W5ByhSFbLMsxIhxGgg6QedVVpqK3Ml1JNpY3NltfAI1rOvDfO8xpBPDieZ0rzK0YVYa4nn1YY2ZQW8XcRSEMAntb9wB0jzrz4VXFYRGlVVN5xkjWNbis0GCJnd7hwFSpyUZZOyuqtTZvb0NY20hnRUjOxUd5A0M+AJr1ITUn8JPLNBWgBQBQBQBQBQFXtjYqX9TAbcZEgjkaHU8GE2t6PkJ0DW+9O0vmp/lViqtcmmF1OPO5mr/QC/vt3bVzxlD7tR8amq0TRG8h3TRXX+h+OX/IZv2SrfIzU1Uj6lquKT7kC/sbEp62Hvjxtv8AlUtS9SxVIPhr5kSGUzDKRzBBHvruzJbMeXadwNm6yG7Oug9TReHDX3mmlDpr0G/trcG4zpG+QeHeAfKmBoXoOJirpDKMxzBQdCTCzAHdqajhEXGKOjejLat22nUXLNzKWhT1dzc2ZmZ2bRVUAAADUtVVRJmG5im9Sf6GsxuOLrkRcigLoQIIZZIIOoZTXnV1LTppr9MGKab7lQcGY3z/AF31hjZTfLSK+mSMLsZ2IyqY5mtcLOC53OqmkaPZmyFtHMdXPHlWyMUiZZ1IBQBQBQBQBQBQBQDdywrb1B8qAjvsy0fZjwNcwdyIOzBwdx50wMjT7KY/5z/150OANmvHrg+IJ+tdO5Gn2Q59tR4KfzrgyJGwTMm4T5H/ALUwB9djji7HwgUwMjq7It8ZPifyphDJItYS2vqqoPONffXTg/QBQBQBQB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60" name="AutoShape 28" descr="data:image/jpeg;base64,/9j/4AAQSkZJRgABAQAAAQABAAD/2wCEAAkGBxQTEhUUExMWFhUVFRQWGBgYFx0XFxQUFBkXFxYVGBcaHCggGRwlHRQVITEhJSkrLi4uGCAzODMsNygtLisBCgoKDg0OGxAQGywkICQsLC81LCwsLCwsLCwsLCwsLCwsLCwsLCwsLCwsLCwsLCwsLCwsLCwsLCwsLCwsLCwsLP/AABEIALMAhAMBEQACEQEDEQH/xAAcAAABBQEBAQAAAAAAAAAAAAAEAQIDBQYABwj/xABHEAACAQIEAgcDCQQIBQUAAAABAgMAEQQSITEFQQYTIlFhcZEygaEHFCNCUnKxwdEVM0OCFmOissLh8PE0U2KT0iREZHOS/8QAGgEAAgMBAQAAAAAAAAAAAAAAAQMAAgQFBv/EADMRAAIBAgUCBAQGAgMBAAAAAAABAgMRBBIhMVETQQUUYXEiMoGRFUJSobHwweEj0fEz/9oADAMBAAIRAxEAPwD3GoQpeKdKcLBpJMuYfVXtN6ClSrQjuxkaUpbIz+J+UdP4OHkfxYhB+BNIliuENWH5ZWTdPsUfZjiTzJY0p4qfoi6w8fUDl6W4xv46r5KKU8TU5/YuqMF2Bn45iW3xjDyNvwqjrz5ZbpR4QO+PkO+LkP8AM1V6kn3f3LZFwiE4v/5Mh/mP61Lz9fuS0Thif6+T1P61G5Ln7sNkKMR/Xyj3t+tDM/X7gsiVcfINsVKP5m/WrKUuX9yZVwiVeO4ldsW/vN/xqyqzX5mV6ceEFRdL8Yv8dW+8oP4VdYia7lXRhwWGH6f4ke1FFJ5MUP501YqXoLdCJcYP5QoTpLDJF42zr6rr8KfHExe6sLdB9mabhvFoZxeGVXtuAdR5jcU+M4y2YqUXHcNvVip5p0r4xLiGKI5SIXBVTZmsdMx7vCsNWbk7X0NVOKj7mWkgEZyxpc2vfupOXhDb33EGEdvae3gKHT5JnS2Hjhy959/6VZU4oDmxThFHMD3cquqcf0lc0uRrkC9v7opsaMdNCjqPk4SHu5aaf5VbpR7Azs4FvHf7NHLEF2NVnNrE2Ph3czppRywW6X3JdikP46+G3npQtD0J8QtjbUbe649d6rlhfsWuxWC/Zv7/ANTVVC/H2JmaHZIzyWl9L0L5/UVsEncR76pkiHOxq4Vl9lr+BoZLBzJ7hCwbOLo41DA5WU+BFGyWoDccH6Ut1QEil2GmbbNoNSO+tMazsIlS1MTj5CHYEbE+BGu1Z6i1Hw2IFxPj6/qKVmaL2TJVlB7vcbfjR6vIMg8KDzNWVZAyMgxWEkJ7EhHnWmliaMV8aFTpT7MlOHa4IFwEtYue0/2zYfCmeZw77fsV6VXkGbCTEKNOzuc7dvz/AMqusThr3t+xV06o8YWTPmypb7OZyo916nmsPb/wnSqMT5g5Cg5OzzF7tfvN6nnKK2X8E6MyWTBEhxZAXsL2PZA+yL6eJqvnocB8vIhPD3LBiY7rb6mmneNjVvxCmlsDy0jv2XqSWBuSdrDXwBqr8Sj2QfKvkfjMIJGzuTfT2bKoA7hypf4i1okXWG9R5mA0uPeb1jdZvsOVMifF+PoP1queTDlRCcQT/mb0UuSMveEYGR0zBGYXOtie6tMVpsJb1NV0s4Oksim1iV3GhJvz7+VXxEdUxdOTRmMR0Qk3RgfPQ1m6bHqoium6PTr9Qny1qrhJdiyqRfcFfBSLujD3GqNPuiya5I7sO8VXQsd17d59amhNRvzl/tGpYg9cU/ealiXObEt3mhlJchbEN9o0bIgglbvPrUsiDu0e+poQcuHc7KfSjb0Be3cLg4HO2yH36VZRfBVzjyWWG6HSn2iFHrTFSZR1UW+F6KxR6sSx8dvSr5EhfUbNtwpQIUA0AWttP5EZ5bgfGB9Iv3T+NUrrRF4CwrSUFk2QVcBDLAp5CqshWTQxnNoOzof9qS5IYrgE3D4jyFKk0WVwSfg8YXNpY8ri/pVWna5bM72BRwuM6jaqZi13yP8A2SlTMS75GDhUdC5NSWLh0fdeimyMMj4ao16s+8GrWkUuHYWBeQFMiVZZRJTolGSmrgAsW+lLkwouuEn6FPu1tpfIhUtwTiw+kX7p/Gq1tkWiJCaSgj5pwqsx+qpbzsCfyqyV3YD2PPh06luQVXf7H4dsGu5HwbPBSXHP+jnyx6jJp/x/snPEIZEaSZo1fdcjkSC/Iqd/WuXX8OrQk4U4yb9tPua6eLpyScmkvcjHSS/so99BnzgNltY6ZbX8a0w8Aryjmk0nx/4In4rRjKyTa5IoEgzZgkpbe8lnsf5bXrPU8HxS0Vre5deK4fu39iywbIoC5pGPhGBf1eqfgtZ72QH4tQW2v0JZ2cC4jI8Xa39lR+dMp+DJvWf21FT8YUVeMH9dCmaSdmb6RFVbeyuvqSa6NPwPDR+a7+tjHPxiq18KSGs0oH75/c1vwroUvD8JDamv5MkvEMRLeRU4niEw/jSf9xv1rW8Fh2rOEfsGOJrb5mdg+ksyA3fMwtYmxPiD3i1cnEeB0pTUqWnK7f8AZ0aXiM0mp6/yWWH6S4rNGXzKG7QBAAZb72yjTQ0uXhtJU5STTa4v/N/8F1i5uaTVr/3g38M2ZA3eL1wGdMCxsmlJkXRoOD/uY/u10KXyIRPcH4n7a/dP41Wrsi0dhI6SEg4j+6k/+t/7poxfxL3A9jyGCAvMEG7yBR/M1q9zTnkw6k+0f8HnZrNUa5ZvumMuM+cWgjcxhF1EYcFtSTsfD0rkYCOHdN9Rq9+bG7FyqqXwLT2uZqKKWUNiCgC3sWUBVuLDYflXVUqdO1JS1+7OZUjOpeeXQu8NgJFALRuAdrg61lnXhJ2Ulp6iJUaiV3F2foW2IgaKBcgIlmfLmA1RNSSNNNB8awqSq1mpP4Yq/uzoQpuhh86XxP8AYgODke371gpNrlm1O+/lTVUpx4VzI+vVjZptewJDw1s7AI1zbSxv8adKvHKndClRqN5VF3Ihw2SRSyIWAvqNtN7HnVvMQg0pPcMMPVmm4x2KL+j88ymSNRlCltSAWUc1G5HjtWmpjKVNqMnr/dzRRw9SccyWhCIZF4dYJFlxU6qrbyX2ta2guu9+dZ5Si8Vu/hWvBpin0O3xMN6XzXx5UHSJEj9Fv+dIoRtg5Pn/ALHVXfEJcGtweIAiT7orzLjpdnXvd2B8ZJpWSWo1I1fBT9BH90V0aXyIzz3IuIj6Qfd/OpV2LRGAUgIJxJvo5PuP/dNVi/iXugtaMwHQvB58emmiM7n+W9viRXscTUyYJeqSOFSjmxHs2BcaxhfFTOCRmka1iR2Qco+ArThqUY0IppbCMRUbqyafc1EWI+bcNiCgdZNIWW4vlsb57d4AFvEiue6fmMZK+0V/UalU6OFT7sLiZkwC9pi8s4sSSWvfU33+qapJRli9ErRRRTl5RtvVstcTDnxUMOZgsUV2sxGYm1rkHX2fiaxwajRnUsrt6GmpmdWnTu9rsr4ofnU7M+qiQqoJ7KIhtt3mxrQ5LD0Ulu1+7Mc3PEYnKtk/4LCLFgYjGTNfLCiIPGwLEDxvYe+s8oXoU4LeTb/wjepLrzk9opL/ACVnRqYqs2Il2jisFHsqpuRGo5eyB43rTjYL4KUO7+r9TJg6zqTnUlslsVXAp2EWNxLntLAEHcM17Ko5AWWwrRjKcU6VGPN/9hw1Ry6lV8DkwX0nCMPbRVadvPskfgfWkOppXqfQao2dKH1MvipzJjJXP1ppd+4EgfACtjjlwdlwjPmzYi/qzU4WclUHgK8xik4Ubo7FFqVRpsklxGYEcwBmsb2J2H41zqSztI1TWVXZt+Bf8PF90V0oK0UjM9dRnED9Iv3fzqtXYvHYiJrMwgHEWujgblWA94NLvZovbRnnMSSI7GOTISTfKxU77G1eypYvDzpxhPW3szgVKFaM3KOgX+1MZt1rHzKk+p1q+XBPtb7ornxPv9iKaeZ1jVwxWJSqAL7INr7DX2R6U6nLDQlKUZK731EVFWnFRknp6Fxh8fKwiUjswsGUZDe4vuee9IlSo3lJPWXqisq1VRjBx29GWUGNkEpmJGdrfVIFgLbXpDow6fTW3uCWKqOqqttUKuMkzhyR2SWCKmVMxv2mF7k68zQ6NPLl/dvUu8bUzZkrenPuDTzSskik6SvneyHU9nQa6Ds1eNOlFxl+laagliqslJZfm9GC4maXq2jUMEY3YZfatyuRtpTF0M6nKSuvVFKTrxg4Ri7P0ZSTSziN4lJEb6st1Gblrz5CnzqYZyU27te/+B1ONaMXBKyfsV+ISdyC8jEgWBLHRe4HkPCkPE4eGiX7W/kf0q0t3/foPwGFC2JceQFzWev4jTlBwS/vsNp4SakpM0GBzhRntpa1u7x8a5WIo9ahZbo20aqp1bvZhJYWsFC31NuZ7zWDBYWefNLZGvFV45bJ6s33A/8Ah4/uitc9xEdkVvSTEdW6N3Fb+V2BrNiZZYJ+popK90TM+mm35UhvS5EivxL1nmxiM9jOExOSSutK6jRexU4vh0KWu5UnYAkk23sq6n3U6jUrSf8Axp/QrKMPzEODwsct+qnLFfaF9VPiDqNjT6mIxVK2e6uUVGlLZIMTh0i+zMw9P0qnn6ndk8tT4JUw+I5Yh/h+lTz0/wCpA8tT4J1wmIP/ALhvh+lHzsvT7IHlqfBOnCJjviHq6xc/7Yq8PT4J4+jV95XPvpixVX9TB0aa7IJToxHzZz7zRdSct2wpRWyH/wBH4F1y386iQGyOXCouygVohEVNkX7PZvCtkJ5TM4NsI/ZAtvU6rD0jVcHW0MY7lrLP5jRHZFN0x2X3fiax43/5fU00PmBeEyMUy2JtsfyrDh3OStYbUSTuMxdxuCKFRSjugRsyrxeICKzHZQWPkBelKLk8qL7K5nOjeOCwvjJ3CPiHIuTbJEhISNfAnMT32FdbG05Qy4air2V3buxFN3vOQdHxGLrAsRjzTgyvIdFyRDLndt2tcgDmSazrD1pU2qt1GH317Is5xTvHdgsPHny4cvGo6+aVAbkDqo/4ygi5B5DncU38NTk1GX5U9tbvsDrafUJTjMmbFgwqPmoQteTfOHNiQpswybC+p3qr8Piowef5nbYnW30AvnE0PCGeU9porq3WEyO0zdkWt2LAjma2To0pYuMY9t1bgUpSULs0H7U+bxSRR5WbBwR9a0jEL1hXSIEAlnJVvLTvpcsOpzzvRN6WRFOysFQ8bllYRIEhkXDrPiDICy4fP7MZUEEsdTqRYDnR8vGF23dXsrdyZ7lPF0ymGDhxMqgJNiHRnjQkQwJoHsb3LEG19r7HY6PKw6jiuO/JXM7XJpeLNM74eCWSXJB1nWrZS8k5PUguoAjRQCSdCbeFqkaaiszVtQNhuDwRRgWlaQ9XGhJ2JUDM3vNWjZ7CpM0VGwTsQ9heolqRvQtuDteGM963pc9JMtHYoumk1jGp+ubA+IuSPSsmLi5UtOTTQ3uUeOdhNGWmIVBcJHpZBqc299tfCpPEU6CUbDKWFqVk5rbkDw2KmjVhDMsqXuY3sDbcgN36W176tTxFGpow1sFXo6tBOOwq4nDPkujFMrow1jZgbEd409KRUw/Rmqsezvb2Fxnm+FmUhw2MGCOGWCzhWQP1iBCrEk/WzXse6tc3QniVX6itx3FxzKDjlLKLghjmR42jISBIMrqSOza7qQDre/Kky8QjNTi21d3TRdUWrNBx4cz4qPESOH6mNwosR9Kx0YAk6ADS55cqRDFQhSnGF7y7sLpttXtoCno7KcLi4w69ZiZXcHX2SFCK2mlgG9acsVTzUrJ2juVcH8XqWGM4LPPHhUZYlEU8DSIHLAxQgaZso1JG1vfTadajCtKabd0+3JVxk4pWJeBdH5oJsQ+WCQzTNKkrk5481zYrlN9+RHnV5YiM4RV2rK1l3BlaYVhuizjEYuRpgY8T1ZK5O0WjUhbkm2UFico30F++LER6cYpaoGV3G4DoxJFhlwpxV4up6pgIRc3JzOrMxyk5uYO21GdeMp58uvuC1tCNOjMMUrPE0qB0jjaNWARljBCa5c19TsRvUeIco/FbkGXgsJcDJbME05Dw8qEMVTT+L79ik6M3sCftIjSuj009UZeo1oMk4gWFqnTSJnbNpwP9xH90ViqfMzXD5UZb5S2AWE9zMfQXowV7mrDq7Zj3fPPIS7LbVWAuFBsQT3CxrhYxOM9j0GHmnhIxSvrZodjZW6ssrRHLY3X2ha1xfnfS+21ZIWUu5fDKKqqMs2t9HsWfBukgMfVuNb3uATy0vbyrqUas2svByvGcH5eanBfDK/0ZJiOJRoCXyHwF0bx30oeXg/8ARx1iprumHHC7FSCCAw5GzC9iORrDWXSm4s6NN545kcqG+xqinELiwyAf6sabGceSjiw+Nh3itEZQ5RRxYRHKv2h60xVILuirjLgccQv2hR61NfmQMkuCGXEr4+lB4qku4elMdgMpBkbQC9r8rbk0FWjP4uy/dkyOOhJwzikeIBaJsyglToRYjlrQjUk52krEaVrooOMYH6RiDub2puG8TdFdJq9u5lxFC8s3IPHg6ZLxWTFKgjb8JW0KD/prTCeeKlyOStoZH5Th2FPdfTzDa/CnQNOG3POpeIGJx1bK9lC6jR1GoBv9YbVnxWFVVXN0JOm7tXiwvD4lp1IWFFbQZstj2dWAWxLcq59Pw6q3dPT1N8MbRjaWeTXH+wzCYvJGImVLi+zmNjy1zAXr0GFhKlBRsvprc4HiEpYitKpq09lfYWPGMjrnR1sV/f2yFdMzAntd9snfRrShPR6+yszNSpz7Itz0owv1XIFza6MDblfSvL1PDsRmdo3OuoStsNHSTDf80ejfpS/w/EfpDlfBIOlWGH8T+y36Ufw/EP8AKTKzm6ZYcbM58kP50xeF4h9v3DklwCTdOIx7Mcjedh+dNj4PWe7SD05AE/TqT6kKDxZy3wAH41ph4KvzSLKk+4vGeIYnqnPzlQ0fV9ZHGmXKJfZAc3zHyrXDwzDw3V/czUqinJKzs72fsbXoxh3bCjDzg5jHdrm5Ky338a5laGaq4w0W5WsknmRZ8L4VHhY+rjuRe5LHMzE8yedTEzUW7u7EQV9EgN4TLIbbDc1y4J1Jadwzjd6h/wCz0At8eddHykIrV6lb+ha4JLIo7hXSoq1NIS9GZD5TP3S+f+Fq0wNGH3PHZqejpxHYPiDRnRiu9iOV99OYoa9hVWip7GoPSNWU2cZuQkIZR4arcDSqXtujC6FRdgHF8XXqJUd1leR1aNUBEeHIvnZWbXtCwyjTSmJttWVrGjDUqkZKWyKD5waZc6NzvnJqXJcX5yalyXEOINS4BpnoXJcaZalwXNd0X4/GqP8AOZiSMoVGW62TVW0F2IPeeVYsZKs1lgtDM8NTUs0VZmm4RLPJKk6uggyXzFi0kxa+hC7EEbVk/DJzjfNaRmr4ylFZLbM1sMpI7QseYrh4rD1KNXJN39eStOcZxuh6m1MoyUNgy1H2Y8q0qFaeqQu8UWWG9keVdakmoJMRLcyHylj6JfP8np8B+H3PHJ6ejpo0PQJlDzloetGSPs5cxtmNyBbuoNXEYltJWLziGDwWe0mEyhs2QJdZDkVWckBtbZwLAcqCTtozMsRNdwHF8C4dp2p4wb3swe2ikaZSTfNp5GjaRdYuS3Gf0PwbXyY2TT+rDDU5RawF7m4Ft7abVLy4LrGPgRugMeZ1GMA6v2y0dgNAx1z8gQffQzvcKxfoQHoQt7HGxqbXyuhRrfaylr21FHM+A+cXBn+P8KOFmaFmDEBTcCwIYX2NGLujRTnnVyuNEYcKgDjUAendB+JRtDEodc0Yy5MwDZifasd701OKhqecx1Koq7lZtM3MQOpO5ryniE1Wq3hslY24eLhD4t2OFY6fzWY57BStpXchUVrGZrULwZ7C+VPg7xViktzKfKQPoV8/8LU+mPw+541PT0dNBfADZ3+laI5QAytla5Ybai9CRSrstDSSYvF2GWdXW1gJUV8zAKTY2O5J/wDzVE0hFqb3RFBxuUqxMWFkIkZB2CgbJYs984sLuBsfaqzI6ELix8VkGW/DlOQKAFnPZClWC5Te2pQ278tS/qV6FPtIcnHVYTFsFN9IMhHWXb6Vmc9XdL6ncdygVNdNSeXX6kAR9IcGGzdRib5s2sqG5zKx3GmqKbi3pVviJ5N8lR0m4qMViGmClQwUWJueyN9KkVZGylDJGzKqiMFAqAENQhPwifq54pAL5JEb0OtKrK9OS9CrV1Y+iIZVYXWuFTyTjdbnJba0IpV10rJNWqXihqempDKGt2jpT3WnazVgpR7Fvw5rxIfCutRVoJGSTu2zL/KP+5Xz/Jq0Ux1Dc8cxAp6OnEl4OoLNdc3Z2vYnUbeP+dRkm7IPbDqLEGRLXNrcgdTfS24oXKX9hkKWN0lA9o2N73axY8xqVHoKgfdCddJYt1g0vuRc6jvTfsL6ChoS0drD8RxaWOzHqzZhawB7S5iGsCLHtN61EkBU4yM0ByphoHVCCGgQUVAHGoAI4RDnmQf9Q+FIxEstNsEnZNnrTYpltlNrAbV5Sno7o4FWo1LQlh4vNmABzEnQW38NK1pyk7blI4iQRj+JMxCMuQZrNre4Fr2pmWTl8WyZtcslvVN+xr8E4KKRsRp5V1lqhC1Mr8o/7lfO3wam0x9D5jxvEU9HTiP4ailmzlwoW5KAErqACQdx4UWLrSlFLLyWMNuz/wCqVGNxaVWQgEgb7bW9DQ+gjrS/Tf2HSpLYtnhfIMxySKTYXsbW12NCyCq8L2aaGJFNmIWEZkCEgAbODbmL7G9G3qW61O27EfDSKNcK1hzANj5ENrU05LKvTf5jO1Y1igVCCVAHAUCGp4D0DxOKj6wWjQ2ILfWUg9oW8tt6pKokZqmJhB23DehnRWbOzvGwy6AEa3rmY+pKp/x09eRWJrrLaPc04iLsqjcmwvsL6C9cilBuWU40lmL2LhiwAStrlF7G2rHYe411FRjQWd7mijQzTSR0CRvLGhbMwDkkbM51Nu+3fQpuLcYt3aubKtN2c7en0NLhUAQAcq2oyGP6fzrnjjbnY3vt7QsfUfGnUx9Ba3PIJ6cjpRBjIQCASA2htzG+tEMoKW4bFxqQXusbZgoIZAR2b2ta1j2jtUsJeFj2bR2J4ijqQcNErcmS65T5cxUV+QRw8oyvmAVlINwxB02J5bUTQ6cHukOGLkH8R9Bb2joBtUB0Kf6UQgVBgtqhBtqhDiNP9f65ioQ9z6G8UafDREQuDHHZSbiN7WU5Tc31vub6Viq01mz90cisnCTXIvE2liuFNgWYiw2tpm8Abn0rmV1Uptu+jd/YyTlJbAvCMQkZLuTpYCxGt+Wu9JwsowvOV9C1CDnKyBON8QabQEkXv3L4Wvv51SUpSlqzf5jD0otbv03+5ouAQAQrly5tLsOY3Iv4eGldGEPgWSyMqqymvjdy5wU4K+1fKcpPiP8AcVpTuUMd044IzuXB0a3iAw0t+FNjLKNpVMjPL+J8MljPbQ2+0BdfUbe+nqSZ0adSMloyqarjxtqhDhRCdUIcouQDoCRc9w5moQvMRiULaSJqMQ6HUCN5WFlOmlgulr6k1SwlJ224H8RxSMyhHUrkdr6j6VlVSTpdRYX05lqCWgIxdtf6ibE8Uw9nKXveUnMBdw+YWuAN7RnXkKFmVUJFbxKGNTHEDpm7ZW7MMwRTod20bTy76KvuMjm1bPecHh2SBUTUgLfRUa3O4Xsqa5+J6jj/AMe5y4uLn8RFxsjqsrFc+UEjNlvbmPteVLr6UmpWv72E1La2MiyA71xbtbGexHkJP6UxO+i3K5XctsPi3CBVFzawHL3n1ro0Y1GrPQ0xWhpODYIpH29XYlm5akAbe4VtSsrIsWMkYYWIuDyNWIVGL4Araocp9R5d9QNyg4j0Mic9vDq192TQj3qQaKnJDY1px2ZRYr5OcPfsvPH4EBh8VB+NXVZ8DljJ90irf5OifYxKfzIV/Or9dDVjV3QLL8nmJHsyQN/OR+VHrRLrGQ9QWXoJjB9WM+Uq/nardWJbzVLkZ/QnG8oQfKSM/wCKp1Y8h81S5GnoXjf+R/bT/wAqnUjyTzNPkYehuLG8ajzkS/peh1Y8g8zS5JcP0IxTco183/QVXrRA8VTPRujcOJw8YR3isqKqgFmLOWvJI5O5IsB3UqU4sw1ZQk7oJxALE52uMzsugGUMb5bnesNah1fmYhxTGxYEt7KN52J+O1VjgqS7X9wZUGw9H2YWYgD4+g0rVGmo7KwdEXOD4Ykewue88vLuq6ViBtEh1Qh1Qh1QghFQhG0CndR6VLEB5sDH9gULEuVuJwUY+qKAQPMRtpUJcGfEtfegESFQdxUIW+EwaHcfEj8DVrEZYRcOj+wPeSfxNSxUJTDINlUe4USElQh1QgtQh1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64" name="AutoShape 32" descr="data:image/jpeg;base64,/9j/4AAQSkZJRgABAQAAAQABAAD/2wCEAAkGBhMSEBQUEhQWFRUWFRUYFBQVGBUXFxQYFRQVFxcVFxUYGyYeGBwlGRcXHzAgJCcpLCwsFh4xNTAqNSYrLCkBCQoKDgwOGg8PGjIkHyQpLCwsNCw0LDQtLTUsLCwsKiwsLCwsLCksLCwsLC4sLCwsLCksLCwsKSwsLCwsLCwsLP/AABEIAOEA4QMBIgACEQEDEQH/xAAcAAEAAgMBAQEAAAAAAAAAAAAABQYDBAcCAQj/xABKEAACAQIDBAYECgcHBAIDAAABAgADEQQSIQUGMUETIlFhcZEygaHRBxQjQlJygpKxwSQzNFNisvAWc6Kz0+HxFYOTwmPSQ0RU/8QAGgEBAAMBAQEAAAAAAAAAAAAAAAMEBQIBBv/EADMRAAIBAwEFBgUEAgMAAAAAAAABAgMEESEFEjFBURMUYZGh8CIygbHRQnHB4QZSFSND/9oADAMBAAIRAxEAPwDuMREAREQBETw9UAXJAHadIB7iQ+J3rwyadIGPYl29o09sj62/VMeijH6xVfeZDKvTjxZKqM3wRZ4vKgd92Po0x/ib8hMlPemqeFM+oD8zIXe0upJ3Wp0LXF5Wv+s4g8EI+5MNXaOK5aeunOXew6P39T1W0uqLXeLylPj8V9P/ABJ7pjONxX7w/eX3Tnv0ejOu6S6l5i8o3x3FfvD95fdPa7Qxf0yftJ7o7/Dox3SXUu14vKgm1sUPpH7hnpt4K44g+tPcJ136HNP0/Jz3SfVFtgSmHfGqvFVPirD85kp7+fSpA/Va3sInavKT5+h47aouRcIlao7+UD6SuniAR7DJPCbxYepolVCewnKfJrGTRrU5cGROlOPFElE+ZovJSM+xEQBERAEREAREQBERAIDe3eFsKiZAC9RiAW9FQBcsQOPEC3fKHtDa9Ss3yrs1uRsF8Qo0Em/hTrlWwpH/AM34UuIlVw+MVhZh+f8AuJl3dR727yNG2gt3PMyiqP60HnA2iq/7C/tMPgEfg1j5/jML7GflY+Y/GUPhfMt6mU7cPIH1n3TTxm9ZpgFtATbS55X7Z9fZlUD0Cfq2P5zRrYFh6aVrX+cqkeI09Us0adNv4tURznLGhv7L3kfEFhSsxRS7AhVso4nrML+AnhN56jsERc7EMwCIOCi54t2a2veRlSmg0IP3F081nllThZvuoeX1fXLnZ2/+j8/6K+av+yJClvJXqdF0a6VXyIx6FUZgNVzZzY9xmM7yYnWwzAOUuOjC5wbFCSRaaiomvVJ8Up9nhPIpJqLNy1yJ2cjl/KSLu6/8/fkcvtX+o223nxKBzUQgU3CVCxpKUYi4BGfgRzGk2DvRWDOppnMiZ2X5InJa+YWq9YW7LyNqZCScpHLSnTAGupFl/DSeQKfYw56ogHb9D1Txxt5a9n6hOqv1e/MnaW81QkAIhvRNdesozIOOU9Jq38PGadP4R6ZIGQi9tQxHHxJke3R2HpaHXqrcnlfq/wBET4WTtflwCcvszns7d/ofn/R7vVV+r35lj/tATxVh9oGDtZTxuPFfdIKibk5elbhplHhyA8ZuU8BUI0R/Wp/OUJ0YxLMZ5N/40DwI87fjMT1BexH9eImNNk1DxAHiR+V5nXZBHpN5aDzMjxFczvLNjBbxV8OR0dRrX9BusD3WP+06BupvV8azoy5alO2a3osCbBhfUajUGc4qGmo7+0anzOg9Q5Se+DOrfF1eQ6Eaf9wa98uW1R726uBVuILd3uZ0yIiahnCIiAIiIAiIgCIiAV3fjZNOthWLjrUwWRhxU6A8OII4ju7pzltgVV1AzL2rrOtbbPyD+A/mErmz10lG5pqUkW6E3GJR6aMOM26dQiX04RG9JVbxAMwvu9RPzLfVJHvEqO0b4MsK5XNFTpYk/wBWM3aO0CP6I/OS1TdZPmsw8QD7pgbdthwcHxDD8CZBK1muBIriDMI2r229dj+ImN8ah4oh+yvumSpsSoPon7XvWYX2VUHzCfArI3CouJIpwZiZqR//ABJ91fdMRSl+6TyHuntsBU/dt/h98xnB1P3b+Q98j+I6zEZKP7lPIe6elWj+6TyHunn4nU/dv93/AHn0YR/3b+Q/+0ZkMxM6VKY4Uk+6vumddpKOCIPUvumouCqfu29eUfnM9PZVQ/Nt9ofkDOlvs5bgfam12PZ/XhNKrjCf+L/jJNNgOeJUeZ/ITOm7A+c59Q95ksaNSRw60IlbqVz3/hNSqSZeaW7NIcczeJt+Am0mzaSeiijvtc+ZliNpLmyF3K5I5wmxqtX0VNvpHQecvu4m7yUKRqA5qlQkMeQCOwCr3X1Pf4Ce8YdJJbsH9GXj6VXj/evw7u+W6FJRkV6tVziS0REvFUREQBERAEREAREQCP29f4vUta9ha/D0hILADT+u2T23Wth3v2D+YSDwQ0leqstE8PlJCmZmBmJRNDePEtTwdd0JVlpNlYcVJ0BHeL3HeBC6HLZLMh7D5GRlbGMpPULC/pKdV8Vn5+p7YqIzMpy6k9Usp4/SRgx8SSZ1DdzFYrD0g9fD7Qq1GBI6N0rUmU6pYPVZuFjfTj2WlqvYTispkca6XEu1HFBhca6XPEEfWB1E16u1lViApqHuuB/XqnOdv7945XVOiqYQFWsKqk1HB0v11AAH8I48zMmC+EXGKtmKVPrKQfNWEiWybiUVLTz9ointO3py3ZZOhJXJIzLluL5Sbka2meUJfhAq3v8AF8Pm7T0p/wDabw3m2hUph0pUaaHQOUVQfqtWqdb1Xld7Fr8ZNL6nq2zbPSOX+yLdPNVgurEKO1iFHmZzvbG2McHNOtXdWsCURkWwbUfquFx2mQVZL6nU8y2p8zLNPYMpaymvoUqv+QQi8Rg8+J1Wpt7Cpo+JoL/3FJ9k8f2uwA//AG6PrLAedpyZ0mhilmlT2FRXGTK623Um/lR3fBbWo1QTSqU6iji1N1cDxA1Hrkii34C/gJ+a9n1qtOurUC4qhhk6MEsT9EKNWvrpz1k01fG4z4xUUHoqQqVKhd3NOkozPks7kXsLBQvLgJFU2U6ctJaeJpwut+KbR3oiYqk5r8DeOc9PTJ6vVbKAAA12BIUaAkWBt9Ec9Z0iqZRrU+zk4liLyR2PbQyV3WP6Kmt+tU7rfKvp6uF+6Qu0G0MmN1GvhU1v1qo4W4VXFvAcL87SvReZskn8hMxES2QCIiAIiIAiIgCIiAR+3gPi9S/YP5hIbBDSS+8S3w1UD6PjzHLn4SLwXDzkNTiiaPym4pkXvWf0HEf3R/ESUBkVvX+w4n+6b8pxF6o8a0Pz/SwxqVBTXjUcIPF3yD+adU+FPYWIrV8PTwqZko0SAFqUwwLMAOoXDejTGttb90pfwfYDpdq4deIWq1Q+FIM/8wXzE8fCFjFr7UxTaMFqCmDodKShP5g0+mw51klyWfMovgZ9mbvY3EVjhyHapRBJp1Kn6sNkvbM2l+pw7pI7K3ZxFZWNKkXCllLC2W6khgrE2bUHhJP4IQlCjjcXU0SlTAJHYA1RwO+wTznzcWpVxe0qNWpcZA7JTXRKFMKVWmqjS12UHtvrO51ppzSxiKMitbwnuuTeZPA3b3ceriaavTcIHIqEq2X5O5ZCeGpGX1z3vng6uJx9VmoVDRohaVAdG5SwAzsoy21Y2uONh3Sc3Qrq2P2lizfJTeqF1NrAgObXtr0PGR+7OLbD7KxO0mZnrvnFPMzMFao4C9Umw67gnuWV5VJb+9jgkvqz2nbRjSdNPGW9fBEPQ3RxABZcNUFwPm2NhoOqdRp3Tzh9hYiozIlFyy2zC1it+F72tJP4Nt3OkxYruuc07s9Z+szVWBA6x+dqT/yJMbs7RQJtXaFXWm1WoosT1qdIZQFP8V1AtzMkncSg2tHjHryK1OwhWxPL1b488LiVPZ+7GIxClqNIsouM1wFJGhAJPW9U1MButXxRtTVQMxTNUYKucXugPFmFjoAeBlp+Dg1K2MfE1jl6KhZUXSlQRiAtJF4ABVP3ZHboVzjtr06tstKmar0KY0WlTFwGt9JmcEniSxnbr1IuS00Wf6O6VpSxGSbeXj9yM3K2HiaW0apQ0kqYRXNbpczKFYEHKE1JtrxHtnvBYtv+h7QxL6vjMUqX4XzFWew+1U0krhMd+ibcxot8rUajTYePRj/NQ+qQ29Y6HYuzKHA1TUxDesEr/nL5SOUnUlquaXksv1NilFRWEbvwPPapWP8ACv8AM06VUrzlPwY18prH+FfxadDweIutwc17XA1y8e/umRfJQzN9cFqlPeqdmumT5j30MsG6p/RU1vrU9XyjdX1cPVKvjqunHmde/s9XD1S07rLbC0/tnzqMZnW8WpORbqP4ceJLxES6VxERAEREAREQBERANDbn6h/AfzCRGD4ef4yV3ge2Gqk8AuvmNZVd3dqdJVxdEnrUa5t9SqiOp+9nHlIqhNH5SwCRG9j/AKFif7l5K3mKsAQQeYsRKsp7rTO1HJwPZuPxeEqNUw5qUmNwWVAwK5r2uVYWvY+oTZO+lYsTVp4SqxNya2FoFiTxJIUEzpuK3LwzEnoqYJ5hQp81AM0qm49PkXHhUq28ixE1I7ZofrgQuznyZQ13yqtha+GCUQmIqZ3ZFKkapZEVTlCgIFAtwkzujvOcEz1FpCqzKFF3NPKM1zY5Wvey8uUnDuAvG5P1hSb2tT/OfBuMRwI8Ojpj+ULLC2vZyi4tYzx4mZX2fdOSlDGVw4ENs3bjUdnV8KtG7VxUDVekAK51sNCnW5niPSM3cDvElPBNhauH6amSGVRUFMggqwGa3C6jUeRm/wD2PYcl9av+VSP7Hv2J92p/qz17Ts5Z46vPvUrf8ffprhpn1NfYO/VWg7u1FCpVVo4ek+RaQDFmOZgS7NcXJ+jIltsP/wBMp4EUgq9IHq1M4OYCqamXJl+rrflLAm5b/wAH3an+rM67jMfo/df/AFJ7G/tM5SfJ+X1Ds9oYx8JWaG8b0MLiKNJFLYhSrVGYgopQrooGpGZufPukdsPeupgGZ6K02YoEvUDEKAQTbKw42HkJeB8HhPzh9xD/ADXmZfg1TmT6hSX8EvJ+/wBu09M54nlKwuYbqk18PDgcrXeit8SbBg0+gZszDL1y2cPfPe/EAeAtG0dqYrErTWqXqLSXLSHRgBFsosMqjSyLx7J1tfg7pDiX/wDJUHsVgIO4mGXjTQn+IZva15476DeYxNFU3FanO9y6pQVBlJJyghcrZbltWserOibIrA0st7cjY9a97ZjbtPsE81NnJTBCADuAt+EiEp1UY5Aef4EX9pkVe373Qcc4ecmU73ul4qu7lYw8GfeDEhEVU5d+otYnTib3l+3V/ZKXgf5jOW7RwdXVnUkka/ZXn6hOobqH9EpeDcPrGQVLZW9KEc5euS3Z3crqtVm1hfDheZMxESsaYiIgCIiAIiIAiIgEXvMf0StxHUOoF7ajW3PwnGn2/wDE9t16h9BnCVQOaNTpXIH8Jsw8Lc52nb37PU8PzE4ZtXZJxG2MQmYU1DBqlRuFNFpU7tbmdQAOZIkFbOmCxT+VnYlqAgEEEEAgg3BBFwR3WI85idpVtg7do0sM1Ol01VaJ0Z+GVnprZSB/8mcLa9r25Scwe1qFcA0qgYn5p0PAG4vxFiNRprxlStQq4zg7hOOeJnZp8BnlhrrPQmS+JcRkWexPAntZ4DQ2/tgYag1S2diVSlTvY1atQhaaDxJ9QBkZuHvTWxpxIrJTQ0WpgdHm+eaoIJZjexp8RbjInF71YZtrKa7noMFm6MKlSoKmJYhWc5FOiC4F+YvzmP4GtTjj2vhz5nE6z6GnYxhaSlNfFhPPTX8FGVVuoscC8bf2r8VwtWvlz9GubLfLm6wFs1jbU9kqn9q9pts9segwaUgGboildqhRXKFsxcDiLgaXE3fhZxwp7NZf3tSmnqUmq3+GmfOV/AVK2IfD7GxI+K0looXCEPUxGRRVCZzZaeazsQAbZLXlqyt49jvtJ68+i4kVWb3sF23e3jr4vBUa6UlDuzK66lRkYqWXUGxI58O3nLIZiwWCSlTSnSUIiKFRRwUDlr+J1MytIpuLk91aHPLUxVJH4t9JvVZF459JLSWpWrPETBhcOHJJmx8VUcprbPxQFwZtPXEvNNGfBwayaG1EGRvCT26n7HS4cG4fWPtlP3o2iAjhTrlPDlm087X85cN1P2Sn9rlb57aflIq8WoxbJ7SpGVSajyx/JMRESoaAiIgCIiAIiIAiIgEbvE9sNVPYv5icv2aqpisfXrAMj2tcaMFZ0y+ap5Tp+8n7LVt9EW+8Jy3aFS9PEIOPyxHHXJiC5/wg+Ur1pOOGvE1tn0Y1oyjLgnHyzqb+ztvNUBFOynMRkva4CA3svDs7LC3dM2Jw9KqR0iGlVOq1EbK1+qWNwbMeAJYcBYHSQuz7dFTLUiwF8r075xqw46C5OYaE2B4aieccUyo1PpAQSLMHsgsCQMw0scosDbrCYtG6rKrxeMm9VsaNWbhu4XD781/J0GitQ0h0pVmDEI6ixdQBZmUaLdsxyjgLc7z4FI4i3jKrhdoVSihx1cpARqi075tQwBN/Z4azMtZkVjTSupI6rLU6RM3eFJFuGhv6po1rZ1sTawfGVruVrWlRS3knyf4TXm0WhZrbX6b4vU+LAGsVtTzMFAY6ZrnTQEkX5gT5h8UxRCwAcr8oo4A3PC2mosSBoCSPDMMbblMxLsqmvI04vtIKS0ya25OxWwWDpUjpUuXrZWuGqO2vWHpWUKL90rW6e72PwD49loLUDreh8olqrpVfJoGzAFKjXvb0bS5LtZBxDew/nMy7apcyw+yfymrTvm3Pew1LiVpUcYxyKdvpu9jsd8QBoKAoz4lRUTLTd2ph1uzXayBuF+Jm58Im6WJrYihi8Fbp6RsesqmysXpsM1lNiXBBOofnrLUm3KP0/wDC/umQbZpfS9je6W4Xyju4aWM+pC6T6Ghhqm0OnoCouHFHoScSULFhW61lpXN8vo6kdsmWmqdsUu0/dMxtthOQY+oD85FK4pvmh2U+hmqzC2yi/pG34zJgMQKjE5SAtuPMn/iYn26nxgUbNmOYZrdXMoBZb9oDDlzjvCxmLOHRT0kiu7w7LegM6m63t3gnhfuldr7ScjVp0rauHD0mVuBGspNbYaX0v5zTttq0oJwr8V9j5faezKqqb9B6PlnmVnF1SQb/ANWE65uqf0Snz9Pj/eN/xKBW2Kljp7TOgbsfsyceNTj3VGE8r39K6wqfIt7ItalBT3+eP5JeIiVjbEREAREQBERAEREAjN4zbC1Txsv5icrNRRVcs2Uhqppm2YEiu2hAGt9R4TqO9bWwdcgkWpk3AuRaxuBztxtznJdpA9K1/p1uHD9c97d15RvHhJn0ewoKbnH3zNamatI/Ilgn0FJOTnbKb5hfsF+F5LjZ1augLvqo9FVZ2HSdbrC4HzeA4TSodhkjhK5VgQxAuC63IDWvzF7HU8QRx4Xle27Ccs1Fh9TWuo1qKzS1x4amSoWtlJosbNYV0em3WJY2Y6cTpciZaFCsvo0hRci6VekAUXVRmst+kHVvbUdY999g7QqZfk7seWc4chtRoWDggWvoRy759wOIZErdM6sajZkpIcwpNckvn4A8rAm/EzencpQ0aPkKVgu0yk1l8CTrbRQsbK4F9Orp6tdPDlwmM41exvumaC4qZBip8zKjTk2z6FWqSwZGxQ7G+6Zhev2K/kPzM+/G58+NzzsKa5ju0eh8Vm+gfWVH5zMtV/oD1t7lmA4qfPjM67Omdq2j/r9zZL1O1R4Lf2kzK+E6pvVZiFDMo6oANuy1+Mj2xEktlYgNm6V1sBlykKCw7S3G3KWKMaKymiC4p1IJSp404+ng/wCP3JTdxCi2y9WoTl7eqvHvGnsm/T2JSWs1cL8o3FrnstoPVIHFY6o2XoQWOY5XFgqgW6q9uhtc6ceMm6O0MzFeY4ga2PZm4X7p05Omm91tehj3OHNNyWXy5mTaVW1NvC3nI7BbIuL1Pu+/3STKg2vPrPKUIqpNzqcCGVNPDIvaWylZDlAU2NrfnJLdZgcKuU3GaqL94quCB3Agj1TVxFWwm1usoGGUC1g9Xh/fPNC07Pfk4LBzOG6skxERNAgEREAREQBERAEREAit5x+iVuPocuPEajvnI9pfrW/vK2vb8q/9eqdc3oH6JW59ThzOo4d85HtT9a3Pr1v855QvvlR9P/j3zyFA6y1bEwOHeiDWIDMz2OYromS+vAekOPbKrhuMncBiytKzUUrIGOhz3GgYnQEZeHESna7u98XA19pKbh/1vDz+xv19k4UO46c08jKhaoaZXO9MVQgNw18hDdh1sTY2Ju/mLBK6EqCWBDAhc7pmNidL031/hM18VjKDVw1ZKqlWJdQyVA5uMqlrhgqg1FAA4VGF7aTLhlwwp1lStUBqUlTO1J7i1J6ZZ2QdcFnZ7adYk9ltHct5GB2l7BZecftn1PdLd6owvTalUGmqOSNQGHLTqsD4ET1/Z7EfQB8HX8yJi2bhqYxK1GxVLIjZwFdkzsXqsQaZNgAGopdiTah/Fpbqe0aR4VKZ8HX3xK2pcmed9uV80fRlEzf14T4TPmbj9ZvaxM+EzLejN5cBPs+Xi88ydH2eWn288kz09N3DYkrSspsSzZjzVbJqOwm59p5SybPZTkVAAFHLvlQo4kqdLWPEEAg+IMvGxFU0KbAAFlBNu0jX2zWV3CVt2KXxYwfD3+yq1O9ldSktyTWOq8DaJnm0yOswlwBMulHcqJSJuK0MeM9E+Ez7rn9GXh6dXhw/XP7e3vvI3H4nqkDs1PdJHdV74ZeHp1eH9881KdSM5tIjnBxhr1JiIiWCsIiIAiIgCIiAIiIBG7wtbC1TxshPlYzj+1WHTNb6db/Oc/hOv7y/slbj+rbhx9XfOPbV/XN9et/nPKF78qPqP8e+eR7wolg2YzCncDQMxJseai+oN+Fvm8pB4dLCTGzT1DbQ3PInTsOUgjnqT+Mo0dGbN9iUfqbz41b2YDX0gWBJDK2nymU8WUjw5THQUkvdSQ9S5K3AyhahHoHQEso8Lz2azi9ypAvqHFxbW9nUnl28hHRm4LUgTcAEqpPMKLh+GgHDslpmTupJr3/AWhSuMwt6OYk1FsS1msDyAViL/SWeaWDpEqSVHolgWQ2PyJy66/Of7p7J9pqAb2IBtYDpltoOQuOd5kaqObML3I67DQm49JeFowuhy9/k2aeNohcuurZiQCCBqLWsBpqfITWvM7O4Ns6ceBanf2zXcm5va9+VrezSVp8cmhRbxhtMXi88Xi8jLOD3mnkmfLz5eBg+MZb9jY3oqCX1Fte7wlRRMxA7TJrH1eoFHzePqEilOSkt0wtu1lSoLrkstPbNFxpUUdzHKfIzIGDDQhvAgic1quWJIvbs8JMbvYKpkeorNT4AAXAfMbA8LMOI4aETQxv/ABNZwfEWe1J1qqpKPHmTG36hy5KersGCgfVOvqk5ul+yJ9ar7Krzn+JxNalVquwLsC6m/ALlIDWHAC97ToO6f7KtjcZqtj3dM9pLZw3d545ml3hVnpnRLj9fuTMRE0AIiIAiIgCIiAIiIBHbwPbDVSeAQk+ychxaZqzm2gq1h4/Ksb/4hOtb0VQuErE2/Vm1+BJ4DvudLd85U2LV6SsBlPSVLr2ZrEW7rADxvKN5hpI+m2EpLeklplL7gTw509BTmOVGJIcOwtcWtoNNCbXOo11+CpPlhe/PSx5ixuLEa8bH1SlRqqnLLN25oOrHC6594M9LaaadesikA2FRKi9YZtM97CxUjj6WtrTYXaY1C1VYgXAaha/HQMjXvoOXzwLkgma1LEutwrsATdh1SCbAZiCONgNf956eszghsjXFr5ACPTsVIPVtnY6W1C9muh29CXH7fgxnZ3EGsa/Vfyjdp7ackAtSsVBJLsAM1gyk5jYi51seA0F9NwYqowtlQ3OXStl1zKCuq30Oml9ENtBrEgz4aS/RXyHukCuKeNY+pPKyqZzGfmvwSi7dLcVI9E+kPnIrqb5Owr4c9bzUrVbsT2knlz9U1wRytGYdsq1Km8/AuUaKprxPd59nj+v68jPlpEWD3mlk2XulnQNUbLmAKgcdQ2h9eU6Ss208vbw/Ay+7CxrVKSXpkZUOR7LlawsQMui3bQD+GW7aCk9TK2nVqUqadN46kPht3itZ+FluVueA5Fjaae18M1J2VtT3d8ntsCol6gYgnKLLe7MeIA7BxlYp1SXHSG5JFxex42AueHiZHVoqMuGrZ8LtO9lXajPj6E1sLd0WD1FOYHRWFrZGNvEMpBm4TTpFKYNlp9bKOLNfQeN9T4THjNs00QLmIUXA62YtbTqt2A/O8u2VmhjhVxCWI0JLF2ITKBds3M6euTupqqcF9ffiWKUbeyinNre0WObz/RYqFNHp1iFA6zE2HV1XWx565r8/OTm6o/RU48avHj+teaGLuV0YIMotpaxBB4cl7R4zd3Tr5sKlyCwLhrcmzsbW5aEHwIl6msLD9+JJUlFy+FcUvwTcRElORERAEREAREQBERAKp8JtJjs6oyAk03p1CB9FHBe/dlvOTYLE9Xq6i+o7OA1E/QTpec9278E6FzUwLig516I36In+EjrU/aO4SGrRjVWppWG0alm3hZi+KKWmIEydNM2N2TisPf41hWIHGrTGZfEvT4faE8YWlQqC61CvcQHHmLTOnaVFw1PpqW2rWp82YnkVZkWpNpN33b0Gpv3BrHyYCfW3fxC8aT+IF/wMrulUXGLL8bu2n8s15mAVJI4Cp1bBwp6TMeuqGyJYAMxFiTUI9RPKR7YR14qw8VI/ETGViLcXqjmpGNWOEyYbFL0bBzYs4uFKlTesKj1BYk6J1PwPG21h3br3I6rhqaqy+gCwyqQdEa9MctFJ5Suz5O1W8CCVkmsJ+9PwWDZ9UEg1GsrmsarXA9LKuo+cONgOGa/KesZVQ02tYO2bMofNlYAdFTUA9ZetqNQLHhYSvBp96SeqtpjBy7HMt7Pv39kTeLw6J1Lhc7J1ycwAU1MzGxPC6gjTUGXqkpSiMgBIA9BMl+0hJy4V2LBrktcG/E3GoNzxl32TvASlnzswpM7sykZnvYU0FtbX5e+WaElLeXDJkbTt5qMXnOHr7/smnJNPUHNY6LYPY30HIEi055jQM+XLYXYZSdRrwPhpLbtaqagZQrEXUo4uLGwzDwOsrmK2YVBZtO9jr/vrObjeliMU3jmfE39KdR4iiAxS25E9/hfTun3Z1QLUViL5WvlPAnWw85uYg0hqxNudrC+naZo0KVXEG2GovUtpmRbqPGo1kXzvPadGq1roZMNlVnVU3hak3tresIhF8x1GmuY8De3bcmTvwUq5wlWo9x0tdmHZZUp09PWlvURykVsT4KHdg+NcAfuaZJJ7nq6W8FH2p0nD4VURURQqqAFVQAFA0AAHATQjHHiz6OEN3V8TLEROyQREQBERAEREAREQBERAPlpHY7d3DVtalCmx+llAb7w19skogFXrfB/h7/JmpT7g+YeVQNPVPdSonoYg/aUj+Rh+Es0TzCPU8FdfZmLHCoh8S35o006+Cx30abeukfxQS3RPN1HW+yh1dm43/wDmpn/wfm006mBx44YNT6qH+pOkRG6j3tZ9WczXB7Qv+xJ92h/qTapYbaPLCovqw4/950KJ7hHnaS6lIpYfaWnyaL33pD8LzcTZePOrVEH2z/6p+ctcRhHm8ysNu1Xf08RbwDt+LD8J4XcGkf1lWq3gVQearm9stURg8yyEwe5uDpm64dC30nvUb71QkyZVABYCw5DkJ6iengiIgCIiAIiIAiIgCIiAIiIAiIgCIiAIiIAiIgCIiAIiIAiIgCIiAIiIAiIgCIiAIiIAiIg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3266" name="AutoShape 34" descr="data:image/jpeg;base64,/9j/4AAQSkZJRgABAQAAAQABAAD/2wCEAAkGBxQTEhQUEhQVFhQXGRYVGBgXFxcaFhQXFxUWFxcVFRcaHCggGRwlHBcXIjEhJSkrLi4vFx8zODMsNygtLisBCgoKDg0OGxAQGywmHyUsLCwsLCwtLy8sLCwsLCwsLCwsLCwsLCwsLCwsLywsLCwsLCwsLCwsLCwsLCwsLCwsLP/AABEIALMAhQMBEQACEQEDEQH/xAAbAAABBQEBAAAAAAAAAAAAAAAFAQIDBAYAB//EAEIQAAIBAgQCBwQIAwcEAwAAAAECEQADBBIhMQVBBhMiUWFxgTKRobEHFDNCUnLB0YKSshUjJENiY+EWNFPwVJPx/8QAGwEAAgMBAQEAAAAAAAAAAAAAAwQAAQIFBgf/xAA2EQABAwIEAwUIAgIDAQEAAAABAAIDBBESITFBBRNRMmFxgZEUIlKhscHR8BVCI+EkM/FyBv/aAAwDAQACEQMRAD8A9wmoognE+lmEsaPeUt+Fe0fhQnTsbqURsTjoEAxP0kJ/lYe4/ixCj9aAasbBEFP1KHXunuKb2bVtPMk0M1b+gC2IG9VUudK8a3+Yq+QFCNVJ1W+Szoqz8bxZ3xRHkQKyZ5PiKvlN6Ku/ELx3xTfzGs81/wARWsDegTDi354l/wCY1XMd1PqpgHQJPrTf/If3mpjd1PqrwjoEoxT8sS/8zVMbup9VMI6BSLxG8NsW/wDOavmuG5VYG9Apk47il2xTHzIPzrQmf8RVGNvRWrXS7Gr/AJqN+ZR+lbFTJ1WTCzor1jp/iV9uxbf8rFT+tEFU/oFgwN6otg/pEsHS7buWvGMy+8a/CjNqmnUWQzARoVpeG8Ws3xNm4j+AOo8xuKO17XaFCc0t1V2a2sry3pPxm7iWKhylkEjIpgtrpmNISvLstk1G0NzWdu21t6Ikmg4egRL9VAxuHmBU5d1MYTPq7Hdz7qnJG6vmKD6s0mWHlJ+Jo3JjtuscxyclrwUnn2z+1Tkx96rmOT+qP4F/mk1fKj/QpjcnBP8Ab+IqctnVVicuj/bPwq+W3qFMTlxP+2fh8KoRt6hTEUoGmqx4b1RYFYcU1CDMqRHeN/KoYQOigkKR2Ufdb0BqCnB3CnNISoZ2LDwjWsGnsVoSqzbuMN4YfGs4CFeIK0MMNLiSjjUMujD1FSwvfdTEt10d6TsUK3u0VygON20Mz6jem45CRmlnsAK8/wAXfIc+BPgRrtSsgzyTDCmjFzv8R+tDxELeEFKHB7vfV83qFWBKLfnWuaFWAppw5PP5VsTMWSwptzBk/wD5W2zNG6yYyoBhGHKimZltVnA7ouOFJ3FVzm9VMB6JGsN3T7qgezqphd0TksN3R61kys6qwxyeuGfxPqf2rJljVhjlILR5yPWsGVg3+S0GOTha86wZmqxGU0/+61nnDYLXLTTeA5j0FUZCVeEJtzFE/wDP7VBcqZLR9FMNcuC4VVm9kSNvvaU3C3JLyHNaTpfwO3dugxlYqCSOZk6nvq52AlZjeQFk8T0PuD2GDeehoHKdsiiUIbe4FfXe2fTWhljhsiB7TuqjYe4u6sPQ0MjqFoHoU3rWHM1nJazS/WW7zUsFLpRi276llLp4xjd9Syl0pxbf+ipYKXUTYp++pZS6Z9YbvNSwUul6xu8++pkonLac7An0NQBVdWLXCbrbKaIGOOgWS9vVEMP0Vut7RC/GiCF6wZW7Inh+iyLq5LH3CtiIBDMpOi3XRe0Fw6gCBLcvGnI8mhAfqouND+9X8o+ZrMuqtuijt1kKJ5UVairYu2oUkiYrDjYFaAQhlsv7OVtNcvLzG9Bd4LYuqt/hluJgBds3IetCI7lsOKHXsFYzQjq/iuw86y9uEqw4pRwhaxdauVx4StS6lyo/7KWqupiPVWrHA52Qn0ojWuOyyXd6uJwgL7Sx5it4SNVnFdX8Pgl5AUVoWCVet2QOVECypCK0qVLFNoaG4qwjvRv7BdObfOmmdkLDtVDxkf3g/KPmazJqo1QoKyrQnpZxJrGGZ09rQDw32o9PGJJA07rEjsLSVieHdL8TdPVhWcnfKocgc2yhQYFdWbhTGtJuPmPuUmyrJNrfvyRXH8Yt28rZS1wAywtXLRJ8ZMDzrls4ZNK4YQAO8g/RNOq442+9me5VE411v2llGWB2QzATG/dNPO4AQPdk9Rl9UkOLi/vN9D/pW7WItER1boAZhMmvmTSp4FNfNw9T+EX+Yh6FE7F4PpbsXG82+eVTVfwgb23gfvkq/lg7sMJ8lDimuAkFVQjcQSw/m/amYuC05zLifDL8paXi8oNg2x7/ANCB27t1i03DoY00+VPx8JpGf0v43Sz+J1B/tZRYgvHtv/O3706ylgGQY30CAaqU6uPqgWLx95DKXbg/jJ+B0q5KOneLOYPRMxVEg/sVdwnTW+FVVGa4SQQoBzHkQIOu+wrjO4OxjyQbN79l0hWEgAjNF+jnSfEtimtYgEQcrIYlSQTyAgjT30CppGRxY2m/74lEilLnWK31xq5ZTKG419KC9bC0XRk/4ddtzt507H2B4IbtU3i/2g/L+pqpNVQVdawrWa+kAzhH8x8jTNCf+Q3x+6HP/wBZWb+ifDTjDcO1u2zE8hMDX413+JutCG9SudSi77pMXiMfb6y615uqZmnLfS4kOTC5cx0gxtVxNpnWbbPwIOSzK6ZtzfJWsNwC8jIhSWZc4AIMLtmY7AedG9siIJvokX0stwLaorhuC3Bc6tkIPZJ5wGMZpHLf3UN1XHgxg9UP2WXHgI6eiI8cwl03xbRLgw9pVAyhgrudSxI3jQUpSyR4C95GInfYJ6sEjbMiBsOigPCrkscrlm1MnM2gjaZ2o4qIhYXFkk+CodmWkoVh+HuLbXCpCZiJ5Tmyx5yYo5mZiDb5ofJkLcWHIJ3EuE3UQMyEBiFGxOY7CBrNXHVROcWgrbqaVrQ4tWe4/wBHL1u0Lz5cjOLejglWMiGA22q2Vcb34Be+qbFNIxuIo9g8PcXiPDsPcW0v1ay11uqnUZGEuSBqSAY8a5b3NMMjxfM2zXQAONrTsFlOj2K63H3bh3e6z+9mI+FXXNw07W/uiuA3kJXqV2/XBcLC5TozKG419KVcUULW9GT/AIdNZ3+e1dCLsDwQnapOLfaD8o+ZrL1QVaaGVpZfp4f8K/n+hpihP/Ib4oc//WUH6E4S4vDsfeRGZ7i9TbCqSzaEMQBqdX+Bru1r2meNhOQzK58AIjc4LM8L4NcN22rWbiy6JLW2WMzAbkV0ZJ2YCQ4aHdJmM3AtuNluOl2LN7F/Vl+yt9XbIH33Ova7wuYQO+a59BGGRGY6m58kWukJeIgtB1Yfiar93D2E/mOY/AEUmDhpC74nfIJhwvUtb8IQ/BXow2Lxi/a3HZUb8Idgqke8H0o8jLyRQHQAX+qGx5wyy+QVrgOAXDWrt8qJW2xk+22hJYnfUis1cxlcIgd/LwQ6GMtxSvVC9dbD8Pw1pftrxNwsdSkku7jx7UA+NbawTVTiey37ZAIj5OVTA7n7pvE8QcNw+zatmLl5mbMdWUElnefxEaT/AKqtkYnrHE6N/bLIkMVIDufuqV/BxheGYUf52I61h4As/wAiKy9955ZPhFvsixN/wsadzf7pj3z9b4zio+xsmwnhCAH4r8aDb/FFH1N0a/vPd0yWD6GaXvLL+tMcQ7A8VinyK9L68ltB4+FedrSWADZdCns653UV68GBy6iY79Y1A8qWY3HkiO93Vbbo0P8AD26eYPdAQnHNM4qf7wD/AEz8T+9U9QKo5oBK0s50vsm5YZR6+WvLnW6aYRShx2VSMLmEBedJgmQyt3Kf4lPvFejbxWnfqPouaaORuitJisSCs4hmykMs3WOVhsRm50ZtRSOvYDPu/CG6KYDX980Q4e90XOtmbmbPmzITm79/CimWnLMF8tNwlHxzY8e/ktHgcRiJuPmbPcADNlUyAIj3UB4pS0NuLDTNTm1Ifiw56aK5gWvWrfV25AgDW2GGnODzrEvIkdicR6rEUk8V7NOfcmZb4t3UzOTdkXGZcxYEFYE+yIPKofZyWnIYdLFaE9SL5HPuKp4tb1xla5mbIuRRlACjSflRo3wR3wuGeZzQ5TPKAHNOXch3FjduFS5JyLlUEoAoMSBt3CiRSU0dy0jPXdbcJ3gNcNPJA+J4vFMyHrjNvRIuCU0y9nLqNNKG6SlbfLXXI5+qbjZMQL7aZoQ+CvMWLXCSxltXOY97aanzoDq2Fug+iOIJDqr/AADhro8jUmIlYURO+s86UqKtsoAARmQlmZW1BOmYAmIP4dd/SubXQGRoc1HpJgwlpSZhAAAVRsBtrQqKnd2nIlVMOyCt70b/AO3Sj6FZvohfSjFdXiMOTsQynyJH6xStQ/C5pKLE27SlutWHKgh2JalnlECFX8Mh3UUEuKIFSfhdo/dqsZVqM8Ht+IrYmeNCqLQdkqcHXkze80UVco/sfUrBij+EeiksYJWJC3ySNwHkjzAOlE9onGZJ+axyovhHorX9j6a3Xj8x0rQqJTuVXKj+EeiisYPCs2T6whY6ZetUknymjh1Ra5xfNYwxjYfJFLXR+xmyzLDUidR4kVMbzqT6q7AaBWl4FZH3allMRSnh1pdkFaDQsklQPaGwAo7AEJxUY4eSdaZD7IOC5Tn4aIquYr5a1fRsRh09aXOpTGwWc+kP27Pk3zFc6v7ITdLqVHhMQeri4wUrA7RAMHaRy5VUUcjme8Fh5aHZJmLRhuNDseR9aDK1zdVppBVBjQCiJs1Si6aiipcWxDBUtWvtr7C1b/0lvafyVZPpTlHCJJLu7IzP73ocrsIQ7obhEt43HW7c5EyKpO5ht/UyfWurXP5lM1yXjFnkK59JLxgsvN3QD0k/pS/DW/5gfFbl7KrcR4Vaxv1bDYFUK2MhvYhFAS2oUaFwO25IJgTT7ZHsc58mmwQSAchqvQEwSC4bgHaIyz4DQfIVzr3RFM1WFFTvtRAslV8MZajtGSETmrp3q1ajxTwJqAXVEo30cM2F9aEdSibBAumJBxOHU7QW+NKzC72gpmIHlOcFlFazN3KrXCYVmJJYzJ015/tQZOIYXWAyTY4dYAvNrqTBsyFeocssgNZuEwQd4Y6jluDsaPHVRzDCUvNRyRe8Mx1RPHWAIZQyhgGyt7STyNJ1NPyzcaLMb8WRVQUqipVFUog/DOGjF3r1/EJdFu2RZsLNy1O5uXAwgnTTQxrXcD/ZKcBtiXZlKEF7/BVejzLhMbj8yXBbFvODDv2UIb2jOYkNpJ1imJb1FMwi17rA916t9Irn1rF8MtBHNp2W80o3sswjMI00UzPfUpIzE2QnUZKSOvZSYN7mC4rdQWbjWMWVZerQkIx7gNIBzA9wIPKryngBvm1V2XLZ8N4h13WEW7iBHa3Lrlzld2TvXxpV0ZbbvW73VlzWQqVK6pJgCTWsYbqqsSq1/DumpBo0U7CcJyPehPjcBdQHiJpvloHMUN7GFqgYAoXkradGv+3T1pQ6lNbBZ3p08XrXihE90sRPxpSc2e1dSjjxwvA7j6LB4BYQEq4YMRmTUgjQgiuRMC19r+q7D5eZYtIzGhUXEMSVZHR7jESIYEEayBMCZnz0rMWV8vRMUsYs5jmgLT2OKu6jrAytp+GSI7j411hFO5t3Nd6LyFU1rJnBjri+VipLOMVn6tlYDKTnK5SrAaA8mB0EeNCfECD9bWVRPfcdE8JXMEw3CfLOitWnmJJIG0nby7qM2du5QzGVfw1/SAxju1j3UwyoZ8SGY3dFaGJ37e++p186MKiP4h6rPLd0TlxSj78etaE8Q/sFXLd0THxi/iqGqi+JTlO6Kvcxi8tfSsGtiG6vkvU+LxtvDW81wxPgSSYnQDXQCfQ0QOO2biqt6Ke3cFxMw1VhIPeCKGHl7DdS1isvewsGJpiLi125hJvp7HJIuHqfyZKghW36PCLC+tMNdiF+qMQs39IEdZbLTly6xvGblSdXbK67PCb2dbVeb4u5cV2e0xEmSJifHunalrxy5O1T76V8ObW4m9On+lfw+Cu3gtzPmZCBAy6R2uZE7mnIeHtZZ2LvSL65jGuYxlg7XPyV7ENcYEMik6ibiFOUe2Oz8a7IksPwfsuEYLaEKbC4xrOdbqEbAWwScjTJeWiJEDKNOdcfiM0crCw6rqUlBM+zgMk/+11/C/u/5rg8lyf9ilXJxhQfZeO6KvkuU9il6KYcbQeyrx5D96rku7lPYpUlzj3dbf1Kj9avkHqtihkO4Va7xx+VtR5t+gFa5A6og4cd3JmGx126+XOqCCxKpJhRJiSZNHhpmPdZZnpmQMxG5zAGdtevcn2sJce/aCXHcMBdGbsgKCZzqNBtRjTta4Bm4ush0YheXNAIOHI3z7ithiuGW8ZbTrQYBzdlo1EqRPcdaYiY5xxXsuG/3ThVtsqLA0CiB4ADSgTSNYLAqNBJuheFwhcydB86Rp4XSm2yotzuVbu4FY00NdB1I0NyOaze+yNcC+xA7iR6gxXRiFmAdyw7VZf6R90/Kf6qVrNAu1wbVy88u1ynL1LV2GYoc+UxqJynKe+eR9CKep66SMWIuFya3hkcziWOAduP3NWcTjusXKbpRSCrBFY5lMaQzkDanBxOMZ2zXN/hakHQeqXiHEc/VgAhbaLbWTLsFnVzzOtc2pqOc/FZdygojTRlpNyTfu8lU+sGl7p3lhL9ZNS6rlhd9YNS6mBccQau6mBMN41V1MCS3iGUgqSCOY3FW15abgqnxteMLhcHqtTY43bIt20Zi5gZnJEnXR2/DPIeFOiXmENLl5uailjxyYMhnYaeSL8Fs37YbrHVmY5sqgwg89gKMeGSkXxWXKqKyBzgI2k95/CMbiuQGm9nLV9wnBop6N+EWCG4X1XNm3iiYZTnZV7qMcH+yHm3zroMvhCC7VZX6Rd0/Kf6qVrNAuzwfUrzu9XLK9S3Ra/otin6m2iqrpLZ+0My9on2dZ0jSOddSkwmJea4oCKknwUTX8zFLmGVojM5SMpZpiMugyQYJkTrTLoY3C5skmVMrOy4+qr4i1hctovYCl06xgrsMqgZiU/GMoc6fhihGijN8ky3ilS3+30VrB9GMNeQXEN5AZ0JAIgkGQQe6gPoYwbfdMM4xUW2Pks30h4cMPeNtSzDKrS0T2p008qRqIhG6wXboKl1RFicADe2Xkh1BTpS1FldVqJtRUpsFdCXEY6hWB9xokLg2RrjoCgVUZkhcxupBC9J4XiVYHI6vOpIIJ17xuO6vTSVUOHEHXXzn2SeJ2F7SPEIgF0rzTw5zi475roCwFglt0SnzOap+indtK6oeLIAGaIcF+yHmfnW2dkKnarMfSGNU/Kf6qVq9l2OD6ledXhXKK9UxEeH4a0URnBkFjOwOvslo19kc+Zo8bW4Qkal8ge4NFxYDr5geasXBdtKzJin7ImJkayAAZI3Hyrbi9gJDkFohleGui1yvopcTexDqBmt3OyM3Woh5KzAQAQBmE686IJph2SgGlpSTiBGeVvEgetlMvG8Yi/ZWCoE9mRAE8g+m3dUNRLqQCoKGlJsHkeIQXj7XbtzrbiBTkQELMLqwAMmZP6ilqguecRGy6PD2xRMMbXXzPnkELFLroJZq1SSoouqKkhqKLSdAcSEvuDsy79xB0/WtRyBjgTouNxtmKEHoV6JpXSLW2uF5W5VUgzpSbCWuOEItxbNQYgkCWOnhRnSuItaysADNH+BmbKnvk++unHkweCWcc1mfpD3T8p/qpar0C7HB9SvPL1cor1LCiXDfsxAnXl7Q1nkQY376NH2bWSVRbmZm30/ClfLzDDwbbXula0bfv8A4sNx7EeX/qaYg5XBJ3EAEyIM5X7qmWx/fVazJGJvn594T5Yc+RGzQRqY7Snmxq81izTqPp9rKnxHGEgo4YgwSVK69wJyChSPJ90/vyTFPA0e+3LXW/5QlwJ0mPGJ+FAT4vbNJVK0lRUkq1EhqKke6J24Zm9KFJpZcLjctmhq0Qx7r7LR4VuKRzOyV5IvIU+D4pdLRGfvG3rIpuKSR7uqtspJsufiPWXEzDKkyQeY5URrsTwXZBMPIbib0Wx4L9ivrXVbayCVl/pD9pPyn+qlKvZdng+pXnt6uYV6lidbxGVVBzgkkgqw1UEZ+y0iQNtq6VPEx0bbtOZOYXDrZ3tneWvAAAyP2VpcaBP98ojlctsveDJU/pWnQxbPt4/oQW1FRa7osX/yb/lL/aUSR1bjKXJDA+yByZZBg7eBqvZTs4FaFW2wBY5uYGnX00UysSNLUyAYXJPMz7QI57+FUaOS2gVjiUAcLuIzP7uobuJC9l1dTrG/gY7LESAw94peWJ0QBeMk5TzMqXEROuR3fkIbjLgZ5G0Dv5DxpN5ubhdaFhYyxUNZW0hqKKXCYZrjqiDMzaAd9aa0uOEaocsrImF7zYBHeIdDr1q3nkMdOyBqJiSfKmZaR0bMd1youNQvkwnLvRTA8JezaUlT5+JpN8MgbjIyXnuIVfPkLhop8Hgjdcgacz7409YolLAZnWuuZa5RQ4IWQQD237IJgZRHaPlvXT5IhaWtOZ/SmYI87nQLsPYtXLrwQQqqANBptIHMafGtsax7zvYBaljLWXO5Wl4IsWlHdI+NNAZIBWX6fXBnAP8A4zHnm/4pOqOy7XCWmxI6rz27XLK9SxQK0GRoflWmSvjN2lVLTxSiz23U1vGuoABBA0AZVaB3CRNNM4hK0WNikJeC00hvmD3H8qK/czGSqj8qwD4kSdaFUVPOINgD3JijoRTAgOJB2O3gmLbnQDXuHP0FBErxkCfVMuhiObmjzATmtN3NtOoO3eJ5ePhUe+R+TiT4qo2QszYANski2zyB929DsUUuHVL1Z7jpvodKuxVYh1SNbPMHu2+FRXcHK6JdG8SbOJtOFLE6BebZgQMpJjfn50endgkBtdJcQjE1O5t7d/gvT7tpnt6IVzSxDTmDZogzt+1dSSG8bmsyv9V4h5N7Xv4LP4++5JVjIB8g0aSO+uRUPkF2O+Q1sgknyVnCcQSzbjN22E6xA1idNfTemYJGxQZHM5+CPDHiGI6BA8bee9cG5GwzGND8qXxl7rE32TElRE1mFhzvtotZh7AVR1YVZBzMNSdNDP3q64ZhLcFrbpYyF9y5FeA3ptkaSpMxtqdIojHYghrMdMrXWXSGGUKoAbU769od3iKHNEJB3p6irHU50uFi8dwu6mpQlfxL2l9429a5ckEjNQvVU1fTyj3XC/Q5FCzS66ASVFa6orVjAXgjhjyDR55SF+JFaYbOugzsL4y0b2+qIpxBEkKc6hMqSGBkBonvEuxPlRhIG6dEo6me+xIsb3OlttPIWCkw2Ntgsc2mVMiQwClI0Md53jcE99W17euwt5IckEpAFs7m5y3/ANehXcP4gi9q40k9Zm0PadnBBMfdhRI91SOQDtd6k9O92TBpa3gBn5pbuJs3DbXQCZMyNe2XYknUHswO4RVlzHEBZbHPEHO32+Vh5Z3RHogiPipWQLaQMoXIQWZmzFthLQI10o1LYy5bBKcTL2U3vf2O976C2nhmt8wudYP/ABx3+B0jvmKbIl5wP9F5sYMHes/x8qWBUg6RIaT5Efdrn8SIJFrevyshFB2t841rmhyyRko7dsk7TRWm5sBdZARe9xEqAD7X4RqfdyHnXaj5jh7wsihHeiuEZbbO4INwggHkoED9TTDGBosFEUxmBS6IceRGhHrW1EHvdHCNbTx56H3jT4VWeyu43Q7FcFY/a2FueOUE+9daE6Jju01MxVU0fYeQhV3ozhm3W5bPg36MDQHUcR0uE/HxqqbrY+I/FlXudDLf3L7fxKD8iKGaBuzk23/9A7+0foVA/Qh/u3rZ8wwoZoHbOCM3j8W7D8lC3Qu/ye0f4o+YrJoZOoRhx2m6O9Ez/o3E/wC1/wDYKr2KXu9Vf81S9T6JP+jsT/t/zip7FL3eqv8AmqXqfRd/0diOZtD+P/ip7DL3eqz/ADdN3+itcN6L3bdxLhuWDlM5SzEGNpjcTr6UWOjexwdcJeo4xTyxllnZ75LVi+4tBXurmgSygk58+YsB3RpFPHEWWvn1XnZDGXksBA6dypXurJJJYk6mFCifWkX0Eb3l7nHPoLIa61hy32dlj4tJHw0ojKKFujb+KqyvWOBXn9shB3CB8F/em2sDdAApki2A4DataxmPjt6D95rdlLorVql1RRIaii6ookZQdxNRRQvgrZ3RfdUspcqjf4bbGoWD5t8prKlyheIwyg6D4n96hyWiVWzlToYqKXS/WGI1JqK0tvCITqJ9TVKronhOGWj9z4n961YKFELXDLQ+4PWT86lgqurFvDIuyqPQVapS1Si6rUS1FF1RR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6C00DC91-B316-D218-6CAC-986070F849A4}"/>
              </a:ext>
            </a:extLst>
          </p:cNvPr>
          <p:cNvPicPr>
            <a:picLocks noChangeAspect="1"/>
          </p:cNvPicPr>
          <p:nvPr/>
        </p:nvPicPr>
        <p:blipFill>
          <a:blip r:embed="rId3"/>
          <a:stretch>
            <a:fillRect/>
          </a:stretch>
        </p:blipFill>
        <p:spPr>
          <a:xfrm>
            <a:off x="1981200" y="5181600"/>
            <a:ext cx="1676400" cy="1676400"/>
          </a:xfrm>
          <a:prstGeom prst="rect">
            <a:avLst/>
          </a:prstGeom>
        </p:spPr>
      </p:pic>
      <p:pic>
        <p:nvPicPr>
          <p:cNvPr id="18" name="Picture 17">
            <a:extLst>
              <a:ext uri="{FF2B5EF4-FFF2-40B4-BE49-F238E27FC236}">
                <a16:creationId xmlns:a16="http://schemas.microsoft.com/office/drawing/2014/main" id="{1AFE50AF-33CA-CAB3-1A14-96DC99B75808}"/>
              </a:ext>
            </a:extLst>
          </p:cNvPr>
          <p:cNvPicPr>
            <a:picLocks noChangeAspect="1"/>
          </p:cNvPicPr>
          <p:nvPr/>
        </p:nvPicPr>
        <p:blipFill>
          <a:blip r:embed="rId4"/>
          <a:stretch>
            <a:fillRect/>
          </a:stretch>
        </p:blipFill>
        <p:spPr>
          <a:xfrm>
            <a:off x="3522133" y="5181600"/>
            <a:ext cx="1600200" cy="1600200"/>
          </a:xfrm>
          <a:prstGeom prst="rect">
            <a:avLst/>
          </a:prstGeom>
        </p:spPr>
      </p:pic>
      <p:pic>
        <p:nvPicPr>
          <p:cNvPr id="19" name="Picture 18">
            <a:extLst>
              <a:ext uri="{FF2B5EF4-FFF2-40B4-BE49-F238E27FC236}">
                <a16:creationId xmlns:a16="http://schemas.microsoft.com/office/drawing/2014/main" id="{0C784280-D518-F3E2-73B1-C8A54D0E0588}"/>
              </a:ext>
            </a:extLst>
          </p:cNvPr>
          <p:cNvPicPr>
            <a:picLocks noChangeAspect="1"/>
          </p:cNvPicPr>
          <p:nvPr/>
        </p:nvPicPr>
        <p:blipFill>
          <a:blip r:embed="rId5"/>
          <a:stretch>
            <a:fillRect/>
          </a:stretch>
        </p:blipFill>
        <p:spPr>
          <a:xfrm>
            <a:off x="5029198" y="5185833"/>
            <a:ext cx="1634067" cy="1634067"/>
          </a:xfrm>
          <a:prstGeom prst="rect">
            <a:avLst/>
          </a:prstGeom>
        </p:spPr>
      </p:pic>
      <p:pic>
        <p:nvPicPr>
          <p:cNvPr id="20" name="Picture 19">
            <a:extLst>
              <a:ext uri="{FF2B5EF4-FFF2-40B4-BE49-F238E27FC236}">
                <a16:creationId xmlns:a16="http://schemas.microsoft.com/office/drawing/2014/main" id="{0AD6DBFC-1E27-CE22-E82E-26993389BF79}"/>
              </a:ext>
            </a:extLst>
          </p:cNvPr>
          <p:cNvPicPr>
            <a:picLocks noChangeAspect="1"/>
          </p:cNvPicPr>
          <p:nvPr/>
        </p:nvPicPr>
        <p:blipFill>
          <a:blip r:embed="rId6"/>
          <a:stretch>
            <a:fillRect/>
          </a:stretch>
        </p:blipFill>
        <p:spPr>
          <a:xfrm>
            <a:off x="6680198" y="5164666"/>
            <a:ext cx="1676400" cy="16764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166360" cy="2308324"/>
          </a:xfrm>
          <a:ln>
            <a:noFill/>
          </a:ln>
          <a:effectLst/>
          <a:scene3d>
            <a:camera prst="orthographicFront">
              <a:rot lat="0" lon="0" rev="0"/>
            </a:camera>
            <a:lightRig rig="chilly" dir="t">
              <a:rot lat="0" lon="0" rev="18480000"/>
            </a:lightRig>
          </a:scene3d>
          <a:sp3d prstMaterial="clear">
            <a:bevelT h="63500"/>
          </a:sp3d>
        </p:spPr>
        <p:txBody>
          <a:bodyPr>
            <a:noAutofit/>
          </a:bodyPr>
          <a:lstStyle/>
          <a:p>
            <a:r>
              <a:rPr lang="en-US">
                <a:solidFill>
                  <a:srgbClr val="FF0000"/>
                </a:solidFill>
                <a:latin typeface="Cambria" pitchFamily="18" charset="0"/>
              </a:rPr>
              <a:t>2024 WIC Food List (as of November 1, 2024)</a:t>
            </a:r>
          </a:p>
        </p:txBody>
      </p:sp>
      <p:sp>
        <p:nvSpPr>
          <p:cNvPr id="4" name="TextBox 3"/>
          <p:cNvSpPr txBox="1"/>
          <p:nvPr/>
        </p:nvSpPr>
        <p:spPr>
          <a:xfrm>
            <a:off x="838200" y="3733800"/>
            <a:ext cx="3505200" cy="2308324"/>
          </a:xfrm>
          <a:prstGeom prst="rect">
            <a:avLst/>
          </a:prstGeom>
          <a:solidFill>
            <a:srgbClr val="FFFF00"/>
          </a:solidFill>
        </p:spPr>
        <p:txBody>
          <a:bodyPr wrap="square" rtlCol="0">
            <a:spAutoFit/>
          </a:bodyPr>
          <a:lstStyle/>
          <a:p>
            <a:pPr algn="ctr"/>
            <a:r>
              <a:rPr lang="en-US" sz="3600">
                <a:latin typeface="Cambria" pitchFamily="18" charset="0"/>
              </a:rPr>
              <a:t>Food lists are updated yearly- the green one is the most recent</a:t>
            </a:r>
          </a:p>
        </p:txBody>
      </p:sp>
      <p:pic>
        <p:nvPicPr>
          <p:cNvPr id="6" name="Picture 5">
            <a:extLst>
              <a:ext uri="{FF2B5EF4-FFF2-40B4-BE49-F238E27FC236}">
                <a16:creationId xmlns:a16="http://schemas.microsoft.com/office/drawing/2014/main" id="{8F04560E-E4F5-53EE-BB09-666F7CEEA375}"/>
              </a:ext>
            </a:extLst>
          </p:cNvPr>
          <p:cNvPicPr>
            <a:picLocks noChangeAspect="1"/>
          </p:cNvPicPr>
          <p:nvPr/>
        </p:nvPicPr>
        <p:blipFill>
          <a:blip r:embed="rId3"/>
          <a:stretch>
            <a:fillRect/>
          </a:stretch>
        </p:blipFill>
        <p:spPr>
          <a:xfrm>
            <a:off x="5676264" y="187452"/>
            <a:ext cx="2450304" cy="64830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D0FB-21D6-8DFE-79ED-87DCDF29EDB7}"/>
              </a:ext>
            </a:extLst>
          </p:cNvPr>
          <p:cNvSpPr>
            <a:spLocks noGrp="1"/>
          </p:cNvSpPr>
          <p:nvPr>
            <p:ph type="title"/>
          </p:nvPr>
        </p:nvSpPr>
        <p:spPr>
          <a:ln w="38100">
            <a:solidFill>
              <a:srgbClr val="FFCC66"/>
            </a:solidFill>
          </a:ln>
        </p:spPr>
        <p:txBody>
          <a:bodyPr vert="horz" lIns="91440" tIns="45720" rIns="91440" bIns="45720" rtlCol="0" anchor="ctr">
            <a:normAutofit/>
          </a:bodyPr>
          <a:lstStyle/>
          <a:p>
            <a:pPr algn="l"/>
            <a:r>
              <a:rPr lang="en-US" sz="5400">
                <a:solidFill>
                  <a:srgbClr val="FF0000"/>
                </a:solidFill>
                <a:latin typeface="Cambria" pitchFamily="18" charset="0"/>
              </a:rPr>
              <a:t>           EBT card</a:t>
            </a:r>
          </a:p>
        </p:txBody>
      </p:sp>
      <p:sp>
        <p:nvSpPr>
          <p:cNvPr id="10" name="Content Placeholder 9">
            <a:extLst>
              <a:ext uri="{FF2B5EF4-FFF2-40B4-BE49-F238E27FC236}">
                <a16:creationId xmlns:a16="http://schemas.microsoft.com/office/drawing/2014/main" id="{1CE210FD-2826-4EF1-B57A-1F6D24A4B111}"/>
              </a:ext>
            </a:extLst>
          </p:cNvPr>
          <p:cNvSpPr>
            <a:spLocks noGrp="1"/>
          </p:cNvSpPr>
          <p:nvPr>
            <p:ph idx="1"/>
          </p:nvPr>
        </p:nvSpPr>
        <p:spPr>
          <a:xfrm>
            <a:off x="1066800" y="1752600"/>
            <a:ext cx="8077200" cy="5334000"/>
          </a:xfrm>
        </p:spPr>
        <p:txBody>
          <a:bodyPr>
            <a:normAutofit/>
          </a:bodyPr>
          <a:lstStyle/>
          <a:p>
            <a:r>
              <a:rPr lang="en-US" sz="3000" b="0">
                <a:solidFill>
                  <a:srgbClr val="009900"/>
                </a:solidFill>
                <a:latin typeface="Cambria" panose="02040503050406030204" pitchFamily="18" charset="0"/>
                <a:ea typeface="Cambria" panose="02040503050406030204" pitchFamily="18" charset="0"/>
              </a:rPr>
              <a:t>WIC participants are issued an eWIC card to purchase their WIC foods at the store.</a:t>
            </a:r>
          </a:p>
          <a:p>
            <a:r>
              <a:rPr lang="en-US" sz="3000" b="0">
                <a:solidFill>
                  <a:srgbClr val="009900"/>
                </a:solidFill>
                <a:latin typeface="Cambria" panose="02040503050406030204" pitchFamily="18" charset="0"/>
                <a:ea typeface="Cambria" panose="02040503050406030204" pitchFamily="18" charset="0"/>
              </a:rPr>
              <a:t>This card has a mag stripe and contains an account that includes what food items and quantities are available to purchase.</a:t>
            </a:r>
          </a:p>
          <a:p>
            <a:r>
              <a:rPr lang="en-US" sz="3000" b="0">
                <a:solidFill>
                  <a:srgbClr val="009900"/>
                </a:solidFill>
                <a:latin typeface="Cambria" panose="02040503050406030204" pitchFamily="18" charset="0"/>
                <a:ea typeface="Cambria" panose="02040503050406030204" pitchFamily="18" charset="0"/>
              </a:rPr>
              <a:t>These foods remain in their account until the last day of the month and if not spent, drop off</a:t>
            </a:r>
          </a:p>
          <a:p>
            <a:r>
              <a:rPr lang="en-US" sz="3000" b="0">
                <a:solidFill>
                  <a:srgbClr val="009900"/>
                </a:solidFill>
                <a:latin typeface="Cambria" panose="02040503050406030204" pitchFamily="18" charset="0"/>
                <a:ea typeface="Cambria" panose="02040503050406030204" pitchFamily="18" charset="0"/>
              </a:rPr>
              <a:t>If the participant is using other means of payment, </a:t>
            </a:r>
            <a:r>
              <a:rPr lang="en-US" sz="3000">
                <a:solidFill>
                  <a:srgbClr val="009900"/>
                </a:solidFill>
                <a:latin typeface="Cambria" panose="02040503050406030204" pitchFamily="18" charset="0"/>
                <a:ea typeface="Cambria" panose="02040503050406030204" pitchFamily="18" charset="0"/>
              </a:rPr>
              <a:t>the eWIC card should always be swiped first</a:t>
            </a:r>
          </a:p>
          <a:p>
            <a:endParaRPr lang="en-US"/>
          </a:p>
          <a:p>
            <a:endParaRPr lang="en-US"/>
          </a:p>
        </p:txBody>
      </p:sp>
      <p:pic>
        <p:nvPicPr>
          <p:cNvPr id="14" name="Picture 13">
            <a:extLst>
              <a:ext uri="{FF2B5EF4-FFF2-40B4-BE49-F238E27FC236}">
                <a16:creationId xmlns:a16="http://schemas.microsoft.com/office/drawing/2014/main" id="{4F278021-BDC7-8A29-8225-31A61984741B}"/>
              </a:ext>
            </a:extLst>
          </p:cNvPr>
          <p:cNvPicPr>
            <a:picLocks noChangeAspect="1"/>
          </p:cNvPicPr>
          <p:nvPr/>
        </p:nvPicPr>
        <p:blipFill>
          <a:blip r:embed="rId3"/>
          <a:stretch>
            <a:fillRect/>
          </a:stretch>
        </p:blipFill>
        <p:spPr>
          <a:xfrm>
            <a:off x="6383014" y="152400"/>
            <a:ext cx="2329186" cy="1467001"/>
          </a:xfrm>
          <a:prstGeom prst="rect">
            <a:avLst/>
          </a:prstGeom>
        </p:spPr>
      </p:pic>
    </p:spTree>
    <p:extLst>
      <p:ext uri="{BB962C8B-B14F-4D97-AF65-F5344CB8AC3E}">
        <p14:creationId xmlns:p14="http://schemas.microsoft.com/office/powerpoint/2010/main" val="3528569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59F1-52D9-8DBA-AFCB-4B8AD97F0E03}"/>
              </a:ext>
            </a:extLst>
          </p:cNvPr>
          <p:cNvSpPr>
            <a:spLocks noGrp="1"/>
          </p:cNvSpPr>
          <p:nvPr>
            <p:ph type="title"/>
          </p:nvPr>
        </p:nvSpPr>
        <p:spPr>
          <a:ln w="38100">
            <a:solidFill>
              <a:srgbClr val="FFCC66"/>
            </a:solidFill>
          </a:ln>
        </p:spPr>
        <p:txBody>
          <a:bodyPr vert="horz" lIns="91440" tIns="45720" rIns="91440" bIns="45720" rtlCol="0" anchor="ctr">
            <a:normAutofit/>
          </a:bodyPr>
          <a:lstStyle/>
          <a:p>
            <a:r>
              <a:rPr lang="en-US" sz="5400">
                <a:solidFill>
                  <a:srgbClr val="FF0000"/>
                </a:solidFill>
                <a:latin typeface="Cambria" pitchFamily="18" charset="0"/>
              </a:rPr>
              <a:t>EBT card</a:t>
            </a:r>
          </a:p>
        </p:txBody>
      </p:sp>
      <p:sp>
        <p:nvSpPr>
          <p:cNvPr id="3" name="Content Placeholder 2">
            <a:extLst>
              <a:ext uri="{FF2B5EF4-FFF2-40B4-BE49-F238E27FC236}">
                <a16:creationId xmlns:a16="http://schemas.microsoft.com/office/drawing/2014/main" id="{FBCF1611-C708-35FE-81AC-B0E6DF7FA07A}"/>
              </a:ext>
            </a:extLst>
          </p:cNvPr>
          <p:cNvSpPr>
            <a:spLocks noGrp="1"/>
          </p:cNvSpPr>
          <p:nvPr>
            <p:ph idx="1"/>
          </p:nvPr>
        </p:nvSpPr>
        <p:spPr>
          <a:xfrm>
            <a:off x="1219200" y="1860995"/>
            <a:ext cx="8195733" cy="4885499"/>
          </a:xfrm>
        </p:spPr>
        <p:txBody>
          <a:bodyPr>
            <a:normAutofit fontScale="92500" lnSpcReduction="10000"/>
          </a:bodyPr>
          <a:lstStyle/>
          <a:p>
            <a:r>
              <a:rPr lang="en-US" b="0">
                <a:solidFill>
                  <a:srgbClr val="009900"/>
                </a:solidFill>
                <a:latin typeface="Cambria" panose="02040503050406030204" pitchFamily="18" charset="0"/>
                <a:ea typeface="Cambria" panose="02040503050406030204" pitchFamily="18" charset="0"/>
              </a:rPr>
              <a:t>The participant will have a PIN to enter at checkout</a:t>
            </a:r>
          </a:p>
          <a:p>
            <a:r>
              <a:rPr lang="en-US" b="0">
                <a:solidFill>
                  <a:srgbClr val="009900"/>
                </a:solidFill>
                <a:latin typeface="Cambria" panose="02040503050406030204" pitchFamily="18" charset="0"/>
                <a:ea typeface="Cambria" panose="02040503050406030204" pitchFamily="18" charset="0"/>
              </a:rPr>
              <a:t>You do </a:t>
            </a:r>
            <a:r>
              <a:rPr lang="en-US">
                <a:solidFill>
                  <a:srgbClr val="009900"/>
                </a:solidFill>
                <a:latin typeface="Cambria" panose="02040503050406030204" pitchFamily="18" charset="0"/>
                <a:ea typeface="Cambria" panose="02040503050406030204" pitchFamily="18" charset="0"/>
              </a:rPr>
              <a:t>not</a:t>
            </a:r>
            <a:r>
              <a:rPr lang="en-US" b="0">
                <a:solidFill>
                  <a:srgbClr val="009900"/>
                </a:solidFill>
                <a:latin typeface="Cambria" panose="02040503050406030204" pitchFamily="18" charset="0"/>
                <a:ea typeface="Cambria" panose="02040503050406030204" pitchFamily="18" charset="0"/>
              </a:rPr>
              <a:t> need to check their ID as the PIN functions as a verification</a:t>
            </a:r>
          </a:p>
          <a:p>
            <a:r>
              <a:rPr lang="en-US" b="0">
                <a:solidFill>
                  <a:srgbClr val="009900"/>
                </a:solidFill>
                <a:latin typeface="Cambria" panose="02040503050406030204" pitchFamily="18" charset="0"/>
                <a:ea typeface="Cambria" panose="02040503050406030204" pitchFamily="18" charset="0"/>
              </a:rPr>
              <a:t>The WIC participant should get all receipts (beginning balance, mid transaction and ending balance receipts) that your POS produces</a:t>
            </a:r>
          </a:p>
          <a:p>
            <a:r>
              <a:rPr lang="en-US" b="0">
                <a:solidFill>
                  <a:srgbClr val="009900"/>
                </a:solidFill>
                <a:latin typeface="Cambria" panose="02040503050406030204" pitchFamily="18" charset="0"/>
                <a:ea typeface="Cambria" panose="02040503050406030204" pitchFamily="18" charset="0"/>
              </a:rPr>
              <a:t>You should be able to perform a Balance Inquiry, Purchase and Void for eWIC </a:t>
            </a:r>
          </a:p>
        </p:txBody>
      </p:sp>
      <p:pic>
        <p:nvPicPr>
          <p:cNvPr id="4" name="Picture 3">
            <a:extLst>
              <a:ext uri="{FF2B5EF4-FFF2-40B4-BE49-F238E27FC236}">
                <a16:creationId xmlns:a16="http://schemas.microsoft.com/office/drawing/2014/main" id="{D01B6804-F461-0F0B-7EB2-490E52180F5E}"/>
              </a:ext>
            </a:extLst>
          </p:cNvPr>
          <p:cNvPicPr>
            <a:picLocks noChangeAspect="1"/>
          </p:cNvPicPr>
          <p:nvPr/>
        </p:nvPicPr>
        <p:blipFill>
          <a:blip r:embed="rId3"/>
          <a:stretch>
            <a:fillRect/>
          </a:stretch>
        </p:blipFill>
        <p:spPr>
          <a:xfrm>
            <a:off x="6477000" y="111506"/>
            <a:ext cx="2328874" cy="1469263"/>
          </a:xfrm>
          <a:prstGeom prst="rect">
            <a:avLst/>
          </a:prstGeom>
        </p:spPr>
      </p:pic>
    </p:spTree>
    <p:extLst>
      <p:ext uri="{BB962C8B-B14F-4D97-AF65-F5344CB8AC3E}">
        <p14:creationId xmlns:p14="http://schemas.microsoft.com/office/powerpoint/2010/main" val="188066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5EC9D-4C0F-856C-D1B4-DB8E7AFA28F0}"/>
              </a:ext>
            </a:extLst>
          </p:cNvPr>
          <p:cNvPicPr>
            <a:picLocks noChangeAspect="1"/>
          </p:cNvPicPr>
          <p:nvPr/>
        </p:nvPicPr>
        <p:blipFill>
          <a:blip r:embed="rId3"/>
          <a:stretch>
            <a:fillRect/>
          </a:stretch>
        </p:blipFill>
        <p:spPr>
          <a:xfrm>
            <a:off x="1957022" y="2575624"/>
            <a:ext cx="5586778" cy="3673637"/>
          </a:xfrm>
          <a:prstGeom prst="rect">
            <a:avLst/>
          </a:prstGeom>
        </p:spPr>
      </p:pic>
      <p:sp>
        <p:nvSpPr>
          <p:cNvPr id="4" name="Title 3">
            <a:extLst>
              <a:ext uri="{FF2B5EF4-FFF2-40B4-BE49-F238E27FC236}">
                <a16:creationId xmlns:a16="http://schemas.microsoft.com/office/drawing/2014/main" id="{B4E906FC-A502-9579-2582-1018924EE076}"/>
              </a:ext>
            </a:extLst>
          </p:cNvPr>
          <p:cNvSpPr>
            <a:spLocks noGrp="1"/>
          </p:cNvSpPr>
          <p:nvPr>
            <p:ph type="title"/>
          </p:nvPr>
        </p:nvSpPr>
        <p:spPr>
          <a:ln w="38100">
            <a:solidFill>
              <a:srgbClr val="FFCC66"/>
            </a:solidFill>
          </a:ln>
        </p:spPr>
        <p:txBody>
          <a:bodyPr vert="horz" lIns="91440" tIns="45720" rIns="91440" bIns="45720" rtlCol="0" anchor="ctr">
            <a:normAutofit/>
          </a:bodyPr>
          <a:lstStyle/>
          <a:p>
            <a:r>
              <a:rPr lang="en-US" sz="5400">
                <a:solidFill>
                  <a:srgbClr val="FF0000"/>
                </a:solidFill>
                <a:latin typeface="Cambria" pitchFamily="18" charset="0"/>
              </a:rPr>
              <a:t>WIC Store Sign</a:t>
            </a:r>
          </a:p>
        </p:txBody>
      </p:sp>
      <p:sp>
        <p:nvSpPr>
          <p:cNvPr id="5" name="Content Placeholder 4">
            <a:extLst>
              <a:ext uri="{FF2B5EF4-FFF2-40B4-BE49-F238E27FC236}">
                <a16:creationId xmlns:a16="http://schemas.microsoft.com/office/drawing/2014/main" id="{562020F1-4EB7-EA97-F09D-92D1FCA29C08}"/>
              </a:ext>
            </a:extLst>
          </p:cNvPr>
          <p:cNvSpPr>
            <a:spLocks noGrp="1"/>
          </p:cNvSpPr>
          <p:nvPr>
            <p:ph idx="1"/>
          </p:nvPr>
        </p:nvSpPr>
        <p:spPr/>
        <p:txBody>
          <a:bodyPr/>
          <a:lstStyle/>
          <a:p>
            <a:pPr>
              <a:lnSpc>
                <a:spcPct val="90000"/>
              </a:lnSpc>
            </a:pPr>
            <a:r>
              <a:rPr lang="en-US" sz="3000" b="0">
                <a:solidFill>
                  <a:srgbClr val="009900"/>
                </a:solidFill>
                <a:latin typeface="Cambria" panose="02040503050406030204" pitchFamily="18" charset="0"/>
                <a:ea typeface="Cambria" panose="02040503050406030204" pitchFamily="18" charset="0"/>
              </a:rPr>
              <a:t>All Stores should have a WIC store sign</a:t>
            </a:r>
          </a:p>
        </p:txBody>
      </p:sp>
    </p:spTree>
    <p:extLst>
      <p:ext uri="{BB962C8B-B14F-4D97-AF65-F5344CB8AC3E}">
        <p14:creationId xmlns:p14="http://schemas.microsoft.com/office/powerpoint/2010/main" val="670262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CAB30-39AD-028E-E372-36C6D9D42CBF}"/>
              </a:ext>
            </a:extLst>
          </p:cNvPr>
          <p:cNvSpPr>
            <a:spLocks noGrp="1"/>
          </p:cNvSpPr>
          <p:nvPr>
            <p:ph type="title"/>
          </p:nvPr>
        </p:nvSpPr>
        <p:spPr>
          <a:xfrm>
            <a:off x="457200" y="152400"/>
            <a:ext cx="8229600" cy="1143000"/>
          </a:xfrm>
          <a:ln w="38100">
            <a:solidFill>
              <a:srgbClr val="FFCC66"/>
            </a:solidFill>
          </a:ln>
        </p:spPr>
        <p:txBody>
          <a:bodyPr vert="horz" lIns="91440" tIns="45720" rIns="91440" bIns="45720" rtlCol="0" anchor="ctr">
            <a:normAutofit/>
          </a:bodyPr>
          <a:lstStyle/>
          <a:p>
            <a:pPr algn="l"/>
            <a:r>
              <a:rPr lang="en-US" sz="5400">
                <a:solidFill>
                  <a:srgbClr val="FF0000"/>
                </a:solidFill>
                <a:latin typeface="Cambria" pitchFamily="18" charset="0"/>
              </a:rPr>
              <a:t>      WIC Shopper app</a:t>
            </a:r>
          </a:p>
        </p:txBody>
      </p:sp>
      <p:sp>
        <p:nvSpPr>
          <p:cNvPr id="3" name="Content Placeholder 2">
            <a:extLst>
              <a:ext uri="{FF2B5EF4-FFF2-40B4-BE49-F238E27FC236}">
                <a16:creationId xmlns:a16="http://schemas.microsoft.com/office/drawing/2014/main" id="{CF5C8859-0BD9-17CA-249C-D720C67E34E3}"/>
              </a:ext>
            </a:extLst>
          </p:cNvPr>
          <p:cNvSpPr>
            <a:spLocks noGrp="1"/>
          </p:cNvSpPr>
          <p:nvPr>
            <p:ph idx="1"/>
          </p:nvPr>
        </p:nvSpPr>
        <p:spPr>
          <a:xfrm>
            <a:off x="737113" y="1295400"/>
            <a:ext cx="6477000" cy="5050895"/>
          </a:xfrm>
        </p:spPr>
        <p:txBody>
          <a:bodyPr>
            <a:normAutofit fontScale="92500" lnSpcReduction="10000"/>
          </a:bodyPr>
          <a:lstStyle/>
          <a:p>
            <a:r>
              <a:rPr lang="en-US" sz="3000" b="0">
                <a:solidFill>
                  <a:srgbClr val="009900"/>
                </a:solidFill>
                <a:latin typeface="Cambria" panose="02040503050406030204" pitchFamily="18" charset="0"/>
                <a:ea typeface="Cambria" panose="02040503050406030204" pitchFamily="18" charset="0"/>
              </a:rPr>
              <a:t>App for WIC participants, but can also be used by stores</a:t>
            </a:r>
          </a:p>
          <a:p>
            <a:r>
              <a:rPr lang="en-US" sz="3000" b="0">
                <a:solidFill>
                  <a:srgbClr val="009900"/>
                </a:solidFill>
                <a:latin typeface="Cambria" panose="02040503050406030204" pitchFamily="18" charset="0"/>
                <a:ea typeface="Cambria" panose="02040503050406030204" pitchFamily="18" charset="0"/>
              </a:rPr>
              <a:t>Install the WIC Shopper app from your app store</a:t>
            </a:r>
          </a:p>
          <a:p>
            <a:r>
              <a:rPr lang="en-US" sz="3000" b="0">
                <a:solidFill>
                  <a:srgbClr val="009900"/>
                </a:solidFill>
                <a:latin typeface="Cambria" panose="02040503050406030204" pitchFamily="18" charset="0"/>
                <a:ea typeface="Cambria" panose="02040503050406030204" pitchFamily="18" charset="0"/>
              </a:rPr>
              <a:t>You can scan bar codes to see if products are eligible (exception – does not work with produce items)</a:t>
            </a:r>
          </a:p>
          <a:p>
            <a:r>
              <a:rPr lang="en-US" sz="3000" b="0">
                <a:solidFill>
                  <a:srgbClr val="009900"/>
                </a:solidFill>
                <a:latin typeface="Cambria" panose="02040503050406030204" pitchFamily="18" charset="0"/>
                <a:ea typeface="Cambria" panose="02040503050406030204" pitchFamily="18" charset="0"/>
              </a:rPr>
              <a:t>Can report items not ringing up as WIC under “I couldn’t buy this”</a:t>
            </a:r>
          </a:p>
          <a:p>
            <a:pPr lvl="2"/>
            <a:r>
              <a:rPr lang="en-US" sz="3000" b="0">
                <a:solidFill>
                  <a:srgbClr val="009900"/>
                </a:solidFill>
                <a:latin typeface="Cambria" panose="02040503050406030204" pitchFamily="18" charset="0"/>
                <a:ea typeface="Cambria" panose="02040503050406030204" pitchFamily="18" charset="0"/>
              </a:rPr>
              <a:t>Do not report produce items here - you are responsible for mapping those items</a:t>
            </a:r>
          </a:p>
        </p:txBody>
      </p:sp>
      <p:pic>
        <p:nvPicPr>
          <p:cNvPr id="1027" name="Picture 3">
            <a:extLst>
              <a:ext uri="{FF2B5EF4-FFF2-40B4-BE49-F238E27FC236}">
                <a16:creationId xmlns:a16="http://schemas.microsoft.com/office/drawing/2014/main" id="{F5419D7B-94F1-BF09-ABB7-337889207E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438400"/>
            <a:ext cx="1625912" cy="3206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828282"/>
                </a:solidFill>
                <a:miter lim="800000"/>
                <a:headEnd/>
                <a:tailEnd type="none" w="sm" len="sm"/>
              </a14:hiddenLine>
            </a:ext>
            <a:ext uri="{AF507438-7753-43E0-B8FC-AC1667EBCBE1}">
              <a14:hiddenEffects xmlns:a14="http://schemas.microsoft.com/office/drawing/2010/main">
                <a:effectLst>
                  <a:outerShdw dist="35921" dir="2700000" algn="ctr" rotWithShape="0">
                    <a:srgbClr val="C0C0C0"/>
                  </a:outerShdw>
                </a:effectLst>
              </a14:hiddenEffects>
            </a:ext>
          </a:extLst>
        </p:spPr>
      </p:pic>
      <p:pic>
        <p:nvPicPr>
          <p:cNvPr id="1028" name="Picture 4">
            <a:extLst>
              <a:ext uri="{FF2B5EF4-FFF2-40B4-BE49-F238E27FC236}">
                <a16:creationId xmlns:a16="http://schemas.microsoft.com/office/drawing/2014/main" id="{98454EE7-5515-41F5-C993-038D0EE19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 r="206"/>
          <a:stretch>
            <a:fillRect/>
          </a:stretch>
        </p:blipFill>
        <p:spPr bwMode="auto">
          <a:xfrm>
            <a:off x="7306733" y="471518"/>
            <a:ext cx="1287447" cy="128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828282"/>
                </a:solidFill>
                <a:miter lim="800000"/>
                <a:headEnd/>
                <a:tailEnd type="none" w="sm" len="sm"/>
              </a14:hiddenLine>
            </a:ext>
            <a:ext uri="{AF507438-7753-43E0-B8FC-AC1667EBCBE1}">
              <a14:hiddenEffects xmlns:a14="http://schemas.microsoft.com/office/drawing/2010/main">
                <a:effectLst>
                  <a:outerShdw dist="35921" dir="2700000" algn="ctr" rotWithShape="0">
                    <a:srgbClr val="C0C0C0"/>
                  </a:outerShdw>
                </a:effectLst>
              </a14:hiddenEffects>
            </a:ext>
          </a:extLst>
        </p:spPr>
      </p:pic>
    </p:spTree>
    <p:extLst>
      <p:ext uri="{BB962C8B-B14F-4D97-AF65-F5344CB8AC3E}">
        <p14:creationId xmlns:p14="http://schemas.microsoft.com/office/powerpoint/2010/main" val="3141435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F8B0-00C9-2FB1-2DA9-72B4E374D55E}"/>
              </a:ext>
            </a:extLst>
          </p:cNvPr>
          <p:cNvSpPr>
            <a:spLocks noGrp="1"/>
          </p:cNvSpPr>
          <p:nvPr>
            <p:ph type="title"/>
          </p:nvPr>
        </p:nvSpPr>
        <p:spPr>
          <a:ln w="38100">
            <a:solidFill>
              <a:srgbClr val="FFCC66"/>
            </a:solidFill>
          </a:ln>
        </p:spPr>
        <p:txBody>
          <a:bodyPr vert="horz" lIns="91440" tIns="45720" rIns="91440" bIns="45720" rtlCol="0" anchor="ctr">
            <a:normAutofit/>
          </a:bodyPr>
          <a:lstStyle/>
          <a:p>
            <a:r>
              <a:rPr lang="en-US" sz="5400">
                <a:solidFill>
                  <a:srgbClr val="FF0000"/>
                </a:solidFill>
                <a:latin typeface="Cambria" pitchFamily="18" charset="0"/>
              </a:rPr>
              <a:t>APL</a:t>
            </a:r>
          </a:p>
        </p:txBody>
      </p:sp>
      <p:sp>
        <p:nvSpPr>
          <p:cNvPr id="3" name="Content Placeholder 2">
            <a:extLst>
              <a:ext uri="{FF2B5EF4-FFF2-40B4-BE49-F238E27FC236}">
                <a16:creationId xmlns:a16="http://schemas.microsoft.com/office/drawing/2014/main" id="{15E7C2A5-DCF3-6C48-0074-C70FC759FEDA}"/>
              </a:ext>
            </a:extLst>
          </p:cNvPr>
          <p:cNvSpPr>
            <a:spLocks noGrp="1"/>
          </p:cNvSpPr>
          <p:nvPr>
            <p:ph idx="1"/>
          </p:nvPr>
        </p:nvSpPr>
        <p:spPr>
          <a:xfrm>
            <a:off x="990600" y="2057399"/>
            <a:ext cx="8229600" cy="4525963"/>
          </a:xfrm>
        </p:spPr>
        <p:txBody>
          <a:bodyPr/>
          <a:lstStyle/>
          <a:p>
            <a:r>
              <a:rPr lang="en-US" b="0">
                <a:solidFill>
                  <a:srgbClr val="009900"/>
                </a:solidFill>
                <a:latin typeface="Cambria" panose="02040503050406030204" pitchFamily="18" charset="0"/>
                <a:ea typeface="Cambria" panose="02040503050406030204" pitchFamily="18" charset="0"/>
              </a:rPr>
              <a:t>The WIC APL (Approved Product List) is a file that contains all the UPC’s and PLU’s of the authorized WIC items for ND WIC.</a:t>
            </a:r>
          </a:p>
          <a:p>
            <a:r>
              <a:rPr lang="en-US" b="0">
                <a:solidFill>
                  <a:srgbClr val="009900"/>
                </a:solidFill>
                <a:latin typeface="Cambria" panose="02040503050406030204" pitchFamily="18" charset="0"/>
                <a:ea typeface="Cambria" panose="02040503050406030204" pitchFamily="18" charset="0"/>
              </a:rPr>
              <a:t>This list is available for download each night and should be obtained nightly.</a:t>
            </a:r>
          </a:p>
          <a:p>
            <a:r>
              <a:rPr lang="en-US" b="0">
                <a:solidFill>
                  <a:srgbClr val="009900"/>
                </a:solidFill>
                <a:latin typeface="Cambria" panose="02040503050406030204" pitchFamily="18" charset="0"/>
                <a:ea typeface="Cambria" panose="02040503050406030204" pitchFamily="18" charset="0"/>
              </a:rPr>
              <a:t>The APL changes weekly so it is important to pick up the APL often so participants can get the correct food items.</a:t>
            </a:r>
          </a:p>
        </p:txBody>
      </p:sp>
      <p:pic>
        <p:nvPicPr>
          <p:cNvPr id="5" name="Picture 4">
            <a:extLst>
              <a:ext uri="{FF2B5EF4-FFF2-40B4-BE49-F238E27FC236}">
                <a16:creationId xmlns:a16="http://schemas.microsoft.com/office/drawing/2014/main" id="{F53565E8-6E0D-81D8-3BCB-D655CCF71187}"/>
              </a:ext>
            </a:extLst>
          </p:cNvPr>
          <p:cNvPicPr>
            <a:picLocks noChangeAspect="1"/>
          </p:cNvPicPr>
          <p:nvPr/>
        </p:nvPicPr>
        <p:blipFill>
          <a:blip r:embed="rId3"/>
          <a:stretch>
            <a:fillRect/>
          </a:stretch>
        </p:blipFill>
        <p:spPr>
          <a:xfrm>
            <a:off x="6172200" y="381000"/>
            <a:ext cx="2209800" cy="1612181"/>
          </a:xfrm>
          <a:prstGeom prst="rect">
            <a:avLst/>
          </a:prstGeom>
        </p:spPr>
      </p:pic>
    </p:spTree>
    <p:extLst>
      <p:ext uri="{BB962C8B-B14F-4D97-AF65-F5344CB8AC3E}">
        <p14:creationId xmlns:p14="http://schemas.microsoft.com/office/powerpoint/2010/main" val="33838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143000"/>
          </a:xfrm>
          <a:ln w="38100">
            <a:solidFill>
              <a:srgbClr val="FFCC66"/>
            </a:solidFill>
          </a:ln>
        </p:spPr>
        <p:txBody>
          <a:bodyPr>
            <a:noAutofit/>
          </a:bodyPr>
          <a:lstStyle/>
          <a:p>
            <a:r>
              <a:rPr lang="en-US">
                <a:solidFill>
                  <a:srgbClr val="FF0000"/>
                </a:solidFill>
                <a:latin typeface="Cambria" pitchFamily="18" charset="0"/>
              </a:rPr>
              <a:t>North Dakota WIC Facts and What It Means For You</a:t>
            </a:r>
          </a:p>
        </p:txBody>
      </p:sp>
      <p:sp>
        <p:nvSpPr>
          <p:cNvPr id="3" name="Content Placeholder 2"/>
          <p:cNvSpPr>
            <a:spLocks noGrp="1"/>
          </p:cNvSpPr>
          <p:nvPr>
            <p:ph idx="1"/>
          </p:nvPr>
        </p:nvSpPr>
        <p:spPr>
          <a:xfrm>
            <a:off x="762000" y="1828800"/>
            <a:ext cx="8229600" cy="4525963"/>
          </a:xfrm>
        </p:spPr>
        <p:txBody>
          <a:bodyPr>
            <a:normAutofit/>
          </a:bodyPr>
          <a:lstStyle/>
          <a:p>
            <a:r>
              <a:rPr lang="en-US" b="0">
                <a:solidFill>
                  <a:srgbClr val="009900"/>
                </a:solidFill>
                <a:latin typeface="Cambria" pitchFamily="18" charset="0"/>
              </a:rPr>
              <a:t>North Dakota WIC serves approximately 10,000 moms and children each month.</a:t>
            </a:r>
          </a:p>
          <a:p>
            <a:r>
              <a:rPr lang="en-US" b="0">
                <a:solidFill>
                  <a:srgbClr val="009900"/>
                </a:solidFill>
                <a:latin typeface="Cambria" pitchFamily="18" charset="0"/>
              </a:rPr>
              <a:t>Over 20,000 EBT transactions transpire at local WIC authorized stores each month amounting to over $700,000.</a:t>
            </a:r>
          </a:p>
          <a:p>
            <a:pPr lvl="1"/>
            <a:r>
              <a:rPr lang="en-US" sz="3200" b="0">
                <a:solidFill>
                  <a:srgbClr val="009900"/>
                </a:solidFill>
                <a:latin typeface="Cambria" pitchFamily="18" charset="0"/>
              </a:rPr>
              <a:t>There are 20 WIC agencies across the state that provide services to families, and approximately 56 clinics</a:t>
            </a:r>
          </a:p>
        </p:txBody>
      </p:sp>
      <p:pic>
        <p:nvPicPr>
          <p:cNvPr id="3074" name="Picture 2" descr="C:\Documents and Settings\klmiller\Local Settings\Temporary Internet Files\Content.IE5\25Z6J2AI\MC900436752[1].wmf"/>
          <p:cNvPicPr>
            <a:picLocks noChangeAspect="1" noChangeArrowheads="1"/>
          </p:cNvPicPr>
          <p:nvPr/>
        </p:nvPicPr>
        <p:blipFill>
          <a:blip r:embed="rId3" cstate="print"/>
          <a:srcRect/>
          <a:stretch>
            <a:fillRect/>
          </a:stretch>
        </p:blipFill>
        <p:spPr bwMode="auto">
          <a:xfrm>
            <a:off x="152400" y="838200"/>
            <a:ext cx="1676400" cy="914753"/>
          </a:xfrm>
          <a:prstGeom prst="rect">
            <a:avLst/>
          </a:prstGeom>
          <a:noFill/>
        </p:spPr>
      </p:pic>
      <p:pic>
        <p:nvPicPr>
          <p:cNvPr id="3075" name="Picture 3" descr="C:\Documents and Settings\klmiller\Local Settings\Temporary Internet Files\Content.IE5\NUQ67G32\MP900362782[1].jpg"/>
          <p:cNvPicPr>
            <a:picLocks noChangeAspect="1" noChangeArrowheads="1"/>
          </p:cNvPicPr>
          <p:nvPr/>
        </p:nvPicPr>
        <p:blipFill>
          <a:blip r:embed="rId4" cstate="print"/>
          <a:srcRect/>
          <a:stretch>
            <a:fillRect/>
          </a:stretch>
        </p:blipFill>
        <p:spPr bwMode="auto">
          <a:xfrm>
            <a:off x="6629400" y="5622544"/>
            <a:ext cx="1371600" cy="107899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F294-6967-3F1F-22CE-5BE38A9910C0}"/>
              </a:ext>
            </a:extLst>
          </p:cNvPr>
          <p:cNvSpPr>
            <a:spLocks noGrp="1"/>
          </p:cNvSpPr>
          <p:nvPr>
            <p:ph type="title"/>
          </p:nvPr>
        </p:nvSpPr>
        <p:spPr>
          <a:ln w="38100">
            <a:solidFill>
              <a:srgbClr val="FFCC66"/>
            </a:solidFill>
          </a:ln>
        </p:spPr>
        <p:txBody>
          <a:bodyPr vert="horz" lIns="91440" tIns="45720" rIns="91440" bIns="45720" rtlCol="0" anchor="ctr">
            <a:normAutofit/>
          </a:bodyPr>
          <a:lstStyle/>
          <a:p>
            <a:pPr algn="l"/>
            <a:r>
              <a:rPr lang="en-US" sz="5400">
                <a:solidFill>
                  <a:srgbClr val="FF0000"/>
                </a:solidFill>
                <a:latin typeface="Cambria" pitchFamily="18" charset="0"/>
              </a:rPr>
              <a:t>   Mapping produce</a:t>
            </a:r>
          </a:p>
        </p:txBody>
      </p:sp>
      <p:sp>
        <p:nvSpPr>
          <p:cNvPr id="3" name="Content Placeholder 2">
            <a:extLst>
              <a:ext uri="{FF2B5EF4-FFF2-40B4-BE49-F238E27FC236}">
                <a16:creationId xmlns:a16="http://schemas.microsoft.com/office/drawing/2014/main" id="{7A785854-4B8C-8483-94F7-90FDBBBD3BF2}"/>
              </a:ext>
            </a:extLst>
          </p:cNvPr>
          <p:cNvSpPr>
            <a:spLocks noGrp="1"/>
          </p:cNvSpPr>
          <p:nvPr>
            <p:ph idx="1"/>
          </p:nvPr>
        </p:nvSpPr>
        <p:spPr>
          <a:xfrm>
            <a:off x="990600" y="1600200"/>
            <a:ext cx="8077200" cy="5181600"/>
          </a:xfrm>
        </p:spPr>
        <p:txBody>
          <a:bodyPr>
            <a:noAutofit/>
          </a:bodyPr>
          <a:lstStyle/>
          <a:p>
            <a:r>
              <a:rPr lang="en-US" sz="3100" b="0">
                <a:solidFill>
                  <a:srgbClr val="009900"/>
                </a:solidFill>
                <a:latin typeface="Cambria" panose="02040503050406030204" pitchFamily="18" charset="0"/>
                <a:ea typeface="Cambria" panose="02040503050406030204" pitchFamily="18" charset="0"/>
              </a:rPr>
              <a:t>It is the </a:t>
            </a:r>
            <a:r>
              <a:rPr lang="en-US" sz="3100">
                <a:solidFill>
                  <a:srgbClr val="009900"/>
                </a:solidFill>
                <a:latin typeface="Cambria" panose="02040503050406030204" pitchFamily="18" charset="0"/>
                <a:ea typeface="Cambria" panose="02040503050406030204" pitchFamily="18" charset="0"/>
              </a:rPr>
              <a:t>store’s responsibility </a:t>
            </a:r>
            <a:r>
              <a:rPr lang="en-US" sz="3100" b="0">
                <a:solidFill>
                  <a:srgbClr val="009900"/>
                </a:solidFill>
                <a:latin typeface="Cambria" panose="02040503050406030204" pitchFamily="18" charset="0"/>
                <a:ea typeface="Cambria" panose="02040503050406030204" pitchFamily="18" charset="0"/>
              </a:rPr>
              <a:t>to map their produce items.  </a:t>
            </a:r>
          </a:p>
          <a:p>
            <a:r>
              <a:rPr lang="en-US" sz="3100" b="0">
                <a:solidFill>
                  <a:srgbClr val="009900"/>
                </a:solidFill>
                <a:latin typeface="Cambria" panose="02040503050406030204" pitchFamily="18" charset="0"/>
                <a:ea typeface="Cambria" panose="02040503050406030204" pitchFamily="18" charset="0"/>
              </a:rPr>
              <a:t>It is not possible for WIC to keep up with the 1000’s of new produce items that come into each store, so new produce items or items your store may package – (ex. Cut up fruits/vegetables) need to be mapped</a:t>
            </a:r>
          </a:p>
          <a:p>
            <a:r>
              <a:rPr lang="en-US" sz="3100" b="0">
                <a:solidFill>
                  <a:srgbClr val="009900"/>
                </a:solidFill>
                <a:latin typeface="Cambria" panose="02040503050406030204" pitchFamily="18" charset="0"/>
                <a:ea typeface="Cambria" panose="02040503050406030204" pitchFamily="18" charset="0"/>
              </a:rPr>
              <a:t>If you need assistance mapping, reach out to your POS provider or Corporate contact that are experts on your store’s POS system.</a:t>
            </a:r>
          </a:p>
        </p:txBody>
      </p:sp>
      <p:pic>
        <p:nvPicPr>
          <p:cNvPr id="4" name="Picture 3">
            <a:extLst>
              <a:ext uri="{FF2B5EF4-FFF2-40B4-BE49-F238E27FC236}">
                <a16:creationId xmlns:a16="http://schemas.microsoft.com/office/drawing/2014/main" id="{463AEB61-A376-7AD9-13FA-20371BEA96A1}"/>
              </a:ext>
            </a:extLst>
          </p:cNvPr>
          <p:cNvPicPr>
            <a:picLocks noChangeAspect="1"/>
          </p:cNvPicPr>
          <p:nvPr/>
        </p:nvPicPr>
        <p:blipFill>
          <a:blip r:embed="rId3"/>
          <a:stretch>
            <a:fillRect/>
          </a:stretch>
        </p:blipFill>
        <p:spPr>
          <a:xfrm>
            <a:off x="6890333" y="168276"/>
            <a:ext cx="2143600" cy="1431924"/>
          </a:xfrm>
          <a:prstGeom prst="rect">
            <a:avLst/>
          </a:prstGeom>
        </p:spPr>
      </p:pic>
    </p:spTree>
    <p:extLst>
      <p:ext uri="{BB962C8B-B14F-4D97-AF65-F5344CB8AC3E}">
        <p14:creationId xmlns:p14="http://schemas.microsoft.com/office/powerpoint/2010/main" val="34292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rmAutofit fontScale="90000"/>
          </a:bodyPr>
          <a:lstStyle/>
          <a:p>
            <a:r>
              <a:rPr lang="en-US">
                <a:solidFill>
                  <a:srgbClr val="FF0000"/>
                </a:solidFill>
                <a:latin typeface="Cambria" pitchFamily="18" charset="0"/>
              </a:rPr>
              <a:t>Minimum Stocking Requirements </a:t>
            </a:r>
          </a:p>
        </p:txBody>
      </p:sp>
      <p:sp>
        <p:nvSpPr>
          <p:cNvPr id="3" name="Content Placeholder 2"/>
          <p:cNvSpPr>
            <a:spLocks noGrp="1"/>
          </p:cNvSpPr>
          <p:nvPr>
            <p:ph idx="1"/>
          </p:nvPr>
        </p:nvSpPr>
        <p:spPr>
          <a:xfrm>
            <a:off x="914400" y="1447800"/>
            <a:ext cx="8001000" cy="4525963"/>
          </a:xfrm>
        </p:spPr>
        <p:txBody>
          <a:bodyPr>
            <a:normAutofit/>
          </a:bodyPr>
          <a:lstStyle/>
          <a:p>
            <a:r>
              <a:rPr lang="en-US" b="0">
                <a:solidFill>
                  <a:srgbClr val="009900"/>
                </a:solidFill>
                <a:latin typeface="Cambria" pitchFamily="18" charset="0"/>
              </a:rPr>
              <a:t>Separate requirements for large stores vs. small stores</a:t>
            </a:r>
          </a:p>
          <a:p>
            <a:r>
              <a:rPr lang="en-US" b="0">
                <a:solidFill>
                  <a:srgbClr val="009900"/>
                </a:solidFill>
                <a:latin typeface="Cambria" pitchFamily="18" charset="0"/>
              </a:rPr>
              <a:t>Both minimum quantity and variety</a:t>
            </a:r>
          </a:p>
          <a:p>
            <a:r>
              <a:rPr lang="en-US" b="0">
                <a:solidFill>
                  <a:srgbClr val="009900"/>
                </a:solidFill>
                <a:latin typeface="Cambria" pitchFamily="18" charset="0"/>
              </a:rPr>
              <a:t>There is a waiver available if no infants are in the service area</a:t>
            </a:r>
          </a:p>
          <a:p>
            <a:pPr lvl="1"/>
            <a:r>
              <a:rPr lang="en-US" sz="3200" b="0">
                <a:solidFill>
                  <a:srgbClr val="009900"/>
                </a:solidFill>
                <a:latin typeface="Cambria" pitchFamily="18" charset="0"/>
              </a:rPr>
              <a:t>Infant formula</a:t>
            </a:r>
          </a:p>
          <a:p>
            <a:pPr lvl="1"/>
            <a:r>
              <a:rPr lang="en-US" sz="3200" b="0">
                <a:solidFill>
                  <a:srgbClr val="009900"/>
                </a:solidFill>
                <a:latin typeface="Cambria" pitchFamily="18" charset="0"/>
              </a:rPr>
              <a:t>Infant cereal</a:t>
            </a:r>
          </a:p>
          <a:p>
            <a:pPr lvl="1"/>
            <a:r>
              <a:rPr lang="en-US" sz="3200" b="0">
                <a:solidFill>
                  <a:srgbClr val="009900"/>
                </a:solidFill>
                <a:latin typeface="Cambria" pitchFamily="18" charset="0"/>
              </a:rPr>
              <a:t>Baby food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ln w="38100">
            <a:solidFill>
              <a:srgbClr val="FFCC66"/>
            </a:solidFill>
          </a:ln>
        </p:spPr>
        <p:txBody>
          <a:bodyPr/>
          <a:lstStyle/>
          <a:p>
            <a:r>
              <a:rPr lang="en-US">
                <a:solidFill>
                  <a:srgbClr val="FF0000"/>
                </a:solidFill>
                <a:latin typeface="Cambria" pitchFamily="18" charset="0"/>
              </a:rPr>
              <a:t>Minimum Stock – </a:t>
            </a:r>
            <a:r>
              <a:rPr lang="en-US" sz="3600">
                <a:solidFill>
                  <a:srgbClr val="FF0000"/>
                </a:solidFill>
                <a:latin typeface="Cambria" pitchFamily="18" charset="0"/>
              </a:rPr>
              <a:t>Large stores</a:t>
            </a:r>
          </a:p>
        </p:txBody>
      </p:sp>
      <p:pic>
        <p:nvPicPr>
          <p:cNvPr id="5" name="Picture 4">
            <a:extLst>
              <a:ext uri="{FF2B5EF4-FFF2-40B4-BE49-F238E27FC236}">
                <a16:creationId xmlns:a16="http://schemas.microsoft.com/office/drawing/2014/main" id="{1DA05880-67C3-8802-775A-93B74AE16F3E}"/>
              </a:ext>
            </a:extLst>
          </p:cNvPr>
          <p:cNvPicPr>
            <a:picLocks noChangeAspect="1"/>
          </p:cNvPicPr>
          <p:nvPr/>
        </p:nvPicPr>
        <p:blipFill>
          <a:blip r:embed="rId3"/>
          <a:stretch>
            <a:fillRect/>
          </a:stretch>
        </p:blipFill>
        <p:spPr>
          <a:xfrm>
            <a:off x="367504" y="1680918"/>
            <a:ext cx="8555480" cy="418648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a:ln w="38100">
            <a:solidFill>
              <a:srgbClr val="FFCC66"/>
            </a:solidFill>
          </a:ln>
        </p:spPr>
        <p:txBody>
          <a:bodyPr/>
          <a:lstStyle/>
          <a:p>
            <a:r>
              <a:rPr lang="en-US">
                <a:solidFill>
                  <a:srgbClr val="FF0000"/>
                </a:solidFill>
                <a:latin typeface="Cambria" pitchFamily="18" charset="0"/>
              </a:rPr>
              <a:t>Minimum Stock – </a:t>
            </a:r>
            <a:r>
              <a:rPr lang="en-US" sz="4000">
                <a:solidFill>
                  <a:srgbClr val="FF0000"/>
                </a:solidFill>
                <a:latin typeface="Cambria" pitchFamily="18" charset="0"/>
              </a:rPr>
              <a:t>Large stores</a:t>
            </a:r>
          </a:p>
        </p:txBody>
      </p:sp>
      <p:pic>
        <p:nvPicPr>
          <p:cNvPr id="7" name="Picture 6">
            <a:extLst>
              <a:ext uri="{FF2B5EF4-FFF2-40B4-BE49-F238E27FC236}">
                <a16:creationId xmlns:a16="http://schemas.microsoft.com/office/drawing/2014/main" id="{712895F8-DB83-0921-F1BD-59F1CC9A3FA8}"/>
              </a:ext>
            </a:extLst>
          </p:cNvPr>
          <p:cNvPicPr>
            <a:picLocks noChangeAspect="1"/>
          </p:cNvPicPr>
          <p:nvPr/>
        </p:nvPicPr>
        <p:blipFill>
          <a:blip r:embed="rId3"/>
          <a:stretch>
            <a:fillRect/>
          </a:stretch>
        </p:blipFill>
        <p:spPr>
          <a:xfrm>
            <a:off x="290513" y="2075410"/>
            <a:ext cx="8624887" cy="482351"/>
          </a:xfrm>
          <a:prstGeom prst="rect">
            <a:avLst/>
          </a:prstGeom>
        </p:spPr>
      </p:pic>
      <p:pic>
        <p:nvPicPr>
          <p:cNvPr id="4" name="Picture 3">
            <a:extLst>
              <a:ext uri="{FF2B5EF4-FFF2-40B4-BE49-F238E27FC236}">
                <a16:creationId xmlns:a16="http://schemas.microsoft.com/office/drawing/2014/main" id="{51FB947E-BE3B-5A88-7FF7-387B14965510}"/>
              </a:ext>
            </a:extLst>
          </p:cNvPr>
          <p:cNvPicPr>
            <a:picLocks noChangeAspect="1"/>
          </p:cNvPicPr>
          <p:nvPr/>
        </p:nvPicPr>
        <p:blipFill>
          <a:blip r:embed="rId4"/>
          <a:stretch>
            <a:fillRect/>
          </a:stretch>
        </p:blipFill>
        <p:spPr>
          <a:xfrm>
            <a:off x="307446" y="2514600"/>
            <a:ext cx="8703151" cy="27813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vert="horz" lIns="91440" tIns="45720" rIns="91440" bIns="45720" rtlCol="0" anchor="ctr">
            <a:normAutofit/>
          </a:bodyPr>
          <a:lstStyle/>
          <a:p>
            <a:r>
              <a:rPr lang="en-US">
                <a:solidFill>
                  <a:srgbClr val="FF0000"/>
                </a:solidFill>
                <a:latin typeface="Cambria" pitchFamily="18" charset="0"/>
              </a:rPr>
              <a:t>Minimum Stock – Large stores</a:t>
            </a:r>
          </a:p>
        </p:txBody>
      </p:sp>
      <p:pic>
        <p:nvPicPr>
          <p:cNvPr id="6" name="Picture 5">
            <a:extLst>
              <a:ext uri="{FF2B5EF4-FFF2-40B4-BE49-F238E27FC236}">
                <a16:creationId xmlns:a16="http://schemas.microsoft.com/office/drawing/2014/main" id="{FA2B106A-9024-C16B-DB18-724D4F25BE49}"/>
              </a:ext>
            </a:extLst>
          </p:cNvPr>
          <p:cNvPicPr>
            <a:picLocks noChangeAspect="1"/>
          </p:cNvPicPr>
          <p:nvPr/>
        </p:nvPicPr>
        <p:blipFill>
          <a:blip r:embed="rId3"/>
          <a:stretch>
            <a:fillRect/>
          </a:stretch>
        </p:blipFill>
        <p:spPr>
          <a:xfrm>
            <a:off x="381000" y="2033397"/>
            <a:ext cx="8550388" cy="4583832"/>
          </a:xfrm>
          <a:prstGeom prst="rect">
            <a:avLst/>
          </a:prstGeom>
        </p:spPr>
      </p:pic>
      <p:pic>
        <p:nvPicPr>
          <p:cNvPr id="7" name="Picture 6">
            <a:extLst>
              <a:ext uri="{FF2B5EF4-FFF2-40B4-BE49-F238E27FC236}">
                <a16:creationId xmlns:a16="http://schemas.microsoft.com/office/drawing/2014/main" id="{7AE1C56B-9A23-8274-E2BC-FB3CCA602DA0}"/>
              </a:ext>
            </a:extLst>
          </p:cNvPr>
          <p:cNvPicPr>
            <a:picLocks noChangeAspect="1"/>
          </p:cNvPicPr>
          <p:nvPr/>
        </p:nvPicPr>
        <p:blipFill>
          <a:blip r:embed="rId4"/>
          <a:stretch>
            <a:fillRect/>
          </a:stretch>
        </p:blipFill>
        <p:spPr>
          <a:xfrm>
            <a:off x="381000" y="1676400"/>
            <a:ext cx="8626588" cy="48772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vert="horz" lIns="91440" tIns="45720" rIns="91440" bIns="45720" rtlCol="0" anchor="ctr">
            <a:normAutofit/>
          </a:bodyPr>
          <a:lstStyle/>
          <a:p>
            <a:r>
              <a:rPr lang="en-US">
                <a:solidFill>
                  <a:srgbClr val="FF0000"/>
                </a:solidFill>
                <a:latin typeface="Cambria" pitchFamily="18" charset="0"/>
              </a:rPr>
              <a:t>Minimum Stock – Large stores</a:t>
            </a:r>
          </a:p>
        </p:txBody>
      </p:sp>
      <p:pic>
        <p:nvPicPr>
          <p:cNvPr id="6" name="Picture 5">
            <a:extLst>
              <a:ext uri="{FF2B5EF4-FFF2-40B4-BE49-F238E27FC236}">
                <a16:creationId xmlns:a16="http://schemas.microsoft.com/office/drawing/2014/main" id="{FCC50A77-6F72-ABD4-5973-50190A3005BB}"/>
              </a:ext>
            </a:extLst>
          </p:cNvPr>
          <p:cNvPicPr>
            <a:picLocks noChangeAspect="1"/>
          </p:cNvPicPr>
          <p:nvPr/>
        </p:nvPicPr>
        <p:blipFill>
          <a:blip r:embed="rId3"/>
          <a:stretch>
            <a:fillRect/>
          </a:stretch>
        </p:blipFill>
        <p:spPr>
          <a:xfrm>
            <a:off x="339023" y="2011722"/>
            <a:ext cx="8465953" cy="3691156"/>
          </a:xfrm>
          <a:prstGeom prst="rect">
            <a:avLst/>
          </a:prstGeom>
        </p:spPr>
      </p:pic>
      <p:pic>
        <p:nvPicPr>
          <p:cNvPr id="7" name="Picture 6">
            <a:extLst>
              <a:ext uri="{FF2B5EF4-FFF2-40B4-BE49-F238E27FC236}">
                <a16:creationId xmlns:a16="http://schemas.microsoft.com/office/drawing/2014/main" id="{D7D19194-183D-AE7C-5381-49F7BA24180B}"/>
              </a:ext>
            </a:extLst>
          </p:cNvPr>
          <p:cNvPicPr>
            <a:picLocks noChangeAspect="1"/>
          </p:cNvPicPr>
          <p:nvPr/>
        </p:nvPicPr>
        <p:blipFill>
          <a:blip r:embed="rId4"/>
          <a:stretch>
            <a:fillRect/>
          </a:stretch>
        </p:blipFill>
        <p:spPr>
          <a:xfrm>
            <a:off x="300542" y="1524000"/>
            <a:ext cx="8626588" cy="48772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vert="horz" lIns="91440" tIns="45720" rIns="91440" bIns="45720" rtlCol="0" anchor="ctr">
            <a:normAutofit/>
          </a:bodyPr>
          <a:lstStyle/>
          <a:p>
            <a:r>
              <a:rPr lang="en-US">
                <a:solidFill>
                  <a:srgbClr val="FF0000"/>
                </a:solidFill>
                <a:latin typeface="Cambria" pitchFamily="18" charset="0"/>
              </a:rPr>
              <a:t>Minimum Stock – Small stores</a:t>
            </a:r>
          </a:p>
        </p:txBody>
      </p:sp>
      <p:pic>
        <p:nvPicPr>
          <p:cNvPr id="6" name="Picture 5">
            <a:extLst>
              <a:ext uri="{FF2B5EF4-FFF2-40B4-BE49-F238E27FC236}">
                <a16:creationId xmlns:a16="http://schemas.microsoft.com/office/drawing/2014/main" id="{827214DC-1B82-4D46-C755-A6F2D76B68CC}"/>
              </a:ext>
            </a:extLst>
          </p:cNvPr>
          <p:cNvPicPr>
            <a:picLocks noChangeAspect="1"/>
          </p:cNvPicPr>
          <p:nvPr/>
        </p:nvPicPr>
        <p:blipFill>
          <a:blip r:embed="rId3"/>
          <a:stretch>
            <a:fillRect/>
          </a:stretch>
        </p:blipFill>
        <p:spPr>
          <a:xfrm>
            <a:off x="196920" y="1733313"/>
            <a:ext cx="8718480" cy="42517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w="38100">
            <a:solidFill>
              <a:srgbClr val="FFCC66"/>
            </a:solidFill>
          </a:ln>
        </p:spPr>
        <p:txBody>
          <a:bodyPr vert="horz" lIns="91440" tIns="45720" rIns="91440" bIns="45720" rtlCol="0" anchor="ctr">
            <a:normAutofit/>
          </a:bodyPr>
          <a:lstStyle/>
          <a:p>
            <a:r>
              <a:rPr lang="en-US">
                <a:solidFill>
                  <a:srgbClr val="FF0000"/>
                </a:solidFill>
                <a:latin typeface="Cambria" pitchFamily="18" charset="0"/>
              </a:rPr>
              <a:t>Minimum Stock – Small stores</a:t>
            </a:r>
          </a:p>
        </p:txBody>
      </p:sp>
      <p:pic>
        <p:nvPicPr>
          <p:cNvPr id="5" name="Picture 4">
            <a:extLst>
              <a:ext uri="{FF2B5EF4-FFF2-40B4-BE49-F238E27FC236}">
                <a16:creationId xmlns:a16="http://schemas.microsoft.com/office/drawing/2014/main" id="{3EF1D229-C136-6FB7-96B2-04328F73F339}"/>
              </a:ext>
            </a:extLst>
          </p:cNvPr>
          <p:cNvPicPr>
            <a:picLocks noChangeAspect="1"/>
          </p:cNvPicPr>
          <p:nvPr/>
        </p:nvPicPr>
        <p:blipFill>
          <a:blip r:embed="rId3"/>
          <a:stretch>
            <a:fillRect/>
          </a:stretch>
        </p:blipFill>
        <p:spPr>
          <a:xfrm>
            <a:off x="305237" y="2057400"/>
            <a:ext cx="8626151" cy="3296844"/>
          </a:xfrm>
          <a:prstGeom prst="rect">
            <a:avLst/>
          </a:prstGeom>
        </p:spPr>
      </p:pic>
      <p:pic>
        <p:nvPicPr>
          <p:cNvPr id="6" name="Picture 5">
            <a:extLst>
              <a:ext uri="{FF2B5EF4-FFF2-40B4-BE49-F238E27FC236}">
                <a16:creationId xmlns:a16="http://schemas.microsoft.com/office/drawing/2014/main" id="{FA97421B-403F-7F9D-9913-9B3E360AA907}"/>
              </a:ext>
            </a:extLst>
          </p:cNvPr>
          <p:cNvPicPr>
            <a:picLocks noChangeAspect="1"/>
          </p:cNvPicPr>
          <p:nvPr/>
        </p:nvPicPr>
        <p:blipFill>
          <a:blip r:embed="rId4"/>
          <a:stretch>
            <a:fillRect/>
          </a:stretch>
        </p:blipFill>
        <p:spPr>
          <a:xfrm>
            <a:off x="304800" y="1612355"/>
            <a:ext cx="8626588" cy="48772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vert="horz" lIns="91440" tIns="45720" rIns="91440" bIns="45720" rtlCol="0" anchor="ctr">
            <a:normAutofit/>
          </a:bodyPr>
          <a:lstStyle/>
          <a:p>
            <a:r>
              <a:rPr lang="en-US">
                <a:solidFill>
                  <a:srgbClr val="FF0000"/>
                </a:solidFill>
                <a:latin typeface="Cambria" pitchFamily="18" charset="0"/>
              </a:rPr>
              <a:t>Minimum Stock – Small stores</a:t>
            </a:r>
          </a:p>
        </p:txBody>
      </p:sp>
      <p:pic>
        <p:nvPicPr>
          <p:cNvPr id="6" name="Picture 5">
            <a:extLst>
              <a:ext uri="{FF2B5EF4-FFF2-40B4-BE49-F238E27FC236}">
                <a16:creationId xmlns:a16="http://schemas.microsoft.com/office/drawing/2014/main" id="{5702F8EF-A710-2164-6800-101E59430FAB}"/>
              </a:ext>
            </a:extLst>
          </p:cNvPr>
          <p:cNvPicPr>
            <a:picLocks noChangeAspect="1"/>
          </p:cNvPicPr>
          <p:nvPr/>
        </p:nvPicPr>
        <p:blipFill>
          <a:blip r:embed="rId3"/>
          <a:stretch>
            <a:fillRect/>
          </a:stretch>
        </p:blipFill>
        <p:spPr>
          <a:xfrm>
            <a:off x="295763" y="2082801"/>
            <a:ext cx="8552473" cy="4334977"/>
          </a:xfrm>
          <a:prstGeom prst="rect">
            <a:avLst/>
          </a:prstGeom>
        </p:spPr>
      </p:pic>
      <p:pic>
        <p:nvPicPr>
          <p:cNvPr id="7" name="Picture 6">
            <a:extLst>
              <a:ext uri="{FF2B5EF4-FFF2-40B4-BE49-F238E27FC236}">
                <a16:creationId xmlns:a16="http://schemas.microsoft.com/office/drawing/2014/main" id="{6AFCFD7E-3860-1872-31F2-441525E2624A}"/>
              </a:ext>
            </a:extLst>
          </p:cNvPr>
          <p:cNvPicPr>
            <a:picLocks noChangeAspect="1"/>
          </p:cNvPicPr>
          <p:nvPr/>
        </p:nvPicPr>
        <p:blipFill>
          <a:blip r:embed="rId4"/>
          <a:stretch>
            <a:fillRect/>
          </a:stretch>
        </p:blipFill>
        <p:spPr>
          <a:xfrm>
            <a:off x="258706" y="1639781"/>
            <a:ext cx="8626588" cy="49381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vert="horz" lIns="91440" tIns="45720" rIns="91440" bIns="45720" rtlCol="0" anchor="ctr">
            <a:normAutofit/>
          </a:bodyPr>
          <a:lstStyle/>
          <a:p>
            <a:r>
              <a:rPr lang="en-US">
                <a:solidFill>
                  <a:srgbClr val="FF0000"/>
                </a:solidFill>
                <a:latin typeface="Cambria" pitchFamily="18" charset="0"/>
              </a:rPr>
              <a:t>Minimum Stock – Small stores</a:t>
            </a:r>
          </a:p>
        </p:txBody>
      </p:sp>
      <p:pic>
        <p:nvPicPr>
          <p:cNvPr id="5" name="Picture 4">
            <a:extLst>
              <a:ext uri="{FF2B5EF4-FFF2-40B4-BE49-F238E27FC236}">
                <a16:creationId xmlns:a16="http://schemas.microsoft.com/office/drawing/2014/main" id="{8C35B778-1BF5-4EC1-0AC5-BE2FA1F30808}"/>
              </a:ext>
            </a:extLst>
          </p:cNvPr>
          <p:cNvPicPr>
            <a:picLocks noChangeAspect="1"/>
          </p:cNvPicPr>
          <p:nvPr/>
        </p:nvPicPr>
        <p:blipFill>
          <a:blip r:embed="rId3"/>
          <a:stretch>
            <a:fillRect/>
          </a:stretch>
        </p:blipFill>
        <p:spPr>
          <a:xfrm>
            <a:off x="335678" y="2251128"/>
            <a:ext cx="8472644" cy="4143216"/>
          </a:xfrm>
          <a:prstGeom prst="rect">
            <a:avLst/>
          </a:prstGeom>
        </p:spPr>
      </p:pic>
      <p:pic>
        <p:nvPicPr>
          <p:cNvPr id="6" name="Picture 5">
            <a:extLst>
              <a:ext uri="{FF2B5EF4-FFF2-40B4-BE49-F238E27FC236}">
                <a16:creationId xmlns:a16="http://schemas.microsoft.com/office/drawing/2014/main" id="{9BBCF8ED-2031-C07E-F45F-0792D1D82CBF}"/>
              </a:ext>
            </a:extLst>
          </p:cNvPr>
          <p:cNvPicPr>
            <a:picLocks noChangeAspect="1"/>
          </p:cNvPicPr>
          <p:nvPr/>
        </p:nvPicPr>
        <p:blipFill>
          <a:blip r:embed="rId4"/>
          <a:stretch>
            <a:fillRect/>
          </a:stretch>
        </p:blipFill>
        <p:spPr>
          <a:xfrm>
            <a:off x="255658" y="1828800"/>
            <a:ext cx="8632684" cy="4938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2286000"/>
            <a:ext cx="5562600" cy="1790700"/>
          </a:xfrm>
        </p:spPr>
        <p:txBody>
          <a:bodyPr>
            <a:noAutofit/>
          </a:bodyPr>
          <a:lstStyle/>
          <a:p>
            <a:pPr algn="ctr"/>
            <a:r>
              <a:rPr lang="en-US" sz="7200">
                <a:solidFill>
                  <a:srgbClr val="FF0000"/>
                </a:solidFill>
                <a:latin typeface="Cambria" pitchFamily="18" charset="0"/>
              </a:rPr>
              <a:t>WIC Allowable Foods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w="28575">
            <a:solidFill>
              <a:srgbClr val="FFCC66"/>
            </a:solidFill>
          </a:ln>
        </p:spPr>
        <p:txBody>
          <a:bodyPr>
            <a:normAutofit/>
          </a:bodyPr>
          <a:lstStyle/>
          <a:p>
            <a:r>
              <a:rPr lang="en-US" sz="4800">
                <a:solidFill>
                  <a:srgbClr val="FF0000"/>
                </a:solidFill>
                <a:latin typeface="Cambria" pitchFamily="18" charset="0"/>
              </a:rPr>
              <a:t>Waiver for infants</a:t>
            </a:r>
          </a:p>
        </p:txBody>
      </p:sp>
      <p:sp>
        <p:nvSpPr>
          <p:cNvPr id="3" name="Content Placeholder 2"/>
          <p:cNvSpPr>
            <a:spLocks noGrp="1"/>
          </p:cNvSpPr>
          <p:nvPr>
            <p:ph idx="1"/>
          </p:nvPr>
        </p:nvSpPr>
        <p:spPr>
          <a:xfrm>
            <a:off x="914400" y="1600200"/>
            <a:ext cx="8229600" cy="4525963"/>
          </a:xfrm>
        </p:spPr>
        <p:txBody>
          <a:bodyPr>
            <a:normAutofit fontScale="92500" lnSpcReduction="10000"/>
          </a:bodyPr>
          <a:lstStyle/>
          <a:p>
            <a:pPr>
              <a:buNone/>
            </a:pPr>
            <a:r>
              <a:rPr lang="en-US">
                <a:solidFill>
                  <a:srgbClr val="009900"/>
                </a:solidFill>
                <a:latin typeface="Cambria" pitchFamily="18" charset="0"/>
              </a:rPr>
              <a:t>** Request for Waiver</a:t>
            </a:r>
          </a:p>
          <a:p>
            <a:pPr>
              <a:buNone/>
            </a:pPr>
            <a:r>
              <a:rPr lang="en-US">
                <a:solidFill>
                  <a:srgbClr val="009900"/>
                </a:solidFill>
                <a:latin typeface="Cambria" pitchFamily="18" charset="0"/>
              </a:rPr>
              <a:t>    </a:t>
            </a:r>
            <a:r>
              <a:rPr lang="en-US" b="0">
                <a:solidFill>
                  <a:srgbClr val="009900"/>
                </a:solidFill>
                <a:latin typeface="Cambria" pitchFamily="18" charset="0"/>
              </a:rPr>
              <a:t>Stores may request a waiver from stocking infant items (Infant formula, cereal, or baby food) if there is not an infant in the service area that would be purchasing these items.  The waiver may be requested from the local WIC office.  If an infant comes into the service area and needs these items, the store must obtain these items within 48-72 hours and the waiver becomes null and void.  </a:t>
            </a:r>
          </a:p>
          <a:p>
            <a:endParaRPr lang="en-US"/>
          </a:p>
        </p:txBody>
      </p:sp>
      <p:pic>
        <p:nvPicPr>
          <p:cNvPr id="1026" name="Picture 2" descr="C:\Documents and Settings\klmiller\My Documents\My Pictures\Microsoft Clip Organizer\j0285676.wmf"/>
          <p:cNvPicPr>
            <a:picLocks noChangeAspect="1" noChangeArrowheads="1"/>
          </p:cNvPicPr>
          <p:nvPr/>
        </p:nvPicPr>
        <p:blipFill>
          <a:blip r:embed="rId3" cstate="print"/>
          <a:srcRect/>
          <a:stretch>
            <a:fillRect/>
          </a:stretch>
        </p:blipFill>
        <p:spPr bwMode="auto">
          <a:xfrm>
            <a:off x="6781800" y="685800"/>
            <a:ext cx="2113504" cy="108600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w="38100">
            <a:solidFill>
              <a:srgbClr val="FFC000"/>
            </a:solidFill>
          </a:ln>
        </p:spPr>
        <p:txBody>
          <a:bodyPr/>
          <a:lstStyle/>
          <a:p>
            <a:r>
              <a:rPr lang="en-US">
                <a:solidFill>
                  <a:srgbClr val="FF0000"/>
                </a:solidFill>
                <a:latin typeface="Cambria" pitchFamily="18" charset="0"/>
              </a:rPr>
              <a:t>Sanctions – </a:t>
            </a:r>
            <a:r>
              <a:rPr lang="en-US" sz="4000">
                <a:solidFill>
                  <a:srgbClr val="FF0000"/>
                </a:solidFill>
                <a:latin typeface="Cambria" pitchFamily="18" charset="0"/>
              </a:rPr>
              <a:t>Mandatory vs. State</a:t>
            </a:r>
          </a:p>
        </p:txBody>
      </p:sp>
      <p:sp>
        <p:nvSpPr>
          <p:cNvPr id="3" name="Content Placeholder 2"/>
          <p:cNvSpPr>
            <a:spLocks noGrp="1"/>
          </p:cNvSpPr>
          <p:nvPr>
            <p:ph idx="1"/>
          </p:nvPr>
        </p:nvSpPr>
        <p:spPr>
          <a:xfrm>
            <a:off x="228600" y="1447800"/>
            <a:ext cx="8229600" cy="4953000"/>
          </a:xfrm>
        </p:spPr>
        <p:txBody>
          <a:bodyPr>
            <a:normAutofit fontScale="92500" lnSpcReduction="20000"/>
          </a:bodyPr>
          <a:lstStyle/>
          <a:p>
            <a:r>
              <a:rPr lang="en-US" u="sng">
                <a:solidFill>
                  <a:srgbClr val="00B050"/>
                </a:solidFill>
                <a:latin typeface="Cambria" pitchFamily="18" charset="0"/>
              </a:rPr>
              <a:t>Mandatory sanctions </a:t>
            </a:r>
            <a:r>
              <a:rPr lang="en-US" b="0">
                <a:solidFill>
                  <a:srgbClr val="00B050"/>
                </a:solidFill>
                <a:latin typeface="Cambria" pitchFamily="18" charset="0"/>
              </a:rPr>
              <a:t>– Part of federal regulations</a:t>
            </a:r>
          </a:p>
          <a:p>
            <a:pPr lvl="1"/>
            <a:r>
              <a:rPr lang="en-US" b="0">
                <a:solidFill>
                  <a:srgbClr val="00B050"/>
                </a:solidFill>
                <a:latin typeface="Cambria" pitchFamily="18" charset="0"/>
              </a:rPr>
              <a:t>These sanctions are more serious violations and can result in disqualifications for 1,3, or 6 years or permanently from the WIC Program –see your Vendor contract for more information</a:t>
            </a:r>
          </a:p>
          <a:p>
            <a:r>
              <a:rPr lang="en-US" u="sng">
                <a:solidFill>
                  <a:srgbClr val="00B050"/>
                </a:solidFill>
                <a:latin typeface="Cambria" pitchFamily="18" charset="0"/>
              </a:rPr>
              <a:t>State Agency sanctions </a:t>
            </a:r>
            <a:r>
              <a:rPr lang="en-US" b="0">
                <a:solidFill>
                  <a:srgbClr val="00B050"/>
                </a:solidFill>
                <a:latin typeface="Cambria" pitchFamily="18" charset="0"/>
              </a:rPr>
              <a:t>– Specific to the North Dakota WIC Program</a:t>
            </a:r>
          </a:p>
          <a:p>
            <a:pPr lvl="1"/>
            <a:r>
              <a:rPr lang="en-US" b="0">
                <a:solidFill>
                  <a:srgbClr val="00B050"/>
                </a:solidFill>
                <a:latin typeface="Cambria" pitchFamily="18" charset="0"/>
              </a:rPr>
              <a:t>These sanctions are not quite as serious, but sanction points are accumulated from these that can result in additional training needed or 3 or 6 month or 1 year disqualifications from the Program – see your Vendor contract for more information</a:t>
            </a:r>
          </a:p>
        </p:txBody>
      </p:sp>
      <p:pic>
        <p:nvPicPr>
          <p:cNvPr id="130050" name="Picture 2" descr="C:\Documents and Settings\klmiller\Local Settings\Temporary Internet Files\Content.IE5\P3L5P1VE\MC900441394[1].png"/>
          <p:cNvPicPr>
            <a:picLocks noChangeAspect="1" noChangeArrowheads="1"/>
          </p:cNvPicPr>
          <p:nvPr/>
        </p:nvPicPr>
        <p:blipFill>
          <a:blip r:embed="rId3" cstate="print"/>
          <a:srcRect/>
          <a:stretch>
            <a:fillRect/>
          </a:stretch>
        </p:blipFill>
        <p:spPr bwMode="auto">
          <a:xfrm>
            <a:off x="7620000" y="1219200"/>
            <a:ext cx="1219200" cy="1219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000"/>
            </a:solidFill>
          </a:ln>
        </p:spPr>
        <p:txBody>
          <a:bodyPr/>
          <a:lstStyle/>
          <a:p>
            <a:r>
              <a:rPr lang="en-US" sz="5400">
                <a:solidFill>
                  <a:srgbClr val="FF0000"/>
                </a:solidFill>
                <a:latin typeface="Cambria" pitchFamily="18" charset="0"/>
              </a:rPr>
              <a:t>Mandatory Sanctions</a:t>
            </a:r>
            <a:endParaRPr lang="en-US" sz="3600">
              <a:solidFill>
                <a:srgbClr val="FF0000"/>
              </a:solidFill>
              <a:latin typeface="Cambria" pitchFamily="18" charset="0"/>
            </a:endParaRPr>
          </a:p>
        </p:txBody>
      </p:sp>
      <p:sp>
        <p:nvSpPr>
          <p:cNvPr id="3" name="Content Placeholder 2"/>
          <p:cNvSpPr>
            <a:spLocks noGrp="1"/>
          </p:cNvSpPr>
          <p:nvPr>
            <p:ph idx="1"/>
          </p:nvPr>
        </p:nvSpPr>
        <p:spPr>
          <a:xfrm>
            <a:off x="228600" y="1600200"/>
            <a:ext cx="8382000" cy="4572000"/>
          </a:xfrm>
        </p:spPr>
        <p:txBody>
          <a:bodyPr>
            <a:normAutofit fontScale="85000" lnSpcReduction="20000"/>
          </a:bodyPr>
          <a:lstStyle/>
          <a:p>
            <a:r>
              <a:rPr lang="en-US" sz="3100" b="0">
                <a:solidFill>
                  <a:srgbClr val="00B050"/>
                </a:solidFill>
                <a:latin typeface="Cambria" pitchFamily="18" charset="0"/>
              </a:rPr>
              <a:t>The WIC State Agency may disqualify a vendor or impose a civil money penalty in lieu of disqualification for reasons of program abuse.  The vendor will be provided with prior warning that violations were occurring (for those requiring a pattern of incidence) before imposing any of the sanctions described.</a:t>
            </a:r>
          </a:p>
          <a:p>
            <a:pPr>
              <a:buNone/>
            </a:pPr>
            <a:endParaRPr lang="en-US" sz="1300" b="0">
              <a:solidFill>
                <a:srgbClr val="00B050"/>
              </a:solidFill>
              <a:latin typeface="Cambria" pitchFamily="18" charset="0"/>
            </a:endParaRPr>
          </a:p>
          <a:p>
            <a:r>
              <a:rPr lang="en-US" sz="3100" b="0">
                <a:solidFill>
                  <a:srgbClr val="00B050"/>
                </a:solidFill>
                <a:latin typeface="Cambria" pitchFamily="18" charset="0"/>
              </a:rPr>
              <a:t>The WIC State Agency shall disqualify a vendor who has been disqualified from the Food Stamp (SNAP)Program.  The disqualification shall be the same length of time as the Food Stamp (SNAP)disqualification. Disqualification from the WIC Program may result in disqualification as a retailer in the Food Stamp Program.</a:t>
            </a:r>
          </a:p>
          <a:p>
            <a:pPr>
              <a:buNone/>
            </a:pPr>
            <a:r>
              <a:rPr lang="en-US" b="0"/>
              <a:t> </a:t>
            </a:r>
          </a:p>
        </p:txBody>
      </p:sp>
      <p:pic>
        <p:nvPicPr>
          <p:cNvPr id="131076" name="Picture 4" descr="C:\Documents and Settings\klmiller\Local Settings\Temporary Internet Files\Content.IE5\GAUZB36O\MC900280542[1].wmf"/>
          <p:cNvPicPr>
            <a:picLocks noChangeAspect="1" noChangeArrowheads="1"/>
          </p:cNvPicPr>
          <p:nvPr/>
        </p:nvPicPr>
        <p:blipFill>
          <a:blip r:embed="rId3" cstate="print"/>
          <a:srcRect/>
          <a:stretch>
            <a:fillRect/>
          </a:stretch>
        </p:blipFill>
        <p:spPr bwMode="auto">
          <a:xfrm>
            <a:off x="6929841" y="5133015"/>
            <a:ext cx="2159251" cy="141648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rmAutofit/>
          </a:bodyPr>
          <a:lstStyle/>
          <a:p>
            <a:r>
              <a:rPr lang="en-US" sz="5400">
                <a:solidFill>
                  <a:srgbClr val="FF0000"/>
                </a:solidFill>
                <a:latin typeface="Cambria" pitchFamily="18" charset="0"/>
              </a:rPr>
              <a:t>State Agency Sanctions</a:t>
            </a:r>
          </a:p>
        </p:txBody>
      </p:sp>
      <p:sp>
        <p:nvSpPr>
          <p:cNvPr id="3" name="Content Placeholder 2"/>
          <p:cNvSpPr>
            <a:spLocks noGrp="1"/>
          </p:cNvSpPr>
          <p:nvPr>
            <p:ph idx="1"/>
          </p:nvPr>
        </p:nvSpPr>
        <p:spPr>
          <a:xfrm>
            <a:off x="228600" y="1524000"/>
            <a:ext cx="8686800" cy="4525963"/>
          </a:xfrm>
        </p:spPr>
        <p:txBody>
          <a:bodyPr>
            <a:normAutofit fontScale="92500" lnSpcReduction="10000"/>
          </a:bodyPr>
          <a:lstStyle/>
          <a:p>
            <a:r>
              <a:rPr lang="en-US" sz="3000" b="0" u="sng">
                <a:solidFill>
                  <a:srgbClr val="009900"/>
                </a:solidFill>
                <a:latin typeface="Cambria" pitchFamily="18" charset="0"/>
              </a:rPr>
              <a:t>State Agency Point System</a:t>
            </a:r>
            <a:endParaRPr lang="en-US" sz="3000" b="0">
              <a:solidFill>
                <a:srgbClr val="009900"/>
              </a:solidFill>
              <a:latin typeface="Cambria" pitchFamily="18" charset="0"/>
            </a:endParaRPr>
          </a:p>
          <a:p>
            <a:pPr>
              <a:buNone/>
            </a:pPr>
            <a:r>
              <a:rPr lang="en-US" sz="3000" b="0" i="1">
                <a:solidFill>
                  <a:srgbClr val="009900"/>
                </a:solidFill>
                <a:latin typeface="Cambria" pitchFamily="18" charset="0"/>
              </a:rPr>
              <a:t>   </a:t>
            </a:r>
            <a:r>
              <a:rPr lang="en-US" sz="3000" b="0">
                <a:solidFill>
                  <a:srgbClr val="009900"/>
                </a:solidFill>
                <a:latin typeface="Cambria" pitchFamily="18" charset="0"/>
              </a:rPr>
              <a:t>5-9 points  = noncompliance letter (explains violation(s) committed and offers suggestions for fixing)</a:t>
            </a:r>
          </a:p>
          <a:p>
            <a:pPr>
              <a:buNone/>
            </a:pPr>
            <a:r>
              <a:rPr lang="en-US" sz="3000" b="0">
                <a:solidFill>
                  <a:srgbClr val="009900"/>
                </a:solidFill>
                <a:latin typeface="Cambria" pitchFamily="18" charset="0"/>
              </a:rPr>
              <a:t> 10-13 points = additional training required focusing on violation(s)</a:t>
            </a:r>
          </a:p>
          <a:p>
            <a:pPr>
              <a:buNone/>
            </a:pPr>
            <a:r>
              <a:rPr lang="en-US" sz="3000" b="0">
                <a:solidFill>
                  <a:srgbClr val="009900"/>
                </a:solidFill>
                <a:latin typeface="Cambria" pitchFamily="18" charset="0"/>
              </a:rPr>
              <a:t> 14-16 points = three month disqualification</a:t>
            </a:r>
          </a:p>
          <a:p>
            <a:pPr>
              <a:buNone/>
            </a:pPr>
            <a:r>
              <a:rPr lang="en-US" sz="3000" b="0">
                <a:solidFill>
                  <a:srgbClr val="009900"/>
                </a:solidFill>
                <a:latin typeface="Cambria" pitchFamily="18" charset="0"/>
              </a:rPr>
              <a:t> 17-19 points = six month disqualification</a:t>
            </a:r>
          </a:p>
          <a:p>
            <a:pPr>
              <a:buNone/>
            </a:pPr>
            <a:r>
              <a:rPr lang="en-US" sz="3000" b="0">
                <a:solidFill>
                  <a:srgbClr val="009900"/>
                </a:solidFill>
                <a:latin typeface="Cambria" pitchFamily="18" charset="0"/>
              </a:rPr>
              <a:t> 20 or more points = 1 year disqualification</a:t>
            </a:r>
          </a:p>
          <a:p>
            <a:pPr>
              <a:buNone/>
            </a:pPr>
            <a:r>
              <a:rPr lang="en-US"/>
              <a:t> </a:t>
            </a:r>
          </a:p>
        </p:txBody>
      </p:sp>
      <p:pic>
        <p:nvPicPr>
          <p:cNvPr id="134147" name="Picture 3" descr="C:\Documents and Settings\klmiller\Local Settings\Temporary Internet Files\Content.IE5\S1NIG6X0\MC900446310[1].wmf"/>
          <p:cNvPicPr>
            <a:picLocks noChangeAspect="1" noChangeArrowheads="1"/>
          </p:cNvPicPr>
          <p:nvPr/>
        </p:nvPicPr>
        <p:blipFill>
          <a:blip r:embed="rId3" cstate="print"/>
          <a:srcRect/>
          <a:stretch>
            <a:fillRect/>
          </a:stretch>
        </p:blipFill>
        <p:spPr bwMode="auto">
          <a:xfrm>
            <a:off x="7010400" y="4799178"/>
            <a:ext cx="1688592" cy="165709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w="38100">
            <a:solidFill>
              <a:srgbClr val="FFC000"/>
            </a:solidFill>
          </a:ln>
        </p:spPr>
        <p:txBody>
          <a:bodyPr>
            <a:normAutofit/>
          </a:bodyPr>
          <a:lstStyle/>
          <a:p>
            <a:r>
              <a:rPr lang="en-US" sz="5400">
                <a:solidFill>
                  <a:srgbClr val="FF0000"/>
                </a:solidFill>
                <a:latin typeface="Cambria" pitchFamily="18" charset="0"/>
              </a:rPr>
              <a:t>State Agency Sanctions</a:t>
            </a:r>
          </a:p>
        </p:txBody>
      </p:sp>
      <p:sp>
        <p:nvSpPr>
          <p:cNvPr id="3" name="Content Placeholder 2"/>
          <p:cNvSpPr>
            <a:spLocks noGrp="1"/>
          </p:cNvSpPr>
          <p:nvPr>
            <p:ph idx="1"/>
          </p:nvPr>
        </p:nvSpPr>
        <p:spPr>
          <a:xfrm>
            <a:off x="228600" y="1447800"/>
            <a:ext cx="8686800" cy="5257800"/>
          </a:xfrm>
        </p:spPr>
        <p:txBody>
          <a:bodyPr>
            <a:normAutofit/>
          </a:bodyPr>
          <a:lstStyle/>
          <a:p>
            <a:pPr>
              <a:buNone/>
            </a:pPr>
            <a:r>
              <a:rPr lang="en-US" sz="1600" b="0">
                <a:solidFill>
                  <a:srgbClr val="009900"/>
                </a:solidFill>
                <a:latin typeface="Cambria" pitchFamily="18" charset="0"/>
              </a:rPr>
              <a:t> </a:t>
            </a:r>
          </a:p>
        </p:txBody>
      </p:sp>
      <p:pic>
        <p:nvPicPr>
          <p:cNvPr id="5" name="Picture 4">
            <a:extLst>
              <a:ext uri="{FF2B5EF4-FFF2-40B4-BE49-F238E27FC236}">
                <a16:creationId xmlns:a16="http://schemas.microsoft.com/office/drawing/2014/main" id="{6E78F3BB-0A13-7A7E-2D43-306FCCAD05D5}"/>
              </a:ext>
            </a:extLst>
          </p:cNvPr>
          <p:cNvPicPr>
            <a:picLocks noChangeAspect="1"/>
          </p:cNvPicPr>
          <p:nvPr/>
        </p:nvPicPr>
        <p:blipFill>
          <a:blip r:embed="rId3"/>
          <a:stretch>
            <a:fillRect/>
          </a:stretch>
        </p:blipFill>
        <p:spPr>
          <a:xfrm>
            <a:off x="1295400" y="1676400"/>
            <a:ext cx="6399276" cy="2194560"/>
          </a:xfrm>
          <a:prstGeom prst="rect">
            <a:avLst/>
          </a:prstGeom>
        </p:spPr>
      </p:pic>
      <p:pic>
        <p:nvPicPr>
          <p:cNvPr id="7" name="Picture 6">
            <a:extLst>
              <a:ext uri="{FF2B5EF4-FFF2-40B4-BE49-F238E27FC236}">
                <a16:creationId xmlns:a16="http://schemas.microsoft.com/office/drawing/2014/main" id="{9AE76895-691C-FE70-1683-6B383FE74B7A}"/>
              </a:ext>
            </a:extLst>
          </p:cNvPr>
          <p:cNvPicPr>
            <a:picLocks noChangeAspect="1"/>
          </p:cNvPicPr>
          <p:nvPr/>
        </p:nvPicPr>
        <p:blipFill>
          <a:blip r:embed="rId4"/>
          <a:stretch>
            <a:fillRect/>
          </a:stretch>
        </p:blipFill>
        <p:spPr>
          <a:xfrm>
            <a:off x="1295400" y="3870960"/>
            <a:ext cx="6399276" cy="219456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000"/>
            </a:solidFill>
          </a:ln>
        </p:spPr>
        <p:txBody>
          <a:bodyPr>
            <a:normAutofit/>
          </a:bodyPr>
          <a:lstStyle/>
          <a:p>
            <a:r>
              <a:rPr lang="en-US" sz="4800">
                <a:solidFill>
                  <a:srgbClr val="FF0000"/>
                </a:solidFill>
                <a:latin typeface="Cambria" pitchFamily="18" charset="0"/>
              </a:rPr>
              <a:t>Vendor Complaint Process</a:t>
            </a:r>
          </a:p>
        </p:txBody>
      </p:sp>
      <p:sp>
        <p:nvSpPr>
          <p:cNvPr id="3" name="Content Placeholder 2"/>
          <p:cNvSpPr>
            <a:spLocks noGrp="1"/>
          </p:cNvSpPr>
          <p:nvPr>
            <p:ph idx="1"/>
          </p:nvPr>
        </p:nvSpPr>
        <p:spPr>
          <a:xfrm>
            <a:off x="762000" y="1524000"/>
            <a:ext cx="7924800" cy="5105400"/>
          </a:xfrm>
        </p:spPr>
        <p:txBody>
          <a:bodyPr>
            <a:normAutofit/>
          </a:bodyPr>
          <a:lstStyle/>
          <a:p>
            <a:r>
              <a:rPr lang="en-US" sz="2900" b="0">
                <a:solidFill>
                  <a:srgbClr val="009900"/>
                </a:solidFill>
                <a:latin typeface="Cambria" pitchFamily="18" charset="0"/>
              </a:rPr>
              <a:t>Vendors authorized with the North Dakota WIC Program have the right to voice a complaint with any situation involving a transaction with a participant, or a general complaint about the Program.  Vendors are encouraged to call their Local WIC Office, or can contact the State Vendor Coordinator at the State WIC Office at (701) 328-2496, with any concerns.  </a:t>
            </a:r>
          </a:p>
          <a:p>
            <a:r>
              <a:rPr lang="en-US"/>
              <a:t> </a:t>
            </a:r>
          </a:p>
          <a:p>
            <a:endParaRPr lang="en-US"/>
          </a:p>
        </p:txBody>
      </p:sp>
      <p:pic>
        <p:nvPicPr>
          <p:cNvPr id="132099" name="Picture 3" descr="C:\Documents and Settings\klmiller\Local Settings\Temporary Internet Files\Content.IE5\GAUZB36O\MC900440412[1].wmf"/>
          <p:cNvPicPr>
            <a:picLocks noChangeAspect="1" noChangeArrowheads="1"/>
          </p:cNvPicPr>
          <p:nvPr/>
        </p:nvPicPr>
        <p:blipFill>
          <a:blip r:embed="rId3" cstate="print"/>
          <a:srcRect/>
          <a:stretch>
            <a:fillRect/>
          </a:stretch>
        </p:blipFill>
        <p:spPr bwMode="auto">
          <a:xfrm>
            <a:off x="3878974" y="5364162"/>
            <a:ext cx="1690851" cy="1371600"/>
          </a:xfrm>
          <a:prstGeom prst="rect">
            <a:avLst/>
          </a:prstGeom>
          <a:noFill/>
        </p:spPr>
      </p:pic>
      <p:pic>
        <p:nvPicPr>
          <p:cNvPr id="132100" name="Picture 4" descr="C:\Documents and Settings\klmiller\Local Settings\Temporary Internet Files\Content.IE5\GAUZB36O\MP900285144[1].jpg"/>
          <p:cNvPicPr>
            <a:picLocks noChangeAspect="1" noChangeArrowheads="1"/>
          </p:cNvPicPr>
          <p:nvPr/>
        </p:nvPicPr>
        <p:blipFill>
          <a:blip r:embed="rId4" cstate="print"/>
          <a:srcRect/>
          <a:stretch>
            <a:fillRect/>
          </a:stretch>
        </p:blipFill>
        <p:spPr bwMode="auto">
          <a:xfrm>
            <a:off x="6096000" y="5334000"/>
            <a:ext cx="1981200" cy="130098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000"/>
            </a:solidFill>
          </a:ln>
        </p:spPr>
        <p:txBody>
          <a:bodyPr>
            <a:normAutofit/>
          </a:bodyPr>
          <a:lstStyle/>
          <a:p>
            <a:r>
              <a:rPr lang="en-US" sz="4800">
                <a:solidFill>
                  <a:srgbClr val="FF0000"/>
                </a:solidFill>
                <a:latin typeface="Cambria" pitchFamily="18" charset="0"/>
              </a:rPr>
              <a:t>Vendor Claims Procedures</a:t>
            </a:r>
          </a:p>
        </p:txBody>
      </p:sp>
      <p:sp>
        <p:nvSpPr>
          <p:cNvPr id="3" name="Content Placeholder 2"/>
          <p:cNvSpPr>
            <a:spLocks noGrp="1"/>
          </p:cNvSpPr>
          <p:nvPr>
            <p:ph idx="1"/>
          </p:nvPr>
        </p:nvSpPr>
        <p:spPr>
          <a:xfrm>
            <a:off x="2514600" y="1503362"/>
            <a:ext cx="6400800" cy="5105400"/>
          </a:xfrm>
        </p:spPr>
        <p:txBody>
          <a:bodyPr>
            <a:noAutofit/>
          </a:bodyPr>
          <a:lstStyle/>
          <a:p>
            <a:pPr marL="0" marR="0">
              <a:spcBef>
                <a:spcPts val="0"/>
              </a:spcBef>
              <a:spcAft>
                <a:spcPts val="0"/>
              </a:spcAft>
            </a:pPr>
            <a:r>
              <a:rPr lang="en-US" sz="3000" b="0">
                <a:solidFill>
                  <a:srgbClr val="009900"/>
                </a:solidFill>
                <a:effectLst/>
                <a:latin typeface="Cambria" panose="02040503050406030204" pitchFamily="18" charset="0"/>
                <a:ea typeface="Cambria" panose="02040503050406030204" pitchFamily="18" charset="0"/>
              </a:rPr>
              <a:t>eWIC transactions happen in real time at the store and are processed immediately.  Once the participant swipes their eWIC card, the request for payment is sent directly to WIC’s MIS and eWIC host system. </a:t>
            </a:r>
          </a:p>
          <a:p>
            <a:pPr marL="0" marR="0">
              <a:spcBef>
                <a:spcPts val="0"/>
              </a:spcBef>
              <a:spcAft>
                <a:spcPts val="0"/>
              </a:spcAft>
            </a:pPr>
            <a:r>
              <a:rPr lang="en-US" sz="3000" b="0">
                <a:solidFill>
                  <a:srgbClr val="009900"/>
                </a:solidFill>
                <a:effectLst/>
                <a:latin typeface="Cambria" panose="02040503050406030204" pitchFamily="18" charset="0"/>
                <a:ea typeface="Cambria" panose="02040503050406030204" pitchFamily="18" charset="0"/>
              </a:rPr>
              <a:t>Once a day, the eWIC host system determines the net Settlement amount due to each retailer minus any reversals, voids or NTE overages.   </a:t>
            </a:r>
          </a:p>
        </p:txBody>
      </p:sp>
      <p:pic>
        <p:nvPicPr>
          <p:cNvPr id="7" name="Picture 6" descr="Diagram&#10;&#10;Description automatically generated">
            <a:extLst>
              <a:ext uri="{FF2B5EF4-FFF2-40B4-BE49-F238E27FC236}">
                <a16:creationId xmlns:a16="http://schemas.microsoft.com/office/drawing/2014/main" id="{56C6BCBD-C3B3-63AB-6E34-18BB0236335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8600" y="1617133"/>
            <a:ext cx="2188408" cy="22098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000"/>
            </a:solidFill>
          </a:ln>
        </p:spPr>
        <p:txBody>
          <a:bodyPr/>
          <a:lstStyle/>
          <a:p>
            <a:r>
              <a:rPr lang="en-US">
                <a:solidFill>
                  <a:srgbClr val="FF0000"/>
                </a:solidFill>
                <a:latin typeface="Cambria" pitchFamily="18" charset="0"/>
              </a:rPr>
              <a:t>Vendor Claims Procedures</a:t>
            </a:r>
            <a:endParaRPr lang="en-US"/>
          </a:p>
        </p:txBody>
      </p:sp>
      <p:sp>
        <p:nvSpPr>
          <p:cNvPr id="3" name="Content Placeholder 2"/>
          <p:cNvSpPr>
            <a:spLocks noGrp="1"/>
          </p:cNvSpPr>
          <p:nvPr>
            <p:ph sz="half" idx="1"/>
          </p:nvPr>
        </p:nvSpPr>
        <p:spPr>
          <a:xfrm>
            <a:off x="457200" y="1545695"/>
            <a:ext cx="8001000" cy="5181600"/>
          </a:xfrm>
        </p:spPr>
        <p:txBody>
          <a:bodyPr>
            <a:noAutofit/>
          </a:bodyPr>
          <a:lstStyle/>
          <a:p>
            <a:pPr marL="0" marR="0">
              <a:spcBef>
                <a:spcPts val="0"/>
              </a:spcBef>
              <a:spcAft>
                <a:spcPts val="0"/>
              </a:spcAft>
            </a:pPr>
            <a:r>
              <a:rPr lang="en-US" b="0">
                <a:solidFill>
                  <a:srgbClr val="009900"/>
                </a:solidFill>
                <a:effectLst/>
                <a:latin typeface="Cambria" panose="02040503050406030204" pitchFamily="18" charset="0"/>
                <a:ea typeface="Cambria" panose="02040503050406030204" pitchFamily="18" charset="0"/>
              </a:rPr>
              <a:t>If the eWIC transaction occurs </a:t>
            </a:r>
            <a:r>
              <a:rPr lang="en-US" b="0" u="sng">
                <a:solidFill>
                  <a:srgbClr val="009900"/>
                </a:solidFill>
                <a:effectLst/>
                <a:latin typeface="Cambria" panose="02040503050406030204" pitchFamily="18" charset="0"/>
                <a:ea typeface="Cambria" panose="02040503050406030204" pitchFamily="18" charset="0"/>
              </a:rPr>
              <a:t>prior to 6:00 pm CST</a:t>
            </a:r>
            <a:r>
              <a:rPr lang="en-US" b="0">
                <a:solidFill>
                  <a:srgbClr val="009900"/>
                </a:solidFill>
                <a:effectLst/>
                <a:latin typeface="Cambria" panose="02040503050406030204" pitchFamily="18" charset="0"/>
                <a:ea typeface="Cambria" panose="02040503050406030204" pitchFamily="18" charset="0"/>
              </a:rPr>
              <a:t>, the processing day funds will be distributed the next bank day (Monday-Friday). </a:t>
            </a:r>
          </a:p>
          <a:p>
            <a:pPr marL="0" marR="0">
              <a:spcBef>
                <a:spcPts val="0"/>
              </a:spcBef>
              <a:spcAft>
                <a:spcPts val="0"/>
              </a:spcAft>
            </a:pPr>
            <a:endParaRPr lang="en-US" sz="800" b="0">
              <a:solidFill>
                <a:srgbClr val="009900"/>
              </a:solidFill>
              <a:effectLst/>
              <a:latin typeface="Cambria" panose="02040503050406030204" pitchFamily="18" charset="0"/>
              <a:ea typeface="Cambria" panose="02040503050406030204" pitchFamily="18" charset="0"/>
            </a:endParaRPr>
          </a:p>
          <a:p>
            <a:pPr marL="0" marR="0">
              <a:spcBef>
                <a:spcPts val="0"/>
              </a:spcBef>
              <a:spcAft>
                <a:spcPts val="0"/>
              </a:spcAft>
            </a:pPr>
            <a:r>
              <a:rPr lang="en-US" b="0">
                <a:solidFill>
                  <a:srgbClr val="009900"/>
                </a:solidFill>
                <a:effectLst/>
                <a:latin typeface="Cambria" panose="02040503050406030204" pitchFamily="18" charset="0"/>
                <a:ea typeface="Cambria" panose="02040503050406030204" pitchFamily="18" charset="0"/>
              </a:rPr>
              <a:t>If the transaction occurs </a:t>
            </a:r>
            <a:r>
              <a:rPr lang="en-US" b="0" u="sng">
                <a:solidFill>
                  <a:srgbClr val="009900"/>
                </a:solidFill>
                <a:effectLst/>
                <a:latin typeface="Cambria" panose="02040503050406030204" pitchFamily="18" charset="0"/>
                <a:ea typeface="Cambria" panose="02040503050406030204" pitchFamily="18" charset="0"/>
              </a:rPr>
              <a:t>after 6:00 pm CST</a:t>
            </a:r>
            <a:r>
              <a:rPr lang="en-US" b="0">
                <a:solidFill>
                  <a:srgbClr val="009900"/>
                </a:solidFill>
                <a:effectLst/>
                <a:latin typeface="Cambria" panose="02040503050406030204" pitchFamily="18" charset="0"/>
                <a:ea typeface="Cambria" panose="02040503050406030204" pitchFamily="18" charset="0"/>
              </a:rPr>
              <a:t>, it will process with the transactions the following day, and payment will be distributed the following bank day. </a:t>
            </a:r>
          </a:p>
          <a:p>
            <a:pPr marL="0" marR="0">
              <a:spcBef>
                <a:spcPts val="0"/>
              </a:spcBef>
              <a:spcAft>
                <a:spcPts val="0"/>
              </a:spcAft>
            </a:pPr>
            <a:endParaRPr lang="en-US" sz="800" b="0">
              <a:solidFill>
                <a:srgbClr val="009900"/>
              </a:solidFill>
              <a:effectLst/>
              <a:latin typeface="Cambria" panose="02040503050406030204" pitchFamily="18" charset="0"/>
              <a:ea typeface="Cambria" panose="02040503050406030204" pitchFamily="18" charset="0"/>
            </a:endParaRPr>
          </a:p>
          <a:p>
            <a:pPr marL="0">
              <a:spcBef>
                <a:spcPts val="0"/>
              </a:spcBef>
            </a:pPr>
            <a:r>
              <a:rPr lang="en-US" b="0">
                <a:solidFill>
                  <a:srgbClr val="009900"/>
                </a:solidFill>
                <a:effectLst/>
                <a:latin typeface="Cambria" panose="02040503050406030204" pitchFamily="18" charset="0"/>
                <a:ea typeface="Cambria" panose="02040503050406030204" pitchFamily="18" charset="0"/>
              </a:rPr>
              <a:t>For transactions occurring on a Friday, Saturday, or Sunday, payment will be distributed the following Monday (as long as banks are open).</a:t>
            </a:r>
            <a:endParaRPr lang="en-US" b="0">
              <a:solidFill>
                <a:srgbClr val="009900"/>
              </a:solidFill>
              <a:latin typeface="Cambria" panose="02040503050406030204" pitchFamily="18" charset="0"/>
              <a:ea typeface="Cambria" panose="02040503050406030204" pitchFamily="18" charset="0"/>
            </a:endParaRPr>
          </a:p>
          <a:p>
            <a:pPr marL="0" marR="0">
              <a:spcBef>
                <a:spcPts val="0"/>
              </a:spcBef>
              <a:spcAft>
                <a:spcPts val="0"/>
              </a:spcAft>
            </a:pPr>
            <a:endParaRPr lang="en-US" sz="2600">
              <a:effectLst/>
              <a:latin typeface="Cambria" panose="02040503050406030204" pitchFamily="18" charset="0"/>
              <a:ea typeface="Cambria" panose="02040503050406030204" pitchFamily="18" charset="0"/>
            </a:endParaRPr>
          </a:p>
          <a:p>
            <a:pPr lvl="1"/>
            <a:endParaRPr lang="en-US" sz="2400" b="0">
              <a:solidFill>
                <a:srgbClr val="009900"/>
              </a:solidFill>
              <a:latin typeface="Cambria" pitchFamily="18" charset="0"/>
            </a:endParaRPr>
          </a:p>
        </p:txBody>
      </p:sp>
      <p:pic>
        <p:nvPicPr>
          <p:cNvPr id="6" name="Picture 5" descr="A picture containing outdoor&#10;&#10;Description automatically generated">
            <a:extLst>
              <a:ext uri="{FF2B5EF4-FFF2-40B4-BE49-F238E27FC236}">
                <a16:creationId xmlns:a16="http://schemas.microsoft.com/office/drawing/2014/main" id="{6A615B21-E10C-9E3F-79CF-B134518525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20000" y="5312305"/>
            <a:ext cx="1371600" cy="115799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C988-6F97-9AED-978D-7785273C2F74}"/>
              </a:ext>
            </a:extLst>
          </p:cNvPr>
          <p:cNvSpPr>
            <a:spLocks noGrp="1"/>
          </p:cNvSpPr>
          <p:nvPr>
            <p:ph type="title"/>
          </p:nvPr>
        </p:nvSpPr>
        <p:spPr>
          <a:ln w="38100">
            <a:solidFill>
              <a:srgbClr val="FFC000"/>
            </a:solidFill>
          </a:ln>
        </p:spPr>
        <p:txBody>
          <a:bodyPr vert="horz" lIns="91440" tIns="45720" rIns="91440" bIns="45720" rtlCol="0" anchor="ctr">
            <a:normAutofit/>
          </a:bodyPr>
          <a:lstStyle/>
          <a:p>
            <a:r>
              <a:rPr lang="en-US">
                <a:solidFill>
                  <a:srgbClr val="FF0000"/>
                </a:solidFill>
                <a:latin typeface="Cambria" pitchFamily="18" charset="0"/>
              </a:rPr>
              <a:t>Vendor Claims Procedures</a:t>
            </a:r>
          </a:p>
        </p:txBody>
      </p:sp>
      <p:sp>
        <p:nvSpPr>
          <p:cNvPr id="3" name="Content Placeholder 2">
            <a:extLst>
              <a:ext uri="{FF2B5EF4-FFF2-40B4-BE49-F238E27FC236}">
                <a16:creationId xmlns:a16="http://schemas.microsoft.com/office/drawing/2014/main" id="{9C61A32A-2F34-0B1B-F2A7-0169DA46F4A6}"/>
              </a:ext>
            </a:extLst>
          </p:cNvPr>
          <p:cNvSpPr>
            <a:spLocks noGrp="1"/>
          </p:cNvSpPr>
          <p:nvPr>
            <p:ph idx="1"/>
          </p:nvPr>
        </p:nvSpPr>
        <p:spPr>
          <a:xfrm>
            <a:off x="914400" y="1447800"/>
            <a:ext cx="8153400" cy="5257800"/>
          </a:xfrm>
        </p:spPr>
        <p:txBody>
          <a:bodyPr>
            <a:normAutofit fontScale="92500"/>
          </a:bodyPr>
          <a:lstStyle/>
          <a:p>
            <a:r>
              <a:rPr lang="en-US" sz="2000" b="0">
                <a:solidFill>
                  <a:srgbClr val="009900"/>
                </a:solidFill>
                <a:effectLst/>
                <a:latin typeface="Cambria" panose="02040503050406030204" pitchFamily="18" charset="0"/>
                <a:ea typeface="Cambria" panose="02040503050406030204" pitchFamily="18" charset="0"/>
              </a:rPr>
              <a:t>The state agency has the option of delaying payment or establishing a claim on eWIC transactions that contain errors or overcharges or if it is determined that the vendor has committed a vendor violation.  The state agency must provide the vendor with an opportunity to justify or correct the error.  If the state agency is satisfied with the correction or justification, payment will be provided or the proposed claim should be adjusted accordingly.  </a:t>
            </a:r>
          </a:p>
          <a:p>
            <a:r>
              <a:rPr lang="en-US" sz="2200" b="0">
                <a:solidFill>
                  <a:srgbClr val="009900"/>
                </a:solidFill>
                <a:effectLst/>
                <a:latin typeface="Cambria" panose="02040503050406030204" pitchFamily="18" charset="0"/>
                <a:ea typeface="Cambria" panose="02040503050406030204" pitchFamily="18" charset="0"/>
              </a:rPr>
              <a:t>The State agency must deny payment or initiate claims collection action within 90 days of either the date of detection of the vendor violation or the completion of the review or investigation giving rise to the claim, whichever is later. Claims collection action may include offset against current and subsequent amounts owed to the vendor.</a:t>
            </a:r>
          </a:p>
          <a:p>
            <a:r>
              <a:rPr lang="en-US" sz="2200" b="0">
                <a:solidFill>
                  <a:srgbClr val="009900"/>
                </a:solidFill>
                <a:effectLst/>
                <a:latin typeface="Cambria" panose="02040503050406030204" pitchFamily="18" charset="0"/>
                <a:ea typeface="Cambria" panose="02040503050406030204" pitchFamily="18" charset="0"/>
              </a:rPr>
              <a:t>An authorized vendor may dispute a claim or transaction payment that has been reduced. This must be submitted to</a:t>
            </a:r>
            <a:r>
              <a:rPr lang="en-US" sz="2200" b="0">
                <a:effectLst/>
                <a:latin typeface="Cambria" panose="02040503050406030204" pitchFamily="18" charset="0"/>
                <a:ea typeface="Cambria" panose="02040503050406030204" pitchFamily="18" charset="0"/>
              </a:rPr>
              <a:t> </a:t>
            </a:r>
            <a:r>
              <a:rPr lang="en-US" sz="2200" u="sng">
                <a:solidFill>
                  <a:srgbClr val="000000"/>
                </a:solidFill>
                <a:effectLst/>
                <a:latin typeface="Cambria" panose="02040503050406030204" pitchFamily="18" charset="0"/>
                <a:ea typeface="Cambria" panose="02040503050406030204" pitchFamily="18" charset="0"/>
                <a:hlinkClick r:id="rId3"/>
              </a:rPr>
              <a:t>dohewic@nd.gov</a:t>
            </a:r>
            <a:r>
              <a:rPr lang="en-US" sz="2200">
                <a:solidFill>
                  <a:srgbClr val="000000"/>
                </a:solidFill>
                <a:effectLst/>
                <a:latin typeface="Cambria" panose="02040503050406030204" pitchFamily="18" charset="0"/>
                <a:ea typeface="Cambria" panose="02040503050406030204" pitchFamily="18" charset="0"/>
              </a:rPr>
              <a:t> </a:t>
            </a:r>
            <a:r>
              <a:rPr lang="en-US" sz="2200" b="0">
                <a:solidFill>
                  <a:srgbClr val="009900"/>
                </a:solidFill>
                <a:effectLst/>
                <a:latin typeface="Cambria" panose="02040503050406030204" pitchFamily="18" charset="0"/>
                <a:ea typeface="Cambria" panose="02040503050406030204" pitchFamily="18" charset="0"/>
              </a:rPr>
              <a:t>as soon as it is discovered. There is no guarantee that dispute requests will be approved by the ND WIC Program</a:t>
            </a:r>
            <a:endParaRPr lang="en-US" sz="2200" b="0">
              <a:solidFill>
                <a:srgbClr val="0099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5248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lstStyle/>
          <a:p>
            <a:r>
              <a:rPr lang="en-US" sz="5400">
                <a:solidFill>
                  <a:srgbClr val="FF0000"/>
                </a:solidFill>
                <a:latin typeface="Cambria" pitchFamily="18" charset="0"/>
              </a:rPr>
              <a:t>Price Surveys</a:t>
            </a:r>
            <a:r>
              <a:rPr lang="en-US"/>
              <a:t>	</a:t>
            </a:r>
          </a:p>
        </p:txBody>
      </p:sp>
      <p:sp>
        <p:nvSpPr>
          <p:cNvPr id="3" name="Content Placeholder 2"/>
          <p:cNvSpPr>
            <a:spLocks noGrp="1"/>
          </p:cNvSpPr>
          <p:nvPr>
            <p:ph idx="1"/>
          </p:nvPr>
        </p:nvSpPr>
        <p:spPr>
          <a:xfrm>
            <a:off x="609600" y="1600200"/>
            <a:ext cx="8229600" cy="4525963"/>
          </a:xfrm>
        </p:spPr>
        <p:txBody>
          <a:bodyPr/>
          <a:lstStyle/>
          <a:p>
            <a:r>
              <a:rPr lang="en-US" b="0">
                <a:solidFill>
                  <a:srgbClr val="009900"/>
                </a:solidFill>
                <a:latin typeface="Cambria" pitchFamily="18" charset="0"/>
              </a:rPr>
              <a:t>We conduct price surveys on an on-going basis as required by WIC regulations.</a:t>
            </a:r>
          </a:p>
          <a:p>
            <a:r>
              <a:rPr lang="en-US" b="0">
                <a:solidFill>
                  <a:srgbClr val="009900"/>
                </a:solidFill>
                <a:latin typeface="Cambria" pitchFamily="18" charset="0"/>
              </a:rPr>
              <a:t>Please fill these out and return to your local WIC office.</a:t>
            </a:r>
          </a:p>
          <a:p>
            <a:r>
              <a:rPr lang="en-US" u="sng">
                <a:solidFill>
                  <a:srgbClr val="009900"/>
                </a:solidFill>
                <a:latin typeface="Cambria" pitchFamily="18" charset="0"/>
              </a:rPr>
              <a:t>Very important </a:t>
            </a:r>
            <a:r>
              <a:rPr lang="en-US" b="0">
                <a:solidFill>
                  <a:srgbClr val="009900"/>
                </a:solidFill>
                <a:latin typeface="Cambria" pitchFamily="18" charset="0"/>
              </a:rPr>
              <a:t>to return these so that your prices get calculated into the averages for your peer group</a:t>
            </a:r>
          </a:p>
        </p:txBody>
      </p:sp>
      <p:pic>
        <p:nvPicPr>
          <p:cNvPr id="66561" name="Picture 1" descr="C:\Documents and Settings\klmiller\Local Settings\Temporary Internet Files\Content.IE5\G3WN0BBX\MM900223799[1].gif"/>
          <p:cNvPicPr>
            <a:picLocks noChangeAspect="1" noChangeArrowheads="1" noCrop="1"/>
          </p:cNvPicPr>
          <p:nvPr/>
        </p:nvPicPr>
        <p:blipFill>
          <a:blip r:embed="rId3" cstate="print"/>
          <a:srcRect/>
          <a:stretch>
            <a:fillRect/>
          </a:stretch>
        </p:blipFill>
        <p:spPr bwMode="auto">
          <a:xfrm>
            <a:off x="7239000" y="304800"/>
            <a:ext cx="1047750" cy="10382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324600" cy="1143000"/>
          </a:xfrm>
          <a:ln w="38100">
            <a:solidFill>
              <a:srgbClr val="FFCC66"/>
            </a:solidFill>
          </a:ln>
        </p:spPr>
        <p:txBody>
          <a:bodyPr>
            <a:normAutofit/>
          </a:bodyPr>
          <a:lstStyle/>
          <a:p>
            <a:r>
              <a:rPr lang="en-US" sz="5400">
                <a:solidFill>
                  <a:srgbClr val="FF0000"/>
                </a:solidFill>
                <a:latin typeface="Cambria" pitchFamily="18" charset="0"/>
              </a:rPr>
              <a:t>Milk</a:t>
            </a:r>
          </a:p>
        </p:txBody>
      </p:sp>
      <p:sp>
        <p:nvSpPr>
          <p:cNvPr id="3" name="Content Placeholder 2"/>
          <p:cNvSpPr>
            <a:spLocks noGrp="1"/>
          </p:cNvSpPr>
          <p:nvPr>
            <p:ph idx="1"/>
          </p:nvPr>
        </p:nvSpPr>
        <p:spPr>
          <a:xfrm>
            <a:off x="922867" y="1676400"/>
            <a:ext cx="8229600" cy="5638800"/>
          </a:xfrm>
        </p:spPr>
        <p:txBody>
          <a:bodyPr>
            <a:normAutofit/>
          </a:bodyPr>
          <a:lstStyle/>
          <a:p>
            <a:r>
              <a:rPr lang="en-US" b="0">
                <a:solidFill>
                  <a:srgbClr val="009900"/>
                </a:solidFill>
                <a:latin typeface="Cambria" pitchFamily="18" charset="0"/>
              </a:rPr>
              <a:t>Gallons or half gallons (some products allowed in quarts)</a:t>
            </a:r>
          </a:p>
          <a:p>
            <a:r>
              <a:rPr lang="en-US" b="0">
                <a:solidFill>
                  <a:srgbClr val="009900"/>
                </a:solidFill>
                <a:latin typeface="Cambria" pitchFamily="18" charset="0"/>
              </a:rPr>
              <a:t>Whole, 1%, skim, calcium fortified, cultured buttermilk, lactose free, non-fat dry milk powder, evaporated, Goat’s milk</a:t>
            </a:r>
          </a:p>
          <a:p>
            <a:r>
              <a:rPr lang="en-US" u="sng">
                <a:solidFill>
                  <a:srgbClr val="009900"/>
                </a:solidFill>
                <a:latin typeface="Cambria" pitchFamily="18" charset="0"/>
              </a:rPr>
              <a:t>Not allowed</a:t>
            </a:r>
            <a:r>
              <a:rPr lang="en-US" b="0">
                <a:solidFill>
                  <a:srgbClr val="009900"/>
                </a:solidFill>
                <a:latin typeface="Cambria" pitchFamily="18" charset="0"/>
              </a:rPr>
              <a:t>: 2%, extra protein, chocolate or flavored, almond, coconut, organic, rice or sweetened condensed milk.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590" y="152400"/>
            <a:ext cx="1299410" cy="13716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Autofit/>
          </a:bodyPr>
          <a:lstStyle/>
          <a:p>
            <a:r>
              <a:rPr lang="en-US" sz="4800">
                <a:solidFill>
                  <a:srgbClr val="FF0000"/>
                </a:solidFill>
                <a:latin typeface="Cambria" pitchFamily="18" charset="0"/>
              </a:rPr>
              <a:t>Infant Formula Wholesaler</a:t>
            </a:r>
          </a:p>
        </p:txBody>
      </p:sp>
      <p:sp>
        <p:nvSpPr>
          <p:cNvPr id="3" name="Content Placeholder 2"/>
          <p:cNvSpPr>
            <a:spLocks noGrp="1"/>
          </p:cNvSpPr>
          <p:nvPr>
            <p:ph idx="1"/>
          </p:nvPr>
        </p:nvSpPr>
        <p:spPr/>
        <p:txBody>
          <a:bodyPr/>
          <a:lstStyle/>
          <a:p>
            <a:r>
              <a:rPr lang="en-US" b="0">
                <a:solidFill>
                  <a:srgbClr val="009900"/>
                </a:solidFill>
                <a:latin typeface="Cambria" pitchFamily="18" charset="0"/>
              </a:rPr>
              <a:t>Infant formula needs to be purchased from a reputable source – which may include a wholesaler or another store</a:t>
            </a:r>
          </a:p>
          <a:p>
            <a:r>
              <a:rPr lang="en-US" b="0">
                <a:solidFill>
                  <a:srgbClr val="009900"/>
                </a:solidFill>
                <a:latin typeface="Cambria" pitchFamily="18" charset="0"/>
              </a:rPr>
              <a:t>We are required to identify this information for each WIC authorized store.</a:t>
            </a:r>
          </a:p>
        </p:txBody>
      </p:sp>
      <p:pic>
        <p:nvPicPr>
          <p:cNvPr id="135170" name="Picture 2" descr="C:\Documents and Settings\klmiller\Local Settings\Temporary Internet Files\Content.IE5\FLQWKCGI\MP900422771[1].jpg"/>
          <p:cNvPicPr>
            <a:picLocks noChangeAspect="1" noChangeArrowheads="1"/>
          </p:cNvPicPr>
          <p:nvPr/>
        </p:nvPicPr>
        <p:blipFill>
          <a:blip r:embed="rId3" cstate="print"/>
          <a:srcRect/>
          <a:stretch>
            <a:fillRect/>
          </a:stretch>
        </p:blipFill>
        <p:spPr bwMode="auto">
          <a:xfrm>
            <a:off x="3733800" y="4419600"/>
            <a:ext cx="2057400" cy="20574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451D-E011-3A9B-E880-73610593480A}"/>
              </a:ext>
            </a:extLst>
          </p:cNvPr>
          <p:cNvSpPr>
            <a:spLocks noGrp="1"/>
          </p:cNvSpPr>
          <p:nvPr>
            <p:ph type="title"/>
          </p:nvPr>
        </p:nvSpPr>
        <p:spPr>
          <a:ln w="38100">
            <a:solidFill>
              <a:srgbClr val="FFCC66"/>
            </a:solidFill>
          </a:ln>
        </p:spPr>
        <p:txBody>
          <a:bodyPr vert="horz" lIns="91440" tIns="45720" rIns="91440" bIns="45720" rtlCol="0" anchor="ctr">
            <a:noAutofit/>
          </a:bodyPr>
          <a:lstStyle/>
          <a:p>
            <a:r>
              <a:rPr lang="en-US" sz="4800">
                <a:solidFill>
                  <a:srgbClr val="FF0000"/>
                </a:solidFill>
                <a:latin typeface="Cambria" pitchFamily="18" charset="0"/>
              </a:rPr>
              <a:t>Incentive Items</a:t>
            </a:r>
          </a:p>
        </p:txBody>
      </p:sp>
      <p:sp>
        <p:nvSpPr>
          <p:cNvPr id="3" name="Content Placeholder 2">
            <a:extLst>
              <a:ext uri="{FF2B5EF4-FFF2-40B4-BE49-F238E27FC236}">
                <a16:creationId xmlns:a16="http://schemas.microsoft.com/office/drawing/2014/main" id="{2BBB7931-5039-C7EB-82A8-4BD0DFA6353B}"/>
              </a:ext>
            </a:extLst>
          </p:cNvPr>
          <p:cNvSpPr>
            <a:spLocks noGrp="1"/>
          </p:cNvSpPr>
          <p:nvPr>
            <p:ph idx="1"/>
          </p:nvPr>
        </p:nvSpPr>
        <p:spPr>
          <a:xfrm>
            <a:off x="914400" y="1434571"/>
            <a:ext cx="8153400" cy="5181600"/>
          </a:xfrm>
        </p:spPr>
        <p:txBody>
          <a:bodyPr>
            <a:noAutofit/>
          </a:bodyPr>
          <a:lstStyle/>
          <a:p>
            <a:r>
              <a:rPr lang="en-US" sz="2300" b="0">
                <a:solidFill>
                  <a:srgbClr val="009900"/>
                </a:solidFill>
                <a:latin typeface="Cambria" pitchFamily="18" charset="0"/>
              </a:rPr>
              <a:t>WIC regulations requires WIC-authorized vendors to offer WIC customers the same courtesies that are offered to other (non-WIC) customers.</a:t>
            </a:r>
          </a:p>
          <a:p>
            <a:r>
              <a:rPr lang="en-US" sz="2300" b="0">
                <a:solidFill>
                  <a:srgbClr val="009900"/>
                </a:solidFill>
                <a:latin typeface="Cambria" pitchFamily="18" charset="0"/>
              </a:rPr>
              <a:t>WIC-authorized vendors may not treat WIC customers differently from non-WIC customers by excluding them from in-store promotions-this includes disallowing the use of coupons or other vendor discounts in WIC transactions that are allowed in non-WIC transactions.</a:t>
            </a:r>
          </a:p>
          <a:p>
            <a:r>
              <a:rPr lang="en-US" sz="2300" b="0">
                <a:solidFill>
                  <a:srgbClr val="009900"/>
                </a:solidFill>
                <a:latin typeface="Cambria" pitchFamily="18" charset="0"/>
              </a:rPr>
              <a:t>Similarly, WIC-authorized vendors may not treat WIC customers differently by offering them incentive items, vendor discounts, coupons or other promotions that are not offered to non-WIC customers.</a:t>
            </a:r>
          </a:p>
          <a:p>
            <a:r>
              <a:rPr lang="en-US" sz="2300" b="0">
                <a:solidFill>
                  <a:srgbClr val="009900"/>
                </a:solidFill>
                <a:latin typeface="Cambria" pitchFamily="18" charset="0"/>
              </a:rPr>
              <a:t>Cash back is not permitted as a result of vendor discounts in any WIC transaction</a:t>
            </a:r>
            <a:r>
              <a:rPr lang="en-US" sz="2300" b="0" i="0">
                <a:solidFill>
                  <a:srgbClr val="1B1B1B"/>
                </a:solidFill>
                <a:effectLst/>
                <a:latin typeface="Source Sans Pro Web"/>
              </a:rPr>
              <a:t>.</a:t>
            </a:r>
            <a:endParaRPr lang="en-US" sz="2300" b="0">
              <a:solidFill>
                <a:srgbClr val="009900"/>
              </a:solidFill>
              <a:latin typeface="Cambria" pitchFamily="18" charset="0"/>
            </a:endParaRPr>
          </a:p>
        </p:txBody>
      </p:sp>
    </p:spTree>
    <p:extLst>
      <p:ext uri="{BB962C8B-B14F-4D97-AF65-F5344CB8AC3E}">
        <p14:creationId xmlns:p14="http://schemas.microsoft.com/office/powerpoint/2010/main" val="3411997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976E-1D94-F4A5-1230-80A528C5B335}"/>
              </a:ext>
            </a:extLst>
          </p:cNvPr>
          <p:cNvSpPr>
            <a:spLocks noGrp="1"/>
          </p:cNvSpPr>
          <p:nvPr>
            <p:ph type="title"/>
          </p:nvPr>
        </p:nvSpPr>
        <p:spPr>
          <a:xfrm>
            <a:off x="228600" y="274638"/>
            <a:ext cx="8763000" cy="1143000"/>
          </a:xfrm>
          <a:ln w="38100">
            <a:solidFill>
              <a:srgbClr val="FFCC66"/>
            </a:solidFill>
          </a:ln>
        </p:spPr>
        <p:txBody>
          <a:bodyPr vert="horz" lIns="91440" tIns="45720" rIns="91440" bIns="45720" rtlCol="0" anchor="ctr">
            <a:noAutofit/>
          </a:bodyPr>
          <a:lstStyle/>
          <a:p>
            <a:r>
              <a:rPr lang="en-US" sz="4800">
                <a:solidFill>
                  <a:srgbClr val="FF0000"/>
                </a:solidFill>
                <a:latin typeface="Cambria" pitchFamily="18" charset="0"/>
              </a:rPr>
              <a:t>Vendor Discounts/Promotions</a:t>
            </a:r>
          </a:p>
        </p:txBody>
      </p:sp>
      <p:sp>
        <p:nvSpPr>
          <p:cNvPr id="3" name="Content Placeholder 2">
            <a:extLst>
              <a:ext uri="{FF2B5EF4-FFF2-40B4-BE49-F238E27FC236}">
                <a16:creationId xmlns:a16="http://schemas.microsoft.com/office/drawing/2014/main" id="{3C05BF84-22F4-10E7-B2A0-8F175EB87296}"/>
              </a:ext>
            </a:extLst>
          </p:cNvPr>
          <p:cNvSpPr>
            <a:spLocks noGrp="1"/>
          </p:cNvSpPr>
          <p:nvPr>
            <p:ph idx="1"/>
          </p:nvPr>
        </p:nvSpPr>
        <p:spPr>
          <a:xfrm>
            <a:off x="457200" y="1600200"/>
            <a:ext cx="8534400" cy="5105400"/>
          </a:xfrm>
        </p:spPr>
        <p:txBody>
          <a:bodyPr>
            <a:normAutofit fontScale="77500" lnSpcReduction="20000"/>
          </a:bodyPr>
          <a:lstStyle/>
          <a:p>
            <a:pPr marL="0" indent="0">
              <a:buNone/>
            </a:pPr>
            <a:r>
              <a:rPr lang="en-US" sz="4100" b="0">
                <a:solidFill>
                  <a:srgbClr val="009900"/>
                </a:solidFill>
                <a:latin typeface="Cambria" pitchFamily="18" charset="0"/>
              </a:rPr>
              <a:t>The most common types of discounts and promotions include:</a:t>
            </a:r>
          </a:p>
          <a:p>
            <a:r>
              <a:rPr lang="en-US" sz="3600">
                <a:solidFill>
                  <a:srgbClr val="009900"/>
                </a:solidFill>
                <a:latin typeface="Cambria" pitchFamily="18" charset="0"/>
              </a:rPr>
              <a:t>BOGO – Buy one, get one free:</a:t>
            </a:r>
          </a:p>
          <a:p>
            <a:pPr lvl="1"/>
            <a:r>
              <a:rPr lang="en-US" sz="3600" b="0">
                <a:solidFill>
                  <a:srgbClr val="009900"/>
                </a:solidFill>
                <a:latin typeface="Cambria" pitchFamily="18" charset="0"/>
              </a:rPr>
              <a:t>The WIC-authorized vendor sells one WIC food item and provides a second identical food item or a different item at no additional cost. Ex. - A vendor offers a free box of cereal with each box of cereal that is purchased. Using a BOGO promotion allows WIC participants to get additional quantities of WIC foods or non-WIC items at no cost. If the free item in a buy one, get one free promotion is a WIC food item, it should not be deducted from the participant's WIC benefits.</a:t>
            </a:r>
          </a:p>
        </p:txBody>
      </p:sp>
    </p:spTree>
    <p:extLst>
      <p:ext uri="{BB962C8B-B14F-4D97-AF65-F5344CB8AC3E}">
        <p14:creationId xmlns:p14="http://schemas.microsoft.com/office/powerpoint/2010/main" val="12646000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144B-18FF-BB45-79F4-E2963A448CBD}"/>
              </a:ext>
            </a:extLst>
          </p:cNvPr>
          <p:cNvSpPr>
            <a:spLocks noGrp="1"/>
          </p:cNvSpPr>
          <p:nvPr>
            <p:ph type="title"/>
          </p:nvPr>
        </p:nvSpPr>
        <p:spPr>
          <a:xfrm>
            <a:off x="152400" y="274638"/>
            <a:ext cx="8763000" cy="1143000"/>
          </a:xfrm>
          <a:ln w="38100">
            <a:solidFill>
              <a:srgbClr val="FFCC66"/>
            </a:solidFill>
          </a:ln>
        </p:spPr>
        <p:txBody>
          <a:bodyPr vert="horz" lIns="91440" tIns="45720" rIns="91440" bIns="45720" rtlCol="0" anchor="ctr">
            <a:noAutofit/>
          </a:bodyPr>
          <a:lstStyle/>
          <a:p>
            <a:r>
              <a:rPr lang="en-US" sz="4800">
                <a:solidFill>
                  <a:srgbClr val="FF0000"/>
                </a:solidFill>
                <a:latin typeface="Cambria" pitchFamily="18" charset="0"/>
              </a:rPr>
              <a:t>Vendor Discounts/Promotions</a:t>
            </a:r>
          </a:p>
        </p:txBody>
      </p:sp>
      <p:sp>
        <p:nvSpPr>
          <p:cNvPr id="3" name="Content Placeholder 2">
            <a:extLst>
              <a:ext uri="{FF2B5EF4-FFF2-40B4-BE49-F238E27FC236}">
                <a16:creationId xmlns:a16="http://schemas.microsoft.com/office/drawing/2014/main" id="{5A0AC68A-3AE3-1382-BDB6-54171178B622}"/>
              </a:ext>
            </a:extLst>
          </p:cNvPr>
          <p:cNvSpPr>
            <a:spLocks noGrp="1"/>
          </p:cNvSpPr>
          <p:nvPr>
            <p:ph idx="1"/>
          </p:nvPr>
        </p:nvSpPr>
        <p:spPr>
          <a:xfrm>
            <a:off x="609600" y="1451505"/>
            <a:ext cx="8534400" cy="5105400"/>
          </a:xfrm>
        </p:spPr>
        <p:txBody>
          <a:bodyPr>
            <a:normAutofit fontScale="25000" lnSpcReduction="20000"/>
          </a:bodyPr>
          <a:lstStyle/>
          <a:p>
            <a:r>
              <a:rPr lang="en-US" sz="9600">
                <a:solidFill>
                  <a:srgbClr val="009900"/>
                </a:solidFill>
                <a:latin typeface="Cambria" pitchFamily="18" charset="0"/>
              </a:rPr>
              <a:t>Buy One, Get One at a Reduced Price</a:t>
            </a:r>
          </a:p>
          <a:p>
            <a:pPr lvl="1"/>
            <a:r>
              <a:rPr lang="en-US" sz="8000" b="0">
                <a:solidFill>
                  <a:srgbClr val="009900"/>
                </a:solidFill>
                <a:latin typeface="Cambria" pitchFamily="18" charset="0"/>
              </a:rPr>
              <a:t>The WIC vendor sells one WIC food item at full price and sells either a second identical WIC food item or a different food item at a reduced price. Ex. A vendor offers a half price box of cereal with each box of cereal that is purchased at regular price. In a transaction that only includes WIC items, this discount type only applies when the second, reduced price item is a WIC food item and the participant has the item in his or her benefits balance. </a:t>
            </a:r>
          </a:p>
          <a:p>
            <a:r>
              <a:rPr lang="en-US" sz="9600">
                <a:solidFill>
                  <a:srgbClr val="009900"/>
                </a:solidFill>
                <a:latin typeface="Cambria" pitchFamily="18" charset="0"/>
              </a:rPr>
              <a:t>Free Ounces Added to Food Item by Manufacturer (Bonus Size Items) </a:t>
            </a:r>
          </a:p>
          <a:p>
            <a:pPr lvl="1"/>
            <a:r>
              <a:rPr lang="en-US" sz="8000" b="0">
                <a:solidFill>
                  <a:srgbClr val="009900"/>
                </a:solidFill>
                <a:latin typeface="Cambria" pitchFamily="18" charset="0"/>
              </a:rPr>
              <a:t>A food manufacturer adds extra ounces to a product at no extra cost to the consumer. Ex. -instead of offering 16 oz. of cereal in a box, a manufacturer may temporarily offer a bonus size 18 oz. box of cereal at the same price</a:t>
            </a:r>
            <a:r>
              <a:rPr lang="en-US" sz="7200" b="0">
                <a:solidFill>
                  <a:srgbClr val="009900"/>
                </a:solidFill>
                <a:latin typeface="Cambria" pitchFamily="18" charset="0"/>
              </a:rPr>
              <a:t>. </a:t>
            </a:r>
          </a:p>
          <a:p>
            <a:r>
              <a:rPr lang="en-US" sz="9600">
                <a:solidFill>
                  <a:srgbClr val="009900"/>
                </a:solidFill>
                <a:latin typeface="Cambria" pitchFamily="18" charset="0"/>
              </a:rPr>
              <a:t>Transaction Discounts </a:t>
            </a:r>
          </a:p>
          <a:p>
            <a:pPr lvl="1"/>
            <a:r>
              <a:rPr lang="en-US" sz="8000" b="0">
                <a:solidFill>
                  <a:srgbClr val="009900"/>
                </a:solidFill>
                <a:latin typeface="Cambria" pitchFamily="18" charset="0"/>
              </a:rPr>
              <a:t>This would be either a fixed amount discount or a discount % to the total dollar amount of the purchase. Ex. - the offer may be for $10 off or 10% off when $50 or more in groceries are purchased. </a:t>
            </a:r>
            <a:endParaRPr lang="en-US" sz="8000"/>
          </a:p>
        </p:txBody>
      </p:sp>
    </p:spTree>
    <p:extLst>
      <p:ext uri="{BB962C8B-B14F-4D97-AF65-F5344CB8AC3E}">
        <p14:creationId xmlns:p14="http://schemas.microsoft.com/office/powerpoint/2010/main" val="1135650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CD9FB5-B69E-14F6-F5D0-E00819635B64}"/>
              </a:ext>
            </a:extLst>
          </p:cNvPr>
          <p:cNvSpPr>
            <a:spLocks noGrp="1"/>
          </p:cNvSpPr>
          <p:nvPr>
            <p:ph idx="1"/>
          </p:nvPr>
        </p:nvSpPr>
        <p:spPr>
          <a:xfrm>
            <a:off x="618067" y="1600200"/>
            <a:ext cx="8534400" cy="4983162"/>
          </a:xfrm>
        </p:spPr>
        <p:txBody>
          <a:bodyPr>
            <a:normAutofit fontScale="77500" lnSpcReduction="20000"/>
          </a:bodyPr>
          <a:lstStyle/>
          <a:p>
            <a:r>
              <a:rPr lang="en-US" sz="3400">
                <a:solidFill>
                  <a:srgbClr val="009900"/>
                </a:solidFill>
                <a:latin typeface="Cambria" pitchFamily="18" charset="0"/>
              </a:rPr>
              <a:t>Store Loyalty/Rewards Cards </a:t>
            </a:r>
          </a:p>
          <a:p>
            <a:pPr lvl="1"/>
            <a:r>
              <a:rPr lang="en-US" sz="3100" b="0">
                <a:solidFill>
                  <a:srgbClr val="009900"/>
                </a:solidFill>
                <a:latin typeface="Cambria" pitchFamily="18" charset="0"/>
              </a:rPr>
              <a:t>WIC-authorized vendors may provide a card or token that provides additional vendor discounts for frequent or regular customers. WIC participants are not required to use loyalty/rewards cards, nor are WIC authorized vendors required to scan a "dummy" card for WIC participants who do not have their own cards. These vendor discounts should be processed by vendors as outlined above, according to type.</a:t>
            </a:r>
          </a:p>
          <a:p>
            <a:r>
              <a:rPr lang="en-US" sz="3400">
                <a:solidFill>
                  <a:srgbClr val="009900"/>
                </a:solidFill>
                <a:latin typeface="Cambria" pitchFamily="18" charset="0"/>
              </a:rPr>
              <a:t>Manufacturers' Cents Off Coupons </a:t>
            </a:r>
          </a:p>
          <a:p>
            <a:pPr lvl="1"/>
            <a:r>
              <a:rPr lang="en-US" sz="3100" b="0">
                <a:solidFill>
                  <a:srgbClr val="009900"/>
                </a:solidFill>
                <a:latin typeface="Cambria" pitchFamily="18" charset="0"/>
              </a:rPr>
              <a:t>Manufacturers' cents off coupons allow customers to purchase certain items at a lower price. Ex. - A coupon may offer a price discount of 50 cents off a box of cereal. In a transaction that only includes WIC items, the value of the coupon would be applied to the WIC transaction.</a:t>
            </a:r>
          </a:p>
          <a:p>
            <a:endParaRPr lang="en-US"/>
          </a:p>
        </p:txBody>
      </p:sp>
      <p:sp>
        <p:nvSpPr>
          <p:cNvPr id="4" name="Title 1">
            <a:extLst>
              <a:ext uri="{FF2B5EF4-FFF2-40B4-BE49-F238E27FC236}">
                <a16:creationId xmlns:a16="http://schemas.microsoft.com/office/drawing/2014/main" id="{EAFDB7E1-F079-CBC1-107C-C4A01E4DC5C7}"/>
              </a:ext>
            </a:extLst>
          </p:cNvPr>
          <p:cNvSpPr>
            <a:spLocks noGrp="1"/>
          </p:cNvSpPr>
          <p:nvPr>
            <p:ph type="title"/>
          </p:nvPr>
        </p:nvSpPr>
        <p:spPr>
          <a:xfrm>
            <a:off x="228600" y="274638"/>
            <a:ext cx="8763000" cy="1143000"/>
          </a:xfrm>
          <a:ln w="38100">
            <a:solidFill>
              <a:srgbClr val="FFCC66"/>
            </a:solidFill>
          </a:ln>
        </p:spPr>
        <p:txBody>
          <a:bodyPr vert="horz" lIns="91440" tIns="45720" rIns="91440" bIns="45720" rtlCol="0" anchor="ctr">
            <a:noAutofit/>
          </a:bodyPr>
          <a:lstStyle/>
          <a:p>
            <a:r>
              <a:rPr lang="en-US" sz="4800">
                <a:solidFill>
                  <a:srgbClr val="FF0000"/>
                </a:solidFill>
                <a:latin typeface="Cambria" pitchFamily="18" charset="0"/>
              </a:rPr>
              <a:t>Vendor Discounts/Promotions</a:t>
            </a:r>
          </a:p>
        </p:txBody>
      </p:sp>
    </p:spTree>
    <p:extLst>
      <p:ext uri="{BB962C8B-B14F-4D97-AF65-F5344CB8AC3E}">
        <p14:creationId xmlns:p14="http://schemas.microsoft.com/office/powerpoint/2010/main" val="3941468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ln w="38100">
            <a:solidFill>
              <a:srgbClr val="FFCC66"/>
            </a:solidFill>
          </a:ln>
        </p:spPr>
        <p:txBody>
          <a:bodyPr/>
          <a:lstStyle/>
          <a:p>
            <a:r>
              <a:rPr lang="en-US">
                <a:solidFill>
                  <a:srgbClr val="FF0000"/>
                </a:solidFill>
              </a:rPr>
              <a:t>Resources/Training materials</a:t>
            </a:r>
          </a:p>
        </p:txBody>
      </p:sp>
      <p:sp>
        <p:nvSpPr>
          <p:cNvPr id="3" name="Content Placeholder 2"/>
          <p:cNvSpPr>
            <a:spLocks noGrp="1"/>
          </p:cNvSpPr>
          <p:nvPr>
            <p:ph sz="half" idx="1"/>
          </p:nvPr>
        </p:nvSpPr>
        <p:spPr>
          <a:xfrm>
            <a:off x="1219200" y="1524000"/>
            <a:ext cx="7391400" cy="4525963"/>
          </a:xfrm>
        </p:spPr>
        <p:txBody>
          <a:bodyPr>
            <a:normAutofit lnSpcReduction="10000"/>
          </a:bodyPr>
          <a:lstStyle/>
          <a:p>
            <a:r>
              <a:rPr lang="en-US" b="0">
                <a:solidFill>
                  <a:srgbClr val="009900"/>
                </a:solidFill>
                <a:latin typeface="Cambria" pitchFamily="18" charset="0"/>
              </a:rPr>
              <a:t>WIC Vendor video</a:t>
            </a:r>
          </a:p>
          <a:p>
            <a:r>
              <a:rPr lang="en-US" b="0">
                <a:solidFill>
                  <a:srgbClr val="009900"/>
                </a:solidFill>
                <a:latin typeface="Cambria" pitchFamily="18" charset="0"/>
              </a:rPr>
              <a:t>WIC Food List</a:t>
            </a:r>
          </a:p>
          <a:p>
            <a:r>
              <a:rPr lang="en-US" b="0">
                <a:solidFill>
                  <a:srgbClr val="009900"/>
                </a:solidFill>
                <a:latin typeface="Cambria" pitchFamily="18" charset="0"/>
              </a:rPr>
              <a:t>WIC Shopper app</a:t>
            </a:r>
          </a:p>
          <a:p>
            <a:r>
              <a:rPr lang="en-US" b="0">
                <a:solidFill>
                  <a:srgbClr val="009900"/>
                </a:solidFill>
                <a:latin typeface="Cambria" pitchFamily="18" charset="0"/>
              </a:rPr>
              <a:t>Training Presentation</a:t>
            </a:r>
          </a:p>
          <a:p>
            <a:r>
              <a:rPr lang="en-US" b="0">
                <a:solidFill>
                  <a:srgbClr val="009900"/>
                </a:solidFill>
                <a:latin typeface="Cambria" pitchFamily="18" charset="0"/>
              </a:rPr>
              <a:t>Employee Training Checklist</a:t>
            </a:r>
          </a:p>
          <a:p>
            <a:r>
              <a:rPr lang="en-US" b="0">
                <a:solidFill>
                  <a:srgbClr val="009900"/>
                </a:solidFill>
                <a:latin typeface="Cambria" pitchFamily="18" charset="0"/>
              </a:rPr>
              <a:t>WIC website</a:t>
            </a:r>
            <a:r>
              <a:rPr lang="en-US">
                <a:solidFill>
                  <a:srgbClr val="009900"/>
                </a:solidFill>
                <a:latin typeface="Cambria" pitchFamily="18" charset="0"/>
              </a:rPr>
              <a:t>: </a:t>
            </a:r>
            <a:r>
              <a:rPr lang="en-US" u="sng">
                <a:solidFill>
                  <a:srgbClr val="0070C0"/>
                </a:solidFill>
              </a:rPr>
              <a:t>https://www.hhs.nd.gov/food-programs/WIC</a:t>
            </a:r>
            <a:endParaRPr lang="en-US">
              <a:solidFill>
                <a:srgbClr val="0070C0"/>
              </a:solidFill>
            </a:endParaRPr>
          </a:p>
          <a:p>
            <a:r>
              <a:rPr lang="en-US" b="0">
                <a:solidFill>
                  <a:srgbClr val="009900"/>
                </a:solidFill>
                <a:latin typeface="Cambria" pitchFamily="18" charset="0"/>
              </a:rPr>
              <a:t>Local WIC staff</a:t>
            </a:r>
          </a:p>
          <a:p>
            <a:r>
              <a:rPr lang="en-US" b="0">
                <a:solidFill>
                  <a:srgbClr val="009900"/>
                </a:solidFill>
                <a:latin typeface="Cambria" pitchFamily="18" charset="0"/>
              </a:rPr>
              <a:t>State office</a:t>
            </a:r>
          </a:p>
          <a:p>
            <a:endParaRPr lang="en-US" b="0">
              <a:solidFill>
                <a:srgbClr val="009900"/>
              </a:solidFill>
              <a:latin typeface="Cambria"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accent6">
              <a:lumMod val="40000"/>
              <a:lumOff val="60000"/>
            </a:schemeClr>
          </a:solidFill>
        </p:spPr>
        <p:txBody>
          <a:bodyPr vert="horz" lIns="91440" tIns="45720" rIns="91440" bIns="45720" rtlCol="0" anchor="t">
            <a:normAutofit fontScale="92500" lnSpcReduction="20000"/>
          </a:bodyPr>
          <a:lstStyle/>
          <a:p>
            <a:pPr algn="ctr">
              <a:buNone/>
            </a:pPr>
            <a:endParaRPr lang="en-US" sz="3600">
              <a:solidFill>
                <a:srgbClr val="FF0000"/>
              </a:solidFill>
              <a:latin typeface="Cambria" pitchFamily="18" charset="0"/>
            </a:endParaRPr>
          </a:p>
          <a:p>
            <a:pPr algn="ctr">
              <a:buNone/>
            </a:pPr>
            <a:r>
              <a:rPr lang="en-US" sz="8000">
                <a:solidFill>
                  <a:srgbClr val="FF0000"/>
                </a:solidFill>
                <a:latin typeface="Cambria"/>
                <a:ea typeface="Cambria"/>
              </a:rPr>
              <a:t>Questions from today’s training???</a:t>
            </a:r>
          </a:p>
          <a:p>
            <a:endParaRPr lang="en-US" sz="1200"/>
          </a:p>
          <a:p>
            <a:pPr marL="457200" indent="-457200" algn="ctr">
              <a:buFont typeface="Wingdings" pitchFamily="2" charset="2"/>
              <a:buNone/>
            </a:pPr>
            <a:r>
              <a:rPr lang="en-US" sz="4000">
                <a:solidFill>
                  <a:srgbClr val="009900"/>
                </a:solidFill>
                <a:latin typeface="Cambria"/>
                <a:ea typeface="Cambria"/>
              </a:rPr>
              <a:t>Please contact for any future concerns or questions:</a:t>
            </a:r>
          </a:p>
          <a:p>
            <a:pPr marL="457200" indent="-457200" algn="ctr">
              <a:buNone/>
            </a:pPr>
            <a:r>
              <a:rPr lang="en-US" sz="4000">
                <a:solidFill>
                  <a:srgbClr val="009900"/>
                </a:solidFill>
                <a:highlight>
                  <a:srgbClr val="FFFF00"/>
                </a:highlight>
                <a:latin typeface="Cambria"/>
                <a:ea typeface="Cambria"/>
              </a:rPr>
              <a:t>Your name </a:t>
            </a:r>
            <a:r>
              <a:rPr lang="en-US" sz="4000">
                <a:solidFill>
                  <a:srgbClr val="009900"/>
                </a:solidFill>
                <a:latin typeface="Cambria"/>
                <a:ea typeface="Cambria"/>
              </a:rPr>
              <a:t>– </a:t>
            </a:r>
            <a:r>
              <a:rPr lang="en-US" sz="4000">
                <a:solidFill>
                  <a:srgbClr val="009900"/>
                </a:solidFill>
                <a:highlight>
                  <a:srgbClr val="FFFF00"/>
                </a:highlight>
                <a:latin typeface="Cambria"/>
                <a:ea typeface="Cambria"/>
              </a:rPr>
              <a:t>Local WIC program</a:t>
            </a:r>
          </a:p>
          <a:p>
            <a:pPr marL="457200" indent="-457200" algn="ctr">
              <a:buNone/>
            </a:pPr>
            <a:r>
              <a:rPr lang="en-US" sz="4000">
                <a:solidFill>
                  <a:srgbClr val="009900"/>
                </a:solidFill>
                <a:highlight>
                  <a:srgbClr val="FFFF00"/>
                </a:highlight>
                <a:latin typeface="Cambria"/>
                <a:ea typeface="Cambria"/>
              </a:rPr>
              <a:t>phone number </a:t>
            </a:r>
            <a:r>
              <a:rPr lang="en-US" sz="4000">
                <a:solidFill>
                  <a:srgbClr val="009900"/>
                </a:solidFill>
                <a:latin typeface="Cambria"/>
                <a:ea typeface="Cambria"/>
              </a:rPr>
              <a:t> </a:t>
            </a:r>
            <a:r>
              <a:rPr lang="en-US" sz="2800">
                <a:solidFill>
                  <a:srgbClr val="009900"/>
                </a:solidFill>
                <a:latin typeface="Cambria"/>
                <a:ea typeface="Cambria"/>
              </a:rPr>
              <a:t>Or</a:t>
            </a:r>
            <a:endParaRPr lang="en-US">
              <a:solidFill>
                <a:srgbClr val="77933C"/>
              </a:solidFill>
              <a:ea typeface="Cambria"/>
            </a:endParaRPr>
          </a:p>
          <a:p>
            <a:pPr marL="457200" indent="-457200" algn="ctr">
              <a:buNone/>
            </a:pPr>
            <a:r>
              <a:rPr lang="en-US" sz="2800">
                <a:solidFill>
                  <a:srgbClr val="009900"/>
                </a:solidFill>
                <a:latin typeface="Cambria"/>
                <a:ea typeface="Cambria"/>
              </a:rPr>
              <a:t> Kristi Miller (Bismarck)</a:t>
            </a:r>
            <a:endParaRPr lang="en-US"/>
          </a:p>
          <a:p>
            <a:pPr marL="457200" indent="-457200" algn="ctr">
              <a:buFont typeface="Wingdings" pitchFamily="2" charset="2"/>
              <a:buNone/>
            </a:pPr>
            <a:r>
              <a:rPr lang="en-US" sz="2800">
                <a:solidFill>
                  <a:srgbClr val="009900"/>
                </a:solidFill>
                <a:latin typeface="Cambria"/>
                <a:ea typeface="Cambria"/>
              </a:rPr>
              <a:t>ND WIC Vendor Coordinator </a:t>
            </a:r>
          </a:p>
          <a:p>
            <a:pPr marL="457200" indent="-457200" algn="ctr">
              <a:buFont typeface="Wingdings" pitchFamily="2" charset="2"/>
              <a:buNone/>
            </a:pPr>
            <a:r>
              <a:rPr lang="en-US" sz="2800">
                <a:solidFill>
                  <a:srgbClr val="009900"/>
                </a:solidFill>
                <a:latin typeface="Cambria"/>
                <a:ea typeface="Cambria"/>
              </a:rPr>
              <a:t>at 701-328-2496 or toll-free at </a:t>
            </a:r>
          </a:p>
          <a:p>
            <a:pPr marL="457200" indent="-457200" algn="ctr">
              <a:buFont typeface="Wingdings" pitchFamily="2" charset="2"/>
              <a:buNone/>
            </a:pPr>
            <a:r>
              <a:rPr lang="en-US" sz="2800">
                <a:solidFill>
                  <a:srgbClr val="009900"/>
                </a:solidFill>
                <a:latin typeface="Cambria"/>
                <a:ea typeface="Cambria"/>
              </a:rPr>
              <a:t>1-800-472-2286</a:t>
            </a:r>
          </a:p>
          <a:p>
            <a:pPr marL="457200" indent="-457200" algn="ctr">
              <a:buFont typeface="Wingdings" pitchFamily="2" charset="2"/>
              <a:buNone/>
            </a:pPr>
            <a:endParaRPr lang="en-US" sz="4000">
              <a:solidFill>
                <a:srgbClr val="009900"/>
              </a:solidFill>
              <a:latin typeface="Cambria" pitchFamily="18" charset="0"/>
            </a:endParaRPr>
          </a:p>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5821363"/>
          </a:xfrm>
        </p:spPr>
        <p:txBody>
          <a:bodyPr>
            <a:normAutofit lnSpcReduction="10000"/>
          </a:bodyPr>
          <a:lstStyle/>
          <a:p>
            <a:pPr algn="ctr">
              <a:buNone/>
            </a:pPr>
            <a:endParaRPr lang="en-US" sz="8000" i="1">
              <a:solidFill>
                <a:srgbClr val="002060"/>
              </a:solidFill>
              <a:latin typeface="Cambria" pitchFamily="18" charset="0"/>
            </a:endParaRPr>
          </a:p>
          <a:p>
            <a:pPr algn="ctr">
              <a:buNone/>
            </a:pPr>
            <a:endParaRPr lang="en-US" sz="5800" i="1">
              <a:solidFill>
                <a:srgbClr val="C00000"/>
              </a:solidFill>
              <a:latin typeface="Cambria" pitchFamily="18" charset="0"/>
            </a:endParaRPr>
          </a:p>
          <a:p>
            <a:pPr algn="ctr">
              <a:buNone/>
            </a:pPr>
            <a:r>
              <a:rPr lang="en-US" sz="8800" i="1">
                <a:solidFill>
                  <a:srgbClr val="C00000"/>
                </a:solidFill>
                <a:latin typeface="Cambria" pitchFamily="18" charset="0"/>
              </a:rPr>
              <a:t>Thank you for attending!!</a:t>
            </a:r>
            <a:endParaRPr lang="en-US" sz="8800">
              <a:solidFill>
                <a:srgbClr val="C00000"/>
              </a:solidFill>
              <a:latin typeface="Cambria" pitchFamily="18" charset="0"/>
            </a:endParaRPr>
          </a:p>
          <a:p>
            <a:pPr>
              <a:buNone/>
            </a:pPr>
            <a:r>
              <a:rPr lang="en-US"/>
              <a:t> </a:t>
            </a:r>
          </a:p>
          <a:p>
            <a:endParaRPr lang="en-US"/>
          </a:p>
        </p:txBody>
      </p:sp>
      <p:pic>
        <p:nvPicPr>
          <p:cNvPr id="14338" name="Picture 2" descr="C:\Documents and Settings\klmiller\My Documents\My Pictures\Microsoft Clip Organizer\j0425738.wmf"/>
          <p:cNvPicPr>
            <a:picLocks noChangeAspect="1" noChangeArrowheads="1"/>
          </p:cNvPicPr>
          <p:nvPr/>
        </p:nvPicPr>
        <p:blipFill>
          <a:blip r:embed="rId3" cstate="print"/>
          <a:srcRect/>
          <a:stretch>
            <a:fillRect/>
          </a:stretch>
        </p:blipFill>
        <p:spPr bwMode="auto">
          <a:xfrm>
            <a:off x="3057007" y="467673"/>
            <a:ext cx="2572786" cy="2349454"/>
          </a:xfrm>
          <a:prstGeom prst="rect">
            <a:avLst/>
          </a:prstGeom>
          <a:noFill/>
        </p:spPr>
      </p:pic>
      <p:pic>
        <p:nvPicPr>
          <p:cNvPr id="14339" name="Picture 3" descr="C:\Documents and Settings\klmiller\Local Settings\Temporary Internet Files\Content.IE5\4NZVT7XN\MCj04344790000[1].wmf"/>
          <p:cNvPicPr>
            <a:picLocks noChangeAspect="1" noChangeArrowheads="1"/>
          </p:cNvPicPr>
          <p:nvPr/>
        </p:nvPicPr>
        <p:blipFill>
          <a:blip r:embed="rId4" cstate="print"/>
          <a:srcRect/>
          <a:stretch>
            <a:fillRect/>
          </a:stretch>
        </p:blipFill>
        <p:spPr bwMode="auto">
          <a:xfrm>
            <a:off x="6553200" y="381000"/>
            <a:ext cx="1828800" cy="790575"/>
          </a:xfrm>
          <a:prstGeom prst="rect">
            <a:avLst/>
          </a:prstGeom>
          <a:noFill/>
        </p:spPr>
      </p:pic>
      <p:pic>
        <p:nvPicPr>
          <p:cNvPr id="14340" name="Picture 4" descr="C:\Documents and Settings\klmiller\Local Settings\Temporary Internet Files\Content.IE5\74UDCRO2\MCj01048380000[1].wmf"/>
          <p:cNvPicPr>
            <a:picLocks noChangeAspect="1" noChangeArrowheads="1"/>
          </p:cNvPicPr>
          <p:nvPr/>
        </p:nvPicPr>
        <p:blipFill>
          <a:blip r:embed="rId5" cstate="print"/>
          <a:srcRect/>
          <a:stretch>
            <a:fillRect/>
          </a:stretch>
        </p:blipFill>
        <p:spPr bwMode="auto">
          <a:xfrm>
            <a:off x="457201" y="424088"/>
            <a:ext cx="1752600" cy="1096254"/>
          </a:xfrm>
          <a:prstGeom prst="rect">
            <a:avLst/>
          </a:prstGeom>
          <a:noFill/>
        </p:spPr>
      </p:pic>
      <p:pic>
        <p:nvPicPr>
          <p:cNvPr id="14341" name="Picture 5" descr="C:\Documents and Settings\klmiller\Local Settings\Temporary Internet Files\Content.IE5\74UDCRO2\MCj01046180000[1].wmf"/>
          <p:cNvPicPr>
            <a:picLocks noChangeAspect="1" noChangeArrowheads="1"/>
          </p:cNvPicPr>
          <p:nvPr/>
        </p:nvPicPr>
        <p:blipFill>
          <a:blip r:embed="rId6" cstate="print"/>
          <a:srcRect/>
          <a:stretch>
            <a:fillRect/>
          </a:stretch>
        </p:blipFill>
        <p:spPr bwMode="auto">
          <a:xfrm>
            <a:off x="1828800" y="5486400"/>
            <a:ext cx="1827886" cy="801929"/>
          </a:xfrm>
          <a:prstGeom prst="rect">
            <a:avLst/>
          </a:prstGeom>
          <a:noFill/>
        </p:spPr>
      </p:pic>
      <p:pic>
        <p:nvPicPr>
          <p:cNvPr id="14342" name="Picture 6" descr="C:\Documents and Settings\klmiller\Local Settings\Temporary Internet Files\Content.IE5\4NZVT7XN\MCj01048180000[1].wmf"/>
          <p:cNvPicPr>
            <a:picLocks noChangeAspect="1" noChangeArrowheads="1"/>
          </p:cNvPicPr>
          <p:nvPr/>
        </p:nvPicPr>
        <p:blipFill>
          <a:blip r:embed="rId7" cstate="print"/>
          <a:srcRect/>
          <a:stretch>
            <a:fillRect/>
          </a:stretch>
        </p:blipFill>
        <p:spPr bwMode="auto">
          <a:xfrm>
            <a:off x="6553200" y="1752600"/>
            <a:ext cx="1812341" cy="572414"/>
          </a:xfrm>
          <a:prstGeom prst="rect">
            <a:avLst/>
          </a:prstGeom>
          <a:noFill/>
        </p:spPr>
      </p:pic>
      <p:pic>
        <p:nvPicPr>
          <p:cNvPr id="14343" name="Picture 7" descr="C:\Documents and Settings\klmiller\Local Settings\Temporary Internet Files\Content.IE5\N40PEO2I\MCj01049180000[1].wmf"/>
          <p:cNvPicPr>
            <a:picLocks noChangeAspect="1" noChangeArrowheads="1"/>
          </p:cNvPicPr>
          <p:nvPr/>
        </p:nvPicPr>
        <p:blipFill>
          <a:blip r:embed="rId8" cstate="print"/>
          <a:srcRect/>
          <a:stretch>
            <a:fillRect/>
          </a:stretch>
        </p:blipFill>
        <p:spPr bwMode="auto">
          <a:xfrm>
            <a:off x="381000" y="1828800"/>
            <a:ext cx="1676400" cy="718457"/>
          </a:xfrm>
          <a:prstGeom prst="rect">
            <a:avLst/>
          </a:prstGeom>
          <a:noFill/>
        </p:spPr>
      </p:pic>
      <p:pic>
        <p:nvPicPr>
          <p:cNvPr id="14344" name="Picture 8" descr="C:\Documents and Settings\klmiller\Local Settings\Temporary Internet Files\Content.IE5\18DH28ZC\MCj01051400000[1].wmf"/>
          <p:cNvPicPr>
            <a:picLocks noChangeAspect="1" noChangeArrowheads="1"/>
          </p:cNvPicPr>
          <p:nvPr/>
        </p:nvPicPr>
        <p:blipFill>
          <a:blip r:embed="rId9" cstate="print"/>
          <a:srcRect/>
          <a:stretch>
            <a:fillRect/>
          </a:stretch>
        </p:blipFill>
        <p:spPr bwMode="auto">
          <a:xfrm>
            <a:off x="7239001" y="4953000"/>
            <a:ext cx="1401668" cy="1667256"/>
          </a:xfrm>
          <a:prstGeom prst="rect">
            <a:avLst/>
          </a:prstGeom>
          <a:noFill/>
        </p:spPr>
      </p:pic>
      <p:pic>
        <p:nvPicPr>
          <p:cNvPr id="14345" name="Picture 9" descr="C:\Documents and Settings\klmiller\Local Settings\Temporary Internet Files\Content.IE5\74UDCRO2\MCj01048980000[1].wmf"/>
          <p:cNvPicPr>
            <a:picLocks noChangeAspect="1" noChangeArrowheads="1"/>
          </p:cNvPicPr>
          <p:nvPr/>
        </p:nvPicPr>
        <p:blipFill>
          <a:blip r:embed="rId10" cstate="print"/>
          <a:srcRect/>
          <a:stretch>
            <a:fillRect/>
          </a:stretch>
        </p:blipFill>
        <p:spPr bwMode="auto">
          <a:xfrm>
            <a:off x="4343400" y="5562600"/>
            <a:ext cx="1818742" cy="51297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9900"/>
                </a:solidFill>
              </a:rPr>
              <a:t>Which item is </a:t>
            </a:r>
            <a:r>
              <a:rPr lang="en-US" u="sng">
                <a:solidFill>
                  <a:srgbClr val="009900"/>
                </a:solidFill>
              </a:rPr>
              <a:t>not</a:t>
            </a:r>
            <a:r>
              <a:rPr lang="en-US">
                <a:solidFill>
                  <a:srgbClr val="009900"/>
                </a:solidFill>
              </a:rPr>
              <a:t> a WIC food?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098" y="1676400"/>
            <a:ext cx="1524000" cy="2619375"/>
          </a:xfrm>
          <a:prstGeom prst="rect">
            <a:avLst/>
          </a:prstGeom>
        </p:spPr>
      </p:pic>
      <p:pic>
        <p:nvPicPr>
          <p:cNvPr id="125958" name="Picture 6" descr="http://www-assets.cassclay.com/uploads/product-uploads/Gal-Vit-D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796" y="3810000"/>
            <a:ext cx="15240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53206" y="1600200"/>
            <a:ext cx="1524000" cy="2619375"/>
          </a:xfr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5904" y="3733800"/>
            <a:ext cx="1524000" cy="2619375"/>
          </a:xfrm>
          <a:prstGeom prst="rect">
            <a:avLst/>
          </a:prstGeom>
        </p:spPr>
      </p:pic>
    </p:spTree>
    <p:extLst>
      <p:ext uri="{BB962C8B-B14F-4D97-AF65-F5344CB8AC3E}">
        <p14:creationId xmlns:p14="http://schemas.microsoft.com/office/powerpoint/2010/main" val="229116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C66"/>
            </a:solidFill>
          </a:ln>
        </p:spPr>
        <p:txBody>
          <a:bodyPr>
            <a:normAutofit/>
          </a:bodyPr>
          <a:lstStyle/>
          <a:p>
            <a:r>
              <a:rPr lang="en-US" sz="5400">
                <a:solidFill>
                  <a:srgbClr val="FF0000"/>
                </a:solidFill>
                <a:latin typeface="Cambria" pitchFamily="18" charset="0"/>
              </a:rPr>
              <a:t>Soy Milk</a:t>
            </a:r>
          </a:p>
        </p:txBody>
      </p:sp>
      <p:sp>
        <p:nvSpPr>
          <p:cNvPr id="3" name="Content Placeholder 2"/>
          <p:cNvSpPr>
            <a:spLocks noGrp="1"/>
          </p:cNvSpPr>
          <p:nvPr>
            <p:ph idx="1"/>
          </p:nvPr>
        </p:nvSpPr>
        <p:spPr/>
        <p:txBody>
          <a:bodyPr/>
          <a:lstStyle/>
          <a:p>
            <a:r>
              <a:rPr lang="en-US" b="0">
                <a:solidFill>
                  <a:srgbClr val="009900"/>
                </a:solidFill>
                <a:latin typeface="Cambria" pitchFamily="18" charset="0"/>
              </a:rPr>
              <a:t>Half gallons of Great Value or Silk – original flavor only</a:t>
            </a:r>
          </a:p>
          <a:p>
            <a:r>
              <a:rPr lang="en-US" u="sng">
                <a:solidFill>
                  <a:srgbClr val="009900"/>
                </a:solidFill>
                <a:latin typeface="Cambria" pitchFamily="18" charset="0"/>
              </a:rPr>
              <a:t>Not allowed</a:t>
            </a:r>
            <a:r>
              <a:rPr lang="en-US" b="0">
                <a:solidFill>
                  <a:srgbClr val="009900"/>
                </a:solidFill>
                <a:latin typeface="Cambria" pitchFamily="18" charset="0"/>
              </a:rPr>
              <a:t>: complete, organic, light, fat-free, chocolate or vanilla</a:t>
            </a:r>
          </a:p>
        </p:txBody>
      </p:sp>
      <p:sp>
        <p:nvSpPr>
          <p:cNvPr id="135170" name="AutoShape 2" descr="data:image/jpeg;base64,/9j/4AAQSkZJRgABAQAAAQABAAD/2wCEAAkGBxQTEhQUExQUFRQVGRgUFRYYGRgYFxkYFBcXFxcbGhUcHSgiGR8lHBgUITEhJSkrLi4wFx8zODMtNygtLi0BCgoKDg0OGxAQGzcmHyU3LCw3LDQ0LC0sLywsLCwsLCwsLCwtLCwuLDQsLCwsLCwsLCwsLCwsLCwsLCwsLCwsLP/AABEIAOEA4QMBIgACEQEDEQH/xAAcAAEAAgMBAQEAAAAAAAAAAAAABQYDBAcCAQj/xABEEAABAwIDBAcGBAMGBQUAAAABAAIRAwQSITEFBkFREyIyYXGBkQcUQlKhsSOC0fBicsEWJJKywuElM3ODohU0Q1PS/8QAGwEBAAIDAQEAAAAAAAAAAAAAAAMEAQIFBgf/xAAzEQACAQMCBAMGBQUBAAAAAAAAAQIDBBEhMQUSE0FRccEUIjJhgaEGkbHR8DRCUmLhI//aAAwDAQACEQMRAD8A7iiIgCIiAIiIAiIgCItC7aS7uCA3sQXzpBzCiiyO5Y3VGjVzB4uAWrmluZwTHSt5hfOnb8wVdrbXt29qtSH5gtF29VrijpaesTjb+q0daC7mNty3+8t5r5703n9Cql/am316Rh8HArIzeOgfiGsajv5lau4pruNC0e9N5/Qr5723moCltiifi+36rYbfUj8YWFc03opIzyvwJqlXDtFlUbY1Gl2RnVSSmjLKyjAREWwCIiAIiIAiIgCIiAIiIAiIgCIiAIi+OMID6uUb8b2XVO8qW9s1pjDBOZJLQTAy0Xzfz2oYS6hYkEjJ9bUd4p//AK9Oa5bbXzi+XucSTOIkl2LgZ1VadWEnys6D4XcOg6i0fh3ZPVNrbRr5ipVIPyAAceLR3HjwK16uyLh2PpTU6T8PAC4kRUcWlzonIHCDHzhen7SeQB0rxHKBxnh3rSqPcYmo/KYzOU6xnkkXSW2hzHZ3L3i2b9XdN9EB1RzSAQXBs9kOaHkOMZAEZhZ6ux6YJLXiS89UFuQDjOQk5CAPNQr2zEvcYzE56xP2Hostk7D1g6Yy04reLjN4yU7i3qUoOTg0icb1BhaBEzJAJ9f6L624IPArXZeNd3FZNdFO6MH2OSqj8Sc2QadQkElsAvOgAa0gugzmcOL0UgLNwJzgCeOZwHC7x6wPqFVaWThmBJA56lb1xQfkaV1SceAlgmc82xK51zbQWEl9/wDh0bas5LbbuXjdOq4XLWOnQ8ZEluKNNf0V9XD9jXdQxNSag+WJyEiO4eS6hutt8Vx0bzFZozyjEBkXDz1hZssQTh+RfhV5nhlgREV8lCIiAIiIAiIgCIiAIiIAiIgCIiALlvtj3oqUwLSjLQ9uKs8SOq7RgPfnPoupLj3tOP8AfiNZYzLXnwUNdtQ0OjwuMHcJz2WpylzSvHRlWi42SCJLHN7wDHooyts5wzEOHd+i5+Wj1lOpQrfBLP1NdtQls8Rr+qlrCzp1MP4jnuOZpsb1u/MmMj95UQwQYPgVkwEGRI4SO/JYysmsqDWkSSu7BjZc9wo6gMPXeY4kAiJ+/wBIllctqllOarSB2QZMCSQM8xJHkvNai4mSS7x1WWhQLYc0lrhxGq3VSMXkr1uHyrxcJLK+37/c2qLg89Qyfl0cPy6raax/J3oVqBzXPLq9LHLSMVPqPxEt65GhIAdlGZcvpNER+PdAHFkciMjh0kHMCY+buVuN1p4nlbj8LpS0bX0z9z1tC5DBDsyfhmD58QtWsXMLQaTG4gHCZORE6Eytum6hTJNJlStU+aoAGETrh1kjjkR9/D6VSo81KnWe70A4AdygqV86nT4fwClBKLjld2/2MLbpw0DR4CDnkc1vWO8txRcx7KkFkYZzyHA8wRksPup8E9x/iZ6qu6kt2dx8ItVtBfkfobdPb7L22ZWZkTk9s5seNQfuO4hTK4p7KL51C76LGDTrjCWg6PaJa70BHn3Lta6dGp1I5PKcQtfZqzgtt15BERSlIIiIAiIgCIiAIiIAiIgCIiA+Lm++VEC9qVDrgYB3QCT++5dJXOvaFZONR9QThwYHRw0z8xPp3qC4jmBiTai8EHTovqFwptxYWh7s4MGYgcTkfRQm0LQOGJna+jv3zUzsGsGuBqHC1zQ3HiLBiEEDECI1PqFq7Thjn4Q4N7QkySDnM9+Z81XVNJFWNWdBqpTeGim16/A8MtM1ho7QcBGR8RK3tt0ZAqgRi7Q7+H6KGaoJx5Xg+h8LuoXlBVMa914M33bUf/D6BY3bQdGv0WqvvRFwIAkqLCOm0ktEbDbmqQHNa5wkCY1k4R9cvFeC+vmMIbBMzAjCw1DI1yYCdOCkrHZNd7WgYWQ0NDoklranSAEaduD+UKZobnveZfWqEk4jHV60RPjGUqaMYLY5FW5qp6tIqzadw4gSJONsTGdMgOGmuYgcfFYg2tllIJeAZGfR9rWO/Xkr23cJh1dU9eevqvNTcSOxUqtg5ZyBIIOXmfUrfljjYhV60/jKHRqYgvZVo/so6liJOL5cok+Gah7/AGeWZau49ygkkmdihcxmsZ1JH2dn/iVr/P8A6XL9Fr86ez0RtK1/n/0uX6LV+0+BnmPxD/UR8vVhERWjgBERAEREAREQBERAEREAREQBVDb1+2ndYak4arcI5SANfGQreqzt7Z7az3h2oLS08jAWk8Y1DNJ9C2M1CGuAZiw9UiDnIb82UeS9ttbUMdPRuZqZIdhBgAdwAAUDQ3UqZy8aOE+Lgf6fVa1bcqoMRa4Elj29+JzHAH1IUK5dsmmvgN892KLbSrVonCGsxhs4mkCCIJ0XJWrpdfaFb3S6t6w/5dB0TwDMLR48foudWtEuIAEnkq1dPJ6v8OKKpTxpqfaFAuIyMc1aLGxp0WdLWcGtbx5zoAOJ7lI7r7u4s4InUHRVvfZ3SbQFtMMpvp0R3Gpgxu8et9FLZ2fXnrsbcV4t0lyU9ybsd86Ino7SvUa3tOEZDmQJjzK6HuhtK2vqRqUCeqYe1wAc0kTmASPMEhTux9mUqFJlOkwNa0ZAD6+PeoW3trSyvaj+lpUnXYZFIuDSXtLgSG9/V85V906WsYxPMSuKsnmUja3luW2ltVr9H0nRjEWzhkSBrB5rU3S2tS2hbmq1jqZxOpuaTJBHEOHCCFqe1u7wbNqjjULKY83An6BRm4H912I6sciW1qv1cGfQMPmpI0o9PmxrnBE6subcgfZZeVrp1wyrUdVwta5rnZkEkgwe+FM7d2FAMCPmcVXvZTtFtpbVqpY6pVq1BQoUm9uo5jA4gcgMUknIQtnaG8m0TtClb1m0OuWF1GmMWFjznLznia2STpl3rF1Z9STcMFqzvpUcZZqboWuDadrAMCoc/wArl3tcnsbTDtK2JIH4mg/lcusKharEWvmX+L1erUhL/X1YREVo5AREQBERAEREAREQBERAEREAUBtKpFV44mI8mhT6q23welOhGWWjpwjsnmoLl4pmY7mlR2thdgqgtOXW0bmJ18ipW2uWv7JB8DzzCiOlnqkdIBmWuEVBlGnxcV5tLJgqg0qjmxm6nJz1zIOa5yqYehthnzfi1b7nc1IGMUXtnjBgx9AuX7qbLxkEtd4hdT31d/cLr/puVZ3BtRgYZOmill77idvh1Z0bao14+hetibODGD+q457X9kOoX3TCQ2uA8Hk+mGtcJ59k+a7sXNY2XENHMkAepVd383fF7aPYINRo6SieGMDLPkdPNde1l02vDY4FaTm2zz7PN5Be2rXExVZ1Kg7xx8CIPn3Km767Ita212dJd9G89E11I03atzYG1ZgB2XDnzVT9mu23Wl+1rpDap6Go3k6YaY5h2X5ipzb7Ped4mMGYa5jT/wBlhqH7K30uSo8bYyQ82Y4ZKe3S6IpWlAZlznvP/ba1jfUvPopHfci12G2kMi5tKgOEzE/+LXeir/tGd7xtm1oahposPg6pjf8A+Ilb3t1uYpWtEfM6pH8rcA/zOWIx0gn5h92Qe4F4KNMC3p+9X1QHA3Snb0yRJe86SesY16o4Loe6G5vu5qXFw/prutLn1D8M54WToNPQaAALnm0aD9jbRt67WnonMbiA+Lq4Kzc+MgPHl3rrzN4KNSiytSJqsqENBYJLS75x8McZ0WtzKWMx2f8AMG1Na6laqNA2jbQ3/wCTX8rl0dcnZftftW2AcT+Jpw7Ll1hcuh/d5nVv4uPTz/j6sIiKwc8IiIAiIgCIiAIiIAiIgCIiAKtbeoBz3Eg9XCRGug9VZVA7UqBr6hOgAJ9FFWjmODKK86q6Mx0jMhiBh7cvUf7rIKgflLKgHB3VeD2hDtDq1b7rdr+s0wfmac+efPhqtO5sjmSzFPxsgP4Ds8THEHguS98M38jQ3kdFjdt/EB6NzofnA7ncRPfxUHsnbItLPpnQcLRhbxc45NCsO8ltg2dcguLvw3Znllw4Lnm0bY1rENpglzC2pHEgAgiPOfJW7VR6kVLY6FLLtJ48fQsfs4tHbRq1L68PSmm/o6TT/wAthDWucWsOQ7bQPNdSeMlxL2W750rLHQuJbSqOxh+uB8BpBGsENb6K+7Z9o9mxh6B/vNUiGU6YcZdwBMZfU9y7VanNzwlocaLWDmG+1gBtp1Olq+rRdA+F7xTcfqcXmtvc3atJm2K1e5e2m0mvDnmAHYxAJ4dUOCtG5u67xWftLaHVqOJe1hElpOUkc4yDeA1z0tF7sPZraxrGjSdWxSQAHHHmZw6B2pkxpzUsqyj7r8MGqi3qcy2p7wNsC9p21arTfUFSl1HAPZ0Yp5fLxIxRwVs3l3Ou9omjcPfToVGaUj1wxsgjrCMTpGfDgNJNyftBz24aNJ5DpaKmQDeE6HQnjrBXy5dWLoNQU2SeyM8PWA63zdnTT7wu4xhpYaN1DJj29Y29ei2heAOxCYAcIc0EktIkt0MZ92a55fbl2NrL21K7i4SG1HACNQHNa1pOujpVr2lXpUs8T3ubBBc4kyOM68/Urn28u2S8kzLeR1CoVrxwXLB7nY4fw11pqU1oZd07gv2razEdJlH8jl3xfnL2eunadryxn/I5fo1R2meV5J+OpKtFR7R9WERFaOIEREAREQBERAEREAREQBERAFVt4ajhVAwlzHGKgAnq9GT9wFaVV94HPFWWhxE9cN1w9GdPOFpPYGPZ1qGlzmOJY8AhvAEZZfRa9XbtNt021IdjLS8nLCBnHjMFZbOmT1mO1zBjMxweznrmI0VS9pVQh9I08qwa5sjXAZMeod6lVnCLZrKXKtCzb5Z2FxHGmfrC5tsO6hoEwAukb3H/AIfX/wCn+i49Y14GarVnytHp+C01OjNfP0LhUs7Wr1qlGme+IcfMKe2FTt6H/Ko02E8Q0A+Z1KobL/j6BSFptPvzK2jdT2yb1uFweuDolxVbUcC5zoAjCMhqDP0WY3lMOLsDcWZmM8+9UKpt9rQSXAcBz9FG3W9hzDG8NXfoFI7p+JTXC8vY6VcbcPNV/a28YaOs6PP+irVxY3jy4OeGgNxu1aAMLnZGOt2YkEjMZrVGzqFN46RzqrpAcwdoEOEgtbm4FmJwMj4RrktZVJMnpWtGPfPkau1t4i4w2ZGjj+ig7qm+QXgguGITll4K30bdxFN2GlRDQRjgOlzg1p0OFhmm4A8zEDNbmwdiUr2uxsuf0UPuHmCCAAAwGBkXBwykQJ1UXI2y/wC1QpRzjRfzyJv2Sbr9G0XdUdeoCKQPwsOro5uj08V1BRTbtrXU2CMzhA7gFKrpU4qKwjylzXlXqOcu4REUhAEREAREQBERAEREAREQBERAFV9vtf0ssEgHriYlppn+sK0Kv7TqDpnNdo6B3aDJR1Ngadg0O6wJHMEQ/LUO5+KqHtBt8VzQdPYbBHOcX2lXIWhxZGABkfiHn8Q7iqb7RLjoX03u6xLQMspOfoq086cpHWXuGvtHexrrStb1p6Qsw03a4sxkeR71Q6YyW1tioHOY4ZgwQtOm7JQXK2PUfhiTlRnnxLRb7EpXQb7m8iq1o6SlVMSeLmOGongtg7h3oBI6OY+f/ZR+6tvVbcUqjBm10n+XR0+RK7OK0Bb0KUZrODfiF/Vtp8lOSa+erXyOCbR2PXouw1ab2ngSCQfB2hWu2yq8Kb/8Lv0X6BrUQ8Q4SP36Ku3O7DSXdZ3cCSSsytiGlxnKxNYZzjZ9apicbhlRzQ0BrOidg7QJAYAGiRInvXm622WkdFS6LCZZPwnDhMNiO/jmSeKvh3WOrSfIlY3bt1OZPj1voZWvTlsSe2UW8v8AZHNGOq16jWCXOeQ1rG5DMkgBoyAkk5DiSuvbHs2WFuKQINQ9aq4cXRp4DQLDsvYVK0/GLGCuQQ2MsIOpw6AnPQaLHcbMrXLX4HtZiyL3TkDqWgamPBSU6bh5lK+vVXapx0j/AD7ELYbxm42pbMafwxU59ohjvoF2BUHYG6lpZVKLoNSs5+BlR/zEE9VmgyBz1V+ViipYfNuUruVJuKpLRLHnruERFMVAiIgCIiAIiIAiIgCIiAIiIAq1tppNV8QchkdCCBM/qrKq1td0Vn+Dfsoqvwg1bauQYEmNWO7QniD8QWlvLs73yjhZhxsxFrX5dbCQ2eWcFQlttiowAVgatOZD2n8RmuZPdmPMKeoXbajcdMisPmYcNVvd3+GShTcWYUlLQ5/vLurWpUKVYsiBNdoiKbi45iPhMjTRQWxraRidp9zyXUt66xNjddfEAwZEFr2nE3I/XgqludYhz7QEZOeSfywR9QFDUjzySZ2+H1vZrOpKO7a/Qvu7GwBQa0vE1HdZ3dyb4D7qcfqDzX25fB8vusVY9VpVxLCwciUnJ5ZmkLDUOaw060heyVnLZqZGs4gr09+EFzjkPqsNvU60LQ2pdYnYR2QsZwDSuXuqv8VO2tvhaGhaGyrf4vIfqpo8liK7hnh9mx7qRcM6bg9vcYI+xKlloUmZjxW+pUG2wiIsmAiIgCIiAIiIAiIgCIiAIiIAqhvHVLa5jU4YnTTQnhPBW9U3eQzcOAIDg1pg6EEZyFDX0iYZC1tmh5LqR6Opq6m7sO8RwnmFpbGpuZeU5Y6m8te2oPgcGtMEHQ5gKRcMowkxmGTDxw6juI7l72dduaSMRqNEZEDpW/zDiNNFVTeNzTlWTLvq7+43H8g/zNWpu3Z4bKhVA61N3S/lBLXj0k+S9b33DXWFwQZ6v+pqmNgXdCnaUGuq0hDBMvbxEnj3ralFymdBTxa48ZehI3zphwz/AKhfKdYOZE5jgqs/ei2o1OidcUsGtNwe0wPkdByPJfam99kzriuCDrhZUcPVrSrShNvRMp5SJ+3pnF3LNUKr7N+7X4WVncoovE/4gFpbQ9pVOkAegrAOmCWtbMGDx7lJ0J7JDnRbqlN2GGjN3E5ABRjrYtdhMZ5kjRQ27O/zLyv0PRPaS0uBJBHV1mNFaa7Brw49yjqU5ReJGU87Ga0H0W012ffyWhd37WNAZktKjXM4pWucDBYmOzb4hSCr1lUl7eJkKwqSIYREWxgIiIAiIgCIiAIiIAiIgCIiALnG/NSLvUghrYI1GX1/eq6Oubb/ALousxILW+sc1DX+EMw2e0GvAa+AeB+3gVtVqJkEgujsvblUbIg58VWRz4c+U/1/ea3rParmZajl+nL7eCo4a1Rqe94S73G5BqB7cIgxDx1hIf36KlbN2HbsDXHaFmcw6OiqVHAwRhkRGpyngFcd59oU6lnXw5OLAYORIDhn/EO8Kp7GbZNZ+FXv3fE4Mo0cnRB6zyMvNdLh7fvfQkmv/Jeb/RG3TbQaY9+knhSsX4jlwOMnTKY0laLRSxdGX3r6QGQZSZSfBDjBDxJBDXZA/D6bjLm2LsIpbSc7vdQp5Yf4ScoEfRAbUuLhavJJAJqXj2yQSOsWRoSfUrpa/P7Fc9NdQfDRRv3nUdJcsYBJBzwuMZkH6rWFaiQ1xtaIa6DirXT3xiEyeqO71HNYK+0KDh/7ezpgta78SvVqZOxQOto4Rn4rds9uuDg2k22I+ajZ4yDLPEHJzuHwHuTDfZ/m/RmMkxuVfj3jBSt7YBzHF1ShJLcJEBz88jKv4c48IVO3X2nee8dcVH0Cwl2K3ZRIdPUwjA0njrKtzr1p1Dh3R/uufcfGTQ2NG6oOc5ZGWLtRw8oWb3v5KNZ3iGj7uXh9K5qZdSi3/G77AA+qr4JDZsXtZVptc8YnOAaJ1OuQ45SrYqfszZbKdVjzL6pcBjeZd5cG+SuClhsasIiLcwEREAREQBERAEREAREQBERAFz3f3Eytjew9C9oaKmrcQkYXfLOUE5LoSx16DXtLHtDmuBDmuAIIOoIOqjqQ544Gnc4vhzJpmY7QPaAOenEfvNeGvBjQcgezkcoPDz55EKy7ybkvonpbTE9gzNEdtnH8M/G3+A+SrdN7KoGYa6czBDS7kRqx3dr4qjJShozEota9jX2tPQVwQZwctJLf3JnxVp2V7OLFrGuArS5rSYrVG8J+EhVvbNu9ltXJPVLIidDjGnDPuhdFY6p0VPo3Ux1G9sGRlrkc/DJTWtSSbcWTYTorzf6Ih/7DWDcvd2uHJxc4ZaZEr3S3cs6fZtqA/IFs3Nw4El1ei1oziJgaCSXc+5aXvQmTXxRmQ1ogiJ4AnTNWZVJ+JHhEpQpUWdmlTb4MaPsFuG5niq9U2s3gHnvwOA9SAF5p7VaXQerOWZaMzoImZUfMzOCxl88f2FkpP5lQorr4b0DVwHmP3wKcwwTjqrea1696OCg6m16cE42kDWDOuXBad1t2mGY5LhqIBMyYTIwStG+m6oNnWoPsVe1xXYe1xV2natGnSf6Xfou1JQllMsXNDpKGe6z92ERFOVQiIgCIiAIiIAiIgCIiAIiIAiIgCqu9G5zLgmrSIpXEdqOo+OFRmh/m1CtSLDimsMypNHDN57x9OlVt7im6lWgQNWPAcM2O4hW/afZo5E/ht0a1xEjl0bjy+que3NiUbumadZmIcDo5p5tdwK+U9kANDcboAAyicsuSgp0eRvGxNKcOmoxWHlv5fQ589rwMJa6cogOPZz4MaBwHksFSlU4NqHPU+USHVOYJ0C6P/wCiU+OM/mj7QvTdiUP/AKwfGT9ypHBkWTlr7J8/CAMpODPUyAWOjM/RZGWznZBw/KXGTAGjY5LqtPZ9JulNg/KJ9YWyAsdN+Iyc4s7GtgDcFR2UTgcPusdrudUBJFOoZ1DnNjRwnMyMnO4rpiLPTRjJz2juK7PqNE9rFUfmdZIEglbv9iCRBdSb3Bpd94V1ROnFmVJp5KVsL2e07euK5que8GQMLQJ8dfqrqiLaEIwWIm9avOq+abyERFsRBERAEREAREQBERAEREAREQBERAEREAREQBERAEREAREQBERAEREAREQBERAEREARE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5956" name="Picture 4" descr="Silk Original Soymi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850891"/>
            <a:ext cx="2297541" cy="2797784"/>
          </a:xfrm>
          <a:prstGeom prst="rect">
            <a:avLst/>
          </a:prstGeom>
          <a:noFill/>
          <a:extLst>
            <a:ext uri="{909E8E84-426E-40DD-AFC4-6F175D3DCCD1}">
              <a14:hiddenFill xmlns:a14="http://schemas.microsoft.com/office/drawing/2010/main">
                <a:solidFill>
                  <a:srgbClr val="FFFFFF"/>
                </a:solidFill>
              </a14:hiddenFill>
            </a:ext>
          </a:extLst>
        </p:spPr>
      </p:pic>
      <p:pic>
        <p:nvPicPr>
          <p:cNvPr id="4" name="m_-3868044162895042642Picture 2">
            <a:extLst>
              <a:ext uri="{FF2B5EF4-FFF2-40B4-BE49-F238E27FC236}">
                <a16:creationId xmlns:a16="http://schemas.microsoft.com/office/drawing/2014/main" id="{7665A08D-1020-97DC-BD5E-B2BBF0A03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721020"/>
            <a:ext cx="18002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5638800" cy="1143000"/>
          </a:xfrm>
          <a:ln w="38100">
            <a:solidFill>
              <a:srgbClr val="FFCC66"/>
            </a:solidFill>
          </a:ln>
        </p:spPr>
        <p:txBody>
          <a:bodyPr>
            <a:normAutofit/>
          </a:bodyPr>
          <a:lstStyle/>
          <a:p>
            <a:r>
              <a:rPr lang="en-US" sz="5400">
                <a:solidFill>
                  <a:srgbClr val="FF0000"/>
                </a:solidFill>
                <a:latin typeface="Cambria" pitchFamily="18" charset="0"/>
              </a:rPr>
              <a:t>            Cheese</a:t>
            </a:r>
            <a:endParaRPr lang="en-US"/>
          </a:p>
        </p:txBody>
      </p:sp>
      <p:sp>
        <p:nvSpPr>
          <p:cNvPr id="3" name="Content Placeholder 2"/>
          <p:cNvSpPr>
            <a:spLocks noGrp="1"/>
          </p:cNvSpPr>
          <p:nvPr>
            <p:ph idx="1"/>
          </p:nvPr>
        </p:nvSpPr>
        <p:spPr>
          <a:xfrm>
            <a:off x="685800" y="1524000"/>
            <a:ext cx="8229600" cy="5105400"/>
          </a:xfrm>
        </p:spPr>
        <p:txBody>
          <a:bodyPr>
            <a:normAutofit fontScale="92500" lnSpcReduction="10000"/>
          </a:bodyPr>
          <a:lstStyle/>
          <a:p>
            <a:r>
              <a:rPr lang="en-US" b="0">
                <a:solidFill>
                  <a:srgbClr val="009900"/>
                </a:solidFill>
                <a:latin typeface="Cambria" pitchFamily="18" charset="0"/>
              </a:rPr>
              <a:t>8 oz. or 16 oz. size, block or shredded, reduced fat allowed</a:t>
            </a:r>
          </a:p>
          <a:p>
            <a:r>
              <a:rPr lang="en-US" b="0">
                <a:solidFill>
                  <a:srgbClr val="009900"/>
                </a:solidFill>
                <a:latin typeface="Cambria" pitchFamily="18" charset="0"/>
              </a:rPr>
              <a:t>American, any cheddar variety, Colby Jack, Colby, Swiss, Mozzarella, Marble Jack, Muenster, Provolone, Monterey Jack</a:t>
            </a:r>
          </a:p>
          <a:p>
            <a:r>
              <a:rPr lang="en-US" b="0">
                <a:solidFill>
                  <a:srgbClr val="009900"/>
                </a:solidFill>
                <a:latin typeface="Cambria" pitchFamily="18" charset="0"/>
              </a:rPr>
              <a:t>String cheese also allowed – (individually wrapped allowed)</a:t>
            </a:r>
          </a:p>
          <a:p>
            <a:pPr lvl="1"/>
            <a:r>
              <a:rPr lang="en-US" u="sng">
                <a:solidFill>
                  <a:srgbClr val="009900"/>
                </a:solidFill>
                <a:latin typeface="Cambria" pitchFamily="18" charset="0"/>
              </a:rPr>
              <a:t>Not allowed</a:t>
            </a:r>
            <a:r>
              <a:rPr lang="en-US" b="0">
                <a:solidFill>
                  <a:srgbClr val="009900"/>
                </a:solidFill>
                <a:latin typeface="Cambria" pitchFamily="18" charset="0"/>
              </a:rPr>
              <a:t>: Sliced, cubed, cheese foods, cream cheese, spreads. No Havarti, Gouda, or Farmer, Parmesan, Romano, Asiago and Asadero. No added ingredients, pepper jack, smoked or organic.  No random weight or deli cheese</a:t>
            </a:r>
          </a:p>
        </p:txBody>
      </p:sp>
      <p:pic>
        <p:nvPicPr>
          <p:cNvPr id="117762" name="Picture 2" descr="C:\Documents and Settings\klmiller\Local Settings\Temporary Internet Files\Content.IE5\9LOUGUJI\MC900441776[1].png"/>
          <p:cNvPicPr>
            <a:picLocks noChangeAspect="1" noChangeArrowheads="1"/>
          </p:cNvPicPr>
          <p:nvPr/>
        </p:nvPicPr>
        <p:blipFill>
          <a:blip r:embed="rId3" cstate="print"/>
          <a:srcRect/>
          <a:stretch>
            <a:fillRect/>
          </a:stretch>
        </p:blipFill>
        <p:spPr bwMode="auto">
          <a:xfrm>
            <a:off x="7239000" y="152400"/>
            <a:ext cx="1524000" cy="1524000"/>
          </a:xfrm>
          <a:prstGeom prst="rect">
            <a:avLst/>
          </a:prstGeom>
          <a:noFill/>
        </p:spPr>
      </p:pic>
    </p:spTree>
  </p:cSld>
  <p:clrMapOvr>
    <a:masterClrMapping/>
  </p:clrMapOvr>
</p:sld>
</file>

<file path=ppt/theme/theme1.xml><?xml version="1.0" encoding="utf-8"?>
<a:theme xmlns:a="http://schemas.openxmlformats.org/drawingml/2006/main" name="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B1561898CF1E42B0BB548CFF659C1E" ma:contentTypeVersion="15" ma:contentTypeDescription="Create a new document." ma:contentTypeScope="" ma:versionID="b2fa0f807f00f6896eef80503adf3fdd">
  <xsd:schema xmlns:xsd="http://www.w3.org/2001/XMLSchema" xmlns:xs="http://www.w3.org/2001/XMLSchema" xmlns:p="http://schemas.microsoft.com/office/2006/metadata/properties" xmlns:ns2="cd820692-9b7f-4001-af64-e577951a9139" xmlns:ns3="142205a7-1e46-49de-9113-981209d62150" xmlns:ns4="25d83d48-fb20-4537-95a6-325135718581" targetNamespace="http://schemas.microsoft.com/office/2006/metadata/properties" ma:root="true" ma:fieldsID="e18a4239042ce6a493e3d0dae9bb0f7a" ns2:_="" ns3:_="" ns4:_="">
    <xsd:import namespace="cd820692-9b7f-4001-af64-e577951a9139"/>
    <xsd:import namespace="142205a7-1e46-49de-9113-981209d62150"/>
    <xsd:import namespace="25d83d48-fb20-4537-95a6-3251357185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20692-9b7f-4001-af64-e577951a91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2205a7-1e46-49de-9113-981209d6215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160721f-ea17-4dd6-a02d-bbd856901b3d}" ma:internalName="TaxCatchAll" ma:showField="CatchAllData" ma:web="142205a7-1e46-49de-9113-981209d621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820692-9b7f-4001-af64-e577951a9139">
      <Terms xmlns="http://schemas.microsoft.com/office/infopath/2007/PartnerControls"/>
    </lcf76f155ced4ddcb4097134ff3c332f>
    <TaxCatchAll xmlns="25d83d48-fb20-4537-95a6-32513571858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5B7A0A-4CC8-4974-9FFE-69B6F79FE6E5}">
  <ds:schemaRefs>
    <ds:schemaRef ds:uri="142205a7-1e46-49de-9113-981209d62150"/>
    <ds:schemaRef ds:uri="25d83d48-fb20-4537-95a6-325135718581"/>
    <ds:schemaRef ds:uri="cd820692-9b7f-4001-af64-e577951a91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6599FD-351D-493B-8772-BF474756CC6D}">
  <ds:schemaRefs>
    <ds:schemaRef ds:uri="142205a7-1e46-49de-9113-981209d62150"/>
    <ds:schemaRef ds:uri="25d83d48-fb20-4537-95a6-325135718581"/>
    <ds:schemaRef ds:uri="cd820692-9b7f-4001-af64-e577951a91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5DE346-438C-4FDB-8D86-7D2DC87A48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Template>
  <TotalTime>0</TotalTime>
  <Words>3509</Words>
  <Application>Microsoft Office PowerPoint</Application>
  <PresentationFormat>On-screen Show (4:3)</PresentationFormat>
  <Paragraphs>323</Paragraphs>
  <Slides>67</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Arial Rounded MT Bold</vt:lpstr>
      <vt:lpstr>Calibri</vt:lpstr>
      <vt:lpstr>Cambria</vt:lpstr>
      <vt:lpstr>Candara</vt:lpstr>
      <vt:lpstr>Source Sans Pro Web</vt:lpstr>
      <vt:lpstr>Wingdings</vt:lpstr>
      <vt:lpstr>Presentation</vt:lpstr>
      <vt:lpstr>Vendor Training for Stores</vt:lpstr>
      <vt:lpstr>What is WIC?</vt:lpstr>
      <vt:lpstr>What is WIC?</vt:lpstr>
      <vt:lpstr>North Dakota WIC Facts and What It Means For You</vt:lpstr>
      <vt:lpstr>WIC Allowable Foods</vt:lpstr>
      <vt:lpstr>Milk</vt:lpstr>
      <vt:lpstr>Which item is not a WIC food? </vt:lpstr>
      <vt:lpstr>Soy Milk</vt:lpstr>
      <vt:lpstr>            Cheese</vt:lpstr>
      <vt:lpstr>Which item is not a WIC food?</vt:lpstr>
      <vt:lpstr>PowerPoint Presentation</vt:lpstr>
      <vt:lpstr>Juice</vt:lpstr>
      <vt:lpstr>Juice</vt:lpstr>
      <vt:lpstr>Which item(s) is not a WIC food? </vt:lpstr>
      <vt:lpstr>Eggs</vt:lpstr>
      <vt:lpstr>Peanut Butter</vt:lpstr>
      <vt:lpstr> Fruits and Vegetables </vt:lpstr>
      <vt:lpstr>Which item is not a WIC food?</vt:lpstr>
      <vt:lpstr>Cash Value Benefit (CVB)</vt:lpstr>
      <vt:lpstr>Cash Value Benefit (CVB)</vt:lpstr>
      <vt:lpstr>Cold Cereals – 12 oz. or larger</vt:lpstr>
      <vt:lpstr>Hot Cereals</vt:lpstr>
      <vt:lpstr>Infant Cereal</vt:lpstr>
      <vt:lpstr>Which item(s) is not a WIC food?</vt:lpstr>
      <vt:lpstr>Whole Grains – Breads, Tortillas, Pasta</vt:lpstr>
      <vt:lpstr>Whole Grains – Brown Rice</vt:lpstr>
      <vt:lpstr>Pink Salmon</vt:lpstr>
      <vt:lpstr>Tuna</vt:lpstr>
      <vt:lpstr>Dry Beans, Peas or Lentils</vt:lpstr>
      <vt:lpstr> Canned Beans  </vt:lpstr>
      <vt:lpstr> Baby Food  </vt:lpstr>
      <vt:lpstr>PowerPoint Presentation</vt:lpstr>
      <vt:lpstr>Infant Formula</vt:lpstr>
      <vt:lpstr>2024 WIC Food List (as of November 1, 2024)</vt:lpstr>
      <vt:lpstr>           EBT card</vt:lpstr>
      <vt:lpstr>EBT card</vt:lpstr>
      <vt:lpstr>WIC Store Sign</vt:lpstr>
      <vt:lpstr>      WIC Shopper app</vt:lpstr>
      <vt:lpstr>APL</vt:lpstr>
      <vt:lpstr>   Mapping produce</vt:lpstr>
      <vt:lpstr>Minimum Stocking Requirements </vt:lpstr>
      <vt:lpstr>Minimum Stock – Large stores</vt:lpstr>
      <vt:lpstr>Minimum Stock – Large stores</vt:lpstr>
      <vt:lpstr>Minimum Stock – Large stores</vt:lpstr>
      <vt:lpstr>Minimum Stock – Large stores</vt:lpstr>
      <vt:lpstr>Minimum Stock – Small stores</vt:lpstr>
      <vt:lpstr>Minimum Stock – Small stores</vt:lpstr>
      <vt:lpstr>Minimum Stock – Small stores</vt:lpstr>
      <vt:lpstr>Minimum Stock – Small stores</vt:lpstr>
      <vt:lpstr>Waiver for infants</vt:lpstr>
      <vt:lpstr>Sanctions – Mandatory vs. State</vt:lpstr>
      <vt:lpstr>Mandatory Sanctions</vt:lpstr>
      <vt:lpstr>State Agency Sanctions</vt:lpstr>
      <vt:lpstr>State Agency Sanctions</vt:lpstr>
      <vt:lpstr>Vendor Complaint Process</vt:lpstr>
      <vt:lpstr>Vendor Claims Procedures</vt:lpstr>
      <vt:lpstr>Vendor Claims Procedures</vt:lpstr>
      <vt:lpstr>Vendor Claims Procedures</vt:lpstr>
      <vt:lpstr>Price Surveys </vt:lpstr>
      <vt:lpstr>Infant Formula Wholesaler</vt:lpstr>
      <vt:lpstr>Incentive Items</vt:lpstr>
      <vt:lpstr>Vendor Discounts/Promotions</vt:lpstr>
      <vt:lpstr>Vendor Discounts/Promotions</vt:lpstr>
      <vt:lpstr>Vendor Discounts/Promotions</vt:lpstr>
      <vt:lpstr>Resources/Training materials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Dakota WIC Vendor Training for Stores</dc:title>
  <dc:creator>Miller, Kristi L.</dc:creator>
  <cp:lastModifiedBy>Metzger, Carley J.</cp:lastModifiedBy>
  <cp:revision>2</cp:revision>
  <cp:lastPrinted>2019-07-22T19:35:40Z</cp:lastPrinted>
  <dcterms:created xsi:type="dcterms:W3CDTF">2009-07-22T18:58:11Z</dcterms:created>
  <dcterms:modified xsi:type="dcterms:W3CDTF">2025-09-02T03:26:31Z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TC300061981033</vt:lpwstr>
  </property>
  <property fmtid="{D5CDD505-2E9C-101B-9397-08002B2CF9AE}" pid="3" name="ContentTypeId">
    <vt:lpwstr>0x010100B7B1561898CF1E42B0BB548CFF659C1E</vt:lpwstr>
  </property>
  <property fmtid="{D5CDD505-2E9C-101B-9397-08002B2CF9AE}" pid="4" name="MediaServiceImageTags">
    <vt:lpwstr/>
  </property>
</Properties>
</file>