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Lst>
  <p:notesMasterIdLst>
    <p:notesMasterId r:id="rId22"/>
  </p:notesMasterIdLst>
  <p:handoutMasterIdLst>
    <p:handoutMasterId r:id="rId23"/>
  </p:handoutMasterIdLst>
  <p:sldIdLst>
    <p:sldId id="2342" r:id="rId5"/>
    <p:sldId id="2330" r:id="rId6"/>
    <p:sldId id="2324" r:id="rId7"/>
    <p:sldId id="2323" r:id="rId8"/>
    <p:sldId id="2332" r:id="rId9"/>
    <p:sldId id="2344" r:id="rId10"/>
    <p:sldId id="2333" r:id="rId11"/>
    <p:sldId id="2334" r:id="rId12"/>
    <p:sldId id="2318" r:id="rId13"/>
    <p:sldId id="2320" r:id="rId14"/>
    <p:sldId id="2338" r:id="rId15"/>
    <p:sldId id="2335" r:id="rId16"/>
    <p:sldId id="2337" r:id="rId17"/>
    <p:sldId id="2340" r:id="rId18"/>
    <p:sldId id="2341" r:id="rId19"/>
    <p:sldId id="2302" r:id="rId20"/>
    <p:sldId id="2339" r:id="rId21"/>
  </p:sldIdLst>
  <p:sldSz cx="12192000" cy="6858000"/>
  <p:notesSz cx="7010400" cy="92964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NDAMENTALS" id="{3E2DCDE2-314C-41F3-9EF4-CE2E759924CB}">
          <p14:sldIdLst>
            <p14:sldId id="2342"/>
            <p14:sldId id="2330"/>
            <p14:sldId id="2324"/>
            <p14:sldId id="2323"/>
            <p14:sldId id="2332"/>
            <p14:sldId id="2344"/>
            <p14:sldId id="2333"/>
            <p14:sldId id="2334"/>
            <p14:sldId id="2318"/>
            <p14:sldId id="2320"/>
            <p14:sldId id="2338"/>
            <p14:sldId id="2335"/>
            <p14:sldId id="2337"/>
            <p14:sldId id="2340"/>
            <p14:sldId id="2341"/>
          </p14:sldIdLst>
        </p14:section>
        <p14:section name="PURPOSE VALUES CULTURAL ASPIRATIONS" id="{A037EC7B-1263-4EFE-B8B0-FEF9654C458D}">
          <p14:sldIdLst>
            <p14:sldId id="2302"/>
            <p14:sldId id="2339"/>
          </p14:sldIdLst>
        </p14:section>
        <p14:section name="SLIDE STARTERS" id="{E1CDFD5E-D228-49D7-A354-D831D2D8B269}">
          <p14:sldIdLst/>
        </p14:section>
        <p14:section name="EXAMPLE" id="{AB0B78D9-BF60-4D3F-8F21-FA20EF8B62D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B5B"/>
    <a:srgbClr val="D34727"/>
    <a:srgbClr val="C7550F"/>
    <a:srgbClr val="000000"/>
    <a:srgbClr val="739A4C"/>
    <a:srgbClr val="BABF32"/>
    <a:srgbClr val="087782"/>
    <a:srgbClr val="48C3E2"/>
    <a:srgbClr val="86332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3883" autoAdjust="0"/>
  </p:normalViewPr>
  <p:slideViewPr>
    <p:cSldViewPr snapToGrid="0" snapToObjects="1">
      <p:cViewPr varScale="1">
        <p:scale>
          <a:sx n="63" d="100"/>
          <a:sy n="63" d="100"/>
        </p:scale>
        <p:origin x="876" y="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3462"/>
    </p:cViewPr>
  </p:sorterViewPr>
  <p:notesViewPr>
    <p:cSldViewPr snapToGrid="0" snapToObjects="1" showGuides="1">
      <p:cViewPr varScale="1">
        <p:scale>
          <a:sx n="50" d="100"/>
          <a:sy n="50" d="100"/>
        </p:scale>
        <p:origin x="2684"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Segoe UI" panose="020B0502040204020203"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966CA51-F936-394B-9806-25184CB372C6}" type="datetimeFigureOut">
              <a:rPr lang="en-US" smtClean="0">
                <a:latin typeface="Segoe UI" panose="020B0502040204020203" pitchFamily="34" charset="0"/>
              </a:rPr>
              <a:t>8/2/2019</a:t>
            </a:fld>
            <a:endParaRPr lang="en-US" dirty="0">
              <a:latin typeface="Segoe UI" panose="020B0502040204020203"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Segoe UI" panose="020B0502040204020203"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CF3835D-1F67-8740-A6E3-E9CBFBC1AAFA}" type="slidenum">
              <a:rPr lang="en-US" smtClean="0">
                <a:latin typeface="Segoe UI" panose="020B0502040204020203" pitchFamily="34" charset="0"/>
              </a:rPr>
              <a:t>‹#›</a:t>
            </a:fld>
            <a:endParaRPr lang="en-US" dirty="0">
              <a:latin typeface="Segoe UI" panose="020B0502040204020203" pitchFamily="34" charset="0"/>
            </a:endParaRPr>
          </a:p>
        </p:txBody>
      </p:sp>
    </p:spTree>
    <p:extLst>
      <p:ext uri="{BB962C8B-B14F-4D97-AF65-F5344CB8AC3E}">
        <p14:creationId xmlns:p14="http://schemas.microsoft.com/office/powerpoint/2010/main" val="1917967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Segoe UI" panose="020B0502040204020203"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Segoe UI" panose="020B0502040204020203" pitchFamily="34" charset="0"/>
              </a:defRPr>
            </a:lvl1pPr>
          </a:lstStyle>
          <a:p>
            <a:fld id="{D1379AAA-C0C0-CB49-8400-60D4C0C57CDC}" type="datetimeFigureOut">
              <a:rPr lang="en-US" smtClean="0"/>
              <a:pPr/>
              <a:t>8/2/2019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Segoe UI" panose="020B0502040204020203"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Segoe UI" panose="020B0502040204020203" pitchFamily="34" charset="0"/>
              </a:defRPr>
            </a:lvl1pPr>
          </a:lstStyle>
          <a:p>
            <a:fld id="{3C1A31D5-59AE-914B-B6B8-D3FB1071DEDB}" type="slidenum">
              <a:rPr lang="en-US" smtClean="0"/>
              <a:pPr/>
              <a:t>‹#›</a:t>
            </a:fld>
            <a:endParaRPr lang="en-US" dirty="0"/>
          </a:p>
        </p:txBody>
      </p:sp>
    </p:spTree>
    <p:extLst>
      <p:ext uri="{BB962C8B-B14F-4D97-AF65-F5344CB8AC3E}">
        <p14:creationId xmlns:p14="http://schemas.microsoft.com/office/powerpoint/2010/main" val="1357017768"/>
      </p:ext>
    </p:extLst>
  </p:cSld>
  <p:clrMap bg1="lt1" tx1="dk1" bg2="lt2" tx2="dk2" accent1="accent1" accent2="accent2" accent3="accent3" accent4="accent4" accent5="accent5" accent6="accent6" hlink="hlink" folHlink="folHlink"/>
  <p:notesStyle>
    <a:lvl1pPr marL="0" algn="l" defTabSz="914354" rtl="0" eaLnBrk="1" latinLnBrk="0" hangingPunct="1">
      <a:defRPr sz="1200" b="0" i="0" kern="1200">
        <a:solidFill>
          <a:schemeClr val="tx1"/>
        </a:solidFill>
        <a:latin typeface="Segoe UI" panose="020B0502040204020203" pitchFamily="34" charset="0"/>
        <a:ea typeface="+mn-ea"/>
        <a:cs typeface="+mn-cs"/>
      </a:defRPr>
    </a:lvl1pPr>
    <a:lvl2pPr marL="457178" algn="l" defTabSz="914354" rtl="0" eaLnBrk="1" latinLnBrk="0" hangingPunct="1">
      <a:defRPr sz="1200" b="0" i="0" kern="1200">
        <a:solidFill>
          <a:schemeClr val="tx1"/>
        </a:solidFill>
        <a:latin typeface="Segoe UI" panose="020B0502040204020203" pitchFamily="34" charset="0"/>
        <a:ea typeface="+mn-ea"/>
        <a:cs typeface="+mn-cs"/>
      </a:defRPr>
    </a:lvl2pPr>
    <a:lvl3pPr marL="914354" algn="l" defTabSz="914354" rtl="0" eaLnBrk="1" latinLnBrk="0" hangingPunct="1">
      <a:defRPr sz="1200" b="0" i="0" kern="1200">
        <a:solidFill>
          <a:schemeClr val="tx1"/>
        </a:solidFill>
        <a:latin typeface="Segoe UI" panose="020B0502040204020203" pitchFamily="34" charset="0"/>
        <a:ea typeface="+mn-ea"/>
        <a:cs typeface="+mn-cs"/>
      </a:defRPr>
    </a:lvl3pPr>
    <a:lvl4pPr marL="1371532" algn="l" defTabSz="914354" rtl="0" eaLnBrk="1" latinLnBrk="0" hangingPunct="1">
      <a:defRPr sz="1200" b="0" i="0" kern="1200">
        <a:solidFill>
          <a:schemeClr val="tx1"/>
        </a:solidFill>
        <a:latin typeface="Segoe UI" panose="020B0502040204020203" pitchFamily="34" charset="0"/>
        <a:ea typeface="+mn-ea"/>
        <a:cs typeface="+mn-cs"/>
      </a:defRPr>
    </a:lvl4pPr>
    <a:lvl5pPr marL="1828709" algn="l" defTabSz="914354" rtl="0" eaLnBrk="1" latinLnBrk="0" hangingPunct="1">
      <a:defRPr sz="1200" b="0" i="0" kern="1200">
        <a:solidFill>
          <a:schemeClr val="tx1"/>
        </a:solidFill>
        <a:latin typeface="Segoe UI" panose="020B0502040204020203"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thYj8AlB3m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dhealth.gov/heo/Publications/Health_Equity_Report.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6N3rKMy8d1Y&amp;feature=youtu.be&amp;fbclid=IwAR20dt2TsnF2da7GNZ6x2bUMmWp2jcckibBz9wSsuDo92n_cBQXNsfalJB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dhealth.gov/heo/Trainings.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1A31D5-59AE-914B-B6B8-D3FB1071DEDB}" type="slidenum">
              <a:rPr lang="en-US" smtClean="0"/>
              <a:pPr/>
              <a:t>1</a:t>
            </a:fld>
            <a:endParaRPr lang="en-US" dirty="0"/>
          </a:p>
        </p:txBody>
      </p:sp>
    </p:spTree>
    <p:extLst>
      <p:ext uri="{BB962C8B-B14F-4D97-AF65-F5344CB8AC3E}">
        <p14:creationId xmlns:p14="http://schemas.microsoft.com/office/powerpoint/2010/main" val="2993075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describes four individuals of different heights or circumstance attempting to ride a bike. In order to treat them equally, they would all be given the same size bike to ride. However, doing so wouldn't necessarily allow each of the individuals to ride a bike. In order to give equitable treatment, each person would need to be given a bike that would allow them to ride for whatever there needs are.</a:t>
            </a:r>
          </a:p>
        </p:txBody>
      </p:sp>
      <p:sp>
        <p:nvSpPr>
          <p:cNvPr id="4" name="Slide Number Placeholder 3"/>
          <p:cNvSpPr>
            <a:spLocks noGrp="1"/>
          </p:cNvSpPr>
          <p:nvPr>
            <p:ph type="sldNum" sz="quarter" idx="5"/>
          </p:nvPr>
        </p:nvSpPr>
        <p:spPr/>
        <p:txBody>
          <a:bodyPr/>
          <a:lstStyle/>
          <a:p>
            <a:fld id="{3C1A31D5-59AE-914B-B6B8-D3FB1071DEDB}" type="slidenum">
              <a:rPr lang="en-US" smtClean="0"/>
              <a:pPr/>
              <a:t>10</a:t>
            </a:fld>
            <a:endParaRPr lang="en-US" dirty="0"/>
          </a:p>
        </p:txBody>
      </p:sp>
    </p:spTree>
    <p:extLst>
      <p:ext uri="{BB962C8B-B14F-4D97-AF65-F5344CB8AC3E}">
        <p14:creationId xmlns:p14="http://schemas.microsoft.com/office/powerpoint/2010/main" val="71027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can be found at </a:t>
            </a:r>
            <a:r>
              <a:rPr lang="en-US" dirty="0">
                <a:hlinkClick r:id="rId3"/>
              </a:rPr>
              <a:t>https://www.youtube.com/watch?v=thYj8AlB3ms</a:t>
            </a:r>
            <a:r>
              <a:rPr lang="en-US" dirty="0"/>
              <a:t> </a:t>
            </a:r>
          </a:p>
        </p:txBody>
      </p:sp>
      <p:sp>
        <p:nvSpPr>
          <p:cNvPr id="4" name="Slide Number Placeholder 3"/>
          <p:cNvSpPr>
            <a:spLocks noGrp="1"/>
          </p:cNvSpPr>
          <p:nvPr>
            <p:ph type="sldNum" sz="quarter" idx="5"/>
          </p:nvPr>
        </p:nvSpPr>
        <p:spPr/>
        <p:txBody>
          <a:bodyPr/>
          <a:lstStyle/>
          <a:p>
            <a:fld id="{3C1A31D5-59AE-914B-B6B8-D3FB1071DEDB}" type="slidenum">
              <a:rPr lang="en-US" smtClean="0"/>
              <a:pPr/>
              <a:t>11</a:t>
            </a:fld>
            <a:endParaRPr lang="en-US" dirty="0"/>
          </a:p>
        </p:txBody>
      </p:sp>
    </p:spTree>
    <p:extLst>
      <p:ext uri="{BB962C8B-B14F-4D97-AF65-F5344CB8AC3E}">
        <p14:creationId xmlns:p14="http://schemas.microsoft.com/office/powerpoint/2010/main" val="325377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12</a:t>
            </a:fld>
            <a:endParaRPr lang="en-US" dirty="0"/>
          </a:p>
        </p:txBody>
      </p:sp>
    </p:spTree>
    <p:extLst>
      <p:ext uri="{BB962C8B-B14F-4D97-AF65-F5344CB8AC3E}">
        <p14:creationId xmlns:p14="http://schemas.microsoft.com/office/powerpoint/2010/main" val="341626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13</a:t>
            </a:fld>
            <a:endParaRPr lang="en-US" dirty="0"/>
          </a:p>
        </p:txBody>
      </p:sp>
    </p:spTree>
    <p:extLst>
      <p:ext uri="{BB962C8B-B14F-4D97-AF65-F5344CB8AC3E}">
        <p14:creationId xmlns:p14="http://schemas.microsoft.com/office/powerpoint/2010/main" val="4060841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Disparities Report can be found at </a:t>
            </a:r>
            <a:r>
              <a:rPr lang="en-US" dirty="0">
                <a:hlinkClick r:id="rId3"/>
              </a:rPr>
              <a:t>http://www.ndhealth.gov/heo/Publications/Health_Equity_Report.pdf</a:t>
            </a:r>
            <a:r>
              <a:rPr lang="en-US" dirty="0"/>
              <a:t> </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14</a:t>
            </a:fld>
            <a:endParaRPr lang="en-US" dirty="0"/>
          </a:p>
        </p:txBody>
      </p:sp>
    </p:spTree>
    <p:extLst>
      <p:ext uri="{BB962C8B-B14F-4D97-AF65-F5344CB8AC3E}">
        <p14:creationId xmlns:p14="http://schemas.microsoft.com/office/powerpoint/2010/main" val="705522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Impact Symposium can be found at </a:t>
            </a:r>
            <a:r>
              <a:rPr lang="en-US" dirty="0">
                <a:hlinkClick r:id="rId3"/>
              </a:rPr>
              <a:t>https://www.youtube.com/watch?v=6N3rKMy8d1Y&amp;feature=youtu.be&amp;fbclid=IwAR20dt2TsnF2da7GNZ6x2bUMmWp2jcckibBz9wSsuDo92n_cBQXNsfalJBg</a:t>
            </a:r>
            <a:r>
              <a:rPr lang="en-US" dirty="0"/>
              <a:t>  </a:t>
            </a:r>
          </a:p>
        </p:txBody>
      </p:sp>
      <p:sp>
        <p:nvSpPr>
          <p:cNvPr id="4" name="Slide Number Placeholder 3"/>
          <p:cNvSpPr>
            <a:spLocks noGrp="1"/>
          </p:cNvSpPr>
          <p:nvPr>
            <p:ph type="sldNum" sz="quarter" idx="5"/>
          </p:nvPr>
        </p:nvSpPr>
        <p:spPr/>
        <p:txBody>
          <a:bodyPr/>
          <a:lstStyle/>
          <a:p>
            <a:fld id="{3C1A31D5-59AE-914B-B6B8-D3FB1071DEDB}" type="slidenum">
              <a:rPr lang="en-US" smtClean="0"/>
              <a:pPr/>
              <a:t>15</a:t>
            </a:fld>
            <a:endParaRPr lang="en-US" dirty="0"/>
          </a:p>
        </p:txBody>
      </p:sp>
    </p:spTree>
    <p:extLst>
      <p:ext uri="{BB962C8B-B14F-4D97-AF65-F5344CB8AC3E}">
        <p14:creationId xmlns:p14="http://schemas.microsoft.com/office/powerpoint/2010/main" val="58329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16</a:t>
            </a:fld>
            <a:endParaRPr lang="en-US" dirty="0"/>
          </a:p>
        </p:txBody>
      </p:sp>
    </p:spTree>
    <p:extLst>
      <p:ext uri="{BB962C8B-B14F-4D97-AF65-F5344CB8AC3E}">
        <p14:creationId xmlns:p14="http://schemas.microsoft.com/office/powerpoint/2010/main" val="785273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17</a:t>
            </a:fld>
            <a:endParaRPr lang="en-US" dirty="0"/>
          </a:p>
        </p:txBody>
      </p:sp>
    </p:spTree>
    <p:extLst>
      <p:ext uri="{BB962C8B-B14F-4D97-AF65-F5344CB8AC3E}">
        <p14:creationId xmlns:p14="http://schemas.microsoft.com/office/powerpoint/2010/main" val="175630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2</a:t>
            </a:fld>
            <a:endParaRPr lang="en-US" dirty="0"/>
          </a:p>
        </p:txBody>
      </p:sp>
    </p:spTree>
    <p:extLst>
      <p:ext uri="{BB962C8B-B14F-4D97-AF65-F5344CB8AC3E}">
        <p14:creationId xmlns:p14="http://schemas.microsoft.com/office/powerpoint/2010/main" val="403509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3</a:t>
            </a:fld>
            <a:endParaRPr lang="en-US" dirty="0"/>
          </a:p>
        </p:txBody>
      </p:sp>
    </p:spTree>
    <p:extLst>
      <p:ext uri="{BB962C8B-B14F-4D97-AF65-F5344CB8AC3E}">
        <p14:creationId xmlns:p14="http://schemas.microsoft.com/office/powerpoint/2010/main" val="3299485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4</a:t>
            </a:fld>
            <a:endParaRPr lang="en-US" dirty="0"/>
          </a:p>
        </p:txBody>
      </p:sp>
    </p:spTree>
    <p:extLst>
      <p:ext uri="{BB962C8B-B14F-4D97-AF65-F5344CB8AC3E}">
        <p14:creationId xmlns:p14="http://schemas.microsoft.com/office/powerpoint/2010/main" val="14988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insecurity is the limited or uncertain availability of nutritionally adequate and safe foods or limited or uncertain ability to acquire acceptable foods in socially acceptable ways. </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5</a:t>
            </a:fld>
            <a:endParaRPr lang="en-US" dirty="0"/>
          </a:p>
        </p:txBody>
      </p:sp>
    </p:spTree>
    <p:extLst>
      <p:ext uri="{BB962C8B-B14F-4D97-AF65-F5344CB8AC3E}">
        <p14:creationId xmlns:p14="http://schemas.microsoft.com/office/powerpoint/2010/main" val="47547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household is considered housing cost-burdened when 30% or more of its monthly gross income is dedicated to housing. Individuals and families whose housing costs exceed their threshold of affordability are likely to struggle to pay for other basic needs, forcing difficult trade-offs.</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6</a:t>
            </a:fld>
            <a:endParaRPr lang="en-US" dirty="0"/>
          </a:p>
        </p:txBody>
      </p:sp>
    </p:spTree>
    <p:extLst>
      <p:ext uri="{BB962C8B-B14F-4D97-AF65-F5344CB8AC3E}">
        <p14:creationId xmlns:p14="http://schemas.microsoft.com/office/powerpoint/2010/main" val="424004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20% of an individual’s health is tied to clinical care, which includes access to and quality of health care services. 80% of an individual’s health is tied to their physical environment, social determinants – where you live, work and play – and behavioral factors – including exercise or smoking.</a:t>
            </a:r>
          </a:p>
          <a:p>
            <a:endParaRPr lang="en-US" dirty="0"/>
          </a:p>
          <a:p>
            <a:r>
              <a:rPr lang="en-US" dirty="0"/>
              <a:t>More specifically, that 80% can be broken down as follows:  </a:t>
            </a:r>
          </a:p>
          <a:p>
            <a:r>
              <a:rPr lang="en-US" dirty="0"/>
              <a:t>Roughly 40% is attributed to socio-economic factors</a:t>
            </a:r>
          </a:p>
          <a:p>
            <a:r>
              <a:rPr lang="en-US" dirty="0"/>
              <a:t>10% to physical environment</a:t>
            </a:r>
          </a:p>
          <a:p>
            <a:r>
              <a:rPr lang="en-US" dirty="0"/>
              <a:t>30% to health behaviors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7</a:t>
            </a:fld>
            <a:endParaRPr lang="en-US" dirty="0"/>
          </a:p>
        </p:txBody>
      </p:sp>
    </p:spTree>
    <p:extLst>
      <p:ext uri="{BB962C8B-B14F-4D97-AF65-F5344CB8AC3E}">
        <p14:creationId xmlns:p14="http://schemas.microsoft.com/office/powerpoint/2010/main" val="21045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CDC, population health is defined as the health outcomes of a group of individuals, including the distribution of such outcomes within the group.</a:t>
            </a:r>
          </a:p>
        </p:txBody>
      </p:sp>
      <p:sp>
        <p:nvSpPr>
          <p:cNvPr id="4" name="Slide Number Placeholder 3"/>
          <p:cNvSpPr>
            <a:spLocks noGrp="1"/>
          </p:cNvSpPr>
          <p:nvPr>
            <p:ph type="sldNum" sz="quarter" idx="5"/>
          </p:nvPr>
        </p:nvSpPr>
        <p:spPr/>
        <p:txBody>
          <a:bodyPr/>
          <a:lstStyle/>
          <a:p>
            <a:fld id="{3C1A31D5-59AE-914B-B6B8-D3FB1071DEDB}" type="slidenum">
              <a:rPr lang="en-US" smtClean="0"/>
              <a:pPr/>
              <a:t>8</a:t>
            </a:fld>
            <a:endParaRPr lang="en-US" dirty="0"/>
          </a:p>
        </p:txBody>
      </p:sp>
    </p:spTree>
    <p:extLst>
      <p:ext uri="{BB962C8B-B14F-4D97-AF65-F5344CB8AC3E}">
        <p14:creationId xmlns:p14="http://schemas.microsoft.com/office/powerpoint/2010/main" val="2418434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can be found at </a:t>
            </a:r>
            <a:r>
              <a:rPr lang="en-US" dirty="0">
                <a:hlinkClick r:id="rId3"/>
              </a:rPr>
              <a:t>http://www.ndhealth.gov/heo/Trainings.htm</a:t>
            </a:r>
            <a:r>
              <a:rPr lang="en-US" dirty="0"/>
              <a:t> </a:t>
            </a:r>
          </a:p>
        </p:txBody>
      </p:sp>
      <p:sp>
        <p:nvSpPr>
          <p:cNvPr id="4" name="Slide Number Placeholder 3"/>
          <p:cNvSpPr>
            <a:spLocks noGrp="1"/>
          </p:cNvSpPr>
          <p:nvPr>
            <p:ph type="sldNum" sz="quarter" idx="5"/>
          </p:nvPr>
        </p:nvSpPr>
        <p:spPr/>
        <p:txBody>
          <a:bodyPr/>
          <a:lstStyle/>
          <a:p>
            <a:fld id="{3C1A31D5-59AE-914B-B6B8-D3FB1071DEDB}" type="slidenum">
              <a:rPr lang="en-US" smtClean="0"/>
              <a:pPr/>
              <a:t>9</a:t>
            </a:fld>
            <a:endParaRPr lang="en-US" dirty="0"/>
          </a:p>
        </p:txBody>
      </p:sp>
    </p:spTree>
    <p:extLst>
      <p:ext uri="{BB962C8B-B14F-4D97-AF65-F5344CB8AC3E}">
        <p14:creationId xmlns:p14="http://schemas.microsoft.com/office/powerpoint/2010/main" val="1610289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 sec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userDrawn="1"/>
        </p:nvSpPr>
        <p:spPr>
          <a:xfrm>
            <a:off x="0" y="5010150"/>
            <a:ext cx="12192000" cy="1847850"/>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p:nvPr>
        </p:nvSpPr>
        <p:spPr>
          <a:xfrm>
            <a:off x="0" y="0"/>
            <a:ext cx="12192000" cy="5010150"/>
          </a:xfrm>
          <a:solidFill>
            <a:schemeClr val="bg2"/>
          </a:solidFill>
        </p:spPr>
        <p:txBody>
          <a:bodyPr/>
          <a:lstStyle/>
          <a:p>
            <a:r>
              <a:rPr lang="en-US" dirty="0"/>
              <a:t>Click icon to add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207460" y="4719397"/>
            <a:ext cx="8745471" cy="1251459"/>
          </a:xfrm>
        </p:spPr>
        <p:txBody>
          <a:bodyPr/>
          <a:lstStyle>
            <a:lvl1pPr algn="l">
              <a:defRPr>
                <a:solidFill>
                  <a:schemeClr val="bg1"/>
                </a:solidFill>
              </a:defRPr>
            </a:lvl1pPr>
          </a:lstStyle>
          <a:p>
            <a:r>
              <a:rPr lang="en-US" dirty="0"/>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210206" y="5993043"/>
            <a:ext cx="8745469" cy="941157"/>
          </a:xfrm>
        </p:spPr>
        <p:txBody>
          <a:bodyPr/>
          <a:lstStyle>
            <a:lvl1pPr marL="0" indent="0" algn="l">
              <a:buNone/>
              <a:defRPr>
                <a:solidFill>
                  <a:schemeClr val="bg1"/>
                </a:solidFill>
              </a:defRPr>
            </a:lvl1pPr>
            <a:lvl2pPr>
              <a:spcAft>
                <a:spcPts val="959"/>
              </a:spcAft>
              <a:defRPr/>
            </a:lvl2pPr>
            <a:lvl3pPr>
              <a:tabLst>
                <a:tab pos="169629" algn="l"/>
                <a:tab pos="339257" algn="l"/>
              </a:tabLst>
              <a:defRPr/>
            </a:lvl3pPr>
          </a:lstStyle>
          <a:p>
            <a:pPr lvl="0"/>
            <a:r>
              <a:rPr lang="en-US" dirty="0"/>
              <a:t>Edit Master text styles</a:t>
            </a:r>
          </a:p>
        </p:txBody>
      </p:sp>
      <p:pic>
        <p:nvPicPr>
          <p:cNvPr id="3" name="Picture 2">
            <a:extLst>
              <a:ext uri="{FF2B5EF4-FFF2-40B4-BE49-F238E27FC236}">
                <a16:creationId xmlns:a16="http://schemas.microsoft.com/office/drawing/2014/main" id="{1D2098B4-6F2E-4027-85AC-B0472FB1A716}"/>
              </a:ext>
            </a:extLst>
          </p:cNvPr>
          <p:cNvPicPr>
            <a:picLocks noChangeAspect="1"/>
          </p:cNvPicPr>
          <p:nvPr userDrawn="1"/>
        </p:nvPicPr>
        <p:blipFill>
          <a:blip r:embed="rId2"/>
          <a:stretch>
            <a:fillRect/>
          </a:stretch>
        </p:blipFill>
        <p:spPr>
          <a:xfrm>
            <a:off x="9431139" y="5311813"/>
            <a:ext cx="2432309" cy="1286259"/>
          </a:xfrm>
          <a:prstGeom prst="rect">
            <a:avLst/>
          </a:prstGeom>
        </p:spPr>
      </p:pic>
    </p:spTree>
    <p:extLst>
      <p:ext uri="{BB962C8B-B14F-4D97-AF65-F5344CB8AC3E}">
        <p14:creationId xmlns:p14="http://schemas.microsoft.com/office/powerpoint/2010/main" val="414834952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Rectangle 3">
            <a:extLst>
              <a:ext uri="{FF2B5EF4-FFF2-40B4-BE49-F238E27FC236}">
                <a16:creationId xmlns:a16="http://schemas.microsoft.com/office/drawing/2014/main" id="{79CF8484-2DC0-40B4-964D-BC0C8EFCACF5}"/>
              </a:ext>
            </a:extLst>
          </p:cNvPr>
          <p:cNvSpPr/>
          <p:nvPr userDrawn="1"/>
        </p:nvSpPr>
        <p:spPr>
          <a:xfrm>
            <a:off x="4735773" y="2634018"/>
            <a:ext cx="2715905" cy="1542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sign&#10;&#10;Description generated with very high confidence">
            <a:extLst>
              <a:ext uri="{FF2B5EF4-FFF2-40B4-BE49-F238E27FC236}">
                <a16:creationId xmlns:a16="http://schemas.microsoft.com/office/drawing/2014/main" id="{9C1D7024-CD0C-4199-AB82-61A2126CE1F4}"/>
              </a:ext>
            </a:extLst>
          </p:cNvPr>
          <p:cNvPicPr>
            <a:picLocks noChangeAspect="1"/>
          </p:cNvPicPr>
          <p:nvPr userDrawn="1"/>
        </p:nvPicPr>
        <p:blipFill>
          <a:blip r:embed="rId2"/>
          <a:stretch>
            <a:fillRect/>
          </a:stretch>
        </p:blipFill>
        <p:spPr>
          <a:xfrm>
            <a:off x="4927089" y="2785870"/>
            <a:ext cx="2337821" cy="1286259"/>
          </a:xfrm>
          <a:prstGeom prst="rect">
            <a:avLst/>
          </a:prstGeom>
        </p:spPr>
      </p:pic>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133614601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AD5E0767-3F82-443A-B0F6-557EA7D56406}"/>
              </a:ext>
            </a:extLst>
          </p:cNvPr>
          <p:cNvPicPr>
            <a:picLocks noChangeAspect="1"/>
          </p:cNvPicPr>
          <p:nvPr userDrawn="1"/>
        </p:nvPicPr>
        <p:blipFill>
          <a:blip r:embed="rId2"/>
          <a:stretch>
            <a:fillRect/>
          </a:stretch>
        </p:blipFill>
        <p:spPr>
          <a:xfrm>
            <a:off x="3968485" y="2303923"/>
            <a:ext cx="4255029" cy="2250154"/>
          </a:xfrm>
          <a:prstGeom prst="rect">
            <a:avLst/>
          </a:prstGeom>
        </p:spPr>
      </p:pic>
    </p:spTree>
    <p:extLst>
      <p:ext uri="{BB962C8B-B14F-4D97-AF65-F5344CB8AC3E}">
        <p14:creationId xmlns:p14="http://schemas.microsoft.com/office/powerpoint/2010/main" val="1588620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bg>
      <p:bgRef idx="1003">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BDABA-89E5-43A4-9546-2479F9035057}"/>
              </a:ext>
            </a:extLst>
          </p:cNvPr>
          <p:cNvPicPr>
            <a:picLocks noChangeAspect="1"/>
          </p:cNvPicPr>
          <p:nvPr userDrawn="1"/>
        </p:nvPicPr>
        <p:blipFill>
          <a:blip r:embed="rId2"/>
          <a:stretch>
            <a:fillRect/>
          </a:stretch>
        </p:blipFill>
        <p:spPr>
          <a:xfrm>
            <a:off x="4071716" y="2358514"/>
            <a:ext cx="4048567" cy="2140972"/>
          </a:xfrm>
          <a:prstGeom prst="rect">
            <a:avLst/>
          </a:prstGeom>
        </p:spPr>
      </p:pic>
    </p:spTree>
    <p:extLst>
      <p:ext uri="{BB962C8B-B14F-4D97-AF65-F5344CB8AC3E}">
        <p14:creationId xmlns:p14="http://schemas.microsoft.com/office/powerpoint/2010/main" val="66556175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5"/>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6"/>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Leader 1">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3" y="4"/>
            <a:ext cx="4800590" cy="6857999"/>
          </a:xfrm>
          <a:solidFill>
            <a:schemeClr val="accent5"/>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5" name="Rectangle 14"/>
          <p:cNvSpPr/>
          <p:nvPr userDrawn="1"/>
        </p:nvSpPr>
        <p:spPr>
          <a:xfrm>
            <a:off x="10905893" y="4"/>
            <a:ext cx="1286106"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2" name="Title 1">
            <a:extLst>
              <a:ext uri="{FF2B5EF4-FFF2-40B4-BE49-F238E27FC236}">
                <a16:creationId xmlns:a16="http://schemas.microsoft.com/office/drawing/2014/main" id="{92116D3B-431F-445C-A7BF-970F01C3AE17}"/>
              </a:ext>
            </a:extLst>
          </p:cNvPr>
          <p:cNvSpPr>
            <a:spLocks noGrp="1"/>
          </p:cNvSpPr>
          <p:nvPr>
            <p:ph type="title"/>
          </p:nvPr>
        </p:nvSpPr>
        <p:spPr>
          <a:xfrm>
            <a:off x="622799" y="406400"/>
            <a:ext cx="4876799" cy="1971041"/>
          </a:xfrm>
        </p:spPr>
        <p:txBody>
          <a:bodyPr>
            <a:noAutofit/>
          </a:bodyPr>
          <a:lstStyle>
            <a:lvl1pPr>
              <a:defRPr>
                <a:solidFill>
                  <a:schemeClr val="tx2"/>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6CFF84AA-24D3-4053-AB9C-FC82E9D795EC}"/>
              </a:ext>
            </a:extLst>
          </p:cNvPr>
          <p:cNvSpPr>
            <a:spLocks noGrp="1"/>
          </p:cNvSpPr>
          <p:nvPr>
            <p:ph type="body" sz="quarter" idx="27"/>
          </p:nvPr>
        </p:nvSpPr>
        <p:spPr>
          <a:xfrm>
            <a:off x="583110" y="2682783"/>
            <a:ext cx="4956175" cy="3595554"/>
          </a:xfrm>
        </p:spPr>
        <p:txBody>
          <a:bodyPr>
            <a:noAutofit/>
          </a:bodyPr>
          <a:lstStyle>
            <a:lvl1pPr>
              <a:spcBef>
                <a:spcPts val="0"/>
              </a:spcBef>
              <a:spcAft>
                <a:spcPts val="600"/>
              </a:spcAft>
              <a:defRPr sz="3200">
                <a:solidFill>
                  <a:schemeClr val="tx2">
                    <a:lumMod val="75000"/>
                    <a:lumOff val="25000"/>
                  </a:schemeClr>
                </a:solidFill>
              </a:defRPr>
            </a:lvl1pPr>
            <a:lvl2pPr>
              <a:spcBef>
                <a:spcPts val="0"/>
              </a:spcBef>
              <a:spcAft>
                <a:spcPts val="600"/>
              </a:spcAft>
              <a:defRPr>
                <a:solidFill>
                  <a:schemeClr val="tx2">
                    <a:lumMod val="75000"/>
                    <a:lumOff val="25000"/>
                  </a:schemeClr>
                </a:solidFill>
              </a:defRPr>
            </a:lvl2pPr>
            <a:lvl3pPr>
              <a:spcBef>
                <a:spcPts val="0"/>
              </a:spcBef>
              <a:spcAft>
                <a:spcPts val="600"/>
              </a:spcAft>
              <a:defRPr>
                <a:solidFill>
                  <a:schemeClr val="tx2">
                    <a:lumMod val="75000"/>
                    <a:lumOff val="25000"/>
                  </a:schemeClr>
                </a:solidFill>
              </a:defRPr>
            </a:lvl3pPr>
            <a:lvl4pPr>
              <a:spcBef>
                <a:spcPts val="0"/>
              </a:spcBef>
              <a:spcAft>
                <a:spcPts val="600"/>
              </a:spcAft>
              <a:defRPr>
                <a:solidFill>
                  <a:schemeClr val="tx2">
                    <a:lumMod val="75000"/>
                    <a:lumOff val="25000"/>
                  </a:schemeClr>
                </a:solidFill>
              </a:defRPr>
            </a:lvl4pPr>
            <a:lvl5pPr>
              <a:spcBef>
                <a:spcPts val="0"/>
              </a:spcBef>
              <a:spcAft>
                <a:spcPts val="600"/>
              </a:spcAft>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4"/>
            <a:ext cx="6096000" cy="6857999"/>
          </a:xfrm>
          <a:solidFill>
            <a:schemeClr val="tx1"/>
          </a:solidFill>
          <a:ln>
            <a:noFill/>
          </a:ln>
        </p:spPr>
        <p:txBody>
          <a:bodyPr lIns="360000" tIns="360000" rIns="360000" bIns="360000">
            <a:normAutofit/>
          </a:bodyPr>
          <a:lstStyle>
            <a:lvl1pPr algn="ctr">
              <a:defRPr sz="1001" b="1" i="0" cap="none" spc="0" baseline="0">
                <a:solidFill>
                  <a:schemeClr val="bg1"/>
                </a:solidFill>
                <a:latin typeface="Muli" charset="0"/>
                <a:ea typeface="Muli" charset="0"/>
                <a:cs typeface="Muli" charset="0"/>
              </a:defRPr>
            </a:lvl1pPr>
          </a:lstStyle>
          <a:p>
            <a:r>
              <a:rPr lang="en-US" dirty="0"/>
              <a:t>Drag picture to placeholder or click to add</a:t>
            </a:r>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540097" y="234602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latin typeface="Segoe UI" panose="020B0502040204020203" pitchFamily="34" charset="0"/>
                <a:ea typeface="Segoe UI Black" panose="020B0A02040204020203" pitchFamily="34" charset="0"/>
                <a:cs typeface="Segoe UI" panose="020B0502040204020203" pitchFamily="34" charset="0"/>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540097" y="1419367"/>
            <a:ext cx="5193566" cy="796034"/>
          </a:xfrm>
        </p:spPr>
        <p:txBody>
          <a:bodyPr>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78764234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6291078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9006703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3111889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dirty="0"/>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1" y="1409228"/>
            <a:ext cx="11384595"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69028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59272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198992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858984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8743384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3"/>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27497614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913246" y="1568638"/>
            <a:ext cx="10365508" cy="4508487"/>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Title 1">
            <a:extLst>
              <a:ext uri="{FF2B5EF4-FFF2-40B4-BE49-F238E27FC236}">
                <a16:creationId xmlns:a16="http://schemas.microsoft.com/office/drawing/2014/main" id="{533F936B-44DC-46BD-8909-BDE54E64C1B9}"/>
              </a:ext>
            </a:extLst>
          </p:cNvPr>
          <p:cNvSpPr>
            <a:spLocks noGrp="1"/>
          </p:cNvSpPr>
          <p:nvPr>
            <p:ph type="title"/>
          </p:nvPr>
        </p:nvSpPr>
        <p:spPr>
          <a:xfrm>
            <a:off x="913246" y="328401"/>
            <a:ext cx="8161361" cy="1240237"/>
          </a:xfrm>
        </p:spPr>
        <p:txBody>
          <a:bodyPr>
            <a:noAutofit/>
          </a:bodyPr>
          <a:lstStyle>
            <a:lvl1pPr>
              <a:defRPr>
                <a:solidFill>
                  <a:schemeClr val="tx2"/>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5520371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10825180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554640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2" y="2"/>
            <a:ext cx="12192000" cy="1719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900068"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494138" y="1887509"/>
            <a:ext cx="11149129" cy="4310821"/>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4" y="473177"/>
            <a:ext cx="10901741" cy="941157"/>
          </a:xfrm>
        </p:spPr>
        <p:txBody>
          <a:bodyP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637886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dirty="0"/>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2" y="1409228"/>
            <a:ext cx="5470004"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a:extLst>
              <a:ext uri="{FF2B5EF4-FFF2-40B4-BE49-F238E27FC236}">
                <a16:creationId xmlns:a16="http://schemas.microsoft.com/office/drawing/2014/main" id="{CE0AE3F5-6982-4A38-8591-8A0B200CFBE4}"/>
              </a:ext>
            </a:extLst>
          </p:cNvPr>
          <p:cNvSpPr>
            <a:spLocks noGrp="1"/>
          </p:cNvSpPr>
          <p:nvPr>
            <p:ph type="body" sz="quarter" idx="17"/>
          </p:nvPr>
        </p:nvSpPr>
        <p:spPr>
          <a:xfrm>
            <a:off x="6096000" y="1409228"/>
            <a:ext cx="5621163"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33470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One Image Slid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A74AD3-0AA0-4825-830B-9FEED176409E}"/>
              </a:ext>
            </a:extLst>
          </p:cNvPr>
          <p:cNvSpPr>
            <a:spLocks noGrp="1"/>
          </p:cNvSpPr>
          <p:nvPr>
            <p:ph type="pic" sz="quarter" idx="16"/>
          </p:nvPr>
        </p:nvSpPr>
        <p:spPr>
          <a:xfrm>
            <a:off x="-1" y="9824"/>
            <a:ext cx="12192001" cy="252086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defRPr sz="1100" i="1">
                <a:solidFill>
                  <a:schemeClr val="bg1">
                    <a:lumMod val="85000"/>
                  </a:schemeClr>
                </a:solidFill>
              </a:defRPr>
            </a:lvl1pPr>
          </a:lstStyle>
          <a:p>
            <a:r>
              <a:rPr lang="en-US" dirty="0"/>
              <a:t>Click icon to add picture</a:t>
            </a:r>
          </a:p>
        </p:txBody>
      </p:sp>
      <p:sp>
        <p:nvSpPr>
          <p:cNvPr id="6" name="Slide Number Placeholder 5"/>
          <p:cNvSpPr>
            <a:spLocks noGrp="1"/>
          </p:cNvSpPr>
          <p:nvPr>
            <p:ph type="sldNum" sz="quarter" idx="4"/>
          </p:nvPr>
        </p:nvSpPr>
        <p:spPr>
          <a:xfrm>
            <a:off x="8927364"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4" y="2801899"/>
            <a:ext cx="11149130" cy="3164966"/>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425900" y="249507"/>
            <a:ext cx="5193566" cy="2041497"/>
          </a:xfrm>
        </p:spPr>
        <p:txBody>
          <a:bodyPr>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7435462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ree Image Slide 2">
    <p:spTree>
      <p:nvGrpSpPr>
        <p:cNvPr id="1" name=""/>
        <p:cNvGrpSpPr/>
        <p:nvPr/>
      </p:nvGrpSpPr>
      <p:grpSpPr>
        <a:xfrm>
          <a:off x="0" y="0"/>
          <a:ext cx="0" cy="0"/>
          <a:chOff x="0" y="0"/>
          <a:chExt cx="0" cy="0"/>
        </a:xfrm>
      </p:grpSpPr>
      <p:sp>
        <p:nvSpPr>
          <p:cNvPr id="10" name="Rectangle 9"/>
          <p:cNvSpPr/>
          <p:nvPr userDrawn="1"/>
        </p:nvSpPr>
        <p:spPr>
          <a:xfrm flipH="1">
            <a:off x="5392137" y="-1"/>
            <a:ext cx="6799858" cy="5181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9" name="Picture Placeholder 6"/>
          <p:cNvSpPr>
            <a:spLocks noGrp="1" noChangeAspect="1"/>
          </p:cNvSpPr>
          <p:nvPr>
            <p:ph type="pic" sz="quarter" idx="16" hasCustomPrompt="1"/>
          </p:nvPr>
        </p:nvSpPr>
        <p:spPr>
          <a:xfrm>
            <a:off x="8610537" y="-2"/>
            <a:ext cx="3160258" cy="68580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17" hasCustomPrompt="1"/>
          </p:nvPr>
        </p:nvSpPr>
        <p:spPr>
          <a:xfrm>
            <a:off x="4970937" y="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9" name="Picture Placeholder 6"/>
          <p:cNvSpPr>
            <a:spLocks noGrp="1"/>
          </p:cNvSpPr>
          <p:nvPr>
            <p:ph type="pic" sz="quarter" idx="18" hasCustomPrompt="1"/>
          </p:nvPr>
        </p:nvSpPr>
        <p:spPr>
          <a:xfrm>
            <a:off x="4970937" y="363960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8" name="Slide Number Placeholder 5"/>
          <p:cNvSpPr>
            <a:spLocks noGrp="1"/>
          </p:cNvSpPr>
          <p:nvPr>
            <p:ph type="sldNum" sz="quarter" idx="4"/>
          </p:nvPr>
        </p:nvSpPr>
        <p:spPr>
          <a:xfrm>
            <a:off x="8610601" y="6337344"/>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7" name="Title 1">
            <a:extLst>
              <a:ext uri="{FF2B5EF4-FFF2-40B4-BE49-F238E27FC236}">
                <a16:creationId xmlns:a16="http://schemas.microsoft.com/office/drawing/2014/main" id="{52EF4D8A-29F1-4D11-9268-8372FA7B944B}"/>
              </a:ext>
            </a:extLst>
          </p:cNvPr>
          <p:cNvSpPr>
            <a:spLocks noGrp="1"/>
          </p:cNvSpPr>
          <p:nvPr>
            <p:ph type="title"/>
          </p:nvPr>
        </p:nvSpPr>
        <p:spPr>
          <a:xfrm>
            <a:off x="100278" y="391886"/>
            <a:ext cx="4636314" cy="1949531"/>
          </a:xfrm>
        </p:spPr>
        <p:txBody>
          <a:bodyPr/>
          <a:lstStyle/>
          <a:p>
            <a:r>
              <a:rPr lang="en-US" dirty="0"/>
              <a:t>Click to edit Master title style</a:t>
            </a:r>
          </a:p>
        </p:txBody>
      </p:sp>
      <p:sp>
        <p:nvSpPr>
          <p:cNvPr id="11" name="Text Placeholder 3">
            <a:extLst>
              <a:ext uri="{FF2B5EF4-FFF2-40B4-BE49-F238E27FC236}">
                <a16:creationId xmlns:a16="http://schemas.microsoft.com/office/drawing/2014/main" id="{55FD2EB6-8563-4B90-BB53-5F9F20BECD5C}"/>
              </a:ext>
            </a:extLst>
          </p:cNvPr>
          <p:cNvSpPr>
            <a:spLocks noGrp="1"/>
          </p:cNvSpPr>
          <p:nvPr>
            <p:ph type="body" sz="quarter" idx="25"/>
          </p:nvPr>
        </p:nvSpPr>
        <p:spPr>
          <a:xfrm>
            <a:off x="100278" y="2612571"/>
            <a:ext cx="4636314" cy="3622551"/>
          </a:xfrm>
        </p:spPr>
        <p:txBody>
          <a:bodyPr/>
          <a:lstStyle>
            <a:lvl1pPr>
              <a:spcBef>
                <a:spcPts val="0"/>
              </a:spcBef>
              <a:spcAft>
                <a:spcPts val="600"/>
              </a:spcAft>
              <a:defRPr sz="3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68AD2D9C-D0E9-47A0-912A-1FAE6F4414C5}"/>
              </a:ext>
            </a:extLst>
          </p:cNvPr>
          <p:cNvSpPr>
            <a:spLocks noGrp="1"/>
          </p:cNvSpPr>
          <p:nvPr>
            <p:ph type="body" sz="quarter" idx="26" hasCustomPrompt="1"/>
          </p:nvPr>
        </p:nvSpPr>
        <p:spPr>
          <a:xfrm>
            <a:off x="8727710" y="4217158"/>
            <a:ext cx="2927478" cy="2017964"/>
          </a:xfrm>
        </p:spPr>
        <p:txBody>
          <a:bodyPr/>
          <a:lstStyle>
            <a:lvl1pPr marL="173038" indent="-173038">
              <a:defRPr sz="2000">
                <a:solidFill>
                  <a:schemeClr val="bg1"/>
                </a:solidFill>
              </a:defRPr>
            </a:lvl1pPr>
            <a:lvl2pPr marL="0" indent="0">
              <a:defRPr>
                <a:solidFill>
                  <a:schemeClr val="bg1"/>
                </a:solidFill>
              </a:defRPr>
            </a:lvl2pPr>
            <a:lvl3pPr marL="0" indent="0">
              <a:defRPr>
                <a:solidFill>
                  <a:schemeClr val="bg1"/>
                </a:solidFill>
              </a:defRPr>
            </a:lvl3pPr>
            <a:lvl4pPr marL="0" indent="0">
              <a:defRPr>
                <a:solidFill>
                  <a:schemeClr val="bg1"/>
                </a:solidFill>
              </a:defRPr>
            </a:lvl4pPr>
            <a:lvl5pPr marL="0" indent="0">
              <a:defRPr>
                <a:solidFill>
                  <a:schemeClr val="bg1"/>
                </a:solidFill>
              </a:defRPr>
            </a:lvl5pPr>
          </a:lstStyle>
          <a:p>
            <a:pPr lvl="0"/>
            <a:r>
              <a:rPr lang="en-US" dirty="0"/>
              <a:t>“Quote”</a:t>
            </a:r>
          </a:p>
        </p:txBody>
      </p:sp>
    </p:spTree>
    <p:extLst>
      <p:ext uri="{BB962C8B-B14F-4D97-AF65-F5344CB8AC3E}">
        <p14:creationId xmlns:p14="http://schemas.microsoft.com/office/powerpoint/2010/main" val="38160809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16" name="Picture Placeholder 6"/>
          <p:cNvSpPr>
            <a:spLocks noGrp="1" noChangeAspect="1"/>
          </p:cNvSpPr>
          <p:nvPr>
            <p:ph type="pic" sz="quarter" idx="21" hasCustomPrompt="1"/>
          </p:nvPr>
        </p:nvSpPr>
        <p:spPr>
          <a:xfrm>
            <a:off x="79695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Picture Placeholder 6"/>
          <p:cNvSpPr>
            <a:spLocks noGrp="1" noChangeAspect="1"/>
          </p:cNvSpPr>
          <p:nvPr>
            <p:ph type="pic" sz="quarter" idx="22" hasCustomPrompt="1"/>
          </p:nvPr>
        </p:nvSpPr>
        <p:spPr>
          <a:xfrm>
            <a:off x="42196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8" name="Picture Placeholder 6"/>
          <p:cNvSpPr>
            <a:spLocks noGrp="1" noChangeAspect="1"/>
          </p:cNvSpPr>
          <p:nvPr>
            <p:ph type="pic" sz="quarter" idx="23" hasCustomPrompt="1"/>
          </p:nvPr>
        </p:nvSpPr>
        <p:spPr>
          <a:xfrm>
            <a:off x="524299"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210314842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9" userDrawn="1">
          <p15:clr>
            <a:srgbClr val="FBAE40"/>
          </p15:clr>
        </p15:guide>
        <p15:guide id="4" pos="715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Break 3">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userDrawn="1"/>
        </p:nvSpPr>
        <p:spPr>
          <a:xfrm>
            <a:off x="3407595" y="1115789"/>
            <a:ext cx="5376815" cy="4626429"/>
          </a:xfrm>
          <a:prstGeom prst="rect">
            <a:avLst/>
          </a:prstGeom>
          <a:solidFill>
            <a:srgbClr val="C7550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Segoe UI" panose="020B0502040204020203" pitchFamily="34" charset="0"/>
            </a:endParaRPr>
          </a:p>
        </p:txBody>
      </p:sp>
      <p:cxnSp>
        <p:nvCxnSpPr>
          <p:cNvPr id="19" name="Straight Connector 18"/>
          <p:cNvCxnSpPr/>
          <p:nvPr userDrawn="1"/>
        </p:nvCxnSpPr>
        <p:spPr>
          <a:xfrm>
            <a:off x="3439860"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userDrawn="1"/>
        </p:nvCxnSpPr>
        <p:spPr>
          <a:xfrm>
            <a:off x="8746386"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Image Slide 3">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7" name="Picture Placeholder 6"/>
          <p:cNvSpPr>
            <a:spLocks noGrp="1"/>
          </p:cNvSpPr>
          <p:nvPr>
            <p:ph type="pic" sz="quarter" idx="14" hasCustomPrompt="1"/>
          </p:nvPr>
        </p:nvSpPr>
        <p:spPr>
          <a:xfrm>
            <a:off x="1676399" y="838200"/>
            <a:ext cx="8839202" cy="3937630"/>
          </a:xfrm>
          <a:solidFill>
            <a:schemeClr val="bg2"/>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Image Slide 2">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177424" y="177425"/>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0" name="Picture Placeholder 6"/>
          <p:cNvSpPr>
            <a:spLocks noGrp="1"/>
          </p:cNvSpPr>
          <p:nvPr>
            <p:ph type="pic" sz="quarter" idx="15" hasCustomPrompt="1"/>
          </p:nvPr>
        </p:nvSpPr>
        <p:spPr>
          <a:xfrm>
            <a:off x="177424" y="3510889"/>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2" name="Picture Placeholder 6"/>
          <p:cNvSpPr>
            <a:spLocks noGrp="1"/>
          </p:cNvSpPr>
          <p:nvPr>
            <p:ph type="pic" sz="quarter" idx="15" hasCustomPrompt="1"/>
          </p:nvPr>
        </p:nvSpPr>
        <p:spPr>
          <a:xfrm>
            <a:off x="4408618" y="1810080"/>
            <a:ext cx="3450476" cy="504792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4" name="Rectangle 23"/>
          <p:cNvSpPr>
            <a:spLocks/>
          </p:cNvSpPr>
          <p:nvPr userDrawn="1"/>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Image Slide 4">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Rectangle 16"/>
          <p:cNvSpPr/>
          <p:nvPr userDrawn="1"/>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Image Slide 1">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5" name="Picture Placeholder 6"/>
          <p:cNvSpPr>
            <a:spLocks noGrp="1"/>
          </p:cNvSpPr>
          <p:nvPr>
            <p:ph type="pic" sz="quarter" idx="24" hasCustomPrompt="1"/>
          </p:nvPr>
        </p:nvSpPr>
        <p:spPr>
          <a:xfrm>
            <a:off x="3786553" y="0"/>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Image Slide 4">
    <p:bg>
      <p:bgPr>
        <a:solidFill>
          <a:schemeClr val="tx1"/>
        </a:solidFill>
        <a:effectLst/>
      </p:bgPr>
    </p:bg>
    <p:spTree>
      <p:nvGrpSpPr>
        <p:cNvPr id="1" name=""/>
        <p:cNvGrpSpPr/>
        <p:nvPr/>
      </p:nvGrpSpPr>
      <p:grpSpPr>
        <a:xfrm>
          <a:off x="0" y="0"/>
          <a:ext cx="0" cy="0"/>
          <a:chOff x="0" y="0"/>
          <a:chExt cx="0" cy="0"/>
        </a:xfrm>
      </p:grpSpPr>
      <p:sp>
        <p:nvSpPr>
          <p:cNvPr id="31" name="Rectangle 3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5" name="Picture Placeholder 6"/>
          <p:cNvSpPr>
            <a:spLocks noGrp="1"/>
          </p:cNvSpPr>
          <p:nvPr>
            <p:ph type="pic" sz="quarter" idx="17" hasCustomPrompt="1"/>
          </p:nvPr>
        </p:nvSpPr>
        <p:spPr>
          <a:xfrm>
            <a:off x="8099875" y="800826"/>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9" name="Rectangle 8"/>
          <p:cNvSpPr>
            <a:spLocks/>
          </p:cNvSpPr>
          <p:nvPr userDrawn="1"/>
        </p:nvSpPr>
        <p:spPr>
          <a:xfrm>
            <a:off x="476847" y="800827"/>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5" name="Rectangle 24"/>
          <p:cNvSpPr>
            <a:spLocks/>
          </p:cNvSpPr>
          <p:nvPr userDrawn="1"/>
        </p:nvSpPr>
        <p:spPr>
          <a:xfrm>
            <a:off x="8108707" y="3429000"/>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9" name="Picture Placeholder 6"/>
          <p:cNvSpPr>
            <a:spLocks noGrp="1"/>
          </p:cNvSpPr>
          <p:nvPr>
            <p:ph type="pic" sz="quarter" idx="18" hasCustomPrompt="1"/>
          </p:nvPr>
        </p:nvSpPr>
        <p:spPr>
          <a:xfrm>
            <a:off x="481263" y="3428999"/>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0" name="Picture Placeholder 6"/>
          <p:cNvSpPr>
            <a:spLocks noGrp="1"/>
          </p:cNvSpPr>
          <p:nvPr>
            <p:ph type="pic" sz="quarter" idx="19" hasCustomPrompt="1"/>
          </p:nvPr>
        </p:nvSpPr>
        <p:spPr>
          <a:xfrm>
            <a:off x="4290569" y="800827"/>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0" hasCustomPrompt="1"/>
          </p:nvPr>
        </p:nvSpPr>
        <p:spPr>
          <a:xfrm>
            <a:off x="4294985" y="3429000"/>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60450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dirty="0"/>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2" y="1760513"/>
            <a:ext cx="3341091" cy="38693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425455" y="1760513"/>
            <a:ext cx="3341091" cy="3869380"/>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506968" y="1760513"/>
            <a:ext cx="3341092" cy="38693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hasCustomPrompt="1"/>
          </p:nvPr>
        </p:nvSpPr>
        <p:spPr>
          <a:xfrm>
            <a:off x="343942" y="365129"/>
            <a:ext cx="10515600" cy="941157"/>
          </a:xfrm>
        </p:spPr>
        <p:txBody>
          <a:bodyPr/>
          <a:lstStyle>
            <a:lvl1pPr>
              <a:defRPr/>
            </a:lvl1pPr>
          </a:lstStyle>
          <a:p>
            <a:r>
              <a:rPr lang="en-US" dirty="0"/>
              <a:t>Three pillars</a:t>
            </a:r>
          </a:p>
        </p:txBody>
      </p:sp>
    </p:spTree>
    <p:extLst>
      <p:ext uri="{BB962C8B-B14F-4D97-AF65-F5344CB8AC3E}">
        <p14:creationId xmlns:p14="http://schemas.microsoft.com/office/powerpoint/2010/main" val="283862229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Gallery 2">
    <p:bg>
      <p:bgPr>
        <a:solidFill>
          <a:schemeClr val="tx1"/>
        </a:solidFill>
        <a:effectLst/>
      </p:bgPr>
    </p:bg>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2" name="Picture Placeholder 6"/>
          <p:cNvSpPr>
            <a:spLocks noGrp="1"/>
          </p:cNvSpPr>
          <p:nvPr>
            <p:ph type="pic" sz="quarter" idx="45" hasCustomPrompt="1"/>
          </p:nvPr>
        </p:nvSpPr>
        <p:spPr>
          <a:xfrm>
            <a:off x="7930201" y="2606404"/>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9" name="Rectangle 28"/>
          <p:cNvSpPr/>
          <p:nvPr userDrawn="1"/>
        </p:nvSpPr>
        <p:spPr>
          <a:xfrm flipH="1">
            <a:off x="0" y="2452786"/>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24" name="Picture Placeholder 6"/>
          <p:cNvSpPr>
            <a:spLocks noGrp="1"/>
          </p:cNvSpPr>
          <p:nvPr>
            <p:ph type="pic" sz="quarter" idx="25" hasCustomPrompt="1"/>
          </p:nvPr>
        </p:nvSpPr>
        <p:spPr>
          <a:xfrm>
            <a:off x="0" y="4"/>
            <a:ext cx="1980000" cy="2387983"/>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6" name="Picture Placeholder 6"/>
          <p:cNvSpPr>
            <a:spLocks noGrp="1"/>
          </p:cNvSpPr>
          <p:nvPr>
            <p:ph type="pic" sz="quarter" idx="27" hasCustomPrompt="1"/>
          </p:nvPr>
        </p:nvSpPr>
        <p:spPr>
          <a:xfrm>
            <a:off x="0" y="4450918"/>
            <a:ext cx="1980000" cy="2407082"/>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6127200" y="-1"/>
            <a:ext cx="4024800" cy="40248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1" name="Picture Placeholder 6"/>
          <p:cNvSpPr>
            <a:spLocks noGrp="1"/>
          </p:cNvSpPr>
          <p:nvPr>
            <p:ph type="pic" sz="quarter" idx="22" hasCustomPrompt="1"/>
          </p:nvPr>
        </p:nvSpPr>
        <p:spPr>
          <a:xfrm>
            <a:off x="6127200" y="4089603"/>
            <a:ext cx="4024800" cy="27684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4" hasCustomPrompt="1"/>
          </p:nvPr>
        </p:nvSpPr>
        <p:spPr>
          <a:xfrm>
            <a:off x="10212000" y="1978579"/>
            <a:ext cx="1980000" cy="4879425"/>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userDrawn="1"/>
        </p:nvSpPr>
        <p:spPr>
          <a:xfrm flipH="1">
            <a:off x="2042400" y="-1"/>
            <a:ext cx="40224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6" name="Rectangle 35"/>
          <p:cNvSpPr/>
          <p:nvPr userDrawn="1"/>
        </p:nvSpPr>
        <p:spPr>
          <a:xfrm flipH="1">
            <a:off x="10212000" y="4"/>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568824"/>
            <a:ext cx="3632388"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2" name="Picture Placeholder 10"/>
          <p:cNvSpPr>
            <a:spLocks noGrp="1"/>
          </p:cNvSpPr>
          <p:nvPr>
            <p:ph type="pic" sz="quarter" idx="15" hasCustomPrompt="1"/>
          </p:nvPr>
        </p:nvSpPr>
        <p:spPr>
          <a:xfrm>
            <a:off x="4281364" y="1568824"/>
            <a:ext cx="3623050"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3" name="Picture Placeholder 10"/>
          <p:cNvSpPr>
            <a:spLocks noGrp="1"/>
          </p:cNvSpPr>
          <p:nvPr>
            <p:ph type="pic" sz="quarter" idx="16" hasCustomPrompt="1"/>
          </p:nvPr>
        </p:nvSpPr>
        <p:spPr>
          <a:xfrm>
            <a:off x="8126964" y="1568822"/>
            <a:ext cx="3634002" cy="232127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3" name="Slide Number Placeholder 2">
            <a:extLst>
              <a:ext uri="{FF2B5EF4-FFF2-40B4-BE49-F238E27FC236}">
                <a16:creationId xmlns:a16="http://schemas.microsoft.com/office/drawing/2014/main" id="{67C3C6E4-E70A-4C0E-8056-0AD7042538CC}"/>
              </a:ext>
            </a:extLst>
          </p:cNvPr>
          <p:cNvSpPr>
            <a:spLocks noGrp="1"/>
          </p:cNvSpPr>
          <p:nvPr>
            <p:ph type="sldNum" sz="quarter" idx="18"/>
          </p:nvPr>
        </p:nvSpPr>
        <p:spPr/>
        <p:txBody>
          <a:bodyPr/>
          <a:lstStyle/>
          <a:p>
            <a:fld id="{7FF58515-C1FE-4FC6-A571-48A5D2061125}" type="slidenum">
              <a:rPr lang="en-US" smtClean="0"/>
              <a:t>‹#›</a:t>
            </a:fld>
            <a:endParaRPr lang="en-US" dirty="0"/>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343941" y="365129"/>
            <a:ext cx="11426426" cy="941157"/>
          </a:xfrm>
        </p:spPr>
        <p:txBody>
          <a:body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D05C6F88-4513-4107-9CBF-0669D51EB166}"/>
              </a:ext>
            </a:extLst>
          </p:cNvPr>
          <p:cNvSpPr>
            <a:spLocks noGrp="1"/>
          </p:cNvSpPr>
          <p:nvPr>
            <p:ph type="body" sz="quarter" idx="20"/>
          </p:nvPr>
        </p:nvSpPr>
        <p:spPr>
          <a:xfrm>
            <a:off x="343941" y="3913088"/>
            <a:ext cx="3714871"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3FD90455-CFC1-464B-9FBC-C6B9CBC0F42F}"/>
              </a:ext>
            </a:extLst>
          </p:cNvPr>
          <p:cNvSpPr>
            <a:spLocks noGrp="1"/>
          </p:cNvSpPr>
          <p:nvPr>
            <p:ph type="body" sz="quarter" idx="21"/>
          </p:nvPr>
        </p:nvSpPr>
        <p:spPr>
          <a:xfrm>
            <a:off x="4206037"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id="{578B5060-728E-48A6-9779-27583BBDA487}"/>
              </a:ext>
            </a:extLst>
          </p:cNvPr>
          <p:cNvSpPr>
            <a:spLocks noGrp="1"/>
          </p:cNvSpPr>
          <p:nvPr>
            <p:ph type="body" sz="quarter" idx="22"/>
          </p:nvPr>
        </p:nvSpPr>
        <p:spPr>
          <a:xfrm>
            <a:off x="8059168"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28717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dirty="0"/>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1" y="1764839"/>
            <a:ext cx="3714871"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206037" y="1764839"/>
            <a:ext cx="3711199" cy="4253824"/>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059168" y="1764839"/>
            <a:ext cx="3711199"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p:nvPr>
        </p:nvSpPr>
        <p:spPr>
          <a:xfrm>
            <a:off x="343942" y="365129"/>
            <a:ext cx="10515600" cy="941157"/>
          </a:xfrm>
        </p:spPr>
        <p:txBody>
          <a:bodyPr/>
          <a:lstStyle/>
          <a:p>
            <a:r>
              <a:rPr lang="en-US"/>
              <a:t>Click to edit Master title style</a:t>
            </a:r>
            <a:endParaRPr lang="en-US" dirty="0"/>
          </a:p>
        </p:txBody>
      </p:sp>
    </p:spTree>
    <p:extLst>
      <p:ext uri="{BB962C8B-B14F-4D97-AF65-F5344CB8AC3E}">
        <p14:creationId xmlns:p14="http://schemas.microsoft.com/office/powerpoint/2010/main" val="7011423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dirty="0"/>
          </a:p>
        </p:txBody>
      </p:sp>
    </p:spTree>
    <p:extLst>
      <p:ext uri="{BB962C8B-B14F-4D97-AF65-F5344CB8AC3E}">
        <p14:creationId xmlns:p14="http://schemas.microsoft.com/office/powerpoint/2010/main" val="24632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ck">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6E152E-7D8E-4E31-81D0-D7F9B1198B54}"/>
              </a:ext>
            </a:extLst>
          </p:cNvPr>
          <p:cNvSpPr>
            <a:spLocks noGrp="1"/>
          </p:cNvSpPr>
          <p:nvPr>
            <p:ph type="pic" sz="quarter" idx="10"/>
          </p:nvPr>
        </p:nvSpPr>
        <p:spPr>
          <a:xfrm>
            <a:off x="0" y="0"/>
            <a:ext cx="12276138" cy="6858000"/>
          </a:xfrm>
        </p:spPr>
        <p:txBody>
          <a:bodyPr/>
          <a:lstStyle/>
          <a:p>
            <a:r>
              <a:rPr lang="en-US" dirty="0"/>
              <a:t>Click icon to add picture</a:t>
            </a:r>
          </a:p>
        </p:txBody>
      </p:sp>
      <p:sp>
        <p:nvSpPr>
          <p:cNvPr id="4" name="Slide Number Placeholder 2">
            <a:extLst>
              <a:ext uri="{FF2B5EF4-FFF2-40B4-BE49-F238E27FC236}">
                <a16:creationId xmlns:a16="http://schemas.microsoft.com/office/drawing/2014/main" id="{5DD72F90-3359-4F1D-BE0F-B42003E7FB35}"/>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dirty="0"/>
          </a:p>
        </p:txBody>
      </p:sp>
    </p:spTree>
    <p:extLst>
      <p:ext uri="{BB962C8B-B14F-4D97-AF65-F5344CB8AC3E}">
        <p14:creationId xmlns:p14="http://schemas.microsoft.com/office/powerpoint/2010/main" val="1102889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ny History 2">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232229" y="196475"/>
            <a:ext cx="11698514" cy="6465050"/>
          </a:xfrm>
          <a:solidFill>
            <a:schemeClr val="tx1"/>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4"/>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5"/>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95145681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941157"/>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8580DFBB-0CF9-4978-9C66-E15B9168807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lang="en-US" sz="900" b="1" i="0" cap="all" spc="0" baseline="0" smtClean="0">
                <a:latin typeface="Segoe UI Black" panose="020B0A02040204020203" pitchFamily="34" charset="0"/>
                <a:ea typeface="Segoe UI Black" panose="020B0A02040204020203" pitchFamily="34" charset="0"/>
                <a:cs typeface="Segoe UI Black" panose="020B0A02040204020203" pitchFamily="34" charset="0"/>
              </a:defRPr>
            </a:lvl1pPr>
          </a:lstStyle>
          <a:p>
            <a:fld id="{7687E6BC-85EC-4CFF-AC55-A569854BA59B}" type="slidenum">
              <a:rPr lang="en-US" smtClean="0"/>
              <a:pPr/>
              <a:t>‹#›</a:t>
            </a:fld>
            <a:endParaRPr lang="en-US" dirty="0"/>
          </a:p>
        </p:txBody>
      </p:sp>
    </p:spTree>
    <p:extLst>
      <p:ext uri="{BB962C8B-B14F-4D97-AF65-F5344CB8AC3E}">
        <p14:creationId xmlns:p14="http://schemas.microsoft.com/office/powerpoint/2010/main" val="190908675"/>
      </p:ext>
    </p:extLst>
  </p:cSld>
  <p:clrMap bg1="lt1" tx1="dk1" bg2="lt2" tx2="dk2" accent1="accent1" accent2="accent2" accent3="accent3" accent4="accent4" accent5="accent5" accent6="accent6" hlink="hlink" folHlink="folHlink"/>
  <p:sldLayoutIdLst>
    <p:sldLayoutId id="2147483814" r:id="rId1"/>
    <p:sldLayoutId id="2147483812" r:id="rId2"/>
    <p:sldLayoutId id="2147483799" r:id="rId3"/>
    <p:sldLayoutId id="2147483794" r:id="rId4"/>
    <p:sldLayoutId id="2147483793" r:id="rId5"/>
    <p:sldLayoutId id="2147483770" r:id="rId6"/>
    <p:sldLayoutId id="2147483813" r:id="rId7"/>
    <p:sldLayoutId id="2147483715" r:id="rId8"/>
    <p:sldLayoutId id="2147483688" r:id="rId9"/>
    <p:sldLayoutId id="2147483741" r:id="rId10"/>
    <p:sldLayoutId id="2147483802" r:id="rId11"/>
    <p:sldLayoutId id="2147483797" r:id="rId12"/>
    <p:sldLayoutId id="2147483798" r:id="rId13"/>
    <p:sldLayoutId id="2147483713" r:id="rId14"/>
    <p:sldLayoutId id="2147483695" r:id="rId15"/>
    <p:sldLayoutId id="2147483779" r:id="rId16"/>
    <p:sldLayoutId id="2147483781" r:id="rId17"/>
    <p:sldLayoutId id="2147483804" r:id="rId18"/>
    <p:sldLayoutId id="2147483803" r:id="rId19"/>
    <p:sldLayoutId id="2147483782" r:id="rId20"/>
    <p:sldLayoutId id="2147483805" r:id="rId21"/>
    <p:sldLayoutId id="2147483784" r:id="rId22"/>
    <p:sldLayoutId id="2147483806" r:id="rId23"/>
    <p:sldLayoutId id="2147483785" r:id="rId24"/>
    <p:sldLayoutId id="2147483712" r:id="rId25"/>
    <p:sldLayoutId id="2147483807" r:id="rId26"/>
    <p:sldLayoutId id="2147483808" r:id="rId27"/>
    <p:sldLayoutId id="2147483809" r:id="rId28"/>
    <p:sldLayoutId id="2147483783" r:id="rId29"/>
    <p:sldLayoutId id="2147483786" r:id="rId30"/>
    <p:sldLayoutId id="2147483787" r:id="rId31"/>
    <p:sldLayoutId id="2147483661" r:id="rId32"/>
    <p:sldLayoutId id="2147483717" r:id="rId33"/>
    <p:sldLayoutId id="2147483704" r:id="rId34"/>
    <p:sldLayoutId id="2147483689" r:id="rId35"/>
    <p:sldLayoutId id="2147483734" r:id="rId36"/>
    <p:sldLayoutId id="2147483736" r:id="rId37"/>
    <p:sldLayoutId id="2147483737" r:id="rId38"/>
    <p:sldLayoutId id="2147483742" r:id="rId39"/>
    <p:sldLayoutId id="2147483727" r:id="rId40"/>
    <p:sldLayoutId id="2147483710" r:id="rId41"/>
    <p:sldLayoutId id="2147483795" r:id="rId42"/>
  </p:sldLayoutIdLst>
  <p:hf sldNum="0" hdr="0" ftr="0" dt="0"/>
  <p:txStyles>
    <p:titleStyle>
      <a:lvl1pPr algn="l" defTabSz="914423" rtl="0" eaLnBrk="1" latinLnBrk="0" hangingPunct="1">
        <a:lnSpc>
          <a:spcPct val="90000"/>
        </a:lnSpc>
        <a:spcBef>
          <a:spcPct val="0"/>
        </a:spcBef>
        <a:buNone/>
        <a:defRPr lang="en-US" sz="4400" b="0" i="0" kern="1200" cap="all" spc="50" baseline="0"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defRPr>
      </a:lvl1pPr>
    </p:titleStyle>
    <p:body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cid:image010.png@01D4B494.EBDD10C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thYj8AlB3ms"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hyperlink" Target="mailto:kguerard@nd.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www.ndhealth.gov/he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EDA17-D336-4C72-A41A-D9073C147BAD}"/>
              </a:ext>
            </a:extLst>
          </p:cNvPr>
          <p:cNvSpPr/>
          <p:nvPr/>
        </p:nvSpPr>
        <p:spPr>
          <a:xfrm>
            <a:off x="5972408" y="3244334"/>
            <a:ext cx="247184"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1817956C-F2FC-4213-AB4F-F38026B7A009}"/>
              </a:ext>
            </a:extLst>
          </p:cNvPr>
          <p:cNvSpPr/>
          <p:nvPr/>
        </p:nvSpPr>
        <p:spPr>
          <a:xfrm>
            <a:off x="5972408" y="3244334"/>
            <a:ext cx="247184" cy="369332"/>
          </a:xfrm>
          <a:prstGeom prst="rect">
            <a:avLst/>
          </a:prstGeom>
        </p:spPr>
        <p:txBody>
          <a:bodyPr wrap="none">
            <a:spAutoFit/>
          </a:bodyPr>
          <a:lstStyle/>
          <a:p>
            <a:r>
              <a:rPr lang="en-US" dirty="0"/>
              <a:t> </a:t>
            </a:r>
          </a:p>
        </p:txBody>
      </p:sp>
      <p:sp>
        <p:nvSpPr>
          <p:cNvPr id="5" name="Rectangle 2">
            <a:extLst>
              <a:ext uri="{FF2B5EF4-FFF2-40B4-BE49-F238E27FC236}">
                <a16:creationId xmlns:a16="http://schemas.microsoft.com/office/drawing/2014/main" id="{7A7B2B67-0EE4-4A49-91BF-6AE9CA05C76C}"/>
              </a:ext>
            </a:extLst>
          </p:cNvPr>
          <p:cNvSpPr>
            <a:spLocks noChangeArrowheads="1"/>
          </p:cNvSpPr>
          <p:nvPr/>
        </p:nvSpPr>
        <p:spPr bwMode="auto">
          <a:xfrm>
            <a:off x="9845040" y="52882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5" descr="cid:image010.png@01D4B494.EBDD10C0">
            <a:extLst>
              <a:ext uri="{FF2B5EF4-FFF2-40B4-BE49-F238E27FC236}">
                <a16:creationId xmlns:a16="http://schemas.microsoft.com/office/drawing/2014/main" id="{38FD70CE-BFCA-4783-ABDB-64536F994AC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513065" y="5436220"/>
            <a:ext cx="3173476" cy="10513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51268482-C5F7-48B8-8195-98C9F211E5DB}"/>
              </a:ext>
            </a:extLst>
          </p:cNvPr>
          <p:cNvSpPr>
            <a:spLocks noChangeArrowheads="1"/>
          </p:cNvSpPr>
          <p:nvPr/>
        </p:nvSpPr>
        <p:spPr bwMode="auto">
          <a:xfrm>
            <a:off x="9845040" y="6431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a:extLst>
              <a:ext uri="{FF2B5EF4-FFF2-40B4-BE49-F238E27FC236}">
                <a16:creationId xmlns:a16="http://schemas.microsoft.com/office/drawing/2014/main" id="{6695A211-EFD7-4EAE-997A-C3ED4B4EBBE3}"/>
              </a:ext>
            </a:extLst>
          </p:cNvPr>
          <p:cNvPicPr>
            <a:picLocks noChangeAspect="1"/>
          </p:cNvPicPr>
          <p:nvPr/>
        </p:nvPicPr>
        <p:blipFill>
          <a:blip r:embed="rId5"/>
          <a:stretch>
            <a:fillRect/>
          </a:stretch>
        </p:blipFill>
        <p:spPr>
          <a:xfrm>
            <a:off x="0" y="0"/>
            <a:ext cx="12192000" cy="5071872"/>
          </a:xfrm>
          <a:prstGeom prst="rect">
            <a:avLst/>
          </a:prstGeom>
        </p:spPr>
      </p:pic>
      <p:sp>
        <p:nvSpPr>
          <p:cNvPr id="4" name="TextBox 3">
            <a:extLst>
              <a:ext uri="{FF2B5EF4-FFF2-40B4-BE49-F238E27FC236}">
                <a16:creationId xmlns:a16="http://schemas.microsoft.com/office/drawing/2014/main" id="{2A338D87-BBDD-48DC-B7A0-919A151C2DE6}"/>
              </a:ext>
            </a:extLst>
          </p:cNvPr>
          <p:cNvSpPr txBox="1"/>
          <p:nvPr/>
        </p:nvSpPr>
        <p:spPr>
          <a:xfrm>
            <a:off x="376132" y="5173618"/>
            <a:ext cx="5238284" cy="1631216"/>
          </a:xfrm>
          <a:prstGeom prst="rect">
            <a:avLst/>
          </a:prstGeom>
          <a:noFill/>
        </p:spPr>
        <p:txBody>
          <a:bodyPr wrap="square" rtlCol="0">
            <a:spAutoFit/>
          </a:bodyPr>
          <a:lstStyle/>
          <a:p>
            <a:r>
              <a:rPr lang="en-US" sz="2000" dirty="0"/>
              <a:t>Health Care Committee</a:t>
            </a:r>
          </a:p>
          <a:p>
            <a:r>
              <a:rPr lang="en-US" sz="2000" dirty="0"/>
              <a:t>Tuesday, July 30, 2019</a:t>
            </a:r>
          </a:p>
          <a:p>
            <a:r>
              <a:rPr lang="en-US" sz="2000" dirty="0"/>
              <a:t>Presented by:</a:t>
            </a:r>
          </a:p>
          <a:p>
            <a:r>
              <a:rPr lang="en-US" sz="2000" dirty="0"/>
              <a:t>Krissie Guerard, MS</a:t>
            </a:r>
          </a:p>
          <a:p>
            <a:r>
              <a:rPr lang="en-US" sz="2000" dirty="0"/>
              <a:t>Health Equity Director </a:t>
            </a:r>
          </a:p>
        </p:txBody>
      </p:sp>
      <p:sp>
        <p:nvSpPr>
          <p:cNvPr id="9" name="TextBox 8">
            <a:extLst>
              <a:ext uri="{FF2B5EF4-FFF2-40B4-BE49-F238E27FC236}">
                <a16:creationId xmlns:a16="http://schemas.microsoft.com/office/drawing/2014/main" id="{FE89E675-30A2-4DC3-90C9-290C5379E128}"/>
              </a:ext>
            </a:extLst>
          </p:cNvPr>
          <p:cNvSpPr txBox="1"/>
          <p:nvPr/>
        </p:nvSpPr>
        <p:spPr>
          <a:xfrm>
            <a:off x="2094615" y="4114800"/>
            <a:ext cx="10483702" cy="646331"/>
          </a:xfrm>
          <a:prstGeom prst="rect">
            <a:avLst/>
          </a:prstGeom>
          <a:noFill/>
        </p:spPr>
        <p:txBody>
          <a:bodyPr wrap="square" rtlCol="0">
            <a:spAutoFit/>
          </a:bodyPr>
          <a:lstStyle/>
          <a:p>
            <a:r>
              <a:rPr lang="en-US" sz="3600" b="1" dirty="0">
                <a:solidFill>
                  <a:schemeClr val="tx2"/>
                </a:solidFill>
              </a:rPr>
              <a:t>The Social Determinants of Health</a:t>
            </a:r>
          </a:p>
        </p:txBody>
      </p:sp>
    </p:spTree>
    <p:extLst>
      <p:ext uri="{BB962C8B-B14F-4D97-AF65-F5344CB8AC3E}">
        <p14:creationId xmlns:p14="http://schemas.microsoft.com/office/powerpoint/2010/main" val="306012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EF90-5988-412E-B684-9EFB3077CBF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F118DBD-8CB9-4735-9DD3-148BB50AB82B}"/>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1000A72E-96C9-49FB-A781-0033527AF6A3}"/>
              </a:ext>
            </a:extLst>
          </p:cNvPr>
          <p:cNvSpPr>
            <a:spLocks noGrp="1"/>
          </p:cNvSpPr>
          <p:nvPr>
            <p:ph type="body" sz="quarter" idx="17"/>
          </p:nvPr>
        </p:nvSpPr>
        <p:spPr/>
        <p:txBody>
          <a:bodyPr/>
          <a:lstStyle/>
          <a:p>
            <a:endParaRPr lang="en-US" dirty="0"/>
          </a:p>
        </p:txBody>
      </p:sp>
      <p:pic>
        <p:nvPicPr>
          <p:cNvPr id="4" name="Picture Placeholder 3">
            <a:extLst>
              <a:ext uri="{FF2B5EF4-FFF2-40B4-BE49-F238E27FC236}">
                <a16:creationId xmlns:a16="http://schemas.microsoft.com/office/drawing/2014/main" id="{45BD7627-5DA4-4F70-A003-668177B8DD70}"/>
              </a:ext>
            </a:extLst>
          </p:cNvPr>
          <p:cNvPicPr>
            <a:picLocks noGrp="1" noChangeAspect="1"/>
          </p:cNvPicPr>
          <p:nvPr>
            <p:ph type="pic" sz="quarter" idx="4294967295"/>
          </p:nvPr>
        </p:nvPicPr>
        <p:blipFill>
          <a:blip r:embed="rId3"/>
          <a:stretch>
            <a:fillRect/>
          </a:stretch>
        </p:blipFill>
        <p:spPr>
          <a:xfrm>
            <a:off x="0" y="0"/>
            <a:ext cx="12182475" cy="6858000"/>
          </a:xfrm>
          <a:prstGeom prst="rect">
            <a:avLst/>
          </a:prstGeom>
        </p:spPr>
      </p:pic>
    </p:spTree>
    <p:extLst>
      <p:ext uri="{BB962C8B-B14F-4D97-AF65-F5344CB8AC3E}">
        <p14:creationId xmlns:p14="http://schemas.microsoft.com/office/powerpoint/2010/main" val="38692781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F95D-F84A-42C8-B2ED-931E6A15C6ED}"/>
              </a:ext>
            </a:extLst>
          </p:cNvPr>
          <p:cNvSpPr>
            <a:spLocks noGrp="1"/>
          </p:cNvSpPr>
          <p:nvPr>
            <p:ph type="title"/>
          </p:nvPr>
        </p:nvSpPr>
        <p:spPr/>
        <p:txBody>
          <a:bodyPr/>
          <a:lstStyle/>
          <a:p>
            <a:pPr algn="ctr"/>
            <a:r>
              <a:rPr lang="en-US" b="1" dirty="0"/>
              <a:t>Health in all policies</a:t>
            </a:r>
          </a:p>
        </p:txBody>
      </p:sp>
      <p:pic>
        <p:nvPicPr>
          <p:cNvPr id="4" name="Online Media 3" title="Collaborative Health Slideshow">
            <a:hlinkClick r:id="" action="ppaction://media"/>
            <a:extLst>
              <a:ext uri="{FF2B5EF4-FFF2-40B4-BE49-F238E27FC236}">
                <a16:creationId xmlns:a16="http://schemas.microsoft.com/office/drawing/2014/main" id="{38E574C9-8DCA-4B3B-99EA-3ADC40E94EDA}"/>
              </a:ext>
            </a:extLst>
          </p:cNvPr>
          <p:cNvPicPr>
            <a:picLocks noRot="1" noChangeAspect="1"/>
          </p:cNvPicPr>
          <p:nvPr>
            <a:videoFile r:link="rId1"/>
          </p:nvPr>
        </p:nvPicPr>
        <p:blipFill>
          <a:blip r:embed="rId4"/>
          <a:stretch>
            <a:fillRect/>
          </a:stretch>
        </p:blipFill>
        <p:spPr>
          <a:xfrm>
            <a:off x="2697480" y="1891184"/>
            <a:ext cx="6324600" cy="3557588"/>
          </a:xfrm>
          <a:prstGeom prst="rect">
            <a:avLst/>
          </a:prstGeom>
        </p:spPr>
      </p:pic>
    </p:spTree>
    <p:extLst>
      <p:ext uri="{BB962C8B-B14F-4D97-AF65-F5344CB8AC3E}">
        <p14:creationId xmlns:p14="http://schemas.microsoft.com/office/powerpoint/2010/main" val="13018310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7A90-3B40-4C89-ABBB-C553551D322E}"/>
              </a:ext>
            </a:extLst>
          </p:cNvPr>
          <p:cNvSpPr>
            <a:spLocks noGrp="1"/>
          </p:cNvSpPr>
          <p:nvPr>
            <p:ph type="title"/>
          </p:nvPr>
        </p:nvSpPr>
        <p:spPr>
          <a:xfrm>
            <a:off x="343940" y="446169"/>
            <a:ext cx="11384595" cy="941157"/>
          </a:xfrm>
        </p:spPr>
        <p:txBody>
          <a:bodyPr/>
          <a:lstStyle/>
          <a:p>
            <a:pPr algn="ctr"/>
            <a:r>
              <a:rPr lang="en-US" b="1" dirty="0"/>
              <a:t>Health in all policies</a:t>
            </a:r>
          </a:p>
        </p:txBody>
      </p:sp>
      <p:sp>
        <p:nvSpPr>
          <p:cNvPr id="6" name="Text Placeholder 5">
            <a:extLst>
              <a:ext uri="{FF2B5EF4-FFF2-40B4-BE49-F238E27FC236}">
                <a16:creationId xmlns:a16="http://schemas.microsoft.com/office/drawing/2014/main" id="{5D413D79-BC8A-4773-8F12-A8D91E0F39AC}"/>
              </a:ext>
            </a:extLst>
          </p:cNvPr>
          <p:cNvSpPr>
            <a:spLocks noGrp="1"/>
          </p:cNvSpPr>
          <p:nvPr>
            <p:ph type="body" sz="quarter" idx="17"/>
          </p:nvPr>
        </p:nvSpPr>
        <p:spPr>
          <a:xfrm>
            <a:off x="6107372" y="2180132"/>
            <a:ext cx="5621163" cy="2822113"/>
          </a:xfrm>
        </p:spPr>
        <p:txBody>
          <a:bodyPr/>
          <a:lstStyle/>
          <a:p>
            <a:r>
              <a:rPr lang="en-US" dirty="0">
                <a:latin typeface="+mn-lt"/>
              </a:rPr>
              <a:t>An approach to addressing the social determinants of health that are the key drivers of health outcomes and health inequities.</a:t>
            </a:r>
          </a:p>
          <a:p>
            <a:endParaRPr lang="en-US" dirty="0"/>
          </a:p>
        </p:txBody>
      </p:sp>
      <p:sp>
        <p:nvSpPr>
          <p:cNvPr id="7" name="Text Placeholder 5">
            <a:extLst>
              <a:ext uri="{FF2B5EF4-FFF2-40B4-BE49-F238E27FC236}">
                <a16:creationId xmlns:a16="http://schemas.microsoft.com/office/drawing/2014/main" id="{431F26E3-66E8-4C10-9D24-638B2CFF5751}"/>
              </a:ext>
            </a:extLst>
          </p:cNvPr>
          <p:cNvSpPr txBox="1">
            <a:spLocks/>
          </p:cNvSpPr>
          <p:nvPr/>
        </p:nvSpPr>
        <p:spPr>
          <a:xfrm>
            <a:off x="690282" y="1419962"/>
            <a:ext cx="5621163" cy="4844180"/>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959"/>
              </a:spcAft>
              <a:buFont typeface="Wingdings" panose="05000000000000000000" pitchFamily="2" charset="2"/>
              <a:buChar char="§"/>
              <a:defRPr lang="en-US" sz="2800" b="0" i="0" kern="1200" cap="none"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tabLst>
                <a:tab pos="169629" algn="l"/>
                <a:tab pos="339257" algn="l"/>
              </a:tabLst>
              <a:defRPr lang="en-US" sz="2400" b="0" i="0" kern="1200" cap="none" spc="0" baseline="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endParaRPr lang="en-US" dirty="0"/>
          </a:p>
        </p:txBody>
      </p:sp>
      <p:sp>
        <p:nvSpPr>
          <p:cNvPr id="8" name="Text Placeholder 5">
            <a:extLst>
              <a:ext uri="{FF2B5EF4-FFF2-40B4-BE49-F238E27FC236}">
                <a16:creationId xmlns:a16="http://schemas.microsoft.com/office/drawing/2014/main" id="{EF1D2551-0B5C-4413-9483-3027721B123B}"/>
              </a:ext>
            </a:extLst>
          </p:cNvPr>
          <p:cNvSpPr txBox="1">
            <a:spLocks/>
          </p:cNvSpPr>
          <p:nvPr/>
        </p:nvSpPr>
        <p:spPr>
          <a:xfrm>
            <a:off x="582560" y="2180132"/>
            <a:ext cx="5621163" cy="3112641"/>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959"/>
              </a:spcAft>
              <a:buFont typeface="Wingdings" panose="05000000000000000000" pitchFamily="2" charset="2"/>
              <a:buChar char="§"/>
              <a:defRPr lang="en-US" sz="2800" b="0" i="0" kern="1200" cap="none"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tabLst>
                <a:tab pos="169629" algn="l"/>
                <a:tab pos="339257" algn="l"/>
              </a:tabLst>
              <a:defRPr lang="en-US" sz="2400" b="0" i="0" kern="1200" cap="none" spc="0" baseline="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r>
              <a:rPr lang="en-US" dirty="0">
                <a:latin typeface="+mn-lt"/>
              </a:rPr>
              <a:t>A collaborative approach to improving the health of all people by incorporating health considerations into decision-making across sectors and policy areas. </a:t>
            </a:r>
          </a:p>
          <a:p>
            <a:endParaRPr lang="en-US" dirty="0"/>
          </a:p>
        </p:txBody>
      </p:sp>
    </p:spTree>
    <p:extLst>
      <p:ext uri="{BB962C8B-B14F-4D97-AF65-F5344CB8AC3E}">
        <p14:creationId xmlns:p14="http://schemas.microsoft.com/office/powerpoint/2010/main" val="6536241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DCF77FE-139D-46F8-BFCB-A6C729362803}"/>
              </a:ext>
            </a:extLst>
          </p:cNvPr>
          <p:cNvSpPr>
            <a:spLocks noGrp="1"/>
          </p:cNvSpPr>
          <p:nvPr>
            <p:ph type="title"/>
          </p:nvPr>
        </p:nvSpPr>
        <p:spPr>
          <a:xfrm>
            <a:off x="556532" y="784019"/>
            <a:ext cx="11210925" cy="744836"/>
          </a:xfrm>
        </p:spPr>
        <p:txBody>
          <a:bodyPr vert="horz" lIns="91440" tIns="45720" rIns="91440" bIns="45720" rtlCol="0" anchor="ctr">
            <a:normAutofit fontScale="90000"/>
          </a:bodyPr>
          <a:lstStyle/>
          <a:p>
            <a:pPr algn="ctr" defTabSz="914400"/>
            <a:r>
              <a:rPr lang="en-US" sz="3200" dirty="0">
                <a:solidFill>
                  <a:schemeClr val="bg1"/>
                </a:solidFill>
              </a:rPr>
              <a:t>What is the North Dakota Department of Health Doing?</a:t>
            </a:r>
            <a:br>
              <a:rPr lang="en-US" sz="3200" dirty="0"/>
            </a:br>
            <a:endParaRPr lang="en-US" sz="3200" kern="1200" dirty="0">
              <a:solidFill>
                <a:schemeClr val="bg1"/>
              </a:solidFill>
              <a:latin typeface="+mj-lt"/>
              <a:ea typeface="+mj-ea"/>
              <a:cs typeface="+mj-cs"/>
            </a:endParaRPr>
          </a:p>
        </p:txBody>
      </p:sp>
      <p:pic>
        <p:nvPicPr>
          <p:cNvPr id="10" name="Picture Placeholder 9">
            <a:extLst>
              <a:ext uri="{FF2B5EF4-FFF2-40B4-BE49-F238E27FC236}">
                <a16:creationId xmlns:a16="http://schemas.microsoft.com/office/drawing/2014/main" id="{E4AAC1AF-BF5C-4DCF-B911-DEA7734495CE}"/>
              </a:ext>
            </a:extLst>
          </p:cNvPr>
          <p:cNvPicPr>
            <a:picLocks noGrp="1" noChangeAspect="1"/>
          </p:cNvPicPr>
          <p:nvPr>
            <p:ph type="pic" sz="quarter" idx="4294967295"/>
          </p:nvPr>
        </p:nvPicPr>
        <p:blipFill rotWithShape="1">
          <a:blip r:embed="rId3"/>
          <a:srcRect t="4537" b="39549"/>
          <a:stretch/>
        </p:blipFill>
        <p:spPr>
          <a:xfrm>
            <a:off x="643467" y="2043089"/>
            <a:ext cx="10905066" cy="3658474"/>
          </a:xfrm>
          <a:prstGeom prst="rect">
            <a:avLst/>
          </a:prstGeom>
        </p:spPr>
      </p:pic>
    </p:spTree>
    <p:extLst>
      <p:ext uri="{BB962C8B-B14F-4D97-AF65-F5344CB8AC3E}">
        <p14:creationId xmlns:p14="http://schemas.microsoft.com/office/powerpoint/2010/main" val="13322289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B9BE91-2710-4D0A-B4F1-99907999A2D4}"/>
              </a:ext>
            </a:extLst>
          </p:cNvPr>
          <p:cNvSpPr>
            <a:spLocks noGrp="1"/>
          </p:cNvSpPr>
          <p:nvPr>
            <p:ph type="body" sz="quarter" idx="15"/>
          </p:nvPr>
        </p:nvSpPr>
        <p:spPr>
          <a:xfrm>
            <a:off x="6293224" y="1310379"/>
            <a:ext cx="5665693" cy="3950371"/>
          </a:xfrm>
        </p:spPr>
        <p:txBody>
          <a:bodyPr/>
          <a:lstStyle/>
          <a:p>
            <a:r>
              <a:rPr lang="en-US" dirty="0"/>
              <a:t>Health Equity Director</a:t>
            </a:r>
          </a:p>
          <a:p>
            <a:r>
              <a:rPr lang="en-US" dirty="0"/>
              <a:t>Health Disparities Report</a:t>
            </a:r>
          </a:p>
          <a:p>
            <a:r>
              <a:rPr lang="en-US" dirty="0"/>
              <a:t>Health Equity/Social Determinates of Health: an overarching principal of the Department’s Strategic Plan</a:t>
            </a:r>
          </a:p>
          <a:p>
            <a:r>
              <a:rPr lang="en-US" dirty="0"/>
              <a:t>Boundary Spanning Braiding and Layering</a:t>
            </a:r>
          </a:p>
          <a:p>
            <a:endParaRPr lang="en-US" dirty="0"/>
          </a:p>
        </p:txBody>
      </p:sp>
      <p:pic>
        <p:nvPicPr>
          <p:cNvPr id="5" name="Picture 4">
            <a:extLst>
              <a:ext uri="{FF2B5EF4-FFF2-40B4-BE49-F238E27FC236}">
                <a16:creationId xmlns:a16="http://schemas.microsoft.com/office/drawing/2014/main" id="{5D8F2656-4245-4C5C-8DA4-43B8E97FFED0}"/>
              </a:ext>
            </a:extLst>
          </p:cNvPr>
          <p:cNvPicPr>
            <a:picLocks noChangeAspect="1"/>
          </p:cNvPicPr>
          <p:nvPr/>
        </p:nvPicPr>
        <p:blipFill>
          <a:blip r:embed="rId3"/>
          <a:stretch>
            <a:fillRect/>
          </a:stretch>
        </p:blipFill>
        <p:spPr>
          <a:xfrm>
            <a:off x="407130" y="0"/>
            <a:ext cx="5299364" cy="6858000"/>
          </a:xfrm>
          <a:prstGeom prst="rect">
            <a:avLst/>
          </a:prstGeom>
        </p:spPr>
      </p:pic>
    </p:spTree>
    <p:extLst>
      <p:ext uri="{BB962C8B-B14F-4D97-AF65-F5344CB8AC3E}">
        <p14:creationId xmlns:p14="http://schemas.microsoft.com/office/powerpoint/2010/main" val="3034542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356C8-D02B-4C94-ABAB-84A816848507}"/>
              </a:ext>
            </a:extLst>
          </p:cNvPr>
          <p:cNvSpPr>
            <a:spLocks noGrp="1"/>
          </p:cNvSpPr>
          <p:nvPr>
            <p:ph type="body" sz="quarter" idx="15"/>
          </p:nvPr>
        </p:nvSpPr>
        <p:spPr>
          <a:xfrm>
            <a:off x="247115" y="962808"/>
            <a:ext cx="5848885" cy="3950371"/>
          </a:xfrm>
        </p:spPr>
        <p:txBody>
          <a:bodyPr/>
          <a:lstStyle/>
          <a:p>
            <a:r>
              <a:rPr lang="en-US" dirty="0"/>
              <a:t>Trainings </a:t>
            </a:r>
          </a:p>
          <a:p>
            <a:r>
              <a:rPr lang="en-US" dirty="0"/>
              <a:t>Media Campaigns</a:t>
            </a:r>
            <a:r>
              <a:rPr lang="en-US" dirty="0">
                <a:highlight>
                  <a:srgbClr val="FFFF00"/>
                </a:highlight>
              </a:rPr>
              <a:t> </a:t>
            </a:r>
          </a:p>
          <a:p>
            <a:r>
              <a:rPr lang="en-US" dirty="0"/>
              <a:t>Main Street Initiative Summit</a:t>
            </a:r>
          </a:p>
          <a:p>
            <a:r>
              <a:rPr lang="en-US" dirty="0"/>
              <a:t>Community Collaborations</a:t>
            </a:r>
          </a:p>
          <a:p>
            <a:pPr lvl="1">
              <a:buFont typeface="Arial" panose="020B0604020202020204" pitchFamily="34" charset="0"/>
              <a:buChar char="•"/>
            </a:pPr>
            <a:r>
              <a:rPr lang="en-US" dirty="0"/>
              <a:t>Health Equity Committee</a:t>
            </a:r>
          </a:p>
          <a:p>
            <a:pPr lvl="1">
              <a:buFont typeface="Arial" panose="020B0604020202020204" pitchFamily="34" charset="0"/>
              <a:buChar char="•"/>
            </a:pPr>
            <a:r>
              <a:rPr lang="en-US" dirty="0"/>
              <a:t>Work- As-One Needs Assessment Integration</a:t>
            </a:r>
          </a:p>
          <a:p>
            <a:endParaRPr lang="en-US" dirty="0"/>
          </a:p>
        </p:txBody>
      </p:sp>
      <p:pic>
        <p:nvPicPr>
          <p:cNvPr id="4" name="Picture 3">
            <a:extLst>
              <a:ext uri="{FF2B5EF4-FFF2-40B4-BE49-F238E27FC236}">
                <a16:creationId xmlns:a16="http://schemas.microsoft.com/office/drawing/2014/main" id="{37BA026B-9B3A-40C0-99DB-E447C3881E3B}"/>
              </a:ext>
            </a:extLst>
          </p:cNvPr>
          <p:cNvPicPr>
            <a:picLocks noChangeAspect="1"/>
          </p:cNvPicPr>
          <p:nvPr/>
        </p:nvPicPr>
        <p:blipFill>
          <a:blip r:embed="rId3"/>
          <a:stretch>
            <a:fillRect/>
          </a:stretch>
        </p:blipFill>
        <p:spPr>
          <a:xfrm>
            <a:off x="6388382" y="968829"/>
            <a:ext cx="5477298" cy="4743618"/>
          </a:xfrm>
          <a:prstGeom prst="rect">
            <a:avLst/>
          </a:prstGeom>
        </p:spPr>
      </p:pic>
      <p:pic>
        <p:nvPicPr>
          <p:cNvPr id="5" name="Picture 4">
            <a:extLst>
              <a:ext uri="{FF2B5EF4-FFF2-40B4-BE49-F238E27FC236}">
                <a16:creationId xmlns:a16="http://schemas.microsoft.com/office/drawing/2014/main" id="{77565D2F-A827-40FE-AF12-503D4FBC9B60}"/>
              </a:ext>
            </a:extLst>
          </p:cNvPr>
          <p:cNvPicPr/>
          <p:nvPr/>
        </p:nvPicPr>
        <p:blipFill>
          <a:blip r:embed="rId4"/>
          <a:stretch>
            <a:fillRect/>
          </a:stretch>
        </p:blipFill>
        <p:spPr>
          <a:xfrm>
            <a:off x="1385625" y="4742849"/>
            <a:ext cx="2499995" cy="1407160"/>
          </a:xfrm>
          <a:prstGeom prst="rect">
            <a:avLst/>
          </a:prstGeom>
        </p:spPr>
      </p:pic>
    </p:spTree>
    <p:extLst>
      <p:ext uri="{BB962C8B-B14F-4D97-AF65-F5344CB8AC3E}">
        <p14:creationId xmlns:p14="http://schemas.microsoft.com/office/powerpoint/2010/main" val="793714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77E6BE2-B5C5-4D1A-87CB-0FC7DE84541E}"/>
              </a:ext>
            </a:extLst>
          </p:cNvPr>
          <p:cNvPicPr>
            <a:picLocks noGrp="1" noChangeAspect="1"/>
          </p:cNvPicPr>
          <p:nvPr>
            <p:ph type="pic" sz="quarter" idx="17"/>
          </p:nvPr>
        </p:nvPicPr>
        <p:blipFill>
          <a:blip r:embed="rId3"/>
          <a:stretch>
            <a:fillRect/>
          </a:stretch>
        </p:blipFill>
        <p:spPr>
          <a:xfrm>
            <a:off x="8099875" y="814838"/>
            <a:ext cx="3537175" cy="2359228"/>
          </a:xfrm>
        </p:spPr>
      </p:pic>
      <p:pic>
        <p:nvPicPr>
          <p:cNvPr id="16" name="Picture Placeholder 15">
            <a:extLst>
              <a:ext uri="{FF2B5EF4-FFF2-40B4-BE49-F238E27FC236}">
                <a16:creationId xmlns:a16="http://schemas.microsoft.com/office/drawing/2014/main" id="{44018459-9E8D-4170-AB1B-4D969CA5425C}"/>
              </a:ext>
            </a:extLst>
          </p:cNvPr>
          <p:cNvPicPr>
            <a:picLocks noGrp="1" noChangeAspect="1"/>
          </p:cNvPicPr>
          <p:nvPr>
            <p:ph type="pic" sz="quarter" idx="18"/>
          </p:nvPr>
        </p:nvPicPr>
        <p:blipFill>
          <a:blip r:embed="rId4"/>
          <a:stretch>
            <a:fillRect/>
          </a:stretch>
        </p:blipFill>
        <p:spPr>
          <a:xfrm>
            <a:off x="481263" y="3443011"/>
            <a:ext cx="3537175" cy="2359228"/>
          </a:xfrm>
        </p:spPr>
      </p:pic>
      <p:pic>
        <p:nvPicPr>
          <p:cNvPr id="10" name="Picture Placeholder 9">
            <a:extLst>
              <a:ext uri="{FF2B5EF4-FFF2-40B4-BE49-F238E27FC236}">
                <a16:creationId xmlns:a16="http://schemas.microsoft.com/office/drawing/2014/main" id="{8B0B1F10-515E-4244-9A17-B45D6AB6ABC2}"/>
              </a:ext>
            </a:extLst>
          </p:cNvPr>
          <p:cNvPicPr>
            <a:picLocks noGrp="1" noChangeAspect="1"/>
          </p:cNvPicPr>
          <p:nvPr>
            <p:ph type="pic" sz="quarter" idx="19"/>
          </p:nvPr>
        </p:nvPicPr>
        <p:blipFill>
          <a:blip r:embed="rId5"/>
          <a:stretch>
            <a:fillRect/>
          </a:stretch>
        </p:blipFill>
        <p:spPr>
          <a:xfrm>
            <a:off x="4290569" y="814282"/>
            <a:ext cx="3537175" cy="2360342"/>
          </a:xfrm>
        </p:spPr>
      </p:pic>
      <p:pic>
        <p:nvPicPr>
          <p:cNvPr id="14" name="Picture Placeholder 13">
            <a:extLst>
              <a:ext uri="{FF2B5EF4-FFF2-40B4-BE49-F238E27FC236}">
                <a16:creationId xmlns:a16="http://schemas.microsoft.com/office/drawing/2014/main" id="{81244762-4660-4020-811E-5085C3052D3B}"/>
              </a:ext>
            </a:extLst>
          </p:cNvPr>
          <p:cNvPicPr>
            <a:picLocks noGrp="1" noChangeAspect="1"/>
          </p:cNvPicPr>
          <p:nvPr>
            <p:ph type="pic" sz="quarter" idx="20"/>
          </p:nvPr>
        </p:nvPicPr>
        <p:blipFill>
          <a:blip r:embed="rId6"/>
          <a:stretch>
            <a:fillRect/>
          </a:stretch>
        </p:blipFill>
        <p:spPr>
          <a:xfrm>
            <a:off x="4294985" y="3443568"/>
            <a:ext cx="3537175" cy="2358116"/>
          </a:xfrm>
        </p:spPr>
      </p:pic>
      <p:sp>
        <p:nvSpPr>
          <p:cNvPr id="17" name="Rectangle 16">
            <a:extLst>
              <a:ext uri="{FF2B5EF4-FFF2-40B4-BE49-F238E27FC236}">
                <a16:creationId xmlns:a16="http://schemas.microsoft.com/office/drawing/2014/main" id="{36A65365-03ED-456D-8AED-B65ECD8445F2}"/>
              </a:ext>
            </a:extLst>
          </p:cNvPr>
          <p:cNvSpPr/>
          <p:nvPr/>
        </p:nvSpPr>
        <p:spPr>
          <a:xfrm>
            <a:off x="8108707" y="3429000"/>
            <a:ext cx="3537175" cy="2387252"/>
          </a:xfrm>
          <a:prstGeom prst="rect">
            <a:avLst/>
          </a:prstGeom>
          <a:solidFill>
            <a:srgbClr val="000000">
              <a:alpha val="25098"/>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z="3200" spc="600" dirty="0">
                <a:solidFill>
                  <a:schemeClr val="bg1"/>
                </a:solidFill>
              </a:rPr>
              <a:t>Health Equity</a:t>
            </a:r>
          </a:p>
        </p:txBody>
      </p:sp>
      <p:sp>
        <p:nvSpPr>
          <p:cNvPr id="20" name="Rectangle 19">
            <a:extLst>
              <a:ext uri="{FF2B5EF4-FFF2-40B4-BE49-F238E27FC236}">
                <a16:creationId xmlns:a16="http://schemas.microsoft.com/office/drawing/2014/main" id="{C514D2A3-0C1B-46CB-B71B-8E846EF488EC}"/>
              </a:ext>
            </a:extLst>
          </p:cNvPr>
          <p:cNvSpPr/>
          <p:nvPr/>
        </p:nvSpPr>
        <p:spPr>
          <a:xfrm>
            <a:off x="481263" y="800826"/>
            <a:ext cx="3537175" cy="2387253"/>
          </a:xfrm>
          <a:prstGeom prst="rect">
            <a:avLst/>
          </a:prstGeom>
          <a:solidFill>
            <a:srgbClr val="000000">
              <a:alpha val="25098"/>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z="3200" spc="300" dirty="0">
                <a:solidFill>
                  <a:schemeClr val="bg1"/>
                </a:solidFill>
              </a:rPr>
              <a:t>TEAM ND </a:t>
            </a:r>
          </a:p>
          <a:p>
            <a:pPr algn="ctr">
              <a:spcAft>
                <a:spcPts val="1200"/>
              </a:spcAft>
            </a:pPr>
            <a:r>
              <a:rPr lang="en-US" sz="3200" spc="300" dirty="0">
                <a:solidFill>
                  <a:schemeClr val="bg1"/>
                </a:solidFill>
              </a:rPr>
              <a:t>VALUES</a:t>
            </a:r>
          </a:p>
        </p:txBody>
      </p:sp>
    </p:spTree>
    <p:extLst>
      <p:ext uri="{BB962C8B-B14F-4D97-AF65-F5344CB8AC3E}">
        <p14:creationId xmlns:p14="http://schemas.microsoft.com/office/powerpoint/2010/main" val="3764753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7C25E5-3A3C-4B33-A066-621755E89C09}"/>
              </a:ext>
            </a:extLst>
          </p:cNvPr>
          <p:cNvSpPr>
            <a:spLocks noGrp="1"/>
          </p:cNvSpPr>
          <p:nvPr>
            <p:ph type="title"/>
          </p:nvPr>
        </p:nvSpPr>
        <p:spPr>
          <a:xfrm>
            <a:off x="1286932" y="1204109"/>
            <a:ext cx="10023398" cy="857894"/>
          </a:xfrm>
        </p:spPr>
        <p:txBody>
          <a:bodyPr vert="horz" lIns="91440" tIns="45720" rIns="91440" bIns="45720" rtlCol="0" anchor="ctr">
            <a:normAutofit/>
          </a:bodyPr>
          <a:lstStyle/>
          <a:p>
            <a:pPr defTabSz="914400"/>
            <a:r>
              <a:rPr lang="en-US" sz="4000" kern="1200" dirty="0">
                <a:solidFill>
                  <a:srgbClr val="FFFFFF"/>
                </a:solidFill>
                <a:latin typeface="+mj-lt"/>
                <a:ea typeface="+mj-ea"/>
                <a:cs typeface="+mj-cs"/>
              </a:rPr>
              <a:t>Questions	</a:t>
            </a:r>
          </a:p>
        </p:txBody>
      </p:sp>
      <p:sp>
        <p:nvSpPr>
          <p:cNvPr id="3" name="Text Placeholder 2">
            <a:extLst>
              <a:ext uri="{FF2B5EF4-FFF2-40B4-BE49-F238E27FC236}">
                <a16:creationId xmlns:a16="http://schemas.microsoft.com/office/drawing/2014/main" id="{5FB20934-0E6E-4D93-AD19-9CA3336AAEFA}"/>
              </a:ext>
            </a:extLst>
          </p:cNvPr>
          <p:cNvSpPr>
            <a:spLocks noGrp="1"/>
          </p:cNvSpPr>
          <p:nvPr>
            <p:ph type="body" sz="quarter" idx="16"/>
          </p:nvPr>
        </p:nvSpPr>
        <p:spPr>
          <a:xfrm>
            <a:off x="1215212" y="2753796"/>
            <a:ext cx="4324976" cy="3019474"/>
          </a:xfrm>
        </p:spPr>
        <p:txBody>
          <a:bodyPr vert="horz" lIns="91440" tIns="45720" rIns="91440" bIns="45720" rtlCol="0">
            <a:normAutofit/>
          </a:bodyPr>
          <a:lstStyle/>
          <a:p>
            <a:pPr marL="0" indent="-228600" defTabSz="914400">
              <a:lnSpc>
                <a:spcPct val="90000"/>
              </a:lnSpc>
              <a:buFont typeface="Arial" panose="020B0604020202020204" pitchFamily="34" charset="0"/>
              <a:buChar char="•"/>
            </a:pPr>
            <a:endParaRPr lang="en-US" sz="2000" dirty="0">
              <a:solidFill>
                <a:schemeClr val="tx1"/>
              </a:solidFill>
              <a:latin typeface="+mn-lt"/>
              <a:ea typeface="+mn-ea"/>
              <a:cs typeface="+mn-cs"/>
            </a:endParaRPr>
          </a:p>
          <a:p>
            <a:pPr marL="0" indent="0" defTabSz="914400">
              <a:lnSpc>
                <a:spcPct val="90000"/>
              </a:lnSpc>
              <a:buNone/>
            </a:pPr>
            <a:r>
              <a:rPr lang="en-US" sz="2000" dirty="0">
                <a:solidFill>
                  <a:schemeClr val="tx1"/>
                </a:solidFill>
                <a:latin typeface="+mn-lt"/>
                <a:ea typeface="+mn-ea"/>
                <a:cs typeface="+mn-cs"/>
              </a:rPr>
              <a:t>Krissie Guerard, MS</a:t>
            </a:r>
          </a:p>
          <a:p>
            <a:pPr marL="0" indent="0" defTabSz="914400">
              <a:lnSpc>
                <a:spcPct val="90000"/>
              </a:lnSpc>
              <a:buNone/>
            </a:pPr>
            <a:r>
              <a:rPr lang="en-US" sz="2000" dirty="0">
                <a:solidFill>
                  <a:schemeClr val="tx1"/>
                </a:solidFill>
                <a:latin typeface="+mn-lt"/>
                <a:ea typeface="+mn-ea"/>
                <a:cs typeface="+mn-cs"/>
              </a:rPr>
              <a:t>Health Equity Director</a:t>
            </a:r>
          </a:p>
          <a:p>
            <a:pPr marL="0" indent="0" defTabSz="914400">
              <a:lnSpc>
                <a:spcPct val="90000"/>
              </a:lnSpc>
              <a:buNone/>
            </a:pPr>
            <a:r>
              <a:rPr lang="en-US" sz="2000" dirty="0">
                <a:solidFill>
                  <a:schemeClr val="tx1"/>
                </a:solidFill>
                <a:latin typeface="+mn-lt"/>
                <a:ea typeface="+mn-ea"/>
                <a:cs typeface="+mn-cs"/>
              </a:rPr>
              <a:t>North Dakota Department of Health</a:t>
            </a:r>
          </a:p>
          <a:p>
            <a:pPr marL="0" indent="0" defTabSz="914400">
              <a:lnSpc>
                <a:spcPct val="90000"/>
              </a:lnSpc>
              <a:buNone/>
            </a:pPr>
            <a:r>
              <a:rPr lang="en-US" sz="2000" dirty="0">
                <a:solidFill>
                  <a:schemeClr val="tx1"/>
                </a:solidFill>
                <a:latin typeface="+mn-lt"/>
                <a:ea typeface="+mn-ea"/>
                <a:cs typeface="+mn-cs"/>
              </a:rPr>
              <a:t>Email: </a:t>
            </a:r>
            <a:r>
              <a:rPr lang="en-US" sz="2000" dirty="0">
                <a:solidFill>
                  <a:schemeClr val="tx1"/>
                </a:solidFill>
                <a:latin typeface="+mn-lt"/>
                <a:ea typeface="+mn-ea"/>
                <a:cs typeface="+mn-cs"/>
                <a:hlinkClick r:id="rId3"/>
              </a:rPr>
              <a:t>kguerard@nd.gov</a:t>
            </a:r>
            <a:endParaRPr lang="en-US" sz="2000" dirty="0">
              <a:solidFill>
                <a:schemeClr val="tx1"/>
              </a:solidFill>
              <a:latin typeface="+mn-lt"/>
              <a:ea typeface="+mn-ea"/>
              <a:cs typeface="+mn-cs"/>
            </a:endParaRPr>
          </a:p>
          <a:p>
            <a:pPr marL="0" indent="0" defTabSz="914400">
              <a:lnSpc>
                <a:spcPct val="90000"/>
              </a:lnSpc>
              <a:buNone/>
            </a:pPr>
            <a:r>
              <a:rPr lang="en-US" sz="2000" dirty="0">
                <a:solidFill>
                  <a:schemeClr val="tx1"/>
                </a:solidFill>
                <a:latin typeface="+mn-lt"/>
                <a:ea typeface="+mn-ea"/>
                <a:cs typeface="+mn-cs"/>
              </a:rPr>
              <a:t>Phone: 701-328-4528</a:t>
            </a:r>
          </a:p>
          <a:p>
            <a:pPr marL="0" indent="0" defTabSz="914400">
              <a:lnSpc>
                <a:spcPct val="110000"/>
              </a:lnSpc>
              <a:spcAft>
                <a:spcPts val="0"/>
              </a:spcAft>
              <a:buNone/>
            </a:pPr>
            <a:endParaRPr lang="en-US" sz="800" dirty="0">
              <a:solidFill>
                <a:schemeClr val="tx1"/>
              </a:solidFill>
              <a:latin typeface="+mn-lt"/>
              <a:ea typeface="+mn-ea"/>
              <a:cs typeface="+mn-cs"/>
            </a:endParaRPr>
          </a:p>
          <a:p>
            <a:pPr marL="0" indent="0" defTabSz="914400">
              <a:lnSpc>
                <a:spcPct val="110000"/>
              </a:lnSpc>
              <a:spcAft>
                <a:spcPts val="0"/>
              </a:spcAft>
              <a:buNone/>
            </a:pPr>
            <a:r>
              <a:rPr lang="en-US" sz="2000" dirty="0">
                <a:solidFill>
                  <a:schemeClr val="tx1"/>
                </a:solidFill>
                <a:latin typeface="+mn-lt"/>
                <a:ea typeface="+mn-ea"/>
                <a:cs typeface="+mn-cs"/>
              </a:rPr>
              <a:t>Website: </a:t>
            </a:r>
          </a:p>
          <a:p>
            <a:pPr marL="0" indent="0" defTabSz="914400">
              <a:lnSpc>
                <a:spcPct val="110000"/>
              </a:lnSpc>
              <a:spcAft>
                <a:spcPts val="0"/>
              </a:spcAft>
              <a:buNone/>
            </a:pPr>
            <a:r>
              <a:rPr lang="en-US" sz="2000" dirty="0">
                <a:solidFill>
                  <a:schemeClr val="tx1"/>
                </a:solidFill>
                <a:latin typeface="+mn-lt"/>
                <a:ea typeface="+mn-ea"/>
                <a:cs typeface="+mn-cs"/>
                <a:hlinkClick r:id="rId4"/>
              </a:rPr>
              <a:t>www.ndhealth.gov/heo</a:t>
            </a:r>
            <a:endParaRPr lang="en-US" sz="2000" dirty="0">
              <a:solidFill>
                <a:schemeClr val="tx1"/>
              </a:solidFill>
              <a:latin typeface="+mn-lt"/>
              <a:ea typeface="+mn-ea"/>
              <a:cs typeface="+mn-cs"/>
            </a:endParaRPr>
          </a:p>
          <a:p>
            <a:pPr marL="0" indent="0" defTabSz="914400">
              <a:lnSpc>
                <a:spcPct val="90000"/>
              </a:lnSpc>
              <a:buNone/>
            </a:pPr>
            <a:endParaRPr lang="en-US" sz="1800" dirty="0">
              <a:solidFill>
                <a:schemeClr val="tx1"/>
              </a:solidFill>
              <a:latin typeface="+mn-lt"/>
              <a:ea typeface="+mn-ea"/>
              <a:cs typeface="+mn-cs"/>
            </a:endParaRPr>
          </a:p>
          <a:p>
            <a:pPr marL="0" indent="-228600" defTabSz="914400">
              <a:lnSpc>
                <a:spcPct val="90000"/>
              </a:lnSpc>
              <a:buFont typeface="Arial" panose="020B0604020202020204" pitchFamily="34" charset="0"/>
              <a:buChar char="•"/>
            </a:pPr>
            <a:endParaRPr lang="en-US" sz="1800" dirty="0">
              <a:solidFill>
                <a:schemeClr val="tx1"/>
              </a:solidFill>
              <a:latin typeface="+mn-lt"/>
              <a:ea typeface="+mn-ea"/>
              <a:cs typeface="+mn-cs"/>
            </a:endParaRPr>
          </a:p>
          <a:p>
            <a:pPr marL="0" indent="-228600" defTabSz="914400">
              <a:lnSpc>
                <a:spcPct val="90000"/>
              </a:lnSpc>
              <a:buFont typeface="Arial" panose="020B0604020202020204" pitchFamily="34" charset="0"/>
              <a:buChar char="•"/>
            </a:pPr>
            <a:endParaRPr lang="en-US" sz="18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1B2D05CB-DCC0-48CE-9480-F23DDC93336B}"/>
              </a:ext>
            </a:extLst>
          </p:cNvPr>
          <p:cNvPicPr>
            <a:picLocks noChangeAspect="1"/>
          </p:cNvPicPr>
          <p:nvPr/>
        </p:nvPicPr>
        <p:blipFill>
          <a:blip r:embed="rId5"/>
          <a:stretch>
            <a:fillRect/>
          </a:stretch>
        </p:blipFill>
        <p:spPr>
          <a:xfrm>
            <a:off x="6022186" y="3487962"/>
            <a:ext cx="4882884" cy="1622840"/>
          </a:xfrm>
          <a:prstGeom prst="rect">
            <a:avLst/>
          </a:prstGeom>
        </p:spPr>
      </p:pic>
    </p:spTree>
    <p:extLst>
      <p:ext uri="{BB962C8B-B14F-4D97-AF65-F5344CB8AC3E}">
        <p14:creationId xmlns:p14="http://schemas.microsoft.com/office/powerpoint/2010/main" val="7071246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B6EBFE5E-4752-4A59-80A3-3D488877C420}"/>
              </a:ext>
            </a:extLst>
          </p:cNvPr>
          <p:cNvPicPr>
            <a:picLocks noChangeAspect="1"/>
          </p:cNvPicPr>
          <p:nvPr/>
        </p:nvPicPr>
        <p:blipFill>
          <a:blip r:embed="rId3"/>
          <a:stretch>
            <a:fillRect/>
          </a:stretch>
        </p:blipFill>
        <p:spPr>
          <a:xfrm>
            <a:off x="2513321" y="1699752"/>
            <a:ext cx="7165358" cy="3458496"/>
          </a:xfrm>
          <a:prstGeom prst="rect">
            <a:avLst/>
          </a:prstGeom>
        </p:spPr>
      </p:pic>
    </p:spTree>
    <p:extLst>
      <p:ext uri="{BB962C8B-B14F-4D97-AF65-F5344CB8AC3E}">
        <p14:creationId xmlns:p14="http://schemas.microsoft.com/office/powerpoint/2010/main" val="1712228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E1BE77A-700F-4BBB-B572-941AB8F3F8FD}"/>
              </a:ext>
            </a:extLst>
          </p:cNvPr>
          <p:cNvPicPr>
            <a:picLocks noGrp="1" noChangeAspect="1"/>
          </p:cNvPicPr>
          <p:nvPr>
            <p:ph type="pic" sz="quarter" idx="16"/>
          </p:nvPr>
        </p:nvPicPr>
        <p:blipFill>
          <a:blip r:embed="rId3"/>
          <a:srcRect t="39155" b="39155"/>
          <a:stretch>
            <a:fillRect/>
          </a:stretch>
        </p:blipFill>
        <p:spPr/>
      </p:pic>
      <p:sp>
        <p:nvSpPr>
          <p:cNvPr id="3" name="Text Placeholder 2">
            <a:extLst>
              <a:ext uri="{FF2B5EF4-FFF2-40B4-BE49-F238E27FC236}">
                <a16:creationId xmlns:a16="http://schemas.microsoft.com/office/drawing/2014/main" id="{60A3C4A8-BC5D-403C-A035-7B571674AD2D}"/>
              </a:ext>
            </a:extLst>
          </p:cNvPr>
          <p:cNvSpPr>
            <a:spLocks noGrp="1"/>
          </p:cNvSpPr>
          <p:nvPr>
            <p:ph type="body" sz="quarter" idx="15"/>
          </p:nvPr>
        </p:nvSpPr>
        <p:spPr/>
        <p:txBody>
          <a:bodyPr/>
          <a:lstStyle/>
          <a:p>
            <a:r>
              <a:rPr lang="en-US" dirty="0"/>
              <a:t>To Understand: </a:t>
            </a:r>
          </a:p>
          <a:p>
            <a:pPr lvl="1">
              <a:buFont typeface="Arial" panose="020B0604020202020204" pitchFamily="34" charset="0"/>
              <a:buChar char="•"/>
            </a:pPr>
            <a:r>
              <a:rPr lang="en-US" dirty="0"/>
              <a:t>The Social Determinants of Health</a:t>
            </a:r>
          </a:p>
          <a:p>
            <a:pPr lvl="1">
              <a:buFont typeface="Arial" panose="020B0604020202020204" pitchFamily="34" charset="0"/>
              <a:buChar char="•"/>
            </a:pPr>
            <a:r>
              <a:rPr lang="en-US" dirty="0"/>
              <a:t>The Difference Between Health Equity and Health Equality</a:t>
            </a:r>
          </a:p>
          <a:p>
            <a:pPr lvl="1">
              <a:buFont typeface="Arial" panose="020B0604020202020204" pitchFamily="34" charset="0"/>
              <a:buChar char="•"/>
            </a:pPr>
            <a:r>
              <a:rPr lang="en-US" dirty="0"/>
              <a:t>Health in All Policies</a:t>
            </a:r>
          </a:p>
          <a:p>
            <a:pPr lvl="1">
              <a:buFont typeface="Arial" panose="020B0604020202020204" pitchFamily="34" charset="0"/>
              <a:buChar char="•"/>
            </a:pPr>
            <a:r>
              <a:rPr lang="en-US" dirty="0"/>
              <a:t>What the North Dakota Department of Health is doing related to the Social Determinants of Health and Health Equity </a:t>
            </a:r>
          </a:p>
          <a:p>
            <a:pPr marL="0" indent="0">
              <a:buNone/>
            </a:pPr>
            <a:endParaRPr lang="en-US" dirty="0"/>
          </a:p>
          <a:p>
            <a:endParaRPr lang="en-US" dirty="0"/>
          </a:p>
        </p:txBody>
      </p:sp>
      <p:sp>
        <p:nvSpPr>
          <p:cNvPr id="2" name="Title 1">
            <a:extLst>
              <a:ext uri="{FF2B5EF4-FFF2-40B4-BE49-F238E27FC236}">
                <a16:creationId xmlns:a16="http://schemas.microsoft.com/office/drawing/2014/main" id="{7E7E2056-E797-44CF-93A4-4B52D3AD2DDB}"/>
              </a:ext>
            </a:extLst>
          </p:cNvPr>
          <p:cNvSpPr>
            <a:spLocks noGrp="1"/>
          </p:cNvSpPr>
          <p:nvPr>
            <p:ph type="title"/>
          </p:nvPr>
        </p:nvSpPr>
        <p:spPr>
          <a:xfrm>
            <a:off x="425900" y="249507"/>
            <a:ext cx="5193566" cy="1320213"/>
          </a:xfrm>
        </p:spPr>
        <p:txBody>
          <a:bodyPr/>
          <a:lstStyle/>
          <a:p>
            <a:r>
              <a:rPr lang="en-US" b="1" dirty="0">
                <a:solidFill>
                  <a:schemeClr val="tx2"/>
                </a:solidFill>
              </a:rPr>
              <a:t>Objectives</a:t>
            </a:r>
            <a:r>
              <a:rPr lang="en-US" dirty="0"/>
              <a:t>	</a:t>
            </a:r>
          </a:p>
        </p:txBody>
      </p:sp>
    </p:spTree>
    <p:extLst>
      <p:ext uri="{BB962C8B-B14F-4D97-AF65-F5344CB8AC3E}">
        <p14:creationId xmlns:p14="http://schemas.microsoft.com/office/powerpoint/2010/main" val="1262233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084B1-FFE5-4E5C-89AB-B9D9ED9F3CE4}"/>
              </a:ext>
            </a:extLst>
          </p:cNvPr>
          <p:cNvSpPr>
            <a:spLocks noGrp="1"/>
          </p:cNvSpPr>
          <p:nvPr>
            <p:ph type="title"/>
          </p:nvPr>
        </p:nvSpPr>
        <p:spPr>
          <a:xfrm>
            <a:off x="640080" y="5729287"/>
            <a:ext cx="10911840" cy="1128713"/>
          </a:xfrm>
        </p:spPr>
        <p:txBody>
          <a:bodyPr vert="horz" lIns="91440" tIns="45720" rIns="91440" bIns="45720" rtlCol="0" anchor="ctr">
            <a:normAutofit/>
          </a:bodyPr>
          <a:lstStyle/>
          <a:p>
            <a:pPr algn="ctr" defTabSz="914400"/>
            <a:r>
              <a:rPr lang="en-US" sz="3200" dirty="0">
                <a:solidFill>
                  <a:schemeClr val="tx1"/>
                </a:solidFill>
                <a:latin typeface="+mj-lt"/>
                <a:ea typeface="+mj-ea"/>
                <a:cs typeface="+mj-cs"/>
              </a:rPr>
              <a:t>What are the social determinants of health?</a:t>
            </a:r>
            <a:br>
              <a:rPr lang="en-US" sz="3200" dirty="0">
                <a:solidFill>
                  <a:schemeClr val="tx1"/>
                </a:solidFill>
                <a:latin typeface="+mj-lt"/>
                <a:ea typeface="+mj-ea"/>
                <a:cs typeface="+mj-cs"/>
              </a:rPr>
            </a:br>
            <a:endParaRPr lang="en-US" sz="3200" dirty="0">
              <a:solidFill>
                <a:schemeClr val="tx1"/>
              </a:solidFill>
              <a:latin typeface="+mj-lt"/>
              <a:ea typeface="+mj-ea"/>
              <a:cs typeface="+mj-cs"/>
            </a:endParaRPr>
          </a:p>
        </p:txBody>
      </p:sp>
      <p:pic>
        <p:nvPicPr>
          <p:cNvPr id="5" name="Picture Placeholder 4">
            <a:extLst>
              <a:ext uri="{FF2B5EF4-FFF2-40B4-BE49-F238E27FC236}">
                <a16:creationId xmlns:a16="http://schemas.microsoft.com/office/drawing/2014/main" id="{C8B2DE1F-331C-4C0E-A8DA-63E5219DE3F2}"/>
              </a:ext>
            </a:extLst>
          </p:cNvPr>
          <p:cNvPicPr>
            <a:picLocks noGrp="1" noChangeAspect="1"/>
          </p:cNvPicPr>
          <p:nvPr>
            <p:ph type="pic" sz="quarter" idx="14"/>
          </p:nvPr>
        </p:nvPicPr>
        <p:blipFill rotWithShape="1">
          <a:blip r:embed="rId3"/>
          <a:srcRect l="3470" r="3470"/>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66344219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BF8D2D-556D-4A29-889D-D43440A2256A}"/>
              </a:ext>
            </a:extLst>
          </p:cNvPr>
          <p:cNvSpPr>
            <a:spLocks noGrp="1"/>
          </p:cNvSpPr>
          <p:nvPr>
            <p:ph type="body" sz="quarter" idx="15"/>
          </p:nvPr>
        </p:nvSpPr>
        <p:spPr>
          <a:xfrm>
            <a:off x="251012" y="2508069"/>
            <a:ext cx="5463989" cy="3950371"/>
          </a:xfrm>
        </p:spPr>
        <p:txBody>
          <a:bodyPr/>
          <a:lstStyle/>
          <a:p>
            <a:r>
              <a:rPr lang="en-US" dirty="0">
                <a:latin typeface="+mn-lt"/>
              </a:rPr>
              <a:t>Social determinants of health are the circumstances in which people are born, grow up, live, work and age, and the systems that are put into place to address illness.</a:t>
            </a:r>
          </a:p>
        </p:txBody>
      </p:sp>
      <p:sp>
        <p:nvSpPr>
          <p:cNvPr id="2" name="Title 1">
            <a:extLst>
              <a:ext uri="{FF2B5EF4-FFF2-40B4-BE49-F238E27FC236}">
                <a16:creationId xmlns:a16="http://schemas.microsoft.com/office/drawing/2014/main" id="{4DB604C8-C129-4E6F-AB7F-FD85EFBE7533}"/>
              </a:ext>
            </a:extLst>
          </p:cNvPr>
          <p:cNvSpPr>
            <a:spLocks noGrp="1"/>
          </p:cNvSpPr>
          <p:nvPr>
            <p:ph type="title"/>
          </p:nvPr>
        </p:nvSpPr>
        <p:spPr/>
        <p:txBody>
          <a:bodyPr/>
          <a:lstStyle/>
          <a:p>
            <a:pPr algn="ctr"/>
            <a:r>
              <a:rPr lang="en-US" b="1" dirty="0">
                <a:solidFill>
                  <a:schemeClr val="accent3"/>
                </a:solidFill>
              </a:rPr>
              <a:t>Social determinants of health</a:t>
            </a:r>
          </a:p>
        </p:txBody>
      </p:sp>
      <p:sp>
        <p:nvSpPr>
          <p:cNvPr id="5" name="Rectangle 4">
            <a:extLst>
              <a:ext uri="{FF2B5EF4-FFF2-40B4-BE49-F238E27FC236}">
                <a16:creationId xmlns:a16="http://schemas.microsoft.com/office/drawing/2014/main" id="{D9C02191-2C19-4327-8925-1E04FC89E10C}"/>
              </a:ext>
            </a:extLst>
          </p:cNvPr>
          <p:cNvSpPr/>
          <p:nvPr/>
        </p:nvSpPr>
        <p:spPr>
          <a:xfrm>
            <a:off x="5989320" y="1102578"/>
            <a:ext cx="6096000" cy="5601533"/>
          </a:xfrm>
          <a:prstGeom prst="rect">
            <a:avLst/>
          </a:prstGeom>
        </p:spPr>
        <p:txBody>
          <a:bodyPr>
            <a:spAutoFit/>
          </a:bodyPr>
          <a:lstStyle/>
          <a:p>
            <a:pPr marL="287338" lvl="1" defTabSz="914423">
              <a:spcAft>
                <a:spcPts val="600"/>
              </a:spcAft>
            </a:pPr>
            <a:r>
              <a:rPr lang="en-US" sz="3600" dirty="0">
                <a:solidFill>
                  <a:srgbClr val="000000">
                    <a:lumMod val="65000"/>
                    <a:lumOff val="35000"/>
                  </a:srgbClr>
                </a:solidFill>
                <a:ea typeface="Segoe UI Black" panose="020B0A02040204020203" pitchFamily="34" charset="0"/>
                <a:cs typeface="Arial" panose="020B0604020202020204" pitchFamily="34" charset="0"/>
              </a:rPr>
              <a:t>In the United States: </a:t>
            </a:r>
          </a:p>
          <a:p>
            <a:pPr marL="573088" lvl="1" indent="-285750" defTabSz="914423">
              <a:spcAft>
                <a:spcPts val="600"/>
              </a:spcAft>
              <a:buFont typeface="Wingdings" panose="05000000000000000000" pitchFamily="2" charset="2"/>
              <a:buChar char="Ø"/>
            </a:pPr>
            <a:r>
              <a:rPr lang="en-US" sz="2800" dirty="0">
                <a:solidFill>
                  <a:srgbClr val="000000">
                    <a:lumMod val="65000"/>
                    <a:lumOff val="35000"/>
                  </a:srgbClr>
                </a:solidFill>
                <a:ea typeface="Segoe UI Black" panose="020B0A02040204020203" pitchFamily="34" charset="0"/>
                <a:cs typeface="Arial" panose="020B0604020202020204" pitchFamily="34" charset="0"/>
              </a:rPr>
              <a:t>1.5 million individuals experience homelessness</a:t>
            </a:r>
          </a:p>
          <a:p>
            <a:pPr marL="573088" lvl="1" indent="-285750" defTabSz="914423">
              <a:spcAft>
                <a:spcPts val="600"/>
              </a:spcAft>
              <a:buFont typeface="Wingdings" panose="05000000000000000000" pitchFamily="2" charset="2"/>
              <a:buChar char="Ø"/>
            </a:pPr>
            <a:r>
              <a:rPr lang="en-US" sz="2800" dirty="0">
                <a:solidFill>
                  <a:srgbClr val="000000">
                    <a:lumMod val="65000"/>
                    <a:lumOff val="35000"/>
                  </a:srgbClr>
                </a:solidFill>
                <a:ea typeface="Segoe UI Black" panose="020B0A02040204020203" pitchFamily="34" charset="0"/>
                <a:cs typeface="Arial" panose="020B0604020202020204" pitchFamily="34" charset="0"/>
              </a:rPr>
              <a:t>3.6 million people can’t access medical care due to lack of transportation</a:t>
            </a:r>
          </a:p>
          <a:p>
            <a:pPr marL="573088" lvl="1" indent="-285750" defTabSz="914423">
              <a:spcAft>
                <a:spcPts val="600"/>
              </a:spcAft>
              <a:buFont typeface="Wingdings" panose="05000000000000000000" pitchFamily="2" charset="2"/>
              <a:buChar char="Ø"/>
            </a:pPr>
            <a:r>
              <a:rPr lang="en-US" sz="2800" dirty="0">
                <a:solidFill>
                  <a:srgbClr val="000000">
                    <a:lumMod val="65000"/>
                    <a:lumOff val="35000"/>
                  </a:srgbClr>
                </a:solidFill>
                <a:ea typeface="Segoe UI Black" panose="020B0A02040204020203" pitchFamily="34" charset="0"/>
                <a:cs typeface="Arial" panose="020B0604020202020204" pitchFamily="34" charset="0"/>
              </a:rPr>
              <a:t>40 million people face hunger</a:t>
            </a:r>
          </a:p>
          <a:p>
            <a:pPr marL="573088" lvl="1" indent="-285750" defTabSz="914423">
              <a:spcAft>
                <a:spcPts val="600"/>
              </a:spcAft>
              <a:buFont typeface="Wingdings" panose="05000000000000000000" pitchFamily="2" charset="2"/>
              <a:buChar char="Ø"/>
            </a:pPr>
            <a:r>
              <a:rPr lang="en-US" sz="2800" dirty="0">
                <a:solidFill>
                  <a:srgbClr val="000000">
                    <a:lumMod val="65000"/>
                    <a:lumOff val="35000"/>
                  </a:srgbClr>
                </a:solidFill>
                <a:ea typeface="Segoe UI Black" panose="020B0A02040204020203" pitchFamily="34" charset="0"/>
                <a:cs typeface="Arial" panose="020B0604020202020204" pitchFamily="34" charset="0"/>
              </a:rPr>
              <a:t>11.8% of households are food insecure</a:t>
            </a:r>
          </a:p>
          <a:p>
            <a:pPr marL="573088" lvl="1" indent="-285750" defTabSz="914423">
              <a:spcAft>
                <a:spcPts val="600"/>
              </a:spcAft>
              <a:buFont typeface="Wingdings" panose="05000000000000000000" pitchFamily="2" charset="2"/>
              <a:buChar char="Ø"/>
            </a:pPr>
            <a:endParaRPr lang="en-US" sz="28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endParaRPr>
          </a:p>
          <a:p>
            <a:pPr marL="287338" lvl="1" defTabSz="914423"/>
            <a:r>
              <a:rPr lang="en-US" sz="10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rPr>
              <a:t>Data Sources:</a:t>
            </a:r>
          </a:p>
          <a:p>
            <a:pPr marL="287338" lvl="1" defTabSz="914423"/>
            <a:r>
              <a:rPr lang="en-US" sz="10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rPr>
              <a:t>County Health Rankings: http://www.countyhealthrankings.org/county-health-rankings-model </a:t>
            </a:r>
          </a:p>
          <a:p>
            <a:pPr marL="287338" lvl="1" defTabSz="914423"/>
            <a:r>
              <a:rPr lang="en-US" sz="10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rPr>
              <a:t>American Hospital Association: https://www.aha.org/addressing-social-determinants-health-presentation </a:t>
            </a:r>
            <a:endParaRPr lang="en-US" sz="28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2422164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8909FD-67AA-4F1C-9B4A-6E4191771434}"/>
              </a:ext>
            </a:extLst>
          </p:cNvPr>
          <p:cNvSpPr/>
          <p:nvPr/>
        </p:nvSpPr>
        <p:spPr>
          <a:xfrm>
            <a:off x="5997388" y="305650"/>
            <a:ext cx="6096000" cy="7309693"/>
          </a:xfrm>
          <a:prstGeom prst="rect">
            <a:avLst/>
          </a:prstGeom>
        </p:spPr>
        <p:txBody>
          <a:bodyPr>
            <a:spAutoFit/>
          </a:bodyPr>
          <a:lstStyle/>
          <a:p>
            <a:pPr marL="287338" lvl="1" defTabSz="914423">
              <a:spcAft>
                <a:spcPts val="600"/>
              </a:spcAft>
            </a:pPr>
            <a:r>
              <a:rPr lang="en-US" sz="3600" dirty="0">
                <a:solidFill>
                  <a:srgbClr val="000000">
                    <a:lumMod val="65000"/>
                    <a:lumOff val="35000"/>
                  </a:srgbClr>
                </a:solidFill>
                <a:ea typeface="Segoe UI Black" panose="020B0A02040204020203" pitchFamily="34" charset="0"/>
                <a:cs typeface="Arial" panose="020B0604020202020204" pitchFamily="34" charset="0"/>
              </a:rPr>
              <a:t>In North Dakota: </a:t>
            </a:r>
          </a:p>
          <a:p>
            <a:pPr marL="573088" lvl="1" indent="-285750" defTabSz="914423">
              <a:spcAft>
                <a:spcPts val="600"/>
              </a:spcAft>
              <a:buFont typeface="Wingdings" panose="05000000000000000000" pitchFamily="2" charset="2"/>
              <a:buChar char="Ø"/>
            </a:pPr>
            <a:r>
              <a:rPr lang="en-US" sz="2500" dirty="0">
                <a:solidFill>
                  <a:srgbClr val="000000">
                    <a:lumMod val="65000"/>
                    <a:lumOff val="35000"/>
                  </a:srgbClr>
                </a:solidFill>
                <a:ea typeface="Segoe UI Black" panose="020B0A02040204020203" pitchFamily="34" charset="0"/>
                <a:cs typeface="Arial" panose="020B0604020202020204" pitchFamily="34" charset="0"/>
              </a:rPr>
              <a:t>As of January 2018, ND had an estimated 542 individuals experiencing homelessness on any given day</a:t>
            </a:r>
          </a:p>
          <a:p>
            <a:pPr marL="573088" lvl="1" indent="-285750" defTabSz="914423">
              <a:spcAft>
                <a:spcPts val="600"/>
              </a:spcAft>
              <a:buFont typeface="Wingdings" panose="05000000000000000000" pitchFamily="2" charset="2"/>
              <a:buChar char="Ø"/>
            </a:pPr>
            <a:r>
              <a:rPr lang="en-US" sz="2500" dirty="0">
                <a:solidFill>
                  <a:srgbClr val="000000">
                    <a:lumMod val="65000"/>
                    <a:lumOff val="35000"/>
                  </a:srgbClr>
                </a:solidFill>
                <a:ea typeface="Segoe UI Black" panose="020B0A02040204020203" pitchFamily="34" charset="0"/>
                <a:cs typeface="Arial" panose="020B0604020202020204" pitchFamily="34" charset="0"/>
              </a:rPr>
              <a:t>22.8% of households were cost-burdened in 2017</a:t>
            </a:r>
          </a:p>
          <a:p>
            <a:pPr marL="573088" lvl="1" indent="-285750" defTabSz="914423">
              <a:spcAft>
                <a:spcPts val="600"/>
              </a:spcAft>
              <a:buFont typeface="Wingdings" panose="05000000000000000000" pitchFamily="2" charset="2"/>
              <a:buChar char="Ø"/>
            </a:pPr>
            <a:r>
              <a:rPr lang="en-US" sz="2500" dirty="0">
                <a:solidFill>
                  <a:srgbClr val="000000">
                    <a:lumMod val="65000"/>
                    <a:lumOff val="35000"/>
                  </a:srgbClr>
                </a:solidFill>
                <a:ea typeface="Segoe UI Black" panose="020B0A02040204020203" pitchFamily="34" charset="0"/>
                <a:cs typeface="Arial" panose="020B0604020202020204" pitchFamily="34" charset="0"/>
              </a:rPr>
              <a:t>In 2018, 8% of North Dakotans were uninsured </a:t>
            </a:r>
          </a:p>
          <a:p>
            <a:pPr marL="573088" lvl="1" indent="-285750" defTabSz="914423">
              <a:spcAft>
                <a:spcPts val="600"/>
              </a:spcAft>
              <a:buFont typeface="Wingdings" panose="05000000000000000000" pitchFamily="2" charset="2"/>
              <a:buChar char="Ø"/>
            </a:pPr>
            <a:r>
              <a:rPr lang="en-US" sz="2500" dirty="0">
                <a:solidFill>
                  <a:srgbClr val="000000">
                    <a:lumMod val="65000"/>
                    <a:lumOff val="35000"/>
                  </a:srgbClr>
                </a:solidFill>
                <a:ea typeface="Segoe UI Black" panose="020B0A02040204020203" pitchFamily="34" charset="0"/>
                <a:cs typeface="Arial" panose="020B0604020202020204" pitchFamily="34" charset="0"/>
              </a:rPr>
              <a:t>28,700 North Dakotans faced hunger (16,130 children) from 2015 to 2017</a:t>
            </a:r>
          </a:p>
          <a:p>
            <a:pPr marL="573088" lvl="1" indent="-285750" defTabSz="914423">
              <a:spcAft>
                <a:spcPts val="600"/>
              </a:spcAft>
              <a:buFont typeface="Wingdings" panose="05000000000000000000" pitchFamily="2" charset="2"/>
              <a:buChar char="Ø"/>
            </a:pPr>
            <a:r>
              <a:rPr lang="en-US" sz="2500" dirty="0">
                <a:solidFill>
                  <a:srgbClr val="000000">
                    <a:lumMod val="65000"/>
                    <a:lumOff val="35000"/>
                  </a:srgbClr>
                </a:solidFill>
                <a:ea typeface="Segoe UI Black" panose="020B0A02040204020203" pitchFamily="34" charset="0"/>
                <a:cs typeface="Arial" panose="020B0604020202020204" pitchFamily="34" charset="0"/>
              </a:rPr>
              <a:t>9% of households were food insecure from 2015 to 2017</a:t>
            </a:r>
          </a:p>
          <a:p>
            <a:pPr marL="287338" lvl="1" defTabSz="914423"/>
            <a:r>
              <a:rPr lang="en-US" sz="1000" dirty="0">
                <a:solidFill>
                  <a:srgbClr val="000000">
                    <a:lumMod val="65000"/>
                    <a:lumOff val="35000"/>
                  </a:srgbClr>
                </a:solidFill>
                <a:ea typeface="Segoe UI Black" panose="020B0A02040204020203" pitchFamily="34" charset="0"/>
                <a:cs typeface="Arial" panose="020B0604020202020204" pitchFamily="34" charset="0"/>
              </a:rPr>
              <a:t>Sources:</a:t>
            </a:r>
          </a:p>
          <a:p>
            <a:pPr marL="287338" lvl="1" defTabSz="914423"/>
            <a:r>
              <a:rPr lang="en-US" sz="1000" dirty="0">
                <a:solidFill>
                  <a:srgbClr val="000000">
                    <a:lumMod val="65000"/>
                    <a:lumOff val="35000"/>
                  </a:srgbClr>
                </a:solidFill>
                <a:ea typeface="Segoe UI Black" panose="020B0A02040204020203" pitchFamily="34" charset="0"/>
                <a:cs typeface="Arial" panose="020B0604020202020204" pitchFamily="34" charset="0"/>
              </a:rPr>
              <a:t>United States Interagency Council on Homelessness: https://www.usich.gov/homelessness-statistics/nd/</a:t>
            </a:r>
          </a:p>
          <a:p>
            <a:pPr marL="287338" lvl="1" defTabSz="914423"/>
            <a:r>
              <a:rPr lang="en-US" sz="1000" dirty="0">
                <a:solidFill>
                  <a:srgbClr val="000000">
                    <a:lumMod val="65000"/>
                    <a:lumOff val="35000"/>
                  </a:srgbClr>
                </a:solidFill>
                <a:ea typeface="Segoe UI Black" panose="020B0A02040204020203" pitchFamily="34" charset="0"/>
                <a:cs typeface="Arial" panose="020B0604020202020204" pitchFamily="34" charset="0"/>
              </a:rPr>
              <a:t>U.S. Census Bureau, Decennial Census and American Community Survey (2017): https://www.census.gov/programs-surveys/acs/</a:t>
            </a:r>
          </a:p>
          <a:p>
            <a:pPr marL="287338" lvl="1" defTabSz="914423"/>
            <a:r>
              <a:rPr lang="en-US" sz="1000" dirty="0">
                <a:solidFill>
                  <a:srgbClr val="000000">
                    <a:lumMod val="65000"/>
                    <a:lumOff val="35000"/>
                  </a:srgbClr>
                </a:solidFill>
                <a:ea typeface="Segoe UI Black" panose="020B0A02040204020203" pitchFamily="34" charset="0"/>
                <a:cs typeface="Arial" panose="020B0604020202020204" pitchFamily="34" charset="0"/>
              </a:rPr>
              <a:t>Creating a Hunger Free North Dakota: http://www.hungerfreend.org/</a:t>
            </a:r>
          </a:p>
          <a:p>
            <a:pPr marL="287338" lvl="1" defTabSz="914423">
              <a:spcAft>
                <a:spcPts val="600"/>
              </a:spcAft>
            </a:pPr>
            <a:endParaRPr lang="en-US" sz="1000" dirty="0">
              <a:solidFill>
                <a:srgbClr val="000000">
                  <a:lumMod val="65000"/>
                  <a:lumOff val="35000"/>
                </a:srgbClr>
              </a:solidFill>
              <a:ea typeface="Segoe UI Black" panose="020B0A02040204020203" pitchFamily="34" charset="0"/>
              <a:cs typeface="Arial" panose="020B0604020202020204" pitchFamily="34" charset="0"/>
            </a:endParaRPr>
          </a:p>
          <a:p>
            <a:pPr marL="287338" lvl="1" defTabSz="914423">
              <a:spcAft>
                <a:spcPts val="600"/>
              </a:spcAft>
            </a:pPr>
            <a:endParaRPr lang="en-US" sz="2800" dirty="0">
              <a:solidFill>
                <a:srgbClr val="000000">
                  <a:lumMod val="65000"/>
                  <a:lumOff val="35000"/>
                </a:srgbClr>
              </a:solidFill>
              <a:ea typeface="Segoe UI Black" panose="020B0A02040204020203" pitchFamily="34" charset="0"/>
              <a:cs typeface="Arial" panose="020B0604020202020204" pitchFamily="34" charset="0"/>
            </a:endParaRPr>
          </a:p>
        </p:txBody>
      </p:sp>
      <p:pic>
        <p:nvPicPr>
          <p:cNvPr id="24" name="Picture 23" descr="A close up of a map&#10;&#10;Description automatically generated">
            <a:extLst>
              <a:ext uri="{FF2B5EF4-FFF2-40B4-BE49-F238E27FC236}">
                <a16:creationId xmlns:a16="http://schemas.microsoft.com/office/drawing/2014/main" id="{DEAB4507-122A-4582-B3AB-2D73B33CDA74}"/>
              </a:ext>
            </a:extLst>
          </p:cNvPr>
          <p:cNvPicPr>
            <a:picLocks noChangeAspect="1"/>
          </p:cNvPicPr>
          <p:nvPr/>
        </p:nvPicPr>
        <p:blipFill>
          <a:blip r:embed="rId3"/>
          <a:stretch>
            <a:fillRect/>
          </a:stretch>
        </p:blipFill>
        <p:spPr>
          <a:xfrm>
            <a:off x="309108" y="1347613"/>
            <a:ext cx="5538127" cy="4029059"/>
          </a:xfrm>
          <a:prstGeom prst="rect">
            <a:avLst/>
          </a:prstGeom>
        </p:spPr>
      </p:pic>
    </p:spTree>
    <p:extLst>
      <p:ext uri="{BB962C8B-B14F-4D97-AF65-F5344CB8AC3E}">
        <p14:creationId xmlns:p14="http://schemas.microsoft.com/office/powerpoint/2010/main" val="2458995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E1AE3C-6E85-4EAA-83CD-D2F9442E75FF}"/>
              </a:ext>
            </a:extLst>
          </p:cNvPr>
          <p:cNvSpPr>
            <a:spLocks noGrp="1"/>
          </p:cNvSpPr>
          <p:nvPr>
            <p:ph type="body" sz="quarter" idx="15"/>
          </p:nvPr>
        </p:nvSpPr>
        <p:spPr>
          <a:xfrm>
            <a:off x="521435" y="3252651"/>
            <a:ext cx="5193566" cy="3950371"/>
          </a:xfrm>
        </p:spPr>
        <p:txBody>
          <a:bodyPr/>
          <a:lstStyle/>
          <a:p>
            <a:r>
              <a:rPr lang="en-US" dirty="0"/>
              <a:t>Social determinants of health have tremendous affect on an individual’s health regardless of age, race or ethnicity.</a:t>
            </a:r>
          </a:p>
          <a:p>
            <a:pPr marL="0" indent="0">
              <a:buNone/>
            </a:pPr>
            <a:endParaRPr lang="en-US" dirty="0"/>
          </a:p>
        </p:txBody>
      </p:sp>
      <p:sp>
        <p:nvSpPr>
          <p:cNvPr id="2" name="Title 1">
            <a:extLst>
              <a:ext uri="{FF2B5EF4-FFF2-40B4-BE49-F238E27FC236}">
                <a16:creationId xmlns:a16="http://schemas.microsoft.com/office/drawing/2014/main" id="{DA421404-F3C3-4C89-BA7F-02874C7F2281}"/>
              </a:ext>
            </a:extLst>
          </p:cNvPr>
          <p:cNvSpPr>
            <a:spLocks noGrp="1"/>
          </p:cNvSpPr>
          <p:nvPr>
            <p:ph type="title"/>
          </p:nvPr>
        </p:nvSpPr>
        <p:spPr>
          <a:xfrm>
            <a:off x="521435" y="2311494"/>
            <a:ext cx="5193566" cy="941157"/>
          </a:xfrm>
        </p:spPr>
        <p:txBody>
          <a:bodyPr/>
          <a:lstStyle/>
          <a:p>
            <a:pPr algn="ctr"/>
            <a:r>
              <a:rPr lang="en-US" b="1" dirty="0">
                <a:solidFill>
                  <a:schemeClr val="accent3"/>
                </a:solidFill>
              </a:rPr>
              <a:t>Social determinants of health:</a:t>
            </a:r>
            <a:br>
              <a:rPr lang="en-US" b="1" dirty="0">
                <a:solidFill>
                  <a:schemeClr val="accent3"/>
                </a:solidFill>
              </a:rPr>
            </a:br>
            <a:r>
              <a:rPr lang="en-US" b="1" dirty="0">
                <a:solidFill>
                  <a:schemeClr val="accent3"/>
                </a:solidFill>
              </a:rPr>
              <a:t>why are they important?</a:t>
            </a:r>
          </a:p>
        </p:txBody>
      </p:sp>
      <p:sp>
        <p:nvSpPr>
          <p:cNvPr id="4" name="Rectangle 3">
            <a:extLst>
              <a:ext uri="{FF2B5EF4-FFF2-40B4-BE49-F238E27FC236}">
                <a16:creationId xmlns:a16="http://schemas.microsoft.com/office/drawing/2014/main" id="{8D23552A-B40B-49B1-8007-EAF46DA2E24A}"/>
              </a:ext>
            </a:extLst>
          </p:cNvPr>
          <p:cNvSpPr/>
          <p:nvPr/>
        </p:nvSpPr>
        <p:spPr>
          <a:xfrm>
            <a:off x="6096000" y="1664738"/>
            <a:ext cx="6096000" cy="5170646"/>
          </a:xfrm>
          <a:prstGeom prst="rect">
            <a:avLst/>
          </a:prstGeom>
        </p:spPr>
        <p:txBody>
          <a:bodyPr>
            <a:spAutoFit/>
          </a:bodyPr>
          <a:lstStyle/>
          <a:p>
            <a:pPr marL="573088" lvl="1" indent="-285750" defTabSz="914423">
              <a:spcAft>
                <a:spcPts val="600"/>
              </a:spcAft>
              <a:buFont typeface="Wingdings" panose="05000000000000000000" pitchFamily="2" charset="2"/>
              <a:buChar char="Ø"/>
            </a:pPr>
            <a:r>
              <a:rPr lang="en-US" sz="28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rPr>
              <a:t>20% of a person’s health and well-being is related to access to care and quality of services</a:t>
            </a:r>
          </a:p>
          <a:p>
            <a:pPr marL="573088" lvl="1" indent="-285750" defTabSz="914423">
              <a:spcAft>
                <a:spcPts val="600"/>
              </a:spcAft>
              <a:buFont typeface="Wingdings" panose="05000000000000000000" pitchFamily="2" charset="2"/>
              <a:buChar char="Ø"/>
            </a:pPr>
            <a:r>
              <a:rPr lang="en-US" sz="28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rPr>
              <a:t>The social determinants of health, physical environment and behavioral factors drive 80% of health outcomes.</a:t>
            </a:r>
          </a:p>
          <a:p>
            <a:pPr marL="573088" lvl="1" indent="-285750" defTabSz="914423">
              <a:spcAft>
                <a:spcPts val="600"/>
              </a:spcAft>
              <a:buFont typeface="Wingdings" panose="05000000000000000000" pitchFamily="2" charset="2"/>
              <a:buChar char="Ø"/>
            </a:pPr>
            <a:endParaRPr lang="en-US" sz="28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endParaRPr>
          </a:p>
          <a:p>
            <a:pPr marL="573088" lvl="1" indent="-285750" defTabSz="914423">
              <a:spcAft>
                <a:spcPts val="600"/>
              </a:spcAft>
              <a:buFont typeface="Wingdings" panose="05000000000000000000" pitchFamily="2" charset="2"/>
              <a:buChar char="Ø"/>
            </a:pPr>
            <a:endParaRPr lang="en-US" sz="28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endParaRPr>
          </a:p>
          <a:p>
            <a:pPr marL="287338" lvl="1" defTabSz="914423"/>
            <a:r>
              <a:rPr lang="en-US" sz="10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rPr>
              <a:t>Data Sources: </a:t>
            </a:r>
          </a:p>
          <a:p>
            <a:pPr marL="287338" lvl="1" defTabSz="914423"/>
            <a:r>
              <a:rPr lang="en-US" sz="10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rPr>
              <a:t>County Health Rankings: http://www.countyhealthrankings.org/county-health-rankings-model </a:t>
            </a:r>
          </a:p>
          <a:p>
            <a:pPr marL="287338" lvl="1" defTabSz="914423"/>
            <a:r>
              <a:rPr lang="en-US" sz="10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rPr>
              <a:t>American Hospital Association: https://www.icsi.org/_asset/w6zn9x/solvcomplexproblems.pdf   </a:t>
            </a:r>
          </a:p>
          <a:p>
            <a:pPr marL="287338" lvl="1" defTabSz="914423">
              <a:spcAft>
                <a:spcPts val="600"/>
              </a:spcAft>
            </a:pPr>
            <a:endParaRPr lang="en-US" sz="2800" dirty="0">
              <a:solidFill>
                <a:srgbClr val="000000">
                  <a:lumMod val="65000"/>
                  <a:lumOff val="35000"/>
                </a:srgbClr>
              </a:solidFill>
              <a:latin typeface="Arial" panose="020B06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2636428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7DFC58-9B89-4233-B3C8-39E11F1CC16C}"/>
              </a:ext>
            </a:extLst>
          </p:cNvPr>
          <p:cNvPicPr>
            <a:picLocks noChangeAspect="1"/>
          </p:cNvPicPr>
          <p:nvPr/>
        </p:nvPicPr>
        <p:blipFill>
          <a:blip r:embed="rId3"/>
          <a:stretch>
            <a:fillRect/>
          </a:stretch>
        </p:blipFill>
        <p:spPr>
          <a:xfrm>
            <a:off x="1143942" y="643466"/>
            <a:ext cx="9904116" cy="5571067"/>
          </a:xfrm>
          <a:prstGeom prst="rect">
            <a:avLst/>
          </a:prstGeom>
        </p:spPr>
      </p:pic>
    </p:spTree>
    <p:extLst>
      <p:ext uri="{BB962C8B-B14F-4D97-AF65-F5344CB8AC3E}">
        <p14:creationId xmlns:p14="http://schemas.microsoft.com/office/powerpoint/2010/main" val="1377996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7E90D8-19A5-4CBB-8A1F-3F6E59ECC8D7}"/>
              </a:ext>
            </a:extLst>
          </p:cNvPr>
          <p:cNvSpPr>
            <a:spLocks noGrp="1"/>
          </p:cNvSpPr>
          <p:nvPr>
            <p:ph type="title"/>
          </p:nvPr>
        </p:nvSpPr>
        <p:spPr>
          <a:xfrm>
            <a:off x="716847" y="383530"/>
            <a:ext cx="10901741" cy="941157"/>
          </a:xfrm>
        </p:spPr>
        <p:txBody>
          <a:bodyPr/>
          <a:lstStyle/>
          <a:p>
            <a:pPr algn="ctr"/>
            <a:r>
              <a:rPr lang="en-US" dirty="0"/>
              <a:t>Health equity AND Health equality</a:t>
            </a:r>
          </a:p>
        </p:txBody>
      </p:sp>
      <p:pic>
        <p:nvPicPr>
          <p:cNvPr id="2" name="19-NDDoH-0204-Health_Equity">
            <a:hlinkClick r:id="" action="ppaction://media"/>
            <a:extLst>
              <a:ext uri="{FF2B5EF4-FFF2-40B4-BE49-F238E27FC236}">
                <a16:creationId xmlns:a16="http://schemas.microsoft.com/office/drawing/2014/main" id="{BB1A5676-E230-4C08-A608-C8FD67E68D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9718" y="2037603"/>
            <a:ext cx="6096000" cy="4127500"/>
          </a:xfrm>
          <a:prstGeom prst="rect">
            <a:avLst/>
          </a:prstGeom>
        </p:spPr>
      </p:pic>
    </p:spTree>
    <p:extLst>
      <p:ext uri="{BB962C8B-B14F-4D97-AF65-F5344CB8AC3E}">
        <p14:creationId xmlns:p14="http://schemas.microsoft.com/office/powerpoint/2010/main" val="360774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NORTH DAKOTA">
  <a:themeElements>
    <a:clrScheme name="ND Be Legendary">
      <a:dk1>
        <a:srgbClr val="796E66"/>
      </a:dk1>
      <a:lt1>
        <a:sysClr val="window" lastClr="FFFFFF"/>
      </a:lt1>
      <a:dk2>
        <a:srgbClr val="000000"/>
      </a:dk2>
      <a:lt2>
        <a:srgbClr val="C5C6BD"/>
      </a:lt2>
      <a:accent1>
        <a:srgbClr val="D34727"/>
      </a:accent1>
      <a:accent2>
        <a:srgbClr val="087481"/>
      </a:accent2>
      <a:accent3>
        <a:srgbClr val="FAA21B"/>
      </a:accent3>
      <a:accent4>
        <a:srgbClr val="00A0DD"/>
      </a:accent4>
      <a:accent5>
        <a:srgbClr val="70974B"/>
      </a:accent5>
      <a:accent6>
        <a:srgbClr val="B3BE35"/>
      </a:accent6>
      <a:hlink>
        <a:srgbClr val="000000"/>
      </a:hlink>
      <a:folHlink>
        <a:srgbClr val="087782"/>
      </a:folHlink>
    </a:clrScheme>
    <a:fontScheme name="MS Fonts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_BELEGENDARY_1_96dpi" id="{3A4CE9D5-7867-416E-9E23-45FF1C50E1CF}" vid="{46262918-D099-4D93-B986-EE8C94552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978EB929F1FB44AFA8229044C7BF01" ma:contentTypeVersion="2" ma:contentTypeDescription="Create a new document." ma:contentTypeScope="" ma:versionID="e103d713ab94c355cb7a6c0e4ecf5906">
  <xsd:schema xmlns:xsd="http://www.w3.org/2001/XMLSchema" xmlns:xs="http://www.w3.org/2001/XMLSchema" xmlns:p="http://schemas.microsoft.com/office/2006/metadata/properties" xmlns:ns2="9b54b99d-5ec2-4193-8fdf-99330835c5b2" targetNamespace="http://schemas.microsoft.com/office/2006/metadata/properties" ma:root="true" ma:fieldsID="b43e4bab26450821b938f1fbb079679b" ns2:_="">
    <xsd:import namespace="9b54b99d-5ec2-4193-8fdf-99330835c5b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4b99d-5ec2-4193-8fdf-99330835c5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BE45EE-D061-4660-8592-69870C3D9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54b99d-5ec2-4193-8fdf-99330835c5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FE2A8F-7700-477E-9499-616F6DE1A8DF}">
  <ds:schemaRefs>
    <ds:schemaRef ds:uri="http://schemas.microsoft.com/sharepoint/v3/contenttype/forms"/>
  </ds:schemaRefs>
</ds:datastoreItem>
</file>

<file path=customXml/itemProps3.xml><?xml version="1.0" encoding="utf-8"?>
<ds:datastoreItem xmlns:ds="http://schemas.openxmlformats.org/officeDocument/2006/customXml" ds:itemID="{EE359B94-F928-46A4-9E2C-B713D4D802A0}">
  <ds:schemaRefs>
    <ds:schemaRef ds:uri="http://schemas.microsoft.com/office/2006/metadata/properties"/>
    <ds:schemaRef ds:uri="http://purl.org/dc/terms/"/>
    <ds:schemaRef ds:uri="http://schemas.openxmlformats.org/package/2006/metadata/core-properties"/>
    <ds:schemaRef ds:uri="9b54b99d-5ec2-4193-8fdf-99330835c5b2"/>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TM04033917[[fn=Berlin]]</Template>
  <TotalTime>512</TotalTime>
  <Words>897</Words>
  <Application>Microsoft Office PowerPoint</Application>
  <PresentationFormat>Widescreen</PresentationFormat>
  <Paragraphs>107</Paragraphs>
  <Slides>17</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Muli</vt:lpstr>
      <vt:lpstr>Muli Black</vt:lpstr>
      <vt:lpstr>Segoe UI</vt:lpstr>
      <vt:lpstr>Segoe UI Black</vt:lpstr>
      <vt:lpstr>Wingdings</vt:lpstr>
      <vt:lpstr>NORTH DAKOTA</vt:lpstr>
      <vt:lpstr>PowerPoint Presentation</vt:lpstr>
      <vt:lpstr>PowerPoint Presentation</vt:lpstr>
      <vt:lpstr>Objectives </vt:lpstr>
      <vt:lpstr>What are the social determinants of health? </vt:lpstr>
      <vt:lpstr>Social determinants of health</vt:lpstr>
      <vt:lpstr>PowerPoint Presentation</vt:lpstr>
      <vt:lpstr>Social determinants of health: why are they important?</vt:lpstr>
      <vt:lpstr>PowerPoint Presentation</vt:lpstr>
      <vt:lpstr>Health equity AND Health equality</vt:lpstr>
      <vt:lpstr>PowerPoint Presentation</vt:lpstr>
      <vt:lpstr>Health in all policies</vt:lpstr>
      <vt:lpstr>Health in all policies</vt:lpstr>
      <vt:lpstr>What is the North Dakota Department of Health Doing? </vt:lpstr>
      <vt:lpstr>PowerPoint Presentation</vt:lpstr>
      <vt:lpstr>PowerPoint Presentation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Guerard, Krissie L.</dc:creator>
  <cp:lastModifiedBy>Guerard, Krissie L.</cp:lastModifiedBy>
  <cp:revision>79</cp:revision>
  <cp:lastPrinted>2019-07-30T12:34:27Z</cp:lastPrinted>
  <dcterms:created xsi:type="dcterms:W3CDTF">2019-07-22T18:55:48Z</dcterms:created>
  <dcterms:modified xsi:type="dcterms:W3CDTF">2019-08-02T15:47:28Z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0x010100D2978EB929F1FB44AFA8229044C7BF01</vt:lpwstr>
  </property>
</Properties>
</file>