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57" r:id="rId3"/>
    <p:sldId id="259" r:id="rId4"/>
    <p:sldId id="260" r:id="rId5"/>
    <p:sldId id="268" r:id="rId6"/>
    <p:sldId id="258" r:id="rId7"/>
    <p:sldId id="263" r:id="rId8"/>
    <p:sldId id="274" r:id="rId9"/>
    <p:sldId id="273" r:id="rId10"/>
    <p:sldId id="264" r:id="rId11"/>
    <p:sldId id="261" r:id="rId12"/>
    <p:sldId id="272" r:id="rId13"/>
    <p:sldId id="262" r:id="rId14"/>
    <p:sldId id="278" r:id="rId15"/>
    <p:sldId id="276" r:id="rId16"/>
    <p:sldId id="277" r:id="rId17"/>
    <p:sldId id="269" r:id="rId18"/>
    <p:sldId id="267" r:id="rId19"/>
    <p:sldId id="275" r:id="rId20"/>
    <p:sldId id="271" r:id="rId21"/>
    <p:sldId id="28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86964" autoAdjust="0"/>
  </p:normalViewPr>
  <p:slideViewPr>
    <p:cSldViewPr>
      <p:cViewPr>
        <p:scale>
          <a:sx n="85" d="100"/>
          <a:sy n="85" d="100"/>
        </p:scale>
        <p:origin x="-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C59E8A-D3CD-4972-8AE7-49D4D534D8A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64819E-21AF-4936-8EEC-F50E6709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34" indent="-285734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00DC-0A38-488E-85DD-D1FB2E782E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7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00DC-0A38-488E-85DD-D1FB2E782E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9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00DC-0A38-488E-85DD-D1FB2E782E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4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819E-21AF-4936-8EEC-F50E670905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8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00DC-0A38-488E-85DD-D1FB2E782E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1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819E-21AF-4936-8EEC-F50E670905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5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00DC-0A38-488E-85DD-D1FB2E782E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00DC-0A38-488E-85DD-D1FB2E782E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819E-21AF-4936-8EEC-F50E67090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4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00DC-0A38-488E-85DD-D1FB2E782E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00DC-0A38-488E-85DD-D1FB2E782E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0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819E-21AF-4936-8EEC-F50E670905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0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00DC-0A38-488E-85DD-D1FB2E782E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44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00DC-0A38-488E-85DD-D1FB2E782E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5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8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8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9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2FAF-85D8-493C-B342-11DAB6F50F5A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58E22-79A8-49DA-88B4-2C8A84B127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1" y="5676018"/>
            <a:ext cx="682104" cy="682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25" y="5682262"/>
            <a:ext cx="682104" cy="682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90" y="5672320"/>
            <a:ext cx="685802" cy="685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" y="5737443"/>
            <a:ext cx="1828800" cy="859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88988" y="6376848"/>
            <a:ext cx="10164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dirty="0" smtClean="0">
                <a:solidFill>
                  <a:srgbClr val="8997A3"/>
                </a:solidFill>
              </a:rPr>
              <a:t>Iowa Cancer</a:t>
            </a:r>
            <a:r>
              <a:rPr lang="en-US" sz="1050" b="0" baseline="0" dirty="0" smtClean="0">
                <a:solidFill>
                  <a:srgbClr val="8997A3"/>
                </a:solidFill>
              </a:rPr>
              <a:t> </a:t>
            </a:r>
          </a:p>
          <a:p>
            <a:pPr algn="ctr"/>
            <a:r>
              <a:rPr lang="en-US" sz="1050" b="0" baseline="0" dirty="0" smtClean="0">
                <a:solidFill>
                  <a:srgbClr val="8997A3"/>
                </a:solidFill>
              </a:rPr>
              <a:t>Consortium</a:t>
            </a:r>
            <a:endParaRPr lang="en-US" sz="1050" b="0" dirty="0">
              <a:solidFill>
                <a:srgbClr val="8997A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6865" y="6375138"/>
            <a:ext cx="10268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dirty="0" smtClean="0">
                <a:solidFill>
                  <a:srgbClr val="8997A3"/>
                </a:solidFill>
              </a:rPr>
              <a:t>Iowa Cancer</a:t>
            </a:r>
            <a:r>
              <a:rPr lang="en-US" sz="1050" b="0" baseline="0" dirty="0" smtClean="0">
                <a:solidFill>
                  <a:srgbClr val="8997A3"/>
                </a:solidFill>
              </a:rPr>
              <a:t> </a:t>
            </a:r>
          </a:p>
          <a:p>
            <a:pPr algn="ctr"/>
            <a:r>
              <a:rPr lang="en-US" sz="1050" b="0" baseline="0" dirty="0" smtClean="0">
                <a:solidFill>
                  <a:srgbClr val="8997A3"/>
                </a:solidFill>
              </a:rPr>
              <a:t>Consortium</a:t>
            </a:r>
            <a:endParaRPr lang="en-US" sz="1050" b="0" dirty="0">
              <a:solidFill>
                <a:srgbClr val="8997A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5477" y="6457639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 smtClean="0">
                <a:solidFill>
                  <a:srgbClr val="8997A3"/>
                </a:solidFill>
              </a:rPr>
              <a:t>@</a:t>
            </a:r>
            <a:r>
              <a:rPr lang="en-US" sz="1050" b="0" dirty="0" err="1" smtClean="0">
                <a:solidFill>
                  <a:srgbClr val="8997A3"/>
                </a:solidFill>
              </a:rPr>
              <a:t>CancerIowa</a:t>
            </a:r>
            <a:endParaRPr lang="en-US" sz="1050" b="0" dirty="0">
              <a:solidFill>
                <a:srgbClr val="8997A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1" y="5676018"/>
            <a:ext cx="682104" cy="682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25" y="5682262"/>
            <a:ext cx="682104" cy="682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90" y="5672320"/>
            <a:ext cx="685802" cy="6858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" y="5737443"/>
            <a:ext cx="1828800" cy="8595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88988" y="6376848"/>
            <a:ext cx="10164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dirty="0" smtClean="0">
                <a:solidFill>
                  <a:srgbClr val="8997A3"/>
                </a:solidFill>
              </a:rPr>
              <a:t>Iowa Cancer</a:t>
            </a:r>
            <a:r>
              <a:rPr lang="en-US" sz="1050" b="0" baseline="0" dirty="0" smtClean="0">
                <a:solidFill>
                  <a:srgbClr val="8997A3"/>
                </a:solidFill>
              </a:rPr>
              <a:t> </a:t>
            </a:r>
          </a:p>
          <a:p>
            <a:pPr algn="ctr"/>
            <a:r>
              <a:rPr lang="en-US" sz="1050" b="0" baseline="0" dirty="0" smtClean="0">
                <a:solidFill>
                  <a:srgbClr val="8997A3"/>
                </a:solidFill>
              </a:rPr>
              <a:t>Consortium</a:t>
            </a:r>
            <a:endParaRPr lang="en-US" sz="1050" b="0" dirty="0">
              <a:solidFill>
                <a:srgbClr val="8997A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6865" y="6375138"/>
            <a:ext cx="10268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dirty="0" smtClean="0">
                <a:solidFill>
                  <a:srgbClr val="8997A3"/>
                </a:solidFill>
              </a:rPr>
              <a:t>Iowa Cancer</a:t>
            </a:r>
            <a:r>
              <a:rPr lang="en-US" sz="1050" b="0" baseline="0" dirty="0" smtClean="0">
                <a:solidFill>
                  <a:srgbClr val="8997A3"/>
                </a:solidFill>
              </a:rPr>
              <a:t> </a:t>
            </a:r>
          </a:p>
          <a:p>
            <a:pPr algn="ctr"/>
            <a:r>
              <a:rPr lang="en-US" sz="1050" b="0" baseline="0" dirty="0" smtClean="0">
                <a:solidFill>
                  <a:srgbClr val="8997A3"/>
                </a:solidFill>
              </a:rPr>
              <a:t>Consortium</a:t>
            </a:r>
            <a:endParaRPr lang="en-US" sz="1050" b="0" dirty="0">
              <a:solidFill>
                <a:srgbClr val="8997A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5477" y="6457639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 smtClean="0">
                <a:solidFill>
                  <a:srgbClr val="8997A3"/>
                </a:solidFill>
              </a:rPr>
              <a:t>@</a:t>
            </a:r>
            <a:r>
              <a:rPr lang="en-US" sz="1050" b="0" dirty="0" err="1" smtClean="0">
                <a:solidFill>
                  <a:srgbClr val="8997A3"/>
                </a:solidFill>
              </a:rPr>
              <a:t>CancerIowa</a:t>
            </a:r>
            <a:endParaRPr lang="en-US" sz="1050" b="0" dirty="0">
              <a:solidFill>
                <a:srgbClr val="8997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5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Bain@canceriowa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2.jpeg"/><Relationship Id="rId7" Type="http://schemas.openxmlformats.org/officeDocument/2006/relationships/image" Target="../media/image4.jpg"/><Relationship Id="rId12" Type="http://schemas.openxmlformats.org/officeDocument/2006/relationships/image" Target="../media/image20.JP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thingeasier.inf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NDCC Conference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22, 2016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Please MUTE phones and turn OFF computer speakers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9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101"/>
          <p:cNvSpPr>
            <a:spLocks/>
          </p:cNvSpPr>
          <p:nvPr/>
        </p:nvSpPr>
        <p:spPr bwMode="auto">
          <a:xfrm>
            <a:off x="6030912" y="5682491"/>
            <a:ext cx="568325" cy="547688"/>
          </a:xfrm>
          <a:custGeom>
            <a:avLst/>
            <a:gdLst>
              <a:gd name="T0" fmla="*/ 0 w 345"/>
              <a:gd name="T1" fmla="*/ 2147483647 h 317"/>
              <a:gd name="T2" fmla="*/ 0 w 345"/>
              <a:gd name="T3" fmla="*/ 0 h 317"/>
              <a:gd name="T4" fmla="*/ 2147483647 w 345"/>
              <a:gd name="T5" fmla="*/ 0 h 317"/>
              <a:gd name="T6" fmla="*/ 2147483647 w 345"/>
              <a:gd name="T7" fmla="*/ 2147483647 h 317"/>
              <a:gd name="T8" fmla="*/ 0 w 345"/>
              <a:gd name="T9" fmla="*/ 2147483647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5" h="317">
                <a:moveTo>
                  <a:pt x="0" y="316"/>
                </a:moveTo>
                <a:lnTo>
                  <a:pt x="0" y="0"/>
                </a:lnTo>
                <a:lnTo>
                  <a:pt x="344" y="0"/>
                </a:lnTo>
                <a:lnTo>
                  <a:pt x="344" y="316"/>
                </a:lnTo>
                <a:lnTo>
                  <a:pt x="0" y="31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41" name="Freeform 101"/>
          <p:cNvSpPr>
            <a:spLocks/>
          </p:cNvSpPr>
          <p:nvPr/>
        </p:nvSpPr>
        <p:spPr bwMode="auto">
          <a:xfrm>
            <a:off x="5410200" y="5694362"/>
            <a:ext cx="619125" cy="547688"/>
          </a:xfrm>
          <a:custGeom>
            <a:avLst/>
            <a:gdLst>
              <a:gd name="T0" fmla="*/ 0 w 345"/>
              <a:gd name="T1" fmla="*/ 2147483647 h 317"/>
              <a:gd name="T2" fmla="*/ 0 w 345"/>
              <a:gd name="T3" fmla="*/ 0 h 317"/>
              <a:gd name="T4" fmla="*/ 2147483647 w 345"/>
              <a:gd name="T5" fmla="*/ 0 h 317"/>
              <a:gd name="T6" fmla="*/ 2147483647 w 345"/>
              <a:gd name="T7" fmla="*/ 2147483647 h 317"/>
              <a:gd name="T8" fmla="*/ 0 w 345"/>
              <a:gd name="T9" fmla="*/ 2147483647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5" h="317">
                <a:moveTo>
                  <a:pt x="0" y="316"/>
                </a:moveTo>
                <a:lnTo>
                  <a:pt x="0" y="0"/>
                </a:lnTo>
                <a:lnTo>
                  <a:pt x="344" y="0"/>
                </a:lnTo>
                <a:lnTo>
                  <a:pt x="344" y="316"/>
                </a:lnTo>
                <a:lnTo>
                  <a:pt x="0" y="31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39" name="Freeform 50"/>
          <p:cNvSpPr>
            <a:spLocks/>
          </p:cNvSpPr>
          <p:nvPr/>
        </p:nvSpPr>
        <p:spPr bwMode="auto">
          <a:xfrm>
            <a:off x="4360862" y="2904384"/>
            <a:ext cx="642937" cy="593725"/>
          </a:xfrm>
          <a:custGeom>
            <a:avLst/>
            <a:gdLst>
              <a:gd name="T0" fmla="*/ 2147483647 w 390"/>
              <a:gd name="T1" fmla="*/ 2147483647 h 343"/>
              <a:gd name="T2" fmla="*/ 2147483647 w 390"/>
              <a:gd name="T3" fmla="*/ 2147483647 h 343"/>
              <a:gd name="T4" fmla="*/ 0 w 390"/>
              <a:gd name="T5" fmla="*/ 2147483647 h 343"/>
              <a:gd name="T6" fmla="*/ 0 w 390"/>
              <a:gd name="T7" fmla="*/ 0 h 343"/>
              <a:gd name="T8" fmla="*/ 2147483647 w 390"/>
              <a:gd name="T9" fmla="*/ 0 h 343"/>
              <a:gd name="T10" fmla="*/ 2147483647 w 390"/>
              <a:gd name="T11" fmla="*/ 2147483647 h 343"/>
              <a:gd name="T12" fmla="*/ 2147483647 w 390"/>
              <a:gd name="T13" fmla="*/ 2147483647 h 343"/>
              <a:gd name="T14" fmla="*/ 2147483647 w 390"/>
              <a:gd name="T15" fmla="*/ 2147483647 h 343"/>
              <a:gd name="T16" fmla="*/ 2147483647 w 390"/>
              <a:gd name="T17" fmla="*/ 2147483647 h 343"/>
              <a:gd name="T18" fmla="*/ 2147483647 w 390"/>
              <a:gd name="T19" fmla="*/ 2147483647 h 3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0" h="343">
                <a:moveTo>
                  <a:pt x="21" y="342"/>
                </a:moveTo>
                <a:lnTo>
                  <a:pt x="21" y="72"/>
                </a:lnTo>
                <a:lnTo>
                  <a:pt x="0" y="72"/>
                </a:lnTo>
                <a:lnTo>
                  <a:pt x="0" y="0"/>
                </a:lnTo>
                <a:lnTo>
                  <a:pt x="368" y="0"/>
                </a:lnTo>
                <a:lnTo>
                  <a:pt x="368" y="72"/>
                </a:lnTo>
                <a:lnTo>
                  <a:pt x="389" y="72"/>
                </a:lnTo>
                <a:lnTo>
                  <a:pt x="389" y="342"/>
                </a:lnTo>
                <a:lnTo>
                  <a:pt x="205" y="342"/>
                </a:lnTo>
                <a:lnTo>
                  <a:pt x="21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61837"/>
            <a:ext cx="9144000" cy="677108"/>
          </a:xfr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461963" algn="l"/>
            <a:r>
              <a:rPr lang="en-US" sz="3800" b="1" dirty="0">
                <a:cs typeface="Helvetica"/>
              </a:rPr>
              <a:t>Stories from Iowa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7" y="6040438"/>
            <a:ext cx="1379232" cy="64823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4" name="Freeform 5"/>
          <p:cNvSpPr>
            <a:spLocks/>
          </p:cNvSpPr>
          <p:nvPr/>
        </p:nvSpPr>
        <p:spPr bwMode="auto">
          <a:xfrm>
            <a:off x="1989137" y="5294313"/>
            <a:ext cx="547688" cy="436562"/>
          </a:xfrm>
          <a:custGeom>
            <a:avLst/>
            <a:gdLst>
              <a:gd name="T0" fmla="*/ 0 w 356"/>
              <a:gd name="T1" fmla="*/ 2147483647 h 330"/>
              <a:gd name="T2" fmla="*/ 0 w 356"/>
              <a:gd name="T3" fmla="*/ 0 h 330"/>
              <a:gd name="T4" fmla="*/ 2147483647 w 356"/>
              <a:gd name="T5" fmla="*/ 0 h 330"/>
              <a:gd name="T6" fmla="*/ 2147483647 w 356"/>
              <a:gd name="T7" fmla="*/ 2147483647 h 330"/>
              <a:gd name="T8" fmla="*/ 0 w 356"/>
              <a:gd name="T9" fmla="*/ 2147483647 h 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" h="330">
                <a:moveTo>
                  <a:pt x="0" y="329"/>
                </a:moveTo>
                <a:lnTo>
                  <a:pt x="0" y="0"/>
                </a:lnTo>
                <a:lnTo>
                  <a:pt x="355" y="0"/>
                </a:lnTo>
                <a:lnTo>
                  <a:pt x="355" y="316"/>
                </a:lnTo>
                <a:lnTo>
                  <a:pt x="0" y="32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Freeform 67"/>
          <p:cNvSpPr>
            <a:spLocks/>
          </p:cNvSpPr>
          <p:nvPr/>
        </p:nvSpPr>
        <p:spPr bwMode="auto">
          <a:xfrm>
            <a:off x="7032625" y="3930650"/>
            <a:ext cx="608012" cy="681038"/>
          </a:xfrm>
          <a:custGeom>
            <a:avLst/>
            <a:gdLst>
              <a:gd name="T0" fmla="*/ 0 w 369"/>
              <a:gd name="T1" fmla="*/ 0 h 433"/>
              <a:gd name="T2" fmla="*/ 2147483647 w 369"/>
              <a:gd name="T3" fmla="*/ 0 h 433"/>
              <a:gd name="T4" fmla="*/ 2147483647 w 369"/>
              <a:gd name="T5" fmla="*/ 0 h 433"/>
              <a:gd name="T6" fmla="*/ 2147483647 w 369"/>
              <a:gd name="T7" fmla="*/ 2147483647 h 433"/>
              <a:gd name="T8" fmla="*/ 2147483647 w 369"/>
              <a:gd name="T9" fmla="*/ 2147483647 h 433"/>
              <a:gd name="T10" fmla="*/ 0 w 369"/>
              <a:gd name="T11" fmla="*/ 2147483647 h 433"/>
              <a:gd name="T12" fmla="*/ 0 w 369"/>
              <a:gd name="T13" fmla="*/ 0 h 4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9" h="433">
                <a:moveTo>
                  <a:pt x="0" y="0"/>
                </a:moveTo>
                <a:lnTo>
                  <a:pt x="184" y="0"/>
                </a:lnTo>
                <a:lnTo>
                  <a:pt x="368" y="0"/>
                </a:lnTo>
                <a:lnTo>
                  <a:pt x="368" y="342"/>
                </a:lnTo>
                <a:lnTo>
                  <a:pt x="368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3733800" y="1268413"/>
            <a:ext cx="608012" cy="422275"/>
          </a:xfrm>
          <a:custGeom>
            <a:avLst/>
            <a:gdLst>
              <a:gd name="T0" fmla="*/ 2147483647 w 355"/>
              <a:gd name="T1" fmla="*/ 2147483647 h 361"/>
              <a:gd name="T2" fmla="*/ 0 w 355"/>
              <a:gd name="T3" fmla="*/ 2147483647 h 361"/>
              <a:gd name="T4" fmla="*/ 0 w 355"/>
              <a:gd name="T5" fmla="*/ 0 h 361"/>
              <a:gd name="T6" fmla="*/ 2147483647 w 355"/>
              <a:gd name="T7" fmla="*/ 0 h 361"/>
              <a:gd name="T8" fmla="*/ 2147483647 w 355"/>
              <a:gd name="T9" fmla="*/ 2147483647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361">
                <a:moveTo>
                  <a:pt x="354" y="360"/>
                </a:moveTo>
                <a:lnTo>
                  <a:pt x="0" y="360"/>
                </a:lnTo>
                <a:lnTo>
                  <a:pt x="0" y="0"/>
                </a:lnTo>
                <a:lnTo>
                  <a:pt x="354" y="0"/>
                </a:lnTo>
                <a:lnTo>
                  <a:pt x="354" y="360"/>
                </a:ln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4965700" y="1782763"/>
            <a:ext cx="585787" cy="501650"/>
          </a:xfrm>
          <a:custGeom>
            <a:avLst/>
            <a:gdLst>
              <a:gd name="T0" fmla="*/ 2147483647 w 355"/>
              <a:gd name="T1" fmla="*/ 2147483647 h 361"/>
              <a:gd name="T2" fmla="*/ 0 w 355"/>
              <a:gd name="T3" fmla="*/ 2147483647 h 361"/>
              <a:gd name="T4" fmla="*/ 0 w 355"/>
              <a:gd name="T5" fmla="*/ 0 h 361"/>
              <a:gd name="T6" fmla="*/ 2147483647 w 355"/>
              <a:gd name="T7" fmla="*/ 0 h 361"/>
              <a:gd name="T8" fmla="*/ 2147483647 w 355"/>
              <a:gd name="T9" fmla="*/ 2147483647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361">
                <a:moveTo>
                  <a:pt x="354" y="360"/>
                </a:moveTo>
                <a:lnTo>
                  <a:pt x="0" y="360"/>
                </a:lnTo>
                <a:lnTo>
                  <a:pt x="0" y="0"/>
                </a:lnTo>
                <a:lnTo>
                  <a:pt x="354" y="0"/>
                </a:lnTo>
                <a:lnTo>
                  <a:pt x="354" y="360"/>
                </a:ln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1" name="Freeform 215"/>
          <p:cNvSpPr>
            <a:spLocks/>
          </p:cNvSpPr>
          <p:nvPr/>
        </p:nvSpPr>
        <p:spPr bwMode="auto">
          <a:xfrm>
            <a:off x="1352550" y="2286000"/>
            <a:ext cx="685800" cy="609600"/>
          </a:xfrm>
          <a:custGeom>
            <a:avLst/>
            <a:gdLst>
              <a:gd name="T0" fmla="*/ 2147483647 w 298"/>
              <a:gd name="T1" fmla="*/ 2147483647 h 296"/>
              <a:gd name="T2" fmla="*/ 2147483647 w 298"/>
              <a:gd name="T3" fmla="*/ 2147483647 h 296"/>
              <a:gd name="T4" fmla="*/ 2147483647 w 298"/>
              <a:gd name="T5" fmla="*/ 2147483647 h 296"/>
              <a:gd name="T6" fmla="*/ 2147483647 w 298"/>
              <a:gd name="T7" fmla="*/ 2147483647 h 296"/>
              <a:gd name="T8" fmla="*/ 2147483647 w 298"/>
              <a:gd name="T9" fmla="*/ 2147483647 h 296"/>
              <a:gd name="T10" fmla="*/ 2147483647 w 298"/>
              <a:gd name="T11" fmla="*/ 2147483647 h 296"/>
              <a:gd name="T12" fmla="*/ 2147483647 w 298"/>
              <a:gd name="T13" fmla="*/ 2147483647 h 296"/>
              <a:gd name="T14" fmla="*/ 2147483647 w 298"/>
              <a:gd name="T15" fmla="*/ 2147483647 h 296"/>
              <a:gd name="T16" fmla="*/ 2147483647 w 298"/>
              <a:gd name="T17" fmla="*/ 2147483647 h 296"/>
              <a:gd name="T18" fmla="*/ 2147483647 w 298"/>
              <a:gd name="T19" fmla="*/ 2147483647 h 296"/>
              <a:gd name="T20" fmla="*/ 2147483647 w 298"/>
              <a:gd name="T21" fmla="*/ 2147483647 h 296"/>
              <a:gd name="T22" fmla="*/ 2147483647 w 298"/>
              <a:gd name="T23" fmla="*/ 2147483647 h 296"/>
              <a:gd name="T24" fmla="*/ 2147483647 w 298"/>
              <a:gd name="T25" fmla="*/ 2147483647 h 296"/>
              <a:gd name="T26" fmla="*/ 2147483647 w 298"/>
              <a:gd name="T27" fmla="*/ 0 h 296"/>
              <a:gd name="T28" fmla="*/ 2147483647 w 298"/>
              <a:gd name="T29" fmla="*/ 0 h 296"/>
              <a:gd name="T30" fmla="*/ 2147483647 w 298"/>
              <a:gd name="T31" fmla="*/ 2147483647 h 296"/>
              <a:gd name="T32" fmla="*/ 2147483647 w 298"/>
              <a:gd name="T33" fmla="*/ 2147483647 h 296"/>
              <a:gd name="T34" fmla="*/ 2147483647 w 298"/>
              <a:gd name="T35" fmla="*/ 2147483647 h 296"/>
              <a:gd name="T36" fmla="*/ 2147483647 w 298"/>
              <a:gd name="T37" fmla="*/ 2147483647 h 296"/>
              <a:gd name="T38" fmla="*/ 2147483647 w 298"/>
              <a:gd name="T39" fmla="*/ 2147483647 h 296"/>
              <a:gd name="T40" fmla="*/ 2147483647 w 298"/>
              <a:gd name="T41" fmla="*/ 2147483647 h 296"/>
              <a:gd name="T42" fmla="*/ 2147483647 w 298"/>
              <a:gd name="T43" fmla="*/ 2147483647 h 296"/>
              <a:gd name="T44" fmla="*/ 2147483647 w 298"/>
              <a:gd name="T45" fmla="*/ 2147483647 h 296"/>
              <a:gd name="T46" fmla="*/ 2147483647 w 298"/>
              <a:gd name="T47" fmla="*/ 2147483647 h 296"/>
              <a:gd name="T48" fmla="*/ 2147483647 w 298"/>
              <a:gd name="T49" fmla="*/ 2147483647 h 296"/>
              <a:gd name="T50" fmla="*/ 2147483647 w 298"/>
              <a:gd name="T51" fmla="*/ 2147483647 h 296"/>
              <a:gd name="T52" fmla="*/ 2147483647 w 298"/>
              <a:gd name="T53" fmla="*/ 2147483647 h 296"/>
              <a:gd name="T54" fmla="*/ 2147483647 w 298"/>
              <a:gd name="T55" fmla="*/ 2147483647 h 296"/>
              <a:gd name="T56" fmla="*/ 2147483647 w 298"/>
              <a:gd name="T57" fmla="*/ 2147483647 h 296"/>
              <a:gd name="T58" fmla="*/ 2147483647 w 298"/>
              <a:gd name="T59" fmla="*/ 2147483647 h 296"/>
              <a:gd name="T60" fmla="*/ 2147483647 w 298"/>
              <a:gd name="T61" fmla="*/ 2147483647 h 296"/>
              <a:gd name="T62" fmla="*/ 2147483647 w 298"/>
              <a:gd name="T63" fmla="*/ 2147483647 h 296"/>
              <a:gd name="T64" fmla="*/ 2147483647 w 298"/>
              <a:gd name="T65" fmla="*/ 2147483647 h 296"/>
              <a:gd name="T66" fmla="*/ 2147483647 w 298"/>
              <a:gd name="T67" fmla="*/ 2147483647 h 296"/>
              <a:gd name="T68" fmla="*/ 2147483647 w 298"/>
              <a:gd name="T69" fmla="*/ 2147483647 h 296"/>
              <a:gd name="T70" fmla="*/ 2147483647 w 298"/>
              <a:gd name="T71" fmla="*/ 2147483647 h 296"/>
              <a:gd name="T72" fmla="*/ 2147483647 w 298"/>
              <a:gd name="T73" fmla="*/ 2147483647 h 296"/>
              <a:gd name="T74" fmla="*/ 2147483647 w 298"/>
              <a:gd name="T75" fmla="*/ 2147483647 h 296"/>
              <a:gd name="T76" fmla="*/ 2147483647 w 298"/>
              <a:gd name="T77" fmla="*/ 2147483647 h 296"/>
              <a:gd name="T78" fmla="*/ 2147483647 w 298"/>
              <a:gd name="T79" fmla="*/ 2147483647 h 296"/>
              <a:gd name="T80" fmla="*/ 2147483647 w 298"/>
              <a:gd name="T81" fmla="*/ 2147483647 h 296"/>
              <a:gd name="T82" fmla="*/ 2147483647 w 298"/>
              <a:gd name="T83" fmla="*/ 2147483647 h 296"/>
              <a:gd name="T84" fmla="*/ 2147483647 w 298"/>
              <a:gd name="T85" fmla="*/ 2147483647 h 296"/>
              <a:gd name="T86" fmla="*/ 2147483647 w 298"/>
              <a:gd name="T87" fmla="*/ 2147483647 h 296"/>
              <a:gd name="T88" fmla="*/ 2147483647 w 298"/>
              <a:gd name="T89" fmla="*/ 2147483647 h 296"/>
              <a:gd name="T90" fmla="*/ 2147483647 w 298"/>
              <a:gd name="T91" fmla="*/ 2147483647 h 296"/>
              <a:gd name="T92" fmla="*/ 2147483647 w 298"/>
              <a:gd name="T93" fmla="*/ 2147483647 h 296"/>
              <a:gd name="T94" fmla="*/ 2147483647 w 298"/>
              <a:gd name="T95" fmla="*/ 2147483647 h 296"/>
              <a:gd name="T96" fmla="*/ 2147483647 w 298"/>
              <a:gd name="T97" fmla="*/ 2147483647 h 296"/>
              <a:gd name="T98" fmla="*/ 2147483647 w 298"/>
              <a:gd name="T99" fmla="*/ 2147483647 h 296"/>
              <a:gd name="T100" fmla="*/ 2147483647 w 298"/>
              <a:gd name="T101" fmla="*/ 2147483647 h 296"/>
              <a:gd name="T102" fmla="*/ 0 w 298"/>
              <a:gd name="T103" fmla="*/ 2147483647 h 2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8" h="296">
                <a:moveTo>
                  <a:pt x="0" y="288"/>
                </a:moveTo>
                <a:lnTo>
                  <a:pt x="2" y="286"/>
                </a:lnTo>
                <a:lnTo>
                  <a:pt x="2" y="283"/>
                </a:lnTo>
                <a:lnTo>
                  <a:pt x="2" y="277"/>
                </a:lnTo>
                <a:lnTo>
                  <a:pt x="2" y="265"/>
                </a:lnTo>
                <a:lnTo>
                  <a:pt x="2" y="263"/>
                </a:lnTo>
                <a:lnTo>
                  <a:pt x="2" y="258"/>
                </a:lnTo>
                <a:lnTo>
                  <a:pt x="2" y="252"/>
                </a:lnTo>
                <a:lnTo>
                  <a:pt x="2" y="246"/>
                </a:lnTo>
                <a:lnTo>
                  <a:pt x="2" y="240"/>
                </a:lnTo>
                <a:lnTo>
                  <a:pt x="2" y="238"/>
                </a:lnTo>
                <a:lnTo>
                  <a:pt x="2" y="235"/>
                </a:lnTo>
                <a:lnTo>
                  <a:pt x="4" y="229"/>
                </a:lnTo>
                <a:lnTo>
                  <a:pt x="4" y="227"/>
                </a:lnTo>
                <a:lnTo>
                  <a:pt x="4" y="215"/>
                </a:lnTo>
                <a:lnTo>
                  <a:pt x="4" y="206"/>
                </a:lnTo>
                <a:lnTo>
                  <a:pt x="4" y="204"/>
                </a:lnTo>
                <a:lnTo>
                  <a:pt x="4" y="192"/>
                </a:lnTo>
                <a:lnTo>
                  <a:pt x="4" y="179"/>
                </a:lnTo>
                <a:lnTo>
                  <a:pt x="4" y="173"/>
                </a:lnTo>
                <a:lnTo>
                  <a:pt x="6" y="167"/>
                </a:lnTo>
                <a:lnTo>
                  <a:pt x="6" y="165"/>
                </a:lnTo>
                <a:lnTo>
                  <a:pt x="6" y="162"/>
                </a:lnTo>
                <a:lnTo>
                  <a:pt x="6" y="156"/>
                </a:lnTo>
                <a:lnTo>
                  <a:pt x="6" y="152"/>
                </a:lnTo>
                <a:lnTo>
                  <a:pt x="6" y="144"/>
                </a:lnTo>
                <a:lnTo>
                  <a:pt x="6" y="133"/>
                </a:lnTo>
                <a:lnTo>
                  <a:pt x="6" y="131"/>
                </a:lnTo>
                <a:lnTo>
                  <a:pt x="6" y="127"/>
                </a:lnTo>
                <a:lnTo>
                  <a:pt x="8" y="119"/>
                </a:lnTo>
                <a:lnTo>
                  <a:pt x="8" y="114"/>
                </a:lnTo>
                <a:lnTo>
                  <a:pt x="8" y="108"/>
                </a:lnTo>
                <a:lnTo>
                  <a:pt x="8" y="100"/>
                </a:lnTo>
                <a:lnTo>
                  <a:pt x="8" y="96"/>
                </a:lnTo>
                <a:lnTo>
                  <a:pt x="8" y="92"/>
                </a:lnTo>
                <a:lnTo>
                  <a:pt x="8" y="91"/>
                </a:lnTo>
                <a:lnTo>
                  <a:pt x="8" y="89"/>
                </a:lnTo>
                <a:lnTo>
                  <a:pt x="8" y="83"/>
                </a:lnTo>
                <a:lnTo>
                  <a:pt x="8" y="81"/>
                </a:lnTo>
                <a:lnTo>
                  <a:pt x="10" y="79"/>
                </a:lnTo>
                <a:lnTo>
                  <a:pt x="10" y="71"/>
                </a:lnTo>
                <a:lnTo>
                  <a:pt x="10" y="69"/>
                </a:lnTo>
                <a:lnTo>
                  <a:pt x="10" y="60"/>
                </a:lnTo>
                <a:lnTo>
                  <a:pt x="10" y="56"/>
                </a:lnTo>
                <a:lnTo>
                  <a:pt x="10" y="52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5"/>
                </a:lnTo>
                <a:lnTo>
                  <a:pt x="10" y="33"/>
                </a:lnTo>
                <a:lnTo>
                  <a:pt x="10" y="31"/>
                </a:lnTo>
                <a:lnTo>
                  <a:pt x="10" y="29"/>
                </a:lnTo>
                <a:lnTo>
                  <a:pt x="10" y="27"/>
                </a:lnTo>
                <a:lnTo>
                  <a:pt x="10" y="23"/>
                </a:lnTo>
                <a:lnTo>
                  <a:pt x="12" y="18"/>
                </a:lnTo>
                <a:lnTo>
                  <a:pt x="12" y="12"/>
                </a:lnTo>
                <a:lnTo>
                  <a:pt x="12" y="10"/>
                </a:lnTo>
                <a:lnTo>
                  <a:pt x="12" y="4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3" y="0"/>
                </a:lnTo>
                <a:lnTo>
                  <a:pt x="25" y="0"/>
                </a:lnTo>
                <a:lnTo>
                  <a:pt x="33" y="0"/>
                </a:lnTo>
                <a:lnTo>
                  <a:pt x="35" y="0"/>
                </a:lnTo>
                <a:lnTo>
                  <a:pt x="42" y="0"/>
                </a:lnTo>
                <a:lnTo>
                  <a:pt x="46" y="0"/>
                </a:lnTo>
                <a:lnTo>
                  <a:pt x="60" y="2"/>
                </a:lnTo>
                <a:lnTo>
                  <a:pt x="63" y="2"/>
                </a:lnTo>
                <a:lnTo>
                  <a:pt x="65" y="2"/>
                </a:lnTo>
                <a:lnTo>
                  <a:pt x="71" y="2"/>
                </a:lnTo>
                <a:lnTo>
                  <a:pt x="77" y="2"/>
                </a:lnTo>
                <a:lnTo>
                  <a:pt x="83" y="2"/>
                </a:lnTo>
                <a:lnTo>
                  <a:pt x="90" y="2"/>
                </a:lnTo>
                <a:lnTo>
                  <a:pt x="94" y="2"/>
                </a:lnTo>
                <a:lnTo>
                  <a:pt x="102" y="2"/>
                </a:lnTo>
                <a:lnTo>
                  <a:pt x="104" y="2"/>
                </a:lnTo>
                <a:lnTo>
                  <a:pt x="108" y="2"/>
                </a:lnTo>
                <a:lnTo>
                  <a:pt x="115" y="2"/>
                </a:lnTo>
                <a:lnTo>
                  <a:pt x="117" y="2"/>
                </a:lnTo>
                <a:lnTo>
                  <a:pt x="119" y="2"/>
                </a:lnTo>
                <a:lnTo>
                  <a:pt x="121" y="2"/>
                </a:lnTo>
                <a:lnTo>
                  <a:pt x="125" y="2"/>
                </a:lnTo>
                <a:lnTo>
                  <a:pt x="127" y="4"/>
                </a:lnTo>
                <a:lnTo>
                  <a:pt x="131" y="4"/>
                </a:lnTo>
                <a:lnTo>
                  <a:pt x="142" y="4"/>
                </a:lnTo>
                <a:lnTo>
                  <a:pt x="148" y="4"/>
                </a:lnTo>
                <a:lnTo>
                  <a:pt x="150" y="4"/>
                </a:lnTo>
                <a:lnTo>
                  <a:pt x="152" y="4"/>
                </a:lnTo>
                <a:lnTo>
                  <a:pt x="154" y="4"/>
                </a:lnTo>
                <a:lnTo>
                  <a:pt x="156" y="4"/>
                </a:lnTo>
                <a:lnTo>
                  <a:pt x="167" y="4"/>
                </a:lnTo>
                <a:lnTo>
                  <a:pt x="173" y="4"/>
                </a:lnTo>
                <a:lnTo>
                  <a:pt x="177" y="4"/>
                </a:lnTo>
                <a:lnTo>
                  <a:pt x="179" y="4"/>
                </a:lnTo>
                <a:lnTo>
                  <a:pt x="188" y="4"/>
                </a:lnTo>
                <a:lnTo>
                  <a:pt x="190" y="4"/>
                </a:lnTo>
                <a:lnTo>
                  <a:pt x="192" y="6"/>
                </a:lnTo>
                <a:lnTo>
                  <a:pt x="196" y="6"/>
                </a:lnTo>
                <a:lnTo>
                  <a:pt x="202" y="6"/>
                </a:lnTo>
                <a:lnTo>
                  <a:pt x="204" y="6"/>
                </a:lnTo>
                <a:lnTo>
                  <a:pt x="206" y="6"/>
                </a:lnTo>
                <a:lnTo>
                  <a:pt x="215" y="6"/>
                </a:lnTo>
                <a:lnTo>
                  <a:pt x="219" y="6"/>
                </a:lnTo>
                <a:lnTo>
                  <a:pt x="225" y="6"/>
                </a:lnTo>
                <a:lnTo>
                  <a:pt x="227" y="6"/>
                </a:lnTo>
                <a:lnTo>
                  <a:pt x="229" y="6"/>
                </a:lnTo>
                <a:lnTo>
                  <a:pt x="234" y="6"/>
                </a:lnTo>
                <a:lnTo>
                  <a:pt x="238" y="6"/>
                </a:lnTo>
                <a:lnTo>
                  <a:pt x="244" y="6"/>
                </a:lnTo>
                <a:lnTo>
                  <a:pt x="248" y="6"/>
                </a:lnTo>
                <a:lnTo>
                  <a:pt x="250" y="6"/>
                </a:lnTo>
                <a:lnTo>
                  <a:pt x="252" y="8"/>
                </a:lnTo>
                <a:lnTo>
                  <a:pt x="261" y="8"/>
                </a:lnTo>
                <a:lnTo>
                  <a:pt x="265" y="8"/>
                </a:lnTo>
                <a:lnTo>
                  <a:pt x="273" y="8"/>
                </a:lnTo>
                <a:lnTo>
                  <a:pt x="277" y="8"/>
                </a:lnTo>
                <a:lnTo>
                  <a:pt x="279" y="8"/>
                </a:lnTo>
                <a:lnTo>
                  <a:pt x="282" y="8"/>
                </a:lnTo>
                <a:lnTo>
                  <a:pt x="290" y="8"/>
                </a:lnTo>
                <a:lnTo>
                  <a:pt x="298" y="8"/>
                </a:lnTo>
                <a:lnTo>
                  <a:pt x="298" y="12"/>
                </a:lnTo>
                <a:lnTo>
                  <a:pt x="298" y="14"/>
                </a:lnTo>
                <a:lnTo>
                  <a:pt x="298" y="16"/>
                </a:lnTo>
                <a:lnTo>
                  <a:pt x="298" y="21"/>
                </a:lnTo>
                <a:lnTo>
                  <a:pt x="298" y="25"/>
                </a:lnTo>
                <a:lnTo>
                  <a:pt x="298" y="27"/>
                </a:lnTo>
                <a:lnTo>
                  <a:pt x="296" y="33"/>
                </a:lnTo>
                <a:lnTo>
                  <a:pt x="296" y="37"/>
                </a:lnTo>
                <a:lnTo>
                  <a:pt x="296" y="41"/>
                </a:lnTo>
                <a:lnTo>
                  <a:pt x="296" y="44"/>
                </a:lnTo>
                <a:lnTo>
                  <a:pt x="296" y="54"/>
                </a:lnTo>
                <a:lnTo>
                  <a:pt x="296" y="58"/>
                </a:lnTo>
                <a:lnTo>
                  <a:pt x="296" y="69"/>
                </a:lnTo>
                <a:lnTo>
                  <a:pt x="296" y="75"/>
                </a:lnTo>
                <a:lnTo>
                  <a:pt x="296" y="81"/>
                </a:lnTo>
                <a:lnTo>
                  <a:pt x="296" y="85"/>
                </a:lnTo>
                <a:lnTo>
                  <a:pt x="296" y="94"/>
                </a:lnTo>
                <a:lnTo>
                  <a:pt x="296" y="102"/>
                </a:lnTo>
                <a:lnTo>
                  <a:pt x="294" y="106"/>
                </a:lnTo>
                <a:lnTo>
                  <a:pt x="294" y="114"/>
                </a:lnTo>
                <a:lnTo>
                  <a:pt x="294" y="117"/>
                </a:lnTo>
                <a:lnTo>
                  <a:pt x="294" y="129"/>
                </a:lnTo>
                <a:lnTo>
                  <a:pt x="294" y="140"/>
                </a:lnTo>
                <a:lnTo>
                  <a:pt x="294" y="142"/>
                </a:lnTo>
                <a:lnTo>
                  <a:pt x="294" y="148"/>
                </a:lnTo>
                <a:lnTo>
                  <a:pt x="294" y="150"/>
                </a:lnTo>
                <a:lnTo>
                  <a:pt x="294" y="152"/>
                </a:lnTo>
                <a:lnTo>
                  <a:pt x="294" y="154"/>
                </a:lnTo>
                <a:lnTo>
                  <a:pt x="294" y="158"/>
                </a:lnTo>
                <a:lnTo>
                  <a:pt x="294" y="160"/>
                </a:lnTo>
                <a:lnTo>
                  <a:pt x="294" y="165"/>
                </a:lnTo>
                <a:lnTo>
                  <a:pt x="294" y="171"/>
                </a:lnTo>
                <a:lnTo>
                  <a:pt x="292" y="177"/>
                </a:lnTo>
                <a:lnTo>
                  <a:pt x="292" y="181"/>
                </a:lnTo>
                <a:lnTo>
                  <a:pt x="292" y="187"/>
                </a:lnTo>
                <a:lnTo>
                  <a:pt x="292" y="188"/>
                </a:lnTo>
                <a:lnTo>
                  <a:pt x="292" y="202"/>
                </a:lnTo>
                <a:lnTo>
                  <a:pt x="292" y="204"/>
                </a:lnTo>
                <a:lnTo>
                  <a:pt x="292" y="206"/>
                </a:lnTo>
                <a:lnTo>
                  <a:pt x="292" y="213"/>
                </a:lnTo>
                <a:lnTo>
                  <a:pt x="292" y="215"/>
                </a:lnTo>
                <a:lnTo>
                  <a:pt x="292" y="225"/>
                </a:lnTo>
                <a:lnTo>
                  <a:pt x="290" y="236"/>
                </a:lnTo>
                <a:lnTo>
                  <a:pt x="290" y="242"/>
                </a:lnTo>
                <a:lnTo>
                  <a:pt x="290" y="244"/>
                </a:lnTo>
                <a:lnTo>
                  <a:pt x="290" y="248"/>
                </a:lnTo>
                <a:lnTo>
                  <a:pt x="290" y="250"/>
                </a:lnTo>
                <a:lnTo>
                  <a:pt x="290" y="254"/>
                </a:lnTo>
                <a:lnTo>
                  <a:pt x="290" y="260"/>
                </a:lnTo>
                <a:lnTo>
                  <a:pt x="290" y="271"/>
                </a:lnTo>
                <a:lnTo>
                  <a:pt x="290" y="273"/>
                </a:lnTo>
                <a:lnTo>
                  <a:pt x="290" y="281"/>
                </a:lnTo>
                <a:lnTo>
                  <a:pt x="290" y="284"/>
                </a:lnTo>
                <a:lnTo>
                  <a:pt x="290" y="290"/>
                </a:lnTo>
                <a:lnTo>
                  <a:pt x="290" y="292"/>
                </a:lnTo>
                <a:lnTo>
                  <a:pt x="290" y="294"/>
                </a:lnTo>
                <a:lnTo>
                  <a:pt x="290" y="296"/>
                </a:lnTo>
                <a:lnTo>
                  <a:pt x="286" y="296"/>
                </a:lnTo>
                <a:lnTo>
                  <a:pt x="277" y="296"/>
                </a:lnTo>
                <a:lnTo>
                  <a:pt x="265" y="296"/>
                </a:lnTo>
                <a:lnTo>
                  <a:pt x="255" y="296"/>
                </a:lnTo>
                <a:lnTo>
                  <a:pt x="254" y="294"/>
                </a:lnTo>
                <a:lnTo>
                  <a:pt x="248" y="294"/>
                </a:lnTo>
                <a:lnTo>
                  <a:pt x="240" y="294"/>
                </a:lnTo>
                <a:lnTo>
                  <a:pt x="229" y="294"/>
                </a:lnTo>
                <a:lnTo>
                  <a:pt x="227" y="294"/>
                </a:lnTo>
                <a:lnTo>
                  <a:pt x="223" y="294"/>
                </a:lnTo>
                <a:lnTo>
                  <a:pt x="221" y="294"/>
                </a:lnTo>
                <a:lnTo>
                  <a:pt x="217" y="294"/>
                </a:lnTo>
                <a:lnTo>
                  <a:pt x="206" y="294"/>
                </a:lnTo>
                <a:lnTo>
                  <a:pt x="200" y="294"/>
                </a:lnTo>
                <a:lnTo>
                  <a:pt x="194" y="294"/>
                </a:lnTo>
                <a:lnTo>
                  <a:pt x="186" y="292"/>
                </a:lnTo>
                <a:lnTo>
                  <a:pt x="181" y="292"/>
                </a:lnTo>
                <a:lnTo>
                  <a:pt x="169" y="292"/>
                </a:lnTo>
                <a:lnTo>
                  <a:pt x="163" y="292"/>
                </a:lnTo>
                <a:lnTo>
                  <a:pt x="158" y="292"/>
                </a:lnTo>
                <a:lnTo>
                  <a:pt x="146" y="292"/>
                </a:lnTo>
                <a:lnTo>
                  <a:pt x="144" y="292"/>
                </a:lnTo>
                <a:lnTo>
                  <a:pt x="138" y="292"/>
                </a:lnTo>
                <a:lnTo>
                  <a:pt x="134" y="292"/>
                </a:lnTo>
                <a:lnTo>
                  <a:pt x="121" y="292"/>
                </a:lnTo>
                <a:lnTo>
                  <a:pt x="110" y="290"/>
                </a:lnTo>
                <a:lnTo>
                  <a:pt x="102" y="290"/>
                </a:lnTo>
                <a:lnTo>
                  <a:pt x="92" y="290"/>
                </a:lnTo>
                <a:lnTo>
                  <a:pt x="86" y="290"/>
                </a:lnTo>
                <a:lnTo>
                  <a:pt x="85" y="290"/>
                </a:lnTo>
                <a:lnTo>
                  <a:pt x="81" y="290"/>
                </a:lnTo>
                <a:lnTo>
                  <a:pt x="73" y="290"/>
                </a:lnTo>
                <a:lnTo>
                  <a:pt x="67" y="290"/>
                </a:lnTo>
                <a:lnTo>
                  <a:pt x="63" y="290"/>
                </a:lnTo>
                <a:lnTo>
                  <a:pt x="62" y="290"/>
                </a:lnTo>
                <a:lnTo>
                  <a:pt x="50" y="288"/>
                </a:lnTo>
                <a:lnTo>
                  <a:pt x="44" y="288"/>
                </a:lnTo>
                <a:lnTo>
                  <a:pt x="42" y="288"/>
                </a:lnTo>
                <a:lnTo>
                  <a:pt x="38" y="288"/>
                </a:lnTo>
                <a:lnTo>
                  <a:pt x="37" y="288"/>
                </a:lnTo>
                <a:lnTo>
                  <a:pt x="31" y="288"/>
                </a:lnTo>
                <a:lnTo>
                  <a:pt x="29" y="288"/>
                </a:lnTo>
                <a:lnTo>
                  <a:pt x="25" y="288"/>
                </a:lnTo>
                <a:lnTo>
                  <a:pt x="14" y="288"/>
                </a:lnTo>
                <a:lnTo>
                  <a:pt x="8" y="288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2"/>
          </a:solidFill>
          <a:ln w="6350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212"/>
          <p:cNvSpPr>
            <a:spLocks/>
          </p:cNvSpPr>
          <p:nvPr/>
        </p:nvSpPr>
        <p:spPr bwMode="auto">
          <a:xfrm>
            <a:off x="4552950" y="4090988"/>
            <a:ext cx="715962" cy="614362"/>
          </a:xfrm>
          <a:custGeom>
            <a:avLst/>
            <a:gdLst>
              <a:gd name="T0" fmla="*/ 0 w 359"/>
              <a:gd name="T1" fmla="*/ 0 h 343"/>
              <a:gd name="T2" fmla="*/ 2147483647 w 359"/>
              <a:gd name="T3" fmla="*/ 0 h 343"/>
              <a:gd name="T4" fmla="*/ 2147483647 w 359"/>
              <a:gd name="T5" fmla="*/ 0 h 343"/>
              <a:gd name="T6" fmla="*/ 2147483647 w 359"/>
              <a:gd name="T7" fmla="*/ 2147483647 h 343"/>
              <a:gd name="T8" fmla="*/ 2147483647 w 359"/>
              <a:gd name="T9" fmla="*/ 2147483647 h 343"/>
              <a:gd name="T10" fmla="*/ 0 w 359"/>
              <a:gd name="T11" fmla="*/ 2147483647 h 343"/>
              <a:gd name="T12" fmla="*/ 0 w 359"/>
              <a:gd name="T13" fmla="*/ 0 h 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" h="343">
                <a:moveTo>
                  <a:pt x="0" y="0"/>
                </a:moveTo>
                <a:lnTo>
                  <a:pt x="184" y="0"/>
                </a:lnTo>
                <a:lnTo>
                  <a:pt x="358" y="0"/>
                </a:lnTo>
                <a:lnTo>
                  <a:pt x="358" y="342"/>
                </a:lnTo>
                <a:lnTo>
                  <a:pt x="278" y="342"/>
                </a:lnTo>
                <a:lnTo>
                  <a:pt x="0" y="34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4"/>
          <p:cNvSpPr>
            <a:spLocks/>
          </p:cNvSpPr>
          <p:nvPr/>
        </p:nvSpPr>
        <p:spPr bwMode="auto">
          <a:xfrm>
            <a:off x="4572000" y="4697413"/>
            <a:ext cx="592137" cy="569912"/>
          </a:xfrm>
          <a:custGeom>
            <a:avLst/>
            <a:gdLst>
              <a:gd name="T0" fmla="*/ 2147483647 w 359"/>
              <a:gd name="T1" fmla="*/ 0 h 329"/>
              <a:gd name="T2" fmla="*/ 2147483647 w 359"/>
              <a:gd name="T3" fmla="*/ 0 h 329"/>
              <a:gd name="T4" fmla="*/ 2147483647 w 359"/>
              <a:gd name="T5" fmla="*/ 2147483647 h 329"/>
              <a:gd name="T6" fmla="*/ 2147483647 w 359"/>
              <a:gd name="T7" fmla="*/ 2147483647 h 329"/>
              <a:gd name="T8" fmla="*/ 2147483647 w 359"/>
              <a:gd name="T9" fmla="*/ 2147483647 h 329"/>
              <a:gd name="T10" fmla="*/ 0 w 359"/>
              <a:gd name="T11" fmla="*/ 0 h 329"/>
              <a:gd name="T12" fmla="*/ 2147483647 w 359"/>
              <a:gd name="T13" fmla="*/ 0 h 3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" h="329">
                <a:moveTo>
                  <a:pt x="94" y="0"/>
                </a:moveTo>
                <a:lnTo>
                  <a:pt x="358" y="0"/>
                </a:lnTo>
                <a:lnTo>
                  <a:pt x="358" y="328"/>
                </a:lnTo>
                <a:lnTo>
                  <a:pt x="184" y="328"/>
                </a:lnTo>
                <a:lnTo>
                  <a:pt x="10" y="328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6019800" y="5281613"/>
            <a:ext cx="609600" cy="457200"/>
          </a:xfrm>
          <a:custGeom>
            <a:avLst/>
            <a:gdLst>
              <a:gd name="T0" fmla="*/ 0 w 356"/>
              <a:gd name="T1" fmla="*/ 2147483647 h 330"/>
              <a:gd name="T2" fmla="*/ 0 w 356"/>
              <a:gd name="T3" fmla="*/ 0 h 330"/>
              <a:gd name="T4" fmla="*/ 2147483647 w 356"/>
              <a:gd name="T5" fmla="*/ 0 h 330"/>
              <a:gd name="T6" fmla="*/ 2147483647 w 356"/>
              <a:gd name="T7" fmla="*/ 2147483647 h 330"/>
              <a:gd name="T8" fmla="*/ 0 w 356"/>
              <a:gd name="T9" fmla="*/ 2147483647 h 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" h="330">
                <a:moveTo>
                  <a:pt x="0" y="329"/>
                </a:moveTo>
                <a:lnTo>
                  <a:pt x="0" y="0"/>
                </a:lnTo>
                <a:lnTo>
                  <a:pt x="355" y="0"/>
                </a:lnTo>
                <a:lnTo>
                  <a:pt x="355" y="316"/>
                </a:lnTo>
                <a:lnTo>
                  <a:pt x="0" y="32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4360862" y="1690688"/>
            <a:ext cx="587375" cy="609600"/>
          </a:xfrm>
          <a:custGeom>
            <a:avLst/>
            <a:gdLst>
              <a:gd name="T0" fmla="*/ 2147483647 w 355"/>
              <a:gd name="T1" fmla="*/ 2147483647 h 361"/>
              <a:gd name="T2" fmla="*/ 0 w 355"/>
              <a:gd name="T3" fmla="*/ 2147483647 h 361"/>
              <a:gd name="T4" fmla="*/ 0 w 355"/>
              <a:gd name="T5" fmla="*/ 0 h 361"/>
              <a:gd name="T6" fmla="*/ 2147483647 w 355"/>
              <a:gd name="T7" fmla="*/ 0 h 361"/>
              <a:gd name="T8" fmla="*/ 2147483647 w 355"/>
              <a:gd name="T9" fmla="*/ 2147483647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361">
                <a:moveTo>
                  <a:pt x="354" y="360"/>
                </a:moveTo>
                <a:lnTo>
                  <a:pt x="0" y="360"/>
                </a:lnTo>
                <a:lnTo>
                  <a:pt x="0" y="0"/>
                </a:lnTo>
                <a:lnTo>
                  <a:pt x="354" y="0"/>
                </a:lnTo>
                <a:lnTo>
                  <a:pt x="354" y="36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4572000" y="4697413"/>
            <a:ext cx="576262" cy="566737"/>
          </a:xfrm>
          <a:custGeom>
            <a:avLst/>
            <a:gdLst>
              <a:gd name="T0" fmla="*/ 2147483647 w 355"/>
              <a:gd name="T1" fmla="*/ 0 h 329"/>
              <a:gd name="T2" fmla="*/ 2147483647 w 355"/>
              <a:gd name="T3" fmla="*/ 2147483647 h 329"/>
              <a:gd name="T4" fmla="*/ 2147483647 w 355"/>
              <a:gd name="T5" fmla="*/ 2147483647 h 329"/>
              <a:gd name="T6" fmla="*/ 0 w 355"/>
              <a:gd name="T7" fmla="*/ 2147483647 h 329"/>
              <a:gd name="T8" fmla="*/ 0 w 355"/>
              <a:gd name="T9" fmla="*/ 0 h 329"/>
              <a:gd name="T10" fmla="*/ 2147483647 w 355"/>
              <a:gd name="T11" fmla="*/ 0 h 3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5" h="329">
                <a:moveTo>
                  <a:pt x="344" y="0"/>
                </a:moveTo>
                <a:lnTo>
                  <a:pt x="354" y="328"/>
                </a:lnTo>
                <a:lnTo>
                  <a:pt x="171" y="328"/>
                </a:lnTo>
                <a:lnTo>
                  <a:pt x="0" y="328"/>
                </a:lnTo>
                <a:lnTo>
                  <a:pt x="0" y="0"/>
                </a:lnTo>
                <a:lnTo>
                  <a:pt x="34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>
            <a:off x="2557462" y="2286000"/>
            <a:ext cx="592138" cy="623888"/>
          </a:xfrm>
          <a:custGeom>
            <a:avLst/>
            <a:gdLst>
              <a:gd name="T0" fmla="*/ 0 w 359"/>
              <a:gd name="T1" fmla="*/ 0 h 361"/>
              <a:gd name="T2" fmla="*/ 2147483647 w 359"/>
              <a:gd name="T3" fmla="*/ 0 h 361"/>
              <a:gd name="T4" fmla="*/ 2147483647 w 359"/>
              <a:gd name="T5" fmla="*/ 2147483647 h 361"/>
              <a:gd name="T6" fmla="*/ 2147483647 w 359"/>
              <a:gd name="T7" fmla="*/ 2147483647 h 361"/>
              <a:gd name="T8" fmla="*/ 0 w 359"/>
              <a:gd name="T9" fmla="*/ 2147483647 h 361"/>
              <a:gd name="T10" fmla="*/ 0 w 359"/>
              <a:gd name="T11" fmla="*/ 0 h 3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9" h="361">
                <a:moveTo>
                  <a:pt x="0" y="0"/>
                </a:moveTo>
                <a:lnTo>
                  <a:pt x="358" y="0"/>
                </a:lnTo>
                <a:lnTo>
                  <a:pt x="358" y="270"/>
                </a:lnTo>
                <a:lnTo>
                  <a:pt x="358" y="360"/>
                </a:lnTo>
                <a:lnTo>
                  <a:pt x="0" y="34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2541587" y="5664200"/>
            <a:ext cx="517525" cy="2492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2827337" y="4702175"/>
            <a:ext cx="585788" cy="592138"/>
          </a:xfrm>
          <a:custGeom>
            <a:avLst/>
            <a:gdLst>
              <a:gd name="T0" fmla="*/ 2147483647 w 356"/>
              <a:gd name="T1" fmla="*/ 2147483647 h 343"/>
              <a:gd name="T2" fmla="*/ 2147483647 w 356"/>
              <a:gd name="T3" fmla="*/ 2147483647 h 343"/>
              <a:gd name="T4" fmla="*/ 2147483647 w 356"/>
              <a:gd name="T5" fmla="*/ 0 h 343"/>
              <a:gd name="T6" fmla="*/ 0 w 356"/>
              <a:gd name="T7" fmla="*/ 0 h 343"/>
              <a:gd name="T8" fmla="*/ 2147483647 w 356"/>
              <a:gd name="T9" fmla="*/ 2147483647 h 343"/>
              <a:gd name="T10" fmla="*/ 2147483647 w 356"/>
              <a:gd name="T11" fmla="*/ 2147483647 h 3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3">
                <a:moveTo>
                  <a:pt x="171" y="342"/>
                </a:moveTo>
                <a:lnTo>
                  <a:pt x="355" y="342"/>
                </a:lnTo>
                <a:lnTo>
                  <a:pt x="355" y="0"/>
                </a:lnTo>
                <a:lnTo>
                  <a:pt x="0" y="0"/>
                </a:lnTo>
                <a:lnTo>
                  <a:pt x="11" y="342"/>
                </a:lnTo>
                <a:lnTo>
                  <a:pt x="171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>
            <a:off x="2541587" y="5292725"/>
            <a:ext cx="568325" cy="434975"/>
          </a:xfrm>
          <a:custGeom>
            <a:avLst/>
            <a:gdLst>
              <a:gd name="T0" fmla="*/ 2147483647 w 345"/>
              <a:gd name="T1" fmla="*/ 0 h 252"/>
              <a:gd name="T2" fmla="*/ 2147483647 w 345"/>
              <a:gd name="T3" fmla="*/ 2147483647 h 252"/>
              <a:gd name="T4" fmla="*/ 0 w 345"/>
              <a:gd name="T5" fmla="*/ 2147483647 h 252"/>
              <a:gd name="T6" fmla="*/ 0 w 345"/>
              <a:gd name="T7" fmla="*/ 0 h 252"/>
              <a:gd name="T8" fmla="*/ 2147483647 w 345"/>
              <a:gd name="T9" fmla="*/ 0 h 252"/>
              <a:gd name="T10" fmla="*/ 2147483647 w 345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5" h="252">
                <a:moveTo>
                  <a:pt x="344" y="0"/>
                </a:moveTo>
                <a:lnTo>
                  <a:pt x="344" y="251"/>
                </a:lnTo>
                <a:lnTo>
                  <a:pt x="0" y="251"/>
                </a:lnTo>
                <a:lnTo>
                  <a:pt x="0" y="0"/>
                </a:lnTo>
                <a:lnTo>
                  <a:pt x="184" y="0"/>
                </a:lnTo>
                <a:lnTo>
                  <a:pt x="34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2" name="Freeform 13"/>
          <p:cNvSpPr>
            <a:spLocks/>
          </p:cNvSpPr>
          <p:nvPr/>
        </p:nvSpPr>
        <p:spPr bwMode="auto">
          <a:xfrm>
            <a:off x="6729412" y="1262063"/>
            <a:ext cx="700088" cy="725487"/>
          </a:xfrm>
          <a:custGeom>
            <a:avLst/>
            <a:gdLst>
              <a:gd name="T0" fmla="*/ 2147483647 w 425"/>
              <a:gd name="T1" fmla="*/ 0 h 420"/>
              <a:gd name="T2" fmla="*/ 2147483647 w 425"/>
              <a:gd name="T3" fmla="*/ 2147483647 h 420"/>
              <a:gd name="T4" fmla="*/ 2147483647 w 425"/>
              <a:gd name="T5" fmla="*/ 2147483647 h 420"/>
              <a:gd name="T6" fmla="*/ 2147483647 w 425"/>
              <a:gd name="T7" fmla="*/ 2147483647 h 420"/>
              <a:gd name="T8" fmla="*/ 2147483647 w 425"/>
              <a:gd name="T9" fmla="*/ 2147483647 h 420"/>
              <a:gd name="T10" fmla="*/ 2147483647 w 425"/>
              <a:gd name="T11" fmla="*/ 2147483647 h 420"/>
              <a:gd name="T12" fmla="*/ 2147483647 w 425"/>
              <a:gd name="T13" fmla="*/ 2147483647 h 420"/>
              <a:gd name="T14" fmla="*/ 2147483647 w 425"/>
              <a:gd name="T15" fmla="*/ 2147483647 h 420"/>
              <a:gd name="T16" fmla="*/ 2147483647 w 425"/>
              <a:gd name="T17" fmla="*/ 2147483647 h 420"/>
              <a:gd name="T18" fmla="*/ 0 w 425"/>
              <a:gd name="T19" fmla="*/ 0 h 420"/>
              <a:gd name="T20" fmla="*/ 2147483647 w 425"/>
              <a:gd name="T21" fmla="*/ 0 h 4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5" h="420">
                <a:moveTo>
                  <a:pt x="309" y="0"/>
                </a:moveTo>
                <a:lnTo>
                  <a:pt x="288" y="58"/>
                </a:lnTo>
                <a:lnTo>
                  <a:pt x="309" y="90"/>
                </a:lnTo>
                <a:lnTo>
                  <a:pt x="309" y="148"/>
                </a:lnTo>
                <a:lnTo>
                  <a:pt x="389" y="193"/>
                </a:lnTo>
                <a:lnTo>
                  <a:pt x="424" y="252"/>
                </a:lnTo>
                <a:lnTo>
                  <a:pt x="333" y="373"/>
                </a:lnTo>
                <a:lnTo>
                  <a:pt x="333" y="419"/>
                </a:lnTo>
                <a:lnTo>
                  <a:pt x="10" y="419"/>
                </a:lnTo>
                <a:lnTo>
                  <a:pt x="0" y="0"/>
                </a:lnTo>
                <a:lnTo>
                  <a:pt x="309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3" name="Freeform 14"/>
          <p:cNvSpPr>
            <a:spLocks/>
          </p:cNvSpPr>
          <p:nvPr/>
        </p:nvSpPr>
        <p:spPr bwMode="auto">
          <a:xfrm>
            <a:off x="4849812" y="5724525"/>
            <a:ext cx="590550" cy="547688"/>
          </a:xfrm>
          <a:custGeom>
            <a:avLst/>
            <a:gdLst>
              <a:gd name="T0" fmla="*/ 0 w 358"/>
              <a:gd name="T1" fmla="*/ 2147483647 h 317"/>
              <a:gd name="T2" fmla="*/ 0 w 358"/>
              <a:gd name="T3" fmla="*/ 0 h 317"/>
              <a:gd name="T4" fmla="*/ 2147483647 w 358"/>
              <a:gd name="T5" fmla="*/ 0 h 317"/>
              <a:gd name="T6" fmla="*/ 2147483647 w 358"/>
              <a:gd name="T7" fmla="*/ 2147483647 h 317"/>
              <a:gd name="T8" fmla="*/ 0 w 358"/>
              <a:gd name="T9" fmla="*/ 2147483647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8" h="317">
                <a:moveTo>
                  <a:pt x="0" y="316"/>
                </a:moveTo>
                <a:lnTo>
                  <a:pt x="0" y="0"/>
                </a:lnTo>
                <a:lnTo>
                  <a:pt x="357" y="0"/>
                </a:lnTo>
                <a:lnTo>
                  <a:pt x="357" y="298"/>
                </a:lnTo>
                <a:lnTo>
                  <a:pt x="0" y="31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44" name="Freeform 15"/>
          <p:cNvSpPr>
            <a:spLocks/>
          </p:cNvSpPr>
          <p:nvPr/>
        </p:nvSpPr>
        <p:spPr bwMode="auto">
          <a:xfrm>
            <a:off x="2335212" y="4087813"/>
            <a:ext cx="493713" cy="615950"/>
          </a:xfrm>
          <a:custGeom>
            <a:avLst/>
            <a:gdLst>
              <a:gd name="T0" fmla="*/ 0 w 299"/>
              <a:gd name="T1" fmla="*/ 0 h 357"/>
              <a:gd name="T2" fmla="*/ 0 w 299"/>
              <a:gd name="T3" fmla="*/ 2147483647 h 357"/>
              <a:gd name="T4" fmla="*/ 2147483647 w 299"/>
              <a:gd name="T5" fmla="*/ 2147483647 h 357"/>
              <a:gd name="T6" fmla="*/ 2147483647 w 299"/>
              <a:gd name="T7" fmla="*/ 2147483647 h 357"/>
              <a:gd name="T8" fmla="*/ 2147483647 w 299"/>
              <a:gd name="T9" fmla="*/ 2147483647 h 357"/>
              <a:gd name="T10" fmla="*/ 2147483647 w 299"/>
              <a:gd name="T11" fmla="*/ 2147483647 h 357"/>
              <a:gd name="T12" fmla="*/ 2147483647 w 299"/>
              <a:gd name="T13" fmla="*/ 2147483647 h 357"/>
              <a:gd name="T14" fmla="*/ 2147483647 w 299"/>
              <a:gd name="T15" fmla="*/ 0 h 357"/>
              <a:gd name="T16" fmla="*/ 0 w 299"/>
              <a:gd name="T17" fmla="*/ 0 h 3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9" h="357">
                <a:moveTo>
                  <a:pt x="0" y="0"/>
                </a:moveTo>
                <a:lnTo>
                  <a:pt x="0" y="252"/>
                </a:lnTo>
                <a:lnTo>
                  <a:pt x="35" y="252"/>
                </a:lnTo>
                <a:lnTo>
                  <a:pt x="35" y="356"/>
                </a:lnTo>
                <a:lnTo>
                  <a:pt x="298" y="356"/>
                </a:lnTo>
                <a:lnTo>
                  <a:pt x="298" y="252"/>
                </a:lnTo>
                <a:lnTo>
                  <a:pt x="263" y="252"/>
                </a:lnTo>
                <a:lnTo>
                  <a:pt x="263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5" name="Freeform 16"/>
          <p:cNvSpPr>
            <a:spLocks/>
          </p:cNvSpPr>
          <p:nvPr/>
        </p:nvSpPr>
        <p:spPr bwMode="auto">
          <a:xfrm>
            <a:off x="5867400" y="3344863"/>
            <a:ext cx="569912" cy="746125"/>
          </a:xfrm>
          <a:custGeom>
            <a:avLst/>
            <a:gdLst>
              <a:gd name="T0" fmla="*/ 0 w 345"/>
              <a:gd name="T1" fmla="*/ 0 h 433"/>
              <a:gd name="T2" fmla="*/ 0 w 345"/>
              <a:gd name="T3" fmla="*/ 2147483647 h 433"/>
              <a:gd name="T4" fmla="*/ 2147483647 w 345"/>
              <a:gd name="T5" fmla="*/ 2147483647 h 433"/>
              <a:gd name="T6" fmla="*/ 2147483647 w 345"/>
              <a:gd name="T7" fmla="*/ 0 h 433"/>
              <a:gd name="T8" fmla="*/ 2147483647 w 345"/>
              <a:gd name="T9" fmla="*/ 0 h 433"/>
              <a:gd name="T10" fmla="*/ 0 w 345"/>
              <a:gd name="T11" fmla="*/ 0 h 4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5" h="433">
                <a:moveTo>
                  <a:pt x="0" y="0"/>
                </a:moveTo>
                <a:lnTo>
                  <a:pt x="0" y="432"/>
                </a:lnTo>
                <a:lnTo>
                  <a:pt x="344" y="432"/>
                </a:lnTo>
                <a:lnTo>
                  <a:pt x="344" y="0"/>
                </a:lnTo>
                <a:lnTo>
                  <a:pt x="174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6" name="Freeform 17"/>
          <p:cNvSpPr>
            <a:spLocks/>
          </p:cNvSpPr>
          <p:nvPr/>
        </p:nvSpPr>
        <p:spPr bwMode="auto">
          <a:xfrm>
            <a:off x="5535612" y="2752725"/>
            <a:ext cx="627063" cy="592138"/>
          </a:xfrm>
          <a:custGeom>
            <a:avLst/>
            <a:gdLst>
              <a:gd name="T0" fmla="*/ 2147483647 w 380"/>
              <a:gd name="T1" fmla="*/ 2147483647 h 343"/>
              <a:gd name="T2" fmla="*/ 2147483647 w 380"/>
              <a:gd name="T3" fmla="*/ 2147483647 h 343"/>
              <a:gd name="T4" fmla="*/ 2147483647 w 380"/>
              <a:gd name="T5" fmla="*/ 2147483647 h 343"/>
              <a:gd name="T6" fmla="*/ 0 w 380"/>
              <a:gd name="T7" fmla="*/ 2147483647 h 343"/>
              <a:gd name="T8" fmla="*/ 0 w 380"/>
              <a:gd name="T9" fmla="*/ 2147483647 h 343"/>
              <a:gd name="T10" fmla="*/ 0 w 380"/>
              <a:gd name="T11" fmla="*/ 0 h 343"/>
              <a:gd name="T12" fmla="*/ 2147483647 w 380"/>
              <a:gd name="T13" fmla="*/ 0 h 343"/>
              <a:gd name="T14" fmla="*/ 2147483647 w 380"/>
              <a:gd name="T15" fmla="*/ 2147483647 h 343"/>
              <a:gd name="T16" fmla="*/ 2147483647 w 380"/>
              <a:gd name="T17" fmla="*/ 2147483647 h 3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0" h="343">
                <a:moveTo>
                  <a:pt x="205" y="342"/>
                </a:moveTo>
                <a:lnTo>
                  <a:pt x="21" y="342"/>
                </a:lnTo>
                <a:lnTo>
                  <a:pt x="21" y="175"/>
                </a:lnTo>
                <a:lnTo>
                  <a:pt x="0" y="175"/>
                </a:lnTo>
                <a:lnTo>
                  <a:pt x="0" y="90"/>
                </a:lnTo>
                <a:lnTo>
                  <a:pt x="0" y="0"/>
                </a:lnTo>
                <a:lnTo>
                  <a:pt x="365" y="0"/>
                </a:lnTo>
                <a:lnTo>
                  <a:pt x="379" y="342"/>
                </a:lnTo>
                <a:lnTo>
                  <a:pt x="205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18"/>
          <p:cNvSpPr>
            <a:spLocks/>
          </p:cNvSpPr>
          <p:nvPr/>
        </p:nvSpPr>
        <p:spPr bwMode="auto">
          <a:xfrm>
            <a:off x="3509962" y="3467100"/>
            <a:ext cx="585788" cy="622300"/>
          </a:xfrm>
          <a:custGeom>
            <a:avLst/>
            <a:gdLst>
              <a:gd name="T0" fmla="*/ 2147483647 w 355"/>
              <a:gd name="T1" fmla="*/ 2147483647 h 361"/>
              <a:gd name="T2" fmla="*/ 2147483647 w 355"/>
              <a:gd name="T3" fmla="*/ 2147483647 h 361"/>
              <a:gd name="T4" fmla="*/ 2147483647 w 355"/>
              <a:gd name="T5" fmla="*/ 2147483647 h 361"/>
              <a:gd name="T6" fmla="*/ 2147483647 w 355"/>
              <a:gd name="T7" fmla="*/ 2147483647 h 361"/>
              <a:gd name="T8" fmla="*/ 0 w 355"/>
              <a:gd name="T9" fmla="*/ 0 h 361"/>
              <a:gd name="T10" fmla="*/ 0 w 355"/>
              <a:gd name="T11" fmla="*/ 2147483647 h 361"/>
              <a:gd name="T12" fmla="*/ 2147483647 w 355"/>
              <a:gd name="T13" fmla="*/ 2147483647 h 3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5" h="361">
                <a:moveTo>
                  <a:pt x="264" y="360"/>
                </a:moveTo>
                <a:lnTo>
                  <a:pt x="354" y="360"/>
                </a:lnTo>
                <a:lnTo>
                  <a:pt x="354" y="18"/>
                </a:lnTo>
                <a:lnTo>
                  <a:pt x="170" y="18"/>
                </a:lnTo>
                <a:lnTo>
                  <a:pt x="0" y="0"/>
                </a:lnTo>
                <a:lnTo>
                  <a:pt x="0" y="360"/>
                </a:lnTo>
                <a:lnTo>
                  <a:pt x="264" y="36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19"/>
          <p:cNvSpPr>
            <a:spLocks/>
          </p:cNvSpPr>
          <p:nvPr/>
        </p:nvSpPr>
        <p:spPr bwMode="auto">
          <a:xfrm>
            <a:off x="5535612" y="2286000"/>
            <a:ext cx="604838" cy="468313"/>
          </a:xfrm>
          <a:custGeom>
            <a:avLst/>
            <a:gdLst>
              <a:gd name="T0" fmla="*/ 0 w 366"/>
              <a:gd name="T1" fmla="*/ 2147483647 h 271"/>
              <a:gd name="T2" fmla="*/ 0 w 366"/>
              <a:gd name="T3" fmla="*/ 0 h 271"/>
              <a:gd name="T4" fmla="*/ 2147483647 w 366"/>
              <a:gd name="T5" fmla="*/ 0 h 271"/>
              <a:gd name="T6" fmla="*/ 2147483647 w 366"/>
              <a:gd name="T7" fmla="*/ 2147483647 h 271"/>
              <a:gd name="T8" fmla="*/ 0 w 366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271">
                <a:moveTo>
                  <a:pt x="0" y="270"/>
                </a:moveTo>
                <a:lnTo>
                  <a:pt x="0" y="0"/>
                </a:lnTo>
                <a:lnTo>
                  <a:pt x="365" y="0"/>
                </a:lnTo>
                <a:lnTo>
                  <a:pt x="365" y="270"/>
                </a:lnTo>
                <a:lnTo>
                  <a:pt x="0" y="27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6138862" y="2752725"/>
            <a:ext cx="608013" cy="592138"/>
          </a:xfrm>
          <a:custGeom>
            <a:avLst/>
            <a:gdLst>
              <a:gd name="T0" fmla="*/ 2147483647 w 369"/>
              <a:gd name="T1" fmla="*/ 2147483647 h 343"/>
              <a:gd name="T2" fmla="*/ 0 w 369"/>
              <a:gd name="T3" fmla="*/ 0 h 343"/>
              <a:gd name="T4" fmla="*/ 2147483647 w 369"/>
              <a:gd name="T5" fmla="*/ 0 h 343"/>
              <a:gd name="T6" fmla="*/ 2147483647 w 369"/>
              <a:gd name="T7" fmla="*/ 2147483647 h 343"/>
              <a:gd name="T8" fmla="*/ 2147483647 w 369"/>
              <a:gd name="T9" fmla="*/ 2147483647 h 343"/>
              <a:gd name="T10" fmla="*/ 2147483647 w 369"/>
              <a:gd name="T11" fmla="*/ 2147483647 h 3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9" h="343">
                <a:moveTo>
                  <a:pt x="14" y="342"/>
                </a:moveTo>
                <a:lnTo>
                  <a:pt x="0" y="0"/>
                </a:lnTo>
                <a:lnTo>
                  <a:pt x="368" y="0"/>
                </a:lnTo>
                <a:lnTo>
                  <a:pt x="368" y="342"/>
                </a:lnTo>
                <a:lnTo>
                  <a:pt x="184" y="342"/>
                </a:lnTo>
                <a:lnTo>
                  <a:pt x="14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50" name="Freeform 21"/>
          <p:cNvSpPr>
            <a:spLocks/>
          </p:cNvSpPr>
          <p:nvPr/>
        </p:nvSpPr>
        <p:spPr bwMode="auto">
          <a:xfrm>
            <a:off x="1974850" y="2286000"/>
            <a:ext cx="584200" cy="592138"/>
          </a:xfrm>
          <a:custGeom>
            <a:avLst/>
            <a:gdLst>
              <a:gd name="T0" fmla="*/ 0 w 355"/>
              <a:gd name="T1" fmla="*/ 2147483647 h 343"/>
              <a:gd name="T2" fmla="*/ 2147483647 w 355"/>
              <a:gd name="T3" fmla="*/ 2147483647 h 343"/>
              <a:gd name="T4" fmla="*/ 2147483647 w 355"/>
              <a:gd name="T5" fmla="*/ 0 h 343"/>
              <a:gd name="T6" fmla="*/ 0 w 355"/>
              <a:gd name="T7" fmla="*/ 0 h 343"/>
              <a:gd name="T8" fmla="*/ 0 w 355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343">
                <a:moveTo>
                  <a:pt x="0" y="342"/>
                </a:moveTo>
                <a:lnTo>
                  <a:pt x="354" y="342"/>
                </a:lnTo>
                <a:lnTo>
                  <a:pt x="354" y="0"/>
                </a:lnTo>
                <a:lnTo>
                  <a:pt x="0" y="0"/>
                </a:lnTo>
                <a:lnTo>
                  <a:pt x="0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4946650" y="2286000"/>
            <a:ext cx="592137" cy="623888"/>
          </a:xfrm>
          <a:custGeom>
            <a:avLst/>
            <a:gdLst>
              <a:gd name="T0" fmla="*/ 2147483647 w 359"/>
              <a:gd name="T1" fmla="*/ 2147483647 h 361"/>
              <a:gd name="T2" fmla="*/ 0 w 359"/>
              <a:gd name="T3" fmla="*/ 2147483647 h 361"/>
              <a:gd name="T4" fmla="*/ 0 w 359"/>
              <a:gd name="T5" fmla="*/ 0 h 361"/>
              <a:gd name="T6" fmla="*/ 2147483647 w 359"/>
              <a:gd name="T7" fmla="*/ 0 h 361"/>
              <a:gd name="T8" fmla="*/ 2147483647 w 359"/>
              <a:gd name="T9" fmla="*/ 2147483647 h 361"/>
              <a:gd name="T10" fmla="*/ 2147483647 w 359"/>
              <a:gd name="T11" fmla="*/ 2147483647 h 3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9" h="361">
                <a:moveTo>
                  <a:pt x="358" y="360"/>
                </a:moveTo>
                <a:lnTo>
                  <a:pt x="0" y="360"/>
                </a:lnTo>
                <a:lnTo>
                  <a:pt x="0" y="0"/>
                </a:lnTo>
                <a:lnTo>
                  <a:pt x="358" y="0"/>
                </a:lnTo>
                <a:lnTo>
                  <a:pt x="358" y="270"/>
                </a:lnTo>
                <a:lnTo>
                  <a:pt x="358" y="36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52" name="Freeform 23"/>
          <p:cNvSpPr>
            <a:spLocks/>
          </p:cNvSpPr>
          <p:nvPr/>
        </p:nvSpPr>
        <p:spPr bwMode="auto">
          <a:xfrm>
            <a:off x="2557462" y="2876550"/>
            <a:ext cx="666750" cy="623888"/>
          </a:xfrm>
          <a:custGeom>
            <a:avLst/>
            <a:gdLst>
              <a:gd name="T0" fmla="*/ 2147483647 w 404"/>
              <a:gd name="T1" fmla="*/ 2147483647 h 361"/>
              <a:gd name="T2" fmla="*/ 2147483647 w 404"/>
              <a:gd name="T3" fmla="*/ 2147483647 h 361"/>
              <a:gd name="T4" fmla="*/ 2147483647 w 404"/>
              <a:gd name="T5" fmla="*/ 2147483647 h 361"/>
              <a:gd name="T6" fmla="*/ 2147483647 w 404"/>
              <a:gd name="T7" fmla="*/ 2147483647 h 361"/>
              <a:gd name="T8" fmla="*/ 2147483647 w 404"/>
              <a:gd name="T9" fmla="*/ 2147483647 h 361"/>
              <a:gd name="T10" fmla="*/ 0 w 404"/>
              <a:gd name="T11" fmla="*/ 0 h 361"/>
              <a:gd name="T12" fmla="*/ 0 w 404"/>
              <a:gd name="T13" fmla="*/ 2147483647 h 361"/>
              <a:gd name="T14" fmla="*/ 2147483647 w 404"/>
              <a:gd name="T15" fmla="*/ 2147483647 h 361"/>
              <a:gd name="T16" fmla="*/ 2147483647 w 404"/>
              <a:gd name="T17" fmla="*/ 2147483647 h 361"/>
              <a:gd name="T18" fmla="*/ 2147483647 w 404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4" h="361">
                <a:moveTo>
                  <a:pt x="219" y="360"/>
                </a:moveTo>
                <a:lnTo>
                  <a:pt x="403" y="360"/>
                </a:lnTo>
                <a:lnTo>
                  <a:pt x="403" y="90"/>
                </a:lnTo>
                <a:lnTo>
                  <a:pt x="358" y="90"/>
                </a:lnTo>
                <a:lnTo>
                  <a:pt x="358" y="18"/>
                </a:lnTo>
                <a:lnTo>
                  <a:pt x="0" y="0"/>
                </a:lnTo>
                <a:lnTo>
                  <a:pt x="0" y="90"/>
                </a:lnTo>
                <a:lnTo>
                  <a:pt x="49" y="90"/>
                </a:lnTo>
                <a:lnTo>
                  <a:pt x="49" y="360"/>
                </a:lnTo>
                <a:lnTo>
                  <a:pt x="219" y="36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24"/>
          <p:cNvSpPr>
            <a:spLocks/>
          </p:cNvSpPr>
          <p:nvPr/>
        </p:nvSpPr>
        <p:spPr bwMode="auto">
          <a:xfrm>
            <a:off x="2335212" y="3498850"/>
            <a:ext cx="585788" cy="590550"/>
          </a:xfrm>
          <a:custGeom>
            <a:avLst/>
            <a:gdLst>
              <a:gd name="T0" fmla="*/ 0 w 355"/>
              <a:gd name="T1" fmla="*/ 2147483647 h 343"/>
              <a:gd name="T2" fmla="*/ 0 w 355"/>
              <a:gd name="T3" fmla="*/ 0 h 343"/>
              <a:gd name="T4" fmla="*/ 2147483647 w 355"/>
              <a:gd name="T5" fmla="*/ 0 h 343"/>
              <a:gd name="T6" fmla="*/ 2147483647 w 355"/>
              <a:gd name="T7" fmla="*/ 0 h 343"/>
              <a:gd name="T8" fmla="*/ 2147483647 w 355"/>
              <a:gd name="T9" fmla="*/ 2147483647 h 343"/>
              <a:gd name="T10" fmla="*/ 2147483647 w 355"/>
              <a:gd name="T11" fmla="*/ 2147483647 h 343"/>
              <a:gd name="T12" fmla="*/ 0 w 355"/>
              <a:gd name="T13" fmla="*/ 2147483647 h 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5" h="343">
                <a:moveTo>
                  <a:pt x="0" y="342"/>
                </a:moveTo>
                <a:lnTo>
                  <a:pt x="0" y="0"/>
                </a:lnTo>
                <a:lnTo>
                  <a:pt x="184" y="0"/>
                </a:lnTo>
                <a:lnTo>
                  <a:pt x="354" y="0"/>
                </a:lnTo>
                <a:lnTo>
                  <a:pt x="354" y="342"/>
                </a:lnTo>
                <a:lnTo>
                  <a:pt x="263" y="342"/>
                </a:lnTo>
                <a:lnTo>
                  <a:pt x="0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25"/>
          <p:cNvSpPr>
            <a:spLocks/>
          </p:cNvSpPr>
          <p:nvPr/>
        </p:nvSpPr>
        <p:spPr bwMode="auto">
          <a:xfrm>
            <a:off x="2254250" y="4702175"/>
            <a:ext cx="592137" cy="592138"/>
          </a:xfrm>
          <a:custGeom>
            <a:avLst/>
            <a:gdLst>
              <a:gd name="T0" fmla="*/ 2147483647 w 359"/>
              <a:gd name="T1" fmla="*/ 2147483647 h 343"/>
              <a:gd name="T2" fmla="*/ 2147483647 w 359"/>
              <a:gd name="T3" fmla="*/ 2147483647 h 343"/>
              <a:gd name="T4" fmla="*/ 0 w 359"/>
              <a:gd name="T5" fmla="*/ 2147483647 h 343"/>
              <a:gd name="T6" fmla="*/ 0 w 359"/>
              <a:gd name="T7" fmla="*/ 0 h 343"/>
              <a:gd name="T8" fmla="*/ 2147483647 w 359"/>
              <a:gd name="T9" fmla="*/ 0 h 343"/>
              <a:gd name="T10" fmla="*/ 2147483647 w 359"/>
              <a:gd name="T11" fmla="*/ 0 h 343"/>
              <a:gd name="T12" fmla="*/ 2147483647 w 359"/>
              <a:gd name="T13" fmla="*/ 2147483647 h 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" h="343">
                <a:moveTo>
                  <a:pt x="358" y="342"/>
                </a:moveTo>
                <a:lnTo>
                  <a:pt x="174" y="342"/>
                </a:lnTo>
                <a:lnTo>
                  <a:pt x="0" y="342"/>
                </a:lnTo>
                <a:lnTo>
                  <a:pt x="0" y="0"/>
                </a:lnTo>
                <a:lnTo>
                  <a:pt x="84" y="0"/>
                </a:lnTo>
                <a:lnTo>
                  <a:pt x="347" y="0"/>
                </a:lnTo>
                <a:lnTo>
                  <a:pt x="358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55" name="Freeform 26"/>
          <p:cNvSpPr>
            <a:spLocks/>
          </p:cNvSpPr>
          <p:nvPr/>
        </p:nvSpPr>
        <p:spPr bwMode="auto">
          <a:xfrm>
            <a:off x="7048500" y="3932238"/>
            <a:ext cx="592137" cy="615950"/>
          </a:xfrm>
          <a:custGeom>
            <a:avLst/>
            <a:gdLst>
              <a:gd name="T0" fmla="*/ 2147483647 w 359"/>
              <a:gd name="T1" fmla="*/ 0 h 357"/>
              <a:gd name="T2" fmla="*/ 0 w 359"/>
              <a:gd name="T3" fmla="*/ 0 h 357"/>
              <a:gd name="T4" fmla="*/ 0 w 359"/>
              <a:gd name="T5" fmla="*/ 2147483647 h 357"/>
              <a:gd name="T6" fmla="*/ 0 w 359"/>
              <a:gd name="T7" fmla="*/ 2147483647 h 357"/>
              <a:gd name="T8" fmla="*/ 2147483647 w 359"/>
              <a:gd name="T9" fmla="*/ 2147483647 h 357"/>
              <a:gd name="T10" fmla="*/ 2147483647 w 359"/>
              <a:gd name="T11" fmla="*/ 2147483647 h 357"/>
              <a:gd name="T12" fmla="*/ 2147483647 w 359"/>
              <a:gd name="T13" fmla="*/ 0 h 3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" h="357">
                <a:moveTo>
                  <a:pt x="358" y="0"/>
                </a:moveTo>
                <a:lnTo>
                  <a:pt x="0" y="0"/>
                </a:lnTo>
                <a:lnTo>
                  <a:pt x="0" y="90"/>
                </a:lnTo>
                <a:lnTo>
                  <a:pt x="0" y="356"/>
                </a:lnTo>
                <a:lnTo>
                  <a:pt x="358" y="356"/>
                </a:lnTo>
                <a:lnTo>
                  <a:pt x="358" y="180"/>
                </a:lnTo>
                <a:lnTo>
                  <a:pt x="358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56" name="Freeform 27"/>
          <p:cNvSpPr>
            <a:spLocks/>
          </p:cNvSpPr>
          <p:nvPr/>
        </p:nvSpPr>
        <p:spPr bwMode="auto">
          <a:xfrm>
            <a:off x="4362450" y="1697038"/>
            <a:ext cx="585787" cy="590550"/>
          </a:xfrm>
          <a:custGeom>
            <a:avLst/>
            <a:gdLst>
              <a:gd name="T0" fmla="*/ 2147483647 w 355"/>
              <a:gd name="T1" fmla="*/ 2147483647 h 343"/>
              <a:gd name="T2" fmla="*/ 2147483647 w 355"/>
              <a:gd name="T3" fmla="*/ 0 h 343"/>
              <a:gd name="T4" fmla="*/ 0 w 355"/>
              <a:gd name="T5" fmla="*/ 0 h 343"/>
              <a:gd name="T6" fmla="*/ 0 w 355"/>
              <a:gd name="T7" fmla="*/ 2147483647 h 343"/>
              <a:gd name="T8" fmla="*/ 2147483647 w 355"/>
              <a:gd name="T9" fmla="*/ 2147483647 h 343"/>
              <a:gd name="T10" fmla="*/ 2147483647 w 355"/>
              <a:gd name="T11" fmla="*/ 2147483647 h 3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5" h="343">
                <a:moveTo>
                  <a:pt x="354" y="45"/>
                </a:moveTo>
                <a:lnTo>
                  <a:pt x="354" y="0"/>
                </a:lnTo>
                <a:lnTo>
                  <a:pt x="0" y="0"/>
                </a:lnTo>
                <a:lnTo>
                  <a:pt x="0" y="342"/>
                </a:lnTo>
                <a:lnTo>
                  <a:pt x="354" y="342"/>
                </a:lnTo>
                <a:lnTo>
                  <a:pt x="354" y="4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57" name="Freeform 28"/>
          <p:cNvSpPr>
            <a:spLocks/>
          </p:cNvSpPr>
          <p:nvPr/>
        </p:nvSpPr>
        <p:spPr bwMode="auto">
          <a:xfrm>
            <a:off x="1366837" y="2286000"/>
            <a:ext cx="609600" cy="592138"/>
          </a:xfrm>
          <a:custGeom>
            <a:avLst/>
            <a:gdLst>
              <a:gd name="T0" fmla="*/ 2147483647 w 369"/>
              <a:gd name="T1" fmla="*/ 2147483647 h 343"/>
              <a:gd name="T2" fmla="*/ 2147483647 w 369"/>
              <a:gd name="T3" fmla="*/ 2147483647 h 343"/>
              <a:gd name="T4" fmla="*/ 0 w 369"/>
              <a:gd name="T5" fmla="*/ 2147483647 h 343"/>
              <a:gd name="T6" fmla="*/ 0 w 369"/>
              <a:gd name="T7" fmla="*/ 0 h 343"/>
              <a:gd name="T8" fmla="*/ 2147483647 w 369"/>
              <a:gd name="T9" fmla="*/ 0 h 343"/>
              <a:gd name="T10" fmla="*/ 2147483647 w 369"/>
              <a:gd name="T11" fmla="*/ 2147483647 h 3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9" h="343">
                <a:moveTo>
                  <a:pt x="368" y="342"/>
                </a:moveTo>
                <a:lnTo>
                  <a:pt x="90" y="342"/>
                </a:lnTo>
                <a:lnTo>
                  <a:pt x="0" y="342"/>
                </a:lnTo>
                <a:lnTo>
                  <a:pt x="0" y="0"/>
                </a:lnTo>
                <a:lnTo>
                  <a:pt x="368" y="0"/>
                </a:lnTo>
                <a:lnTo>
                  <a:pt x="368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29"/>
          <p:cNvSpPr>
            <a:spLocks/>
          </p:cNvSpPr>
          <p:nvPr/>
        </p:nvSpPr>
        <p:spPr bwMode="auto">
          <a:xfrm>
            <a:off x="5535612" y="1774825"/>
            <a:ext cx="604838" cy="512763"/>
          </a:xfrm>
          <a:custGeom>
            <a:avLst/>
            <a:gdLst>
              <a:gd name="T0" fmla="*/ 0 w 366"/>
              <a:gd name="T1" fmla="*/ 2147483647 h 298"/>
              <a:gd name="T2" fmla="*/ 0 w 366"/>
              <a:gd name="T3" fmla="*/ 0 h 298"/>
              <a:gd name="T4" fmla="*/ 2147483647 w 366"/>
              <a:gd name="T5" fmla="*/ 0 h 298"/>
              <a:gd name="T6" fmla="*/ 2147483647 w 366"/>
              <a:gd name="T7" fmla="*/ 2147483647 h 298"/>
              <a:gd name="T8" fmla="*/ 2147483647 w 366"/>
              <a:gd name="T9" fmla="*/ 2147483647 h 298"/>
              <a:gd name="T10" fmla="*/ 0 w 366"/>
              <a:gd name="T11" fmla="*/ 2147483647 h 2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6" h="298">
                <a:moveTo>
                  <a:pt x="0" y="297"/>
                </a:moveTo>
                <a:lnTo>
                  <a:pt x="0" y="0"/>
                </a:lnTo>
                <a:lnTo>
                  <a:pt x="365" y="0"/>
                </a:lnTo>
                <a:lnTo>
                  <a:pt x="365" y="122"/>
                </a:lnTo>
                <a:lnTo>
                  <a:pt x="365" y="297"/>
                </a:lnTo>
                <a:lnTo>
                  <a:pt x="0" y="297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59" name="Freeform 30"/>
          <p:cNvSpPr>
            <a:spLocks/>
          </p:cNvSpPr>
          <p:nvPr/>
        </p:nvSpPr>
        <p:spPr bwMode="auto">
          <a:xfrm>
            <a:off x="3698875" y="5273675"/>
            <a:ext cx="587375" cy="460375"/>
          </a:xfrm>
          <a:custGeom>
            <a:avLst/>
            <a:gdLst>
              <a:gd name="T0" fmla="*/ 2147483647 w 356"/>
              <a:gd name="T1" fmla="*/ 2147483647 h 266"/>
              <a:gd name="T2" fmla="*/ 2147483647 w 356"/>
              <a:gd name="T3" fmla="*/ 0 h 266"/>
              <a:gd name="T4" fmla="*/ 2147483647 w 356"/>
              <a:gd name="T5" fmla="*/ 0 h 266"/>
              <a:gd name="T6" fmla="*/ 0 w 356"/>
              <a:gd name="T7" fmla="*/ 2147483647 h 266"/>
              <a:gd name="T8" fmla="*/ 0 w 356"/>
              <a:gd name="T9" fmla="*/ 2147483647 h 266"/>
              <a:gd name="T10" fmla="*/ 2147483647 w 356"/>
              <a:gd name="T11" fmla="*/ 2147483647 h 2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266">
                <a:moveTo>
                  <a:pt x="355" y="265"/>
                </a:moveTo>
                <a:lnTo>
                  <a:pt x="355" y="0"/>
                </a:lnTo>
                <a:lnTo>
                  <a:pt x="170" y="0"/>
                </a:lnTo>
                <a:lnTo>
                  <a:pt x="0" y="14"/>
                </a:lnTo>
                <a:lnTo>
                  <a:pt x="0" y="265"/>
                </a:lnTo>
                <a:lnTo>
                  <a:pt x="355" y="26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60" name="Freeform 31"/>
          <p:cNvSpPr>
            <a:spLocks/>
          </p:cNvSpPr>
          <p:nvPr/>
        </p:nvSpPr>
        <p:spPr bwMode="auto">
          <a:xfrm>
            <a:off x="1974850" y="1697038"/>
            <a:ext cx="584200" cy="590550"/>
          </a:xfrm>
          <a:custGeom>
            <a:avLst/>
            <a:gdLst>
              <a:gd name="T0" fmla="*/ 0 w 355"/>
              <a:gd name="T1" fmla="*/ 2147483647 h 343"/>
              <a:gd name="T2" fmla="*/ 0 w 355"/>
              <a:gd name="T3" fmla="*/ 0 h 343"/>
              <a:gd name="T4" fmla="*/ 2147483647 w 355"/>
              <a:gd name="T5" fmla="*/ 0 h 343"/>
              <a:gd name="T6" fmla="*/ 2147483647 w 355"/>
              <a:gd name="T7" fmla="*/ 2147483647 h 343"/>
              <a:gd name="T8" fmla="*/ 0 w 355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343">
                <a:moveTo>
                  <a:pt x="0" y="342"/>
                </a:moveTo>
                <a:lnTo>
                  <a:pt x="0" y="0"/>
                </a:lnTo>
                <a:lnTo>
                  <a:pt x="354" y="0"/>
                </a:lnTo>
                <a:lnTo>
                  <a:pt x="354" y="342"/>
                </a:lnTo>
                <a:lnTo>
                  <a:pt x="0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61" name="Freeform 32"/>
          <p:cNvSpPr>
            <a:spLocks/>
          </p:cNvSpPr>
          <p:nvPr/>
        </p:nvSpPr>
        <p:spPr bwMode="auto">
          <a:xfrm>
            <a:off x="6745287" y="1985963"/>
            <a:ext cx="895350" cy="768350"/>
          </a:xfrm>
          <a:custGeom>
            <a:avLst/>
            <a:gdLst>
              <a:gd name="T0" fmla="*/ 2147483647 w 543"/>
              <a:gd name="T1" fmla="*/ 2147483647 h 446"/>
              <a:gd name="T2" fmla="*/ 2147483647 w 543"/>
              <a:gd name="T3" fmla="*/ 2147483647 h 446"/>
              <a:gd name="T4" fmla="*/ 2147483647 w 543"/>
              <a:gd name="T5" fmla="*/ 2147483647 h 446"/>
              <a:gd name="T6" fmla="*/ 2147483647 w 543"/>
              <a:gd name="T7" fmla="*/ 2147483647 h 446"/>
              <a:gd name="T8" fmla="*/ 2147483647 w 543"/>
              <a:gd name="T9" fmla="*/ 2147483647 h 446"/>
              <a:gd name="T10" fmla="*/ 2147483647 w 543"/>
              <a:gd name="T11" fmla="*/ 2147483647 h 446"/>
              <a:gd name="T12" fmla="*/ 2147483647 w 543"/>
              <a:gd name="T13" fmla="*/ 2147483647 h 446"/>
              <a:gd name="T14" fmla="*/ 0 w 543"/>
              <a:gd name="T15" fmla="*/ 2147483647 h 446"/>
              <a:gd name="T16" fmla="*/ 0 w 543"/>
              <a:gd name="T17" fmla="*/ 0 h 446"/>
              <a:gd name="T18" fmla="*/ 2147483647 w 543"/>
              <a:gd name="T19" fmla="*/ 0 h 446"/>
              <a:gd name="T20" fmla="*/ 2147483647 w 543"/>
              <a:gd name="T21" fmla="*/ 2147483647 h 4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3" h="446">
                <a:moveTo>
                  <a:pt x="344" y="175"/>
                </a:moveTo>
                <a:lnTo>
                  <a:pt x="393" y="206"/>
                </a:lnTo>
                <a:lnTo>
                  <a:pt x="414" y="324"/>
                </a:lnTo>
                <a:lnTo>
                  <a:pt x="483" y="387"/>
                </a:lnTo>
                <a:lnTo>
                  <a:pt x="542" y="413"/>
                </a:lnTo>
                <a:lnTo>
                  <a:pt x="542" y="445"/>
                </a:lnTo>
                <a:lnTo>
                  <a:pt x="358" y="445"/>
                </a:lnTo>
                <a:lnTo>
                  <a:pt x="0" y="445"/>
                </a:lnTo>
                <a:lnTo>
                  <a:pt x="0" y="0"/>
                </a:lnTo>
                <a:lnTo>
                  <a:pt x="323" y="0"/>
                </a:lnTo>
                <a:lnTo>
                  <a:pt x="344" y="17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62" name="Freeform 33"/>
          <p:cNvSpPr>
            <a:spLocks/>
          </p:cNvSpPr>
          <p:nvPr/>
        </p:nvSpPr>
        <p:spPr bwMode="auto">
          <a:xfrm>
            <a:off x="7646987" y="3783013"/>
            <a:ext cx="933450" cy="536575"/>
          </a:xfrm>
          <a:custGeom>
            <a:avLst/>
            <a:gdLst>
              <a:gd name="T0" fmla="*/ 2147483647 w 566"/>
              <a:gd name="T1" fmla="*/ 2147483647 h 312"/>
              <a:gd name="T2" fmla="*/ 2147483647 w 566"/>
              <a:gd name="T3" fmla="*/ 2147483647 h 312"/>
              <a:gd name="T4" fmla="*/ 2147483647 w 566"/>
              <a:gd name="T5" fmla="*/ 2147483647 h 312"/>
              <a:gd name="T6" fmla="*/ 2147483647 w 566"/>
              <a:gd name="T7" fmla="*/ 2147483647 h 312"/>
              <a:gd name="T8" fmla="*/ 2147483647 w 566"/>
              <a:gd name="T9" fmla="*/ 2147483647 h 312"/>
              <a:gd name="T10" fmla="*/ 2147483647 w 566"/>
              <a:gd name="T11" fmla="*/ 2147483647 h 312"/>
              <a:gd name="T12" fmla="*/ 2147483647 w 566"/>
              <a:gd name="T13" fmla="*/ 2147483647 h 312"/>
              <a:gd name="T14" fmla="*/ 2147483647 w 566"/>
              <a:gd name="T15" fmla="*/ 2147483647 h 312"/>
              <a:gd name="T16" fmla="*/ 2147483647 w 566"/>
              <a:gd name="T17" fmla="*/ 2147483647 h 312"/>
              <a:gd name="T18" fmla="*/ 2147483647 w 566"/>
              <a:gd name="T19" fmla="*/ 2147483647 h 312"/>
              <a:gd name="T20" fmla="*/ 2147483647 w 566"/>
              <a:gd name="T21" fmla="*/ 2147483647 h 312"/>
              <a:gd name="T22" fmla="*/ 2147483647 w 566"/>
              <a:gd name="T23" fmla="*/ 2147483647 h 312"/>
              <a:gd name="T24" fmla="*/ 2147483647 w 566"/>
              <a:gd name="T25" fmla="*/ 2147483647 h 312"/>
              <a:gd name="T26" fmla="*/ 2147483647 w 566"/>
              <a:gd name="T27" fmla="*/ 2147483647 h 312"/>
              <a:gd name="T28" fmla="*/ 2147483647 w 566"/>
              <a:gd name="T29" fmla="*/ 2147483647 h 312"/>
              <a:gd name="T30" fmla="*/ 2147483647 w 566"/>
              <a:gd name="T31" fmla="*/ 2147483647 h 312"/>
              <a:gd name="T32" fmla="*/ 2147483647 w 566"/>
              <a:gd name="T33" fmla="*/ 2147483647 h 312"/>
              <a:gd name="T34" fmla="*/ 2147483647 w 566"/>
              <a:gd name="T35" fmla="*/ 2147483647 h 312"/>
              <a:gd name="T36" fmla="*/ 0 w 566"/>
              <a:gd name="T37" fmla="*/ 2147483647 h 312"/>
              <a:gd name="T38" fmla="*/ 0 w 566"/>
              <a:gd name="T39" fmla="*/ 2147483647 h 312"/>
              <a:gd name="T40" fmla="*/ 0 w 566"/>
              <a:gd name="T41" fmla="*/ 0 h 312"/>
              <a:gd name="T42" fmla="*/ 2147483647 w 566"/>
              <a:gd name="T43" fmla="*/ 0 h 312"/>
              <a:gd name="T44" fmla="*/ 2147483647 w 566"/>
              <a:gd name="T45" fmla="*/ 2147483647 h 3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66" h="312">
                <a:moveTo>
                  <a:pt x="565" y="32"/>
                </a:moveTo>
                <a:lnTo>
                  <a:pt x="562" y="90"/>
                </a:lnTo>
                <a:lnTo>
                  <a:pt x="562" y="135"/>
                </a:lnTo>
                <a:lnTo>
                  <a:pt x="538" y="239"/>
                </a:lnTo>
                <a:lnTo>
                  <a:pt x="469" y="270"/>
                </a:lnTo>
                <a:lnTo>
                  <a:pt x="448" y="311"/>
                </a:lnTo>
                <a:lnTo>
                  <a:pt x="424" y="297"/>
                </a:lnTo>
                <a:lnTo>
                  <a:pt x="413" y="311"/>
                </a:lnTo>
                <a:lnTo>
                  <a:pt x="365" y="297"/>
                </a:lnTo>
                <a:lnTo>
                  <a:pt x="320" y="270"/>
                </a:lnTo>
                <a:lnTo>
                  <a:pt x="285" y="270"/>
                </a:lnTo>
                <a:lnTo>
                  <a:pt x="274" y="270"/>
                </a:lnTo>
                <a:lnTo>
                  <a:pt x="239" y="270"/>
                </a:lnTo>
                <a:lnTo>
                  <a:pt x="229" y="270"/>
                </a:lnTo>
                <a:lnTo>
                  <a:pt x="215" y="284"/>
                </a:lnTo>
                <a:lnTo>
                  <a:pt x="170" y="270"/>
                </a:lnTo>
                <a:lnTo>
                  <a:pt x="135" y="297"/>
                </a:lnTo>
                <a:lnTo>
                  <a:pt x="80" y="270"/>
                </a:lnTo>
                <a:lnTo>
                  <a:pt x="0" y="270"/>
                </a:lnTo>
                <a:lnTo>
                  <a:pt x="0" y="90"/>
                </a:lnTo>
                <a:lnTo>
                  <a:pt x="0" y="0"/>
                </a:lnTo>
                <a:lnTo>
                  <a:pt x="562" y="0"/>
                </a:lnTo>
                <a:lnTo>
                  <a:pt x="565" y="3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63" name="Freeform 34"/>
          <p:cNvSpPr>
            <a:spLocks/>
          </p:cNvSpPr>
          <p:nvPr/>
        </p:nvSpPr>
        <p:spPr bwMode="auto">
          <a:xfrm>
            <a:off x="1597025" y="3467100"/>
            <a:ext cx="739775" cy="622300"/>
          </a:xfrm>
          <a:custGeom>
            <a:avLst/>
            <a:gdLst>
              <a:gd name="T0" fmla="*/ 2147483647 w 449"/>
              <a:gd name="T1" fmla="*/ 2147483647 h 361"/>
              <a:gd name="T2" fmla="*/ 2147483647 w 449"/>
              <a:gd name="T3" fmla="*/ 2147483647 h 361"/>
              <a:gd name="T4" fmla="*/ 0 w 449"/>
              <a:gd name="T5" fmla="*/ 2147483647 h 361"/>
              <a:gd name="T6" fmla="*/ 0 w 449"/>
              <a:gd name="T7" fmla="*/ 0 h 361"/>
              <a:gd name="T8" fmla="*/ 2147483647 w 449"/>
              <a:gd name="T9" fmla="*/ 0 h 361"/>
              <a:gd name="T10" fmla="*/ 2147483647 w 449"/>
              <a:gd name="T11" fmla="*/ 2147483647 h 361"/>
              <a:gd name="T12" fmla="*/ 2147483647 w 449"/>
              <a:gd name="T13" fmla="*/ 2147483647 h 3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9" h="361">
                <a:moveTo>
                  <a:pt x="448" y="360"/>
                </a:moveTo>
                <a:lnTo>
                  <a:pt x="90" y="360"/>
                </a:lnTo>
                <a:lnTo>
                  <a:pt x="0" y="360"/>
                </a:lnTo>
                <a:lnTo>
                  <a:pt x="0" y="0"/>
                </a:lnTo>
                <a:lnTo>
                  <a:pt x="274" y="0"/>
                </a:lnTo>
                <a:lnTo>
                  <a:pt x="448" y="18"/>
                </a:lnTo>
                <a:lnTo>
                  <a:pt x="448" y="36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35"/>
          <p:cNvSpPr>
            <a:spLocks/>
          </p:cNvSpPr>
          <p:nvPr/>
        </p:nvSpPr>
        <p:spPr bwMode="auto">
          <a:xfrm>
            <a:off x="3354387" y="4087813"/>
            <a:ext cx="625475" cy="615950"/>
          </a:xfrm>
          <a:custGeom>
            <a:avLst/>
            <a:gdLst>
              <a:gd name="T0" fmla="*/ 2147483647 w 379"/>
              <a:gd name="T1" fmla="*/ 0 h 357"/>
              <a:gd name="T2" fmla="*/ 2147483647 w 379"/>
              <a:gd name="T3" fmla="*/ 2147483647 h 357"/>
              <a:gd name="T4" fmla="*/ 2147483647 w 379"/>
              <a:gd name="T5" fmla="*/ 2147483647 h 357"/>
              <a:gd name="T6" fmla="*/ 2147483647 w 379"/>
              <a:gd name="T7" fmla="*/ 2147483647 h 357"/>
              <a:gd name="T8" fmla="*/ 2147483647 w 379"/>
              <a:gd name="T9" fmla="*/ 2147483647 h 357"/>
              <a:gd name="T10" fmla="*/ 2147483647 w 379"/>
              <a:gd name="T11" fmla="*/ 2147483647 h 357"/>
              <a:gd name="T12" fmla="*/ 2147483647 w 379"/>
              <a:gd name="T13" fmla="*/ 2147483647 h 357"/>
              <a:gd name="T14" fmla="*/ 0 w 379"/>
              <a:gd name="T15" fmla="*/ 0 h 357"/>
              <a:gd name="T16" fmla="*/ 2147483647 w 379"/>
              <a:gd name="T17" fmla="*/ 0 h 357"/>
              <a:gd name="T18" fmla="*/ 2147483647 w 379"/>
              <a:gd name="T19" fmla="*/ 0 h 3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9" h="357">
                <a:moveTo>
                  <a:pt x="358" y="0"/>
                </a:moveTo>
                <a:lnTo>
                  <a:pt x="358" y="252"/>
                </a:lnTo>
                <a:lnTo>
                  <a:pt x="378" y="252"/>
                </a:lnTo>
                <a:lnTo>
                  <a:pt x="378" y="342"/>
                </a:lnTo>
                <a:lnTo>
                  <a:pt x="35" y="356"/>
                </a:lnTo>
                <a:lnTo>
                  <a:pt x="35" y="252"/>
                </a:lnTo>
                <a:lnTo>
                  <a:pt x="14" y="252"/>
                </a:lnTo>
                <a:lnTo>
                  <a:pt x="0" y="0"/>
                </a:lnTo>
                <a:lnTo>
                  <a:pt x="94" y="0"/>
                </a:lnTo>
                <a:lnTo>
                  <a:pt x="358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"/>
          <p:cNvSpPr>
            <a:spLocks/>
          </p:cNvSpPr>
          <p:nvPr/>
        </p:nvSpPr>
        <p:spPr bwMode="auto">
          <a:xfrm>
            <a:off x="5438775" y="5724525"/>
            <a:ext cx="592137" cy="517525"/>
          </a:xfrm>
          <a:custGeom>
            <a:avLst/>
            <a:gdLst>
              <a:gd name="T0" fmla="*/ 0 w 359"/>
              <a:gd name="T1" fmla="*/ 2147483647 h 299"/>
              <a:gd name="T2" fmla="*/ 0 w 359"/>
              <a:gd name="T3" fmla="*/ 0 h 299"/>
              <a:gd name="T4" fmla="*/ 2147483647 w 359"/>
              <a:gd name="T5" fmla="*/ 0 h 299"/>
              <a:gd name="T6" fmla="*/ 2147483647 w 359"/>
              <a:gd name="T7" fmla="*/ 2147483647 h 299"/>
              <a:gd name="T8" fmla="*/ 0 w 359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9" h="299">
                <a:moveTo>
                  <a:pt x="0" y="298"/>
                </a:moveTo>
                <a:lnTo>
                  <a:pt x="0" y="0"/>
                </a:lnTo>
                <a:lnTo>
                  <a:pt x="358" y="0"/>
                </a:lnTo>
                <a:lnTo>
                  <a:pt x="358" y="298"/>
                </a:lnTo>
                <a:lnTo>
                  <a:pt x="0" y="298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66" name="Freeform 37"/>
          <p:cNvSpPr>
            <a:spLocks/>
          </p:cNvSpPr>
          <p:nvPr/>
        </p:nvSpPr>
        <p:spPr bwMode="auto">
          <a:xfrm>
            <a:off x="3697287" y="5724525"/>
            <a:ext cx="587375" cy="569913"/>
          </a:xfrm>
          <a:custGeom>
            <a:avLst/>
            <a:gdLst>
              <a:gd name="T0" fmla="*/ 0 w 356"/>
              <a:gd name="T1" fmla="*/ 2147483647 h 330"/>
              <a:gd name="T2" fmla="*/ 0 w 356"/>
              <a:gd name="T3" fmla="*/ 0 h 330"/>
              <a:gd name="T4" fmla="*/ 2147483647 w 356"/>
              <a:gd name="T5" fmla="*/ 0 h 330"/>
              <a:gd name="T6" fmla="*/ 2147483647 w 356"/>
              <a:gd name="T7" fmla="*/ 2147483647 h 330"/>
              <a:gd name="T8" fmla="*/ 0 w 356"/>
              <a:gd name="T9" fmla="*/ 2147483647 h 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" h="330">
                <a:moveTo>
                  <a:pt x="0" y="329"/>
                </a:moveTo>
                <a:lnTo>
                  <a:pt x="0" y="0"/>
                </a:lnTo>
                <a:lnTo>
                  <a:pt x="355" y="0"/>
                </a:lnTo>
                <a:lnTo>
                  <a:pt x="355" y="316"/>
                </a:lnTo>
                <a:lnTo>
                  <a:pt x="0" y="329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6751637" y="2749550"/>
            <a:ext cx="592138" cy="592138"/>
          </a:xfrm>
          <a:custGeom>
            <a:avLst/>
            <a:gdLst>
              <a:gd name="T0" fmla="*/ 0 w 359"/>
              <a:gd name="T1" fmla="*/ 0 h 343"/>
              <a:gd name="T2" fmla="*/ 2147483647 w 359"/>
              <a:gd name="T3" fmla="*/ 0 h 343"/>
              <a:gd name="T4" fmla="*/ 2147483647 w 359"/>
              <a:gd name="T5" fmla="*/ 2147483647 h 343"/>
              <a:gd name="T6" fmla="*/ 2147483647 w 359"/>
              <a:gd name="T7" fmla="*/ 2147483647 h 343"/>
              <a:gd name="T8" fmla="*/ 0 w 359"/>
              <a:gd name="T9" fmla="*/ 2147483647 h 343"/>
              <a:gd name="T10" fmla="*/ 0 w 359"/>
              <a:gd name="T11" fmla="*/ 0 h 3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9" h="343">
                <a:moveTo>
                  <a:pt x="0" y="0"/>
                </a:moveTo>
                <a:lnTo>
                  <a:pt x="358" y="0"/>
                </a:lnTo>
                <a:lnTo>
                  <a:pt x="358" y="342"/>
                </a:lnTo>
                <a:lnTo>
                  <a:pt x="184" y="342"/>
                </a:lnTo>
                <a:lnTo>
                  <a:pt x="0" y="34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68" name="Freeform 39"/>
          <p:cNvSpPr>
            <a:spLocks/>
          </p:cNvSpPr>
          <p:nvPr/>
        </p:nvSpPr>
        <p:spPr bwMode="auto">
          <a:xfrm>
            <a:off x="6989762" y="5419725"/>
            <a:ext cx="590550" cy="669925"/>
          </a:xfrm>
          <a:custGeom>
            <a:avLst/>
            <a:gdLst>
              <a:gd name="T0" fmla="*/ 2147483647 w 358"/>
              <a:gd name="T1" fmla="*/ 2147483647 h 388"/>
              <a:gd name="T2" fmla="*/ 2147483647 w 358"/>
              <a:gd name="T3" fmla="*/ 2147483647 h 388"/>
              <a:gd name="T4" fmla="*/ 2147483647 w 358"/>
              <a:gd name="T5" fmla="*/ 2147483647 h 388"/>
              <a:gd name="T6" fmla="*/ 2147483647 w 358"/>
              <a:gd name="T7" fmla="*/ 2147483647 h 388"/>
              <a:gd name="T8" fmla="*/ 2147483647 w 358"/>
              <a:gd name="T9" fmla="*/ 2147483647 h 388"/>
              <a:gd name="T10" fmla="*/ 2147483647 w 358"/>
              <a:gd name="T11" fmla="*/ 2147483647 h 388"/>
              <a:gd name="T12" fmla="*/ 2147483647 w 358"/>
              <a:gd name="T13" fmla="*/ 2147483647 h 388"/>
              <a:gd name="T14" fmla="*/ 2147483647 w 358"/>
              <a:gd name="T15" fmla="*/ 2147483647 h 388"/>
              <a:gd name="T16" fmla="*/ 2147483647 w 358"/>
              <a:gd name="T17" fmla="*/ 2147483647 h 388"/>
              <a:gd name="T18" fmla="*/ 0 w 358"/>
              <a:gd name="T19" fmla="*/ 2147483647 h 388"/>
              <a:gd name="T20" fmla="*/ 2147483647 w 358"/>
              <a:gd name="T21" fmla="*/ 2147483647 h 388"/>
              <a:gd name="T22" fmla="*/ 2147483647 w 358"/>
              <a:gd name="T23" fmla="*/ 0 h 388"/>
              <a:gd name="T24" fmla="*/ 2147483647 w 358"/>
              <a:gd name="T25" fmla="*/ 0 h 388"/>
              <a:gd name="T26" fmla="*/ 2147483647 w 358"/>
              <a:gd name="T27" fmla="*/ 2147483647 h 3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58" h="388">
                <a:moveTo>
                  <a:pt x="333" y="149"/>
                </a:moveTo>
                <a:lnTo>
                  <a:pt x="243" y="252"/>
                </a:lnTo>
                <a:lnTo>
                  <a:pt x="218" y="387"/>
                </a:lnTo>
                <a:lnTo>
                  <a:pt x="183" y="356"/>
                </a:lnTo>
                <a:lnTo>
                  <a:pt x="173" y="369"/>
                </a:lnTo>
                <a:lnTo>
                  <a:pt x="149" y="356"/>
                </a:lnTo>
                <a:lnTo>
                  <a:pt x="149" y="342"/>
                </a:lnTo>
                <a:lnTo>
                  <a:pt x="93" y="324"/>
                </a:lnTo>
                <a:lnTo>
                  <a:pt x="93" y="297"/>
                </a:lnTo>
                <a:lnTo>
                  <a:pt x="0" y="266"/>
                </a:lnTo>
                <a:lnTo>
                  <a:pt x="24" y="266"/>
                </a:lnTo>
                <a:lnTo>
                  <a:pt x="34" y="0"/>
                </a:lnTo>
                <a:lnTo>
                  <a:pt x="357" y="0"/>
                </a:lnTo>
                <a:lnTo>
                  <a:pt x="333" y="149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40"/>
          <p:cNvSpPr>
            <a:spLocks/>
          </p:cNvSpPr>
          <p:nvPr/>
        </p:nvSpPr>
        <p:spPr bwMode="auto">
          <a:xfrm>
            <a:off x="1974850" y="1262063"/>
            <a:ext cx="584200" cy="436562"/>
          </a:xfrm>
          <a:custGeom>
            <a:avLst/>
            <a:gdLst>
              <a:gd name="T0" fmla="*/ 2147483647 w 355"/>
              <a:gd name="T1" fmla="*/ 0 h 253"/>
              <a:gd name="T2" fmla="*/ 2147483647 w 355"/>
              <a:gd name="T3" fmla="*/ 2147483647 h 253"/>
              <a:gd name="T4" fmla="*/ 0 w 355"/>
              <a:gd name="T5" fmla="*/ 2147483647 h 253"/>
              <a:gd name="T6" fmla="*/ 0 w 355"/>
              <a:gd name="T7" fmla="*/ 0 h 253"/>
              <a:gd name="T8" fmla="*/ 2147483647 w 355"/>
              <a:gd name="T9" fmla="*/ 0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253">
                <a:moveTo>
                  <a:pt x="354" y="0"/>
                </a:moveTo>
                <a:lnTo>
                  <a:pt x="354" y="252"/>
                </a:lnTo>
                <a:lnTo>
                  <a:pt x="0" y="252"/>
                </a:lnTo>
                <a:lnTo>
                  <a:pt x="0" y="0"/>
                </a:lnTo>
                <a:lnTo>
                  <a:pt x="35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41"/>
          <p:cNvSpPr>
            <a:spLocks/>
          </p:cNvSpPr>
          <p:nvPr/>
        </p:nvSpPr>
        <p:spPr bwMode="auto">
          <a:xfrm>
            <a:off x="7335837" y="2697163"/>
            <a:ext cx="831850" cy="647700"/>
          </a:xfrm>
          <a:custGeom>
            <a:avLst/>
            <a:gdLst>
              <a:gd name="T0" fmla="*/ 2147483647 w 505"/>
              <a:gd name="T1" fmla="*/ 2147483647 h 375"/>
              <a:gd name="T2" fmla="*/ 2147483647 w 505"/>
              <a:gd name="T3" fmla="*/ 2147483647 h 375"/>
              <a:gd name="T4" fmla="*/ 2147483647 w 505"/>
              <a:gd name="T5" fmla="*/ 2147483647 h 375"/>
              <a:gd name="T6" fmla="*/ 2147483647 w 505"/>
              <a:gd name="T7" fmla="*/ 2147483647 h 375"/>
              <a:gd name="T8" fmla="*/ 2147483647 w 505"/>
              <a:gd name="T9" fmla="*/ 2147483647 h 375"/>
              <a:gd name="T10" fmla="*/ 2147483647 w 505"/>
              <a:gd name="T11" fmla="*/ 2147483647 h 375"/>
              <a:gd name="T12" fmla="*/ 2147483647 w 505"/>
              <a:gd name="T13" fmla="*/ 2147483647 h 375"/>
              <a:gd name="T14" fmla="*/ 2147483647 w 505"/>
              <a:gd name="T15" fmla="*/ 2147483647 h 375"/>
              <a:gd name="T16" fmla="*/ 0 w 505"/>
              <a:gd name="T17" fmla="*/ 2147483647 h 375"/>
              <a:gd name="T18" fmla="*/ 0 w 505"/>
              <a:gd name="T19" fmla="*/ 2147483647 h 375"/>
              <a:gd name="T20" fmla="*/ 2147483647 w 505"/>
              <a:gd name="T21" fmla="*/ 2147483647 h 375"/>
              <a:gd name="T22" fmla="*/ 2147483647 w 505"/>
              <a:gd name="T23" fmla="*/ 0 h 375"/>
              <a:gd name="T24" fmla="*/ 2147483647 w 505"/>
              <a:gd name="T25" fmla="*/ 2147483647 h 3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" h="375">
                <a:moveTo>
                  <a:pt x="333" y="32"/>
                </a:moveTo>
                <a:lnTo>
                  <a:pt x="379" y="122"/>
                </a:lnTo>
                <a:lnTo>
                  <a:pt x="379" y="149"/>
                </a:lnTo>
                <a:lnTo>
                  <a:pt x="368" y="194"/>
                </a:lnTo>
                <a:lnTo>
                  <a:pt x="504" y="284"/>
                </a:lnTo>
                <a:lnTo>
                  <a:pt x="354" y="284"/>
                </a:lnTo>
                <a:lnTo>
                  <a:pt x="354" y="374"/>
                </a:lnTo>
                <a:lnTo>
                  <a:pt x="184" y="374"/>
                </a:lnTo>
                <a:lnTo>
                  <a:pt x="0" y="374"/>
                </a:lnTo>
                <a:lnTo>
                  <a:pt x="0" y="32"/>
                </a:lnTo>
                <a:lnTo>
                  <a:pt x="184" y="32"/>
                </a:lnTo>
                <a:lnTo>
                  <a:pt x="184" y="0"/>
                </a:lnTo>
                <a:lnTo>
                  <a:pt x="333" y="3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42"/>
          <p:cNvSpPr>
            <a:spLocks/>
          </p:cNvSpPr>
          <p:nvPr/>
        </p:nvSpPr>
        <p:spPr bwMode="auto">
          <a:xfrm>
            <a:off x="2557462" y="1262063"/>
            <a:ext cx="566738" cy="436562"/>
          </a:xfrm>
          <a:custGeom>
            <a:avLst/>
            <a:gdLst>
              <a:gd name="T0" fmla="*/ 2147483647 w 359"/>
              <a:gd name="T1" fmla="*/ 0 h 253"/>
              <a:gd name="T2" fmla="*/ 2147483647 w 359"/>
              <a:gd name="T3" fmla="*/ 2147483647 h 253"/>
              <a:gd name="T4" fmla="*/ 0 w 359"/>
              <a:gd name="T5" fmla="*/ 2147483647 h 253"/>
              <a:gd name="T6" fmla="*/ 0 w 359"/>
              <a:gd name="T7" fmla="*/ 0 h 253"/>
              <a:gd name="T8" fmla="*/ 2147483647 w 359"/>
              <a:gd name="T9" fmla="*/ 0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9" h="253">
                <a:moveTo>
                  <a:pt x="358" y="0"/>
                </a:moveTo>
                <a:lnTo>
                  <a:pt x="358" y="252"/>
                </a:lnTo>
                <a:lnTo>
                  <a:pt x="0" y="252"/>
                </a:lnTo>
                <a:lnTo>
                  <a:pt x="0" y="0"/>
                </a:lnTo>
                <a:lnTo>
                  <a:pt x="358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72" name="Freeform 43"/>
          <p:cNvSpPr>
            <a:spLocks/>
          </p:cNvSpPr>
          <p:nvPr/>
        </p:nvSpPr>
        <p:spPr bwMode="auto">
          <a:xfrm>
            <a:off x="6138862" y="1985963"/>
            <a:ext cx="608013" cy="768350"/>
          </a:xfrm>
          <a:custGeom>
            <a:avLst/>
            <a:gdLst>
              <a:gd name="T0" fmla="*/ 0 w 369"/>
              <a:gd name="T1" fmla="*/ 2147483647 h 446"/>
              <a:gd name="T2" fmla="*/ 0 w 369"/>
              <a:gd name="T3" fmla="*/ 0 h 446"/>
              <a:gd name="T4" fmla="*/ 2147483647 w 369"/>
              <a:gd name="T5" fmla="*/ 0 h 446"/>
              <a:gd name="T6" fmla="*/ 2147483647 w 369"/>
              <a:gd name="T7" fmla="*/ 2147483647 h 446"/>
              <a:gd name="T8" fmla="*/ 0 w 369"/>
              <a:gd name="T9" fmla="*/ 2147483647 h 446"/>
              <a:gd name="T10" fmla="*/ 0 w 369"/>
              <a:gd name="T11" fmla="*/ 2147483647 h 4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9" h="446">
                <a:moveTo>
                  <a:pt x="0" y="175"/>
                </a:moveTo>
                <a:lnTo>
                  <a:pt x="0" y="0"/>
                </a:lnTo>
                <a:lnTo>
                  <a:pt x="368" y="0"/>
                </a:lnTo>
                <a:lnTo>
                  <a:pt x="368" y="445"/>
                </a:lnTo>
                <a:lnTo>
                  <a:pt x="0" y="445"/>
                </a:lnTo>
                <a:lnTo>
                  <a:pt x="0" y="17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73" name="Freeform 44"/>
          <p:cNvSpPr>
            <a:spLocks/>
          </p:cNvSpPr>
          <p:nvPr/>
        </p:nvSpPr>
        <p:spPr bwMode="auto">
          <a:xfrm>
            <a:off x="4946650" y="1774825"/>
            <a:ext cx="592137" cy="512763"/>
          </a:xfrm>
          <a:custGeom>
            <a:avLst/>
            <a:gdLst>
              <a:gd name="T0" fmla="*/ 0 w 359"/>
              <a:gd name="T1" fmla="*/ 2147483647 h 298"/>
              <a:gd name="T2" fmla="*/ 0 w 359"/>
              <a:gd name="T3" fmla="*/ 0 h 298"/>
              <a:gd name="T4" fmla="*/ 2147483647 w 359"/>
              <a:gd name="T5" fmla="*/ 0 h 298"/>
              <a:gd name="T6" fmla="*/ 2147483647 w 359"/>
              <a:gd name="T7" fmla="*/ 2147483647 h 298"/>
              <a:gd name="T8" fmla="*/ 0 w 359"/>
              <a:gd name="T9" fmla="*/ 2147483647 h 2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9" h="298">
                <a:moveTo>
                  <a:pt x="0" y="297"/>
                </a:moveTo>
                <a:lnTo>
                  <a:pt x="0" y="0"/>
                </a:lnTo>
                <a:lnTo>
                  <a:pt x="358" y="0"/>
                </a:lnTo>
                <a:lnTo>
                  <a:pt x="358" y="297"/>
                </a:lnTo>
                <a:lnTo>
                  <a:pt x="0" y="297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74" name="Freeform 45"/>
          <p:cNvSpPr>
            <a:spLocks/>
          </p:cNvSpPr>
          <p:nvPr/>
        </p:nvSpPr>
        <p:spPr bwMode="auto">
          <a:xfrm>
            <a:off x="4362450" y="2286000"/>
            <a:ext cx="585787" cy="623888"/>
          </a:xfrm>
          <a:custGeom>
            <a:avLst/>
            <a:gdLst>
              <a:gd name="T0" fmla="*/ 2147483647 w 355"/>
              <a:gd name="T1" fmla="*/ 2147483647 h 361"/>
              <a:gd name="T2" fmla="*/ 0 w 355"/>
              <a:gd name="T3" fmla="*/ 2147483647 h 361"/>
              <a:gd name="T4" fmla="*/ 0 w 355"/>
              <a:gd name="T5" fmla="*/ 0 h 361"/>
              <a:gd name="T6" fmla="*/ 2147483647 w 355"/>
              <a:gd name="T7" fmla="*/ 0 h 361"/>
              <a:gd name="T8" fmla="*/ 2147483647 w 355"/>
              <a:gd name="T9" fmla="*/ 2147483647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361">
                <a:moveTo>
                  <a:pt x="354" y="360"/>
                </a:moveTo>
                <a:lnTo>
                  <a:pt x="0" y="360"/>
                </a:lnTo>
                <a:lnTo>
                  <a:pt x="0" y="0"/>
                </a:lnTo>
                <a:lnTo>
                  <a:pt x="354" y="0"/>
                </a:lnTo>
                <a:lnTo>
                  <a:pt x="354" y="36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75" name="Freeform 46"/>
          <p:cNvSpPr>
            <a:spLocks/>
          </p:cNvSpPr>
          <p:nvPr/>
        </p:nvSpPr>
        <p:spPr bwMode="auto">
          <a:xfrm>
            <a:off x="1325562" y="5724525"/>
            <a:ext cx="650875" cy="569913"/>
          </a:xfrm>
          <a:custGeom>
            <a:avLst/>
            <a:gdLst>
              <a:gd name="T0" fmla="*/ 2147483647 w 394"/>
              <a:gd name="T1" fmla="*/ 2147483647 h 330"/>
              <a:gd name="T2" fmla="*/ 2147483647 w 394"/>
              <a:gd name="T3" fmla="*/ 2147483647 h 330"/>
              <a:gd name="T4" fmla="*/ 2147483647 w 394"/>
              <a:gd name="T5" fmla="*/ 2147483647 h 330"/>
              <a:gd name="T6" fmla="*/ 2147483647 w 394"/>
              <a:gd name="T7" fmla="*/ 2147483647 h 330"/>
              <a:gd name="T8" fmla="*/ 0 w 394"/>
              <a:gd name="T9" fmla="*/ 2147483647 h 330"/>
              <a:gd name="T10" fmla="*/ 2147483647 w 394"/>
              <a:gd name="T11" fmla="*/ 2147483647 h 330"/>
              <a:gd name="T12" fmla="*/ 2147483647 w 394"/>
              <a:gd name="T13" fmla="*/ 2147483647 h 330"/>
              <a:gd name="T14" fmla="*/ 2147483647 w 394"/>
              <a:gd name="T15" fmla="*/ 2147483647 h 330"/>
              <a:gd name="T16" fmla="*/ 2147483647 w 394"/>
              <a:gd name="T17" fmla="*/ 0 h 330"/>
              <a:gd name="T18" fmla="*/ 2147483647 w 394"/>
              <a:gd name="T19" fmla="*/ 0 h 330"/>
              <a:gd name="T20" fmla="*/ 2147483647 w 394"/>
              <a:gd name="T21" fmla="*/ 2147483647 h 330"/>
              <a:gd name="T22" fmla="*/ 2147483647 w 394"/>
              <a:gd name="T23" fmla="*/ 2147483647 h 3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4" h="330">
                <a:moveTo>
                  <a:pt x="94" y="316"/>
                </a:moveTo>
                <a:lnTo>
                  <a:pt x="115" y="298"/>
                </a:lnTo>
                <a:lnTo>
                  <a:pt x="94" y="253"/>
                </a:lnTo>
                <a:lnTo>
                  <a:pt x="35" y="226"/>
                </a:lnTo>
                <a:lnTo>
                  <a:pt x="0" y="167"/>
                </a:lnTo>
                <a:lnTo>
                  <a:pt x="49" y="122"/>
                </a:lnTo>
                <a:lnTo>
                  <a:pt x="35" y="46"/>
                </a:lnTo>
                <a:lnTo>
                  <a:pt x="59" y="19"/>
                </a:lnTo>
                <a:lnTo>
                  <a:pt x="59" y="0"/>
                </a:lnTo>
                <a:lnTo>
                  <a:pt x="393" y="0"/>
                </a:lnTo>
                <a:lnTo>
                  <a:pt x="393" y="329"/>
                </a:lnTo>
                <a:lnTo>
                  <a:pt x="94" y="31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47"/>
          <p:cNvSpPr>
            <a:spLocks/>
          </p:cNvSpPr>
          <p:nvPr/>
        </p:nvSpPr>
        <p:spPr bwMode="auto">
          <a:xfrm>
            <a:off x="2919412" y="3467100"/>
            <a:ext cx="592138" cy="622300"/>
          </a:xfrm>
          <a:custGeom>
            <a:avLst/>
            <a:gdLst>
              <a:gd name="T0" fmla="*/ 2147483647 w 359"/>
              <a:gd name="T1" fmla="*/ 2147483647 h 361"/>
              <a:gd name="T2" fmla="*/ 2147483647 w 359"/>
              <a:gd name="T3" fmla="*/ 2147483647 h 361"/>
              <a:gd name="T4" fmla="*/ 0 w 359"/>
              <a:gd name="T5" fmla="*/ 2147483647 h 361"/>
              <a:gd name="T6" fmla="*/ 0 w 359"/>
              <a:gd name="T7" fmla="*/ 2147483647 h 361"/>
              <a:gd name="T8" fmla="*/ 2147483647 w 359"/>
              <a:gd name="T9" fmla="*/ 2147483647 h 361"/>
              <a:gd name="T10" fmla="*/ 2147483647 w 359"/>
              <a:gd name="T11" fmla="*/ 0 h 361"/>
              <a:gd name="T12" fmla="*/ 2147483647 w 359"/>
              <a:gd name="T13" fmla="*/ 2147483647 h 3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" h="361">
                <a:moveTo>
                  <a:pt x="358" y="360"/>
                </a:moveTo>
                <a:lnTo>
                  <a:pt x="264" y="360"/>
                </a:lnTo>
                <a:lnTo>
                  <a:pt x="0" y="360"/>
                </a:lnTo>
                <a:lnTo>
                  <a:pt x="0" y="18"/>
                </a:lnTo>
                <a:lnTo>
                  <a:pt x="184" y="18"/>
                </a:lnTo>
                <a:lnTo>
                  <a:pt x="358" y="0"/>
                </a:lnTo>
                <a:lnTo>
                  <a:pt x="358" y="36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77" name="Freeform 48"/>
          <p:cNvSpPr>
            <a:spLocks/>
          </p:cNvSpPr>
          <p:nvPr/>
        </p:nvSpPr>
        <p:spPr bwMode="auto">
          <a:xfrm>
            <a:off x="4946650" y="2906713"/>
            <a:ext cx="625475" cy="593725"/>
          </a:xfrm>
          <a:custGeom>
            <a:avLst/>
            <a:gdLst>
              <a:gd name="T0" fmla="*/ 2147483647 w 380"/>
              <a:gd name="T1" fmla="*/ 2147483647 h 343"/>
              <a:gd name="T2" fmla="*/ 2147483647 w 380"/>
              <a:gd name="T3" fmla="*/ 2147483647 h 343"/>
              <a:gd name="T4" fmla="*/ 2147483647 w 380"/>
              <a:gd name="T5" fmla="*/ 2147483647 h 343"/>
              <a:gd name="T6" fmla="*/ 2147483647 w 380"/>
              <a:gd name="T7" fmla="*/ 2147483647 h 343"/>
              <a:gd name="T8" fmla="*/ 2147483647 w 380"/>
              <a:gd name="T9" fmla="*/ 2147483647 h 343"/>
              <a:gd name="T10" fmla="*/ 2147483647 w 380"/>
              <a:gd name="T11" fmla="*/ 2147483647 h 343"/>
              <a:gd name="T12" fmla="*/ 2147483647 w 380"/>
              <a:gd name="T13" fmla="*/ 2147483647 h 343"/>
              <a:gd name="T14" fmla="*/ 0 w 380"/>
              <a:gd name="T15" fmla="*/ 2147483647 h 343"/>
              <a:gd name="T16" fmla="*/ 0 w 380"/>
              <a:gd name="T17" fmla="*/ 0 h 343"/>
              <a:gd name="T18" fmla="*/ 2147483647 w 380"/>
              <a:gd name="T19" fmla="*/ 0 h 343"/>
              <a:gd name="T20" fmla="*/ 2147483647 w 380"/>
              <a:gd name="T21" fmla="*/ 2147483647 h 3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0" h="343">
                <a:moveTo>
                  <a:pt x="358" y="85"/>
                </a:moveTo>
                <a:lnTo>
                  <a:pt x="379" y="85"/>
                </a:lnTo>
                <a:lnTo>
                  <a:pt x="379" y="252"/>
                </a:lnTo>
                <a:lnTo>
                  <a:pt x="195" y="252"/>
                </a:lnTo>
                <a:lnTo>
                  <a:pt x="195" y="324"/>
                </a:lnTo>
                <a:lnTo>
                  <a:pt x="11" y="342"/>
                </a:lnTo>
                <a:lnTo>
                  <a:pt x="11" y="72"/>
                </a:lnTo>
                <a:lnTo>
                  <a:pt x="0" y="72"/>
                </a:lnTo>
                <a:lnTo>
                  <a:pt x="0" y="0"/>
                </a:lnTo>
                <a:lnTo>
                  <a:pt x="358" y="0"/>
                </a:lnTo>
                <a:lnTo>
                  <a:pt x="358" y="8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78" name="Freeform 49"/>
          <p:cNvSpPr>
            <a:spLocks/>
          </p:cNvSpPr>
          <p:nvPr/>
        </p:nvSpPr>
        <p:spPr bwMode="auto">
          <a:xfrm>
            <a:off x="2768600" y="4087813"/>
            <a:ext cx="644525" cy="615950"/>
          </a:xfrm>
          <a:custGeom>
            <a:avLst/>
            <a:gdLst>
              <a:gd name="T0" fmla="*/ 2147483647 w 391"/>
              <a:gd name="T1" fmla="*/ 2147483647 h 357"/>
              <a:gd name="T2" fmla="*/ 2147483647 w 391"/>
              <a:gd name="T3" fmla="*/ 2147483647 h 357"/>
              <a:gd name="T4" fmla="*/ 0 w 391"/>
              <a:gd name="T5" fmla="*/ 2147483647 h 357"/>
              <a:gd name="T6" fmla="*/ 0 w 391"/>
              <a:gd name="T7" fmla="*/ 0 h 357"/>
              <a:gd name="T8" fmla="*/ 2147483647 w 391"/>
              <a:gd name="T9" fmla="*/ 0 h 357"/>
              <a:gd name="T10" fmla="*/ 2147483647 w 391"/>
              <a:gd name="T11" fmla="*/ 0 h 357"/>
              <a:gd name="T12" fmla="*/ 2147483647 w 391"/>
              <a:gd name="T13" fmla="*/ 2147483647 h 357"/>
              <a:gd name="T14" fmla="*/ 2147483647 w 391"/>
              <a:gd name="T15" fmla="*/ 2147483647 h 357"/>
              <a:gd name="T16" fmla="*/ 2147483647 w 391"/>
              <a:gd name="T17" fmla="*/ 2147483647 h 357"/>
              <a:gd name="T18" fmla="*/ 2147483647 w 391"/>
              <a:gd name="T19" fmla="*/ 2147483647 h 3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1" h="357">
                <a:moveTo>
                  <a:pt x="35" y="356"/>
                </a:moveTo>
                <a:lnTo>
                  <a:pt x="35" y="252"/>
                </a:lnTo>
                <a:lnTo>
                  <a:pt x="0" y="252"/>
                </a:lnTo>
                <a:lnTo>
                  <a:pt x="0" y="0"/>
                </a:lnTo>
                <a:lnTo>
                  <a:pt x="91" y="0"/>
                </a:lnTo>
                <a:lnTo>
                  <a:pt x="355" y="0"/>
                </a:lnTo>
                <a:lnTo>
                  <a:pt x="369" y="252"/>
                </a:lnTo>
                <a:lnTo>
                  <a:pt x="390" y="252"/>
                </a:lnTo>
                <a:lnTo>
                  <a:pt x="390" y="356"/>
                </a:lnTo>
                <a:lnTo>
                  <a:pt x="35" y="35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79" name="Freeform 50"/>
          <p:cNvSpPr>
            <a:spLocks/>
          </p:cNvSpPr>
          <p:nvPr/>
        </p:nvSpPr>
        <p:spPr bwMode="auto">
          <a:xfrm>
            <a:off x="3756025" y="2906713"/>
            <a:ext cx="642937" cy="593725"/>
          </a:xfrm>
          <a:custGeom>
            <a:avLst/>
            <a:gdLst>
              <a:gd name="T0" fmla="*/ 2147483647 w 390"/>
              <a:gd name="T1" fmla="*/ 2147483647 h 343"/>
              <a:gd name="T2" fmla="*/ 2147483647 w 390"/>
              <a:gd name="T3" fmla="*/ 2147483647 h 343"/>
              <a:gd name="T4" fmla="*/ 0 w 390"/>
              <a:gd name="T5" fmla="*/ 2147483647 h 343"/>
              <a:gd name="T6" fmla="*/ 0 w 390"/>
              <a:gd name="T7" fmla="*/ 0 h 343"/>
              <a:gd name="T8" fmla="*/ 2147483647 w 390"/>
              <a:gd name="T9" fmla="*/ 0 h 343"/>
              <a:gd name="T10" fmla="*/ 2147483647 w 390"/>
              <a:gd name="T11" fmla="*/ 2147483647 h 343"/>
              <a:gd name="T12" fmla="*/ 2147483647 w 390"/>
              <a:gd name="T13" fmla="*/ 2147483647 h 343"/>
              <a:gd name="T14" fmla="*/ 2147483647 w 390"/>
              <a:gd name="T15" fmla="*/ 2147483647 h 343"/>
              <a:gd name="T16" fmla="*/ 2147483647 w 390"/>
              <a:gd name="T17" fmla="*/ 2147483647 h 343"/>
              <a:gd name="T18" fmla="*/ 2147483647 w 390"/>
              <a:gd name="T19" fmla="*/ 2147483647 h 3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0" h="343">
                <a:moveTo>
                  <a:pt x="21" y="342"/>
                </a:moveTo>
                <a:lnTo>
                  <a:pt x="21" y="72"/>
                </a:lnTo>
                <a:lnTo>
                  <a:pt x="0" y="72"/>
                </a:lnTo>
                <a:lnTo>
                  <a:pt x="0" y="0"/>
                </a:lnTo>
                <a:lnTo>
                  <a:pt x="368" y="0"/>
                </a:lnTo>
                <a:lnTo>
                  <a:pt x="368" y="72"/>
                </a:lnTo>
                <a:lnTo>
                  <a:pt x="389" y="72"/>
                </a:lnTo>
                <a:lnTo>
                  <a:pt x="389" y="342"/>
                </a:lnTo>
                <a:lnTo>
                  <a:pt x="205" y="342"/>
                </a:lnTo>
                <a:lnTo>
                  <a:pt x="21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0" name="Freeform 51"/>
          <p:cNvSpPr>
            <a:spLocks/>
          </p:cNvSpPr>
          <p:nvPr/>
        </p:nvSpPr>
        <p:spPr bwMode="auto">
          <a:xfrm>
            <a:off x="3733800" y="1697038"/>
            <a:ext cx="630237" cy="590550"/>
          </a:xfrm>
          <a:custGeom>
            <a:avLst/>
            <a:gdLst>
              <a:gd name="T0" fmla="*/ 2147483647 w 369"/>
              <a:gd name="T1" fmla="*/ 2147483647 h 343"/>
              <a:gd name="T2" fmla="*/ 0 w 369"/>
              <a:gd name="T3" fmla="*/ 2147483647 h 343"/>
              <a:gd name="T4" fmla="*/ 0 w 369"/>
              <a:gd name="T5" fmla="*/ 0 h 343"/>
              <a:gd name="T6" fmla="*/ 2147483647 w 369"/>
              <a:gd name="T7" fmla="*/ 0 h 343"/>
              <a:gd name="T8" fmla="*/ 2147483647 w 36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9" h="343">
                <a:moveTo>
                  <a:pt x="368" y="342"/>
                </a:moveTo>
                <a:lnTo>
                  <a:pt x="0" y="342"/>
                </a:lnTo>
                <a:lnTo>
                  <a:pt x="0" y="0"/>
                </a:lnTo>
                <a:lnTo>
                  <a:pt x="368" y="0"/>
                </a:lnTo>
                <a:lnTo>
                  <a:pt x="368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53"/>
          <p:cNvSpPr>
            <a:spLocks/>
          </p:cNvSpPr>
          <p:nvPr/>
        </p:nvSpPr>
        <p:spPr bwMode="auto">
          <a:xfrm>
            <a:off x="1022350" y="4087813"/>
            <a:ext cx="798512" cy="615950"/>
          </a:xfrm>
          <a:custGeom>
            <a:avLst/>
            <a:gdLst>
              <a:gd name="T0" fmla="*/ 2147483647 w 484"/>
              <a:gd name="T1" fmla="*/ 2147483647 h 357"/>
              <a:gd name="T2" fmla="*/ 2147483647 w 484"/>
              <a:gd name="T3" fmla="*/ 2147483647 h 357"/>
              <a:gd name="T4" fmla="*/ 2147483647 w 484"/>
              <a:gd name="T5" fmla="*/ 2147483647 h 357"/>
              <a:gd name="T6" fmla="*/ 2147483647 w 484"/>
              <a:gd name="T7" fmla="*/ 2147483647 h 357"/>
              <a:gd name="T8" fmla="*/ 2147483647 w 484"/>
              <a:gd name="T9" fmla="*/ 2147483647 h 357"/>
              <a:gd name="T10" fmla="*/ 2147483647 w 484"/>
              <a:gd name="T11" fmla="*/ 2147483647 h 357"/>
              <a:gd name="T12" fmla="*/ 2147483647 w 484"/>
              <a:gd name="T13" fmla="*/ 2147483647 h 357"/>
              <a:gd name="T14" fmla="*/ 0 w 484"/>
              <a:gd name="T15" fmla="*/ 2147483647 h 357"/>
              <a:gd name="T16" fmla="*/ 2147483647 w 484"/>
              <a:gd name="T17" fmla="*/ 2147483647 h 357"/>
              <a:gd name="T18" fmla="*/ 2147483647 w 484"/>
              <a:gd name="T19" fmla="*/ 2147483647 h 357"/>
              <a:gd name="T20" fmla="*/ 2147483647 w 484"/>
              <a:gd name="T21" fmla="*/ 2147483647 h 357"/>
              <a:gd name="T22" fmla="*/ 2147483647 w 484"/>
              <a:gd name="T23" fmla="*/ 2147483647 h 357"/>
              <a:gd name="T24" fmla="*/ 2147483647 w 484"/>
              <a:gd name="T25" fmla="*/ 2147483647 h 357"/>
              <a:gd name="T26" fmla="*/ 0 w 484"/>
              <a:gd name="T27" fmla="*/ 0 h 357"/>
              <a:gd name="T28" fmla="*/ 2147483647 w 484"/>
              <a:gd name="T29" fmla="*/ 0 h 357"/>
              <a:gd name="T30" fmla="*/ 2147483647 w 484"/>
              <a:gd name="T31" fmla="*/ 0 h 357"/>
              <a:gd name="T32" fmla="*/ 2147483647 w 484"/>
              <a:gd name="T33" fmla="*/ 2147483647 h 357"/>
              <a:gd name="T34" fmla="*/ 2147483647 w 484"/>
              <a:gd name="T35" fmla="*/ 2147483647 h 357"/>
              <a:gd name="T36" fmla="*/ 2147483647 w 484"/>
              <a:gd name="T37" fmla="*/ 2147483647 h 357"/>
              <a:gd name="T38" fmla="*/ 2147483647 w 484"/>
              <a:gd name="T39" fmla="*/ 2147483647 h 357"/>
              <a:gd name="T40" fmla="*/ 2147483647 w 484"/>
              <a:gd name="T41" fmla="*/ 2147483647 h 3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84" h="357">
                <a:moveTo>
                  <a:pt x="94" y="311"/>
                </a:moveTo>
                <a:lnTo>
                  <a:pt x="84" y="311"/>
                </a:lnTo>
                <a:lnTo>
                  <a:pt x="70" y="342"/>
                </a:lnTo>
                <a:lnTo>
                  <a:pt x="25" y="311"/>
                </a:lnTo>
                <a:lnTo>
                  <a:pt x="35" y="284"/>
                </a:lnTo>
                <a:lnTo>
                  <a:pt x="14" y="239"/>
                </a:lnTo>
                <a:lnTo>
                  <a:pt x="25" y="207"/>
                </a:lnTo>
                <a:lnTo>
                  <a:pt x="0" y="175"/>
                </a:lnTo>
                <a:lnTo>
                  <a:pt x="49" y="148"/>
                </a:lnTo>
                <a:lnTo>
                  <a:pt x="25" y="117"/>
                </a:lnTo>
                <a:lnTo>
                  <a:pt x="49" y="59"/>
                </a:lnTo>
                <a:lnTo>
                  <a:pt x="25" y="45"/>
                </a:lnTo>
                <a:lnTo>
                  <a:pt x="25" y="14"/>
                </a:lnTo>
                <a:lnTo>
                  <a:pt x="0" y="0"/>
                </a:lnTo>
                <a:lnTo>
                  <a:pt x="348" y="0"/>
                </a:lnTo>
                <a:lnTo>
                  <a:pt x="438" y="0"/>
                </a:lnTo>
                <a:lnTo>
                  <a:pt x="438" y="252"/>
                </a:lnTo>
                <a:lnTo>
                  <a:pt x="483" y="252"/>
                </a:lnTo>
                <a:lnTo>
                  <a:pt x="483" y="356"/>
                </a:lnTo>
                <a:lnTo>
                  <a:pt x="105" y="356"/>
                </a:lnTo>
                <a:lnTo>
                  <a:pt x="94" y="311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2" name="Freeform 54"/>
          <p:cNvSpPr>
            <a:spLocks/>
          </p:cNvSpPr>
          <p:nvPr/>
        </p:nvSpPr>
        <p:spPr bwMode="auto">
          <a:xfrm>
            <a:off x="6596062" y="5267325"/>
            <a:ext cx="454025" cy="615950"/>
          </a:xfrm>
          <a:custGeom>
            <a:avLst/>
            <a:gdLst>
              <a:gd name="T0" fmla="*/ 2147483647 w 275"/>
              <a:gd name="T1" fmla="*/ 2147483647 h 357"/>
              <a:gd name="T2" fmla="*/ 2147483647 w 275"/>
              <a:gd name="T3" fmla="*/ 2147483647 h 357"/>
              <a:gd name="T4" fmla="*/ 0 w 275"/>
              <a:gd name="T5" fmla="*/ 2147483647 h 357"/>
              <a:gd name="T6" fmla="*/ 0 w 275"/>
              <a:gd name="T7" fmla="*/ 2147483647 h 357"/>
              <a:gd name="T8" fmla="*/ 0 w 275"/>
              <a:gd name="T9" fmla="*/ 0 h 357"/>
              <a:gd name="T10" fmla="*/ 2147483647 w 275"/>
              <a:gd name="T11" fmla="*/ 0 h 357"/>
              <a:gd name="T12" fmla="*/ 2147483647 w 275"/>
              <a:gd name="T13" fmla="*/ 0 h 357"/>
              <a:gd name="T14" fmla="*/ 2147483647 w 275"/>
              <a:gd name="T15" fmla="*/ 2147483647 h 357"/>
              <a:gd name="T16" fmla="*/ 2147483647 w 275"/>
              <a:gd name="T17" fmla="*/ 2147483647 h 3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5" h="357">
                <a:moveTo>
                  <a:pt x="264" y="356"/>
                </a:moveTo>
                <a:lnTo>
                  <a:pt x="240" y="356"/>
                </a:lnTo>
                <a:lnTo>
                  <a:pt x="0" y="356"/>
                </a:lnTo>
                <a:lnTo>
                  <a:pt x="0" y="265"/>
                </a:lnTo>
                <a:lnTo>
                  <a:pt x="0" y="0"/>
                </a:lnTo>
                <a:lnTo>
                  <a:pt x="184" y="0"/>
                </a:lnTo>
                <a:lnTo>
                  <a:pt x="274" y="0"/>
                </a:lnTo>
                <a:lnTo>
                  <a:pt x="274" y="90"/>
                </a:lnTo>
                <a:lnTo>
                  <a:pt x="264" y="35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55"/>
          <p:cNvSpPr>
            <a:spLocks/>
          </p:cNvSpPr>
          <p:nvPr/>
        </p:nvSpPr>
        <p:spPr bwMode="auto">
          <a:xfrm>
            <a:off x="5535612" y="1262063"/>
            <a:ext cx="604838" cy="514350"/>
          </a:xfrm>
          <a:custGeom>
            <a:avLst/>
            <a:gdLst>
              <a:gd name="T0" fmla="*/ 2147483647 w 366"/>
              <a:gd name="T1" fmla="*/ 0 h 298"/>
              <a:gd name="T2" fmla="*/ 2147483647 w 366"/>
              <a:gd name="T3" fmla="*/ 2147483647 h 298"/>
              <a:gd name="T4" fmla="*/ 0 w 366"/>
              <a:gd name="T5" fmla="*/ 2147483647 h 298"/>
              <a:gd name="T6" fmla="*/ 0 w 366"/>
              <a:gd name="T7" fmla="*/ 0 h 298"/>
              <a:gd name="T8" fmla="*/ 2147483647 w 366"/>
              <a:gd name="T9" fmla="*/ 0 h 2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298">
                <a:moveTo>
                  <a:pt x="365" y="0"/>
                </a:moveTo>
                <a:lnTo>
                  <a:pt x="365" y="297"/>
                </a:lnTo>
                <a:lnTo>
                  <a:pt x="0" y="297"/>
                </a:lnTo>
                <a:lnTo>
                  <a:pt x="0" y="0"/>
                </a:lnTo>
                <a:lnTo>
                  <a:pt x="365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56"/>
          <p:cNvSpPr>
            <a:spLocks/>
          </p:cNvSpPr>
          <p:nvPr/>
        </p:nvSpPr>
        <p:spPr bwMode="auto">
          <a:xfrm>
            <a:off x="3148012" y="2286000"/>
            <a:ext cx="609600" cy="468313"/>
          </a:xfrm>
          <a:custGeom>
            <a:avLst/>
            <a:gdLst>
              <a:gd name="T0" fmla="*/ 0 w 369"/>
              <a:gd name="T1" fmla="*/ 0 h 271"/>
              <a:gd name="T2" fmla="*/ 0 w 369"/>
              <a:gd name="T3" fmla="*/ 2147483647 h 271"/>
              <a:gd name="T4" fmla="*/ 2147483647 w 369"/>
              <a:gd name="T5" fmla="*/ 2147483647 h 271"/>
              <a:gd name="T6" fmla="*/ 2147483647 w 369"/>
              <a:gd name="T7" fmla="*/ 0 h 271"/>
              <a:gd name="T8" fmla="*/ 0 w 369"/>
              <a:gd name="T9" fmla="*/ 0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9" h="271">
                <a:moveTo>
                  <a:pt x="0" y="0"/>
                </a:moveTo>
                <a:lnTo>
                  <a:pt x="0" y="270"/>
                </a:lnTo>
                <a:lnTo>
                  <a:pt x="368" y="270"/>
                </a:lnTo>
                <a:lnTo>
                  <a:pt x="368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5" name="Freeform 57"/>
          <p:cNvSpPr>
            <a:spLocks/>
          </p:cNvSpPr>
          <p:nvPr/>
        </p:nvSpPr>
        <p:spPr bwMode="auto">
          <a:xfrm>
            <a:off x="1516062" y="2876550"/>
            <a:ext cx="533400" cy="592138"/>
          </a:xfrm>
          <a:custGeom>
            <a:avLst/>
            <a:gdLst>
              <a:gd name="T0" fmla="*/ 2147483647 w 324"/>
              <a:gd name="T1" fmla="*/ 0 h 343"/>
              <a:gd name="T2" fmla="*/ 2147483647 w 324"/>
              <a:gd name="T3" fmla="*/ 2147483647 h 343"/>
              <a:gd name="T4" fmla="*/ 2147483647 w 324"/>
              <a:gd name="T5" fmla="*/ 2147483647 h 343"/>
              <a:gd name="T6" fmla="*/ 2147483647 w 324"/>
              <a:gd name="T7" fmla="*/ 2147483647 h 343"/>
              <a:gd name="T8" fmla="*/ 2147483647 w 324"/>
              <a:gd name="T9" fmla="*/ 2147483647 h 343"/>
              <a:gd name="T10" fmla="*/ 2147483647 w 324"/>
              <a:gd name="T11" fmla="*/ 2147483647 h 343"/>
              <a:gd name="T12" fmla="*/ 0 w 324"/>
              <a:gd name="T13" fmla="*/ 2147483647 h 343"/>
              <a:gd name="T14" fmla="*/ 0 w 324"/>
              <a:gd name="T15" fmla="*/ 0 h 343"/>
              <a:gd name="T16" fmla="*/ 2147483647 w 324"/>
              <a:gd name="T17" fmla="*/ 0 h 3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4" h="343">
                <a:moveTo>
                  <a:pt x="278" y="0"/>
                </a:moveTo>
                <a:lnTo>
                  <a:pt x="278" y="90"/>
                </a:lnTo>
                <a:lnTo>
                  <a:pt x="323" y="90"/>
                </a:lnTo>
                <a:lnTo>
                  <a:pt x="323" y="342"/>
                </a:lnTo>
                <a:lnTo>
                  <a:pt x="49" y="342"/>
                </a:lnTo>
                <a:lnTo>
                  <a:pt x="59" y="90"/>
                </a:lnTo>
                <a:lnTo>
                  <a:pt x="0" y="90"/>
                </a:lnTo>
                <a:lnTo>
                  <a:pt x="0" y="0"/>
                </a:lnTo>
                <a:lnTo>
                  <a:pt x="278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6" name="Freeform 58"/>
          <p:cNvSpPr>
            <a:spLocks/>
          </p:cNvSpPr>
          <p:nvPr/>
        </p:nvSpPr>
        <p:spPr bwMode="auto">
          <a:xfrm>
            <a:off x="5873750" y="4087813"/>
            <a:ext cx="592137" cy="615950"/>
          </a:xfrm>
          <a:custGeom>
            <a:avLst/>
            <a:gdLst>
              <a:gd name="T0" fmla="*/ 2147483647 w 359"/>
              <a:gd name="T1" fmla="*/ 0 h 357"/>
              <a:gd name="T2" fmla="*/ 2147483647 w 359"/>
              <a:gd name="T3" fmla="*/ 2147483647 h 357"/>
              <a:gd name="T4" fmla="*/ 2147483647 w 359"/>
              <a:gd name="T5" fmla="*/ 2147483647 h 357"/>
              <a:gd name="T6" fmla="*/ 0 w 359"/>
              <a:gd name="T7" fmla="*/ 2147483647 h 357"/>
              <a:gd name="T8" fmla="*/ 0 w 359"/>
              <a:gd name="T9" fmla="*/ 0 h 357"/>
              <a:gd name="T10" fmla="*/ 2147483647 w 359"/>
              <a:gd name="T11" fmla="*/ 0 h 3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9" h="357">
                <a:moveTo>
                  <a:pt x="344" y="0"/>
                </a:moveTo>
                <a:lnTo>
                  <a:pt x="358" y="342"/>
                </a:lnTo>
                <a:lnTo>
                  <a:pt x="264" y="342"/>
                </a:lnTo>
                <a:lnTo>
                  <a:pt x="0" y="356"/>
                </a:lnTo>
                <a:lnTo>
                  <a:pt x="0" y="0"/>
                </a:lnTo>
                <a:lnTo>
                  <a:pt x="34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59"/>
          <p:cNvSpPr>
            <a:spLocks/>
          </p:cNvSpPr>
          <p:nvPr/>
        </p:nvSpPr>
        <p:spPr bwMode="auto">
          <a:xfrm>
            <a:off x="7639050" y="3186113"/>
            <a:ext cx="928687" cy="593725"/>
          </a:xfrm>
          <a:custGeom>
            <a:avLst/>
            <a:gdLst>
              <a:gd name="T0" fmla="*/ 2147483647 w 563"/>
              <a:gd name="T1" fmla="*/ 2147483647 h 343"/>
              <a:gd name="T2" fmla="*/ 2147483647 w 563"/>
              <a:gd name="T3" fmla="*/ 2147483647 h 343"/>
              <a:gd name="T4" fmla="*/ 2147483647 w 563"/>
              <a:gd name="T5" fmla="*/ 2147483647 h 343"/>
              <a:gd name="T6" fmla="*/ 2147483647 w 563"/>
              <a:gd name="T7" fmla="*/ 2147483647 h 343"/>
              <a:gd name="T8" fmla="*/ 2147483647 w 563"/>
              <a:gd name="T9" fmla="*/ 2147483647 h 343"/>
              <a:gd name="T10" fmla="*/ 2147483647 w 563"/>
              <a:gd name="T11" fmla="*/ 2147483647 h 343"/>
              <a:gd name="T12" fmla="*/ 0 w 563"/>
              <a:gd name="T13" fmla="*/ 2147483647 h 343"/>
              <a:gd name="T14" fmla="*/ 0 w 563"/>
              <a:gd name="T15" fmla="*/ 2147483647 h 343"/>
              <a:gd name="T16" fmla="*/ 2147483647 w 563"/>
              <a:gd name="T17" fmla="*/ 2147483647 h 343"/>
              <a:gd name="T18" fmla="*/ 2147483647 w 563"/>
              <a:gd name="T19" fmla="*/ 0 h 343"/>
              <a:gd name="T20" fmla="*/ 2147483647 w 563"/>
              <a:gd name="T21" fmla="*/ 0 h 343"/>
              <a:gd name="T22" fmla="*/ 2147483647 w 563"/>
              <a:gd name="T23" fmla="*/ 2147483647 h 3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3" h="343">
                <a:moveTo>
                  <a:pt x="365" y="58"/>
                </a:moveTo>
                <a:lnTo>
                  <a:pt x="354" y="104"/>
                </a:lnTo>
                <a:lnTo>
                  <a:pt x="378" y="162"/>
                </a:lnTo>
                <a:lnTo>
                  <a:pt x="503" y="225"/>
                </a:lnTo>
                <a:lnTo>
                  <a:pt x="562" y="252"/>
                </a:lnTo>
                <a:lnTo>
                  <a:pt x="562" y="342"/>
                </a:lnTo>
                <a:lnTo>
                  <a:pt x="0" y="342"/>
                </a:lnTo>
                <a:lnTo>
                  <a:pt x="0" y="90"/>
                </a:lnTo>
                <a:lnTo>
                  <a:pt x="170" y="90"/>
                </a:lnTo>
                <a:lnTo>
                  <a:pt x="170" y="0"/>
                </a:lnTo>
                <a:lnTo>
                  <a:pt x="320" y="0"/>
                </a:lnTo>
                <a:lnTo>
                  <a:pt x="365" y="58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60"/>
          <p:cNvSpPr>
            <a:spLocks/>
          </p:cNvSpPr>
          <p:nvPr/>
        </p:nvSpPr>
        <p:spPr bwMode="auto">
          <a:xfrm>
            <a:off x="4551362" y="4087813"/>
            <a:ext cx="741363" cy="615950"/>
          </a:xfrm>
          <a:custGeom>
            <a:avLst/>
            <a:gdLst>
              <a:gd name="T0" fmla="*/ 2147483647 w 449"/>
              <a:gd name="T1" fmla="*/ 2147483647 h 357"/>
              <a:gd name="T2" fmla="*/ 2147483647 w 449"/>
              <a:gd name="T3" fmla="*/ 0 h 357"/>
              <a:gd name="T4" fmla="*/ 2147483647 w 449"/>
              <a:gd name="T5" fmla="*/ 0 h 357"/>
              <a:gd name="T6" fmla="*/ 0 w 449"/>
              <a:gd name="T7" fmla="*/ 0 h 357"/>
              <a:gd name="T8" fmla="*/ 0 w 449"/>
              <a:gd name="T9" fmla="*/ 2147483647 h 357"/>
              <a:gd name="T10" fmla="*/ 2147483647 w 449"/>
              <a:gd name="T11" fmla="*/ 2147483647 h 357"/>
              <a:gd name="T12" fmla="*/ 2147483647 w 449"/>
              <a:gd name="T13" fmla="*/ 2147483647 h 357"/>
              <a:gd name="T14" fmla="*/ 2147483647 w 449"/>
              <a:gd name="T15" fmla="*/ 2147483647 h 357"/>
              <a:gd name="T16" fmla="*/ 2147483647 w 449"/>
              <a:gd name="T17" fmla="*/ 2147483647 h 3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9" h="357">
                <a:moveTo>
                  <a:pt x="448" y="356"/>
                </a:moveTo>
                <a:lnTo>
                  <a:pt x="434" y="0"/>
                </a:lnTo>
                <a:lnTo>
                  <a:pt x="80" y="0"/>
                </a:lnTo>
                <a:lnTo>
                  <a:pt x="0" y="0"/>
                </a:lnTo>
                <a:lnTo>
                  <a:pt x="0" y="252"/>
                </a:lnTo>
                <a:lnTo>
                  <a:pt x="10" y="252"/>
                </a:lnTo>
                <a:lnTo>
                  <a:pt x="10" y="356"/>
                </a:lnTo>
                <a:lnTo>
                  <a:pt x="354" y="356"/>
                </a:lnTo>
                <a:lnTo>
                  <a:pt x="448" y="35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9" name="Freeform 61"/>
          <p:cNvSpPr>
            <a:spLocks/>
          </p:cNvSpPr>
          <p:nvPr/>
        </p:nvSpPr>
        <p:spPr bwMode="auto">
          <a:xfrm>
            <a:off x="6029325" y="5267325"/>
            <a:ext cx="568325" cy="460375"/>
          </a:xfrm>
          <a:custGeom>
            <a:avLst/>
            <a:gdLst>
              <a:gd name="T0" fmla="*/ 2147483647 w 345"/>
              <a:gd name="T1" fmla="*/ 2147483647 h 266"/>
              <a:gd name="T2" fmla="*/ 0 w 345"/>
              <a:gd name="T3" fmla="*/ 2147483647 h 266"/>
              <a:gd name="T4" fmla="*/ 0 w 345"/>
              <a:gd name="T5" fmla="*/ 0 h 266"/>
              <a:gd name="T6" fmla="*/ 2147483647 w 345"/>
              <a:gd name="T7" fmla="*/ 0 h 266"/>
              <a:gd name="T8" fmla="*/ 2147483647 w 345"/>
              <a:gd name="T9" fmla="*/ 0 h 266"/>
              <a:gd name="T10" fmla="*/ 2147483647 w 345"/>
              <a:gd name="T11" fmla="*/ 2147483647 h 2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5" h="266">
                <a:moveTo>
                  <a:pt x="344" y="265"/>
                </a:moveTo>
                <a:lnTo>
                  <a:pt x="0" y="265"/>
                </a:lnTo>
                <a:lnTo>
                  <a:pt x="0" y="0"/>
                </a:lnTo>
                <a:lnTo>
                  <a:pt x="170" y="0"/>
                </a:lnTo>
                <a:lnTo>
                  <a:pt x="344" y="0"/>
                </a:lnTo>
                <a:lnTo>
                  <a:pt x="344" y="26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90" name="Freeform 62"/>
          <p:cNvSpPr>
            <a:spLocks/>
          </p:cNvSpPr>
          <p:nvPr/>
        </p:nvSpPr>
        <p:spPr bwMode="auto">
          <a:xfrm>
            <a:off x="6442075" y="4087813"/>
            <a:ext cx="608012" cy="747712"/>
          </a:xfrm>
          <a:custGeom>
            <a:avLst/>
            <a:gdLst>
              <a:gd name="T0" fmla="*/ 2147483647 w 369"/>
              <a:gd name="T1" fmla="*/ 2147483647 h 433"/>
              <a:gd name="T2" fmla="*/ 2147483647 w 369"/>
              <a:gd name="T3" fmla="*/ 2147483647 h 433"/>
              <a:gd name="T4" fmla="*/ 2147483647 w 369"/>
              <a:gd name="T5" fmla="*/ 2147483647 h 433"/>
              <a:gd name="T6" fmla="*/ 2147483647 w 369"/>
              <a:gd name="T7" fmla="*/ 2147483647 h 433"/>
              <a:gd name="T8" fmla="*/ 2147483647 w 369"/>
              <a:gd name="T9" fmla="*/ 2147483647 h 433"/>
              <a:gd name="T10" fmla="*/ 0 w 369"/>
              <a:gd name="T11" fmla="*/ 0 h 433"/>
              <a:gd name="T12" fmla="*/ 2147483647 w 369"/>
              <a:gd name="T13" fmla="*/ 0 h 433"/>
              <a:gd name="T14" fmla="*/ 2147483647 w 369"/>
              <a:gd name="T15" fmla="*/ 2147483647 h 4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9" h="433">
                <a:moveTo>
                  <a:pt x="368" y="266"/>
                </a:moveTo>
                <a:lnTo>
                  <a:pt x="368" y="432"/>
                </a:lnTo>
                <a:lnTo>
                  <a:pt x="278" y="432"/>
                </a:lnTo>
                <a:lnTo>
                  <a:pt x="243" y="342"/>
                </a:lnTo>
                <a:lnTo>
                  <a:pt x="14" y="342"/>
                </a:lnTo>
                <a:lnTo>
                  <a:pt x="0" y="0"/>
                </a:lnTo>
                <a:lnTo>
                  <a:pt x="368" y="0"/>
                </a:lnTo>
                <a:lnTo>
                  <a:pt x="368" y="26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63"/>
          <p:cNvSpPr>
            <a:spLocks/>
          </p:cNvSpPr>
          <p:nvPr/>
        </p:nvSpPr>
        <p:spPr bwMode="auto">
          <a:xfrm>
            <a:off x="7048500" y="3343275"/>
            <a:ext cx="592137" cy="590550"/>
          </a:xfrm>
          <a:custGeom>
            <a:avLst/>
            <a:gdLst>
              <a:gd name="T0" fmla="*/ 0 w 359"/>
              <a:gd name="T1" fmla="*/ 2147483647 h 343"/>
              <a:gd name="T2" fmla="*/ 0 w 359"/>
              <a:gd name="T3" fmla="*/ 0 h 343"/>
              <a:gd name="T4" fmla="*/ 2147483647 w 359"/>
              <a:gd name="T5" fmla="*/ 0 h 343"/>
              <a:gd name="T6" fmla="*/ 2147483647 w 359"/>
              <a:gd name="T7" fmla="*/ 0 h 343"/>
              <a:gd name="T8" fmla="*/ 2147483647 w 359"/>
              <a:gd name="T9" fmla="*/ 2147483647 h 343"/>
              <a:gd name="T10" fmla="*/ 2147483647 w 359"/>
              <a:gd name="T11" fmla="*/ 2147483647 h 343"/>
              <a:gd name="T12" fmla="*/ 0 w 359"/>
              <a:gd name="T13" fmla="*/ 2147483647 h 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" h="343">
                <a:moveTo>
                  <a:pt x="0" y="342"/>
                </a:moveTo>
                <a:lnTo>
                  <a:pt x="0" y="0"/>
                </a:lnTo>
                <a:lnTo>
                  <a:pt x="174" y="0"/>
                </a:lnTo>
                <a:lnTo>
                  <a:pt x="358" y="0"/>
                </a:lnTo>
                <a:lnTo>
                  <a:pt x="358" y="252"/>
                </a:lnTo>
                <a:lnTo>
                  <a:pt x="358" y="342"/>
                </a:lnTo>
                <a:lnTo>
                  <a:pt x="0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64"/>
          <p:cNvSpPr>
            <a:spLocks/>
          </p:cNvSpPr>
          <p:nvPr/>
        </p:nvSpPr>
        <p:spPr bwMode="auto">
          <a:xfrm>
            <a:off x="5726112" y="4678363"/>
            <a:ext cx="585788" cy="590550"/>
          </a:xfrm>
          <a:custGeom>
            <a:avLst/>
            <a:gdLst>
              <a:gd name="T0" fmla="*/ 2147483647 w 355"/>
              <a:gd name="T1" fmla="*/ 0 h 343"/>
              <a:gd name="T2" fmla="*/ 2147483647 w 355"/>
              <a:gd name="T3" fmla="*/ 2147483647 h 343"/>
              <a:gd name="T4" fmla="*/ 2147483647 w 355"/>
              <a:gd name="T5" fmla="*/ 2147483647 h 343"/>
              <a:gd name="T6" fmla="*/ 0 w 355"/>
              <a:gd name="T7" fmla="*/ 2147483647 h 343"/>
              <a:gd name="T8" fmla="*/ 0 w 355"/>
              <a:gd name="T9" fmla="*/ 2147483647 h 343"/>
              <a:gd name="T10" fmla="*/ 2147483647 w 355"/>
              <a:gd name="T11" fmla="*/ 2147483647 h 343"/>
              <a:gd name="T12" fmla="*/ 2147483647 w 355"/>
              <a:gd name="T13" fmla="*/ 0 h 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5" h="343">
                <a:moveTo>
                  <a:pt x="354" y="0"/>
                </a:moveTo>
                <a:lnTo>
                  <a:pt x="354" y="342"/>
                </a:lnTo>
                <a:lnTo>
                  <a:pt x="184" y="342"/>
                </a:lnTo>
                <a:lnTo>
                  <a:pt x="0" y="342"/>
                </a:lnTo>
                <a:lnTo>
                  <a:pt x="0" y="14"/>
                </a:lnTo>
                <a:lnTo>
                  <a:pt x="90" y="14"/>
                </a:lnTo>
                <a:lnTo>
                  <a:pt x="35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93" name="Freeform 65"/>
          <p:cNvSpPr>
            <a:spLocks/>
          </p:cNvSpPr>
          <p:nvPr/>
        </p:nvSpPr>
        <p:spPr bwMode="auto">
          <a:xfrm>
            <a:off x="3124200" y="1260475"/>
            <a:ext cx="609600" cy="1023938"/>
          </a:xfrm>
          <a:custGeom>
            <a:avLst/>
            <a:gdLst>
              <a:gd name="T0" fmla="*/ 2147483647 w 369"/>
              <a:gd name="T1" fmla="*/ 2147483647 h 595"/>
              <a:gd name="T2" fmla="*/ 2147483647 w 369"/>
              <a:gd name="T3" fmla="*/ 2147483647 h 595"/>
              <a:gd name="T4" fmla="*/ 2147483647 w 369"/>
              <a:gd name="T5" fmla="*/ 2147483647 h 595"/>
              <a:gd name="T6" fmla="*/ 0 w 369"/>
              <a:gd name="T7" fmla="*/ 2147483647 h 595"/>
              <a:gd name="T8" fmla="*/ 0 w 369"/>
              <a:gd name="T9" fmla="*/ 2147483647 h 595"/>
              <a:gd name="T10" fmla="*/ 0 w 369"/>
              <a:gd name="T11" fmla="*/ 0 h 595"/>
              <a:gd name="T12" fmla="*/ 2147483647 w 369"/>
              <a:gd name="T13" fmla="*/ 2147483647 h 5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9" h="595">
                <a:moveTo>
                  <a:pt x="368" y="13"/>
                </a:moveTo>
                <a:lnTo>
                  <a:pt x="368" y="252"/>
                </a:lnTo>
                <a:lnTo>
                  <a:pt x="368" y="594"/>
                </a:lnTo>
                <a:lnTo>
                  <a:pt x="0" y="594"/>
                </a:lnTo>
                <a:lnTo>
                  <a:pt x="0" y="252"/>
                </a:lnTo>
                <a:lnTo>
                  <a:pt x="0" y="0"/>
                </a:lnTo>
                <a:lnTo>
                  <a:pt x="368" y="13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94" name="Freeform 66"/>
          <p:cNvSpPr>
            <a:spLocks/>
          </p:cNvSpPr>
          <p:nvPr/>
        </p:nvSpPr>
        <p:spPr bwMode="auto">
          <a:xfrm>
            <a:off x="6596062" y="5881688"/>
            <a:ext cx="757238" cy="747712"/>
          </a:xfrm>
          <a:custGeom>
            <a:avLst/>
            <a:gdLst>
              <a:gd name="T0" fmla="*/ 2147483647 w 459"/>
              <a:gd name="T1" fmla="*/ 2147483647 h 433"/>
              <a:gd name="T2" fmla="*/ 2147483647 w 459"/>
              <a:gd name="T3" fmla="*/ 2147483647 h 433"/>
              <a:gd name="T4" fmla="*/ 2147483647 w 459"/>
              <a:gd name="T5" fmla="*/ 2147483647 h 433"/>
              <a:gd name="T6" fmla="*/ 2147483647 w 459"/>
              <a:gd name="T7" fmla="*/ 2147483647 h 433"/>
              <a:gd name="T8" fmla="*/ 2147483647 w 459"/>
              <a:gd name="T9" fmla="*/ 2147483647 h 433"/>
              <a:gd name="T10" fmla="*/ 2147483647 w 459"/>
              <a:gd name="T11" fmla="*/ 2147483647 h 433"/>
              <a:gd name="T12" fmla="*/ 2147483647 w 459"/>
              <a:gd name="T13" fmla="*/ 2147483647 h 433"/>
              <a:gd name="T14" fmla="*/ 2147483647 w 459"/>
              <a:gd name="T15" fmla="*/ 2147483647 h 433"/>
              <a:gd name="T16" fmla="*/ 2147483647 w 459"/>
              <a:gd name="T17" fmla="*/ 2147483647 h 433"/>
              <a:gd name="T18" fmla="*/ 2147483647 w 459"/>
              <a:gd name="T19" fmla="*/ 2147483647 h 433"/>
              <a:gd name="T20" fmla="*/ 2147483647 w 459"/>
              <a:gd name="T21" fmla="*/ 2147483647 h 433"/>
              <a:gd name="T22" fmla="*/ 2147483647 w 459"/>
              <a:gd name="T23" fmla="*/ 2147483647 h 433"/>
              <a:gd name="T24" fmla="*/ 2147483647 w 459"/>
              <a:gd name="T25" fmla="*/ 2147483647 h 433"/>
              <a:gd name="T26" fmla="*/ 2147483647 w 459"/>
              <a:gd name="T27" fmla="*/ 2147483647 h 433"/>
              <a:gd name="T28" fmla="*/ 2147483647 w 459"/>
              <a:gd name="T29" fmla="*/ 2147483647 h 433"/>
              <a:gd name="T30" fmla="*/ 2147483647 w 459"/>
              <a:gd name="T31" fmla="*/ 2147483647 h 433"/>
              <a:gd name="T32" fmla="*/ 2147483647 w 459"/>
              <a:gd name="T33" fmla="*/ 2147483647 h 433"/>
              <a:gd name="T34" fmla="*/ 2147483647 w 459"/>
              <a:gd name="T35" fmla="*/ 2147483647 h 433"/>
              <a:gd name="T36" fmla="*/ 2147483647 w 459"/>
              <a:gd name="T37" fmla="*/ 2147483647 h 433"/>
              <a:gd name="T38" fmla="*/ 0 w 459"/>
              <a:gd name="T39" fmla="*/ 2147483647 h 433"/>
              <a:gd name="T40" fmla="*/ 0 w 459"/>
              <a:gd name="T41" fmla="*/ 0 h 433"/>
              <a:gd name="T42" fmla="*/ 2147483647 w 459"/>
              <a:gd name="T43" fmla="*/ 0 h 433"/>
              <a:gd name="T44" fmla="*/ 2147483647 w 459"/>
              <a:gd name="T45" fmla="*/ 2147483647 h 433"/>
              <a:gd name="T46" fmla="*/ 2147483647 w 459"/>
              <a:gd name="T47" fmla="*/ 2147483647 h 433"/>
              <a:gd name="T48" fmla="*/ 2147483647 w 459"/>
              <a:gd name="T49" fmla="*/ 2147483647 h 433"/>
              <a:gd name="T50" fmla="*/ 2147483647 w 459"/>
              <a:gd name="T51" fmla="*/ 2147483647 h 433"/>
              <a:gd name="T52" fmla="*/ 2147483647 w 459"/>
              <a:gd name="T53" fmla="*/ 2147483647 h 433"/>
              <a:gd name="T54" fmla="*/ 2147483647 w 459"/>
              <a:gd name="T55" fmla="*/ 2147483647 h 433"/>
              <a:gd name="T56" fmla="*/ 2147483647 w 459"/>
              <a:gd name="T57" fmla="*/ 2147483647 h 433"/>
              <a:gd name="T58" fmla="*/ 2147483647 w 459"/>
              <a:gd name="T59" fmla="*/ 2147483647 h 43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9" h="433">
                <a:moveTo>
                  <a:pt x="458" y="148"/>
                </a:moveTo>
                <a:lnTo>
                  <a:pt x="413" y="180"/>
                </a:lnTo>
                <a:lnTo>
                  <a:pt x="354" y="180"/>
                </a:lnTo>
                <a:lnTo>
                  <a:pt x="284" y="207"/>
                </a:lnTo>
                <a:lnTo>
                  <a:pt x="240" y="252"/>
                </a:lnTo>
                <a:lnTo>
                  <a:pt x="240" y="270"/>
                </a:lnTo>
                <a:lnTo>
                  <a:pt x="274" y="315"/>
                </a:lnTo>
                <a:lnTo>
                  <a:pt x="253" y="355"/>
                </a:lnTo>
                <a:lnTo>
                  <a:pt x="264" y="418"/>
                </a:lnTo>
                <a:lnTo>
                  <a:pt x="229" y="432"/>
                </a:lnTo>
                <a:lnTo>
                  <a:pt x="184" y="418"/>
                </a:lnTo>
                <a:lnTo>
                  <a:pt x="184" y="400"/>
                </a:lnTo>
                <a:lnTo>
                  <a:pt x="149" y="387"/>
                </a:lnTo>
                <a:lnTo>
                  <a:pt x="149" y="355"/>
                </a:lnTo>
                <a:lnTo>
                  <a:pt x="115" y="342"/>
                </a:lnTo>
                <a:lnTo>
                  <a:pt x="69" y="297"/>
                </a:lnTo>
                <a:lnTo>
                  <a:pt x="80" y="270"/>
                </a:lnTo>
                <a:lnTo>
                  <a:pt x="21" y="252"/>
                </a:lnTo>
                <a:lnTo>
                  <a:pt x="21" y="225"/>
                </a:lnTo>
                <a:lnTo>
                  <a:pt x="0" y="207"/>
                </a:lnTo>
                <a:lnTo>
                  <a:pt x="0" y="0"/>
                </a:lnTo>
                <a:lnTo>
                  <a:pt x="240" y="0"/>
                </a:lnTo>
                <a:lnTo>
                  <a:pt x="333" y="31"/>
                </a:lnTo>
                <a:lnTo>
                  <a:pt x="333" y="58"/>
                </a:lnTo>
                <a:lnTo>
                  <a:pt x="389" y="76"/>
                </a:lnTo>
                <a:lnTo>
                  <a:pt x="389" y="90"/>
                </a:lnTo>
                <a:lnTo>
                  <a:pt x="413" y="103"/>
                </a:lnTo>
                <a:lnTo>
                  <a:pt x="423" y="90"/>
                </a:lnTo>
                <a:lnTo>
                  <a:pt x="458" y="121"/>
                </a:lnTo>
                <a:lnTo>
                  <a:pt x="458" y="148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67"/>
          <p:cNvSpPr>
            <a:spLocks/>
          </p:cNvSpPr>
          <p:nvPr/>
        </p:nvSpPr>
        <p:spPr bwMode="auto">
          <a:xfrm>
            <a:off x="6442075" y="3343275"/>
            <a:ext cx="608012" cy="746125"/>
          </a:xfrm>
          <a:custGeom>
            <a:avLst/>
            <a:gdLst>
              <a:gd name="T0" fmla="*/ 0 w 369"/>
              <a:gd name="T1" fmla="*/ 0 h 433"/>
              <a:gd name="T2" fmla="*/ 2147483647 w 369"/>
              <a:gd name="T3" fmla="*/ 0 h 433"/>
              <a:gd name="T4" fmla="*/ 2147483647 w 369"/>
              <a:gd name="T5" fmla="*/ 0 h 433"/>
              <a:gd name="T6" fmla="*/ 2147483647 w 369"/>
              <a:gd name="T7" fmla="*/ 2147483647 h 433"/>
              <a:gd name="T8" fmla="*/ 2147483647 w 369"/>
              <a:gd name="T9" fmla="*/ 2147483647 h 433"/>
              <a:gd name="T10" fmla="*/ 0 w 369"/>
              <a:gd name="T11" fmla="*/ 2147483647 h 433"/>
              <a:gd name="T12" fmla="*/ 0 w 369"/>
              <a:gd name="T13" fmla="*/ 0 h 4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9" h="433">
                <a:moveTo>
                  <a:pt x="0" y="0"/>
                </a:moveTo>
                <a:lnTo>
                  <a:pt x="184" y="0"/>
                </a:lnTo>
                <a:lnTo>
                  <a:pt x="368" y="0"/>
                </a:lnTo>
                <a:lnTo>
                  <a:pt x="368" y="342"/>
                </a:lnTo>
                <a:lnTo>
                  <a:pt x="368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68"/>
          <p:cNvSpPr>
            <a:spLocks/>
          </p:cNvSpPr>
          <p:nvPr/>
        </p:nvSpPr>
        <p:spPr bwMode="auto">
          <a:xfrm>
            <a:off x="6900862" y="4833938"/>
            <a:ext cx="682625" cy="590550"/>
          </a:xfrm>
          <a:custGeom>
            <a:avLst/>
            <a:gdLst>
              <a:gd name="T0" fmla="*/ 2147483647 w 414"/>
              <a:gd name="T1" fmla="*/ 2147483647 h 343"/>
              <a:gd name="T2" fmla="*/ 2147483647 w 414"/>
              <a:gd name="T3" fmla="*/ 2147483647 h 343"/>
              <a:gd name="T4" fmla="*/ 2147483647 w 414"/>
              <a:gd name="T5" fmla="*/ 2147483647 h 343"/>
              <a:gd name="T6" fmla="*/ 2147483647 w 414"/>
              <a:gd name="T7" fmla="*/ 2147483647 h 343"/>
              <a:gd name="T8" fmla="*/ 2147483647 w 414"/>
              <a:gd name="T9" fmla="*/ 2147483647 h 343"/>
              <a:gd name="T10" fmla="*/ 2147483647 w 414"/>
              <a:gd name="T11" fmla="*/ 2147483647 h 343"/>
              <a:gd name="T12" fmla="*/ 2147483647 w 414"/>
              <a:gd name="T13" fmla="*/ 2147483647 h 343"/>
              <a:gd name="T14" fmla="*/ 0 w 414"/>
              <a:gd name="T15" fmla="*/ 2147483647 h 343"/>
              <a:gd name="T16" fmla="*/ 0 w 414"/>
              <a:gd name="T17" fmla="*/ 0 h 343"/>
              <a:gd name="T18" fmla="*/ 2147483647 w 414"/>
              <a:gd name="T19" fmla="*/ 0 h 343"/>
              <a:gd name="T20" fmla="*/ 2147483647 w 414"/>
              <a:gd name="T21" fmla="*/ 2147483647 h 343"/>
              <a:gd name="T22" fmla="*/ 2147483647 w 414"/>
              <a:gd name="T23" fmla="*/ 2147483647 h 343"/>
              <a:gd name="T24" fmla="*/ 2147483647 w 414"/>
              <a:gd name="T25" fmla="*/ 2147483647 h 3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4" h="343">
                <a:moveTo>
                  <a:pt x="274" y="176"/>
                </a:moveTo>
                <a:lnTo>
                  <a:pt x="333" y="252"/>
                </a:lnTo>
                <a:lnTo>
                  <a:pt x="379" y="266"/>
                </a:lnTo>
                <a:lnTo>
                  <a:pt x="413" y="311"/>
                </a:lnTo>
                <a:lnTo>
                  <a:pt x="413" y="342"/>
                </a:lnTo>
                <a:lnTo>
                  <a:pt x="90" y="342"/>
                </a:lnTo>
                <a:lnTo>
                  <a:pt x="90" y="252"/>
                </a:lnTo>
                <a:lnTo>
                  <a:pt x="0" y="252"/>
                </a:lnTo>
                <a:lnTo>
                  <a:pt x="0" y="0"/>
                </a:lnTo>
                <a:lnTo>
                  <a:pt x="90" y="0"/>
                </a:lnTo>
                <a:lnTo>
                  <a:pt x="90" y="86"/>
                </a:lnTo>
                <a:lnTo>
                  <a:pt x="309" y="86"/>
                </a:lnTo>
                <a:lnTo>
                  <a:pt x="27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97" name="Freeform 69"/>
          <p:cNvSpPr>
            <a:spLocks/>
          </p:cNvSpPr>
          <p:nvPr/>
        </p:nvSpPr>
        <p:spPr bwMode="auto">
          <a:xfrm>
            <a:off x="4283075" y="5267325"/>
            <a:ext cx="568325" cy="460375"/>
          </a:xfrm>
          <a:custGeom>
            <a:avLst/>
            <a:gdLst>
              <a:gd name="T0" fmla="*/ 0 w 345"/>
              <a:gd name="T1" fmla="*/ 0 h 266"/>
              <a:gd name="T2" fmla="*/ 2147483647 w 345"/>
              <a:gd name="T3" fmla="*/ 0 h 266"/>
              <a:gd name="T4" fmla="*/ 2147483647 w 345"/>
              <a:gd name="T5" fmla="*/ 0 h 266"/>
              <a:gd name="T6" fmla="*/ 2147483647 w 345"/>
              <a:gd name="T7" fmla="*/ 2147483647 h 266"/>
              <a:gd name="T8" fmla="*/ 0 w 345"/>
              <a:gd name="T9" fmla="*/ 2147483647 h 266"/>
              <a:gd name="T10" fmla="*/ 0 w 345"/>
              <a:gd name="T11" fmla="*/ 0 h 2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5" h="266">
                <a:moveTo>
                  <a:pt x="0" y="0"/>
                </a:moveTo>
                <a:lnTo>
                  <a:pt x="173" y="0"/>
                </a:lnTo>
                <a:lnTo>
                  <a:pt x="344" y="0"/>
                </a:lnTo>
                <a:lnTo>
                  <a:pt x="344" y="265"/>
                </a:lnTo>
                <a:lnTo>
                  <a:pt x="0" y="26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98" name="Freeform 70"/>
          <p:cNvSpPr>
            <a:spLocks/>
          </p:cNvSpPr>
          <p:nvPr/>
        </p:nvSpPr>
        <p:spPr bwMode="auto">
          <a:xfrm>
            <a:off x="438150" y="1262063"/>
            <a:ext cx="930275" cy="436562"/>
          </a:xfrm>
          <a:custGeom>
            <a:avLst/>
            <a:gdLst>
              <a:gd name="T0" fmla="*/ 2147483647 w 564"/>
              <a:gd name="T1" fmla="*/ 2147483647 h 253"/>
              <a:gd name="T2" fmla="*/ 2147483647 w 564"/>
              <a:gd name="T3" fmla="*/ 2147483647 h 253"/>
              <a:gd name="T4" fmla="*/ 2147483647 w 564"/>
              <a:gd name="T5" fmla="*/ 2147483647 h 253"/>
              <a:gd name="T6" fmla="*/ 2147483647 w 564"/>
              <a:gd name="T7" fmla="*/ 2147483647 h 253"/>
              <a:gd name="T8" fmla="*/ 0 w 564"/>
              <a:gd name="T9" fmla="*/ 2147483647 h 253"/>
              <a:gd name="T10" fmla="*/ 2147483647 w 564"/>
              <a:gd name="T11" fmla="*/ 2147483647 h 253"/>
              <a:gd name="T12" fmla="*/ 0 w 564"/>
              <a:gd name="T13" fmla="*/ 0 h 253"/>
              <a:gd name="T14" fmla="*/ 2147483647 w 564"/>
              <a:gd name="T15" fmla="*/ 0 h 253"/>
              <a:gd name="T16" fmla="*/ 2147483647 w 564"/>
              <a:gd name="T17" fmla="*/ 2147483647 h 253"/>
              <a:gd name="T18" fmla="*/ 2147483647 w 564"/>
              <a:gd name="T19" fmla="*/ 2147483647 h 253"/>
              <a:gd name="T20" fmla="*/ 2147483647 w 564"/>
              <a:gd name="T21" fmla="*/ 2147483647 h 2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4" h="253">
                <a:moveTo>
                  <a:pt x="11" y="238"/>
                </a:moveTo>
                <a:lnTo>
                  <a:pt x="11" y="207"/>
                </a:lnTo>
                <a:lnTo>
                  <a:pt x="45" y="207"/>
                </a:lnTo>
                <a:lnTo>
                  <a:pt x="56" y="117"/>
                </a:lnTo>
                <a:lnTo>
                  <a:pt x="0" y="58"/>
                </a:lnTo>
                <a:lnTo>
                  <a:pt x="11" y="32"/>
                </a:lnTo>
                <a:lnTo>
                  <a:pt x="0" y="0"/>
                </a:lnTo>
                <a:lnTo>
                  <a:pt x="563" y="0"/>
                </a:lnTo>
                <a:lnTo>
                  <a:pt x="563" y="252"/>
                </a:lnTo>
                <a:lnTo>
                  <a:pt x="35" y="252"/>
                </a:lnTo>
                <a:lnTo>
                  <a:pt x="11" y="238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99" name="Freeform 71"/>
          <p:cNvSpPr>
            <a:spLocks/>
          </p:cNvSpPr>
          <p:nvPr/>
        </p:nvSpPr>
        <p:spPr bwMode="auto">
          <a:xfrm>
            <a:off x="3411537" y="4678363"/>
            <a:ext cx="568325" cy="615950"/>
          </a:xfrm>
          <a:custGeom>
            <a:avLst/>
            <a:gdLst>
              <a:gd name="T0" fmla="*/ 0 w 344"/>
              <a:gd name="T1" fmla="*/ 2147483647 h 357"/>
              <a:gd name="T2" fmla="*/ 2147483647 w 344"/>
              <a:gd name="T3" fmla="*/ 0 h 357"/>
              <a:gd name="T4" fmla="*/ 2147483647 w 344"/>
              <a:gd name="T5" fmla="*/ 2147483647 h 357"/>
              <a:gd name="T6" fmla="*/ 2147483647 w 344"/>
              <a:gd name="T7" fmla="*/ 2147483647 h 357"/>
              <a:gd name="T8" fmla="*/ 0 w 344"/>
              <a:gd name="T9" fmla="*/ 2147483647 h 357"/>
              <a:gd name="T10" fmla="*/ 0 w 344"/>
              <a:gd name="T11" fmla="*/ 2147483647 h 3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4" h="357">
                <a:moveTo>
                  <a:pt x="0" y="14"/>
                </a:moveTo>
                <a:lnTo>
                  <a:pt x="343" y="0"/>
                </a:lnTo>
                <a:lnTo>
                  <a:pt x="343" y="342"/>
                </a:lnTo>
                <a:lnTo>
                  <a:pt x="173" y="356"/>
                </a:lnTo>
                <a:lnTo>
                  <a:pt x="0" y="356"/>
                </a:lnTo>
                <a:lnTo>
                  <a:pt x="0" y="14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00" name="Freeform 72"/>
          <p:cNvSpPr>
            <a:spLocks/>
          </p:cNvSpPr>
          <p:nvPr/>
        </p:nvSpPr>
        <p:spPr bwMode="auto">
          <a:xfrm>
            <a:off x="5135562" y="4702175"/>
            <a:ext cx="592138" cy="566738"/>
          </a:xfrm>
          <a:custGeom>
            <a:avLst/>
            <a:gdLst>
              <a:gd name="T0" fmla="*/ 2147483647 w 359"/>
              <a:gd name="T1" fmla="*/ 0 h 329"/>
              <a:gd name="T2" fmla="*/ 2147483647 w 359"/>
              <a:gd name="T3" fmla="*/ 0 h 329"/>
              <a:gd name="T4" fmla="*/ 2147483647 w 359"/>
              <a:gd name="T5" fmla="*/ 2147483647 h 329"/>
              <a:gd name="T6" fmla="*/ 2147483647 w 359"/>
              <a:gd name="T7" fmla="*/ 2147483647 h 329"/>
              <a:gd name="T8" fmla="*/ 2147483647 w 359"/>
              <a:gd name="T9" fmla="*/ 2147483647 h 329"/>
              <a:gd name="T10" fmla="*/ 0 w 359"/>
              <a:gd name="T11" fmla="*/ 0 h 329"/>
              <a:gd name="T12" fmla="*/ 2147483647 w 359"/>
              <a:gd name="T13" fmla="*/ 0 h 3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" h="329">
                <a:moveTo>
                  <a:pt x="94" y="0"/>
                </a:moveTo>
                <a:lnTo>
                  <a:pt x="358" y="0"/>
                </a:lnTo>
                <a:lnTo>
                  <a:pt x="358" y="328"/>
                </a:lnTo>
                <a:lnTo>
                  <a:pt x="184" y="328"/>
                </a:lnTo>
                <a:lnTo>
                  <a:pt x="10" y="328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73"/>
          <p:cNvSpPr>
            <a:spLocks/>
          </p:cNvSpPr>
          <p:nvPr/>
        </p:nvSpPr>
        <p:spPr bwMode="auto">
          <a:xfrm>
            <a:off x="4683125" y="3467100"/>
            <a:ext cx="585787" cy="622300"/>
          </a:xfrm>
          <a:custGeom>
            <a:avLst/>
            <a:gdLst>
              <a:gd name="T0" fmla="*/ 2147483647 w 355"/>
              <a:gd name="T1" fmla="*/ 0 h 361"/>
              <a:gd name="T2" fmla="*/ 2147483647 w 355"/>
              <a:gd name="T3" fmla="*/ 2147483647 h 361"/>
              <a:gd name="T4" fmla="*/ 0 w 355"/>
              <a:gd name="T5" fmla="*/ 2147483647 h 361"/>
              <a:gd name="T6" fmla="*/ 0 w 355"/>
              <a:gd name="T7" fmla="*/ 2147483647 h 361"/>
              <a:gd name="T8" fmla="*/ 2147483647 w 355"/>
              <a:gd name="T9" fmla="*/ 2147483647 h 361"/>
              <a:gd name="T10" fmla="*/ 2147483647 w 355"/>
              <a:gd name="T11" fmla="*/ 0 h 3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5" h="361">
                <a:moveTo>
                  <a:pt x="354" y="0"/>
                </a:moveTo>
                <a:lnTo>
                  <a:pt x="354" y="360"/>
                </a:lnTo>
                <a:lnTo>
                  <a:pt x="0" y="360"/>
                </a:lnTo>
                <a:lnTo>
                  <a:pt x="0" y="18"/>
                </a:lnTo>
                <a:lnTo>
                  <a:pt x="170" y="18"/>
                </a:lnTo>
                <a:lnTo>
                  <a:pt x="35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02" name="Freeform 74"/>
          <p:cNvSpPr>
            <a:spLocks/>
          </p:cNvSpPr>
          <p:nvPr/>
        </p:nvSpPr>
        <p:spPr bwMode="auto">
          <a:xfrm>
            <a:off x="1325562" y="5267325"/>
            <a:ext cx="650875" cy="460375"/>
          </a:xfrm>
          <a:custGeom>
            <a:avLst/>
            <a:gdLst>
              <a:gd name="T0" fmla="*/ 2147483647 w 394"/>
              <a:gd name="T1" fmla="*/ 2147483647 h 266"/>
              <a:gd name="T2" fmla="*/ 2147483647 w 394"/>
              <a:gd name="T3" fmla="*/ 2147483647 h 266"/>
              <a:gd name="T4" fmla="*/ 2147483647 w 394"/>
              <a:gd name="T5" fmla="*/ 2147483647 h 266"/>
              <a:gd name="T6" fmla="*/ 2147483647 w 394"/>
              <a:gd name="T7" fmla="*/ 2147483647 h 266"/>
              <a:gd name="T8" fmla="*/ 0 w 394"/>
              <a:gd name="T9" fmla="*/ 2147483647 h 266"/>
              <a:gd name="T10" fmla="*/ 2147483647 w 394"/>
              <a:gd name="T11" fmla="*/ 2147483647 h 266"/>
              <a:gd name="T12" fmla="*/ 0 w 394"/>
              <a:gd name="T13" fmla="*/ 0 h 266"/>
              <a:gd name="T14" fmla="*/ 2147483647 w 394"/>
              <a:gd name="T15" fmla="*/ 0 h 266"/>
              <a:gd name="T16" fmla="*/ 2147483647 w 394"/>
              <a:gd name="T17" fmla="*/ 2147483647 h 266"/>
              <a:gd name="T18" fmla="*/ 2147483647 w 394"/>
              <a:gd name="T19" fmla="*/ 2147483647 h 266"/>
              <a:gd name="T20" fmla="*/ 2147483647 w 394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4" h="266">
                <a:moveTo>
                  <a:pt x="49" y="239"/>
                </a:moveTo>
                <a:lnTo>
                  <a:pt x="49" y="194"/>
                </a:lnTo>
                <a:lnTo>
                  <a:pt x="25" y="162"/>
                </a:lnTo>
                <a:lnTo>
                  <a:pt x="25" y="136"/>
                </a:lnTo>
                <a:lnTo>
                  <a:pt x="0" y="104"/>
                </a:lnTo>
                <a:lnTo>
                  <a:pt x="25" y="90"/>
                </a:lnTo>
                <a:lnTo>
                  <a:pt x="0" y="0"/>
                </a:lnTo>
                <a:lnTo>
                  <a:pt x="393" y="0"/>
                </a:lnTo>
                <a:lnTo>
                  <a:pt x="393" y="265"/>
                </a:lnTo>
                <a:lnTo>
                  <a:pt x="59" y="265"/>
                </a:lnTo>
                <a:lnTo>
                  <a:pt x="49" y="239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75"/>
          <p:cNvSpPr>
            <a:spLocks/>
          </p:cNvSpPr>
          <p:nvPr/>
        </p:nvSpPr>
        <p:spPr bwMode="auto">
          <a:xfrm>
            <a:off x="4946650" y="1262063"/>
            <a:ext cx="592137" cy="514350"/>
          </a:xfrm>
          <a:custGeom>
            <a:avLst/>
            <a:gdLst>
              <a:gd name="T0" fmla="*/ 2147483647 w 359"/>
              <a:gd name="T1" fmla="*/ 0 h 298"/>
              <a:gd name="T2" fmla="*/ 2147483647 w 359"/>
              <a:gd name="T3" fmla="*/ 2147483647 h 298"/>
              <a:gd name="T4" fmla="*/ 0 w 359"/>
              <a:gd name="T5" fmla="*/ 2147483647 h 298"/>
              <a:gd name="T6" fmla="*/ 0 w 359"/>
              <a:gd name="T7" fmla="*/ 2147483647 h 298"/>
              <a:gd name="T8" fmla="*/ 0 w 359"/>
              <a:gd name="T9" fmla="*/ 2147483647 h 298"/>
              <a:gd name="T10" fmla="*/ 2147483647 w 359"/>
              <a:gd name="T11" fmla="*/ 0 h 2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9" h="298">
                <a:moveTo>
                  <a:pt x="358" y="0"/>
                </a:moveTo>
                <a:lnTo>
                  <a:pt x="358" y="297"/>
                </a:lnTo>
                <a:lnTo>
                  <a:pt x="0" y="297"/>
                </a:lnTo>
                <a:lnTo>
                  <a:pt x="0" y="252"/>
                </a:lnTo>
                <a:lnTo>
                  <a:pt x="0" y="13"/>
                </a:lnTo>
                <a:lnTo>
                  <a:pt x="358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76"/>
          <p:cNvSpPr>
            <a:spLocks/>
          </p:cNvSpPr>
          <p:nvPr/>
        </p:nvSpPr>
        <p:spPr bwMode="auto">
          <a:xfrm>
            <a:off x="742950" y="3467100"/>
            <a:ext cx="855662" cy="622300"/>
          </a:xfrm>
          <a:custGeom>
            <a:avLst/>
            <a:gdLst>
              <a:gd name="T0" fmla="*/ 2147483647 w 519"/>
              <a:gd name="T1" fmla="*/ 2147483647 h 361"/>
              <a:gd name="T2" fmla="*/ 2147483647 w 519"/>
              <a:gd name="T3" fmla="*/ 2147483647 h 361"/>
              <a:gd name="T4" fmla="*/ 2147483647 w 519"/>
              <a:gd name="T5" fmla="*/ 2147483647 h 361"/>
              <a:gd name="T6" fmla="*/ 2147483647 w 519"/>
              <a:gd name="T7" fmla="*/ 2147483647 h 361"/>
              <a:gd name="T8" fmla="*/ 2147483647 w 519"/>
              <a:gd name="T9" fmla="*/ 2147483647 h 361"/>
              <a:gd name="T10" fmla="*/ 2147483647 w 519"/>
              <a:gd name="T11" fmla="*/ 2147483647 h 361"/>
              <a:gd name="T12" fmla="*/ 2147483647 w 519"/>
              <a:gd name="T13" fmla="*/ 2147483647 h 361"/>
              <a:gd name="T14" fmla="*/ 2147483647 w 519"/>
              <a:gd name="T15" fmla="*/ 2147483647 h 361"/>
              <a:gd name="T16" fmla="*/ 2147483647 w 519"/>
              <a:gd name="T17" fmla="*/ 2147483647 h 361"/>
              <a:gd name="T18" fmla="*/ 2147483647 w 519"/>
              <a:gd name="T19" fmla="*/ 2147483647 h 361"/>
              <a:gd name="T20" fmla="*/ 0 w 519"/>
              <a:gd name="T21" fmla="*/ 0 h 361"/>
              <a:gd name="T22" fmla="*/ 2147483647 w 519"/>
              <a:gd name="T23" fmla="*/ 0 h 361"/>
              <a:gd name="T24" fmla="*/ 2147483647 w 519"/>
              <a:gd name="T25" fmla="*/ 2147483647 h 361"/>
              <a:gd name="T26" fmla="*/ 2147483647 w 519"/>
              <a:gd name="T27" fmla="*/ 2147483647 h 361"/>
              <a:gd name="T28" fmla="*/ 2147483647 w 519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19" h="361">
                <a:moveTo>
                  <a:pt x="150" y="315"/>
                </a:moveTo>
                <a:lnTo>
                  <a:pt x="170" y="297"/>
                </a:lnTo>
                <a:lnTo>
                  <a:pt x="170" y="239"/>
                </a:lnTo>
                <a:lnTo>
                  <a:pt x="125" y="239"/>
                </a:lnTo>
                <a:lnTo>
                  <a:pt x="125" y="212"/>
                </a:lnTo>
                <a:lnTo>
                  <a:pt x="80" y="212"/>
                </a:lnTo>
                <a:lnTo>
                  <a:pt x="104" y="180"/>
                </a:lnTo>
                <a:lnTo>
                  <a:pt x="56" y="180"/>
                </a:lnTo>
                <a:lnTo>
                  <a:pt x="69" y="104"/>
                </a:lnTo>
                <a:lnTo>
                  <a:pt x="11" y="63"/>
                </a:lnTo>
                <a:lnTo>
                  <a:pt x="0" y="0"/>
                </a:lnTo>
                <a:lnTo>
                  <a:pt x="518" y="0"/>
                </a:lnTo>
                <a:lnTo>
                  <a:pt x="518" y="360"/>
                </a:lnTo>
                <a:lnTo>
                  <a:pt x="170" y="360"/>
                </a:lnTo>
                <a:lnTo>
                  <a:pt x="150" y="31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05" name="Freeform 77"/>
          <p:cNvSpPr>
            <a:spLocks/>
          </p:cNvSpPr>
          <p:nvPr/>
        </p:nvSpPr>
        <p:spPr bwMode="auto">
          <a:xfrm>
            <a:off x="4849812" y="5267325"/>
            <a:ext cx="590550" cy="460375"/>
          </a:xfrm>
          <a:custGeom>
            <a:avLst/>
            <a:gdLst>
              <a:gd name="T0" fmla="*/ 0 w 358"/>
              <a:gd name="T1" fmla="*/ 2147483647 h 266"/>
              <a:gd name="T2" fmla="*/ 0 w 358"/>
              <a:gd name="T3" fmla="*/ 0 h 266"/>
              <a:gd name="T4" fmla="*/ 2147483647 w 358"/>
              <a:gd name="T5" fmla="*/ 0 h 266"/>
              <a:gd name="T6" fmla="*/ 2147483647 w 358"/>
              <a:gd name="T7" fmla="*/ 0 h 266"/>
              <a:gd name="T8" fmla="*/ 2147483647 w 358"/>
              <a:gd name="T9" fmla="*/ 2147483647 h 266"/>
              <a:gd name="T10" fmla="*/ 0 w 358"/>
              <a:gd name="T11" fmla="*/ 2147483647 h 2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8" h="266">
                <a:moveTo>
                  <a:pt x="0" y="265"/>
                </a:moveTo>
                <a:lnTo>
                  <a:pt x="0" y="0"/>
                </a:lnTo>
                <a:lnTo>
                  <a:pt x="183" y="0"/>
                </a:lnTo>
                <a:lnTo>
                  <a:pt x="357" y="0"/>
                </a:lnTo>
                <a:lnTo>
                  <a:pt x="357" y="265"/>
                </a:lnTo>
                <a:lnTo>
                  <a:pt x="0" y="26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78"/>
          <p:cNvSpPr>
            <a:spLocks/>
          </p:cNvSpPr>
          <p:nvPr/>
        </p:nvSpPr>
        <p:spPr bwMode="auto">
          <a:xfrm>
            <a:off x="1974850" y="5267325"/>
            <a:ext cx="615950" cy="460375"/>
          </a:xfrm>
          <a:custGeom>
            <a:avLst/>
            <a:gdLst>
              <a:gd name="T0" fmla="*/ 2147483647 w 345"/>
              <a:gd name="T1" fmla="*/ 2147483647 h 266"/>
              <a:gd name="T2" fmla="*/ 0 w 345"/>
              <a:gd name="T3" fmla="*/ 2147483647 h 266"/>
              <a:gd name="T4" fmla="*/ 0 w 345"/>
              <a:gd name="T5" fmla="*/ 0 h 266"/>
              <a:gd name="T6" fmla="*/ 2147483647 w 345"/>
              <a:gd name="T7" fmla="*/ 2147483647 h 266"/>
              <a:gd name="T8" fmla="*/ 2147483647 w 345"/>
              <a:gd name="T9" fmla="*/ 2147483647 h 266"/>
              <a:gd name="T10" fmla="*/ 2147483647 w 345"/>
              <a:gd name="T11" fmla="*/ 2147483647 h 2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5" h="266">
                <a:moveTo>
                  <a:pt x="344" y="265"/>
                </a:moveTo>
                <a:lnTo>
                  <a:pt x="0" y="265"/>
                </a:lnTo>
                <a:lnTo>
                  <a:pt x="0" y="0"/>
                </a:lnTo>
                <a:lnTo>
                  <a:pt x="170" y="14"/>
                </a:lnTo>
                <a:lnTo>
                  <a:pt x="344" y="14"/>
                </a:lnTo>
                <a:lnTo>
                  <a:pt x="344" y="26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600" dirty="0"/>
              <a:t>Montgomery</a:t>
            </a:r>
          </a:p>
          <a:p>
            <a:pPr algn="ctr" eaLnBrk="0" hangingPunct="0">
              <a:defRPr/>
            </a:pPr>
            <a:endParaRPr lang="en-US" sz="2000" b="1" dirty="0"/>
          </a:p>
        </p:txBody>
      </p:sp>
      <p:sp>
        <p:nvSpPr>
          <p:cNvPr id="107" name="Freeform 79"/>
          <p:cNvSpPr>
            <a:spLocks/>
          </p:cNvSpPr>
          <p:nvPr/>
        </p:nvSpPr>
        <p:spPr bwMode="auto">
          <a:xfrm>
            <a:off x="7053262" y="4541838"/>
            <a:ext cx="723900" cy="436562"/>
          </a:xfrm>
          <a:custGeom>
            <a:avLst/>
            <a:gdLst>
              <a:gd name="T0" fmla="*/ 2147483647 w 439"/>
              <a:gd name="T1" fmla="*/ 2147483647 h 253"/>
              <a:gd name="T2" fmla="*/ 2147483647 w 439"/>
              <a:gd name="T3" fmla="*/ 2147483647 h 253"/>
              <a:gd name="T4" fmla="*/ 2147483647 w 439"/>
              <a:gd name="T5" fmla="*/ 2147483647 h 253"/>
              <a:gd name="T6" fmla="*/ 2147483647 w 439"/>
              <a:gd name="T7" fmla="*/ 2147483647 h 253"/>
              <a:gd name="T8" fmla="*/ 2147483647 w 439"/>
              <a:gd name="T9" fmla="*/ 2147483647 h 253"/>
              <a:gd name="T10" fmla="*/ 0 w 439"/>
              <a:gd name="T11" fmla="*/ 2147483647 h 253"/>
              <a:gd name="T12" fmla="*/ 0 w 439"/>
              <a:gd name="T13" fmla="*/ 2147483647 h 253"/>
              <a:gd name="T14" fmla="*/ 0 w 439"/>
              <a:gd name="T15" fmla="*/ 0 h 253"/>
              <a:gd name="T16" fmla="*/ 2147483647 w 439"/>
              <a:gd name="T17" fmla="*/ 0 h 253"/>
              <a:gd name="T18" fmla="*/ 2147483647 w 439"/>
              <a:gd name="T19" fmla="*/ 0 h 253"/>
              <a:gd name="T20" fmla="*/ 2147483647 w 439"/>
              <a:gd name="T21" fmla="*/ 2147483647 h 253"/>
              <a:gd name="T22" fmla="*/ 2147483647 w 439"/>
              <a:gd name="T23" fmla="*/ 2147483647 h 2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253">
                <a:moveTo>
                  <a:pt x="393" y="135"/>
                </a:moveTo>
                <a:lnTo>
                  <a:pt x="334" y="166"/>
                </a:lnTo>
                <a:lnTo>
                  <a:pt x="289" y="148"/>
                </a:lnTo>
                <a:lnTo>
                  <a:pt x="254" y="166"/>
                </a:lnTo>
                <a:lnTo>
                  <a:pt x="219" y="252"/>
                </a:lnTo>
                <a:lnTo>
                  <a:pt x="0" y="252"/>
                </a:lnTo>
                <a:lnTo>
                  <a:pt x="0" y="166"/>
                </a:lnTo>
                <a:lnTo>
                  <a:pt x="0" y="0"/>
                </a:lnTo>
                <a:lnTo>
                  <a:pt x="358" y="0"/>
                </a:lnTo>
                <a:lnTo>
                  <a:pt x="438" y="0"/>
                </a:lnTo>
                <a:lnTo>
                  <a:pt x="438" y="135"/>
                </a:lnTo>
                <a:lnTo>
                  <a:pt x="393" y="13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80"/>
          <p:cNvSpPr>
            <a:spLocks/>
          </p:cNvSpPr>
          <p:nvPr/>
        </p:nvSpPr>
        <p:spPr bwMode="auto">
          <a:xfrm>
            <a:off x="1366837" y="1697038"/>
            <a:ext cx="609600" cy="590550"/>
          </a:xfrm>
          <a:custGeom>
            <a:avLst/>
            <a:gdLst>
              <a:gd name="T0" fmla="*/ 0 w 369"/>
              <a:gd name="T1" fmla="*/ 2147483647 h 343"/>
              <a:gd name="T2" fmla="*/ 0 w 369"/>
              <a:gd name="T3" fmla="*/ 0 h 343"/>
              <a:gd name="T4" fmla="*/ 2147483647 w 369"/>
              <a:gd name="T5" fmla="*/ 0 h 343"/>
              <a:gd name="T6" fmla="*/ 2147483647 w 369"/>
              <a:gd name="T7" fmla="*/ 2147483647 h 343"/>
              <a:gd name="T8" fmla="*/ 0 w 36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9" h="343">
                <a:moveTo>
                  <a:pt x="0" y="342"/>
                </a:moveTo>
                <a:lnTo>
                  <a:pt x="0" y="0"/>
                </a:lnTo>
                <a:lnTo>
                  <a:pt x="368" y="0"/>
                </a:lnTo>
                <a:lnTo>
                  <a:pt x="368" y="342"/>
                </a:lnTo>
                <a:lnTo>
                  <a:pt x="0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09" name="Freeform 81"/>
          <p:cNvSpPr>
            <a:spLocks/>
          </p:cNvSpPr>
          <p:nvPr/>
        </p:nvSpPr>
        <p:spPr bwMode="auto">
          <a:xfrm>
            <a:off x="1371600" y="1262063"/>
            <a:ext cx="604837" cy="436562"/>
          </a:xfrm>
          <a:custGeom>
            <a:avLst/>
            <a:gdLst>
              <a:gd name="T0" fmla="*/ 2147483647 w 369"/>
              <a:gd name="T1" fmla="*/ 0 h 253"/>
              <a:gd name="T2" fmla="*/ 2147483647 w 369"/>
              <a:gd name="T3" fmla="*/ 2147483647 h 253"/>
              <a:gd name="T4" fmla="*/ 0 w 369"/>
              <a:gd name="T5" fmla="*/ 2147483647 h 253"/>
              <a:gd name="T6" fmla="*/ 0 w 369"/>
              <a:gd name="T7" fmla="*/ 0 h 253"/>
              <a:gd name="T8" fmla="*/ 2147483647 w 369"/>
              <a:gd name="T9" fmla="*/ 0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9" h="253">
                <a:moveTo>
                  <a:pt x="368" y="0"/>
                </a:moveTo>
                <a:lnTo>
                  <a:pt x="368" y="252"/>
                </a:lnTo>
                <a:lnTo>
                  <a:pt x="0" y="252"/>
                </a:lnTo>
                <a:lnTo>
                  <a:pt x="0" y="0"/>
                </a:lnTo>
                <a:lnTo>
                  <a:pt x="368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82"/>
          <p:cNvSpPr>
            <a:spLocks/>
          </p:cNvSpPr>
          <p:nvPr/>
        </p:nvSpPr>
        <p:spPr bwMode="auto">
          <a:xfrm>
            <a:off x="1981200" y="5738813"/>
            <a:ext cx="584200" cy="569912"/>
          </a:xfrm>
          <a:custGeom>
            <a:avLst/>
            <a:gdLst>
              <a:gd name="T0" fmla="*/ 0 w 355"/>
              <a:gd name="T1" fmla="*/ 2147483647 h 330"/>
              <a:gd name="T2" fmla="*/ 0 w 355"/>
              <a:gd name="T3" fmla="*/ 0 h 330"/>
              <a:gd name="T4" fmla="*/ 2147483647 w 355"/>
              <a:gd name="T5" fmla="*/ 0 h 330"/>
              <a:gd name="T6" fmla="*/ 2147483647 w 355"/>
              <a:gd name="T7" fmla="*/ 2147483647 h 330"/>
              <a:gd name="T8" fmla="*/ 0 w 355"/>
              <a:gd name="T9" fmla="*/ 2147483647 h 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330">
                <a:moveTo>
                  <a:pt x="0" y="329"/>
                </a:moveTo>
                <a:lnTo>
                  <a:pt x="0" y="0"/>
                </a:lnTo>
                <a:lnTo>
                  <a:pt x="344" y="0"/>
                </a:lnTo>
                <a:lnTo>
                  <a:pt x="354" y="329"/>
                </a:lnTo>
                <a:lnTo>
                  <a:pt x="0" y="329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83"/>
          <p:cNvSpPr>
            <a:spLocks/>
          </p:cNvSpPr>
          <p:nvPr/>
        </p:nvSpPr>
        <p:spPr bwMode="auto">
          <a:xfrm>
            <a:off x="2555875" y="1700213"/>
            <a:ext cx="566737" cy="590550"/>
          </a:xfrm>
          <a:custGeom>
            <a:avLst/>
            <a:gdLst>
              <a:gd name="T0" fmla="*/ 0 w 359"/>
              <a:gd name="T1" fmla="*/ 0 h 343"/>
              <a:gd name="T2" fmla="*/ 2147483647 w 359"/>
              <a:gd name="T3" fmla="*/ 0 h 343"/>
              <a:gd name="T4" fmla="*/ 2147483647 w 359"/>
              <a:gd name="T5" fmla="*/ 2147483647 h 343"/>
              <a:gd name="T6" fmla="*/ 0 w 359"/>
              <a:gd name="T7" fmla="*/ 2147483647 h 343"/>
              <a:gd name="T8" fmla="*/ 0 w 359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9" h="343">
                <a:moveTo>
                  <a:pt x="0" y="0"/>
                </a:moveTo>
                <a:lnTo>
                  <a:pt x="358" y="0"/>
                </a:lnTo>
                <a:lnTo>
                  <a:pt x="358" y="342"/>
                </a:lnTo>
                <a:lnTo>
                  <a:pt x="0" y="34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84"/>
          <p:cNvSpPr>
            <a:spLocks/>
          </p:cNvSpPr>
          <p:nvPr/>
        </p:nvSpPr>
        <p:spPr bwMode="auto">
          <a:xfrm>
            <a:off x="381000" y="2286000"/>
            <a:ext cx="987425" cy="592138"/>
          </a:xfrm>
          <a:custGeom>
            <a:avLst/>
            <a:gdLst>
              <a:gd name="T0" fmla="*/ 2147483647 w 599"/>
              <a:gd name="T1" fmla="*/ 2147483647 h 343"/>
              <a:gd name="T2" fmla="*/ 2147483647 w 599"/>
              <a:gd name="T3" fmla="*/ 2147483647 h 343"/>
              <a:gd name="T4" fmla="*/ 2147483647 w 599"/>
              <a:gd name="T5" fmla="*/ 2147483647 h 343"/>
              <a:gd name="T6" fmla="*/ 2147483647 w 599"/>
              <a:gd name="T7" fmla="*/ 2147483647 h 343"/>
              <a:gd name="T8" fmla="*/ 2147483647 w 599"/>
              <a:gd name="T9" fmla="*/ 2147483647 h 343"/>
              <a:gd name="T10" fmla="*/ 2147483647 w 599"/>
              <a:gd name="T11" fmla="*/ 2147483647 h 343"/>
              <a:gd name="T12" fmla="*/ 0 w 599"/>
              <a:gd name="T13" fmla="*/ 2147483647 h 343"/>
              <a:gd name="T14" fmla="*/ 2147483647 w 599"/>
              <a:gd name="T15" fmla="*/ 2147483647 h 343"/>
              <a:gd name="T16" fmla="*/ 0 w 599"/>
              <a:gd name="T17" fmla="*/ 2147483647 h 343"/>
              <a:gd name="T18" fmla="*/ 2147483647 w 599"/>
              <a:gd name="T19" fmla="*/ 2147483647 h 343"/>
              <a:gd name="T20" fmla="*/ 2147483647 w 599"/>
              <a:gd name="T21" fmla="*/ 2147483647 h 343"/>
              <a:gd name="T22" fmla="*/ 2147483647 w 599"/>
              <a:gd name="T23" fmla="*/ 2147483647 h 343"/>
              <a:gd name="T24" fmla="*/ 2147483647 w 599"/>
              <a:gd name="T25" fmla="*/ 2147483647 h 343"/>
              <a:gd name="T26" fmla="*/ 2147483647 w 599"/>
              <a:gd name="T27" fmla="*/ 0 h 343"/>
              <a:gd name="T28" fmla="*/ 2147483647 w 599"/>
              <a:gd name="T29" fmla="*/ 0 h 343"/>
              <a:gd name="T30" fmla="*/ 2147483647 w 599"/>
              <a:gd name="T31" fmla="*/ 2147483647 h 343"/>
              <a:gd name="T32" fmla="*/ 2147483647 w 599"/>
              <a:gd name="T33" fmla="*/ 2147483647 h 343"/>
              <a:gd name="T34" fmla="*/ 2147483647 w 599"/>
              <a:gd name="T35" fmla="*/ 2147483647 h 3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99" h="343">
                <a:moveTo>
                  <a:pt x="115" y="328"/>
                </a:moveTo>
                <a:lnTo>
                  <a:pt x="91" y="297"/>
                </a:lnTo>
                <a:lnTo>
                  <a:pt x="80" y="297"/>
                </a:lnTo>
                <a:lnTo>
                  <a:pt x="91" y="270"/>
                </a:lnTo>
                <a:lnTo>
                  <a:pt x="25" y="212"/>
                </a:lnTo>
                <a:lnTo>
                  <a:pt x="11" y="212"/>
                </a:lnTo>
                <a:lnTo>
                  <a:pt x="0" y="180"/>
                </a:lnTo>
                <a:lnTo>
                  <a:pt x="11" y="149"/>
                </a:lnTo>
                <a:lnTo>
                  <a:pt x="0" y="135"/>
                </a:lnTo>
                <a:lnTo>
                  <a:pt x="25" y="122"/>
                </a:lnTo>
                <a:lnTo>
                  <a:pt x="46" y="77"/>
                </a:lnTo>
                <a:lnTo>
                  <a:pt x="70" y="77"/>
                </a:lnTo>
                <a:lnTo>
                  <a:pt x="91" y="18"/>
                </a:lnTo>
                <a:lnTo>
                  <a:pt x="80" y="0"/>
                </a:lnTo>
                <a:lnTo>
                  <a:pt x="598" y="0"/>
                </a:lnTo>
                <a:lnTo>
                  <a:pt x="598" y="342"/>
                </a:lnTo>
                <a:lnTo>
                  <a:pt x="115" y="342"/>
                </a:lnTo>
                <a:lnTo>
                  <a:pt x="115" y="328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85"/>
          <p:cNvSpPr>
            <a:spLocks/>
          </p:cNvSpPr>
          <p:nvPr/>
        </p:nvSpPr>
        <p:spPr bwMode="auto">
          <a:xfrm>
            <a:off x="3944937" y="4084638"/>
            <a:ext cx="625475" cy="638175"/>
          </a:xfrm>
          <a:custGeom>
            <a:avLst/>
            <a:gdLst>
              <a:gd name="T0" fmla="*/ 2147483647 w 379"/>
              <a:gd name="T1" fmla="*/ 0 h 370"/>
              <a:gd name="T2" fmla="*/ 2147483647 w 379"/>
              <a:gd name="T3" fmla="*/ 0 h 370"/>
              <a:gd name="T4" fmla="*/ 2147483647 w 379"/>
              <a:gd name="T5" fmla="*/ 2147483647 h 370"/>
              <a:gd name="T6" fmla="*/ 2147483647 w 379"/>
              <a:gd name="T7" fmla="*/ 2147483647 h 370"/>
              <a:gd name="T8" fmla="*/ 2147483647 w 379"/>
              <a:gd name="T9" fmla="*/ 2147483647 h 370"/>
              <a:gd name="T10" fmla="*/ 2147483647 w 379"/>
              <a:gd name="T11" fmla="*/ 2147483647 h 370"/>
              <a:gd name="T12" fmla="*/ 2147483647 w 379"/>
              <a:gd name="T13" fmla="*/ 2147483647 h 370"/>
              <a:gd name="T14" fmla="*/ 2147483647 w 379"/>
              <a:gd name="T15" fmla="*/ 2147483647 h 370"/>
              <a:gd name="T16" fmla="*/ 2147483647 w 379"/>
              <a:gd name="T17" fmla="*/ 2147483647 h 370"/>
              <a:gd name="T18" fmla="*/ 2147483647 w 379"/>
              <a:gd name="T19" fmla="*/ 2147483647 h 370"/>
              <a:gd name="T20" fmla="*/ 2147483647 w 379"/>
              <a:gd name="T21" fmla="*/ 2147483647 h 370"/>
              <a:gd name="T22" fmla="*/ 2147483647 w 379"/>
              <a:gd name="T23" fmla="*/ 2147483647 h 370"/>
              <a:gd name="T24" fmla="*/ 2147483647 w 379"/>
              <a:gd name="T25" fmla="*/ 2147483647 h 370"/>
              <a:gd name="T26" fmla="*/ 2147483647 w 379"/>
              <a:gd name="T27" fmla="*/ 2147483647 h 370"/>
              <a:gd name="T28" fmla="*/ 2147483647 w 379"/>
              <a:gd name="T29" fmla="*/ 2147483647 h 370"/>
              <a:gd name="T30" fmla="*/ 0 w 379"/>
              <a:gd name="T31" fmla="*/ 2147483647 h 370"/>
              <a:gd name="T32" fmla="*/ 0 w 379"/>
              <a:gd name="T33" fmla="*/ 0 h 370"/>
              <a:gd name="T34" fmla="*/ 2147483647 w 379"/>
              <a:gd name="T35" fmla="*/ 0 h 3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9" h="370">
                <a:moveTo>
                  <a:pt x="90" y="0"/>
                </a:moveTo>
                <a:lnTo>
                  <a:pt x="368" y="0"/>
                </a:lnTo>
                <a:lnTo>
                  <a:pt x="368" y="252"/>
                </a:lnTo>
                <a:lnTo>
                  <a:pt x="378" y="252"/>
                </a:lnTo>
                <a:lnTo>
                  <a:pt x="378" y="356"/>
                </a:lnTo>
                <a:lnTo>
                  <a:pt x="368" y="369"/>
                </a:lnTo>
                <a:lnTo>
                  <a:pt x="354" y="356"/>
                </a:lnTo>
                <a:lnTo>
                  <a:pt x="343" y="369"/>
                </a:lnTo>
                <a:lnTo>
                  <a:pt x="319" y="369"/>
                </a:lnTo>
                <a:lnTo>
                  <a:pt x="319" y="356"/>
                </a:lnTo>
                <a:lnTo>
                  <a:pt x="309" y="356"/>
                </a:lnTo>
                <a:lnTo>
                  <a:pt x="298" y="342"/>
                </a:lnTo>
                <a:lnTo>
                  <a:pt x="298" y="356"/>
                </a:lnTo>
                <a:lnTo>
                  <a:pt x="20" y="342"/>
                </a:lnTo>
                <a:lnTo>
                  <a:pt x="20" y="252"/>
                </a:lnTo>
                <a:lnTo>
                  <a:pt x="0" y="252"/>
                </a:lnTo>
                <a:lnTo>
                  <a:pt x="0" y="0"/>
                </a:lnTo>
                <a:lnTo>
                  <a:pt x="9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86"/>
          <p:cNvSpPr>
            <a:spLocks/>
          </p:cNvSpPr>
          <p:nvPr/>
        </p:nvSpPr>
        <p:spPr bwMode="auto">
          <a:xfrm>
            <a:off x="1177925" y="4702175"/>
            <a:ext cx="1077912" cy="592138"/>
          </a:xfrm>
          <a:custGeom>
            <a:avLst/>
            <a:gdLst>
              <a:gd name="T0" fmla="*/ 2147483647 w 654"/>
              <a:gd name="T1" fmla="*/ 2147483647 h 343"/>
              <a:gd name="T2" fmla="*/ 2147483647 w 654"/>
              <a:gd name="T3" fmla="*/ 2147483647 h 343"/>
              <a:gd name="T4" fmla="*/ 2147483647 w 654"/>
              <a:gd name="T5" fmla="*/ 2147483647 h 343"/>
              <a:gd name="T6" fmla="*/ 2147483647 w 654"/>
              <a:gd name="T7" fmla="*/ 2147483647 h 343"/>
              <a:gd name="T8" fmla="*/ 2147483647 w 654"/>
              <a:gd name="T9" fmla="*/ 2147483647 h 343"/>
              <a:gd name="T10" fmla="*/ 2147483647 w 654"/>
              <a:gd name="T11" fmla="*/ 2147483647 h 343"/>
              <a:gd name="T12" fmla="*/ 2147483647 w 654"/>
              <a:gd name="T13" fmla="*/ 2147483647 h 343"/>
              <a:gd name="T14" fmla="*/ 2147483647 w 654"/>
              <a:gd name="T15" fmla="*/ 2147483647 h 343"/>
              <a:gd name="T16" fmla="*/ 2147483647 w 654"/>
              <a:gd name="T17" fmla="*/ 2147483647 h 343"/>
              <a:gd name="T18" fmla="*/ 2147483647 w 654"/>
              <a:gd name="T19" fmla="*/ 2147483647 h 343"/>
              <a:gd name="T20" fmla="*/ 2147483647 w 654"/>
              <a:gd name="T21" fmla="*/ 2147483647 h 343"/>
              <a:gd name="T22" fmla="*/ 2147483647 w 654"/>
              <a:gd name="T23" fmla="*/ 2147483647 h 343"/>
              <a:gd name="T24" fmla="*/ 2147483647 w 654"/>
              <a:gd name="T25" fmla="*/ 2147483647 h 343"/>
              <a:gd name="T26" fmla="*/ 2147483647 w 654"/>
              <a:gd name="T27" fmla="*/ 2147483647 h 343"/>
              <a:gd name="T28" fmla="*/ 0 w 654"/>
              <a:gd name="T29" fmla="*/ 2147483647 h 343"/>
              <a:gd name="T30" fmla="*/ 0 w 654"/>
              <a:gd name="T31" fmla="*/ 2147483647 h 343"/>
              <a:gd name="T32" fmla="*/ 2147483647 w 654"/>
              <a:gd name="T33" fmla="*/ 0 h 343"/>
              <a:gd name="T34" fmla="*/ 2147483647 w 654"/>
              <a:gd name="T35" fmla="*/ 0 h 343"/>
              <a:gd name="T36" fmla="*/ 2147483647 w 654"/>
              <a:gd name="T37" fmla="*/ 0 h 343"/>
              <a:gd name="T38" fmla="*/ 2147483647 w 654"/>
              <a:gd name="T39" fmla="*/ 2147483647 h 343"/>
              <a:gd name="T40" fmla="*/ 2147483647 w 654"/>
              <a:gd name="T41" fmla="*/ 2147483647 h 343"/>
              <a:gd name="T42" fmla="*/ 2147483647 w 654"/>
              <a:gd name="T43" fmla="*/ 2147483647 h 343"/>
              <a:gd name="T44" fmla="*/ 2147483647 w 654"/>
              <a:gd name="T45" fmla="*/ 2147483647 h 34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54" h="343">
                <a:moveTo>
                  <a:pt x="125" y="328"/>
                </a:moveTo>
                <a:lnTo>
                  <a:pt x="70" y="297"/>
                </a:lnTo>
                <a:lnTo>
                  <a:pt x="70" y="270"/>
                </a:lnTo>
                <a:lnTo>
                  <a:pt x="70" y="206"/>
                </a:lnTo>
                <a:lnTo>
                  <a:pt x="80" y="193"/>
                </a:lnTo>
                <a:lnTo>
                  <a:pt x="80" y="225"/>
                </a:lnTo>
                <a:lnTo>
                  <a:pt x="104" y="206"/>
                </a:lnTo>
                <a:lnTo>
                  <a:pt x="104" y="193"/>
                </a:lnTo>
                <a:lnTo>
                  <a:pt x="70" y="179"/>
                </a:lnTo>
                <a:lnTo>
                  <a:pt x="45" y="148"/>
                </a:lnTo>
                <a:lnTo>
                  <a:pt x="70" y="135"/>
                </a:lnTo>
                <a:lnTo>
                  <a:pt x="56" y="103"/>
                </a:lnTo>
                <a:lnTo>
                  <a:pt x="70" y="45"/>
                </a:lnTo>
                <a:lnTo>
                  <a:pt x="56" y="31"/>
                </a:lnTo>
                <a:lnTo>
                  <a:pt x="0" y="31"/>
                </a:lnTo>
                <a:lnTo>
                  <a:pt x="0" y="13"/>
                </a:lnTo>
                <a:lnTo>
                  <a:pt x="11" y="0"/>
                </a:lnTo>
                <a:lnTo>
                  <a:pt x="389" y="0"/>
                </a:lnTo>
                <a:lnTo>
                  <a:pt x="653" y="0"/>
                </a:lnTo>
                <a:lnTo>
                  <a:pt x="653" y="342"/>
                </a:lnTo>
                <a:lnTo>
                  <a:pt x="483" y="328"/>
                </a:lnTo>
                <a:lnTo>
                  <a:pt x="90" y="328"/>
                </a:lnTo>
                <a:lnTo>
                  <a:pt x="125" y="328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88"/>
          <p:cNvSpPr>
            <a:spLocks/>
          </p:cNvSpPr>
          <p:nvPr/>
        </p:nvSpPr>
        <p:spPr bwMode="auto">
          <a:xfrm>
            <a:off x="3108325" y="5724525"/>
            <a:ext cx="590550" cy="569913"/>
          </a:xfrm>
          <a:custGeom>
            <a:avLst/>
            <a:gdLst>
              <a:gd name="T0" fmla="*/ 0 w 358"/>
              <a:gd name="T1" fmla="*/ 2147483647 h 330"/>
              <a:gd name="T2" fmla="*/ 0 w 358"/>
              <a:gd name="T3" fmla="*/ 0 h 330"/>
              <a:gd name="T4" fmla="*/ 2147483647 w 358"/>
              <a:gd name="T5" fmla="*/ 0 h 330"/>
              <a:gd name="T6" fmla="*/ 2147483647 w 358"/>
              <a:gd name="T7" fmla="*/ 2147483647 h 330"/>
              <a:gd name="T8" fmla="*/ 0 w 358"/>
              <a:gd name="T9" fmla="*/ 2147483647 h 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8" h="330">
                <a:moveTo>
                  <a:pt x="0" y="329"/>
                </a:moveTo>
                <a:lnTo>
                  <a:pt x="0" y="0"/>
                </a:lnTo>
                <a:lnTo>
                  <a:pt x="357" y="0"/>
                </a:lnTo>
                <a:lnTo>
                  <a:pt x="357" y="329"/>
                </a:lnTo>
                <a:lnTo>
                  <a:pt x="0" y="329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16" name="Freeform 89"/>
          <p:cNvSpPr>
            <a:spLocks/>
          </p:cNvSpPr>
          <p:nvPr/>
        </p:nvSpPr>
        <p:spPr bwMode="auto">
          <a:xfrm>
            <a:off x="1974850" y="2876550"/>
            <a:ext cx="665162" cy="623888"/>
          </a:xfrm>
          <a:custGeom>
            <a:avLst/>
            <a:gdLst>
              <a:gd name="T0" fmla="*/ 2147483647 w 404"/>
              <a:gd name="T1" fmla="*/ 0 h 361"/>
              <a:gd name="T2" fmla="*/ 2147483647 w 404"/>
              <a:gd name="T3" fmla="*/ 2147483647 h 361"/>
              <a:gd name="T4" fmla="*/ 2147483647 w 404"/>
              <a:gd name="T5" fmla="*/ 2147483647 h 361"/>
              <a:gd name="T6" fmla="*/ 2147483647 w 404"/>
              <a:gd name="T7" fmla="*/ 2147483647 h 361"/>
              <a:gd name="T8" fmla="*/ 2147483647 w 404"/>
              <a:gd name="T9" fmla="*/ 2147483647 h 361"/>
              <a:gd name="T10" fmla="*/ 2147483647 w 404"/>
              <a:gd name="T11" fmla="*/ 2147483647 h 361"/>
              <a:gd name="T12" fmla="*/ 2147483647 w 404"/>
              <a:gd name="T13" fmla="*/ 2147483647 h 361"/>
              <a:gd name="T14" fmla="*/ 0 w 404"/>
              <a:gd name="T15" fmla="*/ 2147483647 h 361"/>
              <a:gd name="T16" fmla="*/ 0 w 404"/>
              <a:gd name="T17" fmla="*/ 0 h 361"/>
              <a:gd name="T18" fmla="*/ 2147483647 w 404"/>
              <a:gd name="T19" fmla="*/ 0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4" h="361">
                <a:moveTo>
                  <a:pt x="354" y="0"/>
                </a:moveTo>
                <a:lnTo>
                  <a:pt x="354" y="90"/>
                </a:lnTo>
                <a:lnTo>
                  <a:pt x="403" y="90"/>
                </a:lnTo>
                <a:lnTo>
                  <a:pt x="403" y="360"/>
                </a:lnTo>
                <a:lnTo>
                  <a:pt x="219" y="360"/>
                </a:lnTo>
                <a:lnTo>
                  <a:pt x="45" y="342"/>
                </a:lnTo>
                <a:lnTo>
                  <a:pt x="45" y="90"/>
                </a:lnTo>
                <a:lnTo>
                  <a:pt x="0" y="90"/>
                </a:lnTo>
                <a:lnTo>
                  <a:pt x="0" y="0"/>
                </a:lnTo>
                <a:lnTo>
                  <a:pt x="35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17" name="Freeform 90"/>
          <p:cNvSpPr>
            <a:spLocks/>
          </p:cNvSpPr>
          <p:nvPr/>
        </p:nvSpPr>
        <p:spPr bwMode="auto">
          <a:xfrm>
            <a:off x="7646987" y="4249738"/>
            <a:ext cx="739775" cy="538162"/>
          </a:xfrm>
          <a:custGeom>
            <a:avLst/>
            <a:gdLst>
              <a:gd name="T0" fmla="*/ 2147483647 w 449"/>
              <a:gd name="T1" fmla="*/ 2147483647 h 312"/>
              <a:gd name="T2" fmla="*/ 2147483647 w 449"/>
              <a:gd name="T3" fmla="*/ 2147483647 h 312"/>
              <a:gd name="T4" fmla="*/ 2147483647 w 449"/>
              <a:gd name="T5" fmla="*/ 2147483647 h 312"/>
              <a:gd name="T6" fmla="*/ 2147483647 w 449"/>
              <a:gd name="T7" fmla="*/ 2147483647 h 312"/>
              <a:gd name="T8" fmla="*/ 2147483647 w 449"/>
              <a:gd name="T9" fmla="*/ 2147483647 h 312"/>
              <a:gd name="T10" fmla="*/ 2147483647 w 449"/>
              <a:gd name="T11" fmla="*/ 2147483647 h 312"/>
              <a:gd name="T12" fmla="*/ 2147483647 w 449"/>
              <a:gd name="T13" fmla="*/ 2147483647 h 312"/>
              <a:gd name="T14" fmla="*/ 2147483647 w 449"/>
              <a:gd name="T15" fmla="*/ 2147483647 h 312"/>
              <a:gd name="T16" fmla="*/ 0 w 449"/>
              <a:gd name="T17" fmla="*/ 2147483647 h 312"/>
              <a:gd name="T18" fmla="*/ 0 w 449"/>
              <a:gd name="T19" fmla="*/ 0 h 312"/>
              <a:gd name="T20" fmla="*/ 2147483647 w 449"/>
              <a:gd name="T21" fmla="*/ 0 h 312"/>
              <a:gd name="T22" fmla="*/ 2147483647 w 449"/>
              <a:gd name="T23" fmla="*/ 2147483647 h 312"/>
              <a:gd name="T24" fmla="*/ 2147483647 w 449"/>
              <a:gd name="T25" fmla="*/ 0 h 312"/>
              <a:gd name="T26" fmla="*/ 2147483647 w 449"/>
              <a:gd name="T27" fmla="*/ 2147483647 h 312"/>
              <a:gd name="T28" fmla="*/ 2147483647 w 449"/>
              <a:gd name="T29" fmla="*/ 0 h 312"/>
              <a:gd name="T30" fmla="*/ 2147483647 w 449"/>
              <a:gd name="T31" fmla="*/ 0 h 312"/>
              <a:gd name="T32" fmla="*/ 2147483647 w 449"/>
              <a:gd name="T33" fmla="*/ 0 h 312"/>
              <a:gd name="T34" fmla="*/ 2147483647 w 449"/>
              <a:gd name="T35" fmla="*/ 0 h 312"/>
              <a:gd name="T36" fmla="*/ 2147483647 w 449"/>
              <a:gd name="T37" fmla="*/ 0 h 312"/>
              <a:gd name="T38" fmla="*/ 2147483647 w 449"/>
              <a:gd name="T39" fmla="*/ 2147483647 h 312"/>
              <a:gd name="T40" fmla="*/ 2147483647 w 449"/>
              <a:gd name="T41" fmla="*/ 2147483647 h 312"/>
              <a:gd name="T42" fmla="*/ 2147483647 w 449"/>
              <a:gd name="T43" fmla="*/ 2147483647 h 312"/>
              <a:gd name="T44" fmla="*/ 2147483647 w 449"/>
              <a:gd name="T45" fmla="*/ 2147483647 h 312"/>
              <a:gd name="T46" fmla="*/ 2147483647 w 449"/>
              <a:gd name="T47" fmla="*/ 2147483647 h 3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9" h="312">
                <a:moveTo>
                  <a:pt x="424" y="176"/>
                </a:moveTo>
                <a:lnTo>
                  <a:pt x="365" y="207"/>
                </a:lnTo>
                <a:lnTo>
                  <a:pt x="320" y="252"/>
                </a:lnTo>
                <a:lnTo>
                  <a:pt x="264" y="234"/>
                </a:lnTo>
                <a:lnTo>
                  <a:pt x="229" y="252"/>
                </a:lnTo>
                <a:lnTo>
                  <a:pt x="184" y="297"/>
                </a:lnTo>
                <a:lnTo>
                  <a:pt x="80" y="311"/>
                </a:lnTo>
                <a:lnTo>
                  <a:pt x="80" y="176"/>
                </a:lnTo>
                <a:lnTo>
                  <a:pt x="0" y="176"/>
                </a:lnTo>
                <a:lnTo>
                  <a:pt x="0" y="0"/>
                </a:lnTo>
                <a:lnTo>
                  <a:pt x="80" y="0"/>
                </a:lnTo>
                <a:lnTo>
                  <a:pt x="135" y="27"/>
                </a:lnTo>
                <a:lnTo>
                  <a:pt x="170" y="0"/>
                </a:lnTo>
                <a:lnTo>
                  <a:pt x="215" y="14"/>
                </a:lnTo>
                <a:lnTo>
                  <a:pt x="229" y="0"/>
                </a:lnTo>
                <a:lnTo>
                  <a:pt x="239" y="0"/>
                </a:lnTo>
                <a:lnTo>
                  <a:pt x="274" y="0"/>
                </a:lnTo>
                <a:lnTo>
                  <a:pt x="285" y="0"/>
                </a:lnTo>
                <a:lnTo>
                  <a:pt x="320" y="0"/>
                </a:lnTo>
                <a:lnTo>
                  <a:pt x="365" y="27"/>
                </a:lnTo>
                <a:lnTo>
                  <a:pt x="413" y="41"/>
                </a:lnTo>
                <a:lnTo>
                  <a:pt x="424" y="27"/>
                </a:lnTo>
                <a:lnTo>
                  <a:pt x="448" y="41"/>
                </a:lnTo>
                <a:lnTo>
                  <a:pt x="42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91"/>
          <p:cNvSpPr>
            <a:spLocks/>
          </p:cNvSpPr>
          <p:nvPr/>
        </p:nvSpPr>
        <p:spPr bwMode="auto">
          <a:xfrm>
            <a:off x="1744662" y="4087813"/>
            <a:ext cx="649288" cy="615950"/>
          </a:xfrm>
          <a:custGeom>
            <a:avLst/>
            <a:gdLst>
              <a:gd name="T0" fmla="*/ 2147483647 w 394"/>
              <a:gd name="T1" fmla="*/ 2147483647 h 357"/>
              <a:gd name="T2" fmla="*/ 2147483647 w 394"/>
              <a:gd name="T3" fmla="*/ 2147483647 h 357"/>
              <a:gd name="T4" fmla="*/ 2147483647 w 394"/>
              <a:gd name="T5" fmla="*/ 2147483647 h 357"/>
              <a:gd name="T6" fmla="*/ 2147483647 w 394"/>
              <a:gd name="T7" fmla="*/ 2147483647 h 357"/>
              <a:gd name="T8" fmla="*/ 2147483647 w 394"/>
              <a:gd name="T9" fmla="*/ 2147483647 h 357"/>
              <a:gd name="T10" fmla="*/ 2147483647 w 394"/>
              <a:gd name="T11" fmla="*/ 2147483647 h 357"/>
              <a:gd name="T12" fmla="*/ 0 w 394"/>
              <a:gd name="T13" fmla="*/ 2147483647 h 357"/>
              <a:gd name="T14" fmla="*/ 0 w 394"/>
              <a:gd name="T15" fmla="*/ 0 h 357"/>
              <a:gd name="T16" fmla="*/ 2147483647 w 394"/>
              <a:gd name="T17" fmla="*/ 0 h 357"/>
              <a:gd name="T18" fmla="*/ 2147483647 w 394"/>
              <a:gd name="T19" fmla="*/ 2147483647 h 3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4" h="357">
                <a:moveTo>
                  <a:pt x="358" y="252"/>
                </a:moveTo>
                <a:lnTo>
                  <a:pt x="393" y="252"/>
                </a:lnTo>
                <a:lnTo>
                  <a:pt x="393" y="356"/>
                </a:lnTo>
                <a:lnTo>
                  <a:pt x="309" y="356"/>
                </a:lnTo>
                <a:lnTo>
                  <a:pt x="45" y="356"/>
                </a:lnTo>
                <a:lnTo>
                  <a:pt x="45" y="252"/>
                </a:lnTo>
                <a:lnTo>
                  <a:pt x="0" y="252"/>
                </a:lnTo>
                <a:lnTo>
                  <a:pt x="0" y="0"/>
                </a:lnTo>
                <a:lnTo>
                  <a:pt x="358" y="0"/>
                </a:lnTo>
                <a:lnTo>
                  <a:pt x="358" y="25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92"/>
          <p:cNvSpPr>
            <a:spLocks/>
          </p:cNvSpPr>
          <p:nvPr/>
        </p:nvSpPr>
        <p:spPr bwMode="auto">
          <a:xfrm>
            <a:off x="477837" y="1697038"/>
            <a:ext cx="890588" cy="590550"/>
          </a:xfrm>
          <a:custGeom>
            <a:avLst/>
            <a:gdLst>
              <a:gd name="T0" fmla="*/ 2147483647 w 540"/>
              <a:gd name="T1" fmla="*/ 2147483647 h 343"/>
              <a:gd name="T2" fmla="*/ 2147483647 w 540"/>
              <a:gd name="T3" fmla="*/ 2147483647 h 343"/>
              <a:gd name="T4" fmla="*/ 2147483647 w 540"/>
              <a:gd name="T5" fmla="*/ 2147483647 h 343"/>
              <a:gd name="T6" fmla="*/ 2147483647 w 540"/>
              <a:gd name="T7" fmla="*/ 2147483647 h 343"/>
              <a:gd name="T8" fmla="*/ 2147483647 w 540"/>
              <a:gd name="T9" fmla="*/ 2147483647 h 343"/>
              <a:gd name="T10" fmla="*/ 2147483647 w 540"/>
              <a:gd name="T11" fmla="*/ 2147483647 h 343"/>
              <a:gd name="T12" fmla="*/ 2147483647 w 540"/>
              <a:gd name="T13" fmla="*/ 2147483647 h 343"/>
              <a:gd name="T14" fmla="*/ 2147483647 w 540"/>
              <a:gd name="T15" fmla="*/ 2147483647 h 343"/>
              <a:gd name="T16" fmla="*/ 2147483647 w 540"/>
              <a:gd name="T17" fmla="*/ 2147483647 h 343"/>
              <a:gd name="T18" fmla="*/ 2147483647 w 540"/>
              <a:gd name="T19" fmla="*/ 2147483647 h 343"/>
              <a:gd name="T20" fmla="*/ 0 w 540"/>
              <a:gd name="T21" fmla="*/ 2147483647 h 343"/>
              <a:gd name="T22" fmla="*/ 2147483647 w 540"/>
              <a:gd name="T23" fmla="*/ 0 h 343"/>
              <a:gd name="T24" fmla="*/ 2147483647 w 540"/>
              <a:gd name="T25" fmla="*/ 0 h 343"/>
              <a:gd name="T26" fmla="*/ 2147483647 w 540"/>
              <a:gd name="T27" fmla="*/ 2147483647 h 343"/>
              <a:gd name="T28" fmla="*/ 2147483647 w 540"/>
              <a:gd name="T29" fmla="*/ 2147483647 h 343"/>
              <a:gd name="T30" fmla="*/ 2147483647 w 540"/>
              <a:gd name="T31" fmla="*/ 2147483647 h 3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40" h="343">
                <a:moveTo>
                  <a:pt x="11" y="329"/>
                </a:moveTo>
                <a:lnTo>
                  <a:pt x="46" y="297"/>
                </a:lnTo>
                <a:lnTo>
                  <a:pt x="32" y="283"/>
                </a:lnTo>
                <a:lnTo>
                  <a:pt x="56" y="238"/>
                </a:lnTo>
                <a:lnTo>
                  <a:pt x="32" y="207"/>
                </a:lnTo>
                <a:lnTo>
                  <a:pt x="80" y="194"/>
                </a:lnTo>
                <a:lnTo>
                  <a:pt x="80" y="167"/>
                </a:lnTo>
                <a:lnTo>
                  <a:pt x="101" y="135"/>
                </a:lnTo>
                <a:lnTo>
                  <a:pt x="80" y="104"/>
                </a:lnTo>
                <a:lnTo>
                  <a:pt x="66" y="31"/>
                </a:lnTo>
                <a:lnTo>
                  <a:pt x="0" y="31"/>
                </a:lnTo>
                <a:lnTo>
                  <a:pt x="11" y="0"/>
                </a:lnTo>
                <a:lnTo>
                  <a:pt x="539" y="0"/>
                </a:lnTo>
                <a:lnTo>
                  <a:pt x="539" y="342"/>
                </a:lnTo>
                <a:lnTo>
                  <a:pt x="21" y="342"/>
                </a:lnTo>
                <a:lnTo>
                  <a:pt x="11" y="329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93"/>
          <p:cNvSpPr>
            <a:spLocks/>
          </p:cNvSpPr>
          <p:nvPr/>
        </p:nvSpPr>
        <p:spPr bwMode="auto">
          <a:xfrm>
            <a:off x="4092575" y="3498850"/>
            <a:ext cx="592137" cy="590550"/>
          </a:xfrm>
          <a:custGeom>
            <a:avLst/>
            <a:gdLst>
              <a:gd name="T0" fmla="*/ 0 w 359"/>
              <a:gd name="T1" fmla="*/ 0 h 343"/>
              <a:gd name="T2" fmla="*/ 2147483647 w 359"/>
              <a:gd name="T3" fmla="*/ 0 h 343"/>
              <a:gd name="T4" fmla="*/ 2147483647 w 359"/>
              <a:gd name="T5" fmla="*/ 0 h 343"/>
              <a:gd name="T6" fmla="*/ 2147483647 w 359"/>
              <a:gd name="T7" fmla="*/ 2147483647 h 343"/>
              <a:gd name="T8" fmla="*/ 2147483647 w 359"/>
              <a:gd name="T9" fmla="*/ 2147483647 h 343"/>
              <a:gd name="T10" fmla="*/ 0 w 359"/>
              <a:gd name="T11" fmla="*/ 2147483647 h 343"/>
              <a:gd name="T12" fmla="*/ 0 w 359"/>
              <a:gd name="T13" fmla="*/ 0 h 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" h="343">
                <a:moveTo>
                  <a:pt x="0" y="0"/>
                </a:moveTo>
                <a:lnTo>
                  <a:pt x="184" y="0"/>
                </a:lnTo>
                <a:lnTo>
                  <a:pt x="358" y="0"/>
                </a:lnTo>
                <a:lnTo>
                  <a:pt x="358" y="342"/>
                </a:lnTo>
                <a:lnTo>
                  <a:pt x="278" y="342"/>
                </a:lnTo>
                <a:lnTo>
                  <a:pt x="0" y="34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94"/>
          <p:cNvSpPr>
            <a:spLocks/>
          </p:cNvSpPr>
          <p:nvPr/>
        </p:nvSpPr>
        <p:spPr bwMode="auto">
          <a:xfrm>
            <a:off x="5267325" y="3343275"/>
            <a:ext cx="608012" cy="746125"/>
          </a:xfrm>
          <a:custGeom>
            <a:avLst/>
            <a:gdLst>
              <a:gd name="T0" fmla="*/ 2147483647 w 369"/>
              <a:gd name="T1" fmla="*/ 2147483647 h 433"/>
              <a:gd name="T2" fmla="*/ 0 w 369"/>
              <a:gd name="T3" fmla="*/ 2147483647 h 433"/>
              <a:gd name="T4" fmla="*/ 0 w 369"/>
              <a:gd name="T5" fmla="*/ 2147483647 h 433"/>
              <a:gd name="T6" fmla="*/ 0 w 369"/>
              <a:gd name="T7" fmla="*/ 0 h 433"/>
              <a:gd name="T8" fmla="*/ 2147483647 w 369"/>
              <a:gd name="T9" fmla="*/ 0 h 433"/>
              <a:gd name="T10" fmla="*/ 2147483647 w 369"/>
              <a:gd name="T11" fmla="*/ 0 h 433"/>
              <a:gd name="T12" fmla="*/ 2147483647 w 369"/>
              <a:gd name="T13" fmla="*/ 2147483647 h 4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9" h="433">
                <a:moveTo>
                  <a:pt x="368" y="432"/>
                </a:moveTo>
                <a:lnTo>
                  <a:pt x="0" y="432"/>
                </a:lnTo>
                <a:lnTo>
                  <a:pt x="0" y="72"/>
                </a:lnTo>
                <a:lnTo>
                  <a:pt x="0" y="0"/>
                </a:lnTo>
                <a:lnTo>
                  <a:pt x="184" y="0"/>
                </a:lnTo>
                <a:lnTo>
                  <a:pt x="368" y="0"/>
                </a:lnTo>
                <a:lnTo>
                  <a:pt x="368" y="43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22" name="Freeform 95"/>
          <p:cNvSpPr>
            <a:spLocks/>
          </p:cNvSpPr>
          <p:nvPr/>
        </p:nvSpPr>
        <p:spPr bwMode="auto">
          <a:xfrm>
            <a:off x="2536825" y="5730875"/>
            <a:ext cx="568325" cy="569913"/>
          </a:xfrm>
          <a:custGeom>
            <a:avLst/>
            <a:gdLst>
              <a:gd name="T0" fmla="*/ 2147483647 w 345"/>
              <a:gd name="T1" fmla="*/ 2147483647 h 330"/>
              <a:gd name="T2" fmla="*/ 0 w 345"/>
              <a:gd name="T3" fmla="*/ 0 h 330"/>
              <a:gd name="T4" fmla="*/ 2147483647 w 345"/>
              <a:gd name="T5" fmla="*/ 0 h 330"/>
              <a:gd name="T6" fmla="*/ 2147483647 w 345"/>
              <a:gd name="T7" fmla="*/ 2147483647 h 330"/>
              <a:gd name="T8" fmla="*/ 2147483647 w 345"/>
              <a:gd name="T9" fmla="*/ 2147483647 h 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5" h="330">
                <a:moveTo>
                  <a:pt x="10" y="329"/>
                </a:moveTo>
                <a:lnTo>
                  <a:pt x="0" y="0"/>
                </a:lnTo>
                <a:lnTo>
                  <a:pt x="344" y="0"/>
                </a:lnTo>
                <a:lnTo>
                  <a:pt x="344" y="329"/>
                </a:lnTo>
                <a:lnTo>
                  <a:pt x="10" y="329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96"/>
          <p:cNvSpPr>
            <a:spLocks/>
          </p:cNvSpPr>
          <p:nvPr/>
        </p:nvSpPr>
        <p:spPr bwMode="auto">
          <a:xfrm>
            <a:off x="3108325" y="5292725"/>
            <a:ext cx="590550" cy="434975"/>
          </a:xfrm>
          <a:custGeom>
            <a:avLst/>
            <a:gdLst>
              <a:gd name="T0" fmla="*/ 2147483647 w 358"/>
              <a:gd name="T1" fmla="*/ 0 h 252"/>
              <a:gd name="T2" fmla="*/ 2147483647 w 358"/>
              <a:gd name="T3" fmla="*/ 0 h 252"/>
              <a:gd name="T4" fmla="*/ 2147483647 w 358"/>
              <a:gd name="T5" fmla="*/ 2147483647 h 252"/>
              <a:gd name="T6" fmla="*/ 0 w 358"/>
              <a:gd name="T7" fmla="*/ 2147483647 h 252"/>
              <a:gd name="T8" fmla="*/ 0 w 358"/>
              <a:gd name="T9" fmla="*/ 0 h 252"/>
              <a:gd name="T10" fmla="*/ 2147483647 w 358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8" h="252">
                <a:moveTo>
                  <a:pt x="184" y="0"/>
                </a:moveTo>
                <a:lnTo>
                  <a:pt x="357" y="0"/>
                </a:lnTo>
                <a:lnTo>
                  <a:pt x="357" y="251"/>
                </a:lnTo>
                <a:lnTo>
                  <a:pt x="0" y="251"/>
                </a:lnTo>
                <a:lnTo>
                  <a:pt x="0" y="0"/>
                </a:lnTo>
                <a:lnTo>
                  <a:pt x="18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24" name="Freeform 97"/>
          <p:cNvSpPr>
            <a:spLocks/>
          </p:cNvSpPr>
          <p:nvPr/>
        </p:nvSpPr>
        <p:spPr bwMode="auto">
          <a:xfrm>
            <a:off x="6029325" y="5724525"/>
            <a:ext cx="568325" cy="517525"/>
          </a:xfrm>
          <a:custGeom>
            <a:avLst/>
            <a:gdLst>
              <a:gd name="T0" fmla="*/ 2147483647 w 345"/>
              <a:gd name="T1" fmla="*/ 2147483647 h 299"/>
              <a:gd name="T2" fmla="*/ 0 w 345"/>
              <a:gd name="T3" fmla="*/ 2147483647 h 299"/>
              <a:gd name="T4" fmla="*/ 0 w 345"/>
              <a:gd name="T5" fmla="*/ 0 h 299"/>
              <a:gd name="T6" fmla="*/ 2147483647 w 345"/>
              <a:gd name="T7" fmla="*/ 0 h 299"/>
              <a:gd name="T8" fmla="*/ 2147483647 w 345"/>
              <a:gd name="T9" fmla="*/ 2147483647 h 299"/>
              <a:gd name="T10" fmla="*/ 2147483647 w 345"/>
              <a:gd name="T11" fmla="*/ 2147483647 h 299"/>
              <a:gd name="T12" fmla="*/ 2147483647 w 345"/>
              <a:gd name="T13" fmla="*/ 2147483647 h 2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5" h="299">
                <a:moveTo>
                  <a:pt x="344" y="285"/>
                </a:moveTo>
                <a:lnTo>
                  <a:pt x="0" y="298"/>
                </a:lnTo>
                <a:lnTo>
                  <a:pt x="0" y="0"/>
                </a:lnTo>
                <a:lnTo>
                  <a:pt x="344" y="0"/>
                </a:lnTo>
                <a:lnTo>
                  <a:pt x="344" y="91"/>
                </a:lnTo>
                <a:lnTo>
                  <a:pt x="344" y="298"/>
                </a:lnTo>
                <a:lnTo>
                  <a:pt x="344" y="28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25" name="Freeform 98"/>
          <p:cNvSpPr>
            <a:spLocks/>
          </p:cNvSpPr>
          <p:nvPr/>
        </p:nvSpPr>
        <p:spPr bwMode="auto">
          <a:xfrm>
            <a:off x="5438775" y="5267325"/>
            <a:ext cx="592137" cy="460375"/>
          </a:xfrm>
          <a:custGeom>
            <a:avLst/>
            <a:gdLst>
              <a:gd name="T0" fmla="*/ 0 w 359"/>
              <a:gd name="T1" fmla="*/ 2147483647 h 266"/>
              <a:gd name="T2" fmla="*/ 0 w 359"/>
              <a:gd name="T3" fmla="*/ 0 h 266"/>
              <a:gd name="T4" fmla="*/ 2147483647 w 359"/>
              <a:gd name="T5" fmla="*/ 0 h 266"/>
              <a:gd name="T6" fmla="*/ 2147483647 w 359"/>
              <a:gd name="T7" fmla="*/ 0 h 266"/>
              <a:gd name="T8" fmla="*/ 2147483647 w 359"/>
              <a:gd name="T9" fmla="*/ 2147483647 h 266"/>
              <a:gd name="T10" fmla="*/ 0 w 359"/>
              <a:gd name="T11" fmla="*/ 2147483647 h 2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9" h="266">
                <a:moveTo>
                  <a:pt x="0" y="265"/>
                </a:moveTo>
                <a:lnTo>
                  <a:pt x="0" y="0"/>
                </a:lnTo>
                <a:lnTo>
                  <a:pt x="174" y="0"/>
                </a:lnTo>
                <a:lnTo>
                  <a:pt x="358" y="0"/>
                </a:lnTo>
                <a:lnTo>
                  <a:pt x="358" y="265"/>
                </a:lnTo>
                <a:lnTo>
                  <a:pt x="0" y="265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99"/>
          <p:cNvSpPr>
            <a:spLocks/>
          </p:cNvSpPr>
          <p:nvPr/>
        </p:nvSpPr>
        <p:spPr bwMode="auto">
          <a:xfrm>
            <a:off x="3978275" y="4678363"/>
            <a:ext cx="592137" cy="590550"/>
          </a:xfrm>
          <a:custGeom>
            <a:avLst/>
            <a:gdLst>
              <a:gd name="T0" fmla="*/ 0 w 359"/>
              <a:gd name="T1" fmla="*/ 2147483647 h 343"/>
              <a:gd name="T2" fmla="*/ 0 w 359"/>
              <a:gd name="T3" fmla="*/ 0 h 343"/>
              <a:gd name="T4" fmla="*/ 2147483647 w 359"/>
              <a:gd name="T5" fmla="*/ 2147483647 h 343"/>
              <a:gd name="T6" fmla="*/ 2147483647 w 359"/>
              <a:gd name="T7" fmla="*/ 0 h 343"/>
              <a:gd name="T8" fmla="*/ 2147483647 w 359"/>
              <a:gd name="T9" fmla="*/ 2147483647 h 343"/>
              <a:gd name="T10" fmla="*/ 2147483647 w 359"/>
              <a:gd name="T11" fmla="*/ 2147483647 h 343"/>
              <a:gd name="T12" fmla="*/ 2147483647 w 359"/>
              <a:gd name="T13" fmla="*/ 2147483647 h 343"/>
              <a:gd name="T14" fmla="*/ 2147483647 w 359"/>
              <a:gd name="T15" fmla="*/ 2147483647 h 343"/>
              <a:gd name="T16" fmla="*/ 2147483647 w 359"/>
              <a:gd name="T17" fmla="*/ 2147483647 h 343"/>
              <a:gd name="T18" fmla="*/ 2147483647 w 359"/>
              <a:gd name="T19" fmla="*/ 2147483647 h 343"/>
              <a:gd name="T20" fmla="*/ 2147483647 w 359"/>
              <a:gd name="T21" fmla="*/ 2147483647 h 343"/>
              <a:gd name="T22" fmla="*/ 2147483647 w 359"/>
              <a:gd name="T23" fmla="*/ 2147483647 h 343"/>
              <a:gd name="T24" fmla="*/ 2147483647 w 359"/>
              <a:gd name="T25" fmla="*/ 2147483647 h 343"/>
              <a:gd name="T26" fmla="*/ 0 w 359"/>
              <a:gd name="T27" fmla="*/ 2147483647 h 3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59" h="343">
                <a:moveTo>
                  <a:pt x="0" y="342"/>
                </a:moveTo>
                <a:lnTo>
                  <a:pt x="0" y="0"/>
                </a:lnTo>
                <a:lnTo>
                  <a:pt x="278" y="14"/>
                </a:lnTo>
                <a:lnTo>
                  <a:pt x="278" y="0"/>
                </a:lnTo>
                <a:lnTo>
                  <a:pt x="289" y="14"/>
                </a:lnTo>
                <a:lnTo>
                  <a:pt x="299" y="14"/>
                </a:lnTo>
                <a:lnTo>
                  <a:pt x="299" y="27"/>
                </a:lnTo>
                <a:lnTo>
                  <a:pt x="323" y="27"/>
                </a:lnTo>
                <a:lnTo>
                  <a:pt x="334" y="14"/>
                </a:lnTo>
                <a:lnTo>
                  <a:pt x="348" y="27"/>
                </a:lnTo>
                <a:lnTo>
                  <a:pt x="358" y="14"/>
                </a:lnTo>
                <a:lnTo>
                  <a:pt x="358" y="342"/>
                </a:lnTo>
                <a:lnTo>
                  <a:pt x="185" y="342"/>
                </a:lnTo>
                <a:lnTo>
                  <a:pt x="0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100"/>
          <p:cNvSpPr>
            <a:spLocks/>
          </p:cNvSpPr>
          <p:nvPr/>
        </p:nvSpPr>
        <p:spPr bwMode="auto">
          <a:xfrm>
            <a:off x="6310312" y="4678363"/>
            <a:ext cx="592138" cy="590550"/>
          </a:xfrm>
          <a:custGeom>
            <a:avLst/>
            <a:gdLst>
              <a:gd name="T0" fmla="*/ 2147483647 w 359"/>
              <a:gd name="T1" fmla="*/ 2147483647 h 343"/>
              <a:gd name="T2" fmla="*/ 0 w 359"/>
              <a:gd name="T3" fmla="*/ 2147483647 h 343"/>
              <a:gd name="T4" fmla="*/ 0 w 359"/>
              <a:gd name="T5" fmla="*/ 0 h 343"/>
              <a:gd name="T6" fmla="*/ 2147483647 w 359"/>
              <a:gd name="T7" fmla="*/ 0 h 343"/>
              <a:gd name="T8" fmla="*/ 2147483647 w 359"/>
              <a:gd name="T9" fmla="*/ 0 h 343"/>
              <a:gd name="T10" fmla="*/ 2147483647 w 359"/>
              <a:gd name="T11" fmla="*/ 2147483647 h 343"/>
              <a:gd name="T12" fmla="*/ 2147483647 w 359"/>
              <a:gd name="T13" fmla="*/ 2147483647 h 343"/>
              <a:gd name="T14" fmla="*/ 2147483647 w 359"/>
              <a:gd name="T15" fmla="*/ 2147483647 h 3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9" h="343">
                <a:moveTo>
                  <a:pt x="174" y="342"/>
                </a:moveTo>
                <a:lnTo>
                  <a:pt x="0" y="342"/>
                </a:lnTo>
                <a:lnTo>
                  <a:pt x="0" y="0"/>
                </a:lnTo>
                <a:lnTo>
                  <a:pt x="94" y="0"/>
                </a:lnTo>
                <a:lnTo>
                  <a:pt x="323" y="0"/>
                </a:lnTo>
                <a:lnTo>
                  <a:pt x="358" y="90"/>
                </a:lnTo>
                <a:lnTo>
                  <a:pt x="358" y="342"/>
                </a:lnTo>
                <a:lnTo>
                  <a:pt x="174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28" name="Freeform 101"/>
          <p:cNvSpPr>
            <a:spLocks/>
          </p:cNvSpPr>
          <p:nvPr/>
        </p:nvSpPr>
        <p:spPr bwMode="auto">
          <a:xfrm>
            <a:off x="4283075" y="5724525"/>
            <a:ext cx="568325" cy="547688"/>
          </a:xfrm>
          <a:custGeom>
            <a:avLst/>
            <a:gdLst>
              <a:gd name="T0" fmla="*/ 0 w 345"/>
              <a:gd name="T1" fmla="*/ 2147483647 h 317"/>
              <a:gd name="T2" fmla="*/ 0 w 345"/>
              <a:gd name="T3" fmla="*/ 0 h 317"/>
              <a:gd name="T4" fmla="*/ 2147483647 w 345"/>
              <a:gd name="T5" fmla="*/ 0 h 317"/>
              <a:gd name="T6" fmla="*/ 2147483647 w 345"/>
              <a:gd name="T7" fmla="*/ 2147483647 h 317"/>
              <a:gd name="T8" fmla="*/ 0 w 345"/>
              <a:gd name="T9" fmla="*/ 2147483647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5" h="317">
                <a:moveTo>
                  <a:pt x="0" y="316"/>
                </a:moveTo>
                <a:lnTo>
                  <a:pt x="0" y="0"/>
                </a:lnTo>
                <a:lnTo>
                  <a:pt x="344" y="0"/>
                </a:lnTo>
                <a:lnTo>
                  <a:pt x="344" y="316"/>
                </a:lnTo>
                <a:lnTo>
                  <a:pt x="0" y="31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29" name="Freeform 102"/>
          <p:cNvSpPr>
            <a:spLocks/>
          </p:cNvSpPr>
          <p:nvPr/>
        </p:nvSpPr>
        <p:spPr bwMode="auto">
          <a:xfrm>
            <a:off x="3148012" y="2752725"/>
            <a:ext cx="642938" cy="747713"/>
          </a:xfrm>
          <a:custGeom>
            <a:avLst/>
            <a:gdLst>
              <a:gd name="T0" fmla="*/ 2147483647 w 390"/>
              <a:gd name="T1" fmla="*/ 2147483647 h 433"/>
              <a:gd name="T2" fmla="*/ 2147483647 w 390"/>
              <a:gd name="T3" fmla="*/ 2147483647 h 433"/>
              <a:gd name="T4" fmla="*/ 2147483647 w 390"/>
              <a:gd name="T5" fmla="*/ 2147483647 h 433"/>
              <a:gd name="T6" fmla="*/ 0 w 390"/>
              <a:gd name="T7" fmla="*/ 2147483647 h 433"/>
              <a:gd name="T8" fmla="*/ 0 w 390"/>
              <a:gd name="T9" fmla="*/ 2147483647 h 433"/>
              <a:gd name="T10" fmla="*/ 0 w 390"/>
              <a:gd name="T11" fmla="*/ 0 h 433"/>
              <a:gd name="T12" fmla="*/ 2147483647 w 390"/>
              <a:gd name="T13" fmla="*/ 0 h 433"/>
              <a:gd name="T14" fmla="*/ 2147483647 w 390"/>
              <a:gd name="T15" fmla="*/ 2147483647 h 433"/>
              <a:gd name="T16" fmla="*/ 2147483647 w 390"/>
              <a:gd name="T17" fmla="*/ 2147483647 h 433"/>
              <a:gd name="T18" fmla="*/ 2147483647 w 390"/>
              <a:gd name="T19" fmla="*/ 2147483647 h 433"/>
              <a:gd name="T20" fmla="*/ 2147483647 w 390"/>
              <a:gd name="T21" fmla="*/ 2147483647 h 433"/>
              <a:gd name="T22" fmla="*/ 2147483647 w 390"/>
              <a:gd name="T23" fmla="*/ 2147483647 h 4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0" h="433">
                <a:moveTo>
                  <a:pt x="219" y="414"/>
                </a:moveTo>
                <a:lnTo>
                  <a:pt x="45" y="432"/>
                </a:lnTo>
                <a:lnTo>
                  <a:pt x="45" y="162"/>
                </a:lnTo>
                <a:lnTo>
                  <a:pt x="0" y="162"/>
                </a:lnTo>
                <a:lnTo>
                  <a:pt x="0" y="90"/>
                </a:lnTo>
                <a:lnTo>
                  <a:pt x="0" y="0"/>
                </a:lnTo>
                <a:lnTo>
                  <a:pt x="368" y="0"/>
                </a:lnTo>
                <a:lnTo>
                  <a:pt x="368" y="90"/>
                </a:lnTo>
                <a:lnTo>
                  <a:pt x="368" y="162"/>
                </a:lnTo>
                <a:lnTo>
                  <a:pt x="389" y="162"/>
                </a:lnTo>
                <a:lnTo>
                  <a:pt x="389" y="432"/>
                </a:lnTo>
                <a:lnTo>
                  <a:pt x="219" y="414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103"/>
          <p:cNvSpPr>
            <a:spLocks/>
          </p:cNvSpPr>
          <p:nvPr/>
        </p:nvSpPr>
        <p:spPr bwMode="auto">
          <a:xfrm>
            <a:off x="3733800" y="1260475"/>
            <a:ext cx="609600" cy="438150"/>
          </a:xfrm>
          <a:custGeom>
            <a:avLst/>
            <a:gdLst>
              <a:gd name="T0" fmla="*/ 2147483647 w 369"/>
              <a:gd name="T1" fmla="*/ 0 h 240"/>
              <a:gd name="T2" fmla="*/ 2147483647 w 369"/>
              <a:gd name="T3" fmla="*/ 2147483647 h 240"/>
              <a:gd name="T4" fmla="*/ 0 w 369"/>
              <a:gd name="T5" fmla="*/ 2147483647 h 240"/>
              <a:gd name="T6" fmla="*/ 0 w 369"/>
              <a:gd name="T7" fmla="*/ 0 h 240"/>
              <a:gd name="T8" fmla="*/ 2147483647 w 369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9" h="240">
                <a:moveTo>
                  <a:pt x="368" y="0"/>
                </a:moveTo>
                <a:lnTo>
                  <a:pt x="368" y="239"/>
                </a:lnTo>
                <a:lnTo>
                  <a:pt x="0" y="239"/>
                </a:lnTo>
                <a:lnTo>
                  <a:pt x="0" y="0"/>
                </a:lnTo>
                <a:lnTo>
                  <a:pt x="368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31" name="Freeform 104"/>
          <p:cNvSpPr>
            <a:spLocks/>
          </p:cNvSpPr>
          <p:nvPr/>
        </p:nvSpPr>
        <p:spPr bwMode="auto">
          <a:xfrm>
            <a:off x="6138862" y="1262063"/>
            <a:ext cx="608013" cy="725487"/>
          </a:xfrm>
          <a:custGeom>
            <a:avLst/>
            <a:gdLst>
              <a:gd name="T0" fmla="*/ 2147483647 w 369"/>
              <a:gd name="T1" fmla="*/ 0 h 420"/>
              <a:gd name="T2" fmla="*/ 2147483647 w 369"/>
              <a:gd name="T3" fmla="*/ 2147483647 h 420"/>
              <a:gd name="T4" fmla="*/ 0 w 369"/>
              <a:gd name="T5" fmla="*/ 2147483647 h 420"/>
              <a:gd name="T6" fmla="*/ 0 w 369"/>
              <a:gd name="T7" fmla="*/ 2147483647 h 420"/>
              <a:gd name="T8" fmla="*/ 0 w 369"/>
              <a:gd name="T9" fmla="*/ 0 h 420"/>
              <a:gd name="T10" fmla="*/ 2147483647 w 369"/>
              <a:gd name="T11" fmla="*/ 0 h 4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9" h="420">
                <a:moveTo>
                  <a:pt x="358" y="0"/>
                </a:moveTo>
                <a:lnTo>
                  <a:pt x="368" y="419"/>
                </a:lnTo>
                <a:lnTo>
                  <a:pt x="0" y="419"/>
                </a:lnTo>
                <a:lnTo>
                  <a:pt x="0" y="297"/>
                </a:lnTo>
                <a:lnTo>
                  <a:pt x="0" y="0"/>
                </a:lnTo>
                <a:lnTo>
                  <a:pt x="358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Freeform 105"/>
          <p:cNvSpPr>
            <a:spLocks/>
          </p:cNvSpPr>
          <p:nvPr/>
        </p:nvSpPr>
        <p:spPr bwMode="auto">
          <a:xfrm>
            <a:off x="569912" y="2876550"/>
            <a:ext cx="1027113" cy="592138"/>
          </a:xfrm>
          <a:custGeom>
            <a:avLst/>
            <a:gdLst>
              <a:gd name="T0" fmla="*/ 2147483647 w 633"/>
              <a:gd name="T1" fmla="*/ 2147483647 h 343"/>
              <a:gd name="T2" fmla="*/ 2147483647 w 633"/>
              <a:gd name="T3" fmla="*/ 2147483647 h 343"/>
              <a:gd name="T4" fmla="*/ 2147483647 w 633"/>
              <a:gd name="T5" fmla="*/ 2147483647 h 343"/>
              <a:gd name="T6" fmla="*/ 2147483647 w 633"/>
              <a:gd name="T7" fmla="*/ 2147483647 h 343"/>
              <a:gd name="T8" fmla="*/ 2147483647 w 633"/>
              <a:gd name="T9" fmla="*/ 2147483647 h 343"/>
              <a:gd name="T10" fmla="*/ 2147483647 w 633"/>
              <a:gd name="T11" fmla="*/ 2147483647 h 343"/>
              <a:gd name="T12" fmla="*/ 2147483647 w 633"/>
              <a:gd name="T13" fmla="*/ 2147483647 h 343"/>
              <a:gd name="T14" fmla="*/ 2147483647 w 633"/>
              <a:gd name="T15" fmla="*/ 2147483647 h 343"/>
              <a:gd name="T16" fmla="*/ 0 w 633"/>
              <a:gd name="T17" fmla="*/ 2147483647 h 343"/>
              <a:gd name="T18" fmla="*/ 2147483647 w 633"/>
              <a:gd name="T19" fmla="*/ 2147483647 h 343"/>
              <a:gd name="T20" fmla="*/ 0 w 633"/>
              <a:gd name="T21" fmla="*/ 0 h 343"/>
              <a:gd name="T22" fmla="*/ 2147483647 w 633"/>
              <a:gd name="T23" fmla="*/ 0 h 343"/>
              <a:gd name="T24" fmla="*/ 2147483647 w 633"/>
              <a:gd name="T25" fmla="*/ 0 h 343"/>
              <a:gd name="T26" fmla="*/ 2147483647 w 633"/>
              <a:gd name="T27" fmla="*/ 2147483647 h 343"/>
              <a:gd name="T28" fmla="*/ 2147483647 w 633"/>
              <a:gd name="T29" fmla="*/ 2147483647 h 343"/>
              <a:gd name="T30" fmla="*/ 2147483647 w 633"/>
              <a:gd name="T31" fmla="*/ 2147483647 h 343"/>
              <a:gd name="T32" fmla="*/ 2147483647 w 633"/>
              <a:gd name="T33" fmla="*/ 2147483647 h 343"/>
              <a:gd name="T34" fmla="*/ 2147483647 w 633"/>
              <a:gd name="T35" fmla="*/ 2147483647 h 3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33" h="343">
                <a:moveTo>
                  <a:pt x="125" y="342"/>
                </a:moveTo>
                <a:lnTo>
                  <a:pt x="125" y="315"/>
                </a:lnTo>
                <a:lnTo>
                  <a:pt x="59" y="211"/>
                </a:lnTo>
                <a:lnTo>
                  <a:pt x="59" y="167"/>
                </a:lnTo>
                <a:lnTo>
                  <a:pt x="80" y="122"/>
                </a:lnTo>
                <a:lnTo>
                  <a:pt x="80" y="90"/>
                </a:lnTo>
                <a:lnTo>
                  <a:pt x="69" y="76"/>
                </a:lnTo>
                <a:lnTo>
                  <a:pt x="10" y="76"/>
                </a:lnTo>
                <a:lnTo>
                  <a:pt x="0" y="45"/>
                </a:lnTo>
                <a:lnTo>
                  <a:pt x="10" y="18"/>
                </a:lnTo>
                <a:lnTo>
                  <a:pt x="0" y="0"/>
                </a:lnTo>
                <a:lnTo>
                  <a:pt x="483" y="0"/>
                </a:lnTo>
                <a:lnTo>
                  <a:pt x="573" y="0"/>
                </a:lnTo>
                <a:lnTo>
                  <a:pt x="573" y="90"/>
                </a:lnTo>
                <a:lnTo>
                  <a:pt x="632" y="90"/>
                </a:lnTo>
                <a:lnTo>
                  <a:pt x="622" y="342"/>
                </a:lnTo>
                <a:lnTo>
                  <a:pt x="104" y="342"/>
                </a:lnTo>
                <a:lnTo>
                  <a:pt x="125" y="34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106"/>
          <p:cNvSpPr>
            <a:spLocks/>
          </p:cNvSpPr>
          <p:nvPr/>
        </p:nvSpPr>
        <p:spPr bwMode="auto">
          <a:xfrm>
            <a:off x="4346575" y="1260475"/>
            <a:ext cx="603250" cy="438150"/>
          </a:xfrm>
          <a:custGeom>
            <a:avLst/>
            <a:gdLst>
              <a:gd name="T0" fmla="*/ 2147483647 w 355"/>
              <a:gd name="T1" fmla="*/ 0 h 240"/>
              <a:gd name="T2" fmla="*/ 2147483647 w 355"/>
              <a:gd name="T3" fmla="*/ 2147483647 h 240"/>
              <a:gd name="T4" fmla="*/ 0 w 355"/>
              <a:gd name="T5" fmla="*/ 2147483647 h 240"/>
              <a:gd name="T6" fmla="*/ 0 w 355"/>
              <a:gd name="T7" fmla="*/ 0 h 240"/>
              <a:gd name="T8" fmla="*/ 2147483647 w 355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240">
                <a:moveTo>
                  <a:pt x="354" y="0"/>
                </a:moveTo>
                <a:lnTo>
                  <a:pt x="354" y="239"/>
                </a:lnTo>
                <a:lnTo>
                  <a:pt x="0" y="239"/>
                </a:lnTo>
                <a:lnTo>
                  <a:pt x="0" y="0"/>
                </a:lnTo>
                <a:lnTo>
                  <a:pt x="35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34" name="Freeform 107"/>
          <p:cNvSpPr>
            <a:spLocks/>
          </p:cNvSpPr>
          <p:nvPr/>
        </p:nvSpPr>
        <p:spPr bwMode="auto">
          <a:xfrm>
            <a:off x="3756025" y="2286000"/>
            <a:ext cx="608012" cy="623888"/>
          </a:xfrm>
          <a:custGeom>
            <a:avLst/>
            <a:gdLst>
              <a:gd name="T0" fmla="*/ 2147483647 w 369"/>
              <a:gd name="T1" fmla="*/ 2147483647 h 361"/>
              <a:gd name="T2" fmla="*/ 0 w 369"/>
              <a:gd name="T3" fmla="*/ 2147483647 h 361"/>
              <a:gd name="T4" fmla="*/ 0 w 369"/>
              <a:gd name="T5" fmla="*/ 2147483647 h 361"/>
              <a:gd name="T6" fmla="*/ 0 w 369"/>
              <a:gd name="T7" fmla="*/ 0 h 361"/>
              <a:gd name="T8" fmla="*/ 2147483647 w 369"/>
              <a:gd name="T9" fmla="*/ 0 h 361"/>
              <a:gd name="T10" fmla="*/ 2147483647 w 369"/>
              <a:gd name="T11" fmla="*/ 2147483647 h 3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9" h="361">
                <a:moveTo>
                  <a:pt x="368" y="360"/>
                </a:moveTo>
                <a:lnTo>
                  <a:pt x="0" y="360"/>
                </a:lnTo>
                <a:lnTo>
                  <a:pt x="0" y="270"/>
                </a:lnTo>
                <a:lnTo>
                  <a:pt x="0" y="0"/>
                </a:lnTo>
                <a:lnTo>
                  <a:pt x="368" y="0"/>
                </a:lnTo>
                <a:lnTo>
                  <a:pt x="368" y="36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Rectangle 108"/>
          <p:cNvSpPr>
            <a:spLocks noChangeArrowheads="1"/>
          </p:cNvSpPr>
          <p:nvPr/>
        </p:nvSpPr>
        <p:spPr bwMode="auto">
          <a:xfrm>
            <a:off x="700087" y="1379538"/>
            <a:ext cx="33022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Lyon</a:t>
            </a:r>
          </a:p>
        </p:txBody>
      </p:sp>
      <p:sp>
        <p:nvSpPr>
          <p:cNvPr id="136" name="Rectangle 110"/>
          <p:cNvSpPr>
            <a:spLocks noChangeArrowheads="1"/>
          </p:cNvSpPr>
          <p:nvPr/>
        </p:nvSpPr>
        <p:spPr bwMode="auto">
          <a:xfrm>
            <a:off x="713393" y="1790700"/>
            <a:ext cx="367089" cy="4898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 Sioux</a:t>
            </a:r>
          </a:p>
          <a:p>
            <a:pPr algn="ctr" eaLnBrk="0" hangingPunct="0"/>
            <a:endParaRPr lang="en-US" sz="2000" b="1" dirty="0"/>
          </a:p>
        </p:txBody>
      </p:sp>
      <p:sp>
        <p:nvSpPr>
          <p:cNvPr id="137" name="Rectangle 111"/>
          <p:cNvSpPr>
            <a:spLocks noChangeArrowheads="1"/>
          </p:cNvSpPr>
          <p:nvPr/>
        </p:nvSpPr>
        <p:spPr bwMode="auto">
          <a:xfrm>
            <a:off x="5010150" y="2971800"/>
            <a:ext cx="413576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Grundy</a:t>
            </a:r>
          </a:p>
        </p:txBody>
      </p:sp>
      <p:sp>
        <p:nvSpPr>
          <p:cNvPr id="138" name="Rectangle 112"/>
          <p:cNvSpPr>
            <a:spLocks noChangeArrowheads="1"/>
          </p:cNvSpPr>
          <p:nvPr/>
        </p:nvSpPr>
        <p:spPr bwMode="auto">
          <a:xfrm>
            <a:off x="7353300" y="2841625"/>
            <a:ext cx="495300" cy="4898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Dubuque</a:t>
            </a:r>
          </a:p>
          <a:p>
            <a:pPr algn="ctr" eaLnBrk="0" hangingPunct="0"/>
            <a:endParaRPr lang="en-US" sz="2000" b="1" dirty="0"/>
          </a:p>
        </p:txBody>
      </p:sp>
      <p:sp>
        <p:nvSpPr>
          <p:cNvPr id="139" name="Rectangle 113"/>
          <p:cNvSpPr>
            <a:spLocks noChangeArrowheads="1"/>
          </p:cNvSpPr>
          <p:nvPr/>
        </p:nvSpPr>
        <p:spPr bwMode="auto">
          <a:xfrm>
            <a:off x="7792585" y="3348038"/>
            <a:ext cx="421591" cy="4283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Jackson</a:t>
            </a:r>
          </a:p>
          <a:p>
            <a:pPr algn="ctr" eaLnBrk="0" hangingPunct="0"/>
            <a:endParaRPr lang="en-US" sz="1600" b="1"/>
          </a:p>
        </p:txBody>
      </p:sp>
      <p:sp>
        <p:nvSpPr>
          <p:cNvPr id="140" name="Rectangle 114"/>
          <p:cNvSpPr>
            <a:spLocks noChangeArrowheads="1"/>
          </p:cNvSpPr>
          <p:nvPr/>
        </p:nvSpPr>
        <p:spPr bwMode="auto">
          <a:xfrm>
            <a:off x="5029200" y="1298575"/>
            <a:ext cx="437621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 smtClean="0"/>
              <a:t>Mitchell</a:t>
            </a:r>
            <a:endParaRPr lang="en-US" sz="600" dirty="0"/>
          </a:p>
        </p:txBody>
      </p:sp>
      <p:sp>
        <p:nvSpPr>
          <p:cNvPr id="141" name="Rectangle 115"/>
          <p:cNvSpPr>
            <a:spLocks noChangeArrowheads="1"/>
          </p:cNvSpPr>
          <p:nvPr/>
        </p:nvSpPr>
        <p:spPr bwMode="auto">
          <a:xfrm>
            <a:off x="4419600" y="1379538"/>
            <a:ext cx="457200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600"/>
              <a:t>Worth</a:t>
            </a:r>
          </a:p>
        </p:txBody>
      </p:sp>
      <p:sp>
        <p:nvSpPr>
          <p:cNvPr id="142" name="Rectangle 116"/>
          <p:cNvSpPr>
            <a:spLocks noChangeArrowheads="1"/>
          </p:cNvSpPr>
          <p:nvPr/>
        </p:nvSpPr>
        <p:spPr bwMode="auto">
          <a:xfrm>
            <a:off x="1981200" y="1284288"/>
            <a:ext cx="484108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 smtClean="0"/>
              <a:t>Dickinson</a:t>
            </a:r>
            <a:endParaRPr lang="en-US" sz="600" dirty="0"/>
          </a:p>
        </p:txBody>
      </p:sp>
      <p:sp>
        <p:nvSpPr>
          <p:cNvPr id="143" name="Rectangle 117"/>
          <p:cNvSpPr>
            <a:spLocks noChangeArrowheads="1"/>
          </p:cNvSpPr>
          <p:nvPr/>
        </p:nvSpPr>
        <p:spPr bwMode="auto">
          <a:xfrm>
            <a:off x="2590800" y="1379538"/>
            <a:ext cx="405561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Emmet</a:t>
            </a:r>
          </a:p>
        </p:txBody>
      </p:sp>
      <p:sp>
        <p:nvSpPr>
          <p:cNvPr id="144" name="Rectangle 118"/>
          <p:cNvSpPr>
            <a:spLocks noChangeArrowheads="1"/>
          </p:cNvSpPr>
          <p:nvPr/>
        </p:nvSpPr>
        <p:spPr bwMode="auto">
          <a:xfrm>
            <a:off x="3733800" y="1284288"/>
            <a:ext cx="608012" cy="1744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550" dirty="0"/>
              <a:t>Winnebago</a:t>
            </a:r>
          </a:p>
        </p:txBody>
      </p:sp>
      <p:sp>
        <p:nvSpPr>
          <p:cNvPr id="145" name="Rectangle 119"/>
          <p:cNvSpPr>
            <a:spLocks noChangeArrowheads="1"/>
          </p:cNvSpPr>
          <p:nvPr/>
        </p:nvSpPr>
        <p:spPr bwMode="auto">
          <a:xfrm>
            <a:off x="5572342" y="1319213"/>
            <a:ext cx="447239" cy="4283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 Howard</a:t>
            </a:r>
            <a:br>
              <a:rPr lang="en-US" sz="600"/>
            </a:br>
            <a:endParaRPr lang="en-US" sz="1600" b="1"/>
          </a:p>
        </p:txBody>
      </p:sp>
      <p:sp>
        <p:nvSpPr>
          <p:cNvPr id="146" name="Rectangle 120"/>
          <p:cNvSpPr>
            <a:spLocks noChangeArrowheads="1"/>
          </p:cNvSpPr>
          <p:nvPr/>
        </p:nvSpPr>
        <p:spPr bwMode="auto">
          <a:xfrm>
            <a:off x="6172200" y="1471613"/>
            <a:ext cx="540543" cy="1744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550" dirty="0"/>
              <a:t>Winneshiek</a:t>
            </a:r>
          </a:p>
        </p:txBody>
      </p:sp>
      <p:sp>
        <p:nvSpPr>
          <p:cNvPr id="147" name="Rectangle 121"/>
          <p:cNvSpPr>
            <a:spLocks noChangeArrowheads="1"/>
          </p:cNvSpPr>
          <p:nvPr/>
        </p:nvSpPr>
        <p:spPr bwMode="auto">
          <a:xfrm>
            <a:off x="6808074" y="1600200"/>
            <a:ext cx="545022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  Allamakee</a:t>
            </a:r>
          </a:p>
        </p:txBody>
      </p:sp>
      <p:sp>
        <p:nvSpPr>
          <p:cNvPr id="148" name="Rectangle 122"/>
          <p:cNvSpPr>
            <a:spLocks noChangeArrowheads="1"/>
          </p:cNvSpPr>
          <p:nvPr/>
        </p:nvSpPr>
        <p:spPr bwMode="auto">
          <a:xfrm>
            <a:off x="1371600" y="1790700"/>
            <a:ext cx="453651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  O’Brien</a:t>
            </a:r>
          </a:p>
        </p:txBody>
      </p:sp>
      <p:sp>
        <p:nvSpPr>
          <p:cNvPr id="149" name="Rectangle 123"/>
          <p:cNvSpPr>
            <a:spLocks noChangeArrowheads="1"/>
          </p:cNvSpPr>
          <p:nvPr/>
        </p:nvSpPr>
        <p:spPr bwMode="auto">
          <a:xfrm>
            <a:off x="2069288" y="1790700"/>
            <a:ext cx="331822" cy="4898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 Clay</a:t>
            </a:r>
            <a:br>
              <a:rPr lang="en-US" sz="600"/>
            </a:br>
            <a:endParaRPr lang="en-US" sz="2000" b="1"/>
          </a:p>
        </p:txBody>
      </p:sp>
      <p:sp>
        <p:nvSpPr>
          <p:cNvPr id="150" name="Rectangle 124"/>
          <p:cNvSpPr>
            <a:spLocks noChangeArrowheads="1"/>
          </p:cNvSpPr>
          <p:nvPr/>
        </p:nvSpPr>
        <p:spPr bwMode="auto">
          <a:xfrm>
            <a:off x="2602847" y="1776413"/>
            <a:ext cx="463268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Palo Alto</a:t>
            </a:r>
          </a:p>
        </p:txBody>
      </p:sp>
      <p:sp>
        <p:nvSpPr>
          <p:cNvPr id="151" name="Rectangle 125"/>
          <p:cNvSpPr>
            <a:spLocks noChangeArrowheads="1"/>
          </p:cNvSpPr>
          <p:nvPr/>
        </p:nvSpPr>
        <p:spPr bwMode="auto">
          <a:xfrm>
            <a:off x="3200400" y="1562100"/>
            <a:ext cx="429606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Kossuth</a:t>
            </a:r>
          </a:p>
        </p:txBody>
      </p:sp>
      <p:sp>
        <p:nvSpPr>
          <p:cNvPr id="152" name="Rectangle 126"/>
          <p:cNvSpPr>
            <a:spLocks noChangeArrowheads="1"/>
          </p:cNvSpPr>
          <p:nvPr/>
        </p:nvSpPr>
        <p:spPr bwMode="auto">
          <a:xfrm>
            <a:off x="3810000" y="1790700"/>
            <a:ext cx="447239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Hancock</a:t>
            </a:r>
          </a:p>
        </p:txBody>
      </p:sp>
      <p:sp>
        <p:nvSpPr>
          <p:cNvPr id="153" name="Rectangle 127"/>
          <p:cNvSpPr>
            <a:spLocks noChangeArrowheads="1"/>
          </p:cNvSpPr>
          <p:nvPr/>
        </p:nvSpPr>
        <p:spPr bwMode="auto">
          <a:xfrm>
            <a:off x="4419600" y="1795749"/>
            <a:ext cx="499269" cy="274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Cerro </a:t>
            </a:r>
            <a:r>
              <a:rPr lang="en-US" sz="600" dirty="0" smtClean="0"/>
              <a:t>Gordo</a:t>
            </a:r>
            <a:endParaRPr lang="en-US" sz="600" dirty="0"/>
          </a:p>
        </p:txBody>
      </p:sp>
      <p:sp>
        <p:nvSpPr>
          <p:cNvPr id="154" name="Rectangle 128"/>
          <p:cNvSpPr>
            <a:spLocks noChangeArrowheads="1"/>
          </p:cNvSpPr>
          <p:nvPr/>
        </p:nvSpPr>
        <p:spPr bwMode="auto">
          <a:xfrm>
            <a:off x="5016500" y="1790700"/>
            <a:ext cx="351059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Floyd</a:t>
            </a:r>
          </a:p>
        </p:txBody>
      </p:sp>
      <p:sp>
        <p:nvSpPr>
          <p:cNvPr id="155" name="Rectangle 129"/>
          <p:cNvSpPr>
            <a:spLocks noChangeArrowheads="1"/>
          </p:cNvSpPr>
          <p:nvPr/>
        </p:nvSpPr>
        <p:spPr bwMode="auto">
          <a:xfrm>
            <a:off x="5604280" y="1879447"/>
            <a:ext cx="508153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Chickasaw</a:t>
            </a:r>
          </a:p>
        </p:txBody>
      </p:sp>
      <p:sp>
        <p:nvSpPr>
          <p:cNvPr id="156" name="Rectangle 130"/>
          <p:cNvSpPr>
            <a:spLocks noChangeArrowheads="1"/>
          </p:cNvSpPr>
          <p:nvPr/>
        </p:nvSpPr>
        <p:spPr bwMode="auto">
          <a:xfrm>
            <a:off x="847532" y="2995613"/>
            <a:ext cx="532198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 </a:t>
            </a:r>
            <a:r>
              <a:rPr lang="en-US" sz="600" dirty="0" smtClean="0"/>
              <a:t>Woodbury</a:t>
            </a:r>
            <a:endParaRPr lang="en-US" sz="600" dirty="0"/>
          </a:p>
        </p:txBody>
      </p:sp>
      <p:sp>
        <p:nvSpPr>
          <p:cNvPr id="157" name="Rectangle 131"/>
          <p:cNvSpPr>
            <a:spLocks noChangeArrowheads="1"/>
          </p:cNvSpPr>
          <p:nvPr/>
        </p:nvSpPr>
        <p:spPr bwMode="auto">
          <a:xfrm>
            <a:off x="708866" y="2384425"/>
            <a:ext cx="482505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Plymouth</a:t>
            </a:r>
          </a:p>
        </p:txBody>
      </p:sp>
      <p:sp>
        <p:nvSpPr>
          <p:cNvPr id="158" name="Rectangle 132"/>
          <p:cNvSpPr>
            <a:spLocks noChangeArrowheads="1"/>
          </p:cNvSpPr>
          <p:nvPr/>
        </p:nvSpPr>
        <p:spPr bwMode="auto">
          <a:xfrm>
            <a:off x="1428750" y="2362200"/>
            <a:ext cx="517771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  </a:t>
            </a:r>
            <a:r>
              <a:rPr lang="en-US" sz="600" dirty="0" smtClean="0"/>
              <a:t>Cherokee</a:t>
            </a:r>
            <a:endParaRPr lang="en-US" sz="600" dirty="0"/>
          </a:p>
        </p:txBody>
      </p:sp>
      <p:sp>
        <p:nvSpPr>
          <p:cNvPr id="159" name="Rectangle 133"/>
          <p:cNvSpPr>
            <a:spLocks noChangeArrowheads="1"/>
          </p:cNvSpPr>
          <p:nvPr/>
        </p:nvSpPr>
        <p:spPr bwMode="auto">
          <a:xfrm>
            <a:off x="2038350" y="2386013"/>
            <a:ext cx="481012" cy="274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 Buena </a:t>
            </a:r>
            <a:r>
              <a:rPr lang="en-US" sz="600" dirty="0" smtClean="0"/>
              <a:t>Vista</a:t>
            </a:r>
            <a:endParaRPr lang="en-US" sz="1600" b="1" dirty="0"/>
          </a:p>
        </p:txBody>
      </p:sp>
      <p:sp>
        <p:nvSpPr>
          <p:cNvPr id="160" name="Rectangle 134"/>
          <p:cNvSpPr>
            <a:spLocks noChangeArrowheads="1"/>
          </p:cNvSpPr>
          <p:nvPr/>
        </p:nvSpPr>
        <p:spPr bwMode="auto">
          <a:xfrm>
            <a:off x="2602846" y="2386013"/>
            <a:ext cx="612635" cy="1728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550" dirty="0"/>
              <a:t>Pocahontas</a:t>
            </a:r>
          </a:p>
        </p:txBody>
      </p:sp>
      <p:sp>
        <p:nvSpPr>
          <p:cNvPr id="161" name="Rectangle 135"/>
          <p:cNvSpPr>
            <a:spLocks noChangeArrowheads="1"/>
          </p:cNvSpPr>
          <p:nvPr/>
        </p:nvSpPr>
        <p:spPr bwMode="auto">
          <a:xfrm>
            <a:off x="3200400" y="2384425"/>
            <a:ext cx="509587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Humboldt</a:t>
            </a:r>
          </a:p>
        </p:txBody>
      </p:sp>
      <p:sp>
        <p:nvSpPr>
          <p:cNvPr id="162" name="Rectangle 136"/>
          <p:cNvSpPr>
            <a:spLocks noChangeArrowheads="1"/>
          </p:cNvSpPr>
          <p:nvPr/>
        </p:nvSpPr>
        <p:spPr bwMode="auto">
          <a:xfrm>
            <a:off x="3808412" y="2384425"/>
            <a:ext cx="404813" cy="428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Wright</a:t>
            </a:r>
          </a:p>
          <a:p>
            <a:pPr algn="ctr" eaLnBrk="0" hangingPunct="0"/>
            <a:endParaRPr lang="en-US" sz="1600" b="1"/>
          </a:p>
        </p:txBody>
      </p:sp>
      <p:sp>
        <p:nvSpPr>
          <p:cNvPr id="163" name="Rectangle 137"/>
          <p:cNvSpPr>
            <a:spLocks noChangeArrowheads="1"/>
          </p:cNvSpPr>
          <p:nvPr/>
        </p:nvSpPr>
        <p:spPr bwMode="auto">
          <a:xfrm>
            <a:off x="4364037" y="2384425"/>
            <a:ext cx="432812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Franklin</a:t>
            </a:r>
          </a:p>
        </p:txBody>
      </p:sp>
      <p:sp>
        <p:nvSpPr>
          <p:cNvPr id="164" name="Rectangle 138"/>
          <p:cNvSpPr>
            <a:spLocks noChangeArrowheads="1"/>
          </p:cNvSpPr>
          <p:nvPr/>
        </p:nvSpPr>
        <p:spPr bwMode="auto">
          <a:xfrm>
            <a:off x="4987925" y="2384425"/>
            <a:ext cx="381000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Butler</a:t>
            </a:r>
          </a:p>
        </p:txBody>
      </p:sp>
      <p:sp>
        <p:nvSpPr>
          <p:cNvPr id="165" name="Rectangle 139"/>
          <p:cNvSpPr>
            <a:spLocks noChangeArrowheads="1"/>
          </p:cNvSpPr>
          <p:nvPr/>
        </p:nvSpPr>
        <p:spPr bwMode="auto">
          <a:xfrm>
            <a:off x="5619750" y="2286000"/>
            <a:ext cx="434415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 Bremer</a:t>
            </a:r>
          </a:p>
        </p:txBody>
      </p:sp>
      <p:sp>
        <p:nvSpPr>
          <p:cNvPr id="166" name="Rectangle 140"/>
          <p:cNvSpPr>
            <a:spLocks noChangeArrowheads="1"/>
          </p:cNvSpPr>
          <p:nvPr/>
        </p:nvSpPr>
        <p:spPr bwMode="auto">
          <a:xfrm>
            <a:off x="6191250" y="2155825"/>
            <a:ext cx="434975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Fayette</a:t>
            </a:r>
          </a:p>
        </p:txBody>
      </p:sp>
      <p:sp>
        <p:nvSpPr>
          <p:cNvPr id="167" name="Rectangle 141"/>
          <p:cNvSpPr>
            <a:spLocks noChangeArrowheads="1"/>
          </p:cNvSpPr>
          <p:nvPr/>
        </p:nvSpPr>
        <p:spPr bwMode="auto">
          <a:xfrm>
            <a:off x="6827065" y="2287588"/>
            <a:ext cx="419988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Clayton</a:t>
            </a:r>
          </a:p>
        </p:txBody>
      </p:sp>
      <p:sp>
        <p:nvSpPr>
          <p:cNvPr id="168" name="Rectangle 142"/>
          <p:cNvSpPr>
            <a:spLocks noChangeArrowheads="1"/>
          </p:cNvSpPr>
          <p:nvPr/>
        </p:nvSpPr>
        <p:spPr bwMode="auto">
          <a:xfrm>
            <a:off x="1600200" y="3024188"/>
            <a:ext cx="31419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  Ida</a:t>
            </a:r>
          </a:p>
        </p:txBody>
      </p:sp>
      <p:sp>
        <p:nvSpPr>
          <p:cNvPr id="169" name="Rectangle 143"/>
          <p:cNvSpPr>
            <a:spLocks noChangeArrowheads="1"/>
          </p:cNvSpPr>
          <p:nvPr/>
        </p:nvSpPr>
        <p:spPr bwMode="auto">
          <a:xfrm>
            <a:off x="2133600" y="3024188"/>
            <a:ext cx="304572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 Sac</a:t>
            </a:r>
          </a:p>
        </p:txBody>
      </p:sp>
      <p:sp>
        <p:nvSpPr>
          <p:cNvPr id="170" name="Rectangle 144"/>
          <p:cNvSpPr>
            <a:spLocks noChangeArrowheads="1"/>
          </p:cNvSpPr>
          <p:nvPr/>
        </p:nvSpPr>
        <p:spPr bwMode="auto">
          <a:xfrm>
            <a:off x="2708447" y="3062849"/>
            <a:ext cx="47449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 </a:t>
            </a:r>
            <a:r>
              <a:rPr lang="en-US" sz="550" dirty="0" smtClean="0"/>
              <a:t>Calhoun</a:t>
            </a:r>
            <a:endParaRPr lang="en-US" sz="550" dirty="0"/>
          </a:p>
        </p:txBody>
      </p:sp>
      <p:sp>
        <p:nvSpPr>
          <p:cNvPr id="171" name="Rectangle 145"/>
          <p:cNvSpPr>
            <a:spLocks noChangeArrowheads="1"/>
          </p:cNvSpPr>
          <p:nvPr/>
        </p:nvSpPr>
        <p:spPr bwMode="auto">
          <a:xfrm>
            <a:off x="3275012" y="2919413"/>
            <a:ext cx="468313" cy="4905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Webster</a:t>
            </a:r>
          </a:p>
          <a:p>
            <a:pPr algn="ctr" eaLnBrk="0" hangingPunct="0"/>
            <a:endParaRPr lang="en-US" sz="2000" b="1" dirty="0"/>
          </a:p>
        </p:txBody>
      </p:sp>
      <p:sp>
        <p:nvSpPr>
          <p:cNvPr id="172" name="Rectangle 146"/>
          <p:cNvSpPr>
            <a:spLocks noChangeArrowheads="1"/>
          </p:cNvSpPr>
          <p:nvPr/>
        </p:nvSpPr>
        <p:spPr bwMode="auto">
          <a:xfrm>
            <a:off x="3810000" y="3024188"/>
            <a:ext cx="484187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Hamilton</a:t>
            </a:r>
          </a:p>
        </p:txBody>
      </p:sp>
      <p:sp>
        <p:nvSpPr>
          <p:cNvPr id="173" name="Rectangle 147"/>
          <p:cNvSpPr>
            <a:spLocks noChangeArrowheads="1"/>
          </p:cNvSpPr>
          <p:nvPr/>
        </p:nvSpPr>
        <p:spPr bwMode="auto">
          <a:xfrm>
            <a:off x="4476750" y="3048000"/>
            <a:ext cx="392737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Hardin</a:t>
            </a:r>
          </a:p>
        </p:txBody>
      </p:sp>
      <p:sp>
        <p:nvSpPr>
          <p:cNvPr id="174" name="Rectangle 148"/>
          <p:cNvSpPr>
            <a:spLocks noChangeArrowheads="1"/>
          </p:cNvSpPr>
          <p:nvPr/>
        </p:nvSpPr>
        <p:spPr bwMode="auto">
          <a:xfrm>
            <a:off x="5604280" y="2843213"/>
            <a:ext cx="491720" cy="274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Black </a:t>
            </a:r>
            <a:r>
              <a:rPr lang="en-US" sz="600" dirty="0" smtClean="0"/>
              <a:t>Hawk</a:t>
            </a:r>
            <a:endParaRPr lang="en-US" sz="600" dirty="0"/>
          </a:p>
        </p:txBody>
      </p:sp>
      <p:sp>
        <p:nvSpPr>
          <p:cNvPr id="175" name="Rectangle 149"/>
          <p:cNvSpPr>
            <a:spLocks noChangeArrowheads="1"/>
          </p:cNvSpPr>
          <p:nvPr/>
        </p:nvSpPr>
        <p:spPr bwMode="auto">
          <a:xfrm>
            <a:off x="6172200" y="2841625"/>
            <a:ext cx="49052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Buchanan</a:t>
            </a:r>
          </a:p>
        </p:txBody>
      </p:sp>
      <p:sp>
        <p:nvSpPr>
          <p:cNvPr id="176" name="Rectangle 150"/>
          <p:cNvSpPr>
            <a:spLocks noChangeArrowheads="1"/>
          </p:cNvSpPr>
          <p:nvPr/>
        </p:nvSpPr>
        <p:spPr bwMode="auto">
          <a:xfrm>
            <a:off x="6781800" y="2841625"/>
            <a:ext cx="480902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Delaware</a:t>
            </a:r>
          </a:p>
        </p:txBody>
      </p:sp>
      <p:sp>
        <p:nvSpPr>
          <p:cNvPr id="177" name="Rectangle 151"/>
          <p:cNvSpPr>
            <a:spLocks noChangeArrowheads="1"/>
          </p:cNvSpPr>
          <p:nvPr/>
        </p:nvSpPr>
        <p:spPr bwMode="auto">
          <a:xfrm>
            <a:off x="990600" y="3617913"/>
            <a:ext cx="479425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 Monona</a:t>
            </a:r>
          </a:p>
        </p:txBody>
      </p:sp>
      <p:sp>
        <p:nvSpPr>
          <p:cNvPr id="178" name="Rectangle 152"/>
          <p:cNvSpPr>
            <a:spLocks noChangeArrowheads="1"/>
          </p:cNvSpPr>
          <p:nvPr/>
        </p:nvSpPr>
        <p:spPr bwMode="auto">
          <a:xfrm>
            <a:off x="1685217" y="3617913"/>
            <a:ext cx="47449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Crawford</a:t>
            </a:r>
          </a:p>
        </p:txBody>
      </p:sp>
      <p:sp>
        <p:nvSpPr>
          <p:cNvPr id="179" name="Rectangle 153"/>
          <p:cNvSpPr>
            <a:spLocks noChangeArrowheads="1"/>
          </p:cNvSpPr>
          <p:nvPr/>
        </p:nvSpPr>
        <p:spPr bwMode="auto">
          <a:xfrm>
            <a:off x="2446826" y="3617913"/>
            <a:ext cx="391134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 smtClean="0"/>
              <a:t>Carroll</a:t>
            </a:r>
            <a:endParaRPr lang="en-US" sz="2000" b="1" dirty="0"/>
          </a:p>
        </p:txBody>
      </p:sp>
      <p:sp>
        <p:nvSpPr>
          <p:cNvPr id="180" name="Rectangle 154"/>
          <p:cNvSpPr>
            <a:spLocks noChangeArrowheads="1"/>
          </p:cNvSpPr>
          <p:nvPr/>
        </p:nvSpPr>
        <p:spPr bwMode="auto">
          <a:xfrm>
            <a:off x="2984795" y="3617913"/>
            <a:ext cx="431209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 Greene</a:t>
            </a:r>
          </a:p>
        </p:txBody>
      </p:sp>
      <p:sp>
        <p:nvSpPr>
          <p:cNvPr id="181" name="Rectangle 155"/>
          <p:cNvSpPr>
            <a:spLocks noChangeArrowheads="1"/>
          </p:cNvSpPr>
          <p:nvPr/>
        </p:nvSpPr>
        <p:spPr bwMode="auto">
          <a:xfrm>
            <a:off x="3573462" y="3562350"/>
            <a:ext cx="457200" cy="18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600"/>
              <a:t>Boone</a:t>
            </a:r>
            <a:endParaRPr lang="en-US" sz="2000" b="1"/>
          </a:p>
        </p:txBody>
      </p:sp>
      <p:sp>
        <p:nvSpPr>
          <p:cNvPr id="182" name="Rectangle 156"/>
          <p:cNvSpPr>
            <a:spLocks noChangeArrowheads="1"/>
          </p:cNvSpPr>
          <p:nvPr/>
        </p:nvSpPr>
        <p:spPr bwMode="auto">
          <a:xfrm>
            <a:off x="4191000" y="3605213"/>
            <a:ext cx="38100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600" dirty="0" smtClean="0"/>
              <a:t>Story</a:t>
            </a:r>
            <a:endParaRPr lang="en-US" sz="600" dirty="0"/>
          </a:p>
        </p:txBody>
      </p:sp>
      <p:sp>
        <p:nvSpPr>
          <p:cNvPr id="183" name="Rectangle 157"/>
          <p:cNvSpPr>
            <a:spLocks noChangeArrowheads="1"/>
          </p:cNvSpPr>
          <p:nvPr/>
        </p:nvSpPr>
        <p:spPr bwMode="auto">
          <a:xfrm>
            <a:off x="4724400" y="3617913"/>
            <a:ext cx="472887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 Marshall</a:t>
            </a:r>
          </a:p>
        </p:txBody>
      </p:sp>
      <p:sp>
        <p:nvSpPr>
          <p:cNvPr id="184" name="Rectangle 158"/>
          <p:cNvSpPr>
            <a:spLocks noChangeArrowheads="1"/>
          </p:cNvSpPr>
          <p:nvPr/>
        </p:nvSpPr>
        <p:spPr bwMode="auto">
          <a:xfrm>
            <a:off x="5426074" y="3367088"/>
            <a:ext cx="423069" cy="704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endParaRPr lang="en-US" sz="600" dirty="0"/>
          </a:p>
          <a:p>
            <a:pPr eaLnBrk="0" hangingPunct="0">
              <a:defRPr/>
            </a:pPr>
            <a:r>
              <a:rPr lang="en-US" sz="600" dirty="0"/>
              <a:t>Tama</a:t>
            </a:r>
          </a:p>
          <a:p>
            <a:pPr eaLnBrk="0" hangingPunct="0">
              <a:defRPr/>
            </a:pPr>
            <a:endParaRPr lang="en-US" b="1" dirty="0"/>
          </a:p>
          <a:p>
            <a:pPr eaLnBrk="0" hangingPunct="0">
              <a:defRPr/>
            </a:pPr>
            <a:endParaRPr lang="en-US" sz="1000" b="1" dirty="0"/>
          </a:p>
        </p:txBody>
      </p:sp>
      <p:sp>
        <p:nvSpPr>
          <p:cNvPr id="185" name="Rectangle 159"/>
          <p:cNvSpPr>
            <a:spLocks noChangeArrowheads="1"/>
          </p:cNvSpPr>
          <p:nvPr/>
        </p:nvSpPr>
        <p:spPr bwMode="auto">
          <a:xfrm>
            <a:off x="5943600" y="3617913"/>
            <a:ext cx="423862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Benton</a:t>
            </a:r>
          </a:p>
        </p:txBody>
      </p:sp>
      <p:sp>
        <p:nvSpPr>
          <p:cNvPr id="186" name="Rectangle 160"/>
          <p:cNvSpPr>
            <a:spLocks noChangeArrowheads="1"/>
          </p:cNvSpPr>
          <p:nvPr/>
        </p:nvSpPr>
        <p:spPr bwMode="auto">
          <a:xfrm>
            <a:off x="6600106" y="3529013"/>
            <a:ext cx="312587" cy="274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Linn</a:t>
            </a:r>
          </a:p>
          <a:p>
            <a:pPr algn="ctr" eaLnBrk="0" hangingPunct="0"/>
            <a:endParaRPr lang="en-US" sz="600" dirty="0"/>
          </a:p>
        </p:txBody>
      </p:sp>
      <p:sp>
        <p:nvSpPr>
          <p:cNvPr id="187" name="Rectangle 161"/>
          <p:cNvSpPr>
            <a:spLocks noChangeArrowheads="1"/>
          </p:cNvSpPr>
          <p:nvPr/>
        </p:nvSpPr>
        <p:spPr bwMode="auto">
          <a:xfrm>
            <a:off x="7177747" y="3452813"/>
            <a:ext cx="355868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Jones</a:t>
            </a:r>
          </a:p>
        </p:txBody>
      </p:sp>
      <p:sp>
        <p:nvSpPr>
          <p:cNvPr id="188" name="Rectangle 162"/>
          <p:cNvSpPr>
            <a:spLocks noChangeArrowheads="1"/>
          </p:cNvSpPr>
          <p:nvPr/>
        </p:nvSpPr>
        <p:spPr bwMode="auto">
          <a:xfrm>
            <a:off x="7848600" y="3910013"/>
            <a:ext cx="420687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Clinton</a:t>
            </a:r>
          </a:p>
        </p:txBody>
      </p:sp>
      <p:sp>
        <p:nvSpPr>
          <p:cNvPr id="189" name="Rectangle 163"/>
          <p:cNvSpPr>
            <a:spLocks noChangeArrowheads="1"/>
          </p:cNvSpPr>
          <p:nvPr/>
        </p:nvSpPr>
        <p:spPr bwMode="auto">
          <a:xfrm>
            <a:off x="1156728" y="4262465"/>
            <a:ext cx="468078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 Harrison</a:t>
            </a:r>
          </a:p>
        </p:txBody>
      </p:sp>
      <p:sp>
        <p:nvSpPr>
          <p:cNvPr id="190" name="Rectangle 164"/>
          <p:cNvSpPr>
            <a:spLocks noChangeArrowheads="1"/>
          </p:cNvSpPr>
          <p:nvPr/>
        </p:nvSpPr>
        <p:spPr bwMode="auto">
          <a:xfrm>
            <a:off x="1841996" y="4214813"/>
            <a:ext cx="389531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Shelby</a:t>
            </a:r>
          </a:p>
        </p:txBody>
      </p:sp>
      <p:sp>
        <p:nvSpPr>
          <p:cNvPr id="191" name="Rectangle 165"/>
          <p:cNvSpPr>
            <a:spLocks noChangeArrowheads="1"/>
          </p:cNvSpPr>
          <p:nvPr/>
        </p:nvSpPr>
        <p:spPr bwMode="auto">
          <a:xfrm>
            <a:off x="2304072" y="4191000"/>
            <a:ext cx="511951" cy="1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500" dirty="0"/>
              <a:t>  Audubon</a:t>
            </a:r>
          </a:p>
        </p:txBody>
      </p:sp>
      <p:sp>
        <p:nvSpPr>
          <p:cNvPr id="192" name="Rectangle 166"/>
          <p:cNvSpPr>
            <a:spLocks noChangeArrowheads="1"/>
          </p:cNvSpPr>
          <p:nvPr/>
        </p:nvSpPr>
        <p:spPr bwMode="auto">
          <a:xfrm>
            <a:off x="2846394" y="4220518"/>
            <a:ext cx="452437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 Guthrie</a:t>
            </a:r>
          </a:p>
        </p:txBody>
      </p:sp>
      <p:sp>
        <p:nvSpPr>
          <p:cNvPr id="193" name="Rectangle 167"/>
          <p:cNvSpPr>
            <a:spLocks noChangeArrowheads="1"/>
          </p:cNvSpPr>
          <p:nvPr/>
        </p:nvSpPr>
        <p:spPr bwMode="auto">
          <a:xfrm>
            <a:off x="3429000" y="4230688"/>
            <a:ext cx="370295" cy="274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 smtClean="0"/>
              <a:t>Dallas</a:t>
            </a:r>
            <a:endParaRPr lang="en-US" sz="2000" b="1" dirty="0"/>
          </a:p>
          <a:p>
            <a:pPr eaLnBrk="0" hangingPunct="0"/>
            <a:r>
              <a:rPr lang="en-US" sz="600" dirty="0"/>
              <a:t> </a:t>
            </a:r>
          </a:p>
        </p:txBody>
      </p:sp>
      <p:sp>
        <p:nvSpPr>
          <p:cNvPr id="194" name="Rectangle 168"/>
          <p:cNvSpPr>
            <a:spLocks noChangeArrowheads="1"/>
          </p:cNvSpPr>
          <p:nvPr/>
        </p:nvSpPr>
        <p:spPr bwMode="auto">
          <a:xfrm>
            <a:off x="4075880" y="4154488"/>
            <a:ext cx="333426" cy="4283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 </a:t>
            </a:r>
            <a:r>
              <a:rPr lang="en-US" sz="600" dirty="0" smtClean="0"/>
              <a:t>Polk</a:t>
            </a:r>
            <a:endParaRPr lang="en-US" sz="2000" b="1" dirty="0"/>
          </a:p>
          <a:p>
            <a:pPr algn="ctr" eaLnBrk="0" hangingPunct="0"/>
            <a:endParaRPr lang="en-US" sz="1600" b="1" dirty="0"/>
          </a:p>
        </p:txBody>
      </p:sp>
      <p:sp>
        <p:nvSpPr>
          <p:cNvPr id="195" name="Rectangle 169"/>
          <p:cNvSpPr>
            <a:spLocks noChangeArrowheads="1"/>
          </p:cNvSpPr>
          <p:nvPr/>
        </p:nvSpPr>
        <p:spPr bwMode="auto">
          <a:xfrm>
            <a:off x="4705350" y="4191000"/>
            <a:ext cx="379913" cy="274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 smtClean="0"/>
              <a:t>Jasper</a:t>
            </a:r>
            <a:endParaRPr lang="en-US" sz="2000" dirty="0"/>
          </a:p>
          <a:p>
            <a:pPr eaLnBrk="0" hangingPunct="0"/>
            <a:r>
              <a:rPr lang="en-US" sz="600" dirty="0"/>
              <a:t>   </a:t>
            </a:r>
          </a:p>
        </p:txBody>
      </p:sp>
      <p:sp>
        <p:nvSpPr>
          <p:cNvPr id="196" name="Rectangle 170"/>
          <p:cNvSpPr>
            <a:spLocks noChangeArrowheads="1"/>
          </p:cNvSpPr>
          <p:nvPr/>
        </p:nvSpPr>
        <p:spPr bwMode="auto">
          <a:xfrm>
            <a:off x="5238750" y="4191000"/>
            <a:ext cx="517771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Poweshiek</a:t>
            </a:r>
          </a:p>
        </p:txBody>
      </p:sp>
      <p:sp>
        <p:nvSpPr>
          <p:cNvPr id="197" name="Rectangle 171"/>
          <p:cNvSpPr>
            <a:spLocks noChangeArrowheads="1"/>
          </p:cNvSpPr>
          <p:nvPr/>
        </p:nvSpPr>
        <p:spPr bwMode="auto">
          <a:xfrm>
            <a:off x="5970587" y="4100513"/>
            <a:ext cx="346075" cy="4587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Iowa</a:t>
            </a:r>
          </a:p>
          <a:p>
            <a:pPr eaLnBrk="0" hangingPunct="0"/>
            <a:endParaRPr lang="en-US" b="1" dirty="0"/>
          </a:p>
        </p:txBody>
      </p:sp>
      <p:sp>
        <p:nvSpPr>
          <p:cNvPr id="198" name="Rectangle 172"/>
          <p:cNvSpPr>
            <a:spLocks noChangeArrowheads="1"/>
          </p:cNvSpPr>
          <p:nvPr/>
        </p:nvSpPr>
        <p:spPr bwMode="auto">
          <a:xfrm>
            <a:off x="6493933" y="4214813"/>
            <a:ext cx="43762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 smtClean="0"/>
              <a:t>Johnson</a:t>
            </a:r>
            <a:endParaRPr lang="en-US" sz="600" dirty="0"/>
          </a:p>
        </p:txBody>
      </p:sp>
      <p:sp>
        <p:nvSpPr>
          <p:cNvPr id="199" name="Rectangle 173"/>
          <p:cNvSpPr>
            <a:spLocks noChangeArrowheads="1"/>
          </p:cNvSpPr>
          <p:nvPr/>
        </p:nvSpPr>
        <p:spPr bwMode="auto">
          <a:xfrm>
            <a:off x="7162800" y="3975100"/>
            <a:ext cx="367089" cy="4898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Cedar</a:t>
            </a:r>
          </a:p>
          <a:p>
            <a:pPr eaLnBrk="0" hangingPunct="0"/>
            <a:endParaRPr lang="en-US" sz="2000" b="1" dirty="0"/>
          </a:p>
        </p:txBody>
      </p:sp>
      <p:sp>
        <p:nvSpPr>
          <p:cNvPr id="200" name="Rectangle 174"/>
          <p:cNvSpPr>
            <a:spLocks noChangeArrowheads="1"/>
          </p:cNvSpPr>
          <p:nvPr/>
        </p:nvSpPr>
        <p:spPr bwMode="auto">
          <a:xfrm>
            <a:off x="7778686" y="4291013"/>
            <a:ext cx="34144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 smtClean="0"/>
              <a:t>Scott</a:t>
            </a:r>
            <a:endParaRPr lang="en-US" sz="600" dirty="0"/>
          </a:p>
        </p:txBody>
      </p:sp>
      <p:sp>
        <p:nvSpPr>
          <p:cNvPr id="201" name="Rectangle 175"/>
          <p:cNvSpPr>
            <a:spLocks noChangeArrowheads="1"/>
          </p:cNvSpPr>
          <p:nvPr/>
        </p:nvSpPr>
        <p:spPr bwMode="auto">
          <a:xfrm>
            <a:off x="7087588" y="4587312"/>
            <a:ext cx="509756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Muscatine</a:t>
            </a:r>
          </a:p>
        </p:txBody>
      </p:sp>
      <p:sp>
        <p:nvSpPr>
          <p:cNvPr id="202" name="Rectangle 176"/>
          <p:cNvSpPr>
            <a:spLocks noChangeArrowheads="1"/>
          </p:cNvSpPr>
          <p:nvPr/>
        </p:nvSpPr>
        <p:spPr bwMode="auto">
          <a:xfrm>
            <a:off x="1444625" y="4748213"/>
            <a:ext cx="671512" cy="4905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Pottawattamie</a:t>
            </a:r>
          </a:p>
          <a:p>
            <a:pPr algn="ctr" eaLnBrk="0" hangingPunct="0"/>
            <a:endParaRPr lang="en-US" sz="2000" b="1" dirty="0"/>
          </a:p>
        </p:txBody>
      </p:sp>
      <p:sp>
        <p:nvSpPr>
          <p:cNvPr id="203" name="Rectangle 177"/>
          <p:cNvSpPr>
            <a:spLocks noChangeArrowheads="1"/>
          </p:cNvSpPr>
          <p:nvPr/>
        </p:nvSpPr>
        <p:spPr bwMode="auto">
          <a:xfrm>
            <a:off x="2344737" y="4899025"/>
            <a:ext cx="322205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Cass</a:t>
            </a:r>
          </a:p>
        </p:txBody>
      </p:sp>
      <p:sp>
        <p:nvSpPr>
          <p:cNvPr id="204" name="Rectangle 178"/>
          <p:cNvSpPr>
            <a:spLocks noChangeArrowheads="1"/>
          </p:cNvSpPr>
          <p:nvPr/>
        </p:nvSpPr>
        <p:spPr bwMode="auto">
          <a:xfrm>
            <a:off x="2873375" y="4899025"/>
            <a:ext cx="381000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 Adair</a:t>
            </a:r>
          </a:p>
        </p:txBody>
      </p:sp>
      <p:sp>
        <p:nvSpPr>
          <p:cNvPr id="205" name="Rectangle 179"/>
          <p:cNvSpPr>
            <a:spLocks noChangeArrowheads="1"/>
          </p:cNvSpPr>
          <p:nvPr/>
        </p:nvSpPr>
        <p:spPr bwMode="auto">
          <a:xfrm>
            <a:off x="3469481" y="4882587"/>
            <a:ext cx="471284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 Madison</a:t>
            </a:r>
          </a:p>
        </p:txBody>
      </p:sp>
      <p:sp>
        <p:nvSpPr>
          <p:cNvPr id="206" name="Rectangle 180"/>
          <p:cNvSpPr>
            <a:spLocks noChangeArrowheads="1"/>
          </p:cNvSpPr>
          <p:nvPr/>
        </p:nvSpPr>
        <p:spPr bwMode="auto">
          <a:xfrm>
            <a:off x="4072280" y="4835525"/>
            <a:ext cx="42159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 smtClean="0"/>
              <a:t>Warren</a:t>
            </a:r>
            <a:endParaRPr lang="en-US" sz="600" dirty="0"/>
          </a:p>
        </p:txBody>
      </p:sp>
      <p:sp>
        <p:nvSpPr>
          <p:cNvPr id="207" name="Rectangle 181"/>
          <p:cNvSpPr>
            <a:spLocks noChangeArrowheads="1"/>
          </p:cNvSpPr>
          <p:nvPr/>
        </p:nvSpPr>
        <p:spPr bwMode="auto">
          <a:xfrm>
            <a:off x="4648200" y="4724400"/>
            <a:ext cx="43815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600" dirty="0" smtClean="0"/>
              <a:t>Marion</a:t>
            </a:r>
            <a:endParaRPr lang="en-US" sz="600" dirty="0"/>
          </a:p>
        </p:txBody>
      </p:sp>
      <p:sp>
        <p:nvSpPr>
          <p:cNvPr id="208" name="Rectangle 182"/>
          <p:cNvSpPr>
            <a:spLocks noChangeArrowheads="1"/>
          </p:cNvSpPr>
          <p:nvPr/>
        </p:nvSpPr>
        <p:spPr bwMode="auto">
          <a:xfrm>
            <a:off x="5181600" y="4748213"/>
            <a:ext cx="533400" cy="4254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 Mahaska</a:t>
            </a:r>
          </a:p>
          <a:p>
            <a:pPr algn="ctr" eaLnBrk="0" hangingPunct="0"/>
            <a:endParaRPr lang="en-US" sz="1600" b="1" dirty="0"/>
          </a:p>
        </p:txBody>
      </p:sp>
      <p:sp>
        <p:nvSpPr>
          <p:cNvPr id="209" name="Rectangle 183"/>
          <p:cNvSpPr>
            <a:spLocks noChangeArrowheads="1"/>
          </p:cNvSpPr>
          <p:nvPr/>
        </p:nvSpPr>
        <p:spPr bwMode="auto">
          <a:xfrm>
            <a:off x="5779277" y="4912233"/>
            <a:ext cx="411973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Keokuk</a:t>
            </a:r>
          </a:p>
        </p:txBody>
      </p:sp>
      <p:sp>
        <p:nvSpPr>
          <p:cNvPr id="210" name="Rectangle 184"/>
          <p:cNvSpPr>
            <a:spLocks noChangeArrowheads="1"/>
          </p:cNvSpPr>
          <p:nvPr/>
        </p:nvSpPr>
        <p:spPr bwMode="auto">
          <a:xfrm>
            <a:off x="6355148" y="4823721"/>
            <a:ext cx="502465" cy="1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500" dirty="0"/>
              <a:t>Washington</a:t>
            </a:r>
          </a:p>
        </p:txBody>
      </p:sp>
      <p:sp>
        <p:nvSpPr>
          <p:cNvPr id="211" name="Rectangle 185"/>
          <p:cNvSpPr>
            <a:spLocks noChangeArrowheads="1"/>
          </p:cNvSpPr>
          <p:nvPr/>
        </p:nvSpPr>
        <p:spPr bwMode="auto">
          <a:xfrm>
            <a:off x="6934200" y="5053013"/>
            <a:ext cx="397546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 Louisa</a:t>
            </a:r>
          </a:p>
        </p:txBody>
      </p:sp>
      <p:sp>
        <p:nvSpPr>
          <p:cNvPr id="212" name="Rectangle 186"/>
          <p:cNvSpPr>
            <a:spLocks noChangeArrowheads="1"/>
          </p:cNvSpPr>
          <p:nvPr/>
        </p:nvSpPr>
        <p:spPr bwMode="auto">
          <a:xfrm>
            <a:off x="1525570" y="5281613"/>
            <a:ext cx="331822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 smtClean="0"/>
              <a:t>Mills</a:t>
            </a:r>
            <a:endParaRPr lang="en-US" sz="600" dirty="0"/>
          </a:p>
        </p:txBody>
      </p:sp>
      <p:sp>
        <p:nvSpPr>
          <p:cNvPr id="213" name="Rectangle 188"/>
          <p:cNvSpPr>
            <a:spLocks noChangeArrowheads="1"/>
          </p:cNvSpPr>
          <p:nvPr/>
        </p:nvSpPr>
        <p:spPr bwMode="auto">
          <a:xfrm>
            <a:off x="2620168" y="5377121"/>
            <a:ext cx="43815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600" dirty="0" smtClean="0"/>
              <a:t>Adams</a:t>
            </a:r>
            <a:endParaRPr lang="en-US" sz="1600" b="1" dirty="0"/>
          </a:p>
        </p:txBody>
      </p:sp>
      <p:sp>
        <p:nvSpPr>
          <p:cNvPr id="214" name="Rectangle 189"/>
          <p:cNvSpPr>
            <a:spLocks noChangeArrowheads="1"/>
          </p:cNvSpPr>
          <p:nvPr/>
        </p:nvSpPr>
        <p:spPr bwMode="auto">
          <a:xfrm>
            <a:off x="3220218" y="5369064"/>
            <a:ext cx="370294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Union</a:t>
            </a:r>
          </a:p>
        </p:txBody>
      </p:sp>
      <p:sp>
        <p:nvSpPr>
          <p:cNvPr id="215" name="Rectangle 190"/>
          <p:cNvSpPr>
            <a:spLocks noChangeArrowheads="1"/>
          </p:cNvSpPr>
          <p:nvPr/>
        </p:nvSpPr>
        <p:spPr bwMode="auto">
          <a:xfrm>
            <a:off x="3717925" y="5400675"/>
            <a:ext cx="379913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Clarke</a:t>
            </a:r>
          </a:p>
        </p:txBody>
      </p:sp>
      <p:sp>
        <p:nvSpPr>
          <p:cNvPr id="216" name="Rectangle 191"/>
          <p:cNvSpPr>
            <a:spLocks noChangeArrowheads="1"/>
          </p:cNvSpPr>
          <p:nvPr/>
        </p:nvSpPr>
        <p:spPr bwMode="auto">
          <a:xfrm>
            <a:off x="4297362" y="5400675"/>
            <a:ext cx="354265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/>
              <a:t>Lucas</a:t>
            </a:r>
          </a:p>
        </p:txBody>
      </p:sp>
      <p:sp>
        <p:nvSpPr>
          <p:cNvPr id="217" name="Rectangle 192"/>
          <p:cNvSpPr>
            <a:spLocks noChangeArrowheads="1"/>
          </p:cNvSpPr>
          <p:nvPr/>
        </p:nvSpPr>
        <p:spPr bwMode="auto">
          <a:xfrm>
            <a:off x="4873111" y="5284788"/>
            <a:ext cx="434415" cy="274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Monroe</a:t>
            </a:r>
          </a:p>
          <a:p>
            <a:pPr algn="ctr" eaLnBrk="0" hangingPunct="0"/>
            <a:endParaRPr lang="en-US" sz="600" dirty="0"/>
          </a:p>
        </p:txBody>
      </p:sp>
      <p:sp>
        <p:nvSpPr>
          <p:cNvPr id="218" name="Rectangle 193"/>
          <p:cNvSpPr>
            <a:spLocks noChangeArrowheads="1"/>
          </p:cNvSpPr>
          <p:nvPr/>
        </p:nvSpPr>
        <p:spPr bwMode="auto">
          <a:xfrm>
            <a:off x="5510212" y="5281613"/>
            <a:ext cx="509588" cy="4905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Wapello</a:t>
            </a:r>
          </a:p>
          <a:p>
            <a:pPr algn="ctr" eaLnBrk="0" hangingPunct="0"/>
            <a:endParaRPr lang="en-US" sz="2000" b="1" dirty="0"/>
          </a:p>
        </p:txBody>
      </p:sp>
      <p:sp>
        <p:nvSpPr>
          <p:cNvPr id="219" name="Rectangle 194"/>
          <p:cNvSpPr>
            <a:spLocks noChangeArrowheads="1"/>
          </p:cNvSpPr>
          <p:nvPr/>
        </p:nvSpPr>
        <p:spPr bwMode="auto">
          <a:xfrm>
            <a:off x="6035675" y="5284788"/>
            <a:ext cx="515937" cy="4898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 Jefferson</a:t>
            </a:r>
          </a:p>
          <a:p>
            <a:pPr algn="ctr" eaLnBrk="0" hangingPunct="0"/>
            <a:endParaRPr lang="en-US" sz="2000" b="1" dirty="0"/>
          </a:p>
        </p:txBody>
      </p:sp>
      <p:sp>
        <p:nvSpPr>
          <p:cNvPr id="220" name="Rectangle 195"/>
          <p:cNvSpPr>
            <a:spLocks noChangeArrowheads="1"/>
          </p:cNvSpPr>
          <p:nvPr/>
        </p:nvSpPr>
        <p:spPr bwMode="auto">
          <a:xfrm>
            <a:off x="6636332" y="5357813"/>
            <a:ext cx="371898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 smtClean="0"/>
              <a:t>Henry</a:t>
            </a:r>
            <a:endParaRPr lang="en-US" b="1" dirty="0"/>
          </a:p>
        </p:txBody>
      </p:sp>
      <p:sp>
        <p:nvSpPr>
          <p:cNvPr id="221" name="Rectangle 196"/>
          <p:cNvSpPr>
            <a:spLocks noChangeArrowheads="1"/>
          </p:cNvSpPr>
          <p:nvPr/>
        </p:nvSpPr>
        <p:spPr bwMode="auto">
          <a:xfrm>
            <a:off x="7037059" y="5539914"/>
            <a:ext cx="533801" cy="1744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550" dirty="0"/>
              <a:t> Des Moines</a:t>
            </a:r>
          </a:p>
        </p:txBody>
      </p:sp>
      <p:sp>
        <p:nvSpPr>
          <p:cNvPr id="222" name="Rectangle 197"/>
          <p:cNvSpPr>
            <a:spLocks noChangeArrowheads="1"/>
          </p:cNvSpPr>
          <p:nvPr/>
        </p:nvSpPr>
        <p:spPr bwMode="auto">
          <a:xfrm>
            <a:off x="1448482" y="5857875"/>
            <a:ext cx="468312" cy="18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Fremont</a:t>
            </a:r>
          </a:p>
        </p:txBody>
      </p:sp>
      <p:sp>
        <p:nvSpPr>
          <p:cNvPr id="223" name="Rectangle 198"/>
          <p:cNvSpPr>
            <a:spLocks noChangeArrowheads="1"/>
          </p:cNvSpPr>
          <p:nvPr/>
        </p:nvSpPr>
        <p:spPr bwMode="auto">
          <a:xfrm>
            <a:off x="2088153" y="5789937"/>
            <a:ext cx="370295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 dirty="0"/>
              <a:t> </a:t>
            </a:r>
            <a:r>
              <a:rPr lang="en-US" sz="600" dirty="0" smtClean="0"/>
              <a:t>Page </a:t>
            </a:r>
            <a:endParaRPr lang="en-US" sz="600" dirty="0"/>
          </a:p>
        </p:txBody>
      </p:sp>
      <p:sp>
        <p:nvSpPr>
          <p:cNvPr id="224" name="Rectangle 199"/>
          <p:cNvSpPr>
            <a:spLocks noChangeArrowheads="1"/>
          </p:cNvSpPr>
          <p:nvPr/>
        </p:nvSpPr>
        <p:spPr bwMode="auto">
          <a:xfrm>
            <a:off x="2590800" y="5815013"/>
            <a:ext cx="434975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  Taylor</a:t>
            </a:r>
          </a:p>
        </p:txBody>
      </p:sp>
      <p:sp>
        <p:nvSpPr>
          <p:cNvPr id="225" name="Rectangle 200"/>
          <p:cNvSpPr>
            <a:spLocks noChangeArrowheads="1"/>
          </p:cNvSpPr>
          <p:nvPr/>
        </p:nvSpPr>
        <p:spPr bwMode="auto">
          <a:xfrm>
            <a:off x="3169723" y="5909482"/>
            <a:ext cx="471284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 Ringgold</a:t>
            </a:r>
          </a:p>
        </p:txBody>
      </p:sp>
      <p:sp>
        <p:nvSpPr>
          <p:cNvPr id="226" name="Rectangle 201"/>
          <p:cNvSpPr>
            <a:spLocks noChangeArrowheads="1"/>
          </p:cNvSpPr>
          <p:nvPr/>
        </p:nvSpPr>
        <p:spPr bwMode="auto">
          <a:xfrm>
            <a:off x="3739652" y="5857875"/>
            <a:ext cx="431208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Decatur</a:t>
            </a:r>
          </a:p>
        </p:txBody>
      </p:sp>
      <p:sp>
        <p:nvSpPr>
          <p:cNvPr id="227" name="Rectangle 202"/>
          <p:cNvSpPr>
            <a:spLocks noChangeArrowheads="1"/>
          </p:cNvSpPr>
          <p:nvPr/>
        </p:nvSpPr>
        <p:spPr bwMode="auto">
          <a:xfrm>
            <a:off x="4381500" y="5857875"/>
            <a:ext cx="419100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600" dirty="0"/>
              <a:t> Wayne</a:t>
            </a:r>
          </a:p>
        </p:txBody>
      </p:sp>
      <p:sp>
        <p:nvSpPr>
          <p:cNvPr id="228" name="Rectangle 203"/>
          <p:cNvSpPr>
            <a:spLocks noChangeArrowheads="1"/>
          </p:cNvSpPr>
          <p:nvPr/>
        </p:nvSpPr>
        <p:spPr bwMode="auto">
          <a:xfrm>
            <a:off x="4800600" y="5815013"/>
            <a:ext cx="709612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600" dirty="0" smtClean="0"/>
              <a:t>Appanoose</a:t>
            </a:r>
            <a:endParaRPr lang="en-US" sz="600" dirty="0"/>
          </a:p>
        </p:txBody>
      </p:sp>
      <p:sp>
        <p:nvSpPr>
          <p:cNvPr id="229" name="Rectangle 204"/>
          <p:cNvSpPr>
            <a:spLocks noChangeArrowheads="1"/>
          </p:cNvSpPr>
          <p:nvPr/>
        </p:nvSpPr>
        <p:spPr bwMode="auto">
          <a:xfrm>
            <a:off x="5538787" y="5857875"/>
            <a:ext cx="709613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600"/>
              <a:t>Davis</a:t>
            </a:r>
          </a:p>
        </p:txBody>
      </p:sp>
      <p:sp>
        <p:nvSpPr>
          <p:cNvPr id="230" name="Rectangle 205"/>
          <p:cNvSpPr>
            <a:spLocks noChangeArrowheads="1"/>
          </p:cNvSpPr>
          <p:nvPr/>
        </p:nvSpPr>
        <p:spPr bwMode="auto">
          <a:xfrm>
            <a:off x="5976937" y="5857875"/>
            <a:ext cx="814388" cy="180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600"/>
              <a:t> Van Buren</a:t>
            </a:r>
          </a:p>
        </p:txBody>
      </p:sp>
      <p:sp>
        <p:nvSpPr>
          <p:cNvPr id="231" name="Rectangle 206"/>
          <p:cNvSpPr>
            <a:spLocks noChangeArrowheads="1"/>
          </p:cNvSpPr>
          <p:nvPr/>
        </p:nvSpPr>
        <p:spPr bwMode="auto">
          <a:xfrm>
            <a:off x="6714507" y="5967413"/>
            <a:ext cx="291748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Lee</a:t>
            </a:r>
          </a:p>
        </p:txBody>
      </p:sp>
      <p:sp>
        <p:nvSpPr>
          <p:cNvPr id="236" name="Freeform 87"/>
          <p:cNvSpPr>
            <a:spLocks/>
          </p:cNvSpPr>
          <p:nvPr/>
        </p:nvSpPr>
        <p:spPr bwMode="auto">
          <a:xfrm>
            <a:off x="5267325" y="4087813"/>
            <a:ext cx="608012" cy="615950"/>
          </a:xfrm>
          <a:custGeom>
            <a:avLst/>
            <a:gdLst>
              <a:gd name="T0" fmla="*/ 2147483647 w 369"/>
              <a:gd name="T1" fmla="*/ 2147483647 h 357"/>
              <a:gd name="T2" fmla="*/ 2147483647 w 369"/>
              <a:gd name="T3" fmla="*/ 2147483647 h 357"/>
              <a:gd name="T4" fmla="*/ 2147483647 w 369"/>
              <a:gd name="T5" fmla="*/ 2147483647 h 357"/>
              <a:gd name="T6" fmla="*/ 0 w 369"/>
              <a:gd name="T7" fmla="*/ 0 h 357"/>
              <a:gd name="T8" fmla="*/ 2147483647 w 369"/>
              <a:gd name="T9" fmla="*/ 0 h 357"/>
              <a:gd name="T10" fmla="*/ 2147483647 w 369"/>
              <a:gd name="T11" fmla="*/ 2147483647 h 3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9" h="357">
                <a:moveTo>
                  <a:pt x="368" y="356"/>
                </a:moveTo>
                <a:lnTo>
                  <a:pt x="278" y="356"/>
                </a:lnTo>
                <a:lnTo>
                  <a:pt x="14" y="356"/>
                </a:lnTo>
                <a:lnTo>
                  <a:pt x="0" y="0"/>
                </a:lnTo>
                <a:lnTo>
                  <a:pt x="368" y="0"/>
                </a:lnTo>
                <a:lnTo>
                  <a:pt x="368" y="35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37" name="Rectangle 109"/>
          <p:cNvSpPr>
            <a:spLocks noChangeArrowheads="1"/>
          </p:cNvSpPr>
          <p:nvPr/>
        </p:nvSpPr>
        <p:spPr bwMode="auto">
          <a:xfrm>
            <a:off x="1452865" y="1281113"/>
            <a:ext cx="429606" cy="182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"/>
              <a:t>Osceola</a:t>
            </a:r>
          </a:p>
        </p:txBody>
      </p:sp>
      <p:sp>
        <p:nvSpPr>
          <p:cNvPr id="240" name="Rectangle 169"/>
          <p:cNvSpPr>
            <a:spLocks noChangeArrowheads="1"/>
          </p:cNvSpPr>
          <p:nvPr/>
        </p:nvSpPr>
        <p:spPr bwMode="auto">
          <a:xfrm>
            <a:off x="5307526" y="4182371"/>
            <a:ext cx="517771" cy="274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600" dirty="0" smtClean="0"/>
              <a:t>Poweshiek</a:t>
            </a:r>
            <a:endParaRPr lang="en-US" sz="2000" dirty="0"/>
          </a:p>
          <a:p>
            <a:pPr eaLnBrk="0" hangingPunct="0"/>
            <a:r>
              <a:rPr lang="en-US" sz="600" dirty="0"/>
              <a:t>   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4135437" y="4338647"/>
            <a:ext cx="277812" cy="239401"/>
          </a:xfrm>
          <a:prstGeom prst="star5">
            <a:avLst/>
          </a:prstGeom>
          <a:solidFill>
            <a:schemeClr val="accent2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/>
          <p:nvPr/>
        </p:nvCxnSpPr>
        <p:spPr>
          <a:xfrm flipH="1">
            <a:off x="6531507" y="4403725"/>
            <a:ext cx="197908" cy="22757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H="1" flipV="1">
            <a:off x="3907881" y="4154488"/>
            <a:ext cx="501425" cy="21341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lung.org/associations/states/iowa/volunteers/Gail-Orcut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 bwMode="auto">
          <a:xfrm>
            <a:off x="2970518" y="3278157"/>
            <a:ext cx="831544" cy="1509743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052" name="Picture 4" descr="http://d3trabu2dfbdfb.cloudfront.net/7/8/780126_300x3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7" y="4722514"/>
            <a:ext cx="1135943" cy="1135943"/>
          </a:xfrm>
          <a:prstGeom prst="rect">
            <a:avLst/>
          </a:prstGeom>
          <a:solidFill>
            <a:schemeClr val="accent2"/>
          </a:solidFill>
          <a:extLst/>
        </p:spPr>
      </p:pic>
    </p:spTree>
    <p:extLst>
      <p:ext uri="{BB962C8B-B14F-4D97-AF65-F5344CB8AC3E}">
        <p14:creationId xmlns:p14="http://schemas.microsoft.com/office/powerpoint/2010/main" val="26026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584"/>
            <a:ext cx="9144000" cy="677108"/>
          </a:xfr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461963" algn="l"/>
            <a:r>
              <a:rPr lang="en-US" sz="3800" b="1" dirty="0" smtClean="0">
                <a:cs typeface="Helvetica"/>
              </a:rPr>
              <a:t>Radon </a:t>
            </a:r>
            <a:r>
              <a:rPr lang="en-US" sz="3800" b="1" dirty="0">
                <a:cs typeface="Helvetica"/>
              </a:rPr>
              <a:t>Testing in Plymouth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u="sng" dirty="0" smtClean="0"/>
              <a:t>Goal</a:t>
            </a:r>
            <a:r>
              <a:rPr lang="en-US" sz="1800" b="1" dirty="0" smtClean="0"/>
              <a:t>: Educate the public about radon, test homes for radon, and correlate with features of the home. </a:t>
            </a:r>
          </a:p>
          <a:p>
            <a:r>
              <a:rPr lang="en-US" sz="1800" b="1" u="sng" dirty="0" smtClean="0"/>
              <a:t>Champions</a:t>
            </a:r>
            <a:r>
              <a:rPr lang="en-US" sz="1800" b="1" dirty="0" smtClean="0"/>
              <a:t>: Dr. Cindy Wolff &amp; Dr. Barcey Levy</a:t>
            </a:r>
          </a:p>
          <a:p>
            <a:r>
              <a:rPr lang="en-US" sz="1800" b="1" u="sng" dirty="0" smtClean="0"/>
              <a:t>Results</a:t>
            </a:r>
            <a:r>
              <a:rPr lang="en-US" sz="1800" b="1" dirty="0" smtClean="0"/>
              <a:t>:</a:t>
            </a:r>
          </a:p>
          <a:p>
            <a:pPr lvl="1"/>
            <a:r>
              <a:rPr lang="en-US" sz="1600" b="1" dirty="0" smtClean="0"/>
              <a:t>14 Community Presentations (700+ Iowans)</a:t>
            </a:r>
          </a:p>
          <a:p>
            <a:pPr lvl="1"/>
            <a:r>
              <a:rPr lang="en-US" sz="1600" b="1" dirty="0" smtClean="0"/>
              <a:t>378 valid test results with mean result of 10.0 </a:t>
            </a:r>
            <a:r>
              <a:rPr lang="en-US" sz="1600" b="1" dirty="0" err="1" smtClean="0"/>
              <a:t>pCi</a:t>
            </a:r>
            <a:r>
              <a:rPr lang="en-US" sz="1600" b="1" dirty="0" smtClean="0"/>
              <a:t>/L</a:t>
            </a:r>
          </a:p>
          <a:p>
            <a:pPr lvl="1"/>
            <a:r>
              <a:rPr lang="en-US" sz="1600" b="1" dirty="0" smtClean="0"/>
              <a:t>Over 80% of homes tested had radon levels of 4 </a:t>
            </a:r>
            <a:r>
              <a:rPr lang="en-US" sz="1600" b="1" dirty="0" err="1" smtClean="0"/>
              <a:t>pCi</a:t>
            </a:r>
            <a:r>
              <a:rPr lang="en-US" sz="1600" b="1" dirty="0" smtClean="0"/>
              <a:t>/L or greater. </a:t>
            </a:r>
          </a:p>
          <a:p>
            <a:pPr lvl="1"/>
            <a:r>
              <a:rPr lang="en-US" sz="1600" b="1" dirty="0" smtClean="0"/>
              <a:t>Of 8 radon values above 30 </a:t>
            </a:r>
            <a:r>
              <a:rPr lang="en-US" sz="1600" b="1" dirty="0" err="1" smtClean="0"/>
              <a:t>pCi</a:t>
            </a:r>
            <a:r>
              <a:rPr lang="en-US" sz="1600" b="1" dirty="0" smtClean="0"/>
              <a:t>/L, the mean was 45.5 </a:t>
            </a:r>
            <a:r>
              <a:rPr lang="en-US" sz="1600" b="1" dirty="0" err="1" smtClean="0"/>
              <a:t>pCi</a:t>
            </a:r>
            <a:r>
              <a:rPr lang="en-US" sz="1600" b="1" dirty="0" smtClean="0"/>
              <a:t>/L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6423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 Light" panose="020F0302020204030204" pitchFamily="34" charset="0"/>
              </a:rPr>
              <a:t>Acknowledgement: Iowa Cancer Consortium, NCI </a:t>
            </a:r>
            <a:r>
              <a:rPr lang="en-US" sz="1100" b="1" dirty="0" smtClean="0">
                <a:latin typeface="Calibri Light" panose="020F0302020204030204" pitchFamily="34" charset="0"/>
              </a:rPr>
              <a:t>1 </a:t>
            </a:r>
            <a:r>
              <a:rPr lang="en-US" sz="1100" b="1" dirty="0">
                <a:latin typeface="Calibri Light" panose="020F0302020204030204" pitchFamily="34" charset="0"/>
              </a:rPr>
              <a:t>RC4 CA153493-01, Akron Mercy Medical Clinic,  and </a:t>
            </a:r>
            <a:r>
              <a:rPr lang="en-US" sz="1100" b="1" dirty="0" smtClean="0">
                <a:latin typeface="Calibri Light" panose="020F0302020204030204" pitchFamily="34" charset="0"/>
              </a:rPr>
              <a:t>The </a:t>
            </a:r>
            <a:r>
              <a:rPr lang="en-US" sz="1100" b="1" dirty="0">
                <a:latin typeface="Calibri Light" panose="020F0302020204030204" pitchFamily="34" charset="0"/>
              </a:rPr>
              <a:t>University of Iowa Department of Family Medicine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2309" r="9920" b="4189"/>
          <a:stretch/>
        </p:blipFill>
        <p:spPr bwMode="auto">
          <a:xfrm>
            <a:off x="5715000" y="4270525"/>
            <a:ext cx="2975758" cy="2291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81537"/>
            <a:ext cx="1781175" cy="1228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4928633"/>
            <a:ext cx="204232" cy="146304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Journal of the American Board of Family Medicine 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623993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10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584"/>
            <a:ext cx="9144000" cy="677108"/>
          </a:xfr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461963" algn="l"/>
            <a:r>
              <a:rPr lang="en-US" sz="3800" b="1" dirty="0">
                <a:cs typeface="Helvetica"/>
              </a:rPr>
              <a:t>Radon-Free Homes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Radon testing &amp; mitigation assistance for low-income neighborhood in Des Moines, Iowa. </a:t>
            </a:r>
          </a:p>
          <a:p>
            <a:r>
              <a:rPr lang="en-US" sz="2000" dirty="0" smtClean="0"/>
              <a:t>Mitigation cost shared with HUD</a:t>
            </a:r>
          </a:p>
          <a:p>
            <a:r>
              <a:rPr lang="en-US" sz="2000" dirty="0" smtClean="0"/>
              <a:t>Partners: Polk County Health Dept.</a:t>
            </a:r>
          </a:p>
        </p:txBody>
      </p:sp>
      <p:pic>
        <p:nvPicPr>
          <p:cNvPr id="4" name="Picture 2" descr="http://www.d11s.org/artwork/EPA_logo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932759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hotos of homes in a Des Moines neighborhood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 b="2416"/>
          <a:stretch/>
        </p:blipFill>
        <p:spPr bwMode="auto">
          <a:xfrm>
            <a:off x="5047680" y="3951118"/>
            <a:ext cx="3513161" cy="231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57600"/>
            <a:ext cx="2191483" cy="2263466"/>
          </a:xfrm>
          <a:prstGeom prst="rect">
            <a:avLst/>
          </a:prstGeom>
        </p:spPr>
      </p:pic>
      <p:pic>
        <p:nvPicPr>
          <p:cNvPr id="6146" name="Picture 2" descr="S:\Consortium, I4C\Communication and Marketing\03_Logos &amp; Letterhead\01_Logos USE ME\01_Small\ICC[pms302]S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35783"/>
            <a:ext cx="18288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584"/>
            <a:ext cx="9144000" cy="677108"/>
          </a:xfr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61963" algn="l"/>
            <a:r>
              <a:rPr lang="en-US" sz="3800" b="1" dirty="0">
                <a:cs typeface="Helvetica"/>
              </a:rPr>
              <a:t>Community Education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evening event open to the public to educate about radon and have test kits available for sale.</a:t>
            </a:r>
          </a:p>
          <a:p>
            <a:pPr marL="0" indent="0">
              <a:buNone/>
            </a:pPr>
            <a:r>
              <a:rPr lang="en-US" b="1" dirty="0" smtClean="0"/>
              <a:t>Agenda includes:</a:t>
            </a:r>
          </a:p>
          <a:p>
            <a:r>
              <a:rPr lang="en-US" dirty="0" smtClean="0"/>
              <a:t>Survivor</a:t>
            </a:r>
          </a:p>
          <a:p>
            <a:r>
              <a:rPr lang="en-US" dirty="0" smtClean="0"/>
              <a:t>Mitigator</a:t>
            </a:r>
          </a:p>
          <a:p>
            <a:r>
              <a:rPr lang="en-US" dirty="0" smtClean="0"/>
              <a:t>Public Health</a:t>
            </a:r>
          </a:p>
          <a:p>
            <a:r>
              <a:rPr lang="en-US" dirty="0" smtClean="0"/>
              <a:t>Healthcare</a:t>
            </a:r>
            <a:endParaRPr lang="en-US" dirty="0"/>
          </a:p>
        </p:txBody>
      </p:sp>
      <p:pic>
        <p:nvPicPr>
          <p:cNvPr id="7170" name="Picture 2" descr="S:\Consortium, I4C\Communication and Marketing\03_Logos &amp; Letterhead\01_Logos USE ME\01_Small\ICC[pms302]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18288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9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 education, distribute test kits &amp; collect contact information from each recipient, follow-up if the test has not been completed.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12 Individuals and 17 Organizations</a:t>
            </a:r>
            <a:endParaRPr lang="en-US" dirty="0"/>
          </a:p>
          <a:p>
            <a:r>
              <a:rPr lang="en-US" dirty="0"/>
              <a:t>430 Test Kits Distributed</a:t>
            </a:r>
          </a:p>
          <a:p>
            <a:r>
              <a:rPr lang="en-US" dirty="0" smtClean="0"/>
              <a:t>270 </a:t>
            </a:r>
            <a:r>
              <a:rPr lang="en-US" dirty="0"/>
              <a:t>Homes Tested</a:t>
            </a:r>
          </a:p>
          <a:p>
            <a:r>
              <a:rPr lang="en-US" dirty="0" smtClean="0"/>
              <a:t>248 Tests </a:t>
            </a:r>
            <a:r>
              <a:rPr lang="en-US" dirty="0"/>
              <a:t>that produced results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03238"/>
            <a:ext cx="9144000" cy="7921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1963" indent="-461963" algn="l"/>
            <a:r>
              <a:rPr lang="en-US" b="1" dirty="0" smtClean="0"/>
              <a:t>	2015 Radon Testing Challenge</a:t>
            </a:r>
            <a:endParaRPr lang="en-US" b="1" dirty="0"/>
          </a:p>
        </p:txBody>
      </p:sp>
      <p:pic>
        <p:nvPicPr>
          <p:cNvPr id="8194" name="Picture 2" descr="S:\Consortium, I4C\Communication and Marketing\03_Logos &amp; Letterhead\01_Logos USE ME\01_Small\ICC[pms302]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18288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0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792162"/>
          </a:xfrm>
          <a:solidFill>
            <a:schemeClr val="tx2"/>
          </a:solidFill>
        </p:spPr>
        <p:txBody>
          <a:bodyPr/>
          <a:lstStyle/>
          <a:p>
            <a:pPr marL="461963" indent="-461963" algn="l"/>
            <a:r>
              <a:rPr lang="en-US" b="1" dirty="0" smtClean="0"/>
              <a:t>	2016 Radon Testing Initiative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Four organizations are currently working with healthcare providers to educate and distribute test kits. Follow-up is being provided to anyone not completing their test.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Results will be available June 2016</a:t>
            </a:r>
            <a:endParaRPr lang="en-US" dirty="0"/>
          </a:p>
        </p:txBody>
      </p:sp>
      <p:pic>
        <p:nvPicPr>
          <p:cNvPr id="9218" name="Picture 2" descr="S:\Consortium, I4C\Communication and Marketing\03_Logos &amp; Letterhead\01_Logos USE ME\01_Small\ICC[pms302]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8288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0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63039"/>
            <a:ext cx="9144000" cy="7085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440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 b="1" dirty="0">
                <a:cs typeface="Helvetica"/>
              </a:rPr>
              <a:t>Local Level Policy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7903948"/>
              </p:ext>
            </p:extLst>
          </p:nvPr>
        </p:nvGraphicFramePr>
        <p:xfrm>
          <a:off x="2743200" y="1600200"/>
          <a:ext cx="3657600" cy="4383405"/>
        </p:xfrm>
        <a:graphic>
          <a:graphicData uri="http://schemas.openxmlformats.org/drawingml/2006/table">
            <a:tbl>
              <a:tblPr/>
              <a:tblGrid>
                <a:gridCol w="1308100"/>
                <a:gridCol w="2349500"/>
              </a:tblGrid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 of Iowa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statewide code for RRNC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 County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Adopted 2003 IRC Appendix F (2004)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Muscatine County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Winter 2007 adopted 2006 IRC, Appendix F; previously operated under 2000 IRC, which was originally adopted in 2004.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 County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August 2004, Ordinance 2004-3 outlined RRNC requirements in the county.  www.shco.org/2004-3.htm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Coralville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Adopted IRC 2003, Appendix F all residential buildings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Cities of Harlan and Muscatine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IRC Appendix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Iowa 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Ordinance No. 02-4033 passed in 2002 adopts Appendix F of the IRC. www.icgov.org/site/ (PDF)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North Liberty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Adopted IRC, including Appendix F (July 2005). Mandatory for all new residential buildings to include a passive system.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19643" r="11715" b="11420"/>
          <a:stretch/>
        </p:blipFill>
        <p:spPr>
          <a:xfrm>
            <a:off x="38967" y="5257800"/>
            <a:ext cx="2280949" cy="1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33400"/>
            <a:ext cx="9144000" cy="7085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 b="1" dirty="0" smtClean="0">
                <a:cs typeface="Helvetica"/>
              </a:rPr>
              <a:t>Current Statewide </a:t>
            </a:r>
            <a:r>
              <a:rPr lang="en-US" sz="3800" b="1" dirty="0">
                <a:cs typeface="Helvetica"/>
              </a:rPr>
              <a:t>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Iowa requires </a:t>
            </a:r>
            <a:r>
              <a:rPr lang="en-US" sz="2400" dirty="0"/>
              <a:t>radon professionals to be licensed for radon testing and </a:t>
            </a:r>
            <a:r>
              <a:rPr lang="en-US" sz="2400" dirty="0" smtClean="0"/>
              <a:t>mitigation. </a:t>
            </a:r>
          </a:p>
          <a:p>
            <a:r>
              <a:rPr lang="en-US" sz="2400" dirty="0" smtClean="0"/>
              <a:t>Testing is required </a:t>
            </a:r>
            <a:r>
              <a:rPr lang="en-US" sz="2400" dirty="0"/>
              <a:t>for daycare and preschool </a:t>
            </a:r>
            <a:r>
              <a:rPr lang="en-US" sz="2400" dirty="0" smtClean="0"/>
              <a:t>facilities.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2009, Iowa established a requirement for home sellers to inform home buyers of previous radon testing during real estate transactions, and realtors are required to share the Radon Fact Sheet during a real estate </a:t>
            </a:r>
            <a:r>
              <a:rPr lang="en-US" sz="2400" dirty="0" smtClean="0"/>
              <a:t>transaction.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2015, Iowa amended disclosure language to include disclosure of results of a radon test, regardless of the level, to a </a:t>
            </a:r>
            <a:r>
              <a:rPr lang="en-US" sz="2400" dirty="0" smtClean="0"/>
              <a:t>both buyer and seller during </a:t>
            </a:r>
            <a:r>
              <a:rPr lang="en-US" sz="2400" dirty="0"/>
              <a:t>the real estate transaction. </a:t>
            </a:r>
            <a:endParaRPr lang="en-US" sz="2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3214"/>
            <a:ext cx="4038600" cy="2679935"/>
          </a:xfrm>
        </p:spPr>
      </p:pic>
      <p:sp>
        <p:nvSpPr>
          <p:cNvPr id="6" name="TextBox 5"/>
          <p:cNvSpPr txBox="1"/>
          <p:nvPr/>
        </p:nvSpPr>
        <p:spPr>
          <a:xfrm>
            <a:off x="4648200" y="51816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Radon Awareness Month Proclamation Signing, January 2013 </a:t>
            </a:r>
            <a:endParaRPr lang="en-US" sz="1200" dirty="0">
              <a:latin typeface="Calibri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19643" r="11715" b="11420"/>
          <a:stretch/>
        </p:blipFill>
        <p:spPr>
          <a:xfrm>
            <a:off x="4343400" y="5550165"/>
            <a:ext cx="2133600" cy="13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School Testing</a:t>
            </a:r>
          </a:p>
          <a:p>
            <a:r>
              <a:rPr lang="en-US" dirty="0" smtClean="0"/>
              <a:t>Radon Resistant New Construction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3400"/>
            <a:ext cx="9144000" cy="7085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>
              <a:spcBef>
                <a:spcPct val="0"/>
              </a:spcBef>
            </a:pPr>
            <a:r>
              <a:rPr lang="en-US" sz="3800" b="1" dirty="0">
                <a:latin typeface="+mj-lt"/>
                <a:ea typeface="+mj-ea"/>
                <a:cs typeface="Helvetica"/>
              </a:rPr>
              <a:t>Current Policy Work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19643" r="11715" b="11420"/>
          <a:stretch/>
        </p:blipFill>
        <p:spPr>
          <a:xfrm>
            <a:off x="152400" y="5334000"/>
            <a:ext cx="2133600" cy="13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8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2613">
            <a:off x="-960493" y="-1151434"/>
            <a:ext cx="12782606" cy="9160867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6823"/>
            <a:ext cx="7772400" cy="3712777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cs typeface="Helvetica"/>
              </a:rPr>
              <a:t>Efforts to Address Radon in Iowa</a:t>
            </a:r>
            <a:r>
              <a:rPr lang="en-US" sz="3600" b="1" dirty="0" smtClean="0">
                <a:cs typeface="Helvetica"/>
              </a:rPr>
              <a:t/>
            </a:r>
            <a:br>
              <a:rPr lang="en-US" sz="3600" b="1" dirty="0" smtClean="0">
                <a:cs typeface="Helvetica"/>
              </a:rPr>
            </a:br>
            <a:r>
              <a:rPr lang="en-US" sz="2400" dirty="0" smtClean="0">
                <a:cs typeface="Helvetica"/>
              </a:rPr>
              <a:t>Hot Topics &amp; Promising Practices in Radon Control</a:t>
            </a:r>
            <a:r>
              <a:rPr lang="en-US" sz="3600" dirty="0" smtClean="0">
                <a:latin typeface="Calibri Light" panose="020F0302020204030204" pitchFamily="34" charset="0"/>
                <a:cs typeface="Helvetica"/>
              </a:rPr>
              <a:t/>
            </a:r>
            <a:br>
              <a:rPr lang="en-US" sz="3600" dirty="0" smtClean="0">
                <a:latin typeface="Calibri Light" panose="020F0302020204030204" pitchFamily="34" charset="0"/>
                <a:cs typeface="Helvetica"/>
              </a:rPr>
            </a:br>
            <a:r>
              <a:rPr lang="en-US" sz="3600" dirty="0">
                <a:latin typeface="Calibri Light" panose="020F0302020204030204" pitchFamily="34" charset="0"/>
                <a:cs typeface="Helvetica"/>
              </a:rPr>
              <a:t/>
            </a:r>
            <a:br>
              <a:rPr lang="en-US" sz="3600" dirty="0">
                <a:latin typeface="Calibri Light" panose="020F0302020204030204" pitchFamily="34" charset="0"/>
                <a:cs typeface="Helvetica"/>
              </a:rPr>
            </a:br>
            <a:endParaRPr lang="en-US" sz="3600" dirty="0">
              <a:latin typeface="Calibri Light" panose="020F0302020204030204" pitchFamily="34" charset="0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5257800" cy="3886200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+mj-lt"/>
                <a:cs typeface="Garamond"/>
              </a:rPr>
              <a:t>Allie Bain, MPH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+mj-lt"/>
                <a:cs typeface="Helvetica"/>
              </a:rPr>
              <a:t>Program Coordinator | </a:t>
            </a:r>
            <a:r>
              <a:rPr lang="en-US" sz="1800" b="1" dirty="0">
                <a:solidFill>
                  <a:schemeClr val="tx1"/>
                </a:solidFill>
                <a:latin typeface="+mj-lt"/>
                <a:cs typeface="Helvetica"/>
              </a:rPr>
              <a:t>Iowa Cancer Consortium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+mj-lt"/>
                <a:cs typeface="Helvetica"/>
              </a:rPr>
              <a:t>Iowa </a:t>
            </a:r>
            <a:r>
              <a:rPr lang="en-US" sz="1800" b="1" dirty="0">
                <a:solidFill>
                  <a:schemeClr val="tx1"/>
                </a:solidFill>
                <a:latin typeface="+mj-lt"/>
                <a:cs typeface="Helvetica"/>
              </a:rPr>
              <a:t>Radon Coalition</a:t>
            </a:r>
            <a:endParaRPr lang="en-US" sz="1800" dirty="0" smtClean="0">
              <a:solidFill>
                <a:schemeClr val="tx1"/>
              </a:solidFill>
              <a:latin typeface="+mj-lt"/>
              <a:cs typeface="Garamond"/>
            </a:endParaRPr>
          </a:p>
          <a:p>
            <a:pPr algn="l"/>
            <a:endParaRPr lang="en-US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pic>
        <p:nvPicPr>
          <p:cNvPr id="1026" name="Picture 2" descr="S:\Consortium, I4C\Communication and Marketing\03_Logos &amp; Letterhead\01_Logos USE ME\01_Small\ICC[pms302]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67400"/>
            <a:ext cx="18288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Allie Bain, MPH</a:t>
            </a:r>
          </a:p>
          <a:p>
            <a:pPr marL="0" indent="0">
              <a:buNone/>
            </a:pPr>
            <a:r>
              <a:rPr lang="en-US" b="1" dirty="0" smtClean="0"/>
              <a:t>Iowa Cancer Consortium</a:t>
            </a:r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ABain@canceriowa.org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319-335-4609</a:t>
            </a:r>
            <a:endParaRPr lang="en-US" b="1" dirty="0"/>
          </a:p>
        </p:txBody>
      </p:sp>
      <p:pic>
        <p:nvPicPr>
          <p:cNvPr id="10242" name="Picture 2" descr="S:\Consortium, I4C\Communication and Marketing\03_Logos &amp; Letterhead\01_Logos USE ME\01_Small\ICC[pms302]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18288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89330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4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28600"/>
            <a:ext cx="9144000" cy="8878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889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atin typeface="+mn-lt"/>
                <a:cs typeface="Helvetica"/>
              </a:rPr>
              <a:t>Organizational Profile</a:t>
            </a:r>
            <a:endParaRPr lang="en-US" sz="3800" b="1" dirty="0">
              <a:latin typeface="+mn-lt"/>
              <a:cs typeface="Helvetic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675" y="1208535"/>
            <a:ext cx="6613573" cy="4658865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latin typeface="+mj-lt"/>
                <a:cs typeface="Garamond"/>
              </a:rPr>
              <a:t>Membership</a:t>
            </a:r>
            <a:r>
              <a:rPr lang="en-US" sz="2800" b="1" dirty="0">
                <a:latin typeface="+mj-lt"/>
                <a:cs typeface="Garamond"/>
              </a:rPr>
              <a:t>:</a:t>
            </a:r>
          </a:p>
          <a:p>
            <a:pPr lvl="1" algn="just">
              <a:lnSpc>
                <a:spcPct val="80000"/>
              </a:lnSpc>
            </a:pPr>
            <a:r>
              <a:rPr lang="en-US" b="1" dirty="0" smtClean="0">
                <a:latin typeface="+mj-lt"/>
                <a:cs typeface="Garamond"/>
              </a:rPr>
              <a:t>340 active members</a:t>
            </a:r>
            <a:endParaRPr lang="en-US" b="1" dirty="0">
              <a:latin typeface="+mj-lt"/>
              <a:cs typeface="Garamond"/>
            </a:endParaRPr>
          </a:p>
          <a:p>
            <a:pPr lvl="1" algn="just">
              <a:lnSpc>
                <a:spcPct val="80000"/>
              </a:lnSpc>
            </a:pPr>
            <a:r>
              <a:rPr lang="en-US" b="1" dirty="0" smtClean="0">
                <a:latin typeface="+mj-lt"/>
                <a:cs typeface="Garamond"/>
              </a:rPr>
              <a:t>40 </a:t>
            </a:r>
            <a:r>
              <a:rPr lang="en-US" b="1" dirty="0">
                <a:latin typeface="+mj-lt"/>
                <a:cs typeface="Garamond"/>
              </a:rPr>
              <a:t>organizational </a:t>
            </a:r>
            <a:r>
              <a:rPr lang="en-US" b="1" dirty="0" smtClean="0">
                <a:latin typeface="+mj-lt"/>
                <a:cs typeface="Garamond"/>
              </a:rPr>
              <a:t>members</a:t>
            </a:r>
          </a:p>
          <a:p>
            <a:pPr algn="just"/>
            <a:r>
              <a:rPr lang="en-US" sz="2800" b="1" dirty="0" smtClean="0">
                <a:latin typeface="+mj-lt"/>
                <a:cs typeface="Garamond"/>
              </a:rPr>
              <a:t>Meetings</a:t>
            </a:r>
            <a:r>
              <a:rPr lang="en-US" sz="2800" b="1" dirty="0">
                <a:latin typeface="+mj-lt"/>
                <a:cs typeface="Garamond"/>
              </a:rPr>
              <a:t>:</a:t>
            </a:r>
          </a:p>
          <a:p>
            <a:pPr lvl="1" algn="just">
              <a:lnSpc>
                <a:spcPct val="80000"/>
              </a:lnSpc>
            </a:pPr>
            <a:r>
              <a:rPr lang="en-US" b="1" dirty="0" smtClean="0">
                <a:latin typeface="+mj-lt"/>
                <a:cs typeface="Garamond"/>
              </a:rPr>
              <a:t>In-person </a:t>
            </a:r>
          </a:p>
          <a:p>
            <a:pPr lvl="1" algn="just">
              <a:lnSpc>
                <a:spcPct val="80000"/>
              </a:lnSpc>
            </a:pPr>
            <a:r>
              <a:rPr lang="en-US" b="1" dirty="0" smtClean="0">
                <a:latin typeface="+mj-lt"/>
                <a:cs typeface="Garamond"/>
              </a:rPr>
              <a:t>Teleconference</a:t>
            </a:r>
          </a:p>
          <a:p>
            <a:pPr marL="457200" lvl="1" indent="0" algn="just">
              <a:lnSpc>
                <a:spcPct val="80000"/>
              </a:lnSpc>
              <a:buNone/>
            </a:pPr>
            <a:endParaRPr lang="en-US" sz="1800" dirty="0" smtClean="0">
              <a:latin typeface="Garamond"/>
              <a:cs typeface="Garamond"/>
            </a:endParaRPr>
          </a:p>
          <a:p>
            <a:pPr marL="457200" lvl="1" indent="0" algn="just">
              <a:lnSpc>
                <a:spcPct val="80000"/>
              </a:lnSpc>
              <a:buNone/>
            </a:pPr>
            <a:endParaRPr lang="en-US" sz="1800" dirty="0" smtClean="0">
              <a:latin typeface="Garamond"/>
              <a:cs typeface="Garamond"/>
            </a:endParaRPr>
          </a:p>
          <a:p>
            <a:pPr lvl="1" algn="just"/>
            <a:endParaRPr lang="en-US" sz="1800" dirty="0" smtClean="0">
              <a:latin typeface="Garamond"/>
              <a:cs typeface="Garamond"/>
            </a:endParaRPr>
          </a:p>
          <a:p>
            <a:pPr lvl="1" algn="just"/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2675" y="4560756"/>
            <a:ext cx="6613573" cy="2331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en-US" sz="2000" dirty="0" smtClean="0">
              <a:latin typeface="Garamond"/>
              <a:cs typeface="Garamond"/>
            </a:endParaRPr>
          </a:p>
          <a:p>
            <a:pPr lvl="1" algn="just"/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16" name="Freeform 142"/>
          <p:cNvSpPr>
            <a:spLocks/>
          </p:cNvSpPr>
          <p:nvPr/>
        </p:nvSpPr>
        <p:spPr bwMode="auto">
          <a:xfrm>
            <a:off x="6723550" y="1551658"/>
            <a:ext cx="2229613" cy="1447800"/>
          </a:xfrm>
          <a:custGeom>
            <a:avLst/>
            <a:gdLst>
              <a:gd name="T0" fmla="*/ 0 w 1168"/>
              <a:gd name="T1" fmla="*/ 19 h 756"/>
              <a:gd name="T2" fmla="*/ 4 w 1168"/>
              <a:gd name="T3" fmla="*/ 75 h 756"/>
              <a:gd name="T4" fmla="*/ 29 w 1168"/>
              <a:gd name="T5" fmla="*/ 114 h 756"/>
              <a:gd name="T6" fmla="*/ 11 w 1168"/>
              <a:gd name="T7" fmla="*/ 161 h 756"/>
              <a:gd name="T8" fmla="*/ 29 w 1168"/>
              <a:gd name="T9" fmla="*/ 264 h 756"/>
              <a:gd name="T10" fmla="*/ 75 w 1168"/>
              <a:gd name="T11" fmla="*/ 411 h 756"/>
              <a:gd name="T12" fmla="*/ 75 w 1168"/>
              <a:gd name="T13" fmla="*/ 460 h 756"/>
              <a:gd name="T14" fmla="*/ 115 w 1168"/>
              <a:gd name="T15" fmla="*/ 525 h 756"/>
              <a:gd name="T16" fmla="*/ 133 w 1168"/>
              <a:gd name="T17" fmla="*/ 642 h 756"/>
              <a:gd name="T18" fmla="*/ 124 w 1168"/>
              <a:gd name="T19" fmla="*/ 680 h 756"/>
              <a:gd name="T20" fmla="*/ 146 w 1168"/>
              <a:gd name="T21" fmla="*/ 716 h 756"/>
              <a:gd name="T22" fmla="*/ 897 w 1168"/>
              <a:gd name="T23" fmla="*/ 700 h 756"/>
              <a:gd name="T24" fmla="*/ 953 w 1168"/>
              <a:gd name="T25" fmla="*/ 756 h 756"/>
              <a:gd name="T26" fmla="*/ 1009 w 1168"/>
              <a:gd name="T27" fmla="*/ 677 h 756"/>
              <a:gd name="T28" fmla="*/ 1036 w 1168"/>
              <a:gd name="T29" fmla="*/ 587 h 756"/>
              <a:gd name="T30" fmla="*/ 1009 w 1168"/>
              <a:gd name="T31" fmla="*/ 520 h 756"/>
              <a:gd name="T32" fmla="*/ 1144 w 1168"/>
              <a:gd name="T33" fmla="*/ 422 h 756"/>
              <a:gd name="T34" fmla="*/ 1168 w 1168"/>
              <a:gd name="T35" fmla="*/ 370 h 756"/>
              <a:gd name="T36" fmla="*/ 1168 w 1168"/>
              <a:gd name="T37" fmla="*/ 342 h 756"/>
              <a:gd name="T38" fmla="*/ 1071 w 1168"/>
              <a:gd name="T39" fmla="*/ 234 h 756"/>
              <a:gd name="T40" fmla="*/ 981 w 1168"/>
              <a:gd name="T41" fmla="*/ 122 h 756"/>
              <a:gd name="T42" fmla="*/ 953 w 1168"/>
              <a:gd name="T43" fmla="*/ 0 h 756"/>
              <a:gd name="T44" fmla="*/ 29 w 1168"/>
              <a:gd name="T45" fmla="*/ 19 h 756"/>
              <a:gd name="T46" fmla="*/ 0 w 1168"/>
              <a:gd name="T47" fmla="*/ 19 h 7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68"/>
              <a:gd name="T73" fmla="*/ 0 h 756"/>
              <a:gd name="T74" fmla="*/ 1168 w 1168"/>
              <a:gd name="T75" fmla="*/ 756 h 75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68" h="756">
                <a:moveTo>
                  <a:pt x="0" y="19"/>
                </a:moveTo>
                <a:lnTo>
                  <a:pt x="4" y="75"/>
                </a:lnTo>
                <a:lnTo>
                  <a:pt x="29" y="114"/>
                </a:lnTo>
                <a:lnTo>
                  <a:pt x="11" y="161"/>
                </a:lnTo>
                <a:lnTo>
                  <a:pt x="29" y="264"/>
                </a:lnTo>
                <a:lnTo>
                  <a:pt x="75" y="411"/>
                </a:lnTo>
                <a:lnTo>
                  <a:pt x="75" y="460"/>
                </a:lnTo>
                <a:lnTo>
                  <a:pt x="115" y="525"/>
                </a:lnTo>
                <a:lnTo>
                  <a:pt x="133" y="642"/>
                </a:lnTo>
                <a:lnTo>
                  <a:pt x="124" y="680"/>
                </a:lnTo>
                <a:lnTo>
                  <a:pt x="146" y="716"/>
                </a:lnTo>
                <a:lnTo>
                  <a:pt x="897" y="700"/>
                </a:lnTo>
                <a:lnTo>
                  <a:pt x="953" y="756"/>
                </a:lnTo>
                <a:lnTo>
                  <a:pt x="1009" y="677"/>
                </a:lnTo>
                <a:lnTo>
                  <a:pt x="1036" y="587"/>
                </a:lnTo>
                <a:lnTo>
                  <a:pt x="1009" y="520"/>
                </a:lnTo>
                <a:lnTo>
                  <a:pt x="1144" y="422"/>
                </a:lnTo>
                <a:lnTo>
                  <a:pt x="1168" y="370"/>
                </a:lnTo>
                <a:lnTo>
                  <a:pt x="1168" y="342"/>
                </a:lnTo>
                <a:lnTo>
                  <a:pt x="1071" y="234"/>
                </a:lnTo>
                <a:lnTo>
                  <a:pt x="981" y="122"/>
                </a:lnTo>
                <a:lnTo>
                  <a:pt x="953" y="0"/>
                </a:lnTo>
                <a:lnTo>
                  <a:pt x="29" y="19"/>
                </a:lnTo>
                <a:lnTo>
                  <a:pt x="0" y="19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18679" y="3779307"/>
            <a:ext cx="4441110" cy="174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i="1" dirty="0" smtClean="0">
                <a:latin typeface="+mj-lt"/>
                <a:cs typeface="Garamond"/>
              </a:rPr>
              <a:t>Mission: 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i="1" dirty="0" smtClean="0">
                <a:latin typeface="+mj-lt"/>
                <a:cs typeface="Garamond"/>
              </a:rPr>
              <a:t>Reduce cancer incidence and mortality in Iowa through collaborative efforts that provide services and programs directed towards comprehensive cancer control.</a:t>
            </a:r>
            <a:endParaRPr lang="en-US" sz="2000" dirty="0">
              <a:latin typeface="+mj-lt"/>
              <a:cs typeface="Garamond"/>
            </a:endParaRPr>
          </a:p>
        </p:txBody>
      </p:sp>
      <p:pic>
        <p:nvPicPr>
          <p:cNvPr id="3074" name="Picture 2" descr="S:\Consortium, I4C\Communication and Marketing\03_Logos &amp; Letterhead\01_Logos USE ME\01_Small\ICC[pms302]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18288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06416"/>
            <a:ext cx="9143999" cy="7603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889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atin typeface="+mn-lt"/>
                <a:cs typeface="Helvetica"/>
              </a:rPr>
              <a:t>Membership Structure</a:t>
            </a:r>
            <a:endParaRPr lang="en-US" sz="3800" b="1" dirty="0">
              <a:latin typeface="+mn-lt"/>
              <a:cs typeface="Helvetic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2202" y="1966124"/>
            <a:ext cx="2773992" cy="474536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cs typeface="Garamond"/>
              </a:rPr>
              <a:t>Prevention </a:t>
            </a:r>
            <a:endParaRPr lang="en-US" sz="2800" b="1" dirty="0">
              <a:cs typeface="Garamon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399" y="2593552"/>
            <a:ext cx="2792795" cy="4465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latin typeface="Calibri Light" pitchFamily="34" charset="0"/>
                <a:cs typeface="Garamon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>
                <a:latin typeface="+mn-lt"/>
              </a:rPr>
              <a:t>Screening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5481" y="3204920"/>
            <a:ext cx="2801515" cy="4526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latin typeface="Calibri Light" pitchFamily="34" charset="0"/>
                <a:cs typeface="Garamon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>
                <a:latin typeface="+mn-lt"/>
              </a:rPr>
              <a:t>Treatment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3399" y="3843826"/>
            <a:ext cx="2792795" cy="44316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latin typeface="Calibri Light" pitchFamily="34" charset="0"/>
                <a:cs typeface="Garamon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>
                <a:latin typeface="+mn-lt"/>
              </a:rPr>
              <a:t>Quality of Life</a:t>
            </a: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3326194" y="2203392"/>
            <a:ext cx="432202" cy="269645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768580" y="1942156"/>
            <a:ext cx="1606840" cy="3002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1100" b="1" dirty="0" smtClean="0">
                <a:cs typeface="Garamond"/>
              </a:rPr>
              <a:t>Tobacco</a:t>
            </a:r>
            <a:endParaRPr lang="en-US" sz="1100" b="1" dirty="0">
              <a:cs typeface="Garamond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58396" y="2322897"/>
            <a:ext cx="1606840" cy="3002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100" b="1">
                <a:latin typeface="Calibri Light" pitchFamily="34" charset="0"/>
                <a:cs typeface="Garamond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latin typeface="+mn-lt"/>
              </a:rPr>
              <a:t>Radon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58396" y="2701637"/>
            <a:ext cx="1606840" cy="38326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100" b="1">
                <a:latin typeface="Calibri Light" pitchFamily="34" charset="0"/>
                <a:cs typeface="Garamond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latin typeface="+mn-lt"/>
              </a:rPr>
              <a:t>Physical Activity &amp; Nutrition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765181" y="3158837"/>
            <a:ext cx="1606840" cy="3002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100" b="1">
                <a:latin typeface="Calibri Light" pitchFamily="34" charset="0"/>
                <a:cs typeface="Garamond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latin typeface="+mn-lt"/>
              </a:rPr>
              <a:t>Sun-Safety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036">
            <a:off x="6511473" y="3585027"/>
            <a:ext cx="1869230" cy="241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29" y="1590675"/>
            <a:ext cx="1781175" cy="1228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2090" y="2098175"/>
            <a:ext cx="124968" cy="146304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766827" y="3507460"/>
            <a:ext cx="1606840" cy="3002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100" b="1">
                <a:latin typeface="Calibri Light" pitchFamily="34" charset="0"/>
                <a:cs typeface="Garamond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>
                <a:latin typeface="+mn-lt"/>
              </a:rPr>
              <a:t>HPV</a:t>
            </a:r>
            <a:endParaRPr lang="en-US" dirty="0">
              <a:latin typeface="+mn-lt"/>
            </a:endParaRPr>
          </a:p>
        </p:txBody>
      </p:sp>
      <p:pic>
        <p:nvPicPr>
          <p:cNvPr id="2050" name="Picture 2" descr="S:\Consortium, I4C\Communication and Marketing\03_Logos &amp; Letterhead\01_Logos USE ME\01_Small\ICC[pms302]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18288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64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+mj-lt"/>
                <a:ea typeface="+mj-ea"/>
                <a:cs typeface="Helvetica"/>
              </a:rPr>
              <a:t>Radon Profile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cs typeface="Garamond"/>
              </a:rPr>
              <a:t>7 in 10 homes </a:t>
            </a:r>
            <a:r>
              <a:rPr lang="en-US" sz="2000" dirty="0">
                <a:cs typeface="Garamond"/>
              </a:rPr>
              <a:t>in Iowa </a:t>
            </a:r>
            <a:r>
              <a:rPr lang="en-US" sz="2000" dirty="0" smtClean="0">
                <a:cs typeface="Garamond"/>
              </a:rPr>
              <a:t>contain </a:t>
            </a:r>
            <a:r>
              <a:rPr lang="en-US" sz="2000" dirty="0">
                <a:cs typeface="Garamond"/>
              </a:rPr>
              <a:t>Radon concentrations above 4 </a:t>
            </a:r>
            <a:r>
              <a:rPr lang="en-US" sz="2000" dirty="0" err="1" smtClean="0">
                <a:cs typeface="Garamond"/>
              </a:rPr>
              <a:t>pCi</a:t>
            </a:r>
            <a:r>
              <a:rPr lang="en-US" sz="2000" dirty="0" smtClean="0">
                <a:cs typeface="Garamond"/>
              </a:rPr>
              <a:t>/L</a:t>
            </a:r>
          </a:p>
          <a:p>
            <a:endParaRPr lang="en-US" sz="2000" dirty="0" smtClean="0">
              <a:cs typeface="Garam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Garamond"/>
              </a:rPr>
              <a:t>Iowa leads the nation in the percent of homes over 4 </a:t>
            </a:r>
            <a:r>
              <a:rPr lang="en-US" sz="2000" b="1" dirty="0" err="1" smtClean="0">
                <a:cs typeface="Garamond"/>
              </a:rPr>
              <a:t>pCi</a:t>
            </a:r>
            <a:r>
              <a:rPr lang="en-US" sz="2000" b="1" dirty="0" smtClean="0">
                <a:cs typeface="Garamond"/>
              </a:rPr>
              <a:t>/L</a:t>
            </a:r>
            <a:r>
              <a:rPr lang="en-US" sz="2000" b="1" dirty="0">
                <a:cs typeface="Garamond"/>
              </a:rPr>
              <a:t> </a:t>
            </a:r>
            <a:r>
              <a:rPr lang="en-US" sz="2000" b="1" dirty="0" smtClean="0">
                <a:cs typeface="Garamond"/>
              </a:rPr>
              <a:t>as well as percent of homes over 20 </a:t>
            </a:r>
            <a:r>
              <a:rPr lang="en-US" sz="2000" b="1" dirty="0" err="1" smtClean="0">
                <a:cs typeface="Garamond"/>
              </a:rPr>
              <a:t>pCi</a:t>
            </a:r>
            <a:r>
              <a:rPr lang="en-US" sz="2000" b="1" dirty="0" smtClean="0">
                <a:cs typeface="Garamond"/>
              </a:rPr>
              <a:t>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cs typeface="Garam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Garamond"/>
              </a:rPr>
              <a:t>The average indoor radon concentration in Iowa is more than </a:t>
            </a:r>
            <a:r>
              <a:rPr lang="en-US" sz="2000" b="1" dirty="0" smtClean="0">
                <a:cs typeface="Garamond"/>
              </a:rPr>
              <a:t>six times </a:t>
            </a:r>
            <a:r>
              <a:rPr lang="en-US" sz="2000" dirty="0" smtClean="0">
                <a:cs typeface="Garamond"/>
              </a:rPr>
              <a:t>the national average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92045"/>
            <a:ext cx="42862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:\Consortium, I4C\Communication and Marketing\03_Logos &amp; Letterhead\01_Logos USE ME\01_Small\ICC[pms302]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2" y="5638800"/>
            <a:ext cx="18288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23" y="573157"/>
            <a:ext cx="455254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84886"/>
            <a:ext cx="4379683" cy="566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S:\Consortium, I4C\Communication and Marketing\03_Logos &amp; Letterhead\01_Logos USE ME\01_Small\ICC[pms302]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91320"/>
            <a:ext cx="18288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b="1" dirty="0">
                <a:cs typeface="Helvetica"/>
              </a:rPr>
              <a:t>Iowa Radon Coalition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r>
              <a:rPr lang="en-US" b="1" dirty="0" smtClean="0"/>
              <a:t>About: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90+ Members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Meet in-person/teleconference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/>
              <a:t>Interagency education/advocacy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/>
              <a:t>Policy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19643" r="11715" b="11420"/>
          <a:stretch/>
        </p:blipFill>
        <p:spPr>
          <a:xfrm>
            <a:off x="228600" y="4983714"/>
            <a:ext cx="2743199" cy="167298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5200"/>
            <a:ext cx="351143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7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76200" y="-76200"/>
            <a:ext cx="92964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" y="1413674"/>
            <a:ext cx="1315779" cy="1315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" y="3017876"/>
            <a:ext cx="1905000" cy="540544"/>
          </a:xfrm>
          <a:prstGeom prst="rect">
            <a:avLst/>
          </a:prstGeom>
        </p:spPr>
      </p:pic>
      <p:pic>
        <p:nvPicPr>
          <p:cNvPr id="4" name="Picture 4" descr="http://www.goguild.com/assets/uploads/15656/aarst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07" y="22289"/>
            <a:ext cx="14097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" y="194691"/>
            <a:ext cx="1219200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23" y="208599"/>
            <a:ext cx="1663832" cy="78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55" y="208599"/>
            <a:ext cx="1545180" cy="1009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1895"/>
            <a:ext cx="1441322" cy="962822"/>
          </a:xfrm>
          <a:prstGeom prst="rect">
            <a:avLst/>
          </a:prstGeom>
        </p:spPr>
      </p:pic>
      <p:pic>
        <p:nvPicPr>
          <p:cNvPr id="9" name="Picture 2" descr="http://www.kcci.com/image/view/-/16407646/highRes/1/-/jbjw9bz/-/University-of-Iowa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88" y="1529733"/>
            <a:ext cx="1444879" cy="10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71" y="224974"/>
            <a:ext cx="1682666" cy="10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10" y="2921291"/>
            <a:ext cx="1396448" cy="1274259"/>
          </a:xfrm>
          <a:prstGeom prst="rect">
            <a:avLst/>
          </a:prstGeom>
        </p:spPr>
      </p:pic>
      <p:pic>
        <p:nvPicPr>
          <p:cNvPr id="12" name="Picture 7" descr="https://scontent-a.xx.fbcdn.net/hphotos-ash3/575441_360007137453333_2137557061_n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17462" r="23723" b="63373"/>
          <a:stretch/>
        </p:blipFill>
        <p:spPr bwMode="auto">
          <a:xfrm>
            <a:off x="40334" y="5871021"/>
            <a:ext cx="2015621" cy="8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lung.org/associations/states/iowa/volunteers/Gail-Orcutt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 bwMode="auto">
          <a:xfrm>
            <a:off x="158323" y="3903782"/>
            <a:ext cx="943969" cy="17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71" y="4362449"/>
            <a:ext cx="1213266" cy="1066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34776" y="4195550"/>
            <a:ext cx="5924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Iowa Radon Coalition works collaboratively to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Iowans about the dangers of Radon exposure to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all Iowa homes, schools and businesses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Healthy from the ground up.’</a:t>
            </a:r>
          </a:p>
          <a:p>
            <a:pPr algn="ctr"/>
            <a:endParaRPr lang="en-US" dirty="0"/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19643" r="11715" b="11420"/>
          <a:stretch/>
        </p:blipFill>
        <p:spPr>
          <a:xfrm>
            <a:off x="2545154" y="1656928"/>
            <a:ext cx="3703246" cy="2258482"/>
          </a:xfrm>
          <a:prstGeom prst="rect">
            <a:avLst/>
          </a:prstGeom>
        </p:spPr>
      </p:pic>
      <p:pic>
        <p:nvPicPr>
          <p:cNvPr id="1026" name="Picture 2" descr="S:\Consortium, I4C\Communication and Marketing\03_Logos &amp; Letterhead\04_Others Logos\HCCC\HCC2c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19472"/>
            <a:ext cx="1428008" cy="8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Consortium, I4C\Communication and Marketing\03_Logos &amp; Letterhead\04_Others Logos\Mercy DM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90" y="5675388"/>
            <a:ext cx="1740674" cy="10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Consortium, I4C\Communication and Marketing\03_Logos &amp; Letterhead\04_Others Logos\Mercy CR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98" y="5940763"/>
            <a:ext cx="1462104" cy="6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Consortium, I4C\Communication and Marketing\03_Logos &amp; Letterhead\04_Others Logos\IMS 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57" y="6069626"/>
            <a:ext cx="1762343" cy="5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33400"/>
            <a:ext cx="9144000" cy="7085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Education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www.breathingeasier.info</a:t>
            </a:r>
            <a:r>
              <a:rPr lang="en-US" dirty="0" smtClean="0"/>
              <a:t>  </a:t>
            </a:r>
          </a:p>
          <a:p>
            <a:r>
              <a:rPr lang="en-US" dirty="0" smtClean="0"/>
              <a:t>Brochure: ‘Radon &amp; You’</a:t>
            </a:r>
          </a:p>
          <a:p>
            <a:r>
              <a:rPr lang="en-US" dirty="0" smtClean="0"/>
              <a:t>Iowa Radon Hotline</a:t>
            </a:r>
          </a:p>
          <a:p>
            <a:r>
              <a:rPr lang="en-US" dirty="0" smtClean="0"/>
              <a:t>Video: Breathing Easier</a:t>
            </a:r>
          </a:p>
          <a:p>
            <a:pPr marL="0" indent="0">
              <a:buNone/>
            </a:pPr>
            <a:r>
              <a:rPr lang="en-US" b="1" dirty="0" smtClean="0"/>
              <a:t>Exhibits</a:t>
            </a:r>
          </a:p>
          <a:p>
            <a:r>
              <a:rPr lang="en-US" dirty="0" smtClean="0"/>
              <a:t>Iowa Realtor Association</a:t>
            </a:r>
          </a:p>
          <a:p>
            <a:r>
              <a:rPr lang="en-US" dirty="0" smtClean="0"/>
              <a:t>Iowa Primary Care Association</a:t>
            </a:r>
          </a:p>
          <a:p>
            <a:r>
              <a:rPr lang="en-US" dirty="0" smtClean="0"/>
              <a:t>Iowa Rural Health Conference</a:t>
            </a:r>
          </a:p>
          <a:p>
            <a:r>
              <a:rPr lang="en-US" dirty="0" smtClean="0"/>
              <a:t>Iowa Public Health Association</a:t>
            </a:r>
          </a:p>
          <a:p>
            <a:r>
              <a:rPr lang="en-US" dirty="0" smtClean="0"/>
              <a:t>Legislators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5" name="Content Placeholder 4" descr="Cover photo of the 'Radon &amp; You' brochure created by the Iowa Radon Coalition. 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"/>
          <a:stretch/>
        </p:blipFill>
        <p:spPr>
          <a:xfrm rot="21346922">
            <a:off x="5336101" y="4361770"/>
            <a:ext cx="1436624" cy="2182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S:\Consortium, I4C\Communication and Marketing\04_Images\Covers\RadonAndYou-EnglishSpan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922">
            <a:off x="6688890" y="4913675"/>
            <a:ext cx="1063220" cy="164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creen shot of the 'Breathing Easier' video that was created to educate healthcare providers about the dangers of radon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4309" r="68437" b="34622"/>
          <a:stretch/>
        </p:blipFill>
        <p:spPr bwMode="auto">
          <a:xfrm>
            <a:off x="4953000" y="1447800"/>
            <a:ext cx="3341518" cy="257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8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5">
      <a:dk1>
        <a:srgbClr val="092441"/>
      </a:dk1>
      <a:lt1>
        <a:srgbClr val="FFFFFF"/>
      </a:lt1>
      <a:dk2>
        <a:srgbClr val="18B536"/>
      </a:dk2>
      <a:lt2>
        <a:srgbClr val="EEECE1"/>
      </a:lt2>
      <a:accent1>
        <a:srgbClr val="18B536"/>
      </a:accent1>
      <a:accent2>
        <a:srgbClr val="72C6D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43B6DB"/>
      </a:folHlink>
    </a:clrScheme>
    <a:fontScheme name="Custom 3">
      <a:majorFont>
        <a:latin typeface="Quest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875</Words>
  <Application>Microsoft Office PowerPoint</Application>
  <PresentationFormat>On-screen Show (4:3)</PresentationFormat>
  <Paragraphs>238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NDCC Conference Call</vt:lpstr>
      <vt:lpstr>Efforts to Address Radon in Iowa Hot Topics &amp; Promising Practices in Radon Control  </vt:lpstr>
      <vt:lpstr>Organizational Profile</vt:lpstr>
      <vt:lpstr>Membership Structure</vt:lpstr>
      <vt:lpstr>PowerPoint Presentation</vt:lpstr>
      <vt:lpstr>PowerPoint Presentation</vt:lpstr>
      <vt:lpstr>Iowa Radon Coalition</vt:lpstr>
      <vt:lpstr>PowerPoint Presentation</vt:lpstr>
      <vt:lpstr>Education</vt:lpstr>
      <vt:lpstr>Stories from Iowa</vt:lpstr>
      <vt:lpstr>Radon Testing in Plymouth County</vt:lpstr>
      <vt:lpstr>Journal of the American Board of Family Medicine </vt:lpstr>
      <vt:lpstr>Radon-Free Homes Initiative</vt:lpstr>
      <vt:lpstr>Community Education Sessions</vt:lpstr>
      <vt:lpstr>PowerPoint Presentation</vt:lpstr>
      <vt:lpstr> 2016 Radon Testing Initiative </vt:lpstr>
      <vt:lpstr>Local Level Policy</vt:lpstr>
      <vt:lpstr>Current Statewide Policy</vt:lpstr>
      <vt:lpstr>PowerPoint Presentation</vt:lpstr>
      <vt:lpstr>Questions?</vt:lpstr>
      <vt:lpstr>PowerPoint Presentation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Lamb, Allie A</dc:creator>
  <cp:lastModifiedBy>Pastir, Janna L.</cp:lastModifiedBy>
  <cp:revision>58</cp:revision>
  <cp:lastPrinted>2014-01-29T15:34:04Z</cp:lastPrinted>
  <dcterms:created xsi:type="dcterms:W3CDTF">2014-01-21T19:18:47Z</dcterms:created>
  <dcterms:modified xsi:type="dcterms:W3CDTF">2016-02-19T17:01:07Z</dcterms:modified>
</cp:coreProperties>
</file>