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6"/>
  </p:notesMasterIdLst>
  <p:handoutMasterIdLst>
    <p:handoutMasterId r:id="rId77"/>
  </p:handoutMasterIdLst>
  <p:sldIdLst>
    <p:sldId id="256" r:id="rId2"/>
    <p:sldId id="328" r:id="rId3"/>
    <p:sldId id="330" r:id="rId4"/>
    <p:sldId id="258" r:id="rId5"/>
    <p:sldId id="259" r:id="rId6"/>
    <p:sldId id="326" r:id="rId7"/>
    <p:sldId id="323" r:id="rId8"/>
    <p:sldId id="325" r:id="rId9"/>
    <p:sldId id="261" r:id="rId10"/>
    <p:sldId id="260" r:id="rId11"/>
    <p:sldId id="262" r:id="rId12"/>
    <p:sldId id="265" r:id="rId13"/>
    <p:sldId id="327" r:id="rId14"/>
    <p:sldId id="264" r:id="rId15"/>
    <p:sldId id="271" r:id="rId16"/>
    <p:sldId id="266" r:id="rId17"/>
    <p:sldId id="273" r:id="rId18"/>
    <p:sldId id="274" r:id="rId19"/>
    <p:sldId id="275" r:id="rId20"/>
    <p:sldId id="332" r:id="rId21"/>
    <p:sldId id="267" r:id="rId22"/>
    <p:sldId id="268" r:id="rId23"/>
    <p:sldId id="269" r:id="rId24"/>
    <p:sldId id="270" r:id="rId25"/>
    <p:sldId id="304" r:id="rId26"/>
    <p:sldId id="272" r:id="rId27"/>
    <p:sldId id="276" r:id="rId28"/>
    <p:sldId id="278" r:id="rId29"/>
    <p:sldId id="277" r:id="rId30"/>
    <p:sldId id="279" r:id="rId31"/>
    <p:sldId id="280" r:id="rId32"/>
    <p:sldId id="281" r:id="rId33"/>
    <p:sldId id="282" r:id="rId34"/>
    <p:sldId id="283" r:id="rId35"/>
    <p:sldId id="284" r:id="rId36"/>
    <p:sldId id="287" r:id="rId37"/>
    <p:sldId id="285" r:id="rId38"/>
    <p:sldId id="286" r:id="rId39"/>
    <p:sldId id="288" r:id="rId40"/>
    <p:sldId id="289" r:id="rId41"/>
    <p:sldId id="290" r:id="rId42"/>
    <p:sldId id="291" r:id="rId43"/>
    <p:sldId id="293" r:id="rId44"/>
    <p:sldId id="294" r:id="rId45"/>
    <p:sldId id="324" r:id="rId46"/>
    <p:sldId id="295" r:id="rId47"/>
    <p:sldId id="296" r:id="rId48"/>
    <p:sldId id="305" r:id="rId49"/>
    <p:sldId id="306" r:id="rId50"/>
    <p:sldId id="297" r:id="rId51"/>
    <p:sldId id="331" r:id="rId52"/>
    <p:sldId id="333" r:id="rId53"/>
    <p:sldId id="298" r:id="rId54"/>
    <p:sldId id="299" r:id="rId55"/>
    <p:sldId id="300" r:id="rId56"/>
    <p:sldId id="301" r:id="rId57"/>
    <p:sldId id="302"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9" r:id="rId75"/>
  </p:sldIdLst>
  <p:sldSz cx="9144000" cy="6858000" type="screen4x3"/>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4660"/>
  </p:normalViewPr>
  <p:slideViewPr>
    <p:cSldViewPr>
      <p:cViewPr varScale="1">
        <p:scale>
          <a:sx n="102" d="100"/>
          <a:sy n="102" d="100"/>
        </p:scale>
        <p:origin x="507" y="51"/>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1804"/>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1804"/>
          </a:xfrm>
          <a:prstGeom prst="rect">
            <a:avLst/>
          </a:prstGeom>
        </p:spPr>
        <p:txBody>
          <a:bodyPr vert="horz" lIns="91440" tIns="45720" rIns="91440" bIns="45720" rtlCol="0"/>
          <a:lstStyle>
            <a:lvl1pPr algn="r">
              <a:defRPr sz="1200"/>
            </a:lvl1pPr>
          </a:lstStyle>
          <a:p>
            <a:fld id="{5C31DD44-2986-4CD5-B570-296C05FA6216}" type="datetimeFigureOut">
              <a:rPr lang="en-US" smtClean="0"/>
              <a:t>8/14/2020</a:t>
            </a:fld>
            <a:endParaRPr lang="en-US" dirty="0"/>
          </a:p>
        </p:txBody>
      </p:sp>
      <p:sp>
        <p:nvSpPr>
          <p:cNvPr id="4" name="Footer Placeholder 3"/>
          <p:cNvSpPr>
            <a:spLocks noGrp="1"/>
          </p:cNvSpPr>
          <p:nvPr>
            <p:ph type="ftr" sz="quarter" idx="2"/>
          </p:nvPr>
        </p:nvSpPr>
        <p:spPr>
          <a:xfrm>
            <a:off x="0" y="8772669"/>
            <a:ext cx="3037840" cy="461804"/>
          </a:xfrm>
          <a:prstGeom prst="rect">
            <a:avLst/>
          </a:prstGeom>
        </p:spPr>
        <p:txBody>
          <a:bodyPr vert="horz" lIns="91440" tIns="45720" rIns="91440" bIns="45720" rtlCol="0" anchor="b"/>
          <a:lstStyle>
            <a:lvl1pPr algn="l">
              <a:defRPr sz="1200"/>
            </a:lvl1pPr>
          </a:lstStyle>
          <a:p>
            <a:r>
              <a:rPr lang="en-US" dirty="0"/>
              <a:t>North Dakota Department of Health:  Community Health Section</a:t>
            </a:r>
          </a:p>
        </p:txBody>
      </p:sp>
      <p:sp>
        <p:nvSpPr>
          <p:cNvPr id="5" name="Slide Number Placeholder 4"/>
          <p:cNvSpPr>
            <a:spLocks noGrp="1"/>
          </p:cNvSpPr>
          <p:nvPr>
            <p:ph type="sldNum" sz="quarter" idx="3"/>
          </p:nvPr>
        </p:nvSpPr>
        <p:spPr>
          <a:xfrm>
            <a:off x="3970938" y="8772669"/>
            <a:ext cx="3037840" cy="461804"/>
          </a:xfrm>
          <a:prstGeom prst="rect">
            <a:avLst/>
          </a:prstGeom>
        </p:spPr>
        <p:txBody>
          <a:bodyPr vert="horz" lIns="91440" tIns="45720" rIns="91440" bIns="45720" rtlCol="0" anchor="b"/>
          <a:lstStyle>
            <a:lvl1pPr algn="r">
              <a:defRPr sz="1200"/>
            </a:lvl1pPr>
          </a:lstStyle>
          <a:p>
            <a:fld id="{2A32C18D-DC81-496B-AC24-1026441A0560}" type="slidenum">
              <a:rPr lang="en-US" smtClean="0"/>
              <a:t>‹#›</a:t>
            </a:fld>
            <a:endParaRPr lang="en-US" dirty="0"/>
          </a:p>
        </p:txBody>
      </p:sp>
    </p:spTree>
    <p:extLst>
      <p:ext uri="{BB962C8B-B14F-4D97-AF65-F5344CB8AC3E}">
        <p14:creationId xmlns:p14="http://schemas.microsoft.com/office/powerpoint/2010/main" val="995376790"/>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1804"/>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938" y="0"/>
            <a:ext cx="3037840" cy="461804"/>
          </a:xfrm>
          <a:prstGeom prst="rect">
            <a:avLst/>
          </a:prstGeom>
        </p:spPr>
        <p:txBody>
          <a:bodyPr vert="horz" lIns="91440" tIns="45720" rIns="91440" bIns="45720" rtlCol="0"/>
          <a:lstStyle>
            <a:lvl1pPr algn="r">
              <a:defRPr sz="1200"/>
            </a:lvl1pPr>
          </a:lstStyle>
          <a:p>
            <a:fld id="{655A2991-4BF5-42A4-AE42-116D736C4774}" type="datetimeFigureOut">
              <a:rPr lang="en-US" smtClean="0"/>
              <a:t>8/14/2020</a:t>
            </a:fld>
            <a:endParaRPr lang="en-US" dirty="0"/>
          </a:p>
        </p:txBody>
      </p:sp>
      <p:sp>
        <p:nvSpPr>
          <p:cNvPr id="4" name="Slide Image Placeholder 3"/>
          <p:cNvSpPr>
            <a:spLocks noGrp="1" noRot="1" noChangeAspect="1"/>
          </p:cNvSpPr>
          <p:nvPr>
            <p:ph type="sldImg" idx="2"/>
          </p:nvPr>
        </p:nvSpPr>
        <p:spPr>
          <a:xfrm>
            <a:off x="1195388" y="692150"/>
            <a:ext cx="4619625" cy="346392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040" y="4387136"/>
            <a:ext cx="5608320" cy="415623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37840" cy="461804"/>
          </a:xfrm>
          <a:prstGeom prst="rect">
            <a:avLst/>
          </a:prstGeom>
        </p:spPr>
        <p:txBody>
          <a:bodyPr vert="horz" lIns="91440" tIns="45720" rIns="91440" bIns="45720" rtlCol="0" anchor="b"/>
          <a:lstStyle>
            <a:lvl1pPr algn="l">
              <a:defRPr sz="1200"/>
            </a:lvl1pPr>
          </a:lstStyle>
          <a:p>
            <a:r>
              <a:rPr lang="en-US" dirty="0"/>
              <a:t>North Dakota Department of Health:  Community Health Section</a:t>
            </a:r>
          </a:p>
        </p:txBody>
      </p:sp>
      <p:sp>
        <p:nvSpPr>
          <p:cNvPr id="7" name="Slide Number Placeholder 6"/>
          <p:cNvSpPr>
            <a:spLocks noGrp="1"/>
          </p:cNvSpPr>
          <p:nvPr>
            <p:ph type="sldNum" sz="quarter" idx="5"/>
          </p:nvPr>
        </p:nvSpPr>
        <p:spPr>
          <a:xfrm>
            <a:off x="3970938" y="8772669"/>
            <a:ext cx="3037840" cy="461804"/>
          </a:xfrm>
          <a:prstGeom prst="rect">
            <a:avLst/>
          </a:prstGeom>
        </p:spPr>
        <p:txBody>
          <a:bodyPr vert="horz" lIns="91440" tIns="45720" rIns="91440" bIns="45720" rtlCol="0" anchor="b"/>
          <a:lstStyle>
            <a:lvl1pPr algn="r">
              <a:defRPr sz="1200"/>
            </a:lvl1pPr>
          </a:lstStyle>
          <a:p>
            <a:fld id="{F600DA9A-86F6-43A9-8FB8-3D79BEA9CA9B}" type="slidenum">
              <a:rPr lang="en-US" smtClean="0"/>
              <a:t>‹#›</a:t>
            </a:fld>
            <a:endParaRPr lang="en-US" dirty="0"/>
          </a:p>
        </p:txBody>
      </p:sp>
    </p:spTree>
    <p:extLst>
      <p:ext uri="{BB962C8B-B14F-4D97-AF65-F5344CB8AC3E}">
        <p14:creationId xmlns:p14="http://schemas.microsoft.com/office/powerpoint/2010/main" val="3834135346"/>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00DA9A-86F6-43A9-8FB8-3D79BEA9CA9B}" type="slidenum">
              <a:rPr lang="en-US" smtClean="0"/>
              <a:t>1</a:t>
            </a:fld>
            <a:endParaRPr lang="en-US" dirty="0"/>
          </a:p>
        </p:txBody>
      </p:sp>
      <p:sp>
        <p:nvSpPr>
          <p:cNvPr id="5" name="Footer Placeholder 4"/>
          <p:cNvSpPr>
            <a:spLocks noGrp="1"/>
          </p:cNvSpPr>
          <p:nvPr>
            <p:ph type="ftr" sz="quarter" idx="11"/>
          </p:nvPr>
        </p:nvSpPr>
        <p:spPr/>
        <p:txBody>
          <a:bodyPr/>
          <a:lstStyle/>
          <a:p>
            <a:r>
              <a:rPr lang="en-US" dirty="0"/>
              <a:t>North Dakota Department of Health:  Community Health Section</a:t>
            </a:r>
          </a:p>
        </p:txBody>
      </p:sp>
    </p:spTree>
    <p:extLst>
      <p:ext uri="{BB962C8B-B14F-4D97-AF65-F5344CB8AC3E}">
        <p14:creationId xmlns:p14="http://schemas.microsoft.com/office/powerpoint/2010/main" val="3051847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52400" y="153923"/>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1"/>
          </p:nvPr>
        </p:nvSpPr>
        <p:spPr>
          <a:xfrm>
            <a:off x="7010400" y="2052960"/>
            <a:ext cx="1981200" cy="1828800"/>
          </a:xfrm>
        </p:spPr>
        <p:txBody>
          <a:bodyPr anchor="ctr">
            <a:normAutofit/>
          </a:bodyPr>
          <a:lstStyle>
            <a:lvl1pPr marL="0" indent="0" algn="l">
              <a:buNone/>
              <a:defRPr sz="19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Date Placeholder 9"/>
          <p:cNvSpPr>
            <a:spLocks noGrp="1"/>
          </p:cNvSpPr>
          <p:nvPr>
            <p:ph type="dt" sz="half" idx="10"/>
          </p:nvPr>
        </p:nvSpPr>
        <p:spPr/>
        <p:txBody>
          <a:bodyPr/>
          <a:lstStyle>
            <a:lvl1pPr>
              <a:defRPr>
                <a:solidFill>
                  <a:schemeClr val="bg2"/>
                </a:solidFill>
              </a:defRPr>
            </a:lvl1pPr>
          </a:lstStyle>
          <a:p>
            <a:fld id="{C017FDE1-3911-4ED0-A4D0-81589E9F199B}" type="datetime1">
              <a:rPr lang="en-US" smtClean="0"/>
              <a:t>8/14/2020</a:t>
            </a:fld>
            <a:endParaRPr lang="en-US" dirty="0"/>
          </a:p>
        </p:txBody>
      </p:sp>
      <p:sp>
        <p:nvSpPr>
          <p:cNvPr id="11" name="Slide Number Placeholder 10"/>
          <p:cNvSpPr>
            <a:spLocks noGrp="1"/>
          </p:cNvSpPr>
          <p:nvPr>
            <p:ph type="sldNum" sz="quarter" idx="11"/>
          </p:nvPr>
        </p:nvSpPr>
        <p:spPr/>
        <p:txBody>
          <a:bodyPr/>
          <a:lstStyle>
            <a:lvl1pPr>
              <a:defRPr>
                <a:solidFill>
                  <a:srgbClr val="FFFFFF"/>
                </a:solidFill>
              </a:defRPr>
            </a:lvl1pPr>
          </a:lstStyle>
          <a:p>
            <a:fld id="{0D38F46C-CAED-4825-AF7E-A8D6D08526AB}" type="slidenum">
              <a:rPr lang="en-US" smtClean="0"/>
              <a:t>‹#›</a:t>
            </a:fld>
            <a:endParaRPr lang="en-US" dirty="0"/>
          </a:p>
        </p:txBody>
      </p:sp>
      <p:sp>
        <p:nvSpPr>
          <p:cNvPr id="12" name="Footer Placeholder 11"/>
          <p:cNvSpPr>
            <a:spLocks noGrp="1"/>
          </p:cNvSpPr>
          <p:nvPr>
            <p:ph type="ftr" sz="quarter" idx="12"/>
          </p:nvPr>
        </p:nvSpPr>
        <p:spPr/>
        <p:txBody>
          <a:bodyPr/>
          <a:lstStyle>
            <a:lvl1pPr>
              <a:defRPr>
                <a:solidFill>
                  <a:schemeClr val="bg2"/>
                </a:solidFill>
              </a:defRPr>
            </a:lvl1pPr>
          </a:lstStyle>
          <a:p>
            <a:r>
              <a:rPr lang="en-US" dirty="0"/>
              <a:t>North Dakota Department of Health:  Community Health Section</a:t>
            </a:r>
          </a:p>
        </p:txBody>
      </p:sp>
      <p:sp>
        <p:nvSpPr>
          <p:cNvPr id="13" name="Title 12"/>
          <p:cNvSpPr>
            <a:spLocks noGrp="1"/>
          </p:cNvSpPr>
          <p:nvPr>
            <p:ph type="title"/>
          </p:nvPr>
        </p:nvSpPr>
        <p:spPr>
          <a:xfrm>
            <a:off x="457200" y="2052960"/>
            <a:ext cx="6324600" cy="1828800"/>
          </a:xfrm>
        </p:spPr>
        <p:txBody>
          <a:bodyPr/>
          <a:lstStyle>
            <a:lvl1pPr algn="r">
              <a:defRPr sz="4200" spc="150" baseline="0"/>
            </a:lvl1pPr>
          </a:lstStyle>
          <a:p>
            <a:r>
              <a:rPr lang="en-US"/>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5106A8-CF28-4170-B1CF-78AD4232E204}" type="datetime1">
              <a:rPr lang="en-US" smtClean="0"/>
              <a:t>8/14/2020</a:t>
            </a:fld>
            <a:endParaRPr lang="en-US" dirty="0"/>
          </a:p>
        </p:txBody>
      </p:sp>
      <p:sp>
        <p:nvSpPr>
          <p:cNvPr id="5" name="Footer Placeholder 4"/>
          <p:cNvSpPr>
            <a:spLocks noGrp="1"/>
          </p:cNvSpPr>
          <p:nvPr>
            <p:ph type="ftr" sz="quarter" idx="11"/>
          </p:nvPr>
        </p:nvSpPr>
        <p:spPr/>
        <p:txBody>
          <a:bodyPr/>
          <a:lstStyle/>
          <a:p>
            <a:r>
              <a:rPr lang="en-US" dirty="0"/>
              <a:t>North Dakota Department of Health:  Community Health Section</a:t>
            </a:r>
          </a:p>
        </p:txBody>
      </p:sp>
      <p:sp>
        <p:nvSpPr>
          <p:cNvPr id="6" name="Slide Number Placeholder 5"/>
          <p:cNvSpPr>
            <a:spLocks noGrp="1"/>
          </p:cNvSpPr>
          <p:nvPr>
            <p:ph type="sldNum" sz="quarter" idx="12"/>
          </p:nvPr>
        </p:nvSpPr>
        <p:spPr/>
        <p:txBody>
          <a:bodyPr/>
          <a:lstStyle/>
          <a:p>
            <a:fld id="{0D38F46C-CAED-4825-AF7E-A8D6D08526AB}"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152400" y="147319"/>
            <a:ext cx="6705600"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7010400" y="147319"/>
            <a:ext cx="1956046"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Vertical Title 1"/>
          <p:cNvSpPr>
            <a:spLocks noGrp="1"/>
          </p:cNvSpPr>
          <p:nvPr>
            <p:ph type="title" orient="vert"/>
          </p:nvPr>
        </p:nvSpPr>
        <p:spPr>
          <a:xfrm>
            <a:off x="7162800" y="274638"/>
            <a:ext cx="16764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5479D6-D4C4-4B42-A878-9A20433BE98D}" type="datetime1">
              <a:rPr lang="en-US" smtClean="0"/>
              <a:t>8/14/2020</a:t>
            </a:fld>
            <a:endParaRPr lang="en-US" dirty="0"/>
          </a:p>
        </p:txBody>
      </p:sp>
      <p:sp>
        <p:nvSpPr>
          <p:cNvPr id="5" name="Footer Placeholder 4"/>
          <p:cNvSpPr>
            <a:spLocks noGrp="1"/>
          </p:cNvSpPr>
          <p:nvPr>
            <p:ph type="ftr" sz="quarter" idx="11"/>
          </p:nvPr>
        </p:nvSpPr>
        <p:spPr/>
        <p:txBody>
          <a:bodyPr/>
          <a:lstStyle/>
          <a:p>
            <a:r>
              <a:rPr lang="en-US" dirty="0"/>
              <a:t>North Dakota Department of Health:  Community Health Section</a:t>
            </a:r>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0D38F46C-CAED-4825-AF7E-A8D6D08526AB}"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881624-2164-42F9-8B5A-57C64C6A6D06}" type="datetime1">
              <a:rPr lang="en-US" smtClean="0"/>
              <a:t>8/14/2020</a:t>
            </a:fld>
            <a:endParaRPr lang="en-US" dirty="0"/>
          </a:p>
        </p:txBody>
      </p:sp>
      <p:sp>
        <p:nvSpPr>
          <p:cNvPr id="5" name="Footer Placeholder 4"/>
          <p:cNvSpPr>
            <a:spLocks noGrp="1"/>
          </p:cNvSpPr>
          <p:nvPr>
            <p:ph type="ftr" sz="quarter" idx="11"/>
          </p:nvPr>
        </p:nvSpPr>
        <p:spPr/>
        <p:txBody>
          <a:bodyPr/>
          <a:lstStyle/>
          <a:p>
            <a:r>
              <a:rPr lang="en-US" dirty="0"/>
              <a:t>North Dakota Department of Health:  Community Health Section</a:t>
            </a:r>
          </a:p>
        </p:txBody>
      </p:sp>
      <p:sp>
        <p:nvSpPr>
          <p:cNvPr id="6" name="Slide Number Placeholder 5"/>
          <p:cNvSpPr>
            <a:spLocks noGrp="1"/>
          </p:cNvSpPr>
          <p:nvPr>
            <p:ph type="sldNum" sz="quarter" idx="12"/>
          </p:nvPr>
        </p:nvSpPr>
        <p:spPr/>
        <p:txBody>
          <a:bodyPr/>
          <a:lstStyle/>
          <a:p>
            <a:fld id="{0D38F46C-CAED-4825-AF7E-A8D6D08526AB}" type="slidenum">
              <a:rPr lang="en-US" smtClean="0"/>
              <a:t>‹#›</a:t>
            </a:fld>
            <a:endParaRPr lang="en-US" dirty="0"/>
          </a:p>
        </p:txBody>
      </p:sp>
      <p:sp>
        <p:nvSpPr>
          <p:cNvPr id="7" name="Title 6"/>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52400" y="153923"/>
            <a:ext cx="6705600" cy="6553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p:cNvSpPr>
            <a:spLocks noGrp="1"/>
          </p:cNvSpPr>
          <p:nvPr>
            <p:ph type="body" idx="1"/>
          </p:nvPr>
        </p:nvSpPr>
        <p:spPr>
          <a:xfrm>
            <a:off x="7162799" y="2892277"/>
            <a:ext cx="1600201" cy="1645920"/>
          </a:xfrm>
        </p:spPr>
        <p:txBody>
          <a:bodyPr anchor="ctr"/>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Date Placeholder 8"/>
          <p:cNvSpPr>
            <a:spLocks noGrp="1"/>
          </p:cNvSpPr>
          <p:nvPr>
            <p:ph type="dt" sz="half" idx="10"/>
          </p:nvPr>
        </p:nvSpPr>
        <p:spPr/>
        <p:txBody>
          <a:bodyPr/>
          <a:lstStyle>
            <a:lvl1pPr>
              <a:defRPr>
                <a:solidFill>
                  <a:srgbClr val="FFFFFF"/>
                </a:solidFill>
              </a:defRPr>
            </a:lvl1pPr>
          </a:lstStyle>
          <a:p>
            <a:fld id="{7125D0BB-E511-4D2F-9F22-F62ABF6D483D}" type="datetime1">
              <a:rPr lang="en-US" smtClean="0"/>
              <a:t>8/14/2020</a:t>
            </a:fld>
            <a:endParaRPr lang="en-US" dirty="0"/>
          </a:p>
        </p:txBody>
      </p:sp>
      <p:sp>
        <p:nvSpPr>
          <p:cNvPr id="10" name="Slide Number Placeholder 9"/>
          <p:cNvSpPr>
            <a:spLocks noGrp="1"/>
          </p:cNvSpPr>
          <p:nvPr>
            <p:ph type="sldNum" sz="quarter" idx="11"/>
          </p:nvPr>
        </p:nvSpPr>
        <p:spPr/>
        <p:txBody>
          <a:bodyPr/>
          <a:lstStyle>
            <a:lvl1pPr>
              <a:defRPr>
                <a:solidFill>
                  <a:schemeClr val="bg2"/>
                </a:solidFill>
              </a:defRPr>
            </a:lvl1pPr>
          </a:lstStyle>
          <a:p>
            <a:fld id="{0D38F46C-CAED-4825-AF7E-A8D6D08526AB}" type="slidenum">
              <a:rPr lang="en-US" smtClean="0"/>
              <a:t>‹#›</a:t>
            </a:fld>
            <a:endParaRPr lang="en-US" dirty="0"/>
          </a:p>
        </p:txBody>
      </p:sp>
      <p:sp>
        <p:nvSpPr>
          <p:cNvPr id="11" name="Footer Placeholder 10"/>
          <p:cNvSpPr>
            <a:spLocks noGrp="1"/>
          </p:cNvSpPr>
          <p:nvPr>
            <p:ph type="ftr" sz="quarter" idx="12"/>
          </p:nvPr>
        </p:nvSpPr>
        <p:spPr/>
        <p:txBody>
          <a:bodyPr/>
          <a:lstStyle>
            <a:lvl1pPr>
              <a:defRPr>
                <a:solidFill>
                  <a:srgbClr val="FFFFFF"/>
                </a:solidFill>
              </a:defRPr>
            </a:lvl1pPr>
          </a:lstStyle>
          <a:p>
            <a:r>
              <a:rPr lang="en-US" dirty="0"/>
              <a:t>North Dakota Department of Health:  Community Health Section</a:t>
            </a:r>
          </a:p>
        </p:txBody>
      </p:sp>
      <p:sp>
        <p:nvSpPr>
          <p:cNvPr id="12" name="Title 11"/>
          <p:cNvSpPr>
            <a:spLocks noGrp="1"/>
          </p:cNvSpPr>
          <p:nvPr>
            <p:ph type="title"/>
          </p:nvPr>
        </p:nvSpPr>
        <p:spPr>
          <a:xfrm>
            <a:off x="381000" y="2892277"/>
            <a:ext cx="6324600" cy="1645920"/>
          </a:xfrm>
        </p:spPr>
        <p:txBody>
          <a:bodyPr/>
          <a:lstStyle>
            <a:lvl1pPr algn="r">
              <a:defRPr sz="4200" spc="150" baseline="0"/>
            </a:lvl1pPr>
          </a:lstStyle>
          <a:p>
            <a:r>
              <a:rPr lang="en-US"/>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2696913-7E84-465A-8F7A-29A07984DD07}" type="datetime1">
              <a:rPr lang="en-US" smtClean="0"/>
              <a:t>8/14/2020</a:t>
            </a:fld>
            <a:endParaRPr lang="en-US" dirty="0"/>
          </a:p>
        </p:txBody>
      </p:sp>
      <p:sp>
        <p:nvSpPr>
          <p:cNvPr id="6" name="Footer Placeholder 5"/>
          <p:cNvSpPr>
            <a:spLocks noGrp="1"/>
          </p:cNvSpPr>
          <p:nvPr>
            <p:ph type="ftr" sz="quarter" idx="11"/>
          </p:nvPr>
        </p:nvSpPr>
        <p:spPr/>
        <p:txBody>
          <a:bodyPr/>
          <a:lstStyle/>
          <a:p>
            <a:r>
              <a:rPr lang="en-US" dirty="0"/>
              <a:t>North Dakota Department of Health:  Community Health Section</a:t>
            </a:r>
          </a:p>
        </p:txBody>
      </p:sp>
      <p:sp>
        <p:nvSpPr>
          <p:cNvPr id="7" name="Slide Number Placeholder 6"/>
          <p:cNvSpPr>
            <a:spLocks noGrp="1"/>
          </p:cNvSpPr>
          <p:nvPr>
            <p:ph type="sldNum" sz="quarter" idx="12"/>
          </p:nvPr>
        </p:nvSpPr>
        <p:spPr/>
        <p:txBody>
          <a:bodyPr/>
          <a:lstStyle/>
          <a:p>
            <a:fld id="{0D38F46C-CAED-4825-AF7E-A8D6D08526AB}" type="slidenum">
              <a:rPr lang="en-US" smtClean="0"/>
              <a:t>‹#›</a:t>
            </a:fld>
            <a:endParaRPr lang="en-US" dirty="0"/>
          </a:p>
        </p:txBody>
      </p:sp>
      <p:sp>
        <p:nvSpPr>
          <p:cNvPr id="8" name="Title 7"/>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22438"/>
            <a:ext cx="4040188"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8399"/>
            <a:ext cx="4040188"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438399"/>
            <a:ext cx="4041775"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A92F21F-409C-4972-B20C-E43D771B9A8A}" type="datetime1">
              <a:rPr lang="en-US" smtClean="0"/>
              <a:t>8/14/2020</a:t>
            </a:fld>
            <a:endParaRPr lang="en-US" dirty="0"/>
          </a:p>
        </p:txBody>
      </p:sp>
      <p:sp>
        <p:nvSpPr>
          <p:cNvPr id="8" name="Footer Placeholder 7"/>
          <p:cNvSpPr>
            <a:spLocks noGrp="1"/>
          </p:cNvSpPr>
          <p:nvPr>
            <p:ph type="ftr" sz="quarter" idx="11"/>
          </p:nvPr>
        </p:nvSpPr>
        <p:spPr/>
        <p:txBody>
          <a:bodyPr/>
          <a:lstStyle/>
          <a:p>
            <a:r>
              <a:rPr lang="en-US" dirty="0"/>
              <a:t>North Dakota Department of Health:  Community Health Section</a:t>
            </a:r>
          </a:p>
        </p:txBody>
      </p:sp>
      <p:sp>
        <p:nvSpPr>
          <p:cNvPr id="9" name="Slide Number Placeholder 8"/>
          <p:cNvSpPr>
            <a:spLocks noGrp="1"/>
          </p:cNvSpPr>
          <p:nvPr>
            <p:ph type="sldNum" sz="quarter" idx="12"/>
          </p:nvPr>
        </p:nvSpPr>
        <p:spPr/>
        <p:txBody>
          <a:bodyPr/>
          <a:lstStyle/>
          <a:p>
            <a:fld id="{0D38F46C-CAED-4825-AF7E-A8D6D08526AB}" type="slidenum">
              <a:rPr lang="en-US" smtClean="0"/>
              <a:t>‹#›</a:t>
            </a:fld>
            <a:endParaRPr lang="en-US" dirty="0"/>
          </a:p>
        </p:txBody>
      </p:sp>
      <p:sp>
        <p:nvSpPr>
          <p:cNvPr id="10" name="Title 9"/>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A52111D-35A1-4F6B-A08F-0C8A7477B702}" type="datetime1">
              <a:rPr lang="en-US" smtClean="0"/>
              <a:t>8/14/2020</a:t>
            </a:fld>
            <a:endParaRPr lang="en-US" dirty="0"/>
          </a:p>
        </p:txBody>
      </p:sp>
      <p:sp>
        <p:nvSpPr>
          <p:cNvPr id="4" name="Footer Placeholder 3"/>
          <p:cNvSpPr>
            <a:spLocks noGrp="1"/>
          </p:cNvSpPr>
          <p:nvPr>
            <p:ph type="ftr" sz="quarter" idx="11"/>
          </p:nvPr>
        </p:nvSpPr>
        <p:spPr/>
        <p:txBody>
          <a:bodyPr/>
          <a:lstStyle/>
          <a:p>
            <a:r>
              <a:rPr lang="en-US" dirty="0"/>
              <a:t>North Dakota Department of Health:  Community Health Section</a:t>
            </a:r>
          </a:p>
        </p:txBody>
      </p:sp>
      <p:sp>
        <p:nvSpPr>
          <p:cNvPr id="5" name="Slide Number Placeholder 4"/>
          <p:cNvSpPr>
            <a:spLocks noGrp="1"/>
          </p:cNvSpPr>
          <p:nvPr>
            <p:ph type="sldNum" sz="quarter" idx="12"/>
          </p:nvPr>
        </p:nvSpPr>
        <p:spPr/>
        <p:txBody>
          <a:bodyPr/>
          <a:lstStyle/>
          <a:p>
            <a:fld id="{0D38F46C-CAED-4825-AF7E-A8D6D08526AB}" type="slidenum">
              <a:rPr lang="en-US" smtClean="0"/>
              <a:t>‹#›</a:t>
            </a:fld>
            <a:endParaRPr lang="en-US" dirty="0"/>
          </a:p>
        </p:txBody>
      </p:sp>
      <p:sp>
        <p:nvSpPr>
          <p:cNvPr id="6" name="Title 5"/>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52400" y="150919"/>
            <a:ext cx="8831802"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Date Placeholder 1"/>
          <p:cNvSpPr>
            <a:spLocks noGrp="1"/>
          </p:cNvSpPr>
          <p:nvPr>
            <p:ph type="dt" sz="half" idx="10"/>
          </p:nvPr>
        </p:nvSpPr>
        <p:spPr/>
        <p:txBody>
          <a:bodyPr/>
          <a:lstStyle/>
          <a:p>
            <a:fld id="{78FB4C3B-5E32-43C0-AA69-33C6EE725CAB}" type="datetime1">
              <a:rPr lang="en-US" smtClean="0"/>
              <a:t>8/14/2020</a:t>
            </a:fld>
            <a:endParaRPr lang="en-US" dirty="0"/>
          </a:p>
        </p:txBody>
      </p:sp>
      <p:sp>
        <p:nvSpPr>
          <p:cNvPr id="3" name="Footer Placeholder 2"/>
          <p:cNvSpPr>
            <a:spLocks noGrp="1"/>
          </p:cNvSpPr>
          <p:nvPr>
            <p:ph type="ftr" sz="quarter" idx="11"/>
          </p:nvPr>
        </p:nvSpPr>
        <p:spPr/>
        <p:txBody>
          <a:bodyPr/>
          <a:lstStyle/>
          <a:p>
            <a:r>
              <a:rPr lang="en-US" dirty="0"/>
              <a:t>North Dakota Department of Health:  Community Health Section</a:t>
            </a:r>
          </a:p>
        </p:txBody>
      </p:sp>
      <p:sp>
        <p:nvSpPr>
          <p:cNvPr id="4" name="Slide Number Placeholder 3"/>
          <p:cNvSpPr>
            <a:spLocks noGrp="1"/>
          </p:cNvSpPr>
          <p:nvPr>
            <p:ph type="sldNum" sz="quarter" idx="12"/>
          </p:nvPr>
        </p:nvSpPr>
        <p:spPr/>
        <p:txBody>
          <a:bodyPr/>
          <a:lstStyle/>
          <a:p>
            <a:fld id="{0D38F46C-CAED-4825-AF7E-A8D6D08526AB}"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7010400" y="150876"/>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152400" y="152400"/>
            <a:ext cx="67056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609600" y="304800"/>
            <a:ext cx="5867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159752" y="2130552"/>
            <a:ext cx="1673352" cy="2816352"/>
          </a:xfrm>
        </p:spPr>
        <p:txBody>
          <a:bodyPr tIns="0"/>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64AA525-A25A-4316-A6B0-638078D0A440}" type="datetime1">
              <a:rPr lang="en-US" smtClean="0"/>
              <a:t>8/14/2020</a:t>
            </a:fld>
            <a:endParaRPr lang="en-US" dirty="0"/>
          </a:p>
        </p:txBody>
      </p:sp>
      <p:sp>
        <p:nvSpPr>
          <p:cNvPr id="6" name="Footer Placeholder 5"/>
          <p:cNvSpPr>
            <a:spLocks noGrp="1"/>
          </p:cNvSpPr>
          <p:nvPr>
            <p:ph type="ftr" sz="quarter" idx="11"/>
          </p:nvPr>
        </p:nvSpPr>
        <p:spPr/>
        <p:txBody>
          <a:bodyPr/>
          <a:lstStyle/>
          <a:p>
            <a:r>
              <a:rPr lang="en-US" dirty="0"/>
              <a:t>North Dakota Department of Health:  Community Health Section</a:t>
            </a:r>
          </a:p>
        </p:txBody>
      </p:sp>
      <p:sp>
        <p:nvSpPr>
          <p:cNvPr id="7" name="Slide Number Placeholder 6"/>
          <p:cNvSpPr>
            <a:spLocks noGrp="1"/>
          </p:cNvSpPr>
          <p:nvPr>
            <p:ph type="sldNum" sz="quarter" idx="12"/>
          </p:nvPr>
        </p:nvSpPr>
        <p:spPr>
          <a:ln>
            <a:noFill/>
          </a:ln>
        </p:spPr>
        <p:txBody>
          <a:bodyPr/>
          <a:lstStyle>
            <a:lvl1pPr>
              <a:defRPr>
                <a:solidFill>
                  <a:srgbClr val="FFFFFF"/>
                </a:solidFill>
              </a:defRPr>
            </a:lvl1pPr>
          </a:lstStyle>
          <a:p>
            <a:fld id="{0D38F46C-CAED-4825-AF7E-A8D6D08526AB}" type="slidenum">
              <a:rPr lang="en-US" smtClean="0"/>
              <a:t>‹#›</a:t>
            </a:fld>
            <a:endParaRPr lang="en-US" dirty="0"/>
          </a:p>
        </p:txBody>
      </p:sp>
      <p:sp>
        <p:nvSpPr>
          <p:cNvPr id="11" name="Title 10"/>
          <p:cNvSpPr>
            <a:spLocks noGrp="1"/>
          </p:cNvSpPr>
          <p:nvPr>
            <p:ph type="title"/>
          </p:nvPr>
        </p:nvSpPr>
        <p:spPr>
          <a:xfrm>
            <a:off x="7159752" y="457200"/>
            <a:ext cx="1675660" cy="1673352"/>
          </a:xfrm>
        </p:spPr>
        <p:txBody>
          <a:bodyPr anchor="b"/>
          <a:lstStyle>
            <a:lvl1pPr algn="l">
              <a:defRPr sz="2000" spc="150" baseline="0"/>
            </a:lvl1pPr>
          </a:lstStyle>
          <a:p>
            <a:r>
              <a:rPr lang="en-US"/>
              <a:t>Click to edit Master title style</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7010400" y="150876"/>
            <a:ext cx="1981200" cy="65562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p:cNvSpPr>
            <a:spLocks noGrp="1"/>
          </p:cNvSpPr>
          <p:nvPr>
            <p:ph type="pic" idx="1"/>
          </p:nvPr>
        </p:nvSpPr>
        <p:spPr>
          <a:xfrm>
            <a:off x="152400" y="152400"/>
            <a:ext cx="6705600" cy="65532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7162800" y="2133600"/>
            <a:ext cx="1676400" cy="2971800"/>
          </a:xfrm>
        </p:spPr>
        <p:txBody>
          <a:bodyPr tIns="0"/>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88693C7-FDBF-4793-AD4D-6EFE918759CF}" type="datetime1">
              <a:rPr lang="en-US" smtClean="0"/>
              <a:t>8/14/2020</a:t>
            </a:fld>
            <a:endParaRPr lang="en-US" dirty="0"/>
          </a:p>
        </p:txBody>
      </p:sp>
      <p:sp>
        <p:nvSpPr>
          <p:cNvPr id="6" name="Footer Placeholder 5"/>
          <p:cNvSpPr>
            <a:spLocks noGrp="1"/>
          </p:cNvSpPr>
          <p:nvPr>
            <p:ph type="ftr" sz="quarter" idx="11"/>
          </p:nvPr>
        </p:nvSpPr>
        <p:spPr/>
        <p:txBody>
          <a:bodyPr/>
          <a:lstStyle/>
          <a:p>
            <a:r>
              <a:rPr lang="en-US" dirty="0"/>
              <a:t>North Dakota Department of Health:  Community Health Section</a:t>
            </a:r>
          </a:p>
        </p:txBody>
      </p:sp>
      <p:sp>
        <p:nvSpPr>
          <p:cNvPr id="7" name="Slide Number Placeholder 6"/>
          <p:cNvSpPr>
            <a:spLocks noGrp="1"/>
          </p:cNvSpPr>
          <p:nvPr>
            <p:ph type="sldNum" sz="quarter" idx="12"/>
          </p:nvPr>
        </p:nvSpPr>
        <p:spPr/>
        <p:txBody>
          <a:bodyPr/>
          <a:lstStyle/>
          <a:p>
            <a:fld id="{0D38F46C-CAED-4825-AF7E-A8D6D08526AB}" type="slidenum">
              <a:rPr lang="en-US" smtClean="0"/>
              <a:t>‹#›</a:t>
            </a:fld>
            <a:endParaRPr lang="en-US" dirty="0"/>
          </a:p>
        </p:txBody>
      </p:sp>
      <p:sp>
        <p:nvSpPr>
          <p:cNvPr id="10" name="Title 9"/>
          <p:cNvSpPr>
            <a:spLocks noGrp="1"/>
          </p:cNvSpPr>
          <p:nvPr>
            <p:ph type="title"/>
          </p:nvPr>
        </p:nvSpPr>
        <p:spPr>
          <a:xfrm>
            <a:off x="7162800" y="460248"/>
            <a:ext cx="1676400" cy="1673352"/>
          </a:xfrm>
        </p:spPr>
        <p:txBody>
          <a:bodyPr anchor="b"/>
          <a:lstStyle>
            <a:lvl1pPr algn="l">
              <a:defRPr sz="2000" spc="150" baseline="0">
                <a:solidFill>
                  <a:schemeClr val="tx2"/>
                </a:solidFill>
              </a:defRPr>
            </a:lvl1pPr>
          </a:lstStyle>
          <a:p>
            <a:r>
              <a:rPr lang="en-US"/>
              <a:t>Click to edit Master title style</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52400" y="1634971"/>
            <a:ext cx="8831802" cy="50454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52399" y="152400"/>
            <a:ext cx="8814047" cy="13464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381000" y="355847"/>
            <a:ext cx="8381260" cy="105439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380999" y="1719071"/>
            <a:ext cx="8407893" cy="440740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70888" y="6356350"/>
            <a:ext cx="2133600" cy="274320"/>
          </a:xfrm>
          <a:prstGeom prst="rect">
            <a:avLst/>
          </a:prstGeom>
        </p:spPr>
        <p:txBody>
          <a:bodyPr vert="horz" lIns="91440" tIns="45720" rIns="91440" bIns="45720" rtlCol="0" anchor="ctr"/>
          <a:lstStyle>
            <a:lvl1pPr algn="l">
              <a:defRPr sz="1100">
                <a:solidFill>
                  <a:schemeClr val="tx2"/>
                </a:solidFill>
              </a:defRPr>
            </a:lvl1pPr>
          </a:lstStyle>
          <a:p>
            <a:fld id="{B614E400-52D5-4463-BF3D-3066A9CEB7C7}" type="datetime1">
              <a:rPr lang="en-US" smtClean="0"/>
              <a:t>8/14/2020</a:t>
            </a:fld>
            <a:endParaRPr lang="en-US" dirty="0"/>
          </a:p>
        </p:txBody>
      </p:sp>
      <p:sp>
        <p:nvSpPr>
          <p:cNvPr id="5" name="Footer Placeholder 4"/>
          <p:cNvSpPr>
            <a:spLocks noGrp="1"/>
          </p:cNvSpPr>
          <p:nvPr>
            <p:ph type="ftr" sz="quarter" idx="3"/>
          </p:nvPr>
        </p:nvSpPr>
        <p:spPr>
          <a:xfrm>
            <a:off x="3048000" y="6356350"/>
            <a:ext cx="3352800" cy="274320"/>
          </a:xfrm>
          <a:prstGeom prst="rect">
            <a:avLst/>
          </a:prstGeom>
        </p:spPr>
        <p:txBody>
          <a:bodyPr vert="horz" lIns="91440" tIns="45720" rIns="91440" bIns="45720" rtlCol="0" anchor="ctr"/>
          <a:lstStyle>
            <a:lvl1pPr algn="ctr">
              <a:defRPr sz="1100">
                <a:solidFill>
                  <a:schemeClr val="tx2"/>
                </a:solidFill>
              </a:defRPr>
            </a:lvl1pPr>
          </a:lstStyle>
          <a:p>
            <a:r>
              <a:rPr lang="en-US" dirty="0"/>
              <a:t>North Dakota Department of Health:  Community Health Section</a:t>
            </a:r>
          </a:p>
        </p:txBody>
      </p:sp>
      <p:sp>
        <p:nvSpPr>
          <p:cNvPr id="6" name="Slide Number Placeholder 5"/>
          <p:cNvSpPr>
            <a:spLocks noGrp="1"/>
          </p:cNvSpPr>
          <p:nvPr>
            <p:ph type="sldNum" sz="quarter" idx="4"/>
          </p:nvPr>
        </p:nvSpPr>
        <p:spPr>
          <a:xfrm>
            <a:off x="8234680" y="6355080"/>
            <a:ext cx="582966" cy="274320"/>
          </a:xfrm>
          <a:prstGeom prst="rect">
            <a:avLst/>
          </a:prstGeom>
          <a:ln w="19050">
            <a:noFill/>
          </a:ln>
        </p:spPr>
        <p:txBody>
          <a:bodyPr vert="horz" lIns="91440" tIns="45720" rIns="91440" bIns="45720" rtlCol="0" anchor="ctr"/>
          <a:lstStyle>
            <a:lvl1pPr algn="ctr">
              <a:defRPr sz="1100">
                <a:solidFill>
                  <a:schemeClr val="tx2"/>
                </a:solidFill>
              </a:defRPr>
            </a:lvl1pPr>
          </a:lstStyle>
          <a:p>
            <a:fld id="{0D38F46C-CAED-4825-AF7E-A8D6D08526AB}"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p:titleStyle>
    <p:body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www.drugs.com/dict/controlled-substance.html" TargetMode="Externa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hyperlink" Target="http://www.drugs.com/" TargetMode="External"/><Relationship Id="rId4" Type="http://schemas.openxmlformats.org/officeDocument/2006/relationships/image" Target="../media/image16.png"/><Relationship Id="rId9" Type="http://schemas.openxmlformats.org/officeDocument/2006/relationships/image" Target="../media/image21.png"/></Relationships>
</file>

<file path=ppt/slides/_rels/slide19.xml.rels><?xml version="1.0" encoding="UTF-8" standalone="yes"?>
<Relationships xmlns="http://schemas.openxmlformats.org/package/2006/relationships"><Relationship Id="rId8" Type="http://schemas.openxmlformats.org/officeDocument/2006/relationships/hyperlink" Target="http://www.drugs.com/" TargetMode="External"/><Relationship Id="rId3" Type="http://schemas.openxmlformats.org/officeDocument/2006/relationships/image" Target="../media/image23.png"/><Relationship Id="rId7" Type="http://schemas.openxmlformats.org/officeDocument/2006/relationships/hyperlink" Target="https://www.riverpharmacy.ca/faq/what-do-the-acryonyms-cd-cr-la-sr-tr-xl-and-xr-stand-for" TargetMode="External"/><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www.ndhealth.gov/mm/PDF/Law,_Rules_and_Federal_Guidance/t19c24-1.pdf" TargetMode="Externa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www.drugs.com/" TargetMode="External"/><Relationship Id="rId2" Type="http://schemas.openxmlformats.org/officeDocument/2006/relationships/hyperlink" Target="http://www.nlm.nih.gov/medlineplus/druginformation.html" TargetMode="External"/><Relationship Id="rId1" Type="http://schemas.openxmlformats.org/officeDocument/2006/relationships/slideLayout" Target="../slideLayouts/slideLayout2.xml"/><Relationship Id="rId4" Type="http://schemas.openxmlformats.org/officeDocument/2006/relationships/hyperlink" Target="http://dictionary.reference.com/browse/adverse%20reaction"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2.xml"/><Relationship Id="rId1" Type="http://schemas.openxmlformats.org/officeDocument/2006/relationships/video" Target="https://www.youtube.com/embed/ma_cmlU9DxU"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2.xml"/><Relationship Id="rId1" Type="http://schemas.openxmlformats.org/officeDocument/2006/relationships/video" Target="https://www.youtube.com/embed/_Sc7j9iW9TM"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2.xml"/><Relationship Id="rId1" Type="http://schemas.openxmlformats.org/officeDocument/2006/relationships/video" Target="https://www.youtube.com/embed/07inzRroRVQ"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2.xml"/><Relationship Id="rId1" Type="http://schemas.openxmlformats.org/officeDocument/2006/relationships/video" Target="https://www.youtube.com/embed/9ezTnY00rI4"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www.lillyglucagon.com/assets/pdf/glucagon_brochure.pdf"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www.epipen.ca/sites/default/files/pdf/en/Instruction_Sheet.pdf"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www.help-indiana.com/Documents/how%20to%20use%20Auvi%20Q%20injector.pdf"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adrenaclick.com/how_to_use_adrenaclick_epinephrine_injection_USP_auto_injector.php"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www.diastat.com/Portals/_default/Skins/diastat/Diastat-Administration-Instructions.pdf"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hyperlink" Target="https://www.narcan.com/partnerships" TargetMode="External"/><Relationship Id="rId7" Type="http://schemas.openxmlformats.org/officeDocument/2006/relationships/hyperlink" Target="https://vimeo.com/151191919" TargetMode="External"/><Relationship Id="rId2" Type="http://schemas.openxmlformats.org/officeDocument/2006/relationships/hyperlink" Target="https://www.narcan.com/#section-why-choose" TargetMode="External"/><Relationship Id="rId1" Type="http://schemas.openxmlformats.org/officeDocument/2006/relationships/slideLayout" Target="../slideLayouts/slideLayout6.xml"/><Relationship Id="rId6" Type="http://schemas.openxmlformats.org/officeDocument/2006/relationships/hyperlink" Target="https://www.narcan.com/pdf/NARCAN-Quick-Start-Guide.pdf" TargetMode="External"/><Relationship Id="rId5" Type="http://schemas.openxmlformats.org/officeDocument/2006/relationships/hyperlink" Target="https://www.narcan.com/#section-how-to-use" TargetMode="External"/><Relationship Id="rId4" Type="http://schemas.openxmlformats.org/officeDocument/2006/relationships/hyperlink" Target="https://www.narcan.com/pdf/NARCAN-for-High-Schools.pd"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www.legis.nd.gov/cencode/t15-1c19.pdf?20150616125501"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www.hhs.gov/ocr/privacy/" TargetMode="External"/><Relationship Id="rId2" Type="http://schemas.openxmlformats.org/officeDocument/2006/relationships/hyperlink" Target="http://www2.ed.gov/policy/gen/guid/fpco/ferpa/index.html" TargetMode="Externa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6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www.fda.gov/ForConsumers/ConsumerUpdates/ucm101653.htm#guidelines" TargetMode="Externa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6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mailto:hkapella@nd.gov" TargetMode="Externa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hyperlink" Target="https://www.ndbon.org/UAP-MAIII/UAPRegistryFAQ.asp" TargetMode="Externa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ndbon.org/RegulationsPractice/Practice/SchoolNsgMedAdmin.asp"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fontScale="92500" lnSpcReduction="10000"/>
          </a:bodyPr>
          <a:lstStyle/>
          <a:p>
            <a:r>
              <a:rPr lang="en-US" sz="2400" dirty="0"/>
              <a:t>Created by:</a:t>
            </a:r>
          </a:p>
          <a:p>
            <a:r>
              <a:rPr lang="en-US" sz="1400" dirty="0"/>
              <a:t>ND Department</a:t>
            </a:r>
          </a:p>
          <a:p>
            <a:r>
              <a:rPr lang="en-US" sz="1400" dirty="0"/>
              <a:t>of Health,</a:t>
            </a:r>
          </a:p>
          <a:p>
            <a:r>
              <a:rPr lang="en-US" sz="1400" dirty="0"/>
              <a:t>Division of</a:t>
            </a:r>
          </a:p>
          <a:p>
            <a:r>
              <a:rPr lang="en-US" sz="1400" dirty="0"/>
              <a:t>Healthy and Safe Communities</a:t>
            </a:r>
          </a:p>
          <a:p>
            <a:endParaRPr lang="en-US" sz="1400" dirty="0"/>
          </a:p>
          <a:p>
            <a:r>
              <a:rPr lang="en-US" sz="800" dirty="0"/>
              <a:t>February 2016</a:t>
            </a:r>
          </a:p>
        </p:txBody>
      </p:sp>
      <p:sp>
        <p:nvSpPr>
          <p:cNvPr id="2" name="Title 1"/>
          <p:cNvSpPr>
            <a:spLocks noGrp="1"/>
          </p:cNvSpPr>
          <p:nvPr>
            <p:ph type="title"/>
          </p:nvPr>
        </p:nvSpPr>
        <p:spPr/>
        <p:txBody>
          <a:bodyPr/>
          <a:lstStyle/>
          <a:p>
            <a:pPr algn="ctr"/>
            <a:r>
              <a:rPr lang="en-US" sz="4000" dirty="0"/>
              <a:t>Medication administration</a:t>
            </a:r>
            <a:br>
              <a:rPr lang="en-US" dirty="0"/>
            </a:br>
            <a:r>
              <a:rPr lang="en-US" sz="2400" dirty="0"/>
              <a:t>*a guide for training unlicensed school staff</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4267200"/>
            <a:ext cx="3895725" cy="962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81279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719070"/>
            <a:ext cx="8407893" cy="4834129"/>
          </a:xfrm>
        </p:spPr>
        <p:txBody>
          <a:bodyPr>
            <a:normAutofit fontScale="77500" lnSpcReduction="20000"/>
          </a:bodyPr>
          <a:lstStyle/>
          <a:p>
            <a:r>
              <a:rPr lang="en-US" dirty="0">
                <a:solidFill>
                  <a:schemeClr val="accent1"/>
                </a:solidFill>
              </a:rPr>
              <a:t>Prescription</a:t>
            </a:r>
            <a:r>
              <a:rPr lang="en-US" dirty="0"/>
              <a:t> (ordered by a health care provider…MD, dentist, nurse practitioner, physician assistant)</a:t>
            </a:r>
          </a:p>
          <a:p>
            <a:pPr lvl="1"/>
            <a:r>
              <a:rPr lang="en-US" dirty="0"/>
              <a:t>ADHD meds: </a:t>
            </a:r>
            <a:r>
              <a:rPr lang="en-US" u="sng" dirty="0"/>
              <a:t>most</a:t>
            </a:r>
            <a:r>
              <a:rPr lang="en-US" dirty="0"/>
              <a:t> are a </a:t>
            </a:r>
            <a:r>
              <a:rPr lang="en-US" i="1" dirty="0"/>
              <a:t>controlled substance</a:t>
            </a:r>
            <a:r>
              <a:rPr lang="en-US" dirty="0"/>
              <a:t>  (oral, transdermal patch)</a:t>
            </a:r>
          </a:p>
          <a:p>
            <a:pPr lvl="1"/>
            <a:r>
              <a:rPr lang="en-US" dirty="0"/>
              <a:t>Antibiotics (oral, ear drops, eye drops)</a:t>
            </a:r>
          </a:p>
          <a:p>
            <a:pPr lvl="1"/>
            <a:r>
              <a:rPr lang="en-US" dirty="0"/>
              <a:t>Anti-seizure meds (oral, rectal-Diastat™)</a:t>
            </a:r>
          </a:p>
          <a:p>
            <a:pPr lvl="1"/>
            <a:r>
              <a:rPr lang="en-US" dirty="0"/>
              <a:t>Diabetic meds:  insulin, Glucagon® (injections)</a:t>
            </a:r>
          </a:p>
          <a:p>
            <a:pPr lvl="1"/>
            <a:r>
              <a:rPr lang="en-US" dirty="0"/>
              <a:t>Asthma meds:  (inhaled, oral)</a:t>
            </a:r>
          </a:p>
          <a:p>
            <a:pPr lvl="1"/>
            <a:r>
              <a:rPr lang="en-US" dirty="0"/>
              <a:t>EpiPen® (injection)</a:t>
            </a:r>
          </a:p>
          <a:p>
            <a:pPr lvl="1"/>
            <a:r>
              <a:rPr lang="en-US" dirty="0"/>
              <a:t>Others</a:t>
            </a:r>
          </a:p>
          <a:p>
            <a:r>
              <a:rPr lang="en-US" dirty="0">
                <a:solidFill>
                  <a:schemeClr val="accent1"/>
                </a:solidFill>
              </a:rPr>
              <a:t>OTC</a:t>
            </a:r>
            <a:r>
              <a:rPr lang="en-US" dirty="0"/>
              <a:t> (over the counter) medications</a:t>
            </a:r>
          </a:p>
          <a:p>
            <a:pPr lvl="1"/>
            <a:r>
              <a:rPr lang="en-US" dirty="0"/>
              <a:t>Acetaminophen (Tylenol®)</a:t>
            </a:r>
          </a:p>
          <a:p>
            <a:pPr lvl="1"/>
            <a:r>
              <a:rPr lang="en-US" dirty="0"/>
              <a:t>Ibuprofen (Advil®, Motrin®, etc.)</a:t>
            </a:r>
          </a:p>
          <a:p>
            <a:pPr lvl="1"/>
            <a:r>
              <a:rPr lang="en-US" dirty="0"/>
              <a:t>Cetirizine (Zyrtec®)</a:t>
            </a:r>
          </a:p>
          <a:p>
            <a:pPr lvl="1"/>
            <a:r>
              <a:rPr lang="en-US" dirty="0"/>
              <a:t>Diphenhydramine (Benadryl®)</a:t>
            </a:r>
          </a:p>
          <a:p>
            <a:pPr lvl="1"/>
            <a:r>
              <a:rPr lang="en-US" dirty="0"/>
              <a:t>Others</a:t>
            </a:r>
          </a:p>
          <a:p>
            <a:pPr lvl="1"/>
            <a:r>
              <a:rPr lang="en-US" dirty="0"/>
              <a:t>Some schools are choosing not to administer OTC meds</a:t>
            </a:r>
          </a:p>
          <a:p>
            <a:r>
              <a:rPr lang="en-US" sz="2600" b="1" u="sng" dirty="0">
                <a:solidFill>
                  <a:schemeClr val="accent1"/>
                </a:solidFill>
              </a:rPr>
              <a:t>Your school should have a written policy on medication administration. Be familiar with that policy, as each school may be a little different.</a:t>
            </a:r>
            <a:endParaRPr lang="en-US" sz="2600" b="1" u="sng" dirty="0"/>
          </a:p>
          <a:p>
            <a:pPr marL="365760" lvl="1" indent="0">
              <a:buNone/>
            </a:pPr>
            <a:r>
              <a:rPr lang="en-US" sz="2600" dirty="0"/>
              <a:t>   </a:t>
            </a:r>
          </a:p>
          <a:p>
            <a:pPr marL="365760" lvl="1" indent="0">
              <a:buNone/>
            </a:pPr>
            <a:r>
              <a:rPr lang="en-US" sz="1200" dirty="0"/>
              <a:t>   </a:t>
            </a:r>
          </a:p>
        </p:txBody>
      </p:sp>
      <p:sp>
        <p:nvSpPr>
          <p:cNvPr id="3" name="Title 2"/>
          <p:cNvSpPr>
            <a:spLocks noGrp="1"/>
          </p:cNvSpPr>
          <p:nvPr>
            <p:ph type="title"/>
          </p:nvPr>
        </p:nvSpPr>
        <p:spPr/>
        <p:txBody>
          <a:bodyPr/>
          <a:lstStyle/>
          <a:p>
            <a:r>
              <a:rPr lang="en-US" dirty="0"/>
              <a:t>Medications in school</a:t>
            </a:r>
          </a:p>
        </p:txBody>
      </p:sp>
      <p:sp>
        <p:nvSpPr>
          <p:cNvPr id="5" name="Oval Callout 4"/>
          <p:cNvSpPr/>
          <p:nvPr/>
        </p:nvSpPr>
        <p:spPr>
          <a:xfrm>
            <a:off x="6248400" y="2819400"/>
            <a:ext cx="2209800" cy="198120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All prescription meds need a health care provider’s  order.  Check your school policy, some schools require an order for OTC meds also!</a:t>
            </a:r>
          </a:p>
        </p:txBody>
      </p:sp>
    </p:spTree>
    <p:extLst>
      <p:ext uri="{BB962C8B-B14F-4D97-AF65-F5344CB8AC3E}">
        <p14:creationId xmlns:p14="http://schemas.microsoft.com/office/powerpoint/2010/main" val="1802731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8016" y="1676400"/>
            <a:ext cx="8407893" cy="4407408"/>
          </a:xfrm>
        </p:spPr>
        <p:txBody>
          <a:bodyPr>
            <a:normAutofit fontScale="92500"/>
          </a:bodyPr>
          <a:lstStyle/>
          <a:p>
            <a:pPr marL="45720" indent="0">
              <a:buNone/>
            </a:pPr>
            <a:r>
              <a:rPr lang="en-US" dirty="0"/>
              <a:t>  Medications must be brought in by parents/guardians. Students cannot have the responsibility of bringing a medication to school.</a:t>
            </a:r>
          </a:p>
          <a:p>
            <a:r>
              <a:rPr lang="en-US" dirty="0"/>
              <a:t>First, determine… </a:t>
            </a:r>
          </a:p>
          <a:p>
            <a:pPr lvl="1"/>
            <a:r>
              <a:rPr lang="en-US" b="1" dirty="0">
                <a:solidFill>
                  <a:schemeClr val="accent1">
                    <a:lumMod val="75000"/>
                  </a:schemeClr>
                </a:solidFill>
              </a:rPr>
              <a:t>Option 1</a:t>
            </a:r>
            <a:r>
              <a:rPr lang="en-US" dirty="0"/>
              <a:t>:  Is this a medication that is to be stored in a locked cabinet (office or nurse’s office) that staff need to help administer</a:t>
            </a:r>
          </a:p>
          <a:p>
            <a:pPr lvl="1"/>
            <a:r>
              <a:rPr lang="en-US" b="1" dirty="0">
                <a:solidFill>
                  <a:schemeClr val="accent1">
                    <a:lumMod val="75000"/>
                  </a:schemeClr>
                </a:solidFill>
              </a:rPr>
              <a:t>Option 2</a:t>
            </a:r>
            <a:r>
              <a:rPr lang="en-US" dirty="0"/>
              <a:t>:  Is this a medication that the student carries</a:t>
            </a:r>
          </a:p>
          <a:p>
            <a:pPr marL="365760" lvl="1" indent="0">
              <a:buNone/>
            </a:pPr>
            <a:r>
              <a:rPr lang="en-US" dirty="0"/>
              <a:t>   and self-administers?</a:t>
            </a:r>
          </a:p>
          <a:p>
            <a:pPr lvl="2"/>
            <a:r>
              <a:rPr lang="en-US" dirty="0"/>
              <a:t>Inhaler—asthmatic reactions</a:t>
            </a:r>
          </a:p>
          <a:p>
            <a:pPr lvl="2"/>
            <a:r>
              <a:rPr lang="en-US" dirty="0"/>
              <a:t>Epinephrine—severe allergic reactions</a:t>
            </a:r>
          </a:p>
          <a:p>
            <a:pPr lvl="2"/>
            <a:r>
              <a:rPr lang="en-US" dirty="0"/>
              <a:t>Others?</a:t>
            </a:r>
          </a:p>
          <a:p>
            <a:pPr lvl="2"/>
            <a:r>
              <a:rPr lang="en-US" dirty="0"/>
              <a:t>Many times, providers will write</a:t>
            </a:r>
          </a:p>
          <a:p>
            <a:pPr marL="640080" lvl="2" indent="0">
              <a:buNone/>
            </a:pPr>
            <a:r>
              <a:rPr lang="en-US" dirty="0"/>
              <a:t>   a note stating that a child should</a:t>
            </a:r>
          </a:p>
          <a:p>
            <a:pPr marL="640080" lvl="2" indent="0">
              <a:buNone/>
            </a:pPr>
            <a:r>
              <a:rPr lang="en-US" dirty="0"/>
              <a:t>   have their rescue inhaler or Epipen® </a:t>
            </a:r>
          </a:p>
          <a:p>
            <a:pPr marL="640080" lvl="2" indent="0">
              <a:buNone/>
            </a:pPr>
            <a:r>
              <a:rPr lang="en-US" dirty="0"/>
              <a:t>   with them. This should also be a part of the </a:t>
            </a:r>
          </a:p>
          <a:p>
            <a:pPr marL="640080" lvl="2" indent="0">
              <a:buNone/>
            </a:pPr>
            <a:r>
              <a:rPr lang="en-US" dirty="0"/>
              <a:t>    medical care plan for that student.</a:t>
            </a:r>
          </a:p>
        </p:txBody>
      </p:sp>
      <p:sp>
        <p:nvSpPr>
          <p:cNvPr id="3" name="Title 2"/>
          <p:cNvSpPr>
            <a:spLocks noGrp="1"/>
          </p:cNvSpPr>
          <p:nvPr>
            <p:ph type="title"/>
          </p:nvPr>
        </p:nvSpPr>
        <p:spPr/>
        <p:txBody>
          <a:bodyPr/>
          <a:lstStyle/>
          <a:p>
            <a:r>
              <a:rPr lang="en-US" dirty="0"/>
              <a:t>Bringing meds into school</a:t>
            </a:r>
          </a:p>
        </p:txBody>
      </p:sp>
      <p:sp>
        <p:nvSpPr>
          <p:cNvPr id="6" name="5-Point Star 5"/>
          <p:cNvSpPr/>
          <p:nvPr/>
        </p:nvSpPr>
        <p:spPr>
          <a:xfrm>
            <a:off x="228600" y="1630900"/>
            <a:ext cx="426128" cy="36324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8" name="Explosion 2 7"/>
          <p:cNvSpPr/>
          <p:nvPr/>
        </p:nvSpPr>
        <p:spPr>
          <a:xfrm rot="681918">
            <a:off x="5389399" y="3216728"/>
            <a:ext cx="3962400" cy="3276600"/>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6096000" y="4267200"/>
            <a:ext cx="2286000" cy="1600438"/>
          </a:xfrm>
          <a:prstGeom prst="rect">
            <a:avLst/>
          </a:prstGeom>
          <a:noFill/>
        </p:spPr>
        <p:txBody>
          <a:bodyPr wrap="square" rtlCol="0">
            <a:spAutoFit/>
          </a:bodyPr>
          <a:lstStyle/>
          <a:p>
            <a:pPr algn="ctr"/>
            <a:r>
              <a:rPr lang="en-US" sz="1400" dirty="0">
                <a:solidFill>
                  <a:schemeClr val="bg1"/>
                </a:solidFill>
              </a:rPr>
              <a:t>Self-carry meds are generally those that are used in life-threatening situations and the student needs immediate access to them!</a:t>
            </a:r>
          </a:p>
          <a:p>
            <a:pPr algn="ctr"/>
            <a:endParaRPr lang="en-US" sz="1400" dirty="0"/>
          </a:p>
        </p:txBody>
      </p:sp>
    </p:spTree>
    <p:extLst>
      <p:ext uri="{BB962C8B-B14F-4D97-AF65-F5344CB8AC3E}">
        <p14:creationId xmlns:p14="http://schemas.microsoft.com/office/powerpoint/2010/main" val="31545966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US" dirty="0"/>
              <a:t>Next, make sure proper paperwork is completed. </a:t>
            </a:r>
          </a:p>
          <a:p>
            <a:pPr lvl="1"/>
            <a:r>
              <a:rPr lang="en-US" dirty="0">
                <a:solidFill>
                  <a:schemeClr val="accent1"/>
                </a:solidFill>
              </a:rPr>
              <a:t>Medication Administration Consent Form</a:t>
            </a:r>
            <a:r>
              <a:rPr lang="en-US" dirty="0"/>
              <a:t>  </a:t>
            </a:r>
          </a:p>
          <a:p>
            <a:pPr lvl="2"/>
            <a:r>
              <a:rPr lang="en-US" dirty="0"/>
              <a:t>Name of medication (as it appears on the medication </a:t>
            </a:r>
          </a:p>
          <a:p>
            <a:pPr marL="640080" lvl="2" indent="0">
              <a:buNone/>
            </a:pPr>
            <a:r>
              <a:rPr lang="en-US" dirty="0"/>
              <a:t>    bottle/container) and strength	</a:t>
            </a:r>
          </a:p>
          <a:p>
            <a:pPr lvl="2"/>
            <a:r>
              <a:rPr lang="en-US" dirty="0"/>
              <a:t>Dose</a:t>
            </a:r>
          </a:p>
          <a:p>
            <a:pPr lvl="2"/>
            <a:r>
              <a:rPr lang="en-US" dirty="0"/>
              <a:t>Route</a:t>
            </a:r>
          </a:p>
          <a:p>
            <a:pPr lvl="2"/>
            <a:r>
              <a:rPr lang="en-US" dirty="0"/>
              <a:t>When to give</a:t>
            </a:r>
          </a:p>
          <a:p>
            <a:pPr lvl="2"/>
            <a:r>
              <a:rPr lang="en-US" dirty="0"/>
              <a:t>What the medication is to be given for</a:t>
            </a:r>
          </a:p>
          <a:p>
            <a:pPr lvl="2"/>
            <a:r>
              <a:rPr lang="en-US" dirty="0"/>
              <a:t>Parents signature</a:t>
            </a:r>
          </a:p>
          <a:p>
            <a:pPr lvl="3"/>
            <a:r>
              <a:rPr lang="en-US" dirty="0"/>
              <a:t>Special instructions…i.e. please call parent before </a:t>
            </a:r>
          </a:p>
          <a:p>
            <a:pPr marL="914400" lvl="3" indent="0">
              <a:buNone/>
            </a:pPr>
            <a:r>
              <a:rPr lang="en-US" dirty="0"/>
              <a:t>     administering medication.</a:t>
            </a:r>
          </a:p>
          <a:p>
            <a:pPr lvl="2"/>
            <a:r>
              <a:rPr lang="en-US" u="sng" dirty="0"/>
              <a:t>Written order</a:t>
            </a:r>
            <a:r>
              <a:rPr lang="en-US" dirty="0"/>
              <a:t> (signed) from prescribing provider  </a:t>
            </a:r>
          </a:p>
          <a:p>
            <a:pPr marL="640080" lvl="2" indent="0">
              <a:buNone/>
            </a:pPr>
            <a:r>
              <a:rPr lang="en-US" dirty="0"/>
              <a:t>    This can be a separate form but should be with or attached to the medication  	form.  </a:t>
            </a:r>
          </a:p>
          <a:p>
            <a:pPr lvl="3"/>
            <a:r>
              <a:rPr lang="en-US" dirty="0"/>
              <a:t>For all prescription medications</a:t>
            </a:r>
          </a:p>
          <a:p>
            <a:pPr lvl="3"/>
            <a:r>
              <a:rPr lang="en-US" dirty="0"/>
              <a:t>For OTC medications (check school’s policy)…especially if “off-label” or different dose than recommended</a:t>
            </a:r>
          </a:p>
        </p:txBody>
      </p:sp>
      <p:sp>
        <p:nvSpPr>
          <p:cNvPr id="3" name="Title 2"/>
          <p:cNvSpPr>
            <a:spLocks noGrp="1"/>
          </p:cNvSpPr>
          <p:nvPr>
            <p:ph type="title"/>
          </p:nvPr>
        </p:nvSpPr>
        <p:spPr/>
        <p:txBody>
          <a:bodyPr/>
          <a:lstStyle/>
          <a:p>
            <a:r>
              <a:rPr lang="en-US" dirty="0"/>
              <a:t>Paperwork</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2514600"/>
            <a:ext cx="2362200" cy="20731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Explosion 2 6"/>
          <p:cNvSpPr/>
          <p:nvPr/>
        </p:nvSpPr>
        <p:spPr>
          <a:xfrm>
            <a:off x="152400" y="304800"/>
            <a:ext cx="2286000" cy="1447800"/>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Paperwork valid for current school year only.</a:t>
            </a:r>
          </a:p>
        </p:txBody>
      </p:sp>
    </p:spTree>
    <p:extLst>
      <p:ext uri="{BB962C8B-B14F-4D97-AF65-F5344CB8AC3E}">
        <p14:creationId xmlns:p14="http://schemas.microsoft.com/office/powerpoint/2010/main" val="2965074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a:bodyPr>
          <a:lstStyle/>
          <a:p>
            <a:pPr lvl="1"/>
            <a:r>
              <a:rPr lang="en-US" dirty="0">
                <a:solidFill>
                  <a:schemeClr val="accent1"/>
                </a:solidFill>
              </a:rPr>
              <a:t>Self Carry/Self Administer consent form</a:t>
            </a:r>
          </a:p>
          <a:p>
            <a:pPr lvl="2"/>
            <a:r>
              <a:rPr lang="en-US" dirty="0"/>
              <a:t>Signed by parent</a:t>
            </a:r>
          </a:p>
          <a:p>
            <a:pPr lvl="2"/>
            <a:r>
              <a:rPr lang="en-US" dirty="0"/>
              <a:t>Signed by student (some schools require this)</a:t>
            </a:r>
          </a:p>
          <a:p>
            <a:pPr lvl="1"/>
            <a:r>
              <a:rPr lang="en-US" dirty="0">
                <a:solidFill>
                  <a:schemeClr val="accent1"/>
                </a:solidFill>
              </a:rPr>
              <a:t>Medication Administration log form</a:t>
            </a:r>
            <a:endParaRPr lang="en-US" dirty="0"/>
          </a:p>
          <a:p>
            <a:pPr lvl="2"/>
            <a:r>
              <a:rPr lang="en-US" dirty="0"/>
              <a:t>Each medication should have its own form. If a student is on two medications, that student should have two log forms.</a:t>
            </a:r>
          </a:p>
          <a:p>
            <a:pPr lvl="2"/>
            <a:r>
              <a:rPr lang="en-US" dirty="0"/>
              <a:t>See example (next slide)</a:t>
            </a:r>
          </a:p>
          <a:p>
            <a:pPr lvl="1"/>
            <a:r>
              <a:rPr lang="en-US" dirty="0"/>
              <a:t>All paperwork must match medication label. If the paperwork does not match, you will need to redo it and get the appropriate signatures again.</a:t>
            </a:r>
          </a:p>
          <a:p>
            <a:pPr lvl="1"/>
            <a:r>
              <a:rPr lang="en-US" dirty="0"/>
              <a:t>Any changes in dose or medication require a new written provider order.</a:t>
            </a:r>
          </a:p>
          <a:p>
            <a:pPr marL="640080" lvl="2" indent="0">
              <a:buNone/>
            </a:pPr>
            <a:endParaRPr lang="en-US" dirty="0"/>
          </a:p>
          <a:p>
            <a:pPr marL="45720" indent="0">
              <a:buNone/>
            </a:pPr>
            <a:r>
              <a:rPr lang="en-US" dirty="0"/>
              <a:t>    </a:t>
            </a:r>
            <a:r>
              <a:rPr lang="en-US" sz="1700" dirty="0">
                <a:solidFill>
                  <a:schemeClr val="accent1"/>
                </a:solidFill>
              </a:rPr>
              <a:t>Each school district, school nurse, or public health department has forms that they have developed and implemented. If your district does not have something in place yet, you can develop forms that work best for you. </a:t>
            </a:r>
            <a:endParaRPr lang="en-US" sz="1700" dirty="0"/>
          </a:p>
          <a:p>
            <a:endParaRPr lang="en-US" dirty="0"/>
          </a:p>
        </p:txBody>
      </p:sp>
      <p:sp>
        <p:nvSpPr>
          <p:cNvPr id="5" name="Title 4"/>
          <p:cNvSpPr>
            <a:spLocks noGrp="1"/>
          </p:cNvSpPr>
          <p:nvPr>
            <p:ph type="title"/>
          </p:nvPr>
        </p:nvSpPr>
        <p:spPr/>
        <p:txBody>
          <a:bodyPr/>
          <a:lstStyle/>
          <a:p>
            <a:r>
              <a:rPr lang="en-US" dirty="0"/>
              <a:t>              Paperwork, cont.</a:t>
            </a:r>
          </a:p>
        </p:txBody>
      </p:sp>
      <p:sp>
        <p:nvSpPr>
          <p:cNvPr id="6" name="5-Point Star 5"/>
          <p:cNvSpPr/>
          <p:nvPr/>
        </p:nvSpPr>
        <p:spPr>
          <a:xfrm>
            <a:off x="429093" y="4854606"/>
            <a:ext cx="304800" cy="3048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532" y="152400"/>
            <a:ext cx="2019668" cy="1326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63156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769" y="914400"/>
            <a:ext cx="7648575"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Bent-Up Arrow 2"/>
          <p:cNvSpPr/>
          <p:nvPr/>
        </p:nvSpPr>
        <p:spPr>
          <a:xfrm>
            <a:off x="6260607" y="6128922"/>
            <a:ext cx="1143000" cy="68580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Notice codes!</a:t>
            </a:r>
          </a:p>
        </p:txBody>
      </p:sp>
      <p:sp>
        <p:nvSpPr>
          <p:cNvPr id="4" name="Oval 3"/>
          <p:cNvSpPr/>
          <p:nvPr/>
        </p:nvSpPr>
        <p:spPr>
          <a:xfrm>
            <a:off x="7543800" y="304800"/>
            <a:ext cx="1371600" cy="1752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Information can be “tweaked” to meet the needs of your school’s preferences</a:t>
            </a:r>
          </a:p>
        </p:txBody>
      </p:sp>
      <p:sp>
        <p:nvSpPr>
          <p:cNvPr id="5" name="Rectangle 4"/>
          <p:cNvSpPr/>
          <p:nvPr/>
        </p:nvSpPr>
        <p:spPr>
          <a:xfrm>
            <a:off x="381000" y="419100"/>
            <a:ext cx="25146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This is an example…</a:t>
            </a:r>
          </a:p>
          <a:p>
            <a:pPr algn="ctr"/>
            <a:r>
              <a:rPr lang="en-US" sz="1100" dirty="0"/>
              <a:t>school nurses across the state have developed and used  forms that work best for them!</a:t>
            </a:r>
          </a:p>
        </p:txBody>
      </p:sp>
    </p:spTree>
    <p:extLst>
      <p:ext uri="{BB962C8B-B14F-4D97-AF65-F5344CB8AC3E}">
        <p14:creationId xmlns:p14="http://schemas.microsoft.com/office/powerpoint/2010/main" val="35401189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How to read a</a:t>
            </a:r>
            <a:br>
              <a:rPr lang="en-US" dirty="0"/>
            </a:br>
            <a:r>
              <a:rPr lang="en-US" dirty="0"/>
              <a:t>prescription (</a:t>
            </a:r>
            <a:r>
              <a:rPr lang="en-US" dirty="0" err="1"/>
              <a:t>rx</a:t>
            </a:r>
            <a:r>
              <a:rPr lang="en-US" dirty="0"/>
              <a:t>) label</a:t>
            </a: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05000" y="2209800"/>
            <a:ext cx="4963583" cy="339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60700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719070"/>
            <a:ext cx="8407893" cy="4681729"/>
          </a:xfrm>
        </p:spPr>
        <p:txBody>
          <a:bodyPr>
            <a:normAutofit lnSpcReduction="10000"/>
          </a:bodyPr>
          <a:lstStyle/>
          <a:p>
            <a:r>
              <a:rPr lang="en-US" dirty="0"/>
              <a:t>Medication must be in the </a:t>
            </a:r>
            <a:r>
              <a:rPr lang="en-US" u="sng" dirty="0"/>
              <a:t>original container</a:t>
            </a:r>
            <a:r>
              <a:rPr lang="en-US" dirty="0"/>
              <a:t> whether it’s prescribed or OTC.</a:t>
            </a:r>
          </a:p>
          <a:p>
            <a:pPr lvl="1"/>
            <a:r>
              <a:rPr lang="en-US" dirty="0"/>
              <a:t>No medications in Ziploc® bags, spice bottles or other containers.</a:t>
            </a:r>
          </a:p>
          <a:p>
            <a:pPr lvl="2"/>
            <a:r>
              <a:rPr lang="en-US" b="1" dirty="0">
                <a:solidFill>
                  <a:schemeClr val="accent1"/>
                </a:solidFill>
              </a:rPr>
              <a:t>Why?</a:t>
            </a:r>
            <a:r>
              <a:rPr lang="en-US" b="1" dirty="0"/>
              <a:t>  </a:t>
            </a:r>
            <a:r>
              <a:rPr lang="en-US" dirty="0"/>
              <a:t>You need to be sure the medication is really what they say it is. You need to know the lot number, expiration date and strength.</a:t>
            </a:r>
          </a:p>
          <a:p>
            <a:r>
              <a:rPr lang="en-US" dirty="0"/>
              <a:t>You should document the quantity brought in.</a:t>
            </a:r>
          </a:p>
          <a:p>
            <a:pPr lvl="1"/>
            <a:r>
              <a:rPr lang="en-US" dirty="0"/>
              <a:t>Count and document the quantity of the medication or if it’s an unopened bottle of pills, take note of the quantity in the bottle.  For liquids, you can document how many mL’s are present when brought in.</a:t>
            </a:r>
          </a:p>
          <a:p>
            <a:pPr lvl="1"/>
            <a:r>
              <a:rPr lang="en-US" dirty="0"/>
              <a:t>Controlled substances:  should be counted, logged (both in and out), and recounted at least weekly to make sure there is no drug diversion.  </a:t>
            </a:r>
          </a:p>
          <a:p>
            <a:pPr marL="640080" lvl="2" indent="0">
              <a:buNone/>
            </a:pPr>
            <a:r>
              <a:rPr lang="en-US" dirty="0"/>
              <a:t>   Drug Diversion is when licit drugs are used for illicit purposes.  Basically, </a:t>
            </a:r>
          </a:p>
          <a:p>
            <a:pPr marL="640080" lvl="2" indent="0">
              <a:buNone/>
            </a:pPr>
            <a:r>
              <a:rPr lang="en-US" dirty="0"/>
              <a:t>   the medication is being used in an illegal manner.</a:t>
            </a:r>
          </a:p>
          <a:p>
            <a:pPr marL="640080" lvl="2" indent="0">
              <a:buNone/>
            </a:pPr>
            <a:r>
              <a:rPr lang="en-US" dirty="0">
                <a:solidFill>
                  <a:schemeClr val="accent1"/>
                </a:solidFill>
              </a:rPr>
              <a:t>  </a:t>
            </a:r>
            <a:r>
              <a:rPr lang="en-US" b="1" dirty="0">
                <a:solidFill>
                  <a:schemeClr val="accent1"/>
                </a:solidFill>
              </a:rPr>
              <a:t>It is not uncommon for people to steal medications, especially controlled substances.  You need to keep </a:t>
            </a:r>
            <a:r>
              <a:rPr lang="en-US" b="1" u="sng" dirty="0">
                <a:solidFill>
                  <a:schemeClr val="accent1"/>
                </a:solidFill>
              </a:rPr>
              <a:t>tight control</a:t>
            </a:r>
            <a:r>
              <a:rPr lang="en-US" b="1" dirty="0">
                <a:solidFill>
                  <a:schemeClr val="accent1"/>
                </a:solidFill>
              </a:rPr>
              <a:t> of these types of medications!   </a:t>
            </a:r>
          </a:p>
        </p:txBody>
      </p:sp>
      <p:sp>
        <p:nvSpPr>
          <p:cNvPr id="3" name="Title 2"/>
          <p:cNvSpPr>
            <a:spLocks noGrp="1"/>
          </p:cNvSpPr>
          <p:nvPr>
            <p:ph type="title"/>
          </p:nvPr>
        </p:nvSpPr>
        <p:spPr/>
        <p:txBody>
          <a:bodyPr/>
          <a:lstStyle/>
          <a:p>
            <a:r>
              <a:rPr lang="en-US" dirty="0"/>
              <a:t>Medication storage</a:t>
            </a:r>
          </a:p>
        </p:txBody>
      </p:sp>
      <p:sp>
        <p:nvSpPr>
          <p:cNvPr id="4" name="5-Point Star 3"/>
          <p:cNvSpPr/>
          <p:nvPr/>
        </p:nvSpPr>
        <p:spPr>
          <a:xfrm>
            <a:off x="762000" y="5715000"/>
            <a:ext cx="381000" cy="3810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166363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Controlled Substance</a:t>
            </a:r>
          </a:p>
          <a:p>
            <a:pPr lvl="1"/>
            <a:r>
              <a:rPr lang="en-US" b="1" dirty="0"/>
              <a:t>Definition:</a:t>
            </a:r>
            <a:r>
              <a:rPr lang="en-US" dirty="0"/>
              <a:t> a substance subject to the U.S. Controlled Substances Act (1970), which regulates the prescribing and dispensing, as well as the manufacturing, storage, sale or distribution of substances assigned to five schedules according to their 1) potential for or evidence of abuse, 2) potential for psychic or physiologic dependence, 3) contribution to a public health risk, 4) harmful pharmacologic effect, or 5) role as a precursor of other controlled substances.</a:t>
            </a:r>
          </a:p>
          <a:p>
            <a:pPr lvl="1"/>
            <a:r>
              <a:rPr lang="en-US" sz="1400" dirty="0">
                <a:hlinkClick r:id="rId2"/>
              </a:rPr>
              <a:t>http://www.drugs.com/dict/controlled-substance.html</a:t>
            </a:r>
            <a:endParaRPr lang="en-US" sz="1400" dirty="0"/>
          </a:p>
          <a:p>
            <a:pPr marL="365760" lvl="1" indent="0">
              <a:buNone/>
            </a:pPr>
            <a:endParaRPr lang="en-US" dirty="0"/>
          </a:p>
        </p:txBody>
      </p:sp>
      <p:sp>
        <p:nvSpPr>
          <p:cNvPr id="5" name="Title 4"/>
          <p:cNvSpPr>
            <a:spLocks noGrp="1"/>
          </p:cNvSpPr>
          <p:nvPr>
            <p:ph type="title"/>
          </p:nvPr>
        </p:nvSpPr>
        <p:spPr/>
        <p:txBody>
          <a:bodyPr/>
          <a:lstStyle/>
          <a:p>
            <a:r>
              <a:rPr lang="en-US" dirty="0"/>
              <a:t>What is a controlled substance?</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724400"/>
            <a:ext cx="2466975" cy="1509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4724400"/>
            <a:ext cx="2781300" cy="1419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61310" y="4723660"/>
            <a:ext cx="2828925" cy="1343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143000" y="4684857"/>
            <a:ext cx="1066800" cy="523220"/>
          </a:xfrm>
          <a:prstGeom prst="rect">
            <a:avLst/>
          </a:prstGeom>
          <a:noFill/>
        </p:spPr>
        <p:txBody>
          <a:bodyPr wrap="square" rtlCol="0">
            <a:spAutoFit/>
          </a:bodyPr>
          <a:lstStyle/>
          <a:p>
            <a:pPr algn="ctr"/>
            <a:r>
              <a:rPr lang="en-US" sz="1400" dirty="0"/>
              <a:t>Adderall 30 mg</a:t>
            </a:r>
          </a:p>
        </p:txBody>
      </p:sp>
      <p:sp>
        <p:nvSpPr>
          <p:cNvPr id="7" name="TextBox 6"/>
          <p:cNvSpPr txBox="1"/>
          <p:nvPr/>
        </p:nvSpPr>
        <p:spPr>
          <a:xfrm>
            <a:off x="3505200" y="4953000"/>
            <a:ext cx="2052613" cy="369332"/>
          </a:xfrm>
          <a:prstGeom prst="rect">
            <a:avLst/>
          </a:prstGeom>
          <a:noFill/>
        </p:spPr>
        <p:txBody>
          <a:bodyPr wrap="none" rtlCol="0">
            <a:spAutoFit/>
          </a:bodyPr>
          <a:lstStyle/>
          <a:p>
            <a:r>
              <a:rPr lang="en-US" dirty="0"/>
              <a:t>Adderall XR 30 mg</a:t>
            </a:r>
          </a:p>
        </p:txBody>
      </p:sp>
      <p:sp>
        <p:nvSpPr>
          <p:cNvPr id="8" name="TextBox 7"/>
          <p:cNvSpPr txBox="1"/>
          <p:nvPr/>
        </p:nvSpPr>
        <p:spPr>
          <a:xfrm>
            <a:off x="6781800" y="4859923"/>
            <a:ext cx="1376915" cy="338554"/>
          </a:xfrm>
          <a:prstGeom prst="rect">
            <a:avLst/>
          </a:prstGeom>
          <a:noFill/>
        </p:spPr>
        <p:txBody>
          <a:bodyPr wrap="none" rtlCol="0">
            <a:spAutoFit/>
          </a:bodyPr>
          <a:lstStyle/>
          <a:p>
            <a:r>
              <a:rPr lang="en-US" sz="1600" dirty="0"/>
              <a:t>Ritalin 10 mg</a:t>
            </a:r>
          </a:p>
        </p:txBody>
      </p:sp>
    </p:spTree>
    <p:extLst>
      <p:ext uri="{BB962C8B-B14F-4D97-AF65-F5344CB8AC3E}">
        <p14:creationId xmlns:p14="http://schemas.microsoft.com/office/powerpoint/2010/main" val="13349642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Controlled substances in schools</a:t>
            </a: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828800"/>
            <a:ext cx="2165350" cy="12087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914400" y="1872733"/>
            <a:ext cx="1233030" cy="307777"/>
          </a:xfrm>
          <a:prstGeom prst="rect">
            <a:avLst/>
          </a:prstGeom>
          <a:noFill/>
        </p:spPr>
        <p:txBody>
          <a:bodyPr wrap="none" rtlCol="0">
            <a:spAutoFit/>
          </a:bodyPr>
          <a:lstStyle/>
          <a:p>
            <a:r>
              <a:rPr lang="en-US" sz="1400" dirty="0">
                <a:solidFill>
                  <a:schemeClr val="bg1"/>
                </a:solidFill>
              </a:rPr>
              <a:t>Ritalin 20 mg</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2380" y="1733365"/>
            <a:ext cx="1590675" cy="1352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3089903" y="1752600"/>
            <a:ext cx="1373518" cy="307777"/>
          </a:xfrm>
          <a:prstGeom prst="rect">
            <a:avLst/>
          </a:prstGeom>
          <a:noFill/>
        </p:spPr>
        <p:txBody>
          <a:bodyPr wrap="none" rtlCol="0">
            <a:spAutoFit/>
          </a:bodyPr>
          <a:lstStyle/>
          <a:p>
            <a:r>
              <a:rPr lang="en-US" sz="1400" dirty="0"/>
              <a:t>Daytrana Patch</a:t>
            </a:r>
          </a:p>
        </p:txBody>
      </p:sp>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1752600"/>
            <a:ext cx="2472453" cy="13547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5625122" y="1752600"/>
            <a:ext cx="1280607" cy="307777"/>
          </a:xfrm>
          <a:prstGeom prst="rect">
            <a:avLst/>
          </a:prstGeom>
          <a:noFill/>
        </p:spPr>
        <p:txBody>
          <a:bodyPr wrap="none" rtlCol="0">
            <a:spAutoFit/>
          </a:bodyPr>
          <a:lstStyle/>
          <a:p>
            <a:r>
              <a:rPr lang="en-US" sz="1400" dirty="0"/>
              <a:t>Focalin 10 mg</a:t>
            </a:r>
          </a:p>
        </p:txBody>
      </p:sp>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765" y="3276600"/>
            <a:ext cx="2624138" cy="1449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1295400" y="3276600"/>
            <a:ext cx="1176541" cy="307777"/>
          </a:xfrm>
          <a:prstGeom prst="rect">
            <a:avLst/>
          </a:prstGeom>
          <a:noFill/>
        </p:spPr>
        <p:txBody>
          <a:bodyPr wrap="none" rtlCol="0">
            <a:spAutoFit/>
          </a:bodyPr>
          <a:lstStyle/>
          <a:p>
            <a:r>
              <a:rPr lang="en-US" sz="1400" dirty="0"/>
              <a:t>Focalin 5 mg</a:t>
            </a:r>
          </a:p>
        </p:txBody>
      </p:sp>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64112" y="3276600"/>
            <a:ext cx="2314575" cy="1582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07522" y="3307368"/>
            <a:ext cx="2196413" cy="15862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3650450" y="3276600"/>
            <a:ext cx="1541897" cy="307777"/>
          </a:xfrm>
          <a:prstGeom prst="rect">
            <a:avLst/>
          </a:prstGeom>
          <a:noFill/>
        </p:spPr>
        <p:txBody>
          <a:bodyPr wrap="none" rtlCol="0">
            <a:spAutoFit/>
          </a:bodyPr>
          <a:lstStyle/>
          <a:p>
            <a:r>
              <a:rPr lang="en-US" sz="1400" dirty="0"/>
              <a:t>Focalin XR 10 mg</a:t>
            </a:r>
          </a:p>
        </p:txBody>
      </p:sp>
      <p:sp>
        <p:nvSpPr>
          <p:cNvPr id="11" name="TextBox 10"/>
          <p:cNvSpPr txBox="1"/>
          <p:nvPr/>
        </p:nvSpPr>
        <p:spPr>
          <a:xfrm>
            <a:off x="6279995" y="3276600"/>
            <a:ext cx="1543628" cy="307777"/>
          </a:xfrm>
          <a:prstGeom prst="rect">
            <a:avLst/>
          </a:prstGeom>
          <a:noFill/>
        </p:spPr>
        <p:txBody>
          <a:bodyPr wrap="none" rtlCol="0">
            <a:spAutoFit/>
          </a:bodyPr>
          <a:lstStyle/>
          <a:p>
            <a:r>
              <a:rPr lang="en-US" sz="1400" dirty="0"/>
              <a:t>Focalin XR 20 mg</a:t>
            </a:r>
          </a:p>
        </p:txBody>
      </p:sp>
      <p:pic>
        <p:nvPicPr>
          <p:cNvPr id="3080"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 y="4893666"/>
            <a:ext cx="2071688" cy="13740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1"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90005" y="4924512"/>
            <a:ext cx="2363158" cy="14259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1143000" y="5387022"/>
            <a:ext cx="1149674" cy="307777"/>
          </a:xfrm>
          <a:prstGeom prst="rect">
            <a:avLst/>
          </a:prstGeom>
          <a:noFill/>
        </p:spPr>
        <p:txBody>
          <a:bodyPr wrap="none" rtlCol="0">
            <a:spAutoFit/>
          </a:bodyPr>
          <a:lstStyle/>
          <a:p>
            <a:r>
              <a:rPr lang="en-US" sz="1400" dirty="0">
                <a:solidFill>
                  <a:schemeClr val="bg1"/>
                </a:solidFill>
              </a:rPr>
              <a:t>Intuniv 2 mg</a:t>
            </a:r>
          </a:p>
        </p:txBody>
      </p:sp>
      <p:sp>
        <p:nvSpPr>
          <p:cNvPr id="14" name="TextBox 13"/>
          <p:cNvSpPr txBox="1"/>
          <p:nvPr/>
        </p:nvSpPr>
        <p:spPr>
          <a:xfrm>
            <a:off x="3896747" y="5987840"/>
            <a:ext cx="1149674" cy="307777"/>
          </a:xfrm>
          <a:prstGeom prst="rect">
            <a:avLst/>
          </a:prstGeom>
          <a:noFill/>
        </p:spPr>
        <p:txBody>
          <a:bodyPr wrap="none" rtlCol="0">
            <a:spAutoFit/>
          </a:bodyPr>
          <a:lstStyle/>
          <a:p>
            <a:r>
              <a:rPr lang="en-US" sz="1400" dirty="0">
                <a:solidFill>
                  <a:schemeClr val="bg1"/>
                </a:solidFill>
              </a:rPr>
              <a:t>Intuniv 3 mg</a:t>
            </a:r>
          </a:p>
        </p:txBody>
      </p:sp>
      <p:sp>
        <p:nvSpPr>
          <p:cNvPr id="15" name="TextBox 14"/>
          <p:cNvSpPr txBox="1"/>
          <p:nvPr/>
        </p:nvSpPr>
        <p:spPr>
          <a:xfrm>
            <a:off x="5943600" y="5257800"/>
            <a:ext cx="2089739" cy="646331"/>
          </a:xfrm>
          <a:prstGeom prst="rect">
            <a:avLst/>
          </a:prstGeom>
          <a:noFill/>
        </p:spPr>
        <p:txBody>
          <a:bodyPr wrap="none" rtlCol="0">
            <a:spAutoFit/>
          </a:bodyPr>
          <a:lstStyle/>
          <a:p>
            <a:r>
              <a:rPr lang="en-US" sz="1200" dirty="0">
                <a:solidFill>
                  <a:schemeClr val="accent1"/>
                </a:solidFill>
              </a:rPr>
              <a:t>All medication pictures from </a:t>
            </a:r>
          </a:p>
          <a:p>
            <a:r>
              <a:rPr lang="en-US" sz="1200" dirty="0">
                <a:solidFill>
                  <a:schemeClr val="accent1"/>
                </a:solidFill>
                <a:hlinkClick r:id="rId10"/>
              </a:rPr>
              <a:t>www.drugs.com</a:t>
            </a:r>
            <a:endParaRPr lang="en-US" sz="1200" dirty="0">
              <a:solidFill>
                <a:schemeClr val="accent1"/>
              </a:solidFill>
            </a:endParaRPr>
          </a:p>
          <a:p>
            <a:endParaRPr lang="en-US" sz="1200" dirty="0">
              <a:solidFill>
                <a:schemeClr val="accent1"/>
              </a:solidFill>
            </a:endParaRPr>
          </a:p>
        </p:txBody>
      </p:sp>
    </p:spTree>
    <p:extLst>
      <p:ext uri="{BB962C8B-B14F-4D97-AF65-F5344CB8AC3E}">
        <p14:creationId xmlns:p14="http://schemas.microsoft.com/office/powerpoint/2010/main" val="11026982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Controlled substances in schools</a:t>
            </a: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3400" y="1752600"/>
            <a:ext cx="2276475" cy="15625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774708"/>
            <a:ext cx="2286000" cy="1569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990600" y="2371918"/>
            <a:ext cx="1361398" cy="307777"/>
          </a:xfrm>
          <a:prstGeom prst="rect">
            <a:avLst/>
          </a:prstGeom>
          <a:noFill/>
        </p:spPr>
        <p:txBody>
          <a:bodyPr wrap="none" rtlCol="0">
            <a:spAutoFit/>
          </a:bodyPr>
          <a:lstStyle/>
          <a:p>
            <a:r>
              <a:rPr lang="en-US" sz="1400" dirty="0"/>
              <a:t>Vyvanse 50 mg</a:t>
            </a:r>
          </a:p>
        </p:txBody>
      </p:sp>
      <p:sp>
        <p:nvSpPr>
          <p:cNvPr id="7" name="TextBox 6"/>
          <p:cNvSpPr txBox="1"/>
          <p:nvPr/>
        </p:nvSpPr>
        <p:spPr>
          <a:xfrm>
            <a:off x="3586501" y="2405386"/>
            <a:ext cx="1361398" cy="307777"/>
          </a:xfrm>
          <a:prstGeom prst="rect">
            <a:avLst/>
          </a:prstGeom>
          <a:noFill/>
        </p:spPr>
        <p:txBody>
          <a:bodyPr wrap="none" rtlCol="0">
            <a:spAutoFit/>
          </a:bodyPr>
          <a:lstStyle/>
          <a:p>
            <a:r>
              <a:rPr lang="en-US" sz="1400" dirty="0"/>
              <a:t>Vyvanse 30 mg</a:t>
            </a:r>
          </a:p>
        </p:txBody>
      </p:sp>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1774708"/>
            <a:ext cx="2324808" cy="1588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499" y="3505198"/>
            <a:ext cx="2133600" cy="1497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6096000" y="3055004"/>
            <a:ext cx="1737592" cy="307777"/>
          </a:xfrm>
          <a:prstGeom prst="rect">
            <a:avLst/>
          </a:prstGeom>
          <a:noFill/>
        </p:spPr>
        <p:txBody>
          <a:bodyPr wrap="none" rtlCol="0">
            <a:spAutoFit/>
          </a:bodyPr>
          <a:lstStyle/>
          <a:p>
            <a:r>
              <a:rPr lang="en-US" sz="1400" dirty="0"/>
              <a:t>Metadate CD 20 mg</a:t>
            </a:r>
          </a:p>
        </p:txBody>
      </p:sp>
      <p:sp>
        <p:nvSpPr>
          <p:cNvPr id="9" name="TextBox 8"/>
          <p:cNvSpPr txBox="1"/>
          <p:nvPr/>
        </p:nvSpPr>
        <p:spPr>
          <a:xfrm>
            <a:off x="838200" y="4694684"/>
            <a:ext cx="1737592" cy="307777"/>
          </a:xfrm>
          <a:prstGeom prst="rect">
            <a:avLst/>
          </a:prstGeom>
          <a:noFill/>
        </p:spPr>
        <p:txBody>
          <a:bodyPr wrap="none" rtlCol="0">
            <a:spAutoFit/>
          </a:bodyPr>
          <a:lstStyle/>
          <a:p>
            <a:r>
              <a:rPr lang="en-US" sz="1400" dirty="0"/>
              <a:t>Metadate CD 30 mg</a:t>
            </a:r>
          </a:p>
        </p:txBody>
      </p:sp>
      <p:pic>
        <p:nvPicPr>
          <p:cNvPr id="410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4200" y="3439585"/>
            <a:ext cx="2495559" cy="1562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3555429" y="3477083"/>
            <a:ext cx="1727974" cy="307777"/>
          </a:xfrm>
          <a:prstGeom prst="rect">
            <a:avLst/>
          </a:prstGeom>
          <a:noFill/>
        </p:spPr>
        <p:txBody>
          <a:bodyPr wrap="none" rtlCol="0">
            <a:spAutoFit/>
          </a:bodyPr>
          <a:lstStyle/>
          <a:p>
            <a:r>
              <a:rPr lang="en-US" sz="1400" dirty="0"/>
              <a:t>Metadate ER 20 mg</a:t>
            </a:r>
          </a:p>
        </p:txBody>
      </p:sp>
      <p:sp>
        <p:nvSpPr>
          <p:cNvPr id="11" name="TextBox 10"/>
          <p:cNvSpPr txBox="1"/>
          <p:nvPr/>
        </p:nvSpPr>
        <p:spPr>
          <a:xfrm>
            <a:off x="6016840" y="3625053"/>
            <a:ext cx="2288959" cy="2431435"/>
          </a:xfrm>
          <a:prstGeom prst="rect">
            <a:avLst/>
          </a:prstGeom>
          <a:noFill/>
        </p:spPr>
        <p:txBody>
          <a:bodyPr wrap="square" rtlCol="0">
            <a:spAutoFit/>
          </a:bodyPr>
          <a:lstStyle/>
          <a:p>
            <a:r>
              <a:rPr lang="en-US" sz="1600" dirty="0">
                <a:solidFill>
                  <a:schemeClr val="accent1"/>
                </a:solidFill>
              </a:rPr>
              <a:t>CD=controlled delivery</a:t>
            </a:r>
          </a:p>
          <a:p>
            <a:r>
              <a:rPr lang="en-US" sz="1600" dirty="0">
                <a:solidFill>
                  <a:schemeClr val="accent1"/>
                </a:solidFill>
              </a:rPr>
              <a:t>CR=controlled release</a:t>
            </a:r>
          </a:p>
          <a:p>
            <a:r>
              <a:rPr lang="en-US" sz="1600" dirty="0">
                <a:solidFill>
                  <a:schemeClr val="accent1"/>
                </a:solidFill>
              </a:rPr>
              <a:t>ER=extended release</a:t>
            </a:r>
          </a:p>
          <a:p>
            <a:r>
              <a:rPr lang="en-US" sz="1600" dirty="0">
                <a:solidFill>
                  <a:schemeClr val="accent1"/>
                </a:solidFill>
              </a:rPr>
              <a:t>LA=long acting</a:t>
            </a:r>
          </a:p>
          <a:p>
            <a:r>
              <a:rPr lang="en-US" sz="1600" dirty="0">
                <a:solidFill>
                  <a:schemeClr val="accent1"/>
                </a:solidFill>
              </a:rPr>
              <a:t>SR=sustained release</a:t>
            </a:r>
          </a:p>
          <a:p>
            <a:r>
              <a:rPr lang="en-US" sz="1600" dirty="0">
                <a:solidFill>
                  <a:schemeClr val="accent1"/>
                </a:solidFill>
              </a:rPr>
              <a:t>TR=time release</a:t>
            </a:r>
          </a:p>
          <a:p>
            <a:r>
              <a:rPr lang="en-US" sz="1600" dirty="0">
                <a:solidFill>
                  <a:schemeClr val="accent1"/>
                </a:solidFill>
              </a:rPr>
              <a:t>XR=extended release</a:t>
            </a:r>
          </a:p>
          <a:p>
            <a:r>
              <a:rPr lang="en-US" sz="1600" dirty="0">
                <a:solidFill>
                  <a:schemeClr val="accent1"/>
                </a:solidFill>
              </a:rPr>
              <a:t>XL=extended release</a:t>
            </a:r>
          </a:p>
          <a:p>
            <a:r>
              <a:rPr lang="en-US" sz="800" dirty="0">
                <a:solidFill>
                  <a:schemeClr val="accent1"/>
                </a:solidFill>
                <a:hlinkClick r:id="rId7"/>
              </a:rPr>
              <a:t>https://www.riverpharmacy.ca/faq/what-do-the-acryonyms-cd-cr-la-sr-tr-xl-and-xr-stand-for</a:t>
            </a:r>
            <a:endParaRPr lang="en-US" sz="800" dirty="0">
              <a:solidFill>
                <a:schemeClr val="accent1"/>
              </a:solidFill>
            </a:endParaRPr>
          </a:p>
          <a:p>
            <a:endParaRPr lang="en-US" sz="800" dirty="0">
              <a:solidFill>
                <a:schemeClr val="accent1"/>
              </a:solidFill>
            </a:endParaRPr>
          </a:p>
        </p:txBody>
      </p:sp>
      <p:sp>
        <p:nvSpPr>
          <p:cNvPr id="12" name="TextBox 11"/>
          <p:cNvSpPr txBox="1"/>
          <p:nvPr/>
        </p:nvSpPr>
        <p:spPr>
          <a:xfrm>
            <a:off x="604499" y="5257800"/>
            <a:ext cx="5110501" cy="923330"/>
          </a:xfrm>
          <a:prstGeom prst="rect">
            <a:avLst/>
          </a:prstGeom>
          <a:noFill/>
        </p:spPr>
        <p:txBody>
          <a:bodyPr wrap="square" rtlCol="0">
            <a:spAutoFit/>
          </a:bodyPr>
          <a:lstStyle/>
          <a:p>
            <a:r>
              <a:rPr lang="en-US" dirty="0">
                <a:solidFill>
                  <a:schemeClr val="accent1"/>
                </a:solidFill>
              </a:rPr>
              <a:t>All medication pictures from </a:t>
            </a:r>
          </a:p>
          <a:p>
            <a:r>
              <a:rPr lang="en-US" dirty="0">
                <a:solidFill>
                  <a:schemeClr val="accent1"/>
                </a:solidFill>
                <a:hlinkClick r:id="rId8"/>
              </a:rPr>
              <a:t>www.drugs.com</a:t>
            </a:r>
            <a:endParaRPr lang="en-US" dirty="0">
              <a:solidFill>
                <a:schemeClr val="accent1"/>
              </a:solidFill>
            </a:endParaRPr>
          </a:p>
          <a:p>
            <a:endParaRPr lang="en-US" dirty="0">
              <a:solidFill>
                <a:schemeClr val="accent1"/>
              </a:solidFill>
            </a:endParaRPr>
          </a:p>
        </p:txBody>
      </p:sp>
    </p:spTree>
    <p:extLst>
      <p:ext uri="{BB962C8B-B14F-4D97-AF65-F5344CB8AC3E}">
        <p14:creationId xmlns:p14="http://schemas.microsoft.com/office/powerpoint/2010/main" val="37145019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45720" indent="0" algn="ctr">
              <a:buNone/>
            </a:pPr>
            <a:r>
              <a:rPr lang="en-US" sz="3600" dirty="0"/>
              <a:t>The following information has been reviewed and approved by:</a:t>
            </a:r>
          </a:p>
          <a:p>
            <a:pPr marL="45720" indent="0" algn="ctr">
              <a:buNone/>
            </a:pPr>
            <a:endParaRPr lang="en-US" sz="1400" dirty="0"/>
          </a:p>
          <a:p>
            <a:r>
              <a:rPr lang="en-US" dirty="0"/>
              <a:t>North Dakota Department of Health (NDDoH)</a:t>
            </a:r>
          </a:p>
          <a:p>
            <a:r>
              <a:rPr lang="en-US" dirty="0"/>
              <a:t>North Dakota Department of Public Instruction (DPI)</a:t>
            </a:r>
          </a:p>
          <a:p>
            <a:r>
              <a:rPr lang="en-US" dirty="0"/>
              <a:t>North Dakota Board of Nursing (NDBON)</a:t>
            </a:r>
          </a:p>
          <a:p>
            <a:r>
              <a:rPr lang="en-US" dirty="0"/>
              <a:t>A cross-section of ND school nurses</a:t>
            </a:r>
          </a:p>
        </p:txBody>
      </p:sp>
      <p:sp>
        <p:nvSpPr>
          <p:cNvPr id="3" name="Title 2"/>
          <p:cNvSpPr>
            <a:spLocks noGrp="1"/>
          </p:cNvSpPr>
          <p:nvPr>
            <p:ph type="title"/>
          </p:nvPr>
        </p:nvSpPr>
        <p:spPr/>
        <p:txBody>
          <a:bodyPr/>
          <a:lstStyle/>
          <a:p>
            <a:r>
              <a:rPr lang="en-US" dirty="0"/>
              <a:t>Reviewed by:</a:t>
            </a:r>
          </a:p>
        </p:txBody>
      </p:sp>
    </p:spTree>
    <p:extLst>
      <p:ext uri="{BB962C8B-B14F-4D97-AF65-F5344CB8AC3E}">
        <p14:creationId xmlns:p14="http://schemas.microsoft.com/office/powerpoint/2010/main" val="41246263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1D2BF97-76DC-4E08-8899-4E8716D4ED2E}"/>
              </a:ext>
            </a:extLst>
          </p:cNvPr>
          <p:cNvSpPr>
            <a:spLocks noGrp="1"/>
          </p:cNvSpPr>
          <p:nvPr>
            <p:ph sz="half" idx="1"/>
          </p:nvPr>
        </p:nvSpPr>
        <p:spPr>
          <a:xfrm>
            <a:off x="152400" y="1719072"/>
            <a:ext cx="4343400" cy="4407408"/>
          </a:xfrm>
        </p:spPr>
        <p:txBody>
          <a:bodyPr>
            <a:noAutofit/>
          </a:bodyPr>
          <a:lstStyle/>
          <a:p>
            <a:r>
              <a:rPr lang="en-US" sz="1400" dirty="0"/>
              <a:t>NDCC 19-24.1-14(1)(d)(2)</a:t>
            </a:r>
          </a:p>
          <a:p>
            <a:pPr lvl="1">
              <a:buFont typeface="Wingdings" panose="05000000000000000000" pitchFamily="2" charset="2"/>
              <a:buChar char="q"/>
            </a:pPr>
            <a:r>
              <a:rPr lang="en-US" sz="1400" dirty="0"/>
              <a:t>Physical address for compassion centers…must be at least 1000 feet from a pre-existing public or private school.</a:t>
            </a:r>
          </a:p>
          <a:p>
            <a:pPr marL="365760" lvl="1" indent="0">
              <a:buNone/>
            </a:pPr>
            <a:endParaRPr lang="en-US" sz="900" dirty="0"/>
          </a:p>
          <a:p>
            <a:pPr marL="434340" indent="-342900">
              <a:buSzPct val="150000"/>
              <a:buFont typeface="Wingdings" panose="05000000000000000000" pitchFamily="2" charset="2"/>
              <a:buChar char="§"/>
            </a:pPr>
            <a:r>
              <a:rPr lang="en-US" sz="1400" dirty="0"/>
              <a:t>NDCC 19-21.1-33(2)(a)</a:t>
            </a:r>
          </a:p>
          <a:p>
            <a:pPr lvl="1">
              <a:buSzPct val="100000"/>
              <a:buFont typeface="Wingdings" panose="05000000000000000000" pitchFamily="2" charset="2"/>
              <a:buChar char="q"/>
            </a:pPr>
            <a:r>
              <a:rPr lang="en-US" sz="1400" dirty="0"/>
              <a:t>A person cannot possess or consume usable marijuana on a school bus, school van, school grounds (public or private) or at any location while a school sanctioned event is occurring at that location.</a:t>
            </a:r>
          </a:p>
          <a:p>
            <a:pPr marL="365760" lvl="1" indent="0">
              <a:buSzPct val="100000"/>
              <a:buNone/>
            </a:pPr>
            <a:endParaRPr lang="en-US" sz="900" dirty="0"/>
          </a:p>
          <a:p>
            <a:pPr marL="434340" indent="-342900">
              <a:buSzPct val="150000"/>
              <a:buFont typeface="Wingdings" panose="05000000000000000000" pitchFamily="2" charset="2"/>
              <a:buChar char="§"/>
            </a:pPr>
            <a:r>
              <a:rPr lang="en-US" sz="1400" dirty="0"/>
              <a:t>NDCC 19-24.1-37(3)</a:t>
            </a:r>
          </a:p>
          <a:p>
            <a:pPr marL="708660" lvl="1" indent="-342900">
              <a:buFont typeface="Wingdings" panose="05000000000000000000" pitchFamily="2" charset="2"/>
              <a:buChar char="q"/>
            </a:pPr>
            <a:r>
              <a:rPr lang="en-US" sz="1400" dirty="0"/>
              <a:t>Upon a cardholder’s written request, the department may confirm the cardholder’s status as a registered qualifying patient or designated caregiver to a third party…such as a school…</a:t>
            </a:r>
          </a:p>
        </p:txBody>
      </p:sp>
      <p:sp>
        <p:nvSpPr>
          <p:cNvPr id="3" name="Content Placeholder 2">
            <a:extLst>
              <a:ext uri="{FF2B5EF4-FFF2-40B4-BE49-F238E27FC236}">
                <a16:creationId xmlns:a16="http://schemas.microsoft.com/office/drawing/2014/main" id="{ACE14D35-9690-4538-9CF3-58A41F017E02}"/>
              </a:ext>
            </a:extLst>
          </p:cNvPr>
          <p:cNvSpPr>
            <a:spLocks noGrp="1"/>
          </p:cNvSpPr>
          <p:nvPr>
            <p:ph sz="half" idx="2"/>
          </p:nvPr>
        </p:nvSpPr>
        <p:spPr/>
        <p:txBody>
          <a:bodyPr>
            <a:normAutofit fontScale="62500" lnSpcReduction="20000"/>
          </a:bodyPr>
          <a:lstStyle/>
          <a:p>
            <a:endParaRPr lang="en-US" dirty="0"/>
          </a:p>
          <a:p>
            <a:r>
              <a:rPr lang="en-US" dirty="0"/>
              <a:t>Any student who is a registered and qualified patient would either need to have it administered at home or leave school grounds to take it.</a:t>
            </a:r>
          </a:p>
          <a:p>
            <a:pPr marL="45720" indent="0">
              <a:buNone/>
            </a:pPr>
            <a:endParaRPr lang="en-US" dirty="0"/>
          </a:p>
          <a:p>
            <a:r>
              <a:rPr lang="en-US" dirty="0"/>
              <a:t>Marijuana is federally illegal and is NOT allowed in schools. </a:t>
            </a:r>
          </a:p>
          <a:p>
            <a:pPr marL="45720" indent="0">
              <a:buNone/>
            </a:pPr>
            <a:endParaRPr lang="en-US" dirty="0"/>
          </a:p>
          <a:p>
            <a:r>
              <a:rPr lang="en-US" dirty="0"/>
              <a:t>Any entity that receives federal funding would be in jeopardy of losing that funding by having any federally illegal substance on its premises.</a:t>
            </a:r>
          </a:p>
        </p:txBody>
      </p:sp>
      <p:sp>
        <p:nvSpPr>
          <p:cNvPr id="4" name="Title 3">
            <a:extLst>
              <a:ext uri="{FF2B5EF4-FFF2-40B4-BE49-F238E27FC236}">
                <a16:creationId xmlns:a16="http://schemas.microsoft.com/office/drawing/2014/main" id="{11E4975C-E416-4E3E-A834-0ED9DB413BBB}"/>
              </a:ext>
            </a:extLst>
          </p:cNvPr>
          <p:cNvSpPr>
            <a:spLocks noGrp="1"/>
          </p:cNvSpPr>
          <p:nvPr>
            <p:ph type="title"/>
          </p:nvPr>
        </p:nvSpPr>
        <p:spPr/>
        <p:txBody>
          <a:bodyPr/>
          <a:lstStyle/>
          <a:p>
            <a:r>
              <a:rPr lang="en-US" dirty="0"/>
              <a:t>Marijuana in the schools</a:t>
            </a:r>
          </a:p>
        </p:txBody>
      </p:sp>
      <p:sp>
        <p:nvSpPr>
          <p:cNvPr id="5" name="TextBox 4">
            <a:extLst>
              <a:ext uri="{FF2B5EF4-FFF2-40B4-BE49-F238E27FC236}">
                <a16:creationId xmlns:a16="http://schemas.microsoft.com/office/drawing/2014/main" id="{95A02D3E-24B5-44D7-8C18-A816DB098BF6}"/>
              </a:ext>
            </a:extLst>
          </p:cNvPr>
          <p:cNvSpPr txBox="1"/>
          <p:nvPr/>
        </p:nvSpPr>
        <p:spPr>
          <a:xfrm>
            <a:off x="1295400" y="6432683"/>
            <a:ext cx="7010400" cy="307777"/>
          </a:xfrm>
          <a:prstGeom prst="rect">
            <a:avLst/>
          </a:prstGeom>
          <a:noFill/>
        </p:spPr>
        <p:txBody>
          <a:bodyPr wrap="square" rtlCol="0">
            <a:spAutoFit/>
          </a:bodyPr>
          <a:lstStyle/>
          <a:p>
            <a:r>
              <a:rPr lang="en-US" sz="1400" u="sng" dirty="0">
                <a:hlinkClick r:id="rId2"/>
              </a:rPr>
              <a:t>https://www.ndhealth.gov/mm/PDF/Law,_Rules_and_Federal_Guidance/t19c24-1.pdf</a:t>
            </a:r>
            <a:endParaRPr lang="en-US" sz="1400" dirty="0"/>
          </a:p>
        </p:txBody>
      </p:sp>
    </p:spTree>
    <p:extLst>
      <p:ext uri="{BB962C8B-B14F-4D97-AF65-F5344CB8AC3E}">
        <p14:creationId xmlns:p14="http://schemas.microsoft.com/office/powerpoint/2010/main" val="23812552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a:t>Locked cabinet</a:t>
            </a:r>
          </a:p>
          <a:p>
            <a:r>
              <a:rPr lang="en-US" dirty="0"/>
              <a:t>Locked office/room   </a:t>
            </a:r>
          </a:p>
          <a:p>
            <a:r>
              <a:rPr lang="en-US" dirty="0"/>
              <a:t>Organized</a:t>
            </a:r>
          </a:p>
          <a:p>
            <a:pPr lvl="1"/>
            <a:r>
              <a:rPr lang="en-US" dirty="0"/>
              <a:t>Many different ways to do this….what works best for you?</a:t>
            </a:r>
          </a:p>
          <a:p>
            <a:pPr lvl="2"/>
            <a:r>
              <a:rPr lang="en-US" dirty="0"/>
              <a:t>Alphabetical</a:t>
            </a:r>
          </a:p>
          <a:p>
            <a:pPr lvl="2"/>
            <a:r>
              <a:rPr lang="en-US" dirty="0"/>
              <a:t>Time of day meds are to be given</a:t>
            </a:r>
          </a:p>
          <a:p>
            <a:pPr lvl="2"/>
            <a:r>
              <a:rPr lang="en-US" dirty="0"/>
              <a:t>The better things are organized, the less chance for mistakes!</a:t>
            </a:r>
          </a:p>
          <a:p>
            <a:pPr lvl="2"/>
            <a:r>
              <a:rPr lang="en-US" dirty="0"/>
              <a:t>Clean</a:t>
            </a:r>
          </a:p>
          <a:p>
            <a:pPr lvl="2"/>
            <a:r>
              <a:rPr lang="en-US" dirty="0"/>
              <a:t>Away from light/sun</a:t>
            </a:r>
          </a:p>
          <a:p>
            <a:pPr lvl="2"/>
            <a:r>
              <a:rPr lang="en-US" dirty="0"/>
              <a:t>Oral medications separated from topical medications</a:t>
            </a:r>
          </a:p>
          <a:p>
            <a:r>
              <a:rPr lang="en-US" dirty="0"/>
              <a:t>Refrigerators:</a:t>
            </a:r>
          </a:p>
          <a:p>
            <a:pPr lvl="1"/>
            <a:r>
              <a:rPr lang="en-US" dirty="0"/>
              <a:t>Medications in fridges—insulin, certain antibiotics</a:t>
            </a:r>
          </a:p>
          <a:p>
            <a:pPr lvl="2"/>
            <a:r>
              <a:rPr lang="en-US" dirty="0"/>
              <a:t>Designated medication fridge (no personal food/drinks)</a:t>
            </a:r>
          </a:p>
          <a:p>
            <a:pPr lvl="2"/>
            <a:r>
              <a:rPr lang="en-US" dirty="0"/>
              <a:t>Generally temps between 36º-46º Fahrenheit. </a:t>
            </a:r>
          </a:p>
          <a:p>
            <a:pPr lvl="3"/>
            <a:r>
              <a:rPr lang="en-US" dirty="0"/>
              <a:t>Colder or warmer temps can change medication’s effectiveness.</a:t>
            </a:r>
          </a:p>
          <a:p>
            <a:pPr marL="640080" lvl="2" indent="0">
              <a:buNone/>
            </a:pPr>
            <a:endParaRPr lang="en-US" dirty="0"/>
          </a:p>
          <a:p>
            <a:pPr marL="640080" lvl="2" indent="0">
              <a:buNone/>
            </a:pPr>
            <a:endParaRPr lang="en-US" dirty="0"/>
          </a:p>
          <a:p>
            <a:pPr marL="640080" lvl="2" indent="0">
              <a:buNone/>
            </a:pPr>
            <a:endParaRPr lang="en-US" dirty="0"/>
          </a:p>
        </p:txBody>
      </p:sp>
      <p:sp>
        <p:nvSpPr>
          <p:cNvPr id="3" name="Title 2"/>
          <p:cNvSpPr>
            <a:spLocks noGrp="1"/>
          </p:cNvSpPr>
          <p:nvPr>
            <p:ph type="title"/>
          </p:nvPr>
        </p:nvSpPr>
        <p:spPr/>
        <p:txBody>
          <a:bodyPr/>
          <a:lstStyle/>
          <a:p>
            <a:r>
              <a:rPr lang="en-US" dirty="0"/>
              <a:t>Medication storage</a:t>
            </a:r>
          </a:p>
        </p:txBody>
      </p:sp>
      <p:sp>
        <p:nvSpPr>
          <p:cNvPr id="6" name="Right Arrow 5"/>
          <p:cNvSpPr/>
          <p:nvPr/>
        </p:nvSpPr>
        <p:spPr>
          <a:xfrm>
            <a:off x="3429000" y="1812524"/>
            <a:ext cx="609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0" y="762000"/>
            <a:ext cx="3331770" cy="2532561"/>
          </a:xfrm>
          <a:prstGeom prst="rect">
            <a:avLst/>
          </a:prstGeom>
        </p:spPr>
      </p:pic>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2792" y="762000"/>
            <a:ext cx="3331770" cy="2532561"/>
          </a:xfrm>
          <a:prstGeom prst="rect">
            <a:avLst/>
          </a:prstGeom>
        </p:spPr>
      </p:pic>
      <p:sp>
        <p:nvSpPr>
          <p:cNvPr id="8" name="TextBox 7"/>
          <p:cNvSpPr txBox="1"/>
          <p:nvPr/>
        </p:nvSpPr>
        <p:spPr>
          <a:xfrm>
            <a:off x="4800600" y="2362200"/>
            <a:ext cx="2819400" cy="646331"/>
          </a:xfrm>
          <a:prstGeom prst="rect">
            <a:avLst/>
          </a:prstGeom>
          <a:noFill/>
        </p:spPr>
        <p:txBody>
          <a:bodyPr wrap="square" rtlCol="0">
            <a:spAutoFit/>
          </a:bodyPr>
          <a:lstStyle/>
          <a:p>
            <a:r>
              <a:rPr lang="en-US" sz="1200" dirty="0">
                <a:solidFill>
                  <a:schemeClr val="accent1"/>
                </a:solidFill>
              </a:rPr>
              <a:t>double locking is best practice</a:t>
            </a:r>
          </a:p>
          <a:p>
            <a:endParaRPr lang="en-US" sz="1200" dirty="0"/>
          </a:p>
          <a:p>
            <a:endParaRPr lang="en-US" sz="1200" dirty="0"/>
          </a:p>
        </p:txBody>
      </p:sp>
    </p:spTree>
    <p:extLst>
      <p:ext uri="{BB962C8B-B14F-4D97-AF65-F5344CB8AC3E}">
        <p14:creationId xmlns:p14="http://schemas.microsoft.com/office/powerpoint/2010/main" val="4629240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717042"/>
            <a:ext cx="8407893" cy="4407408"/>
          </a:xfrm>
        </p:spPr>
        <p:txBody>
          <a:bodyPr/>
          <a:lstStyle/>
          <a:p>
            <a:endParaRPr lang="en-US" dirty="0"/>
          </a:p>
          <a:p>
            <a:r>
              <a:rPr lang="en-US" dirty="0"/>
              <a:t>All medications (both prescription and OTC) should have the student’s name and date of birth on them.  </a:t>
            </a:r>
          </a:p>
          <a:p>
            <a:pPr lvl="1"/>
            <a:r>
              <a:rPr lang="en-US" dirty="0"/>
              <a:t>You will need to hand write this on the bottle of OTC medications.</a:t>
            </a:r>
          </a:p>
          <a:p>
            <a:pPr marL="365760" lvl="1" indent="0">
              <a:buNone/>
            </a:pPr>
            <a:endParaRPr lang="en-US" dirty="0"/>
          </a:p>
          <a:p>
            <a:pPr lvl="1"/>
            <a:endParaRPr lang="en-US" dirty="0"/>
          </a:p>
          <a:p>
            <a:pPr lvl="1"/>
            <a:endParaRPr lang="en-US" dirty="0"/>
          </a:p>
        </p:txBody>
      </p:sp>
      <p:sp>
        <p:nvSpPr>
          <p:cNvPr id="3" name="Title 2"/>
          <p:cNvSpPr>
            <a:spLocks noGrp="1"/>
          </p:cNvSpPr>
          <p:nvPr>
            <p:ph type="title"/>
          </p:nvPr>
        </p:nvSpPr>
        <p:spPr/>
        <p:txBody>
          <a:bodyPr/>
          <a:lstStyle/>
          <a:p>
            <a:r>
              <a:rPr lang="en-US" dirty="0"/>
              <a:t>Medication storage cont.</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429000"/>
            <a:ext cx="3195460"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quot;No&quot; Symbol 3"/>
          <p:cNvSpPr/>
          <p:nvPr/>
        </p:nvSpPr>
        <p:spPr>
          <a:xfrm>
            <a:off x="990600" y="3429000"/>
            <a:ext cx="2590800" cy="2590800"/>
          </a:xfrm>
          <a:prstGeom prst="noSmoking">
            <a:avLst>
              <a:gd name="adj" fmla="val 675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TextBox 4"/>
          <p:cNvSpPr txBox="1"/>
          <p:nvPr/>
        </p:nvSpPr>
        <p:spPr>
          <a:xfrm>
            <a:off x="4038598" y="3810000"/>
            <a:ext cx="4600575" cy="923330"/>
          </a:xfrm>
          <a:prstGeom prst="rect">
            <a:avLst/>
          </a:prstGeom>
          <a:noFill/>
        </p:spPr>
        <p:txBody>
          <a:bodyPr wrap="square" rtlCol="0">
            <a:spAutoFit/>
          </a:bodyPr>
          <a:lstStyle/>
          <a:p>
            <a:pPr algn="ctr"/>
            <a:r>
              <a:rPr lang="en-US" dirty="0">
                <a:solidFill>
                  <a:schemeClr val="accent1"/>
                </a:solidFill>
              </a:rPr>
              <a:t>SHOULD BE:</a:t>
            </a:r>
          </a:p>
          <a:p>
            <a:pPr algn="ctr"/>
            <a:r>
              <a:rPr lang="en-US" dirty="0">
                <a:solidFill>
                  <a:schemeClr val="accent1"/>
                </a:solidFill>
              </a:rPr>
              <a:t>Organized, clean and easy to read</a:t>
            </a:r>
          </a:p>
          <a:p>
            <a:pPr algn="ctr"/>
            <a:r>
              <a:rPr lang="en-US" dirty="0">
                <a:solidFill>
                  <a:schemeClr val="accent1"/>
                </a:solidFill>
              </a:rPr>
              <a:t>*label with student’s name</a:t>
            </a:r>
          </a:p>
        </p:txBody>
      </p:sp>
      <p:sp>
        <p:nvSpPr>
          <p:cNvPr id="6" name="TextBox 5"/>
          <p:cNvSpPr txBox="1"/>
          <p:nvPr/>
        </p:nvSpPr>
        <p:spPr>
          <a:xfrm>
            <a:off x="762000" y="6035621"/>
            <a:ext cx="3048000" cy="369332"/>
          </a:xfrm>
          <a:prstGeom prst="rect">
            <a:avLst/>
          </a:prstGeom>
          <a:noFill/>
        </p:spPr>
        <p:txBody>
          <a:bodyPr wrap="square" rtlCol="0">
            <a:spAutoFit/>
          </a:bodyPr>
          <a:lstStyle/>
          <a:p>
            <a:pPr algn="ctr"/>
            <a:r>
              <a:rPr lang="en-US" dirty="0">
                <a:solidFill>
                  <a:schemeClr val="accent1"/>
                </a:solidFill>
              </a:rPr>
              <a:t>Messy, mixed together</a:t>
            </a:r>
          </a:p>
        </p:txBody>
      </p:sp>
    </p:spTree>
    <p:extLst>
      <p:ext uri="{BB962C8B-B14F-4D97-AF65-F5344CB8AC3E}">
        <p14:creationId xmlns:p14="http://schemas.microsoft.com/office/powerpoint/2010/main" val="24209403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10000"/>
          </a:bodyPr>
          <a:lstStyle/>
          <a:p>
            <a:pPr marL="45720" indent="0">
              <a:buNone/>
            </a:pPr>
            <a:r>
              <a:rPr lang="en-US" dirty="0">
                <a:solidFill>
                  <a:schemeClr val="accent1"/>
                </a:solidFill>
              </a:rPr>
              <a:t>     Medications are serious business…even OTC ones. </a:t>
            </a:r>
          </a:p>
          <a:p>
            <a:r>
              <a:rPr lang="en-US" dirty="0">
                <a:solidFill>
                  <a:schemeClr val="accent1"/>
                </a:solidFill>
              </a:rPr>
              <a:t> </a:t>
            </a:r>
            <a:r>
              <a:rPr lang="en-US" dirty="0"/>
              <a:t>Before giving any medication, you must know and follow the 6 RIGHTS of medication administration.</a:t>
            </a:r>
          </a:p>
          <a:p>
            <a:pPr lvl="1"/>
            <a:r>
              <a:rPr lang="en-US" dirty="0"/>
              <a:t>Right person (student)</a:t>
            </a:r>
          </a:p>
          <a:p>
            <a:pPr lvl="1"/>
            <a:r>
              <a:rPr lang="en-US" dirty="0"/>
              <a:t>Right medication</a:t>
            </a:r>
          </a:p>
          <a:p>
            <a:pPr lvl="1"/>
            <a:r>
              <a:rPr lang="en-US" dirty="0"/>
              <a:t>Right dose</a:t>
            </a:r>
          </a:p>
          <a:p>
            <a:pPr lvl="1"/>
            <a:r>
              <a:rPr lang="en-US" dirty="0"/>
              <a:t>Right route (oral, ear drops, topical, etc.)</a:t>
            </a:r>
          </a:p>
          <a:p>
            <a:pPr lvl="1"/>
            <a:r>
              <a:rPr lang="en-US" dirty="0"/>
              <a:t>Right time (this </a:t>
            </a:r>
            <a:r>
              <a:rPr lang="en-US" u="sng" dirty="0"/>
              <a:t>does</a:t>
            </a:r>
            <a:r>
              <a:rPr lang="en-US" dirty="0"/>
              <a:t> make a difference)</a:t>
            </a:r>
          </a:p>
          <a:p>
            <a:pPr lvl="1"/>
            <a:r>
              <a:rPr lang="en-US" dirty="0"/>
              <a:t>Right documentation (after med is administered)</a:t>
            </a:r>
            <a:endParaRPr lang="en-US" dirty="0">
              <a:solidFill>
                <a:schemeClr val="accent1"/>
              </a:solidFill>
            </a:endParaRPr>
          </a:p>
          <a:p>
            <a:r>
              <a:rPr lang="en-US" dirty="0"/>
              <a:t>Always use two identifiers prior to giving a medication…ask student:</a:t>
            </a:r>
          </a:p>
          <a:p>
            <a:pPr lvl="1"/>
            <a:r>
              <a:rPr lang="en-US" dirty="0"/>
              <a:t>Name</a:t>
            </a:r>
          </a:p>
          <a:p>
            <a:pPr lvl="1"/>
            <a:r>
              <a:rPr lang="en-US" dirty="0"/>
              <a:t>Date of birth</a:t>
            </a:r>
          </a:p>
          <a:p>
            <a:pPr lvl="1"/>
            <a:r>
              <a:rPr lang="en-US" dirty="0"/>
              <a:t>Picture of student</a:t>
            </a:r>
          </a:p>
          <a:p>
            <a:pPr marL="365760" lvl="1" indent="0">
              <a:buNone/>
            </a:pPr>
            <a:r>
              <a:rPr lang="en-US" dirty="0"/>
              <a:t>   attached to paperwork:  </a:t>
            </a:r>
          </a:p>
          <a:p>
            <a:pPr marL="365760" lvl="1" indent="0">
              <a:buNone/>
            </a:pPr>
            <a:r>
              <a:rPr lang="en-US" dirty="0"/>
              <a:t>   this is especially </a:t>
            </a:r>
          </a:p>
          <a:p>
            <a:pPr marL="365760" lvl="1" indent="0">
              <a:buNone/>
            </a:pPr>
            <a:r>
              <a:rPr lang="en-US" dirty="0"/>
              <a:t>   nice for back-ups.</a:t>
            </a:r>
          </a:p>
          <a:p>
            <a:pPr marL="365760" lvl="1" indent="0">
              <a:buNone/>
            </a:pPr>
            <a:endParaRPr lang="en-US" dirty="0"/>
          </a:p>
          <a:p>
            <a:pPr marL="365760" lvl="1" indent="0">
              <a:buNone/>
            </a:pPr>
            <a:endParaRPr lang="en-US" dirty="0"/>
          </a:p>
        </p:txBody>
      </p:sp>
      <p:sp>
        <p:nvSpPr>
          <p:cNvPr id="3" name="Title 2"/>
          <p:cNvSpPr>
            <a:spLocks noGrp="1"/>
          </p:cNvSpPr>
          <p:nvPr>
            <p:ph type="title"/>
          </p:nvPr>
        </p:nvSpPr>
        <p:spPr/>
        <p:txBody>
          <a:bodyPr/>
          <a:lstStyle/>
          <a:p>
            <a:r>
              <a:rPr lang="en-US" dirty="0"/>
              <a:t>Before giving a medication</a:t>
            </a:r>
          </a:p>
        </p:txBody>
      </p:sp>
      <p:sp>
        <p:nvSpPr>
          <p:cNvPr id="4" name="5-Point Star 3"/>
          <p:cNvSpPr/>
          <p:nvPr/>
        </p:nvSpPr>
        <p:spPr>
          <a:xfrm>
            <a:off x="457200" y="1624244"/>
            <a:ext cx="381000" cy="3810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Up Ribbon 4"/>
          <p:cNvSpPr/>
          <p:nvPr/>
        </p:nvSpPr>
        <p:spPr>
          <a:xfrm>
            <a:off x="4343400" y="4648200"/>
            <a:ext cx="4038600" cy="1066430"/>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If something doesn’t seem right, or you have questions, do not give the medication!!  Call the nurse, doctor, parent or pharmacy!</a:t>
            </a:r>
          </a:p>
        </p:txBody>
      </p:sp>
    </p:spTree>
    <p:extLst>
      <p:ext uri="{BB962C8B-B14F-4D97-AF65-F5344CB8AC3E}">
        <p14:creationId xmlns:p14="http://schemas.microsoft.com/office/powerpoint/2010/main" val="2378588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Prior to giving a medication, follow these steps…</a:t>
            </a:r>
          </a:p>
          <a:p>
            <a:pPr lvl="1"/>
            <a:r>
              <a:rPr lang="en-US" dirty="0">
                <a:solidFill>
                  <a:schemeClr val="accent1">
                    <a:lumMod val="75000"/>
                  </a:schemeClr>
                </a:solidFill>
              </a:rPr>
              <a:t>Wash hands thoroughly with soap and water or alcohol-based hand foam or gel.  </a:t>
            </a:r>
          </a:p>
          <a:p>
            <a:pPr lvl="2"/>
            <a:r>
              <a:rPr lang="en-US" dirty="0"/>
              <a:t>If using alcohol-based hand sanitizer, be sure to let hands dry completely before doing anything else.</a:t>
            </a:r>
          </a:p>
          <a:p>
            <a:pPr lvl="1"/>
            <a:r>
              <a:rPr lang="en-US" dirty="0">
                <a:solidFill>
                  <a:schemeClr val="accent1">
                    <a:lumMod val="75000"/>
                  </a:schemeClr>
                </a:solidFill>
              </a:rPr>
              <a:t>Wear disposable gloves if necessary.</a:t>
            </a:r>
          </a:p>
          <a:p>
            <a:pPr lvl="2"/>
            <a:r>
              <a:rPr lang="en-US" dirty="0"/>
              <a:t>If risk of coming in contact with blood or other bodily fluids</a:t>
            </a:r>
          </a:p>
          <a:p>
            <a:pPr lvl="2"/>
            <a:r>
              <a:rPr lang="en-US" dirty="0"/>
              <a:t>If you have any open sores or cuts on your hand</a:t>
            </a:r>
          </a:p>
          <a:p>
            <a:pPr lvl="2"/>
            <a:r>
              <a:rPr lang="en-US" dirty="0"/>
              <a:t>If you will be touching a transdermal patch</a:t>
            </a:r>
          </a:p>
          <a:p>
            <a:pPr lvl="3"/>
            <a:r>
              <a:rPr lang="en-US" dirty="0"/>
              <a:t>Medication is absorbed through the skin.</a:t>
            </a:r>
          </a:p>
          <a:p>
            <a:pPr lvl="2"/>
            <a:r>
              <a:rPr lang="en-US" dirty="0"/>
              <a:t>Do not use latex gloves as some people </a:t>
            </a:r>
          </a:p>
          <a:p>
            <a:pPr marL="640080" lvl="2" indent="0">
              <a:buNone/>
            </a:pPr>
            <a:r>
              <a:rPr lang="en-US" dirty="0"/>
              <a:t>   have latex allergies.</a:t>
            </a:r>
          </a:p>
          <a:p>
            <a:pPr lvl="3"/>
            <a:r>
              <a:rPr lang="en-US" dirty="0"/>
              <a:t>There are many vinyl glove options.</a:t>
            </a:r>
          </a:p>
          <a:p>
            <a:pPr marL="914400" lvl="3" indent="0">
              <a:buNone/>
            </a:pPr>
            <a:endParaRPr lang="en-US" dirty="0"/>
          </a:p>
          <a:p>
            <a:pPr marL="640080" lvl="2" indent="0">
              <a:buNone/>
            </a:pPr>
            <a:endParaRPr lang="en-US" dirty="0"/>
          </a:p>
          <a:p>
            <a:pPr marL="640080" lvl="2" indent="0">
              <a:buNone/>
            </a:pPr>
            <a:endParaRPr lang="en-US" dirty="0"/>
          </a:p>
        </p:txBody>
      </p:sp>
      <p:sp>
        <p:nvSpPr>
          <p:cNvPr id="3" name="Title 2"/>
          <p:cNvSpPr>
            <a:spLocks noGrp="1"/>
          </p:cNvSpPr>
          <p:nvPr>
            <p:ph type="title"/>
          </p:nvPr>
        </p:nvSpPr>
        <p:spPr/>
        <p:txBody>
          <a:bodyPr/>
          <a:lstStyle/>
          <a:p>
            <a:r>
              <a:rPr lang="en-US" dirty="0"/>
              <a:t>Infection control</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3962400"/>
            <a:ext cx="1376363" cy="1949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48253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Medication administration should be conducted in a quiet, private place.</a:t>
            </a:r>
          </a:p>
          <a:p>
            <a:pPr lvl="1"/>
            <a:r>
              <a:rPr lang="en-US" dirty="0"/>
              <a:t>Privacy of student</a:t>
            </a:r>
          </a:p>
          <a:p>
            <a:pPr lvl="1"/>
            <a:r>
              <a:rPr lang="en-US" dirty="0"/>
              <a:t>No distractions</a:t>
            </a:r>
          </a:p>
          <a:p>
            <a:pPr marL="365760" lvl="1" indent="0">
              <a:buNone/>
            </a:pPr>
            <a:endParaRPr lang="en-US" dirty="0"/>
          </a:p>
        </p:txBody>
      </p:sp>
      <p:sp>
        <p:nvSpPr>
          <p:cNvPr id="5" name="Title 4"/>
          <p:cNvSpPr>
            <a:spLocks noGrp="1"/>
          </p:cNvSpPr>
          <p:nvPr>
            <p:ph type="title"/>
          </p:nvPr>
        </p:nvSpPr>
        <p:spPr/>
        <p:txBody>
          <a:bodyPr/>
          <a:lstStyle/>
          <a:p>
            <a:r>
              <a:rPr lang="en-US" dirty="0"/>
              <a:t>setting</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3124200"/>
            <a:ext cx="4600575" cy="3152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260308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a:t>Always be familiar with the medication you are administering:  </a:t>
            </a:r>
          </a:p>
          <a:p>
            <a:pPr lvl="1"/>
            <a:r>
              <a:rPr lang="en-US" dirty="0"/>
              <a:t>Read package insert.  You can also find detailed information on </a:t>
            </a:r>
            <a:r>
              <a:rPr lang="en-US" sz="1200" dirty="0">
                <a:hlinkClick r:id="rId2"/>
              </a:rPr>
              <a:t>http://www.nlm.nih.gov/medlineplus/druginformation.html</a:t>
            </a:r>
            <a:r>
              <a:rPr lang="en-US" sz="1200" dirty="0"/>
              <a:t> </a:t>
            </a:r>
            <a:r>
              <a:rPr lang="en-US" sz="1100" dirty="0"/>
              <a:t>or </a:t>
            </a:r>
            <a:r>
              <a:rPr lang="en-US" sz="1200" dirty="0">
                <a:hlinkClick r:id="rId3"/>
              </a:rPr>
              <a:t>www.drugs.com</a:t>
            </a:r>
            <a:endParaRPr lang="en-US" sz="1200" dirty="0"/>
          </a:p>
          <a:p>
            <a:pPr lvl="1"/>
            <a:r>
              <a:rPr lang="en-US" dirty="0"/>
              <a:t>Speak with parent(s)/guardian(s) about previous experience with the medication.  How has child reacted at home?</a:t>
            </a:r>
          </a:p>
          <a:p>
            <a:pPr lvl="1"/>
            <a:r>
              <a:rPr lang="en-US" dirty="0"/>
              <a:t>Know the side-effects and what serious </a:t>
            </a:r>
            <a:r>
              <a:rPr lang="en-US" u="sng" dirty="0"/>
              <a:t>adverse reactions</a:t>
            </a:r>
            <a:r>
              <a:rPr lang="en-US" dirty="0"/>
              <a:t> to watch for.  </a:t>
            </a:r>
          </a:p>
          <a:p>
            <a:pPr lvl="2"/>
            <a:r>
              <a:rPr lang="en-US" dirty="0">
                <a:solidFill>
                  <a:schemeClr val="accent1"/>
                </a:solidFill>
              </a:rPr>
              <a:t>Adverse reactions</a:t>
            </a:r>
            <a:r>
              <a:rPr lang="en-US" dirty="0"/>
              <a:t>: </a:t>
            </a:r>
            <a:r>
              <a:rPr lang="en-US" i="1" dirty="0"/>
              <a:t>A result of drug therapy that is neither intended nor expected in normal therapeutic use and that causes significant, sometimes life-threatening conditions.  </a:t>
            </a:r>
            <a:r>
              <a:rPr lang="en-US" sz="900" u="sng" dirty="0">
                <a:hlinkClick r:id="rId4"/>
              </a:rPr>
              <a:t>http://dictionary.reference.com/browse/adverse reaction</a:t>
            </a:r>
            <a:endParaRPr lang="en-US" dirty="0"/>
          </a:p>
          <a:p>
            <a:pPr marL="365760" lvl="1" indent="0">
              <a:buNone/>
            </a:pPr>
            <a:r>
              <a:rPr lang="en-US" dirty="0"/>
              <a:t>Unlicensed school staff </a:t>
            </a:r>
            <a:r>
              <a:rPr lang="en-US" u="sng" dirty="0"/>
              <a:t>cannot</a:t>
            </a:r>
            <a:r>
              <a:rPr lang="en-US" dirty="0"/>
              <a:t> administer parenteral (injectable) medications.</a:t>
            </a:r>
          </a:p>
          <a:p>
            <a:pPr lvl="1"/>
            <a:r>
              <a:rPr lang="en-US" sz="1400" dirty="0"/>
              <a:t>There are certain exceptions in emergency situations, which will be discussed later.</a:t>
            </a:r>
          </a:p>
          <a:p>
            <a:pPr lvl="1"/>
            <a:r>
              <a:rPr lang="en-US" sz="1400" dirty="0"/>
              <a:t>School staff CAN become an Unlicensed Assistive Person (UAP) and administer parenteral meds </a:t>
            </a:r>
            <a:r>
              <a:rPr lang="en-US" sz="1400" u="sng" dirty="0"/>
              <a:t>under the direct supervision</a:t>
            </a:r>
            <a:r>
              <a:rPr lang="en-US" sz="1400" dirty="0"/>
              <a:t> of a nurse.  </a:t>
            </a:r>
          </a:p>
          <a:p>
            <a:pPr lvl="2"/>
            <a:r>
              <a:rPr lang="en-US" sz="1200" dirty="0"/>
              <a:t>See North Dakota Board of Nursing website for more information.</a:t>
            </a:r>
          </a:p>
        </p:txBody>
      </p:sp>
      <p:sp>
        <p:nvSpPr>
          <p:cNvPr id="5" name="Title 4"/>
          <p:cNvSpPr>
            <a:spLocks noGrp="1"/>
          </p:cNvSpPr>
          <p:nvPr>
            <p:ph type="title"/>
          </p:nvPr>
        </p:nvSpPr>
        <p:spPr/>
        <p:txBody>
          <a:bodyPr/>
          <a:lstStyle/>
          <a:p>
            <a:r>
              <a:rPr lang="en-US" dirty="0"/>
              <a:t>Be familiar…</a:t>
            </a:r>
          </a:p>
        </p:txBody>
      </p:sp>
      <p:sp>
        <p:nvSpPr>
          <p:cNvPr id="6" name="5-Point Star 5"/>
          <p:cNvSpPr/>
          <p:nvPr/>
        </p:nvSpPr>
        <p:spPr>
          <a:xfrm>
            <a:off x="304800" y="4495800"/>
            <a:ext cx="457200" cy="3810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115965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r>
              <a:rPr lang="en-US" dirty="0"/>
              <a:t>By mouth</a:t>
            </a:r>
          </a:p>
          <a:p>
            <a:r>
              <a:rPr lang="en-US" dirty="0"/>
              <a:t>Swallowed, chewed, dissolved under tongue</a:t>
            </a:r>
          </a:p>
          <a:p>
            <a:pPr lvl="1"/>
            <a:r>
              <a:rPr lang="en-US" dirty="0"/>
              <a:t>Sometimes you have to check student’s mouth to make sure they are not hiding their medication (cheeking).</a:t>
            </a:r>
          </a:p>
          <a:p>
            <a:r>
              <a:rPr lang="en-US" u="sng" dirty="0"/>
              <a:t>Absorption</a:t>
            </a:r>
            <a:r>
              <a:rPr lang="en-US" dirty="0"/>
              <a:t>:  from stomach or intestine to bloodstream and then to other parts of your body.</a:t>
            </a:r>
          </a:p>
          <a:p>
            <a:pPr lvl="1"/>
            <a:r>
              <a:rPr lang="en-US" dirty="0"/>
              <a:t>Different oral medications absorb at different rates/speeds.</a:t>
            </a:r>
          </a:p>
          <a:p>
            <a:pPr lvl="2"/>
            <a:r>
              <a:rPr lang="en-US" dirty="0"/>
              <a:t>Type:  liquid or tablet</a:t>
            </a:r>
          </a:p>
          <a:p>
            <a:pPr lvl="2"/>
            <a:r>
              <a:rPr lang="en-US" dirty="0"/>
              <a:t>Taken with food or on an empty stomach</a:t>
            </a:r>
          </a:p>
          <a:p>
            <a:pPr lvl="2"/>
            <a:r>
              <a:rPr lang="en-US" dirty="0"/>
              <a:t>Special coatings</a:t>
            </a:r>
          </a:p>
          <a:p>
            <a:pPr lvl="2"/>
            <a:r>
              <a:rPr lang="en-US" dirty="0"/>
              <a:t>Taken with other medications at the same time</a:t>
            </a:r>
          </a:p>
          <a:p>
            <a:pPr lvl="1"/>
            <a:r>
              <a:rPr lang="en-US" dirty="0"/>
              <a:t>Doctors and pharmacists will specify the way the medication should be taken.  </a:t>
            </a:r>
          </a:p>
          <a:p>
            <a:pPr lvl="1"/>
            <a:r>
              <a:rPr lang="en-US" dirty="0"/>
              <a:t>Do NOT crush, break or chew any capsule or tablet </a:t>
            </a:r>
          </a:p>
          <a:p>
            <a:pPr marL="365760" lvl="1" indent="0">
              <a:buNone/>
            </a:pPr>
            <a:r>
              <a:rPr lang="en-US" dirty="0"/>
              <a:t>   before swallowing unless directed to do so by a </a:t>
            </a:r>
          </a:p>
          <a:p>
            <a:pPr marL="365760" lvl="1" indent="0">
              <a:buNone/>
            </a:pPr>
            <a:r>
              <a:rPr lang="en-US" dirty="0"/>
              <a:t>   doctor, pharmacist or per package insert.  </a:t>
            </a:r>
          </a:p>
          <a:p>
            <a:pPr lvl="2"/>
            <a:r>
              <a:rPr lang="en-US" dirty="0"/>
              <a:t>If unsure, ASK!</a:t>
            </a:r>
          </a:p>
          <a:p>
            <a:pPr lvl="1"/>
            <a:endParaRPr lang="en-US" dirty="0"/>
          </a:p>
        </p:txBody>
      </p:sp>
      <p:sp>
        <p:nvSpPr>
          <p:cNvPr id="5" name="Title 4"/>
          <p:cNvSpPr>
            <a:spLocks noGrp="1"/>
          </p:cNvSpPr>
          <p:nvPr>
            <p:ph type="title"/>
          </p:nvPr>
        </p:nvSpPr>
        <p:spPr/>
        <p:txBody>
          <a:bodyPr/>
          <a:lstStyle/>
          <a:p>
            <a:r>
              <a:rPr lang="en-US" dirty="0"/>
              <a:t>Oral medications</a:t>
            </a:r>
          </a:p>
        </p:txBody>
      </p:sp>
      <p:sp>
        <p:nvSpPr>
          <p:cNvPr id="7" name="7-Point Star 6"/>
          <p:cNvSpPr/>
          <p:nvPr/>
        </p:nvSpPr>
        <p:spPr>
          <a:xfrm>
            <a:off x="6400800" y="4724400"/>
            <a:ext cx="2362200" cy="1905000"/>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a:p>
            <a:pPr algn="ctr"/>
            <a:r>
              <a:rPr lang="en-US" sz="1200" dirty="0"/>
              <a:t>If student has trouble swallowing a pill, talk with the doctor or pharmacist for other options</a:t>
            </a:r>
          </a:p>
        </p:txBody>
      </p:sp>
    </p:spTree>
    <p:extLst>
      <p:ext uri="{BB962C8B-B14F-4D97-AF65-F5344CB8AC3E}">
        <p14:creationId xmlns:p14="http://schemas.microsoft.com/office/powerpoint/2010/main" val="3974455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Most oral tablets and capsules should be taken with water.</a:t>
            </a:r>
          </a:p>
          <a:p>
            <a:pPr lvl="1"/>
            <a:r>
              <a:rPr lang="en-US" dirty="0"/>
              <a:t>Rule of thumb, give with water unless otherwise directed.</a:t>
            </a:r>
          </a:p>
          <a:p>
            <a:r>
              <a:rPr lang="en-US" dirty="0"/>
              <a:t>Chewable tablets should be chewed until they are dissolved completely. They are not meant to be swallowed.</a:t>
            </a:r>
          </a:p>
          <a:p>
            <a:r>
              <a:rPr lang="en-US" dirty="0"/>
              <a:t>Some “soft chew” medications are meant to melt in your mouth or be chewed.</a:t>
            </a:r>
          </a:p>
          <a:p>
            <a:endParaRPr lang="en-US" dirty="0"/>
          </a:p>
          <a:p>
            <a:endParaRPr lang="en-US" dirty="0"/>
          </a:p>
        </p:txBody>
      </p:sp>
      <p:sp>
        <p:nvSpPr>
          <p:cNvPr id="5" name="Title 4"/>
          <p:cNvSpPr>
            <a:spLocks noGrp="1"/>
          </p:cNvSpPr>
          <p:nvPr>
            <p:ph type="title"/>
          </p:nvPr>
        </p:nvSpPr>
        <p:spPr/>
        <p:txBody>
          <a:bodyPr/>
          <a:lstStyle/>
          <a:p>
            <a:r>
              <a:rPr lang="en-US" dirty="0"/>
              <a:t>Tablets &amp; Capsules</a:t>
            </a: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810000"/>
            <a:ext cx="2190750" cy="21150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3810000"/>
            <a:ext cx="1481138" cy="2173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3803274"/>
            <a:ext cx="4038600" cy="21805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35939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Liquid medications:</a:t>
            </a:r>
          </a:p>
          <a:p>
            <a:pPr lvl="1"/>
            <a:r>
              <a:rPr lang="en-US" dirty="0"/>
              <a:t>Only use measuring devices made for medications.</a:t>
            </a:r>
          </a:p>
          <a:p>
            <a:pPr lvl="2"/>
            <a:r>
              <a:rPr lang="en-US" dirty="0"/>
              <a:t>Household teaspoons are </a:t>
            </a:r>
            <a:r>
              <a:rPr lang="en-US" u="sng" dirty="0"/>
              <a:t>not</a:t>
            </a:r>
            <a:r>
              <a:rPr lang="en-US" dirty="0"/>
              <a:t> an accurate method to measure meds.</a:t>
            </a:r>
          </a:p>
          <a:p>
            <a:pPr lvl="1"/>
            <a:r>
              <a:rPr lang="en-US" dirty="0"/>
              <a:t>Shake the bottle if indicated as some medications settle to the bottom.</a:t>
            </a:r>
          </a:p>
          <a:p>
            <a:pPr lvl="1"/>
            <a:r>
              <a:rPr lang="en-US" dirty="0"/>
              <a:t>Measure at eye level.</a:t>
            </a:r>
          </a:p>
          <a:p>
            <a:pPr lvl="2"/>
            <a:r>
              <a:rPr lang="en-US" dirty="0"/>
              <a:t>Place on flat surface and crouch down so you are eye level with the measuring device (preferred method).</a:t>
            </a:r>
          </a:p>
          <a:p>
            <a:pPr marL="365760" lvl="1" indent="0">
              <a:buNone/>
            </a:pPr>
            <a:r>
              <a:rPr lang="en-US" dirty="0"/>
              <a:t>		</a:t>
            </a:r>
          </a:p>
        </p:txBody>
      </p:sp>
      <p:sp>
        <p:nvSpPr>
          <p:cNvPr id="5" name="Title 4"/>
          <p:cNvSpPr>
            <a:spLocks noGrp="1"/>
          </p:cNvSpPr>
          <p:nvPr>
            <p:ph type="title"/>
          </p:nvPr>
        </p:nvSpPr>
        <p:spPr/>
        <p:txBody>
          <a:bodyPr/>
          <a:lstStyle/>
          <a:p>
            <a:r>
              <a:rPr lang="en-US" dirty="0"/>
              <a:t>Liquid medications</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08402" y="4386766"/>
            <a:ext cx="2864097" cy="1938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677" y="4495800"/>
            <a:ext cx="1799480" cy="19119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62200" y="4573240"/>
            <a:ext cx="3124200" cy="1538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93470" y="1002173"/>
            <a:ext cx="2379093" cy="12838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quot;No&quot; Symbol 11"/>
          <p:cNvSpPr/>
          <p:nvPr/>
        </p:nvSpPr>
        <p:spPr>
          <a:xfrm>
            <a:off x="6934200" y="865930"/>
            <a:ext cx="1703189" cy="1556313"/>
          </a:xfrm>
          <a:prstGeom prst="noSmoking">
            <a:avLst>
              <a:gd name="adj" fmla="val 63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6325187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Participants will have an understanding of the ND State Statutes regarding medication administration in schools. </a:t>
            </a:r>
          </a:p>
          <a:p>
            <a:r>
              <a:rPr lang="en-US" dirty="0"/>
              <a:t>Participants will understand what paperwork is needed to safely administer medications in school and document the delivery of these medications.</a:t>
            </a:r>
          </a:p>
          <a:p>
            <a:r>
              <a:rPr lang="en-US" dirty="0"/>
              <a:t>Participants will be able to verbalize the six rights of medication administration.</a:t>
            </a:r>
          </a:p>
          <a:p>
            <a:r>
              <a:rPr lang="en-US" dirty="0"/>
              <a:t>Participants will know best practices of storing, handling and disposing of medications in the school setting.</a:t>
            </a:r>
          </a:p>
          <a:p>
            <a:r>
              <a:rPr lang="en-US" dirty="0"/>
              <a:t>Participants will successfully complete a hands-on return demonstration of medication administration.</a:t>
            </a:r>
          </a:p>
          <a:p>
            <a:pPr marL="45720" indent="0">
              <a:buNone/>
            </a:pPr>
            <a:endParaRPr lang="en-US" dirty="0"/>
          </a:p>
          <a:p>
            <a:pPr marL="45720" indent="0">
              <a:buNone/>
            </a:pPr>
            <a:endParaRPr lang="en-US" dirty="0"/>
          </a:p>
          <a:p>
            <a:endParaRPr lang="en-US" dirty="0"/>
          </a:p>
          <a:p>
            <a:endParaRPr lang="en-US" dirty="0"/>
          </a:p>
        </p:txBody>
      </p:sp>
      <p:sp>
        <p:nvSpPr>
          <p:cNvPr id="3" name="Title 2"/>
          <p:cNvSpPr>
            <a:spLocks noGrp="1"/>
          </p:cNvSpPr>
          <p:nvPr>
            <p:ph type="title"/>
          </p:nvPr>
        </p:nvSpPr>
        <p:spPr/>
        <p:txBody>
          <a:bodyPr/>
          <a:lstStyle/>
          <a:p>
            <a:r>
              <a:rPr lang="en-US" dirty="0"/>
              <a:t>objectives</a:t>
            </a:r>
          </a:p>
        </p:txBody>
      </p:sp>
    </p:spTree>
    <p:extLst>
      <p:ext uri="{BB962C8B-B14F-4D97-AF65-F5344CB8AC3E}">
        <p14:creationId xmlns:p14="http://schemas.microsoft.com/office/powerpoint/2010/main" val="6210806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Be sure you know the correct dose. Don’t guess!																		</a:t>
            </a:r>
          </a:p>
          <a:p>
            <a:endParaRPr lang="en-US" dirty="0"/>
          </a:p>
          <a:p>
            <a:endParaRPr lang="en-US" dirty="0"/>
          </a:p>
          <a:p>
            <a:endParaRPr lang="en-US" dirty="0"/>
          </a:p>
          <a:p>
            <a:pPr marL="45720" indent="0">
              <a:buNone/>
            </a:pPr>
            <a:endParaRPr lang="en-US" dirty="0"/>
          </a:p>
          <a:p>
            <a:endParaRPr lang="en-US" dirty="0"/>
          </a:p>
        </p:txBody>
      </p:sp>
      <p:sp>
        <p:nvSpPr>
          <p:cNvPr id="5" name="Title 4"/>
          <p:cNvSpPr>
            <a:spLocks noGrp="1"/>
          </p:cNvSpPr>
          <p:nvPr>
            <p:ph type="title"/>
          </p:nvPr>
        </p:nvSpPr>
        <p:spPr/>
        <p:txBody>
          <a:bodyPr/>
          <a:lstStyle/>
          <a:p>
            <a:r>
              <a:rPr lang="en-US" dirty="0"/>
              <a:t>Know your conversions</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8651" y="2819400"/>
            <a:ext cx="5977563"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105103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45720" indent="0">
              <a:buNone/>
            </a:pPr>
            <a:r>
              <a:rPr lang="en-US" dirty="0"/>
              <a:t>                                              </a:t>
            </a:r>
          </a:p>
          <a:p>
            <a:pPr marL="45720" indent="0">
              <a:buNone/>
            </a:pPr>
            <a:endParaRPr lang="en-US" dirty="0">
              <a:solidFill>
                <a:schemeClr val="accent1"/>
              </a:solidFill>
            </a:endParaRPr>
          </a:p>
          <a:p>
            <a:pPr marL="45720" indent="0">
              <a:buNone/>
            </a:pPr>
            <a:r>
              <a:rPr lang="en-US" dirty="0">
                <a:solidFill>
                  <a:schemeClr val="accent1"/>
                </a:solidFill>
              </a:rPr>
              <a:t>				  The same medication can come in              				  different strengths.  For example,  				  let’s look at Tylenol…</a:t>
            </a:r>
          </a:p>
          <a:p>
            <a:pPr marL="45720" indent="0">
              <a:buNone/>
            </a:pPr>
            <a:r>
              <a:rPr lang="en-US" sz="2000" dirty="0"/>
              <a:t>																																				        160 mg per 5 mL</a:t>
            </a:r>
          </a:p>
          <a:p>
            <a:pPr marL="2194560" lvl="8" indent="0">
              <a:buNone/>
            </a:pPr>
            <a:endParaRPr lang="en-US" dirty="0"/>
          </a:p>
          <a:p>
            <a:endParaRPr lang="en-US" dirty="0"/>
          </a:p>
          <a:p>
            <a:endParaRPr lang="en-US" dirty="0"/>
          </a:p>
        </p:txBody>
      </p:sp>
      <p:sp>
        <p:nvSpPr>
          <p:cNvPr id="5" name="Title 4"/>
          <p:cNvSpPr>
            <a:spLocks noGrp="1"/>
          </p:cNvSpPr>
          <p:nvPr>
            <p:ph type="title"/>
          </p:nvPr>
        </p:nvSpPr>
        <p:spPr/>
        <p:txBody>
          <a:bodyPr/>
          <a:lstStyle/>
          <a:p>
            <a:r>
              <a:rPr lang="en-US" dirty="0"/>
              <a:t>Know difference in strengths</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828800"/>
            <a:ext cx="1758449" cy="373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Donut 5"/>
          <p:cNvSpPr/>
          <p:nvPr/>
        </p:nvSpPr>
        <p:spPr>
          <a:xfrm>
            <a:off x="2286000" y="4952998"/>
            <a:ext cx="990600" cy="762001"/>
          </a:xfrm>
          <a:prstGeom prst="donut">
            <a:avLst>
              <a:gd name="adj" fmla="val 726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cxnSp>
        <p:nvCxnSpPr>
          <p:cNvPr id="9" name="Straight Arrow Connector 8"/>
          <p:cNvCxnSpPr/>
          <p:nvPr/>
        </p:nvCxnSpPr>
        <p:spPr>
          <a:xfrm flipV="1">
            <a:off x="3352800" y="4800600"/>
            <a:ext cx="1371600" cy="53339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5-Point Star 9"/>
          <p:cNvSpPr/>
          <p:nvPr/>
        </p:nvSpPr>
        <p:spPr>
          <a:xfrm>
            <a:off x="3848100" y="2438400"/>
            <a:ext cx="381000" cy="3810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686430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strength</a:t>
            </a:r>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85912" y="1776412"/>
            <a:ext cx="5819775" cy="3000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Donut 5"/>
          <p:cNvSpPr/>
          <p:nvPr/>
        </p:nvSpPr>
        <p:spPr>
          <a:xfrm>
            <a:off x="1524000" y="3091934"/>
            <a:ext cx="1295400" cy="1219200"/>
          </a:xfrm>
          <a:prstGeom prst="donut">
            <a:avLst>
              <a:gd name="adj" fmla="val 6262"/>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8" name="Straight Arrow Connector 7"/>
          <p:cNvCxnSpPr/>
          <p:nvPr/>
        </p:nvCxnSpPr>
        <p:spPr>
          <a:xfrm>
            <a:off x="2286000" y="4070866"/>
            <a:ext cx="2951085" cy="14155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287113" y="5301734"/>
            <a:ext cx="1845633" cy="369332"/>
          </a:xfrm>
          <a:prstGeom prst="rect">
            <a:avLst/>
          </a:prstGeom>
          <a:noFill/>
        </p:spPr>
        <p:txBody>
          <a:bodyPr wrap="none" rtlCol="0">
            <a:spAutoFit/>
          </a:bodyPr>
          <a:lstStyle/>
          <a:p>
            <a:r>
              <a:rPr lang="en-US" dirty="0"/>
              <a:t>80 mg per tablet</a:t>
            </a:r>
          </a:p>
        </p:txBody>
      </p:sp>
    </p:spTree>
    <p:extLst>
      <p:ext uri="{BB962C8B-B14F-4D97-AF65-F5344CB8AC3E}">
        <p14:creationId xmlns:p14="http://schemas.microsoft.com/office/powerpoint/2010/main" val="14092079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strength</a:t>
            </a:r>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 y="1600200"/>
            <a:ext cx="5429807" cy="3014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Donut 6"/>
          <p:cNvSpPr/>
          <p:nvPr/>
        </p:nvSpPr>
        <p:spPr>
          <a:xfrm>
            <a:off x="304801" y="3810000"/>
            <a:ext cx="2057400" cy="955089"/>
          </a:xfrm>
          <a:prstGeom prst="donut">
            <a:avLst>
              <a:gd name="adj" fmla="val 726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cxnSp>
        <p:nvCxnSpPr>
          <p:cNvPr id="8" name="Straight Arrow Connector 7"/>
          <p:cNvCxnSpPr/>
          <p:nvPr/>
        </p:nvCxnSpPr>
        <p:spPr>
          <a:xfrm>
            <a:off x="1371600" y="4572000"/>
            <a:ext cx="1752600" cy="762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228795" y="5149334"/>
            <a:ext cx="1980286" cy="369332"/>
          </a:xfrm>
          <a:prstGeom prst="rect">
            <a:avLst/>
          </a:prstGeom>
          <a:noFill/>
        </p:spPr>
        <p:txBody>
          <a:bodyPr wrap="none" rtlCol="0">
            <a:spAutoFit/>
          </a:bodyPr>
          <a:lstStyle/>
          <a:p>
            <a:r>
              <a:rPr lang="en-US" dirty="0"/>
              <a:t>325 mg per tablet</a:t>
            </a:r>
          </a:p>
        </p:txBody>
      </p:sp>
    </p:spTree>
    <p:extLst>
      <p:ext uri="{BB962C8B-B14F-4D97-AF65-F5344CB8AC3E}">
        <p14:creationId xmlns:p14="http://schemas.microsoft.com/office/powerpoint/2010/main" val="33756775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Many cold medicines have acetaminophen (Tylenol®) in them also. Be careful not to</a:t>
            </a:r>
          </a:p>
          <a:p>
            <a:pPr marL="45720" indent="0">
              <a:buNone/>
            </a:pPr>
            <a:r>
              <a:rPr lang="en-US" dirty="0"/>
              <a:t>   double up.     </a:t>
            </a:r>
          </a:p>
          <a:p>
            <a:pPr marL="45720" indent="0">
              <a:buNone/>
            </a:pPr>
            <a:endParaRPr lang="en-US" dirty="0"/>
          </a:p>
          <a:p>
            <a:pPr marL="45720" indent="0">
              <a:buNone/>
            </a:pPr>
            <a:r>
              <a:rPr lang="en-US" b="1" i="1" dirty="0">
                <a:solidFill>
                  <a:schemeClr val="accent1">
                    <a:lumMod val="75000"/>
                  </a:schemeClr>
                </a:solidFill>
              </a:rPr>
              <a:t>Giving regular Tylenol® along</a:t>
            </a:r>
          </a:p>
          <a:p>
            <a:pPr marL="45720" indent="0">
              <a:buNone/>
            </a:pPr>
            <a:r>
              <a:rPr lang="en-US" b="1" i="1" dirty="0">
                <a:solidFill>
                  <a:schemeClr val="accent1">
                    <a:lumMod val="75000"/>
                  </a:schemeClr>
                </a:solidFill>
              </a:rPr>
              <a:t>with Tylenol® cold medicine</a:t>
            </a:r>
          </a:p>
          <a:p>
            <a:pPr marL="45720" indent="0">
              <a:buNone/>
            </a:pPr>
            <a:r>
              <a:rPr lang="en-US" b="1" i="1" dirty="0">
                <a:solidFill>
                  <a:schemeClr val="accent1">
                    <a:lumMod val="75000"/>
                  </a:schemeClr>
                </a:solidFill>
              </a:rPr>
              <a:t>could lead to an overdose!</a:t>
            </a:r>
          </a:p>
          <a:p>
            <a:pPr marL="45720" indent="0">
              <a:buNone/>
            </a:pPr>
            <a:endParaRPr lang="en-US" dirty="0"/>
          </a:p>
          <a:p>
            <a:r>
              <a:rPr lang="en-US" sz="1400" dirty="0"/>
              <a:t>This is why it is a good idea</a:t>
            </a:r>
          </a:p>
          <a:p>
            <a:pPr marL="45720" indent="0">
              <a:buNone/>
            </a:pPr>
            <a:r>
              <a:rPr lang="en-US" sz="1400" dirty="0"/>
              <a:t>to speak with parents before</a:t>
            </a:r>
          </a:p>
          <a:p>
            <a:pPr marL="45720" indent="0">
              <a:buNone/>
            </a:pPr>
            <a:r>
              <a:rPr lang="en-US" sz="1400" dirty="0"/>
              <a:t>giving a PRN (as needed)</a:t>
            </a:r>
          </a:p>
          <a:p>
            <a:pPr marL="45720" indent="0">
              <a:buNone/>
            </a:pPr>
            <a:r>
              <a:rPr lang="en-US" sz="1400" dirty="0"/>
              <a:t>medication…to make sure nothing</a:t>
            </a:r>
          </a:p>
          <a:p>
            <a:pPr marL="45720" indent="0">
              <a:buNone/>
            </a:pPr>
            <a:r>
              <a:rPr lang="en-US" sz="1400" dirty="0"/>
              <a:t>was given at home earlier in the morning.                                                                   </a:t>
            </a:r>
          </a:p>
        </p:txBody>
      </p:sp>
      <p:sp>
        <p:nvSpPr>
          <p:cNvPr id="5" name="Title 4"/>
          <p:cNvSpPr>
            <a:spLocks noGrp="1"/>
          </p:cNvSpPr>
          <p:nvPr>
            <p:ph type="title"/>
          </p:nvPr>
        </p:nvSpPr>
        <p:spPr/>
        <p:txBody>
          <a:bodyPr/>
          <a:lstStyle/>
          <a:p>
            <a:r>
              <a:rPr lang="en-US" dirty="0"/>
              <a:t>strength</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2438400"/>
            <a:ext cx="3481388" cy="38807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Donut 6"/>
          <p:cNvSpPr/>
          <p:nvPr/>
        </p:nvSpPr>
        <p:spPr>
          <a:xfrm>
            <a:off x="4495800" y="4495800"/>
            <a:ext cx="2057400" cy="670633"/>
          </a:xfrm>
          <a:prstGeom prst="donut">
            <a:avLst>
              <a:gd name="adj" fmla="val 726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23206430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Inhaled medications are generally those used to treat asthma.</a:t>
            </a:r>
          </a:p>
          <a:p>
            <a:pPr lvl="1"/>
            <a:r>
              <a:rPr lang="en-US" dirty="0"/>
              <a:t>Inhalers:  </a:t>
            </a:r>
          </a:p>
          <a:p>
            <a:pPr lvl="2"/>
            <a:endParaRPr lang="en-US" dirty="0"/>
          </a:p>
          <a:p>
            <a:pPr lvl="2"/>
            <a:endParaRPr lang="en-US" dirty="0"/>
          </a:p>
          <a:p>
            <a:pPr lvl="2"/>
            <a:endParaRPr lang="en-US" dirty="0"/>
          </a:p>
          <a:p>
            <a:pPr lvl="2"/>
            <a:endParaRPr lang="en-US" dirty="0"/>
          </a:p>
          <a:p>
            <a:pPr lvl="2"/>
            <a:endParaRPr lang="en-US" dirty="0"/>
          </a:p>
          <a:p>
            <a:pPr lvl="2"/>
            <a:endParaRPr lang="en-US" dirty="0"/>
          </a:p>
          <a:p>
            <a:pPr lvl="2"/>
            <a:endParaRPr lang="en-US" dirty="0"/>
          </a:p>
        </p:txBody>
      </p:sp>
      <p:sp>
        <p:nvSpPr>
          <p:cNvPr id="5" name="Title 4"/>
          <p:cNvSpPr>
            <a:spLocks noGrp="1"/>
          </p:cNvSpPr>
          <p:nvPr>
            <p:ph type="title"/>
          </p:nvPr>
        </p:nvSpPr>
        <p:spPr/>
        <p:txBody>
          <a:bodyPr/>
          <a:lstStyle/>
          <a:p>
            <a:r>
              <a:rPr lang="en-US" dirty="0"/>
              <a:t>Inhaled medications</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46" y="3148041"/>
            <a:ext cx="1600200" cy="2704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904" y="3135184"/>
            <a:ext cx="2719931" cy="20079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533400" y="2761370"/>
            <a:ext cx="1600246" cy="276999"/>
          </a:xfrm>
          <a:prstGeom prst="rect">
            <a:avLst/>
          </a:prstGeom>
          <a:noFill/>
        </p:spPr>
        <p:txBody>
          <a:bodyPr wrap="none" rtlCol="0">
            <a:spAutoFit/>
          </a:bodyPr>
          <a:lstStyle/>
          <a:p>
            <a:r>
              <a:rPr lang="en-US" sz="1200" dirty="0"/>
              <a:t>Metered Dose Inhaler</a:t>
            </a:r>
          </a:p>
        </p:txBody>
      </p:sp>
      <p:sp>
        <p:nvSpPr>
          <p:cNvPr id="8" name="TextBox 7"/>
          <p:cNvSpPr txBox="1"/>
          <p:nvPr/>
        </p:nvSpPr>
        <p:spPr>
          <a:xfrm>
            <a:off x="6763335" y="3118794"/>
            <a:ext cx="1645130" cy="307777"/>
          </a:xfrm>
          <a:prstGeom prst="rect">
            <a:avLst/>
          </a:prstGeom>
          <a:noFill/>
        </p:spPr>
        <p:txBody>
          <a:bodyPr wrap="none" rtlCol="0">
            <a:spAutoFit/>
          </a:bodyPr>
          <a:lstStyle/>
          <a:p>
            <a:r>
              <a:rPr lang="en-US" sz="1400" dirty="0"/>
              <a:t>Dry Powder Inhaler</a:t>
            </a:r>
          </a:p>
        </p:txBody>
      </p:sp>
      <p:pic>
        <p:nvPicPr>
          <p:cNvPr id="81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7939" y="2899870"/>
            <a:ext cx="3769097" cy="2058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2819509" y="4650774"/>
            <a:ext cx="2785955" cy="307777"/>
          </a:xfrm>
          <a:prstGeom prst="rect">
            <a:avLst/>
          </a:prstGeom>
          <a:noFill/>
        </p:spPr>
        <p:txBody>
          <a:bodyPr wrap="none" rtlCol="0">
            <a:spAutoFit/>
          </a:bodyPr>
          <a:lstStyle/>
          <a:p>
            <a:r>
              <a:rPr lang="en-US" sz="1400" dirty="0">
                <a:solidFill>
                  <a:schemeClr val="bg1"/>
                </a:solidFill>
              </a:rPr>
              <a:t>Metered Dose Inhaler with Spacer</a:t>
            </a:r>
          </a:p>
        </p:txBody>
      </p:sp>
    </p:spTree>
    <p:extLst>
      <p:ext uri="{BB962C8B-B14F-4D97-AF65-F5344CB8AC3E}">
        <p14:creationId xmlns:p14="http://schemas.microsoft.com/office/powerpoint/2010/main" val="26867393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Nebulizers:</a:t>
            </a:r>
          </a:p>
          <a:p>
            <a:endParaRPr lang="en-US" dirty="0"/>
          </a:p>
          <a:p>
            <a:endParaRPr lang="en-US" dirty="0"/>
          </a:p>
        </p:txBody>
      </p:sp>
      <p:sp>
        <p:nvSpPr>
          <p:cNvPr id="5" name="Title 4"/>
          <p:cNvSpPr>
            <a:spLocks noGrp="1"/>
          </p:cNvSpPr>
          <p:nvPr>
            <p:ph type="title"/>
          </p:nvPr>
        </p:nvSpPr>
        <p:spPr/>
        <p:txBody>
          <a:bodyPr/>
          <a:lstStyle/>
          <a:p>
            <a:r>
              <a:rPr lang="en-US" dirty="0"/>
              <a:t>Inhaled medications</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09800"/>
            <a:ext cx="3590925" cy="2392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1977562"/>
            <a:ext cx="1990725" cy="2856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199" y="1981200"/>
            <a:ext cx="2669507"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28600" y="2362200"/>
            <a:ext cx="1346844" cy="369332"/>
          </a:xfrm>
          <a:prstGeom prst="rect">
            <a:avLst/>
          </a:prstGeom>
          <a:noFill/>
        </p:spPr>
        <p:txBody>
          <a:bodyPr wrap="none" rtlCol="0">
            <a:spAutoFit/>
          </a:bodyPr>
          <a:lstStyle/>
          <a:p>
            <a:r>
              <a:rPr lang="en-US" dirty="0">
                <a:solidFill>
                  <a:schemeClr val="bg1"/>
                </a:solidFill>
              </a:rPr>
              <a:t>Mouthpiece</a:t>
            </a:r>
          </a:p>
        </p:txBody>
      </p:sp>
      <p:sp>
        <p:nvSpPr>
          <p:cNvPr id="7" name="TextBox 6"/>
          <p:cNvSpPr txBox="1"/>
          <p:nvPr/>
        </p:nvSpPr>
        <p:spPr>
          <a:xfrm>
            <a:off x="3984594" y="2209800"/>
            <a:ext cx="721672" cy="369332"/>
          </a:xfrm>
          <a:prstGeom prst="rect">
            <a:avLst/>
          </a:prstGeom>
          <a:noFill/>
        </p:spPr>
        <p:txBody>
          <a:bodyPr wrap="none" rtlCol="0">
            <a:spAutoFit/>
          </a:bodyPr>
          <a:lstStyle/>
          <a:p>
            <a:r>
              <a:rPr lang="en-US" dirty="0">
                <a:solidFill>
                  <a:schemeClr val="bg1"/>
                </a:solidFill>
              </a:rPr>
              <a:t>Mask</a:t>
            </a:r>
          </a:p>
        </p:txBody>
      </p:sp>
      <p:sp>
        <p:nvSpPr>
          <p:cNvPr id="8" name="TextBox 7"/>
          <p:cNvSpPr txBox="1"/>
          <p:nvPr/>
        </p:nvSpPr>
        <p:spPr>
          <a:xfrm>
            <a:off x="7620000" y="2052650"/>
            <a:ext cx="1114408" cy="646331"/>
          </a:xfrm>
          <a:prstGeom prst="rect">
            <a:avLst/>
          </a:prstGeom>
          <a:noFill/>
        </p:spPr>
        <p:txBody>
          <a:bodyPr wrap="none" rtlCol="0">
            <a:spAutoFit/>
          </a:bodyPr>
          <a:lstStyle/>
          <a:p>
            <a:r>
              <a:rPr lang="en-US" dirty="0">
                <a:solidFill>
                  <a:schemeClr val="bg1"/>
                </a:solidFill>
              </a:rPr>
              <a:t>Nebulizer</a:t>
            </a:r>
          </a:p>
          <a:p>
            <a:r>
              <a:rPr lang="en-US" dirty="0">
                <a:solidFill>
                  <a:schemeClr val="bg1"/>
                </a:solidFill>
              </a:rPr>
              <a:t>Machine</a:t>
            </a:r>
          </a:p>
        </p:txBody>
      </p:sp>
    </p:spTree>
    <p:extLst>
      <p:ext uri="{BB962C8B-B14F-4D97-AF65-F5344CB8AC3E}">
        <p14:creationId xmlns:p14="http://schemas.microsoft.com/office/powerpoint/2010/main" val="40108962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a:p>
            <a:pPr marL="45720" indent="0">
              <a:buNone/>
            </a:pPr>
            <a:endParaRPr lang="en-US" dirty="0"/>
          </a:p>
        </p:txBody>
      </p:sp>
      <p:sp>
        <p:nvSpPr>
          <p:cNvPr id="5" name="Title 4"/>
          <p:cNvSpPr>
            <a:spLocks noGrp="1"/>
          </p:cNvSpPr>
          <p:nvPr>
            <p:ph type="title"/>
          </p:nvPr>
        </p:nvSpPr>
        <p:spPr/>
        <p:txBody>
          <a:bodyPr/>
          <a:lstStyle/>
          <a:p>
            <a:r>
              <a:rPr lang="en-US" dirty="0"/>
              <a:t>Metered dose inhaler with Spacer</a:t>
            </a:r>
          </a:p>
        </p:txBody>
      </p:sp>
      <p:pic>
        <p:nvPicPr>
          <p:cNvPr id="6" name="ma_cmlU9DxU"/>
          <p:cNvPicPr>
            <a:picLocks noRot="1" noChangeAspect="1"/>
          </p:cNvPicPr>
          <p:nvPr>
            <a:videoFile r:link="rId1"/>
          </p:nvPr>
        </p:nvPicPr>
        <p:blipFill>
          <a:blip r:embed="rId3"/>
          <a:stretch>
            <a:fillRect/>
          </a:stretch>
        </p:blipFill>
        <p:spPr>
          <a:xfrm>
            <a:off x="2286000" y="2143125"/>
            <a:ext cx="4572000" cy="2571750"/>
          </a:xfrm>
          <a:prstGeom prst="rect">
            <a:avLst/>
          </a:prstGeom>
        </p:spPr>
      </p:pic>
      <p:sp>
        <p:nvSpPr>
          <p:cNvPr id="4" name="TextBox 3"/>
          <p:cNvSpPr txBox="1"/>
          <p:nvPr/>
        </p:nvSpPr>
        <p:spPr>
          <a:xfrm>
            <a:off x="1404296" y="5486400"/>
            <a:ext cx="6024020" cy="1200329"/>
          </a:xfrm>
          <a:prstGeom prst="rect">
            <a:avLst/>
          </a:prstGeom>
          <a:noFill/>
        </p:spPr>
        <p:txBody>
          <a:bodyPr wrap="none" rtlCol="0">
            <a:spAutoFit/>
          </a:bodyPr>
          <a:lstStyle/>
          <a:p>
            <a:pPr algn="ctr"/>
            <a:r>
              <a:rPr lang="en-US" dirty="0"/>
              <a:t>If you have trouble getting the video to play, copy and paste</a:t>
            </a:r>
          </a:p>
          <a:p>
            <a:pPr algn="ctr"/>
            <a:r>
              <a:rPr lang="en-US" dirty="0"/>
              <a:t>this link in your internet browser:</a:t>
            </a:r>
          </a:p>
          <a:p>
            <a:pPr algn="ctr"/>
            <a:r>
              <a:rPr lang="en-US" dirty="0">
                <a:solidFill>
                  <a:srgbClr val="C00000"/>
                </a:solidFill>
              </a:rPr>
              <a:t>https://www.youtube.com/watch?v=ma_cmlU9DxU#t=24</a:t>
            </a:r>
          </a:p>
          <a:p>
            <a:pPr algn="ctr"/>
            <a:endParaRPr lang="en-US" dirty="0"/>
          </a:p>
        </p:txBody>
      </p:sp>
    </p:spTree>
    <p:extLst>
      <p:ext uri="{BB962C8B-B14F-4D97-AF65-F5344CB8AC3E}">
        <p14:creationId xmlns:p14="http://schemas.microsoft.com/office/powerpoint/2010/main" val="28890255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_Sc7j9iW9TM"/>
          <p:cNvPicPr>
            <a:picLocks noGrp="1" noRot="1" noChangeAspect="1"/>
          </p:cNvPicPr>
          <p:nvPr>
            <p:ph idx="1"/>
            <a:videoFile r:link="rId1"/>
          </p:nvPr>
        </p:nvPicPr>
        <p:blipFill>
          <a:blip r:embed="rId3"/>
          <a:stretch>
            <a:fillRect/>
          </a:stretch>
        </p:blipFill>
        <p:spPr>
          <a:xfrm>
            <a:off x="2298700" y="2636838"/>
            <a:ext cx="4572000" cy="2571750"/>
          </a:xfrm>
          <a:prstGeom prst="rect">
            <a:avLst/>
          </a:prstGeom>
        </p:spPr>
      </p:pic>
      <p:sp>
        <p:nvSpPr>
          <p:cNvPr id="5" name="Title 4"/>
          <p:cNvSpPr>
            <a:spLocks noGrp="1"/>
          </p:cNvSpPr>
          <p:nvPr>
            <p:ph type="title"/>
          </p:nvPr>
        </p:nvSpPr>
        <p:spPr/>
        <p:txBody>
          <a:bodyPr/>
          <a:lstStyle/>
          <a:p>
            <a:r>
              <a:rPr lang="en-US" dirty="0"/>
              <a:t>Dry Powder inhaler</a:t>
            </a:r>
          </a:p>
        </p:txBody>
      </p:sp>
      <p:sp>
        <p:nvSpPr>
          <p:cNvPr id="2" name="Rectangle 1"/>
          <p:cNvSpPr/>
          <p:nvPr/>
        </p:nvSpPr>
        <p:spPr>
          <a:xfrm>
            <a:off x="2286000" y="2967335"/>
            <a:ext cx="4572000" cy="923330"/>
          </a:xfrm>
          <a:prstGeom prst="rect">
            <a:avLst/>
          </a:prstGeom>
        </p:spPr>
        <p:txBody>
          <a:bodyPr>
            <a:spAutoFit/>
          </a:bodyPr>
          <a:lstStyle/>
          <a:p>
            <a:pPr algn="ctr"/>
            <a:r>
              <a:rPr lang="en-US" dirty="0"/>
              <a:t>If you have trouble getting the video to play, copy and paste</a:t>
            </a:r>
          </a:p>
          <a:p>
            <a:pPr algn="ctr"/>
            <a:r>
              <a:rPr lang="en-US" dirty="0"/>
              <a:t>this link in your internet browser:</a:t>
            </a:r>
          </a:p>
        </p:txBody>
      </p:sp>
      <p:sp>
        <p:nvSpPr>
          <p:cNvPr id="3" name="Rectangle 2"/>
          <p:cNvSpPr/>
          <p:nvPr/>
        </p:nvSpPr>
        <p:spPr>
          <a:xfrm>
            <a:off x="2286000" y="2967335"/>
            <a:ext cx="4572000" cy="923330"/>
          </a:xfrm>
          <a:prstGeom prst="rect">
            <a:avLst/>
          </a:prstGeom>
        </p:spPr>
        <p:txBody>
          <a:bodyPr>
            <a:spAutoFit/>
          </a:bodyPr>
          <a:lstStyle/>
          <a:p>
            <a:pPr algn="ctr"/>
            <a:r>
              <a:rPr lang="en-US" dirty="0"/>
              <a:t>If you have trouble getting the video to play, copy and paste</a:t>
            </a:r>
          </a:p>
          <a:p>
            <a:pPr algn="ctr"/>
            <a:r>
              <a:rPr lang="en-US" dirty="0"/>
              <a:t>this link in your internet browser:</a:t>
            </a:r>
          </a:p>
        </p:txBody>
      </p:sp>
      <p:sp>
        <p:nvSpPr>
          <p:cNvPr id="4" name="TextBox 3"/>
          <p:cNvSpPr txBox="1"/>
          <p:nvPr/>
        </p:nvSpPr>
        <p:spPr>
          <a:xfrm>
            <a:off x="1779232" y="5562600"/>
            <a:ext cx="5993167" cy="1200329"/>
          </a:xfrm>
          <a:prstGeom prst="rect">
            <a:avLst/>
          </a:prstGeom>
          <a:noFill/>
        </p:spPr>
        <p:txBody>
          <a:bodyPr wrap="square" rtlCol="0">
            <a:spAutoFit/>
          </a:bodyPr>
          <a:lstStyle/>
          <a:p>
            <a:pPr algn="ctr"/>
            <a:r>
              <a:rPr lang="en-US" dirty="0"/>
              <a:t>If you have trouble getting the video to play, copy and paste</a:t>
            </a:r>
          </a:p>
          <a:p>
            <a:pPr algn="ctr"/>
            <a:r>
              <a:rPr lang="en-US" dirty="0"/>
              <a:t>this link in your internet browser:</a:t>
            </a:r>
            <a:endParaRPr lang="en-US" dirty="0">
              <a:solidFill>
                <a:srgbClr val="C00000"/>
              </a:solidFill>
            </a:endParaRPr>
          </a:p>
          <a:p>
            <a:pPr algn="ctr"/>
            <a:r>
              <a:rPr lang="en-US" dirty="0">
                <a:solidFill>
                  <a:srgbClr val="C00000"/>
                </a:solidFill>
              </a:rPr>
              <a:t>https://www.youtube.com/watch?v=_Sc7j9iW9TM</a:t>
            </a:r>
          </a:p>
          <a:p>
            <a:pPr algn="ctr"/>
            <a:endParaRPr lang="en-US" dirty="0"/>
          </a:p>
        </p:txBody>
      </p:sp>
    </p:spTree>
    <p:extLst>
      <p:ext uri="{BB962C8B-B14F-4D97-AF65-F5344CB8AC3E}">
        <p14:creationId xmlns:p14="http://schemas.microsoft.com/office/powerpoint/2010/main" val="10302331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Nebulizer with mouthpiece</a:t>
            </a:r>
          </a:p>
        </p:txBody>
      </p:sp>
      <p:pic>
        <p:nvPicPr>
          <p:cNvPr id="8" name="07inzRroRVQ"/>
          <p:cNvPicPr>
            <a:picLocks noGrp="1" noRot="1" noChangeAspect="1"/>
          </p:cNvPicPr>
          <p:nvPr>
            <p:ph idx="1"/>
            <a:videoFile r:link="rId1"/>
          </p:nvPr>
        </p:nvPicPr>
        <p:blipFill>
          <a:blip r:embed="rId3"/>
          <a:stretch>
            <a:fillRect/>
          </a:stretch>
        </p:blipFill>
        <p:spPr>
          <a:xfrm>
            <a:off x="2298700" y="2636838"/>
            <a:ext cx="4572000" cy="2571750"/>
          </a:xfrm>
          <a:prstGeom prst="rect">
            <a:avLst/>
          </a:prstGeom>
        </p:spPr>
      </p:pic>
      <p:sp>
        <p:nvSpPr>
          <p:cNvPr id="2" name="TextBox 1"/>
          <p:cNvSpPr txBox="1"/>
          <p:nvPr/>
        </p:nvSpPr>
        <p:spPr>
          <a:xfrm>
            <a:off x="1600200" y="5715000"/>
            <a:ext cx="6172200" cy="923330"/>
          </a:xfrm>
          <a:prstGeom prst="rect">
            <a:avLst/>
          </a:prstGeom>
          <a:noFill/>
        </p:spPr>
        <p:txBody>
          <a:bodyPr wrap="square" rtlCol="0">
            <a:spAutoFit/>
          </a:bodyPr>
          <a:lstStyle/>
          <a:p>
            <a:pPr algn="ctr"/>
            <a:r>
              <a:rPr lang="en-US" dirty="0"/>
              <a:t>If you have trouble getting the video to play, copy and paste</a:t>
            </a:r>
          </a:p>
          <a:p>
            <a:pPr algn="ctr"/>
            <a:r>
              <a:rPr lang="en-US" dirty="0"/>
              <a:t>this link in your internet browser:</a:t>
            </a:r>
          </a:p>
          <a:p>
            <a:pPr algn="ctr"/>
            <a:r>
              <a:rPr lang="en-US" dirty="0">
                <a:solidFill>
                  <a:srgbClr val="C00000"/>
                </a:solidFill>
              </a:rPr>
              <a:t>https://www.youtube.com/watch?v=07inzRroRVQ</a:t>
            </a:r>
          </a:p>
        </p:txBody>
      </p:sp>
    </p:spTree>
    <p:extLst>
      <p:ext uri="{BB962C8B-B14F-4D97-AF65-F5344CB8AC3E}">
        <p14:creationId xmlns:p14="http://schemas.microsoft.com/office/powerpoint/2010/main" val="22226467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The purpose of this PowerPoint presentation is to provide a guideline to aide in training non-licensed school personnel in medication administration.</a:t>
            </a:r>
          </a:p>
          <a:p>
            <a:endParaRPr lang="en-US" dirty="0"/>
          </a:p>
          <a:p>
            <a:endParaRPr lang="en-US" dirty="0"/>
          </a:p>
          <a:p>
            <a:endParaRPr lang="en-US" dirty="0"/>
          </a:p>
          <a:p>
            <a:endParaRPr lang="en-US" dirty="0"/>
          </a:p>
          <a:p>
            <a:pPr marL="45720" indent="0">
              <a:buNone/>
            </a:pPr>
            <a:endParaRPr lang="en-US" dirty="0"/>
          </a:p>
          <a:p>
            <a:endParaRPr lang="en-US" dirty="0"/>
          </a:p>
          <a:p>
            <a:pPr marL="45720" indent="0">
              <a:buNone/>
            </a:pPr>
            <a:endParaRPr lang="en-US" dirty="0"/>
          </a:p>
          <a:p>
            <a:pPr marL="45720" indent="0">
              <a:buNone/>
            </a:pPr>
            <a:endParaRPr lang="en-US" dirty="0"/>
          </a:p>
          <a:p>
            <a:pPr lvl="2"/>
            <a:r>
              <a:rPr lang="en-US" sz="1400" dirty="0"/>
              <a:t>Student’s safety when administering medications is always the MAIN priority.</a:t>
            </a:r>
          </a:p>
        </p:txBody>
      </p:sp>
      <p:sp>
        <p:nvSpPr>
          <p:cNvPr id="3" name="Title 2"/>
          <p:cNvSpPr>
            <a:spLocks noGrp="1"/>
          </p:cNvSpPr>
          <p:nvPr>
            <p:ph type="title"/>
          </p:nvPr>
        </p:nvSpPr>
        <p:spPr/>
        <p:txBody>
          <a:bodyPr/>
          <a:lstStyle/>
          <a:p>
            <a:r>
              <a:rPr lang="en-US" dirty="0"/>
              <a:t>purpose</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2971800"/>
            <a:ext cx="5314950" cy="2228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5-Point Star 6"/>
          <p:cNvSpPr/>
          <p:nvPr/>
        </p:nvSpPr>
        <p:spPr>
          <a:xfrm>
            <a:off x="914400" y="5533563"/>
            <a:ext cx="381000" cy="3810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57341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9" end="9"/>
                                            </p:txEl>
                                          </p:spTgt>
                                        </p:tgtEl>
                                        <p:attrNameLst>
                                          <p:attrName>style.visibility</p:attrName>
                                        </p:attrNameLst>
                                      </p:cBhvr>
                                      <p:to>
                                        <p:strVal val="visible"/>
                                      </p:to>
                                    </p:set>
                                    <p:anim calcmode="lin" valueType="num">
                                      <p:cBhvr additive="base">
                                        <p:cTn id="13"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9ezTnY00rI4"/>
          <p:cNvPicPr>
            <a:picLocks noGrp="1" noRot="1" noChangeAspect="1"/>
          </p:cNvPicPr>
          <p:nvPr>
            <p:ph idx="1"/>
            <a:videoFile r:link="rId1"/>
          </p:nvPr>
        </p:nvPicPr>
        <p:blipFill>
          <a:blip r:embed="rId3"/>
          <a:stretch>
            <a:fillRect/>
          </a:stretch>
        </p:blipFill>
        <p:spPr>
          <a:xfrm>
            <a:off x="2298700" y="2636838"/>
            <a:ext cx="4572000" cy="2571750"/>
          </a:xfrm>
          <a:prstGeom prst="rect">
            <a:avLst/>
          </a:prstGeom>
        </p:spPr>
      </p:pic>
      <p:sp>
        <p:nvSpPr>
          <p:cNvPr id="5" name="Title 4"/>
          <p:cNvSpPr>
            <a:spLocks noGrp="1"/>
          </p:cNvSpPr>
          <p:nvPr>
            <p:ph type="title"/>
          </p:nvPr>
        </p:nvSpPr>
        <p:spPr/>
        <p:txBody>
          <a:bodyPr/>
          <a:lstStyle/>
          <a:p>
            <a:r>
              <a:rPr lang="en-US" dirty="0"/>
              <a:t>Nebulizer with mask</a:t>
            </a:r>
          </a:p>
        </p:txBody>
      </p:sp>
      <p:sp>
        <p:nvSpPr>
          <p:cNvPr id="3" name="TextBox 2"/>
          <p:cNvSpPr txBox="1"/>
          <p:nvPr/>
        </p:nvSpPr>
        <p:spPr>
          <a:xfrm>
            <a:off x="1524000" y="5562600"/>
            <a:ext cx="6019800" cy="923330"/>
          </a:xfrm>
          <a:prstGeom prst="rect">
            <a:avLst/>
          </a:prstGeom>
          <a:noFill/>
        </p:spPr>
        <p:txBody>
          <a:bodyPr wrap="square" rtlCol="0">
            <a:spAutoFit/>
          </a:bodyPr>
          <a:lstStyle/>
          <a:p>
            <a:pPr algn="ctr"/>
            <a:r>
              <a:rPr lang="en-US" dirty="0"/>
              <a:t>If you have trouble getting the video to play, copy and paste</a:t>
            </a:r>
          </a:p>
          <a:p>
            <a:pPr algn="ctr"/>
            <a:r>
              <a:rPr lang="en-US" dirty="0"/>
              <a:t>this link in your internet browser:</a:t>
            </a:r>
          </a:p>
          <a:p>
            <a:pPr algn="ctr"/>
            <a:r>
              <a:rPr lang="en-US" dirty="0">
                <a:solidFill>
                  <a:srgbClr val="C00000"/>
                </a:solidFill>
              </a:rPr>
              <a:t>https://www.youtube.com/watch?v=9ezTnY00rI4</a:t>
            </a:r>
          </a:p>
        </p:txBody>
      </p:sp>
    </p:spTree>
    <p:extLst>
      <p:ext uri="{BB962C8B-B14F-4D97-AF65-F5344CB8AC3E}">
        <p14:creationId xmlns:p14="http://schemas.microsoft.com/office/powerpoint/2010/main" val="18907330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endParaRPr lang="en-US" dirty="0"/>
          </a:p>
          <a:p>
            <a:endParaRPr lang="en-US" dirty="0"/>
          </a:p>
          <a:p>
            <a:r>
              <a:rPr lang="en-US" dirty="0"/>
              <a:t>See additional handout</a:t>
            </a:r>
          </a:p>
          <a:p>
            <a:pPr lvl="1"/>
            <a:r>
              <a:rPr lang="en-US" dirty="0"/>
              <a:t>Wash hands.</a:t>
            </a:r>
          </a:p>
          <a:p>
            <a:pPr lvl="1"/>
            <a:r>
              <a:rPr lang="en-US" dirty="0"/>
              <a:t>Child should lie or sit with affected ear facing up.</a:t>
            </a:r>
          </a:p>
          <a:p>
            <a:pPr lvl="1"/>
            <a:r>
              <a:rPr lang="en-US" dirty="0"/>
              <a:t>After administering, have child remain lying down for 1-2 minutes.</a:t>
            </a:r>
          </a:p>
          <a:p>
            <a:pPr lvl="1"/>
            <a:endParaRPr lang="en-US" dirty="0"/>
          </a:p>
          <a:p>
            <a:pPr lvl="1"/>
            <a:endParaRPr lang="en-US" dirty="0"/>
          </a:p>
          <a:p>
            <a:pPr marL="365760" lvl="1" indent="0">
              <a:buNone/>
            </a:pPr>
            <a:endParaRPr lang="en-US" dirty="0"/>
          </a:p>
          <a:p>
            <a:pPr marL="45720" indent="0">
              <a:buNone/>
            </a:pPr>
            <a:endParaRPr lang="en-US" sz="1600" dirty="0"/>
          </a:p>
        </p:txBody>
      </p:sp>
      <p:sp>
        <p:nvSpPr>
          <p:cNvPr id="5" name="Title 4"/>
          <p:cNvSpPr>
            <a:spLocks noGrp="1"/>
          </p:cNvSpPr>
          <p:nvPr>
            <p:ph type="title"/>
          </p:nvPr>
        </p:nvSpPr>
        <p:spPr/>
        <p:txBody>
          <a:bodyPr/>
          <a:lstStyle/>
          <a:p>
            <a:r>
              <a:rPr lang="en-US" dirty="0"/>
              <a:t>Ear drops</a:t>
            </a:r>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152399"/>
            <a:ext cx="1983971" cy="13471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224318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endParaRPr lang="en-US" dirty="0"/>
          </a:p>
          <a:p>
            <a:endParaRPr lang="en-US" dirty="0"/>
          </a:p>
          <a:p>
            <a:endParaRPr lang="en-US" dirty="0"/>
          </a:p>
          <a:p>
            <a:r>
              <a:rPr lang="en-US" dirty="0"/>
              <a:t>See additional handout</a:t>
            </a:r>
          </a:p>
          <a:p>
            <a:pPr lvl="1"/>
            <a:r>
              <a:rPr lang="en-US" dirty="0"/>
              <a:t>Wash hands.</a:t>
            </a:r>
          </a:p>
          <a:p>
            <a:pPr lvl="1"/>
            <a:r>
              <a:rPr lang="en-US" dirty="0"/>
              <a:t>Lay down or tilt head back.</a:t>
            </a:r>
          </a:p>
          <a:p>
            <a:pPr lvl="1"/>
            <a:r>
              <a:rPr lang="en-US" dirty="0"/>
              <a:t>Don’t touch eyeball with dropper or </a:t>
            </a:r>
          </a:p>
          <a:p>
            <a:pPr marL="365760" lvl="1" indent="0">
              <a:buNone/>
            </a:pPr>
            <a:r>
              <a:rPr lang="en-US" dirty="0"/>
              <a:t>   tip of tube.</a:t>
            </a:r>
          </a:p>
          <a:p>
            <a:pPr lvl="1"/>
            <a:r>
              <a:rPr lang="en-US" dirty="0"/>
              <a:t>After administering, </a:t>
            </a:r>
            <a:r>
              <a:rPr lang="en-US"/>
              <a:t>ask child to </a:t>
            </a:r>
            <a:endParaRPr lang="en-US" dirty="0"/>
          </a:p>
          <a:p>
            <a:pPr marL="365760" lvl="1" indent="0">
              <a:buNone/>
            </a:pPr>
            <a:r>
              <a:rPr lang="en-US" dirty="0"/>
              <a:t>  close or blink eyes for a minute.</a:t>
            </a:r>
          </a:p>
        </p:txBody>
      </p:sp>
      <p:sp>
        <p:nvSpPr>
          <p:cNvPr id="5" name="Title 4"/>
          <p:cNvSpPr>
            <a:spLocks noGrp="1"/>
          </p:cNvSpPr>
          <p:nvPr>
            <p:ph type="title"/>
          </p:nvPr>
        </p:nvSpPr>
        <p:spPr/>
        <p:txBody>
          <a:bodyPr/>
          <a:lstStyle/>
          <a:p>
            <a:r>
              <a:rPr lang="en-US" dirty="0"/>
              <a:t>eye medications</a:t>
            </a:r>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34200" y="152401"/>
            <a:ext cx="1812524" cy="1305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3436" y="2743200"/>
            <a:ext cx="3076575" cy="2809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701273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marL="45720" indent="0" algn="ctr">
              <a:buNone/>
            </a:pPr>
            <a:r>
              <a:rPr lang="en-US" sz="4000" dirty="0">
                <a:solidFill>
                  <a:schemeClr val="accent1"/>
                </a:solidFill>
              </a:rPr>
              <a:t>THE 6 RIGHTS…</a:t>
            </a:r>
          </a:p>
          <a:p>
            <a:r>
              <a:rPr lang="en-US" sz="3600" dirty="0"/>
              <a:t>RIGHT STUDENT (PERSON)</a:t>
            </a:r>
          </a:p>
          <a:p>
            <a:r>
              <a:rPr lang="en-US" sz="3600" dirty="0"/>
              <a:t>RIGHT MEDICATION</a:t>
            </a:r>
          </a:p>
          <a:p>
            <a:r>
              <a:rPr lang="en-US" sz="3600" dirty="0"/>
              <a:t>RIGHT DOSE</a:t>
            </a:r>
          </a:p>
          <a:p>
            <a:r>
              <a:rPr lang="en-US" sz="3600" dirty="0"/>
              <a:t>RIGHT ROUTE</a:t>
            </a:r>
          </a:p>
          <a:p>
            <a:r>
              <a:rPr lang="en-US" sz="3600" dirty="0"/>
              <a:t>RIGHT TIME</a:t>
            </a:r>
          </a:p>
          <a:p>
            <a:r>
              <a:rPr lang="en-US" sz="3600" dirty="0"/>
              <a:t>RIGHT DOCUMENTATION</a:t>
            </a:r>
          </a:p>
        </p:txBody>
      </p:sp>
      <p:sp>
        <p:nvSpPr>
          <p:cNvPr id="5" name="Title 4"/>
          <p:cNvSpPr>
            <a:spLocks noGrp="1"/>
          </p:cNvSpPr>
          <p:nvPr>
            <p:ph type="title"/>
          </p:nvPr>
        </p:nvSpPr>
        <p:spPr/>
        <p:txBody>
          <a:bodyPr/>
          <a:lstStyle/>
          <a:p>
            <a:r>
              <a:rPr lang="en-US" dirty="0"/>
              <a:t>Remember…</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2590800"/>
            <a:ext cx="2224088" cy="3425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82237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anim calcmode="lin" valueType="num">
                                      <p:cBhvr>
                                        <p:cTn id="8" dur="2000" fill="hold"/>
                                        <p:tgtEl>
                                          <p:spTgt spid="2">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2">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
                                            <p:txEl>
                                              <p:pRg st="4" end="4"/>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Sometimes, medications that are not normally given by non-licensed personnel, need to be given.  Examples…</a:t>
            </a:r>
          </a:p>
          <a:p>
            <a:pPr lvl="1"/>
            <a:r>
              <a:rPr lang="en-US" dirty="0">
                <a:solidFill>
                  <a:schemeClr val="accent1"/>
                </a:solidFill>
              </a:rPr>
              <a:t>Diabetic hypoglycemia</a:t>
            </a:r>
            <a:r>
              <a:rPr lang="en-US" dirty="0"/>
              <a:t>—low blood sugar (Glucagon, injection)</a:t>
            </a:r>
          </a:p>
          <a:p>
            <a:pPr lvl="2"/>
            <a:r>
              <a:rPr lang="en-US" dirty="0"/>
              <a:t>Signs and symptoms; must have emergency care plan.</a:t>
            </a:r>
          </a:p>
          <a:p>
            <a:pPr lvl="1"/>
            <a:r>
              <a:rPr lang="en-US" dirty="0">
                <a:solidFill>
                  <a:schemeClr val="accent1"/>
                </a:solidFill>
              </a:rPr>
              <a:t>Anaphylactic reaction</a:t>
            </a:r>
            <a:r>
              <a:rPr lang="en-US" dirty="0"/>
              <a:t>—severe allergic reaction (EpiPen®, injection)</a:t>
            </a:r>
          </a:p>
          <a:p>
            <a:pPr lvl="2"/>
            <a:r>
              <a:rPr lang="en-US" dirty="0"/>
              <a:t>Signs and symptoms; must have emergency care plan.</a:t>
            </a:r>
          </a:p>
          <a:p>
            <a:pPr lvl="1"/>
            <a:r>
              <a:rPr lang="en-US" dirty="0">
                <a:solidFill>
                  <a:schemeClr val="accent1"/>
                </a:solidFill>
              </a:rPr>
              <a:t>Non-stop seizures</a:t>
            </a:r>
            <a:r>
              <a:rPr lang="en-US" dirty="0"/>
              <a:t>—acute repetitive seizures (Diastat®, rectal)</a:t>
            </a:r>
          </a:p>
          <a:p>
            <a:pPr lvl="2"/>
            <a:r>
              <a:rPr lang="en-US" dirty="0"/>
              <a:t>Signs and symptoms; must have emergency care plan.</a:t>
            </a:r>
          </a:p>
          <a:p>
            <a:r>
              <a:rPr lang="en-US" dirty="0"/>
              <a:t>These are all emergency situations and the administration of these medications can and will save lives!  </a:t>
            </a:r>
          </a:p>
          <a:p>
            <a:pPr lvl="1"/>
            <a:r>
              <a:rPr lang="en-US" u="sng" dirty="0"/>
              <a:t>Do or Die</a:t>
            </a:r>
          </a:p>
          <a:p>
            <a:pPr marL="365760" lvl="1" indent="0">
              <a:buNone/>
            </a:pPr>
            <a:endParaRPr lang="en-US" dirty="0"/>
          </a:p>
        </p:txBody>
      </p:sp>
      <p:sp>
        <p:nvSpPr>
          <p:cNvPr id="5" name="Title 4"/>
          <p:cNvSpPr>
            <a:spLocks noGrp="1"/>
          </p:cNvSpPr>
          <p:nvPr>
            <p:ph type="title"/>
          </p:nvPr>
        </p:nvSpPr>
        <p:spPr/>
        <p:txBody>
          <a:bodyPr/>
          <a:lstStyle/>
          <a:p>
            <a:r>
              <a:rPr lang="en-US" dirty="0"/>
              <a:t>Emergency situations</a:t>
            </a:r>
          </a:p>
        </p:txBody>
      </p:sp>
      <p:pic>
        <p:nvPicPr>
          <p:cNvPr id="1331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4928448"/>
            <a:ext cx="4029074" cy="1411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06119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marL="45720" indent="0">
              <a:buNone/>
            </a:pPr>
            <a:r>
              <a:rPr lang="en-US" dirty="0"/>
              <a:t>ND Board of Nursing:  Emergency Medications</a:t>
            </a:r>
          </a:p>
          <a:p>
            <a:pPr marL="45720" indent="0">
              <a:buNone/>
            </a:pPr>
            <a:endParaRPr lang="en-US" dirty="0"/>
          </a:p>
          <a:p>
            <a:pPr marL="45720" indent="0">
              <a:buNone/>
            </a:pPr>
            <a:endParaRPr lang="en-US" dirty="0"/>
          </a:p>
          <a:p>
            <a:pPr marL="45720" indent="0">
              <a:buNone/>
            </a:pPr>
            <a:endParaRPr lang="en-US" dirty="0"/>
          </a:p>
          <a:p>
            <a:pPr marL="45720" indent="0">
              <a:buNone/>
            </a:pPr>
            <a:endParaRPr lang="en-US" dirty="0"/>
          </a:p>
          <a:p>
            <a:pPr marL="45720" indent="0">
              <a:buNone/>
            </a:pPr>
            <a:endParaRPr lang="en-US" dirty="0"/>
          </a:p>
          <a:p>
            <a:pPr marL="45720" indent="0">
              <a:buNone/>
            </a:pPr>
            <a:endParaRPr lang="en-US" dirty="0"/>
          </a:p>
          <a:p>
            <a:pPr marL="45720" indent="0">
              <a:buNone/>
            </a:pPr>
            <a:endParaRPr lang="en-US" dirty="0"/>
          </a:p>
          <a:p>
            <a:pPr marL="45720" indent="0">
              <a:buNone/>
            </a:pPr>
            <a:endParaRPr lang="en-US" dirty="0"/>
          </a:p>
          <a:p>
            <a:r>
              <a:rPr lang="en-US" dirty="0"/>
              <a:t>Emergency Care Plan </a:t>
            </a:r>
            <a:r>
              <a:rPr lang="en-US" u="sng" dirty="0"/>
              <a:t>must</a:t>
            </a:r>
            <a:r>
              <a:rPr lang="en-US" dirty="0"/>
              <a:t> be in place.</a:t>
            </a:r>
          </a:p>
          <a:p>
            <a:r>
              <a:rPr lang="en-US" dirty="0"/>
              <a:t>School staff </a:t>
            </a:r>
            <a:r>
              <a:rPr lang="en-US" u="sng" dirty="0"/>
              <a:t>should</a:t>
            </a:r>
            <a:r>
              <a:rPr lang="en-US" dirty="0"/>
              <a:t> be trained. </a:t>
            </a:r>
          </a:p>
          <a:p>
            <a:r>
              <a:rPr lang="en-US" dirty="0"/>
              <a:t>Nurses can provide training; NOT considered delegation.</a:t>
            </a:r>
          </a:p>
          <a:p>
            <a:pPr marL="45720" indent="0">
              <a:buNone/>
            </a:pPr>
            <a:endParaRPr lang="en-US" dirty="0"/>
          </a:p>
        </p:txBody>
      </p:sp>
      <p:sp>
        <p:nvSpPr>
          <p:cNvPr id="5" name="Title 4"/>
          <p:cNvSpPr>
            <a:spLocks noGrp="1"/>
          </p:cNvSpPr>
          <p:nvPr>
            <p:ph type="title"/>
          </p:nvPr>
        </p:nvSpPr>
        <p:spPr/>
        <p:txBody>
          <a:bodyPr/>
          <a:lstStyle/>
          <a:p>
            <a:r>
              <a:rPr lang="en-US" dirty="0"/>
              <a:t>Nd board of nursing</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2128838"/>
            <a:ext cx="7600950" cy="2600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246846" y="4446099"/>
            <a:ext cx="954107" cy="230832"/>
          </a:xfrm>
          <a:prstGeom prst="rect">
            <a:avLst/>
          </a:prstGeom>
          <a:noFill/>
        </p:spPr>
        <p:txBody>
          <a:bodyPr wrap="none" rtlCol="0">
            <a:spAutoFit/>
          </a:bodyPr>
          <a:lstStyle/>
          <a:p>
            <a:r>
              <a:rPr lang="en-US" sz="900" dirty="0"/>
              <a:t>Updated 11/14</a:t>
            </a:r>
          </a:p>
        </p:txBody>
      </p:sp>
    </p:spTree>
    <p:extLst>
      <p:ext uri="{BB962C8B-B14F-4D97-AF65-F5344CB8AC3E}">
        <p14:creationId xmlns:p14="http://schemas.microsoft.com/office/powerpoint/2010/main" val="10746823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rDNA origin (hormone)—used for severe hypoglycemia</a:t>
            </a:r>
          </a:p>
          <a:p>
            <a:r>
              <a:rPr lang="en-US" dirty="0"/>
              <a:t>How to administer Glucagon</a:t>
            </a:r>
          </a:p>
          <a:p>
            <a:pPr marL="45720" indent="0">
              <a:buNone/>
            </a:pPr>
            <a:r>
              <a:rPr lang="en-US" sz="1400" dirty="0">
                <a:solidFill>
                  <a:srgbClr val="C00000"/>
                </a:solidFill>
                <a:hlinkClick r:id="rId2"/>
              </a:rPr>
              <a:t>  https://www.lillyglucagon.com/assets/pdf/glucagon_brochure.pdf</a:t>
            </a:r>
            <a:r>
              <a:rPr lang="en-US" sz="1400" dirty="0">
                <a:solidFill>
                  <a:srgbClr val="C00000"/>
                </a:solidFill>
              </a:rPr>
              <a:t> </a:t>
            </a:r>
            <a:r>
              <a:rPr lang="en-US" dirty="0"/>
              <a:t>(can print)</a:t>
            </a:r>
          </a:p>
          <a:p>
            <a:pPr lvl="1"/>
            <a:r>
              <a:rPr lang="en-US" dirty="0"/>
              <a:t>Phone app available.</a:t>
            </a:r>
          </a:p>
          <a:p>
            <a:r>
              <a:rPr lang="en-US" dirty="0"/>
              <a:t>Automatic 911 call</a:t>
            </a:r>
          </a:p>
          <a:p>
            <a:pPr lvl="1"/>
            <a:r>
              <a:rPr lang="en-US" dirty="0"/>
              <a:t>Give medication first and then call 911 if you are by yourself.</a:t>
            </a:r>
          </a:p>
          <a:p>
            <a:pPr marL="365760" lvl="1" indent="0">
              <a:buNone/>
            </a:pPr>
            <a:endParaRPr lang="en-US" dirty="0"/>
          </a:p>
        </p:txBody>
      </p:sp>
      <p:sp>
        <p:nvSpPr>
          <p:cNvPr id="5" name="Title 4"/>
          <p:cNvSpPr>
            <a:spLocks noGrp="1"/>
          </p:cNvSpPr>
          <p:nvPr>
            <p:ph type="title"/>
          </p:nvPr>
        </p:nvSpPr>
        <p:spPr/>
        <p:txBody>
          <a:bodyPr/>
          <a:lstStyle/>
          <a:p>
            <a:r>
              <a:rPr lang="en-US" dirty="0"/>
              <a:t>glucagon</a:t>
            </a: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4038600"/>
            <a:ext cx="4295775" cy="19436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030689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Epinephrine—used for anaphylactic reaction</a:t>
            </a:r>
          </a:p>
          <a:p>
            <a:r>
              <a:rPr lang="en-US" dirty="0"/>
              <a:t>How to administer an EpiPen®</a:t>
            </a:r>
          </a:p>
          <a:p>
            <a:pPr marL="45720" indent="0">
              <a:buNone/>
            </a:pPr>
            <a:r>
              <a:rPr lang="en-US" sz="1600" dirty="0">
                <a:hlinkClick r:id="rId2"/>
              </a:rPr>
              <a:t>http://www.epipen.ca/sites/default/files/pdf/en/Instruction_Sheet.pdf</a:t>
            </a:r>
            <a:endParaRPr lang="en-US" sz="1600" dirty="0"/>
          </a:p>
          <a:p>
            <a:pPr lvl="1"/>
            <a:r>
              <a:rPr lang="en-US" dirty="0"/>
              <a:t>Information</a:t>
            </a:r>
          </a:p>
          <a:p>
            <a:pPr lvl="1"/>
            <a:r>
              <a:rPr lang="en-US" dirty="0"/>
              <a:t>Video</a:t>
            </a:r>
          </a:p>
          <a:p>
            <a:pPr lvl="1"/>
            <a:r>
              <a:rPr lang="en-US" dirty="0"/>
              <a:t>Can order trainer kit</a:t>
            </a:r>
          </a:p>
          <a:p>
            <a:pPr lvl="1"/>
            <a:r>
              <a:rPr lang="en-US" dirty="0"/>
              <a:t>Phone app available</a:t>
            </a:r>
          </a:p>
          <a:p>
            <a:r>
              <a:rPr lang="en-US" dirty="0"/>
              <a:t>Automatic 911 call</a:t>
            </a:r>
          </a:p>
          <a:p>
            <a:pPr marL="605790" lvl="2" indent="-285750">
              <a:buClr>
                <a:schemeClr val="accent1"/>
              </a:buClr>
            </a:pPr>
            <a:r>
              <a:rPr lang="en-US" dirty="0"/>
              <a:t>Give medication first and then </a:t>
            </a:r>
          </a:p>
          <a:p>
            <a:pPr marL="45720" lvl="1" indent="0">
              <a:buClr>
                <a:schemeClr val="accent1"/>
              </a:buClr>
              <a:buNone/>
            </a:pPr>
            <a:r>
              <a:rPr lang="en-US" sz="1600" dirty="0"/>
              <a:t>         call 911 if you are by yourself.</a:t>
            </a:r>
          </a:p>
          <a:p>
            <a:pPr marL="45720" indent="0">
              <a:buNone/>
            </a:pPr>
            <a:endParaRPr lang="en-US" sz="1600" dirty="0"/>
          </a:p>
        </p:txBody>
      </p:sp>
      <p:sp>
        <p:nvSpPr>
          <p:cNvPr id="5" name="Title 4"/>
          <p:cNvSpPr>
            <a:spLocks noGrp="1"/>
          </p:cNvSpPr>
          <p:nvPr>
            <p:ph type="title"/>
          </p:nvPr>
        </p:nvSpPr>
        <p:spPr/>
        <p:txBody>
          <a:bodyPr/>
          <a:lstStyle/>
          <a:p>
            <a:r>
              <a:rPr lang="en-US" dirty="0"/>
              <a:t>epipen®</a:t>
            </a: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276600"/>
            <a:ext cx="3876453"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518064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36183" y="1600200"/>
            <a:ext cx="8407893" cy="4407408"/>
          </a:xfrm>
        </p:spPr>
        <p:txBody>
          <a:bodyPr/>
          <a:lstStyle/>
          <a:p>
            <a:r>
              <a:rPr lang="en-US" dirty="0"/>
              <a:t>Epinephrine—used for anaphylactic reaction</a:t>
            </a:r>
          </a:p>
          <a:p>
            <a:r>
              <a:rPr lang="en-US" dirty="0"/>
              <a:t>How to administer Auvi-Q®</a:t>
            </a:r>
          </a:p>
          <a:p>
            <a:pPr lvl="1"/>
            <a:r>
              <a:rPr lang="en-US" dirty="0"/>
              <a:t>Voice instructions</a:t>
            </a:r>
          </a:p>
          <a:p>
            <a:pPr lvl="1"/>
            <a:r>
              <a:rPr lang="en-US" dirty="0">
                <a:hlinkClick r:id="rId2"/>
              </a:rPr>
              <a:t>http://www.help-indiana.com/Documents/how%20to%20use%20Auvi%20Q%20injector.pdf</a:t>
            </a:r>
            <a:r>
              <a:rPr lang="en-US" dirty="0"/>
              <a:t> </a:t>
            </a:r>
          </a:p>
          <a:p>
            <a:pPr lvl="1"/>
            <a:r>
              <a:rPr lang="en-US" dirty="0"/>
              <a:t>Phone app available</a:t>
            </a:r>
          </a:p>
          <a:p>
            <a:pPr marL="365760" lvl="1" indent="0">
              <a:buNone/>
            </a:pPr>
            <a:endParaRPr lang="en-US" dirty="0"/>
          </a:p>
          <a:p>
            <a:r>
              <a:rPr lang="en-US" dirty="0"/>
              <a:t>Automatic 911 call</a:t>
            </a:r>
          </a:p>
          <a:p>
            <a:pPr marL="605790" lvl="2" indent="-285750">
              <a:buClr>
                <a:schemeClr val="accent1"/>
              </a:buClr>
            </a:pPr>
            <a:r>
              <a:rPr lang="en-US" dirty="0"/>
              <a:t>Give medication first and then </a:t>
            </a:r>
          </a:p>
          <a:p>
            <a:pPr marL="45720" lvl="1" indent="0">
              <a:buClr>
                <a:schemeClr val="accent1"/>
              </a:buClr>
              <a:buNone/>
            </a:pPr>
            <a:r>
              <a:rPr lang="en-US" sz="1600" dirty="0"/>
              <a:t>         call 911 if you are by yourself.</a:t>
            </a:r>
          </a:p>
        </p:txBody>
      </p:sp>
      <p:sp>
        <p:nvSpPr>
          <p:cNvPr id="5" name="Title 4"/>
          <p:cNvSpPr>
            <a:spLocks noGrp="1"/>
          </p:cNvSpPr>
          <p:nvPr>
            <p:ph type="title"/>
          </p:nvPr>
        </p:nvSpPr>
        <p:spPr/>
        <p:txBody>
          <a:bodyPr/>
          <a:lstStyle/>
          <a:p>
            <a:r>
              <a:rPr lang="en-US" dirty="0"/>
              <a:t>Auvi-q®</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3453321"/>
            <a:ext cx="3048000" cy="2564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38923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Epinephrine—used for anaphylactic reaction</a:t>
            </a:r>
          </a:p>
          <a:p>
            <a:r>
              <a:rPr lang="en-US" dirty="0">
                <a:hlinkClick r:id="rId2"/>
              </a:rPr>
              <a:t>http://adrenaclick.com/how_to_use_adrenaclick_epinephrine_injection_USP_auto_injector.php</a:t>
            </a:r>
            <a:r>
              <a:rPr lang="en-US" dirty="0"/>
              <a:t> </a:t>
            </a:r>
          </a:p>
          <a:p>
            <a:pPr lvl="1"/>
            <a:r>
              <a:rPr lang="en-US" dirty="0"/>
              <a:t>Video</a:t>
            </a:r>
          </a:p>
          <a:p>
            <a:pPr lvl="1"/>
            <a:r>
              <a:rPr lang="en-US" dirty="0"/>
              <a:t>Order trainer kit</a:t>
            </a:r>
          </a:p>
          <a:p>
            <a:endParaRPr lang="en-US" dirty="0"/>
          </a:p>
          <a:p>
            <a:r>
              <a:rPr lang="en-US" dirty="0"/>
              <a:t>Automatic 911 call</a:t>
            </a:r>
          </a:p>
          <a:p>
            <a:pPr marL="605790" lvl="2" indent="-285750">
              <a:buClr>
                <a:schemeClr val="accent1"/>
              </a:buClr>
            </a:pPr>
            <a:r>
              <a:rPr lang="en-US" dirty="0"/>
              <a:t>Give medication first </a:t>
            </a:r>
          </a:p>
          <a:p>
            <a:pPr marL="320040" lvl="2" indent="0">
              <a:buClr>
                <a:schemeClr val="accent1"/>
              </a:buClr>
              <a:buNone/>
            </a:pPr>
            <a:r>
              <a:rPr lang="en-US" dirty="0"/>
              <a:t>     and then </a:t>
            </a:r>
          </a:p>
          <a:p>
            <a:pPr marL="45720" lvl="1" indent="0">
              <a:buClr>
                <a:schemeClr val="accent1"/>
              </a:buClr>
              <a:buNone/>
            </a:pPr>
            <a:r>
              <a:rPr lang="en-US" sz="1600" dirty="0"/>
              <a:t>         call 911 if you are </a:t>
            </a:r>
          </a:p>
          <a:p>
            <a:pPr marL="45720" lvl="1" indent="0">
              <a:buClr>
                <a:schemeClr val="accent1"/>
              </a:buClr>
              <a:buNone/>
            </a:pPr>
            <a:r>
              <a:rPr lang="en-US" sz="1600" dirty="0"/>
              <a:t>         by yourself.</a:t>
            </a:r>
          </a:p>
          <a:p>
            <a:pPr marL="45720" indent="0">
              <a:buNone/>
            </a:pPr>
            <a:endParaRPr lang="en-US" dirty="0"/>
          </a:p>
          <a:p>
            <a:endParaRPr lang="en-US" dirty="0"/>
          </a:p>
          <a:p>
            <a:pPr marL="45720" indent="0">
              <a:buNone/>
            </a:pPr>
            <a:endParaRPr lang="en-US" dirty="0"/>
          </a:p>
        </p:txBody>
      </p:sp>
      <p:sp>
        <p:nvSpPr>
          <p:cNvPr id="5" name="Title 4"/>
          <p:cNvSpPr>
            <a:spLocks noGrp="1"/>
          </p:cNvSpPr>
          <p:nvPr>
            <p:ph type="title"/>
          </p:nvPr>
        </p:nvSpPr>
        <p:spPr/>
        <p:txBody>
          <a:bodyPr/>
          <a:lstStyle/>
          <a:p>
            <a:r>
              <a:rPr lang="en-US" dirty="0"/>
              <a:t>adrenaclick®</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3352800"/>
            <a:ext cx="5657850" cy="245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17866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lvl="1"/>
            <a:endParaRPr lang="en-US" dirty="0"/>
          </a:p>
          <a:p>
            <a:pPr lvl="1"/>
            <a:r>
              <a:rPr lang="en-US" dirty="0"/>
              <a:t>ND state statute 15.1-19-23 reads as follows</a:t>
            </a:r>
          </a:p>
          <a:p>
            <a:pPr lvl="2"/>
            <a:r>
              <a:rPr lang="en-US" dirty="0"/>
              <a:t>15.1-19-23. Medication program - Establishment - Opt-out - Liability - Immunity from liability. 1. The board of a school district or the governing body of a nonpublic school may establish a program for providing medication to students that includes authorizing individuals to provide medication to a student if the individual has received education and training in medication administration and has received written consent of the student's parent or guardian. 2. A teacher or classified staff member, who is not employed as a licensed health care provider to provide medication, may choose to not provide medication under the program established under subsection 1. 3. An individual authorized to provide medication under subsection 1, or a school district, the board of a school district, or the governing body of a nonpublic school that establishes a program for providing medication to students is not civilly or criminally liable for any act or omission of that individual when acting in good faith while providing medication to a student, except when the conduct amounts to gross negligence. </a:t>
            </a:r>
          </a:p>
        </p:txBody>
      </p:sp>
      <p:sp>
        <p:nvSpPr>
          <p:cNvPr id="3" name="Title 2"/>
          <p:cNvSpPr>
            <a:spLocks noGrp="1"/>
          </p:cNvSpPr>
          <p:nvPr>
            <p:ph type="title"/>
          </p:nvPr>
        </p:nvSpPr>
        <p:spPr/>
        <p:txBody>
          <a:bodyPr/>
          <a:lstStyle/>
          <a:p>
            <a:r>
              <a:rPr lang="en-US" dirty="0"/>
              <a:t>North Dakota state statutes</a:t>
            </a:r>
          </a:p>
        </p:txBody>
      </p:sp>
    </p:spTree>
    <p:extLst>
      <p:ext uri="{BB962C8B-B14F-4D97-AF65-F5344CB8AC3E}">
        <p14:creationId xmlns:p14="http://schemas.microsoft.com/office/powerpoint/2010/main" val="8612576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Diazepam rectal gel—used for acute repetitive seizures </a:t>
            </a:r>
          </a:p>
          <a:p>
            <a:r>
              <a:rPr lang="en-US" dirty="0"/>
              <a:t>How to administer:</a:t>
            </a:r>
          </a:p>
          <a:p>
            <a:pPr marL="45720" indent="0">
              <a:buNone/>
            </a:pPr>
            <a:r>
              <a:rPr lang="en-US" dirty="0">
                <a:hlinkClick r:id="rId2"/>
              </a:rPr>
              <a:t>http://www.diastat.com/Portals/_default/Skins/diastat/Diastat-Administration-Instructions.pdf</a:t>
            </a:r>
            <a:r>
              <a:rPr lang="en-US" dirty="0"/>
              <a:t>  (can print)</a:t>
            </a:r>
          </a:p>
          <a:p>
            <a:r>
              <a:rPr lang="en-US" dirty="0"/>
              <a:t>Automatic 911 call</a:t>
            </a:r>
          </a:p>
          <a:p>
            <a:pPr marL="605790" lvl="2" indent="-285750">
              <a:buClr>
                <a:schemeClr val="accent1"/>
              </a:buClr>
            </a:pPr>
            <a:r>
              <a:rPr lang="en-US" dirty="0"/>
              <a:t>Give medication first and then </a:t>
            </a:r>
          </a:p>
          <a:p>
            <a:pPr marL="45720" lvl="1" indent="0">
              <a:buClr>
                <a:schemeClr val="accent1"/>
              </a:buClr>
              <a:buNone/>
            </a:pPr>
            <a:r>
              <a:rPr lang="en-US" sz="1600" dirty="0"/>
              <a:t>         call 911 if you are by yourself.</a:t>
            </a:r>
          </a:p>
          <a:p>
            <a:pPr marL="45720" indent="0">
              <a:buNone/>
            </a:pPr>
            <a:endParaRPr lang="en-US" dirty="0"/>
          </a:p>
        </p:txBody>
      </p:sp>
      <p:sp>
        <p:nvSpPr>
          <p:cNvPr id="5" name="Title 4"/>
          <p:cNvSpPr>
            <a:spLocks noGrp="1"/>
          </p:cNvSpPr>
          <p:nvPr>
            <p:ph type="title"/>
          </p:nvPr>
        </p:nvSpPr>
        <p:spPr/>
        <p:txBody>
          <a:bodyPr/>
          <a:lstStyle/>
          <a:p>
            <a:r>
              <a:rPr lang="en-US" dirty="0"/>
              <a:t>diastat™</a:t>
            </a:r>
          </a:p>
        </p:txBody>
      </p:sp>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4669654"/>
            <a:ext cx="6179407" cy="1338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25189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059012C-8000-4A5C-8A94-CE4C47DC9BF2}"/>
              </a:ext>
            </a:extLst>
          </p:cNvPr>
          <p:cNvSpPr>
            <a:spLocks noGrp="1"/>
          </p:cNvSpPr>
          <p:nvPr>
            <p:ph idx="1"/>
          </p:nvPr>
        </p:nvSpPr>
        <p:spPr/>
        <p:txBody>
          <a:bodyPr/>
          <a:lstStyle/>
          <a:p>
            <a:pPr marL="45720" indent="0" algn="ctr">
              <a:buNone/>
            </a:pPr>
            <a:endParaRPr lang="en-US" sz="1200" dirty="0"/>
          </a:p>
          <a:p>
            <a:pPr marL="45720" indent="0" algn="ctr">
              <a:buNone/>
            </a:pPr>
            <a:r>
              <a:rPr lang="en-US" b="1" dirty="0"/>
              <a:t>NARCAN</a:t>
            </a:r>
            <a:r>
              <a:rPr lang="en-US" dirty="0"/>
              <a:t> (Nasal Spray):</a:t>
            </a:r>
          </a:p>
          <a:p>
            <a:pPr marL="45720" indent="0" algn="ctr">
              <a:buNone/>
            </a:pPr>
            <a:r>
              <a:rPr lang="en-US" sz="2000" i="1" dirty="0"/>
              <a:t>Emergency Medication for Opiate Overdose</a:t>
            </a:r>
          </a:p>
        </p:txBody>
      </p:sp>
      <p:sp>
        <p:nvSpPr>
          <p:cNvPr id="3" name="Text Placeholder 2">
            <a:extLst>
              <a:ext uri="{FF2B5EF4-FFF2-40B4-BE49-F238E27FC236}">
                <a16:creationId xmlns:a16="http://schemas.microsoft.com/office/drawing/2014/main" id="{E07B9990-C890-40AA-AC61-BB78E5F306B8}"/>
              </a:ext>
            </a:extLst>
          </p:cNvPr>
          <p:cNvSpPr>
            <a:spLocks noGrp="1"/>
          </p:cNvSpPr>
          <p:nvPr>
            <p:ph type="body" sz="half" idx="2"/>
          </p:nvPr>
        </p:nvSpPr>
        <p:spPr>
          <a:xfrm>
            <a:off x="6934200" y="1828800"/>
            <a:ext cx="2057400" cy="4572000"/>
          </a:xfrm>
        </p:spPr>
        <p:txBody>
          <a:bodyPr>
            <a:normAutofit fontScale="92500" lnSpcReduction="10000"/>
          </a:bodyPr>
          <a:lstStyle/>
          <a:p>
            <a:pPr marL="285750" indent="-285750">
              <a:buClr>
                <a:schemeClr val="tx2"/>
              </a:buClr>
              <a:buFont typeface="Wingdings" panose="05000000000000000000" pitchFamily="2" charset="2"/>
              <a:buChar char="ü"/>
            </a:pPr>
            <a:r>
              <a:rPr lang="en-US" dirty="0"/>
              <a:t>Adapt Pharma (the makers of Narcan) has the ability to provide free doses of Narcan to high schools</a:t>
            </a:r>
          </a:p>
          <a:p>
            <a:pPr>
              <a:buClr>
                <a:schemeClr val="tx2"/>
              </a:buClr>
            </a:pPr>
            <a:endParaRPr lang="en-US" dirty="0"/>
          </a:p>
          <a:p>
            <a:pPr marL="285750" indent="-285750">
              <a:buClr>
                <a:schemeClr val="tx2"/>
              </a:buClr>
              <a:buFont typeface="Wingdings" panose="05000000000000000000" pitchFamily="2" charset="2"/>
              <a:buChar char="ü"/>
            </a:pPr>
            <a:r>
              <a:rPr lang="en-US" dirty="0"/>
              <a:t>To qualify: complete the application, have policy and standing order in place, support of the school board and training on indications and use of the medication</a:t>
            </a:r>
          </a:p>
          <a:p>
            <a:pPr>
              <a:buClr>
                <a:schemeClr val="tx2"/>
              </a:buClr>
            </a:pPr>
            <a:endParaRPr lang="en-US" dirty="0"/>
          </a:p>
          <a:p>
            <a:pPr marL="285750" indent="-285750">
              <a:buClr>
                <a:schemeClr val="tx2"/>
              </a:buClr>
              <a:buFont typeface="Wingdings" panose="05000000000000000000" pitchFamily="2" charset="2"/>
              <a:buChar char="ü"/>
            </a:pPr>
            <a:r>
              <a:rPr lang="en-US" dirty="0"/>
              <a:t>Considered “Good Faith” administration of medication.</a:t>
            </a:r>
          </a:p>
        </p:txBody>
      </p:sp>
      <p:sp>
        <p:nvSpPr>
          <p:cNvPr id="4" name="Title 3">
            <a:extLst>
              <a:ext uri="{FF2B5EF4-FFF2-40B4-BE49-F238E27FC236}">
                <a16:creationId xmlns:a16="http://schemas.microsoft.com/office/drawing/2014/main" id="{89CBE992-2BB2-4338-ADA7-3A398D2D308C}"/>
              </a:ext>
            </a:extLst>
          </p:cNvPr>
          <p:cNvSpPr>
            <a:spLocks noGrp="1"/>
          </p:cNvSpPr>
          <p:nvPr>
            <p:ph type="title"/>
          </p:nvPr>
        </p:nvSpPr>
        <p:spPr>
          <a:xfrm>
            <a:off x="7239000" y="685800"/>
            <a:ext cx="1675660" cy="838200"/>
          </a:xfrm>
        </p:spPr>
        <p:txBody>
          <a:bodyPr/>
          <a:lstStyle/>
          <a:p>
            <a:r>
              <a:rPr lang="en-US" dirty="0"/>
              <a:t>Narcan</a:t>
            </a:r>
          </a:p>
        </p:txBody>
      </p:sp>
      <p:pic>
        <p:nvPicPr>
          <p:cNvPr id="6" name="Picture 5">
            <a:extLst>
              <a:ext uri="{FF2B5EF4-FFF2-40B4-BE49-F238E27FC236}">
                <a16:creationId xmlns:a16="http://schemas.microsoft.com/office/drawing/2014/main" id="{84818F30-3B15-4C41-B081-ADB135B74A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113" y="2295407"/>
            <a:ext cx="6333487" cy="3562586"/>
          </a:xfrm>
          <a:prstGeom prst="rect">
            <a:avLst/>
          </a:prstGeom>
        </p:spPr>
      </p:pic>
    </p:spTree>
    <p:extLst>
      <p:ext uri="{BB962C8B-B14F-4D97-AF65-F5344CB8AC3E}">
        <p14:creationId xmlns:p14="http://schemas.microsoft.com/office/powerpoint/2010/main" val="35020138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3C352-43A1-4047-99E1-F1CCFF88BECC}"/>
              </a:ext>
            </a:extLst>
          </p:cNvPr>
          <p:cNvSpPr>
            <a:spLocks noGrp="1"/>
          </p:cNvSpPr>
          <p:nvPr>
            <p:ph type="title"/>
          </p:nvPr>
        </p:nvSpPr>
        <p:spPr/>
        <p:txBody>
          <a:bodyPr/>
          <a:lstStyle/>
          <a:p>
            <a:r>
              <a:rPr lang="en-US" dirty="0"/>
              <a:t>Narcan Resources</a:t>
            </a:r>
          </a:p>
        </p:txBody>
      </p:sp>
      <p:sp>
        <p:nvSpPr>
          <p:cNvPr id="3" name="TextBox 2">
            <a:extLst>
              <a:ext uri="{FF2B5EF4-FFF2-40B4-BE49-F238E27FC236}">
                <a16:creationId xmlns:a16="http://schemas.microsoft.com/office/drawing/2014/main" id="{9A4E88C3-696F-42E4-96C9-8DAB63615AF6}"/>
              </a:ext>
            </a:extLst>
          </p:cNvPr>
          <p:cNvSpPr txBox="1"/>
          <p:nvPr/>
        </p:nvSpPr>
        <p:spPr>
          <a:xfrm>
            <a:off x="266330" y="1772230"/>
            <a:ext cx="8610600" cy="2862322"/>
          </a:xfrm>
          <a:prstGeom prst="rect">
            <a:avLst/>
          </a:prstGeom>
          <a:noFill/>
        </p:spPr>
        <p:txBody>
          <a:bodyPr wrap="square" rtlCol="0">
            <a:spAutoFit/>
          </a:bodyPr>
          <a:lstStyle/>
          <a:p>
            <a:pPr marL="285750" indent="-285750">
              <a:buFont typeface="Wingdings" panose="05000000000000000000" pitchFamily="2" charset="2"/>
              <a:buChar char="§"/>
            </a:pPr>
            <a:r>
              <a:rPr lang="en-US" dirty="0"/>
              <a:t>What is Narcan:  </a:t>
            </a:r>
            <a:r>
              <a:rPr lang="en-US" dirty="0">
                <a:hlinkClick r:id="rId2"/>
              </a:rPr>
              <a:t>https://www.narcan.com/#section-why-choose</a:t>
            </a:r>
            <a:r>
              <a:rPr lang="en-US" dirty="0"/>
              <a:t> </a:t>
            </a:r>
          </a:p>
          <a:p>
            <a:endParaRPr lang="en-US" dirty="0"/>
          </a:p>
          <a:p>
            <a:pPr marL="285750" indent="-285750">
              <a:buFont typeface="Wingdings" panose="05000000000000000000" pitchFamily="2" charset="2"/>
              <a:buChar char="§"/>
            </a:pPr>
            <a:r>
              <a:rPr lang="en-US" dirty="0"/>
              <a:t>Support for schools: </a:t>
            </a:r>
            <a:r>
              <a:rPr lang="en-US" dirty="0">
                <a:hlinkClick r:id="rId3"/>
              </a:rPr>
              <a:t>https://www.narcan.com/partnerships</a:t>
            </a:r>
            <a:r>
              <a:rPr lang="en-US" dirty="0"/>
              <a:t> </a:t>
            </a:r>
          </a:p>
          <a:p>
            <a:endParaRPr lang="en-US" dirty="0"/>
          </a:p>
          <a:p>
            <a:pPr marL="285750" indent="-285750">
              <a:buFont typeface="Wingdings" panose="05000000000000000000" pitchFamily="2" charset="2"/>
              <a:buChar char="§"/>
            </a:pPr>
            <a:r>
              <a:rPr lang="en-US" dirty="0"/>
              <a:t>How to obtain Narcan:   </a:t>
            </a:r>
            <a:r>
              <a:rPr lang="en-US" dirty="0">
                <a:hlinkClick r:id="rId4"/>
              </a:rPr>
              <a:t>https://www.narcan.com/pdf/NARCAN-for-High-Schools.pd</a:t>
            </a:r>
            <a:endParaRPr lang="en-US" dirty="0"/>
          </a:p>
          <a:p>
            <a:endParaRPr lang="en-US" dirty="0"/>
          </a:p>
          <a:p>
            <a:pPr marL="285750" indent="-285750">
              <a:buFont typeface="Wingdings" panose="05000000000000000000" pitchFamily="2" charset="2"/>
              <a:buChar char="§"/>
            </a:pPr>
            <a:r>
              <a:rPr lang="en-US" dirty="0"/>
              <a:t>How to use Narcan (Written):  </a:t>
            </a:r>
            <a:r>
              <a:rPr lang="en-US" dirty="0">
                <a:hlinkClick r:id="rId5"/>
              </a:rPr>
              <a:t>https://www.narcan.com/#section-how-to-use</a:t>
            </a:r>
            <a:r>
              <a:rPr lang="en-US" dirty="0"/>
              <a:t> and  </a:t>
            </a:r>
            <a:r>
              <a:rPr lang="en-US" dirty="0">
                <a:hlinkClick r:id="rId6"/>
              </a:rPr>
              <a:t>https://www.narcan.com/pdf/NARCAN-Quick-Start-Guide.pdf</a:t>
            </a:r>
            <a:r>
              <a:rPr lang="en-US" dirty="0"/>
              <a:t> </a:t>
            </a:r>
          </a:p>
          <a:p>
            <a:r>
              <a:rPr lang="en-US" dirty="0"/>
              <a:t> </a:t>
            </a:r>
          </a:p>
          <a:p>
            <a:pPr marL="285750" indent="-285750">
              <a:buFont typeface="Wingdings" panose="05000000000000000000" pitchFamily="2" charset="2"/>
              <a:buChar char="§"/>
            </a:pPr>
            <a:r>
              <a:rPr lang="en-US" dirty="0"/>
              <a:t>How to use Narcan (Video):  </a:t>
            </a:r>
            <a:r>
              <a:rPr lang="en-US" dirty="0">
                <a:hlinkClick r:id="rId7"/>
              </a:rPr>
              <a:t>https://vimeo.com/151191919</a:t>
            </a:r>
            <a:r>
              <a:rPr lang="en-US" dirty="0"/>
              <a:t> </a:t>
            </a:r>
          </a:p>
        </p:txBody>
      </p:sp>
      <p:pic>
        <p:nvPicPr>
          <p:cNvPr id="4" name="Picture 3">
            <a:extLst>
              <a:ext uri="{FF2B5EF4-FFF2-40B4-BE49-F238E27FC236}">
                <a16:creationId xmlns:a16="http://schemas.microsoft.com/office/drawing/2014/main" id="{C2DC6E01-53F1-4E3B-943F-376BD2DEF4F0}"/>
              </a:ext>
            </a:extLst>
          </p:cNvPr>
          <p:cNvPicPr>
            <a:picLocks noChangeAspect="1"/>
          </p:cNvPicPr>
          <p:nvPr/>
        </p:nvPicPr>
        <p:blipFill>
          <a:blip r:embed="rId8"/>
          <a:stretch>
            <a:fillRect/>
          </a:stretch>
        </p:blipFill>
        <p:spPr>
          <a:xfrm>
            <a:off x="1004517" y="4634552"/>
            <a:ext cx="7134225" cy="2010243"/>
          </a:xfrm>
          <a:prstGeom prst="rect">
            <a:avLst/>
          </a:prstGeom>
        </p:spPr>
      </p:pic>
    </p:spTree>
    <p:extLst>
      <p:ext uri="{BB962C8B-B14F-4D97-AF65-F5344CB8AC3E}">
        <p14:creationId xmlns:p14="http://schemas.microsoft.com/office/powerpoint/2010/main" val="41216847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a:t>There are many different kinds of medication errors.</a:t>
            </a:r>
          </a:p>
          <a:p>
            <a:pPr lvl="1"/>
            <a:r>
              <a:rPr lang="en-US" dirty="0"/>
              <a:t>Giving too much medication (overdose)</a:t>
            </a:r>
          </a:p>
          <a:p>
            <a:pPr lvl="1"/>
            <a:r>
              <a:rPr lang="en-US" dirty="0"/>
              <a:t>Giving too little medication (under dosing) </a:t>
            </a:r>
          </a:p>
          <a:p>
            <a:pPr lvl="1"/>
            <a:r>
              <a:rPr lang="en-US" dirty="0"/>
              <a:t>Giving the wrong medication</a:t>
            </a:r>
          </a:p>
          <a:p>
            <a:pPr lvl="1"/>
            <a:r>
              <a:rPr lang="en-US" dirty="0"/>
              <a:t>Incorrect route</a:t>
            </a:r>
          </a:p>
          <a:p>
            <a:pPr lvl="1"/>
            <a:r>
              <a:rPr lang="en-US" dirty="0"/>
              <a:t>Incorrect time</a:t>
            </a:r>
          </a:p>
          <a:p>
            <a:pPr lvl="1"/>
            <a:r>
              <a:rPr lang="en-US" dirty="0"/>
              <a:t>Incorrect patient</a:t>
            </a:r>
          </a:p>
          <a:p>
            <a:pPr lvl="1"/>
            <a:r>
              <a:rPr lang="en-US" dirty="0"/>
              <a:t>Missed dose</a:t>
            </a:r>
          </a:p>
          <a:p>
            <a:pPr lvl="2"/>
            <a:r>
              <a:rPr lang="en-US" dirty="0"/>
              <a:t>If a student doesn’t show up to get their medication, you </a:t>
            </a:r>
            <a:r>
              <a:rPr lang="en-US" u="sng" dirty="0"/>
              <a:t>need</a:t>
            </a:r>
            <a:r>
              <a:rPr lang="en-US" dirty="0"/>
              <a:t> to track him/her down and administer the medication.  It is not ok to just not give it.  </a:t>
            </a:r>
          </a:p>
          <a:p>
            <a:pPr marL="640080" lvl="2" indent="0">
              <a:buNone/>
            </a:pPr>
            <a:endParaRPr lang="en-US" dirty="0"/>
          </a:p>
          <a:p>
            <a:pPr marL="640080" lvl="2" indent="0">
              <a:buNone/>
            </a:pPr>
            <a:r>
              <a:rPr lang="en-US" dirty="0">
                <a:solidFill>
                  <a:schemeClr val="accent1">
                    <a:lumMod val="75000"/>
                  </a:schemeClr>
                </a:solidFill>
              </a:rPr>
              <a:t>If a medication error occurs, you must contact the parent/guardian immediately.  You may also need to contact the doctor, pharmacy or in some cases, poison control.</a:t>
            </a:r>
          </a:p>
        </p:txBody>
      </p:sp>
      <p:sp>
        <p:nvSpPr>
          <p:cNvPr id="5" name="Title 4"/>
          <p:cNvSpPr>
            <a:spLocks noGrp="1"/>
          </p:cNvSpPr>
          <p:nvPr>
            <p:ph type="title"/>
          </p:nvPr>
        </p:nvSpPr>
        <p:spPr/>
        <p:txBody>
          <a:bodyPr/>
          <a:lstStyle/>
          <a:p>
            <a:r>
              <a:rPr lang="en-US" dirty="0"/>
              <a:t>Medication errors</a:t>
            </a:r>
          </a:p>
        </p:txBody>
      </p:sp>
      <p:sp>
        <p:nvSpPr>
          <p:cNvPr id="6" name="5-Point Star 5"/>
          <p:cNvSpPr/>
          <p:nvPr/>
        </p:nvSpPr>
        <p:spPr>
          <a:xfrm>
            <a:off x="609600" y="5105400"/>
            <a:ext cx="457200" cy="4572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04302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Poison control</a:t>
            </a:r>
          </a:p>
        </p:txBody>
      </p:sp>
      <p:pic>
        <p:nvPicPr>
          <p:cNvPr id="1843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36662" y="2089150"/>
            <a:ext cx="6696075" cy="3667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47666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When a medication error occurs, a medication error report form or variance report should be completed.</a:t>
            </a:r>
          </a:p>
          <a:p>
            <a:pPr lvl="1"/>
            <a:r>
              <a:rPr lang="en-US" dirty="0"/>
              <a:t>This serves to examine how this error occurred and what could have been done or can be done in the future to prevent it.  </a:t>
            </a:r>
          </a:p>
          <a:p>
            <a:pPr lvl="1"/>
            <a:r>
              <a:rPr lang="en-US" dirty="0"/>
              <a:t>This serves as documentation of what the error was, who was notified, if there were adverse effects on the student, etc.</a:t>
            </a:r>
          </a:p>
          <a:p>
            <a:pPr lvl="1"/>
            <a:endParaRPr lang="en-US" dirty="0"/>
          </a:p>
          <a:p>
            <a:pPr lvl="1"/>
            <a:endParaRPr lang="en-US" dirty="0"/>
          </a:p>
        </p:txBody>
      </p:sp>
      <p:sp>
        <p:nvSpPr>
          <p:cNvPr id="5" name="Title 4"/>
          <p:cNvSpPr>
            <a:spLocks noGrp="1"/>
          </p:cNvSpPr>
          <p:nvPr>
            <p:ph type="title"/>
          </p:nvPr>
        </p:nvSpPr>
        <p:spPr/>
        <p:txBody>
          <a:bodyPr/>
          <a:lstStyle/>
          <a:p>
            <a:r>
              <a:rPr lang="en-US" dirty="0"/>
              <a:t>Medication error report form</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3733800"/>
            <a:ext cx="3333750" cy="2181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Flowchart: Alternate Process 5"/>
          <p:cNvSpPr/>
          <p:nvPr/>
        </p:nvSpPr>
        <p:spPr>
          <a:xfrm>
            <a:off x="6400800" y="3657600"/>
            <a:ext cx="1981200" cy="274320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It can be very difficult to admit that you made a mistake.  When it comes to medication, you have no choice but to notify the correct people…parent, doctor, pharmacist, school administrator, etc.  There can be serious adverse reactions and those need to be addressed.  </a:t>
            </a:r>
          </a:p>
        </p:txBody>
      </p:sp>
    </p:spTree>
    <p:extLst>
      <p:ext uri="{BB962C8B-B14F-4D97-AF65-F5344CB8AC3E}">
        <p14:creationId xmlns:p14="http://schemas.microsoft.com/office/powerpoint/2010/main" val="36900952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235998"/>
            <a:ext cx="4676775" cy="60897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ounded Rectangle 3"/>
          <p:cNvSpPr/>
          <p:nvPr/>
        </p:nvSpPr>
        <p:spPr>
          <a:xfrm>
            <a:off x="568911" y="304800"/>
            <a:ext cx="1981200" cy="36004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This is just one sample.  Many public health units and school nurses already have a form developed.  If your school does not have one, you should develop one to use.  </a:t>
            </a:r>
          </a:p>
        </p:txBody>
      </p:sp>
      <p:sp>
        <p:nvSpPr>
          <p:cNvPr id="5" name="TextBox 4"/>
          <p:cNvSpPr txBox="1"/>
          <p:nvPr/>
        </p:nvSpPr>
        <p:spPr>
          <a:xfrm>
            <a:off x="240436" y="4038600"/>
            <a:ext cx="2667001" cy="1138773"/>
          </a:xfrm>
          <a:prstGeom prst="rect">
            <a:avLst/>
          </a:prstGeom>
          <a:noFill/>
        </p:spPr>
        <p:txBody>
          <a:bodyPr wrap="square" rtlCol="0">
            <a:spAutoFit/>
          </a:bodyPr>
          <a:lstStyle/>
          <a:p>
            <a:endParaRPr lang="en-US" sz="1200" dirty="0">
              <a:solidFill>
                <a:schemeClr val="accent1"/>
              </a:solidFill>
            </a:endParaRPr>
          </a:p>
          <a:p>
            <a:pPr algn="ctr"/>
            <a:r>
              <a:rPr lang="en-US" sz="1400" dirty="0">
                <a:solidFill>
                  <a:schemeClr val="accent1"/>
                </a:solidFill>
              </a:rPr>
              <a:t>Even “near misses” can </a:t>
            </a:r>
          </a:p>
          <a:p>
            <a:pPr algn="ctr"/>
            <a:r>
              <a:rPr lang="en-US" sz="1400" dirty="0">
                <a:solidFill>
                  <a:schemeClr val="accent1"/>
                </a:solidFill>
              </a:rPr>
              <a:t>be and should be documented.  </a:t>
            </a:r>
          </a:p>
          <a:p>
            <a:pPr algn="ctr"/>
            <a:r>
              <a:rPr lang="en-US" sz="1400" dirty="0">
                <a:solidFill>
                  <a:schemeClr val="accent1"/>
                </a:solidFill>
              </a:rPr>
              <a:t>A near miss is when an error didn’t occur, but it almost did.  </a:t>
            </a:r>
          </a:p>
        </p:txBody>
      </p:sp>
    </p:spTree>
    <p:extLst>
      <p:ext uri="{BB962C8B-B14F-4D97-AF65-F5344CB8AC3E}">
        <p14:creationId xmlns:p14="http://schemas.microsoft.com/office/powerpoint/2010/main" val="37652105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28600"/>
            <a:ext cx="5414963" cy="5982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4"/>
          <p:cNvCxnSpPr/>
          <p:nvPr/>
        </p:nvCxnSpPr>
        <p:spPr>
          <a:xfrm>
            <a:off x="2514600" y="2895600"/>
            <a:ext cx="42672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6781800" y="2971800"/>
            <a:ext cx="1905000" cy="1077218"/>
          </a:xfrm>
          <a:prstGeom prst="rect">
            <a:avLst/>
          </a:prstGeom>
        </p:spPr>
        <p:txBody>
          <a:bodyPr wrap="square">
            <a:spAutoFit/>
          </a:bodyPr>
          <a:lstStyle/>
          <a:p>
            <a:r>
              <a:rPr lang="en-US" sz="1600" dirty="0">
                <a:solidFill>
                  <a:schemeClr val="accent1"/>
                </a:solidFill>
              </a:rPr>
              <a:t>This sample form has check boxes to choose what the error was.</a:t>
            </a:r>
          </a:p>
        </p:txBody>
      </p:sp>
      <p:cxnSp>
        <p:nvCxnSpPr>
          <p:cNvPr id="10" name="Straight Arrow Connector 9"/>
          <p:cNvCxnSpPr/>
          <p:nvPr/>
        </p:nvCxnSpPr>
        <p:spPr>
          <a:xfrm flipV="1">
            <a:off x="2667000" y="3505200"/>
            <a:ext cx="4114800" cy="685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54432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20000"/>
          </a:bodyPr>
          <a:lstStyle/>
          <a:p>
            <a:r>
              <a:rPr lang="en-US" dirty="0"/>
              <a:t>DON’T…</a:t>
            </a:r>
          </a:p>
          <a:p>
            <a:pPr lvl="1"/>
            <a:endParaRPr lang="en-US" dirty="0"/>
          </a:p>
          <a:p>
            <a:pPr lvl="1"/>
            <a:r>
              <a:rPr lang="en-US" dirty="0"/>
              <a:t>Give a student somebody else’s medication</a:t>
            </a:r>
          </a:p>
          <a:p>
            <a:pPr lvl="1"/>
            <a:r>
              <a:rPr lang="en-US" dirty="0"/>
              <a:t>Skip a dose</a:t>
            </a:r>
          </a:p>
          <a:p>
            <a:pPr lvl="1"/>
            <a:r>
              <a:rPr lang="en-US" dirty="0"/>
              <a:t>Crush or break pills unless instructed to by a medical provider/pharmacist</a:t>
            </a:r>
          </a:p>
          <a:p>
            <a:pPr lvl="1"/>
            <a:r>
              <a:rPr lang="en-US" dirty="0"/>
              <a:t>Change the dose or timing</a:t>
            </a:r>
          </a:p>
          <a:p>
            <a:pPr lvl="1"/>
            <a:r>
              <a:rPr lang="en-US" dirty="0"/>
              <a:t>Give medication that is not in original package, bottle or container</a:t>
            </a:r>
          </a:p>
          <a:p>
            <a:pPr lvl="1"/>
            <a:endParaRPr lang="en-US" dirty="0"/>
          </a:p>
          <a:p>
            <a:r>
              <a:rPr lang="en-US" dirty="0"/>
              <a:t>DO…</a:t>
            </a:r>
          </a:p>
          <a:p>
            <a:pPr lvl="1"/>
            <a:endParaRPr lang="en-US" dirty="0"/>
          </a:p>
          <a:p>
            <a:pPr lvl="1"/>
            <a:r>
              <a:rPr lang="en-US" dirty="0"/>
              <a:t>Know the medication you are giving</a:t>
            </a:r>
          </a:p>
          <a:p>
            <a:pPr lvl="1"/>
            <a:r>
              <a:rPr lang="en-US" dirty="0"/>
              <a:t>Give the medication exactly how it’s prescribed</a:t>
            </a:r>
          </a:p>
          <a:p>
            <a:pPr lvl="1"/>
            <a:r>
              <a:rPr lang="en-US" dirty="0"/>
              <a:t>Have a written order from a medical provider</a:t>
            </a:r>
          </a:p>
          <a:p>
            <a:pPr lvl="1"/>
            <a:r>
              <a:rPr lang="en-US" dirty="0"/>
              <a:t>Follow the 6 Rights</a:t>
            </a:r>
          </a:p>
          <a:p>
            <a:pPr lvl="1"/>
            <a:r>
              <a:rPr lang="en-US" dirty="0"/>
              <a:t>Use two student identifiers</a:t>
            </a:r>
          </a:p>
          <a:p>
            <a:pPr lvl="1"/>
            <a:r>
              <a:rPr lang="en-US" dirty="0"/>
              <a:t>Watch expiration dates</a:t>
            </a:r>
          </a:p>
          <a:p>
            <a:pPr lvl="1"/>
            <a:r>
              <a:rPr lang="en-US" dirty="0"/>
              <a:t>Lock medication cupboard</a:t>
            </a:r>
          </a:p>
          <a:p>
            <a:pPr lvl="1"/>
            <a:r>
              <a:rPr lang="en-US" dirty="0"/>
              <a:t>Give in private, non-distracting setting</a:t>
            </a:r>
          </a:p>
          <a:p>
            <a:pPr lvl="1"/>
            <a:endParaRPr lang="en-US" dirty="0"/>
          </a:p>
          <a:p>
            <a:pPr lvl="1"/>
            <a:endParaRPr lang="en-US" dirty="0"/>
          </a:p>
        </p:txBody>
      </p:sp>
      <p:sp>
        <p:nvSpPr>
          <p:cNvPr id="5" name="Title 4"/>
          <p:cNvSpPr>
            <a:spLocks noGrp="1"/>
          </p:cNvSpPr>
          <p:nvPr>
            <p:ph type="title"/>
          </p:nvPr>
        </p:nvSpPr>
        <p:spPr/>
        <p:txBody>
          <a:bodyPr/>
          <a:lstStyle/>
          <a:p>
            <a:r>
              <a:rPr lang="en-US" dirty="0"/>
              <a:t>Do’s and don’ts</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0" y="3429000"/>
            <a:ext cx="528638" cy="5697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6400" y="1672933"/>
            <a:ext cx="504527" cy="536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97972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Factual information, no opinions.</a:t>
            </a:r>
          </a:p>
          <a:p>
            <a:r>
              <a:rPr lang="en-US" dirty="0"/>
              <a:t>Never white out, scribble over, cover up, or erase what has already been written.  </a:t>
            </a:r>
          </a:p>
          <a:p>
            <a:r>
              <a:rPr lang="en-US" dirty="0"/>
              <a:t>If error in documentation, draw single line through incorrect information and initial.</a:t>
            </a:r>
          </a:p>
          <a:p>
            <a:r>
              <a:rPr lang="en-US" dirty="0"/>
              <a:t>Don’t use abbreviations.</a:t>
            </a:r>
          </a:p>
          <a:p>
            <a:r>
              <a:rPr lang="en-US" dirty="0"/>
              <a:t>Write legible so it is easy to read.</a:t>
            </a:r>
          </a:p>
          <a:p>
            <a:r>
              <a:rPr lang="en-US" dirty="0"/>
              <a:t>Black or blue ink is best, if handwritten.  </a:t>
            </a:r>
            <a:r>
              <a:rPr lang="en-US"/>
              <a:t>No pencil.</a:t>
            </a:r>
            <a:endParaRPr lang="en-US" dirty="0"/>
          </a:p>
          <a:p>
            <a:r>
              <a:rPr lang="en-US" dirty="0"/>
              <a:t>Computerized:  nothing that has previously been a part of the student’s medical file should ever be deleted.</a:t>
            </a:r>
          </a:p>
          <a:p>
            <a:r>
              <a:rPr lang="en-US" dirty="0"/>
              <a:t>RULE OF THUMB…</a:t>
            </a:r>
          </a:p>
          <a:p>
            <a:pPr lvl="1"/>
            <a:r>
              <a:rPr lang="en-US" dirty="0"/>
              <a:t>“IF IT’S NOT DOCUMENTED, IT’S NOT DONE”!</a:t>
            </a:r>
          </a:p>
        </p:txBody>
      </p:sp>
      <p:sp>
        <p:nvSpPr>
          <p:cNvPr id="5" name="Title 4"/>
          <p:cNvSpPr>
            <a:spLocks noGrp="1"/>
          </p:cNvSpPr>
          <p:nvPr>
            <p:ph type="title"/>
          </p:nvPr>
        </p:nvSpPr>
        <p:spPr/>
        <p:txBody>
          <a:bodyPr/>
          <a:lstStyle/>
          <a:p>
            <a:r>
              <a:rPr lang="en-US" dirty="0"/>
              <a:t>documentation</a:t>
            </a: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76200"/>
            <a:ext cx="2633663" cy="1538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94146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7500" lnSpcReduction="20000"/>
          </a:bodyPr>
          <a:lstStyle/>
          <a:p>
            <a:r>
              <a:rPr lang="en-US" dirty="0"/>
              <a:t>15.1-19-16. Asthma - Anaphylaxis - Self-administration of medication by student - Liability. 1. A student who has been diagnosed with asthma or anaphylaxis may possess and self-administer emergency medication for the treatment of such conditions provided the student's parent files with the school a document that is signed by the student's health care provider and which: a. Indicates that the student has been instructed in the self-administration of emergency medication for the treatment of asthma or anaphylaxis; b. Lists the name, dosage, and frequency of all medication prescribed to the student for use in the treatment of the student's asthma or anaphylaxis; and c. Includes guidelines for the treatment of the student in the case of an asthmatic episode or anaphylaxis. 2. Neither a private school or a school district nor any employee of the private school or district is liable for civil damages incurred by: a. A student who administers emergency medication to himself or herself in accordance with subsection 1. Page No. 4 b. An individual because a student was permitted to possess emergency medication in accordance with subsection 1. 3. For purposes of this section, "emergency medication" includes a prescription drug delivered by inhalation to alleviate asthmatic symptoms and an epinephrine auto injectable pen. </a:t>
            </a:r>
          </a:p>
          <a:p>
            <a:endParaRPr lang="en-US" dirty="0"/>
          </a:p>
          <a:p>
            <a:r>
              <a:rPr lang="en-US" dirty="0">
                <a:hlinkClick r:id="rId2"/>
              </a:rPr>
              <a:t>http://www.legis.nd.gov/cencode/t15-1c19.pdf?20150616125501</a:t>
            </a:r>
            <a:endParaRPr lang="en-US" dirty="0"/>
          </a:p>
        </p:txBody>
      </p:sp>
      <p:sp>
        <p:nvSpPr>
          <p:cNvPr id="5" name="Title 4"/>
          <p:cNvSpPr>
            <a:spLocks noGrp="1"/>
          </p:cNvSpPr>
          <p:nvPr>
            <p:ph type="title"/>
          </p:nvPr>
        </p:nvSpPr>
        <p:spPr/>
        <p:txBody>
          <a:bodyPr/>
          <a:lstStyle/>
          <a:p>
            <a:r>
              <a:rPr lang="en-US" dirty="0"/>
              <a:t>Student self-carry legislation</a:t>
            </a:r>
          </a:p>
        </p:txBody>
      </p:sp>
    </p:spTree>
    <p:extLst>
      <p:ext uri="{BB962C8B-B14F-4D97-AF65-F5344CB8AC3E}">
        <p14:creationId xmlns:p14="http://schemas.microsoft.com/office/powerpoint/2010/main" val="9115511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Family Education and Privacy Rights Act of 1974</a:t>
            </a:r>
          </a:p>
          <a:p>
            <a:pPr lvl="1"/>
            <a:r>
              <a:rPr lang="en-US" dirty="0"/>
              <a:t>FERPA:  </a:t>
            </a:r>
          </a:p>
          <a:p>
            <a:pPr lvl="1"/>
            <a:r>
              <a:rPr lang="en-US" dirty="0">
                <a:hlinkClick r:id="rId2"/>
              </a:rPr>
              <a:t>http://www2.ed.gov/policy/gen/guid/fpco/ferpa/index.html</a:t>
            </a:r>
            <a:endParaRPr lang="en-US" dirty="0"/>
          </a:p>
          <a:p>
            <a:r>
              <a:rPr lang="en-US" dirty="0"/>
              <a:t>Health Insurance Portability and Accountability Act of 1996</a:t>
            </a:r>
          </a:p>
          <a:p>
            <a:pPr lvl="1"/>
            <a:r>
              <a:rPr lang="en-US" dirty="0"/>
              <a:t>HIPAA:  </a:t>
            </a:r>
          </a:p>
          <a:p>
            <a:pPr lvl="1"/>
            <a:r>
              <a:rPr lang="en-US" dirty="0">
                <a:hlinkClick r:id="rId3"/>
              </a:rPr>
              <a:t>http://www.hhs.gov/ocr/privacy/</a:t>
            </a:r>
            <a:r>
              <a:rPr lang="en-US" dirty="0"/>
              <a:t> </a:t>
            </a:r>
          </a:p>
          <a:p>
            <a:pPr lvl="1"/>
            <a:endParaRPr lang="en-US" dirty="0"/>
          </a:p>
          <a:p>
            <a:pPr lvl="1"/>
            <a:r>
              <a:rPr lang="en-US" dirty="0">
                <a:solidFill>
                  <a:schemeClr val="accent1"/>
                </a:solidFill>
              </a:rPr>
              <a:t>Health information should only be shared for purposes such as continuation of care, to protect the health or safety of the student, emergency situations, etc.</a:t>
            </a:r>
          </a:p>
          <a:p>
            <a:pPr lvl="2"/>
            <a:r>
              <a:rPr lang="en-US" dirty="0">
                <a:solidFill>
                  <a:schemeClr val="accent1"/>
                </a:solidFill>
              </a:rPr>
              <a:t>NEED TO KNOW BASIS</a:t>
            </a:r>
          </a:p>
          <a:p>
            <a:pPr marL="45720" indent="0">
              <a:buNone/>
            </a:pPr>
            <a:endParaRPr lang="en-US" dirty="0"/>
          </a:p>
        </p:txBody>
      </p:sp>
      <p:sp>
        <p:nvSpPr>
          <p:cNvPr id="5" name="Title 4"/>
          <p:cNvSpPr>
            <a:spLocks noGrp="1"/>
          </p:cNvSpPr>
          <p:nvPr>
            <p:ph type="title"/>
          </p:nvPr>
        </p:nvSpPr>
        <p:spPr/>
        <p:txBody>
          <a:bodyPr/>
          <a:lstStyle/>
          <a:p>
            <a:r>
              <a:rPr lang="en-US" dirty="0"/>
              <a:t>Privacy acts</a:t>
            </a: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4800600"/>
            <a:ext cx="2074492" cy="1400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1568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ALL medications must be picked up by the parent/guardian at the end of the year.</a:t>
            </a:r>
          </a:p>
          <a:p>
            <a:pPr lvl="1"/>
            <a:r>
              <a:rPr lang="en-US" dirty="0"/>
              <a:t>Do not send the meds home with the students.</a:t>
            </a:r>
          </a:p>
          <a:p>
            <a:pPr lvl="1"/>
            <a:r>
              <a:rPr lang="en-US" dirty="0"/>
              <a:t>Proper notice should be given regarding the</a:t>
            </a:r>
          </a:p>
          <a:p>
            <a:pPr marL="365760" lvl="1" indent="0">
              <a:buNone/>
            </a:pPr>
            <a:r>
              <a:rPr lang="en-US" dirty="0"/>
              <a:t>   medication pick-up procedures.</a:t>
            </a:r>
          </a:p>
          <a:p>
            <a:pPr lvl="1"/>
            <a:r>
              <a:rPr lang="en-US" dirty="0"/>
              <a:t>Any medications not picked up should be </a:t>
            </a:r>
          </a:p>
          <a:p>
            <a:pPr marL="365760" lvl="1" indent="0">
              <a:buNone/>
            </a:pPr>
            <a:r>
              <a:rPr lang="en-US" dirty="0"/>
              <a:t>  destroyed or taken to an appropriate place.</a:t>
            </a:r>
          </a:p>
          <a:p>
            <a:pPr lvl="2"/>
            <a:r>
              <a:rPr lang="en-US" dirty="0"/>
              <a:t>Certain medications, such as pain or fever reducers </a:t>
            </a:r>
          </a:p>
          <a:p>
            <a:pPr marL="640080" lvl="2" indent="0">
              <a:buNone/>
            </a:pPr>
            <a:r>
              <a:rPr lang="en-US" dirty="0"/>
              <a:t>   (not controlled substances), could be donated </a:t>
            </a:r>
          </a:p>
          <a:p>
            <a:pPr marL="640080" lvl="2" indent="0">
              <a:buNone/>
            </a:pPr>
            <a:r>
              <a:rPr lang="en-US" dirty="0"/>
              <a:t>   to a </a:t>
            </a:r>
            <a:r>
              <a:rPr lang="en-US" dirty="0">
                <a:solidFill>
                  <a:schemeClr val="accent1"/>
                </a:solidFill>
              </a:rPr>
              <a:t>free clinic</a:t>
            </a:r>
            <a:r>
              <a:rPr lang="en-US" dirty="0"/>
              <a:t>.</a:t>
            </a:r>
          </a:p>
          <a:p>
            <a:pPr lvl="2"/>
            <a:r>
              <a:rPr lang="en-US" dirty="0"/>
              <a:t>Utilize </a:t>
            </a:r>
            <a:r>
              <a:rPr lang="en-US" dirty="0">
                <a:solidFill>
                  <a:schemeClr val="accent1"/>
                </a:solidFill>
              </a:rPr>
              <a:t>drug take-back programs </a:t>
            </a:r>
            <a:r>
              <a:rPr lang="en-US" dirty="0"/>
              <a:t>(many times these are conducted by local law enforcement in conjunction with U.S. Drug Enforcement Administration).</a:t>
            </a:r>
          </a:p>
          <a:p>
            <a:pPr marL="640080" lvl="2" indent="0">
              <a:buNone/>
            </a:pPr>
            <a:endParaRPr lang="en-US" dirty="0"/>
          </a:p>
          <a:p>
            <a:pPr lvl="2"/>
            <a:endParaRPr lang="en-US" dirty="0"/>
          </a:p>
          <a:p>
            <a:pPr lvl="2"/>
            <a:endParaRPr lang="en-US" dirty="0"/>
          </a:p>
        </p:txBody>
      </p:sp>
      <p:sp>
        <p:nvSpPr>
          <p:cNvPr id="5" name="Title 4"/>
          <p:cNvSpPr>
            <a:spLocks noGrp="1"/>
          </p:cNvSpPr>
          <p:nvPr>
            <p:ph type="title"/>
          </p:nvPr>
        </p:nvSpPr>
        <p:spPr/>
        <p:txBody>
          <a:bodyPr/>
          <a:lstStyle/>
          <a:p>
            <a:r>
              <a:rPr lang="en-US" dirty="0"/>
              <a:t>End of year</a:t>
            </a: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2176980"/>
            <a:ext cx="2309813" cy="2807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01456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endParaRPr lang="en-US" dirty="0"/>
          </a:p>
          <a:p>
            <a:r>
              <a:rPr lang="en-US" dirty="0"/>
              <a:t>See the U.S. Food and Drug Administration (FDA) website for further details on drug disposal.</a:t>
            </a:r>
          </a:p>
          <a:p>
            <a:r>
              <a:rPr lang="en-US" sz="1400" dirty="0">
                <a:hlinkClick r:id="rId2"/>
              </a:rPr>
              <a:t>http://www.fda.gov/ForConsumers/ConsumerUpdates/ucm101653.htm#guidelines</a:t>
            </a:r>
            <a:endParaRPr lang="en-US" sz="1400" dirty="0"/>
          </a:p>
          <a:p>
            <a:r>
              <a:rPr lang="en-US" dirty="0"/>
              <a:t>Check prescription drug label to see if there are specific disposal instructions.</a:t>
            </a:r>
          </a:p>
          <a:p>
            <a:r>
              <a:rPr lang="en-US" dirty="0"/>
              <a:t>Otherwise, follow these generic instructions:</a:t>
            </a:r>
          </a:p>
          <a:p>
            <a:pPr lvl="1"/>
            <a:r>
              <a:rPr lang="en-US" u="sng" dirty="0"/>
              <a:t>Do Not</a:t>
            </a:r>
            <a:r>
              <a:rPr lang="en-US" dirty="0"/>
              <a:t> flush meds down the sink or toilet unless you are specifically instructed to do so.</a:t>
            </a:r>
          </a:p>
          <a:p>
            <a:pPr lvl="1"/>
            <a:r>
              <a:rPr lang="en-US" dirty="0"/>
              <a:t>Remove med from original container and mix with an </a:t>
            </a:r>
          </a:p>
          <a:p>
            <a:pPr marL="365760" lvl="1" indent="0">
              <a:buNone/>
            </a:pPr>
            <a:r>
              <a:rPr lang="en-US" dirty="0"/>
              <a:t>   undesirable substance…e.g. coffee grounds, kitty litter.</a:t>
            </a:r>
          </a:p>
          <a:p>
            <a:pPr lvl="1"/>
            <a:r>
              <a:rPr lang="en-US" dirty="0"/>
              <a:t>Place mixture in a sealable bag, container or can </a:t>
            </a:r>
          </a:p>
          <a:p>
            <a:pPr marL="365760" lvl="1" indent="0">
              <a:buNone/>
            </a:pPr>
            <a:r>
              <a:rPr lang="en-US" dirty="0"/>
              <a:t>   and throw in garbage.</a:t>
            </a:r>
          </a:p>
          <a:p>
            <a:pPr lvl="1"/>
            <a:r>
              <a:rPr lang="en-US" dirty="0"/>
              <a:t>Make sure any personal information is not visible on</a:t>
            </a:r>
          </a:p>
          <a:p>
            <a:pPr marL="365760" lvl="1" indent="0">
              <a:buNone/>
            </a:pPr>
            <a:r>
              <a:rPr lang="en-US" dirty="0"/>
              <a:t>   the prescription bottle and throw in garbage.</a:t>
            </a:r>
          </a:p>
        </p:txBody>
      </p:sp>
      <p:sp>
        <p:nvSpPr>
          <p:cNvPr id="5" name="Title 4"/>
          <p:cNvSpPr>
            <a:spLocks noGrp="1"/>
          </p:cNvSpPr>
          <p:nvPr>
            <p:ph type="title"/>
          </p:nvPr>
        </p:nvSpPr>
        <p:spPr/>
        <p:txBody>
          <a:bodyPr/>
          <a:lstStyle/>
          <a:p>
            <a:r>
              <a:rPr lang="en-US" dirty="0"/>
              <a:t>Drug disposal</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4495800"/>
            <a:ext cx="1447800" cy="2097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76200"/>
            <a:ext cx="1400175" cy="1675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083674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Contact your school nurse</a:t>
            </a:r>
          </a:p>
          <a:p>
            <a:r>
              <a:rPr lang="en-US" dirty="0"/>
              <a:t>Contact your local public health unit</a:t>
            </a:r>
          </a:p>
          <a:p>
            <a:r>
              <a:rPr lang="en-US" dirty="0"/>
              <a:t>Contact the nurse who presented this information</a:t>
            </a:r>
          </a:p>
          <a:p>
            <a:r>
              <a:rPr lang="en-US" dirty="0"/>
              <a:t>Contact the North Dakota Department of Health:  </a:t>
            </a:r>
          </a:p>
          <a:p>
            <a:pPr marL="45720" indent="0">
              <a:buNone/>
            </a:pPr>
            <a:r>
              <a:rPr lang="en-US" dirty="0"/>
              <a:t>   Division of Special Health Services </a:t>
            </a:r>
          </a:p>
          <a:p>
            <a:pPr lvl="1"/>
            <a:r>
              <a:rPr lang="en-US" dirty="0"/>
              <a:t>Heather Kapella, RN, BSN</a:t>
            </a:r>
          </a:p>
          <a:p>
            <a:pPr marL="365760" lvl="1" indent="0">
              <a:buNone/>
            </a:pPr>
            <a:r>
              <a:rPr lang="en-US" dirty="0"/>
              <a:t>   Program Administrator/State School Nurse Consultant</a:t>
            </a:r>
          </a:p>
          <a:p>
            <a:pPr marL="365760" lvl="1" indent="0">
              <a:buNone/>
            </a:pPr>
            <a:r>
              <a:rPr lang="en-US" dirty="0"/>
              <a:t>   600 East Blvd. Ave., Dept. 301  </a:t>
            </a:r>
          </a:p>
          <a:p>
            <a:pPr marL="365760" lvl="1" indent="0">
              <a:buNone/>
            </a:pPr>
            <a:r>
              <a:rPr lang="en-US" dirty="0"/>
              <a:t>   Bismarck, ND  58505-0200</a:t>
            </a:r>
          </a:p>
          <a:p>
            <a:pPr marL="365760" lvl="1" indent="0">
              <a:buNone/>
            </a:pPr>
            <a:r>
              <a:rPr lang="en-US" dirty="0"/>
              <a:t>   Email: </a:t>
            </a:r>
            <a:r>
              <a:rPr lang="en-US" dirty="0">
                <a:hlinkClick r:id="rId2"/>
              </a:rPr>
              <a:t>hkapella@nd.gov</a:t>
            </a:r>
            <a:r>
              <a:rPr lang="en-US" dirty="0"/>
              <a:t> </a:t>
            </a:r>
          </a:p>
          <a:p>
            <a:pPr marL="365760" lvl="1" indent="0">
              <a:buNone/>
            </a:pPr>
            <a:r>
              <a:rPr lang="en-US" dirty="0"/>
              <a:t>   Phone:  701.328.4814</a:t>
            </a:r>
          </a:p>
        </p:txBody>
      </p:sp>
      <p:sp>
        <p:nvSpPr>
          <p:cNvPr id="5" name="Title 4"/>
          <p:cNvSpPr>
            <a:spLocks noGrp="1"/>
          </p:cNvSpPr>
          <p:nvPr>
            <p:ph type="title"/>
          </p:nvPr>
        </p:nvSpPr>
        <p:spPr/>
        <p:txBody>
          <a:bodyPr/>
          <a:lstStyle/>
          <a:p>
            <a:r>
              <a:rPr lang="en-US" dirty="0"/>
              <a:t>Questions?</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2800" y="239698"/>
            <a:ext cx="1319213" cy="11567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4593" y="5638800"/>
            <a:ext cx="2819400" cy="696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620656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 student brings a baggie of Tylenol® to the school secretary stating that his mom said to drop it off at the office because he has been struggling with headaches.  Mom told him if he needs it throughout the day, the secretary can administer it.  What is </a:t>
            </a:r>
            <a:r>
              <a:rPr lang="en-US" dirty="0">
                <a:solidFill>
                  <a:schemeClr val="accent1"/>
                </a:solidFill>
              </a:rPr>
              <a:t>incorrect</a:t>
            </a:r>
            <a:r>
              <a:rPr lang="en-US" dirty="0"/>
              <a:t> about this scenario?</a:t>
            </a:r>
          </a:p>
          <a:p>
            <a:pPr lvl="1"/>
            <a:r>
              <a:rPr lang="en-US" dirty="0"/>
              <a:t>Student brought medication in.  Medications should always be brought in by parent or guardian.</a:t>
            </a:r>
          </a:p>
          <a:p>
            <a:pPr lvl="1"/>
            <a:r>
              <a:rPr lang="en-US" dirty="0"/>
              <a:t>Medication was not in original container.</a:t>
            </a:r>
          </a:p>
          <a:p>
            <a:pPr lvl="1"/>
            <a:r>
              <a:rPr lang="en-US" dirty="0"/>
              <a:t>Parent did not sign a medication administration consent form.</a:t>
            </a:r>
          </a:p>
        </p:txBody>
      </p:sp>
      <p:sp>
        <p:nvSpPr>
          <p:cNvPr id="5" name="Title 4"/>
          <p:cNvSpPr>
            <a:spLocks noGrp="1"/>
          </p:cNvSpPr>
          <p:nvPr>
            <p:ph type="title"/>
          </p:nvPr>
        </p:nvSpPr>
        <p:spPr/>
        <p:txBody>
          <a:bodyPr/>
          <a:lstStyle/>
          <a:p>
            <a:r>
              <a:rPr lang="en-US" dirty="0"/>
              <a:t>Post Test</a:t>
            </a:r>
          </a:p>
        </p:txBody>
      </p:sp>
    </p:spTree>
    <p:extLst>
      <p:ext uri="{BB962C8B-B14F-4D97-AF65-F5344CB8AC3E}">
        <p14:creationId xmlns:p14="http://schemas.microsoft.com/office/powerpoint/2010/main" val="294826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 guardian brings in a prescription bottle of Metadate ER 20 mg. All appropriate paperwork, including a written order, was completed. The guardian states that the child has trouble swallowing the pill and it should be crushed and mixed with pudding so that the student can swallow the medication better. What is </a:t>
            </a:r>
            <a:r>
              <a:rPr lang="en-US" dirty="0">
                <a:solidFill>
                  <a:schemeClr val="accent1"/>
                </a:solidFill>
              </a:rPr>
              <a:t>incorrect</a:t>
            </a:r>
            <a:r>
              <a:rPr lang="en-US" dirty="0"/>
              <a:t> about this scenario? </a:t>
            </a:r>
          </a:p>
          <a:p>
            <a:pPr lvl="1"/>
            <a:r>
              <a:rPr lang="en-US" dirty="0"/>
              <a:t>ER means extended release and these types of pills should never be crushed (unless ordered by a medical provider or pharmacist).  By crushing the pill, it will disrupt the timing that the medication is supposed to be released throughout the body.</a:t>
            </a:r>
          </a:p>
        </p:txBody>
      </p:sp>
      <p:sp>
        <p:nvSpPr>
          <p:cNvPr id="5" name="Title 4"/>
          <p:cNvSpPr>
            <a:spLocks noGrp="1"/>
          </p:cNvSpPr>
          <p:nvPr>
            <p:ph type="title"/>
          </p:nvPr>
        </p:nvSpPr>
        <p:spPr/>
        <p:txBody>
          <a:bodyPr/>
          <a:lstStyle/>
          <a:p>
            <a:r>
              <a:rPr lang="en-US" dirty="0"/>
              <a:t>Post test</a:t>
            </a:r>
          </a:p>
        </p:txBody>
      </p:sp>
    </p:spTree>
    <p:extLst>
      <p:ext uri="{BB962C8B-B14F-4D97-AF65-F5344CB8AC3E}">
        <p14:creationId xmlns:p14="http://schemas.microsoft.com/office/powerpoint/2010/main" val="1364093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 student presents to the school office at 10 a.m. complaining of a bad headache. The school principal, who is the trained medication administration staff member, looks and sees that the student does have Ibuprofen and all of the completed paperwork for this medication. The parent signed the consent form and the student is to receive 1 tablet or 200 mg. The principal gives the student the Ibuprofen tablet after confirming it was the correct student, medication and dose.  What is </a:t>
            </a:r>
            <a:r>
              <a:rPr lang="en-US" dirty="0">
                <a:solidFill>
                  <a:schemeClr val="accent1"/>
                </a:solidFill>
              </a:rPr>
              <a:t>incorrect</a:t>
            </a:r>
            <a:r>
              <a:rPr lang="en-US" dirty="0"/>
              <a:t> about this scenario?</a:t>
            </a:r>
          </a:p>
          <a:p>
            <a:pPr lvl="1"/>
            <a:r>
              <a:rPr lang="en-US" dirty="0"/>
              <a:t>The principal did not call the parent or guardian to determine if the student had received any medications earlier in the day.  By failing to do this, there is potential that the student could be getting too much Ibuprofen (overdose).  </a:t>
            </a:r>
          </a:p>
        </p:txBody>
      </p:sp>
      <p:sp>
        <p:nvSpPr>
          <p:cNvPr id="5" name="Title 4"/>
          <p:cNvSpPr>
            <a:spLocks noGrp="1"/>
          </p:cNvSpPr>
          <p:nvPr>
            <p:ph type="title"/>
          </p:nvPr>
        </p:nvSpPr>
        <p:spPr/>
        <p:txBody>
          <a:bodyPr/>
          <a:lstStyle/>
          <a:p>
            <a:r>
              <a:rPr lang="en-US" dirty="0"/>
              <a:t>Post test</a:t>
            </a:r>
          </a:p>
        </p:txBody>
      </p:sp>
    </p:spTree>
    <p:extLst>
      <p:ext uri="{BB962C8B-B14F-4D97-AF65-F5344CB8AC3E}">
        <p14:creationId xmlns:p14="http://schemas.microsoft.com/office/powerpoint/2010/main" val="4168012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 fourth grade boy with ADHD has run out of his </a:t>
            </a:r>
            <a:r>
              <a:rPr lang="en-US" dirty="0" err="1"/>
              <a:t>Intuniv</a:t>
            </a:r>
            <a:r>
              <a:rPr lang="en-US" dirty="0"/>
              <a:t>. The school secretary has contacted his dad and dad is in process of getting a prescription refill, but it won’t be ready until the next day. In the meantime, the boy is really struggling and so is his teacher. There is another student who takes Intuniv and has plenty of medication at school. The secretary decides she can borrow one days worth of Intuniv from this other student and re-pay him as soon as the boy gets his new prescription.  That way the boy and the teacher will have a better day.  What is </a:t>
            </a:r>
            <a:r>
              <a:rPr lang="en-US" dirty="0">
                <a:solidFill>
                  <a:schemeClr val="accent1"/>
                </a:solidFill>
              </a:rPr>
              <a:t>incorrect</a:t>
            </a:r>
            <a:r>
              <a:rPr lang="en-US" dirty="0"/>
              <a:t> about this scenario?</a:t>
            </a:r>
          </a:p>
          <a:p>
            <a:pPr lvl="1"/>
            <a:r>
              <a:rPr lang="en-US" dirty="0"/>
              <a:t>The secretary gave the student another student’s medication. You can NEVER give somebody else’s medication to a student.  </a:t>
            </a:r>
          </a:p>
        </p:txBody>
      </p:sp>
      <p:sp>
        <p:nvSpPr>
          <p:cNvPr id="5" name="Title 4"/>
          <p:cNvSpPr>
            <a:spLocks noGrp="1"/>
          </p:cNvSpPr>
          <p:nvPr>
            <p:ph type="title"/>
          </p:nvPr>
        </p:nvSpPr>
        <p:spPr/>
        <p:txBody>
          <a:bodyPr/>
          <a:lstStyle/>
          <a:p>
            <a:r>
              <a:rPr lang="en-US" dirty="0"/>
              <a:t>Post test</a:t>
            </a:r>
          </a:p>
        </p:txBody>
      </p:sp>
    </p:spTree>
    <p:extLst>
      <p:ext uri="{BB962C8B-B14F-4D97-AF65-F5344CB8AC3E}">
        <p14:creationId xmlns:p14="http://schemas.microsoft.com/office/powerpoint/2010/main" val="2409193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 student, who is severely allergic to bee stings, was stung while at recess. The school nurse is not at that school that day so the student is brought to the office. There is an emergency care plan for the student. It states that an EpiPen Jr. is available and should be administered immediately if the student is stung…even if there aren’t any immediate symptoms. But, the secretary remembers that she is not supposed to give injections. Should she give the EpiPen Jr.?</a:t>
            </a:r>
          </a:p>
          <a:p>
            <a:pPr lvl="1"/>
            <a:r>
              <a:rPr lang="en-US" dirty="0"/>
              <a:t>YES!!  This is one of those emergency situations and an exception for administering parenteral (injectable) medications.  The secretary SHOULD administer the epinephrine then call 911 immediately.  </a:t>
            </a:r>
          </a:p>
        </p:txBody>
      </p:sp>
      <p:sp>
        <p:nvSpPr>
          <p:cNvPr id="5" name="Title 4"/>
          <p:cNvSpPr>
            <a:spLocks noGrp="1"/>
          </p:cNvSpPr>
          <p:nvPr>
            <p:ph type="title"/>
          </p:nvPr>
        </p:nvSpPr>
        <p:spPr/>
        <p:txBody>
          <a:bodyPr/>
          <a:lstStyle/>
          <a:p>
            <a:r>
              <a:rPr lang="en-US" dirty="0"/>
              <a:t>Post test</a:t>
            </a:r>
          </a:p>
        </p:txBody>
      </p:sp>
    </p:spTree>
    <p:extLst>
      <p:ext uri="{BB962C8B-B14F-4D97-AF65-F5344CB8AC3E}">
        <p14:creationId xmlns:p14="http://schemas.microsoft.com/office/powerpoint/2010/main" val="2985835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 parent brings in some regular strength Tylenol for her 9 year old daughter. She completes the appropriate paperwork with the school secretary. According to the label on the Tylenol, the correct dose for the girl is 1 tablet or 325 mg. Mom states that she always gives her daughter 2 tablets or 650 mg because that works better for her. Can you give the girl the 650 mg (2 tablets)?  </a:t>
            </a:r>
          </a:p>
          <a:p>
            <a:pPr lvl="1"/>
            <a:r>
              <a:rPr lang="en-US" dirty="0"/>
              <a:t>NO, you cannot administer medication off label.  This means not following the recommended directions.  If mom insists on 2 tablets, she will have to administer the medication or you will have to get a written order from the girl’s healthcare provider stating that that dose is appropriate.  You cannot administer the increased dose until the written order from the healthcare provider is returned.  </a:t>
            </a:r>
          </a:p>
        </p:txBody>
      </p:sp>
      <p:sp>
        <p:nvSpPr>
          <p:cNvPr id="5" name="Title 4"/>
          <p:cNvSpPr>
            <a:spLocks noGrp="1"/>
          </p:cNvSpPr>
          <p:nvPr>
            <p:ph type="title"/>
          </p:nvPr>
        </p:nvSpPr>
        <p:spPr/>
        <p:txBody>
          <a:bodyPr/>
          <a:lstStyle/>
          <a:p>
            <a:r>
              <a:rPr lang="en-US" dirty="0"/>
              <a:t>Post test</a:t>
            </a:r>
          </a:p>
        </p:txBody>
      </p:sp>
    </p:spTree>
    <p:extLst>
      <p:ext uri="{BB962C8B-B14F-4D97-AF65-F5344CB8AC3E}">
        <p14:creationId xmlns:p14="http://schemas.microsoft.com/office/powerpoint/2010/main" val="245033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a:solidFill>
                  <a:schemeClr val="accent1"/>
                </a:solidFill>
              </a:rPr>
              <a:t>School Administrators </a:t>
            </a:r>
            <a:r>
              <a:rPr lang="en-US" dirty="0"/>
              <a:t>are responsible for designating someone within the school to be trained in medication administration.</a:t>
            </a:r>
          </a:p>
          <a:p>
            <a:r>
              <a:rPr lang="en-US" dirty="0"/>
              <a:t>Education and training must be completed by the designated staff member.</a:t>
            </a:r>
          </a:p>
          <a:p>
            <a:pPr lvl="1"/>
            <a:r>
              <a:rPr lang="en-US" dirty="0"/>
              <a:t>Details regarding this training are not specific</a:t>
            </a:r>
          </a:p>
          <a:p>
            <a:pPr lvl="2"/>
            <a:r>
              <a:rPr lang="en-US" dirty="0"/>
              <a:t>Who trains?</a:t>
            </a:r>
          </a:p>
          <a:p>
            <a:pPr lvl="2"/>
            <a:r>
              <a:rPr lang="en-US" dirty="0"/>
              <a:t>What is the training?</a:t>
            </a:r>
          </a:p>
          <a:p>
            <a:pPr lvl="2"/>
            <a:r>
              <a:rPr lang="en-US" dirty="0"/>
              <a:t>How often is the training required?</a:t>
            </a:r>
          </a:p>
          <a:p>
            <a:r>
              <a:rPr lang="en-US" dirty="0"/>
              <a:t>Schools cannot opt out of medication administration if:  </a:t>
            </a:r>
          </a:p>
          <a:p>
            <a:pPr lvl="1"/>
            <a:r>
              <a:rPr lang="en-US" dirty="0"/>
              <a:t>Student is on an IEP (Individualized Educational Program)</a:t>
            </a:r>
          </a:p>
          <a:p>
            <a:pPr lvl="1"/>
            <a:r>
              <a:rPr lang="en-US" dirty="0"/>
              <a:t>Student has a 504 Health care Plan</a:t>
            </a:r>
          </a:p>
          <a:p>
            <a:pPr lvl="2"/>
            <a:r>
              <a:rPr lang="en-US" dirty="0"/>
              <a:t>If a student has an IEP or 504 plan and receives federal funding, the school MUST comply with the plan and provide the means for medications to be administered.  </a:t>
            </a:r>
          </a:p>
          <a:p>
            <a:pPr lvl="2"/>
            <a:endParaRPr lang="en-US" dirty="0"/>
          </a:p>
        </p:txBody>
      </p:sp>
      <p:sp>
        <p:nvSpPr>
          <p:cNvPr id="5" name="Title 4"/>
          <p:cNvSpPr>
            <a:spLocks noGrp="1"/>
          </p:cNvSpPr>
          <p:nvPr>
            <p:ph type="title"/>
          </p:nvPr>
        </p:nvSpPr>
        <p:spPr/>
        <p:txBody>
          <a:bodyPr/>
          <a:lstStyle/>
          <a:p>
            <a:r>
              <a:rPr lang="en-US" dirty="0"/>
              <a:t>What does this mean?</a:t>
            </a:r>
          </a:p>
        </p:txBody>
      </p:sp>
    </p:spTree>
    <p:extLst>
      <p:ext uri="{BB962C8B-B14F-4D97-AF65-F5344CB8AC3E}">
        <p14:creationId xmlns:p14="http://schemas.microsoft.com/office/powerpoint/2010/main" val="101594648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The school nurse suddenly got the stomach flu and had to leave for the day. A diabetic student is just finishing lunch and needs her insulin. The school secretary has been trained in medication administration. Can she give the insulin?</a:t>
            </a:r>
          </a:p>
          <a:p>
            <a:pPr lvl="1"/>
            <a:r>
              <a:rPr lang="en-US" dirty="0"/>
              <a:t>No, insulin is a parenteral (injectable) medication and cannot be administered by the secretary.  It is NOT an emergency medication.</a:t>
            </a:r>
          </a:p>
          <a:p>
            <a:pPr lvl="1"/>
            <a:r>
              <a:rPr lang="en-US" dirty="0"/>
              <a:t>In this case, a nurse, UAP (Unlicensed Assistive Person, under the direction of the nurse) or parent must be the one to administer the insulin.	</a:t>
            </a:r>
          </a:p>
          <a:p>
            <a:pPr lvl="2"/>
            <a:r>
              <a:rPr lang="en-US" dirty="0"/>
              <a:t>Of note…school staff CAN become a UAP if there is direct supervision by a licensed nurse.  See the North Dakota Board of Nursing website for further information…</a:t>
            </a:r>
          </a:p>
          <a:p>
            <a:pPr lvl="3"/>
            <a:r>
              <a:rPr lang="en-US" dirty="0">
                <a:hlinkClick r:id="rId2"/>
              </a:rPr>
              <a:t>https://www.ndbon.org/UAP-MAIII/UAPRegistryFAQ.asp</a:t>
            </a:r>
            <a:endParaRPr lang="en-US" dirty="0"/>
          </a:p>
          <a:p>
            <a:pPr marL="914400" lvl="3" indent="0">
              <a:buNone/>
            </a:pPr>
            <a:endParaRPr lang="en-US" dirty="0"/>
          </a:p>
        </p:txBody>
      </p:sp>
      <p:sp>
        <p:nvSpPr>
          <p:cNvPr id="5" name="Title 4"/>
          <p:cNvSpPr>
            <a:spLocks noGrp="1"/>
          </p:cNvSpPr>
          <p:nvPr>
            <p:ph type="title"/>
          </p:nvPr>
        </p:nvSpPr>
        <p:spPr/>
        <p:txBody>
          <a:bodyPr/>
          <a:lstStyle/>
          <a:p>
            <a:r>
              <a:rPr lang="en-US" dirty="0"/>
              <a:t>Post test</a:t>
            </a:r>
          </a:p>
        </p:txBody>
      </p:sp>
    </p:spTree>
    <p:extLst>
      <p:ext uri="{BB962C8B-B14F-4D97-AF65-F5344CB8AC3E}">
        <p14:creationId xmlns:p14="http://schemas.microsoft.com/office/powerpoint/2010/main" val="3356532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 student is scheduled to come to the office for his ADHD medication, Ritalin, at lunchtime. He doesn’t show up so the trained medication administration staff member thinks to himself, “I guess missing one day won’t hurt, I will make sure he gets his dose tomorrow.” Is this ok?</a:t>
            </a:r>
          </a:p>
          <a:p>
            <a:pPr lvl="1"/>
            <a:r>
              <a:rPr lang="en-US" dirty="0"/>
              <a:t>No, it is not ok to let a student skip their medication dose.  The student will need to be tracked down so that he can receive his medication. </a:t>
            </a:r>
          </a:p>
        </p:txBody>
      </p:sp>
      <p:sp>
        <p:nvSpPr>
          <p:cNvPr id="5" name="Title 4"/>
          <p:cNvSpPr>
            <a:spLocks noGrp="1"/>
          </p:cNvSpPr>
          <p:nvPr>
            <p:ph type="title"/>
          </p:nvPr>
        </p:nvSpPr>
        <p:spPr/>
        <p:txBody>
          <a:bodyPr/>
          <a:lstStyle/>
          <a:p>
            <a:r>
              <a:rPr lang="en-US" dirty="0"/>
              <a:t>Post test</a:t>
            </a:r>
          </a:p>
        </p:txBody>
      </p:sp>
    </p:spTree>
    <p:extLst>
      <p:ext uri="{BB962C8B-B14F-4D97-AF65-F5344CB8AC3E}">
        <p14:creationId xmlns:p14="http://schemas.microsoft.com/office/powerpoint/2010/main" val="3161492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 student is on Keppra, a seizure medication, for epilepsy.  The student has a medical care plan, the medication, and all of the appropriate paperwork for that medication in the front office. The student is to get 125 mg in the morning and 125 mg in the afternoon for a total of 250 mg per day. The trained medication administration staff member realizes that today she accidentally gave 250 mg each time, so 500 mg for the day. What should she do?</a:t>
            </a:r>
          </a:p>
          <a:p>
            <a:pPr lvl="1"/>
            <a:r>
              <a:rPr lang="en-US" dirty="0"/>
              <a:t>Admit the mistake right away.</a:t>
            </a:r>
          </a:p>
          <a:p>
            <a:pPr lvl="1"/>
            <a:r>
              <a:rPr lang="en-US" dirty="0"/>
              <a:t>Call the parent immediately.</a:t>
            </a:r>
          </a:p>
          <a:p>
            <a:pPr lvl="1"/>
            <a:r>
              <a:rPr lang="en-US" dirty="0"/>
              <a:t>Call the medical provider (who prescribed the medication) or pharmacist to get instructions as to what needs to be done.</a:t>
            </a:r>
          </a:p>
          <a:p>
            <a:pPr lvl="1"/>
            <a:r>
              <a:rPr lang="en-US" dirty="0"/>
              <a:t>Complete a medication error form and document everything that happened.</a:t>
            </a:r>
          </a:p>
        </p:txBody>
      </p:sp>
      <p:sp>
        <p:nvSpPr>
          <p:cNvPr id="5" name="Title 4"/>
          <p:cNvSpPr>
            <a:spLocks noGrp="1"/>
          </p:cNvSpPr>
          <p:nvPr>
            <p:ph type="title"/>
          </p:nvPr>
        </p:nvSpPr>
        <p:spPr/>
        <p:txBody>
          <a:bodyPr/>
          <a:lstStyle/>
          <a:p>
            <a:r>
              <a:rPr lang="en-US" dirty="0"/>
              <a:t>Post test</a:t>
            </a:r>
          </a:p>
        </p:txBody>
      </p:sp>
    </p:spTree>
    <p:extLst>
      <p:ext uri="{BB962C8B-B14F-4D97-AF65-F5344CB8AC3E}">
        <p14:creationId xmlns:p14="http://schemas.microsoft.com/office/powerpoint/2010/main" val="1069901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r>
              <a:rPr lang="en-US" dirty="0"/>
              <a:t>A student is in the front office to receive his Metadate from the school secretary. There are two other students sitting by the principals office, a parent waiting to talk to the secretary and a custodian fixing a burned out lightbulb in the same area. The meds are stored in the vault. The secretary unlocks the vault and the student is handed a medicine cup with his medication.  Suddenly, a teacher yells down the hall asking the secretary for help. </a:t>
            </a:r>
            <a:r>
              <a:rPr lang="en-US"/>
              <a:t>She </a:t>
            </a:r>
            <a:r>
              <a:rPr lang="en-US" dirty="0"/>
              <a:t>takes off down the hall to help the </a:t>
            </a:r>
            <a:r>
              <a:rPr lang="en-US"/>
              <a:t>teacher. </a:t>
            </a:r>
            <a:r>
              <a:rPr lang="en-US" dirty="0"/>
              <a:t>What is wrong with this scenario?</a:t>
            </a:r>
          </a:p>
          <a:p>
            <a:pPr lvl="1"/>
            <a:r>
              <a:rPr lang="en-US" dirty="0"/>
              <a:t>Busy area—medication administration should be in a quiet, non distracting environment.</a:t>
            </a:r>
          </a:p>
          <a:p>
            <a:pPr lvl="1"/>
            <a:r>
              <a:rPr lang="en-US" dirty="0"/>
              <a:t>This area does not provide privacy for the student who is taking the med.</a:t>
            </a:r>
          </a:p>
          <a:p>
            <a:pPr lvl="1"/>
            <a:r>
              <a:rPr lang="en-US" dirty="0"/>
              <a:t>Other students, parents, and staff could see exactly where the medications are stored.</a:t>
            </a:r>
          </a:p>
          <a:p>
            <a:pPr lvl="1"/>
            <a:r>
              <a:rPr lang="en-US" dirty="0"/>
              <a:t>The secretary ran off without locking the vault again.  Other people now have access to the medications.</a:t>
            </a:r>
          </a:p>
          <a:p>
            <a:pPr lvl="1"/>
            <a:r>
              <a:rPr lang="en-US" dirty="0"/>
              <a:t>The secretary didn’t observe the student taking his medication.  Did he really take it?  Did he pocket it?  Did he give it to another student? </a:t>
            </a:r>
          </a:p>
        </p:txBody>
      </p:sp>
      <p:sp>
        <p:nvSpPr>
          <p:cNvPr id="5" name="Title 4"/>
          <p:cNvSpPr>
            <a:spLocks noGrp="1"/>
          </p:cNvSpPr>
          <p:nvPr>
            <p:ph type="title"/>
          </p:nvPr>
        </p:nvSpPr>
        <p:spPr/>
        <p:txBody>
          <a:bodyPr/>
          <a:lstStyle/>
          <a:p>
            <a:r>
              <a:rPr lang="en-US" dirty="0"/>
              <a:t>Post test</a:t>
            </a:r>
          </a:p>
        </p:txBody>
      </p:sp>
    </p:spTree>
    <p:extLst>
      <p:ext uri="{BB962C8B-B14F-4D97-AF65-F5344CB8AC3E}">
        <p14:creationId xmlns:p14="http://schemas.microsoft.com/office/powerpoint/2010/main" val="3307568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45720" indent="0" algn="ctr">
              <a:buNone/>
            </a:pPr>
            <a:r>
              <a:rPr lang="en-US" dirty="0"/>
              <a:t>This is to certify that:</a:t>
            </a:r>
          </a:p>
          <a:p>
            <a:pPr marL="45720" indent="0" algn="ctr">
              <a:buNone/>
            </a:pPr>
            <a:endParaRPr lang="en-US" dirty="0"/>
          </a:p>
          <a:p>
            <a:pPr marL="45720" indent="0" algn="ctr">
              <a:buNone/>
            </a:pPr>
            <a:r>
              <a:rPr lang="en-US" sz="1200" dirty="0">
                <a:latin typeface="Candara" panose="020E0502030303020204" pitchFamily="34" charset="0"/>
              </a:rPr>
              <a:t>(Name)______________________________________________</a:t>
            </a:r>
          </a:p>
          <a:p>
            <a:pPr marL="45720" indent="0" algn="ctr">
              <a:buNone/>
            </a:pPr>
            <a:endParaRPr lang="en-US" dirty="0"/>
          </a:p>
          <a:p>
            <a:pPr marL="45720" indent="0" algn="ctr">
              <a:buNone/>
            </a:pPr>
            <a:r>
              <a:rPr lang="en-US" dirty="0"/>
              <a:t>Has completed the training on </a:t>
            </a:r>
            <a:r>
              <a:rPr lang="en-US" i="1" u="sng" dirty="0"/>
              <a:t>Medication Administration in the School Setting</a:t>
            </a:r>
            <a:r>
              <a:rPr lang="en-US" dirty="0"/>
              <a:t> for the _________ school year.</a:t>
            </a:r>
          </a:p>
          <a:p>
            <a:pPr marL="45720" indent="0" algn="ctr">
              <a:buNone/>
            </a:pPr>
            <a:endParaRPr lang="en-US" dirty="0"/>
          </a:p>
          <a:p>
            <a:pPr marL="45720" indent="0" algn="ctr">
              <a:buNone/>
            </a:pPr>
            <a:endParaRPr lang="en-US" dirty="0"/>
          </a:p>
          <a:p>
            <a:pPr marL="45720" indent="0" algn="ctr">
              <a:buNone/>
            </a:pPr>
            <a:endParaRPr lang="en-US" dirty="0"/>
          </a:p>
          <a:p>
            <a:pPr marL="45720" indent="0">
              <a:buNone/>
            </a:pPr>
            <a:r>
              <a:rPr lang="en-US" sz="1600" dirty="0"/>
              <a:t>Instructor Signature_______________________________ date___________</a:t>
            </a:r>
          </a:p>
          <a:p>
            <a:pPr marL="45720" indent="0">
              <a:buNone/>
            </a:pPr>
            <a:r>
              <a:rPr lang="en-US" sz="1100" dirty="0"/>
              <a:t>(Must be an RN)</a:t>
            </a:r>
          </a:p>
          <a:p>
            <a:pPr marL="45720" indent="0">
              <a:buNone/>
            </a:pPr>
            <a:endParaRPr lang="en-US" sz="1600" dirty="0"/>
          </a:p>
          <a:p>
            <a:pPr marL="45720" indent="0">
              <a:buNone/>
            </a:pPr>
            <a:r>
              <a:rPr lang="en-US" sz="1600" dirty="0"/>
              <a:t>Trainee Signature_________________________________ date___________</a:t>
            </a:r>
          </a:p>
          <a:p>
            <a:pPr marL="45720" indent="0" algn="ctr">
              <a:buNone/>
            </a:pPr>
            <a:endParaRPr lang="en-US" dirty="0"/>
          </a:p>
          <a:p>
            <a:pPr marL="45720" indent="0" algn="ctr">
              <a:buNone/>
            </a:pPr>
            <a:endParaRPr lang="en-US" dirty="0"/>
          </a:p>
          <a:p>
            <a:pPr marL="45720" indent="0" algn="ctr">
              <a:buNone/>
            </a:pPr>
            <a:endParaRPr lang="en-US" dirty="0"/>
          </a:p>
          <a:p>
            <a:pPr marL="45720" indent="0" algn="ctr">
              <a:buNone/>
            </a:pPr>
            <a:endParaRPr lang="en-US" dirty="0"/>
          </a:p>
          <a:p>
            <a:pPr marL="45720" indent="0" algn="ctr">
              <a:buNone/>
            </a:pPr>
            <a:endParaRPr lang="en-US" dirty="0"/>
          </a:p>
        </p:txBody>
      </p:sp>
      <p:sp>
        <p:nvSpPr>
          <p:cNvPr id="3" name="Title 2"/>
          <p:cNvSpPr>
            <a:spLocks noGrp="1"/>
          </p:cNvSpPr>
          <p:nvPr>
            <p:ph type="title"/>
          </p:nvPr>
        </p:nvSpPr>
        <p:spPr/>
        <p:txBody>
          <a:bodyPr/>
          <a:lstStyle/>
          <a:p>
            <a:r>
              <a:rPr lang="en-US" dirty="0"/>
              <a:t>Certificate of completion</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52399"/>
            <a:ext cx="1419225" cy="13934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82409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ND Board of Nursing frequently asked questions on school medication administration:</a:t>
            </a:r>
          </a:p>
          <a:p>
            <a:r>
              <a:rPr lang="en-US" dirty="0">
                <a:hlinkClick r:id="rId2"/>
              </a:rPr>
              <a:t>https://www.ndbon.org/RegulationsPractice/Practice/SchoolNsgMedAdmin.asp</a:t>
            </a:r>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5" name="Title 4"/>
          <p:cNvSpPr>
            <a:spLocks noGrp="1"/>
          </p:cNvSpPr>
          <p:nvPr>
            <p:ph type="title"/>
          </p:nvPr>
        </p:nvSpPr>
        <p:spPr/>
        <p:txBody>
          <a:bodyPr/>
          <a:lstStyle/>
          <a:p>
            <a:r>
              <a:rPr lang="en-US" dirty="0"/>
              <a:t>North Dakota board of nursing</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3276600"/>
            <a:ext cx="3164002"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80134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719070"/>
            <a:ext cx="8407893" cy="4834129"/>
          </a:xfrm>
        </p:spPr>
        <p:txBody>
          <a:bodyPr>
            <a:normAutofit fontScale="92500" lnSpcReduction="10000"/>
          </a:bodyPr>
          <a:lstStyle/>
          <a:p>
            <a:pPr marL="45720" indent="0">
              <a:buNone/>
            </a:pPr>
            <a:endParaRPr lang="en-US" dirty="0"/>
          </a:p>
          <a:p>
            <a:r>
              <a:rPr lang="en-US" u="sng" dirty="0"/>
              <a:t>If a medication can be given at home and not brought into the school at all, this is ideal.</a:t>
            </a:r>
          </a:p>
          <a:p>
            <a:pPr lvl="1"/>
            <a:r>
              <a:rPr lang="en-US" dirty="0"/>
              <a:t>For example:  medications prescribed to be taken three times a day (TID) could be given at home before school, after school, and in late evening/bedtime. </a:t>
            </a:r>
          </a:p>
          <a:p>
            <a:pPr lvl="1"/>
            <a:r>
              <a:rPr lang="en-US" dirty="0"/>
              <a:t>Discuss with parents these options before making the decision to store and administer a medication in school.</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marL="365760" lvl="1" indent="0" algn="ctr">
              <a:buNone/>
            </a:pPr>
            <a:r>
              <a:rPr lang="en-US" dirty="0">
                <a:solidFill>
                  <a:schemeClr val="accent1"/>
                </a:solidFill>
              </a:rPr>
              <a:t>Home before school if possible!</a:t>
            </a:r>
          </a:p>
          <a:p>
            <a:pPr marL="365760" lvl="1" indent="0" algn="ctr">
              <a:buNone/>
            </a:pPr>
            <a:r>
              <a:rPr lang="en-US" sz="1300" dirty="0">
                <a:solidFill>
                  <a:schemeClr val="accent1"/>
                </a:solidFill>
              </a:rPr>
              <a:t>(We know this isn’t always possible.)</a:t>
            </a:r>
          </a:p>
          <a:p>
            <a:pPr marL="365760" lvl="1" indent="0">
              <a:buNone/>
            </a:pPr>
            <a:endParaRPr lang="en-US" dirty="0"/>
          </a:p>
          <a:p>
            <a:pPr marL="365760" lvl="1" indent="0">
              <a:buNone/>
            </a:pPr>
            <a:endParaRPr lang="en-US" dirty="0"/>
          </a:p>
        </p:txBody>
      </p:sp>
      <p:sp>
        <p:nvSpPr>
          <p:cNvPr id="3" name="Title 2"/>
          <p:cNvSpPr>
            <a:spLocks noGrp="1"/>
          </p:cNvSpPr>
          <p:nvPr>
            <p:ph type="title"/>
          </p:nvPr>
        </p:nvSpPr>
        <p:spPr/>
        <p:txBody>
          <a:bodyPr/>
          <a:lstStyle/>
          <a:p>
            <a:r>
              <a:rPr lang="en-US" dirty="0"/>
              <a:t>First things first…</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4038600"/>
            <a:ext cx="3043238" cy="16515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44049" y="4038600"/>
            <a:ext cx="3814763" cy="16710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624990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Grid">
  <a:themeElements>
    <a:clrScheme name="Grid">
      <a:dk1>
        <a:sysClr val="windowText" lastClr="000000"/>
      </a:dk1>
      <a:lt1>
        <a:sysClr val="window" lastClr="FFFFFF"/>
      </a:lt1>
      <a:dk2>
        <a:srgbClr val="534949"/>
      </a:dk2>
      <a:lt2>
        <a:srgbClr val="CCD1B9"/>
      </a:lt2>
      <a:accent1>
        <a:srgbClr val="C66951"/>
      </a:accent1>
      <a:accent2>
        <a:srgbClr val="BF974D"/>
      </a:accent2>
      <a:accent3>
        <a:srgbClr val="928B70"/>
      </a:accent3>
      <a:accent4>
        <a:srgbClr val="87706B"/>
      </a:accent4>
      <a:accent5>
        <a:srgbClr val="94734E"/>
      </a:accent5>
      <a:accent6>
        <a:srgbClr val="6F777D"/>
      </a:accent6>
      <a:hlink>
        <a:srgbClr val="CC9900"/>
      </a:hlink>
      <a:folHlink>
        <a:srgbClr val="C0C0C0"/>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Grid</Template>
  <TotalTime>59120</TotalTime>
  <Words>6353</Words>
  <Application>Microsoft Office PowerPoint</Application>
  <PresentationFormat>On-screen Show (4:3)</PresentationFormat>
  <Paragraphs>652</Paragraphs>
  <Slides>74</Slides>
  <Notes>1</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74</vt:i4>
      </vt:variant>
    </vt:vector>
  </HeadingPairs>
  <TitlesOfParts>
    <vt:vector size="80" baseType="lpstr">
      <vt:lpstr>Calibri</vt:lpstr>
      <vt:lpstr>Candara</vt:lpstr>
      <vt:lpstr>Franklin Gothic Medium</vt:lpstr>
      <vt:lpstr>Wingdings</vt:lpstr>
      <vt:lpstr>Wingdings 2</vt:lpstr>
      <vt:lpstr>Grid</vt:lpstr>
      <vt:lpstr>Medication administration *a guide for training unlicensed school staff</vt:lpstr>
      <vt:lpstr>Reviewed by:</vt:lpstr>
      <vt:lpstr>objectives</vt:lpstr>
      <vt:lpstr>purpose</vt:lpstr>
      <vt:lpstr>North Dakota state statutes</vt:lpstr>
      <vt:lpstr>Student self-carry legislation</vt:lpstr>
      <vt:lpstr>What does this mean?</vt:lpstr>
      <vt:lpstr>North Dakota board of nursing</vt:lpstr>
      <vt:lpstr>First things first…</vt:lpstr>
      <vt:lpstr>Medications in school</vt:lpstr>
      <vt:lpstr>Bringing meds into school</vt:lpstr>
      <vt:lpstr>Paperwork</vt:lpstr>
      <vt:lpstr>              Paperwork, cont.</vt:lpstr>
      <vt:lpstr>PowerPoint Presentation</vt:lpstr>
      <vt:lpstr>How to read a prescription (rx) label</vt:lpstr>
      <vt:lpstr>Medication storage</vt:lpstr>
      <vt:lpstr>What is a controlled substance?</vt:lpstr>
      <vt:lpstr>Controlled substances in schools</vt:lpstr>
      <vt:lpstr>Controlled substances in schools</vt:lpstr>
      <vt:lpstr>Marijuana in the schools</vt:lpstr>
      <vt:lpstr>Medication storage</vt:lpstr>
      <vt:lpstr>Medication storage cont.</vt:lpstr>
      <vt:lpstr>Before giving a medication</vt:lpstr>
      <vt:lpstr>Infection control</vt:lpstr>
      <vt:lpstr>setting</vt:lpstr>
      <vt:lpstr>Be familiar…</vt:lpstr>
      <vt:lpstr>Oral medications</vt:lpstr>
      <vt:lpstr>Tablets &amp; Capsules</vt:lpstr>
      <vt:lpstr>Liquid medications</vt:lpstr>
      <vt:lpstr>Know your conversions</vt:lpstr>
      <vt:lpstr>Know difference in strengths</vt:lpstr>
      <vt:lpstr>strength</vt:lpstr>
      <vt:lpstr>strength</vt:lpstr>
      <vt:lpstr>strength</vt:lpstr>
      <vt:lpstr>Inhaled medications</vt:lpstr>
      <vt:lpstr>Inhaled medications</vt:lpstr>
      <vt:lpstr>Metered dose inhaler with Spacer</vt:lpstr>
      <vt:lpstr>Dry Powder inhaler</vt:lpstr>
      <vt:lpstr>Nebulizer with mouthpiece</vt:lpstr>
      <vt:lpstr>Nebulizer with mask</vt:lpstr>
      <vt:lpstr>Ear drops</vt:lpstr>
      <vt:lpstr>eye medications</vt:lpstr>
      <vt:lpstr>Remember…</vt:lpstr>
      <vt:lpstr>Emergency situations</vt:lpstr>
      <vt:lpstr>Nd board of nursing</vt:lpstr>
      <vt:lpstr>glucagon</vt:lpstr>
      <vt:lpstr>epipen®</vt:lpstr>
      <vt:lpstr>Auvi-q®</vt:lpstr>
      <vt:lpstr>adrenaclick®</vt:lpstr>
      <vt:lpstr>diastat™</vt:lpstr>
      <vt:lpstr>Narcan</vt:lpstr>
      <vt:lpstr>Narcan Resources</vt:lpstr>
      <vt:lpstr>Medication errors</vt:lpstr>
      <vt:lpstr>Poison control</vt:lpstr>
      <vt:lpstr>Medication error report form</vt:lpstr>
      <vt:lpstr>PowerPoint Presentation</vt:lpstr>
      <vt:lpstr>PowerPoint Presentation</vt:lpstr>
      <vt:lpstr>Do’s and don’ts</vt:lpstr>
      <vt:lpstr>documentation</vt:lpstr>
      <vt:lpstr>Privacy acts</vt:lpstr>
      <vt:lpstr>End of year</vt:lpstr>
      <vt:lpstr>Drug disposal</vt:lpstr>
      <vt:lpstr>Questions?</vt:lpstr>
      <vt:lpstr>Post Test</vt:lpstr>
      <vt:lpstr>Post test</vt:lpstr>
      <vt:lpstr>Post test</vt:lpstr>
      <vt:lpstr>Post test</vt:lpstr>
      <vt:lpstr>Post test</vt:lpstr>
      <vt:lpstr>Post test</vt:lpstr>
      <vt:lpstr>Post test</vt:lpstr>
      <vt:lpstr>Post test</vt:lpstr>
      <vt:lpstr>Post test</vt:lpstr>
      <vt:lpstr>Post test</vt:lpstr>
      <vt:lpstr>Certificate of completion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Medication administration *a guide for training unlicensed school staff</dc:title>
  <dc:creator>Sisk, Renae L.</dc:creator>
  <cp:lastModifiedBy>Kapella, Heather A.</cp:lastModifiedBy>
  <cp:revision>349</cp:revision>
  <cp:lastPrinted>2015-08-26T13:20:40Z</cp:lastPrinted>
  <dcterms:created xsi:type="dcterms:W3CDTF">2015-03-27T18:20:44Z</dcterms:created>
  <dcterms:modified xsi:type="dcterms:W3CDTF">2020-08-14T14:17:57Z</dcterms:modified>
</cp:coreProperties>
</file>