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725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296" autoAdjust="0"/>
  </p:normalViewPr>
  <p:slideViewPr>
    <p:cSldViewPr snapToGrid="0" showGuides="1">
      <p:cViewPr varScale="1">
        <p:scale>
          <a:sx n="47" d="100"/>
          <a:sy n="47" d="100"/>
        </p:scale>
        <p:origin x="138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1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140A1-0C2D-4599-AA4B-6558539B53D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FB6CF-C2D5-4912-BF1E-B22347F6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7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1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9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7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FB6CF-C2D5-4912-BF1E-B22347F647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896-CF0A-4E30-9D32-7AE391E244E1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817-B2FE-4471-9865-3AFF6C31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9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45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8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1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4741-D67A-4C84-8D84-0D8646919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DF8F9-D11F-4C93-80F5-0785ADE90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03113-F919-4F30-991F-BC541AB7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896-CF0A-4E30-9D32-7AE391E244E1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13FC-A2CA-4365-86FF-2E040E5E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ECB29-C83F-4F16-A792-77E9CD72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817-B2FE-4471-9865-3AFF6C31AF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115EFE-3F9F-4BD3-8F34-1CA35ACB26D6}"/>
              </a:ext>
            </a:extLst>
          </p:cNvPr>
          <p:cNvSpPr/>
          <p:nvPr/>
        </p:nvSpPr>
        <p:spPr>
          <a:xfrm>
            <a:off x="-314325" y="-939799"/>
            <a:ext cx="3400425" cy="3255962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DBBFE4-5E32-4026-8EF5-8081BF059294}"/>
              </a:ext>
            </a:extLst>
          </p:cNvPr>
          <p:cNvCxnSpPr>
            <a:cxnSpLocks/>
          </p:cNvCxnSpPr>
          <p:nvPr/>
        </p:nvCxnSpPr>
        <p:spPr>
          <a:xfrm>
            <a:off x="666750" y="1195388"/>
            <a:ext cx="0" cy="2241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D8E043-E869-4F4B-9EFC-F3025A188BF4}"/>
              </a:ext>
            </a:extLst>
          </p:cNvPr>
          <p:cNvCxnSpPr>
            <a:cxnSpLocks/>
          </p:cNvCxnSpPr>
          <p:nvPr/>
        </p:nvCxnSpPr>
        <p:spPr>
          <a:xfrm>
            <a:off x="1109663" y="437357"/>
            <a:ext cx="0" cy="22502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17B6CF9-9272-43BB-A543-D1201C338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9" y="437357"/>
            <a:ext cx="3810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9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FF69-0A2A-482F-88B7-37A3726C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1D63-BF45-4D86-B046-BAB96937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289D-7F2E-497D-B2B3-684DD69A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3971-181F-4160-8915-313B8AD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BA70-EDF8-48DD-A3AD-C53EC00D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34FACA-E504-49EB-AB06-EDBF6F2D6610}"/>
              </a:ext>
            </a:extLst>
          </p:cNvPr>
          <p:cNvSpPr/>
          <p:nvPr/>
        </p:nvSpPr>
        <p:spPr>
          <a:xfrm>
            <a:off x="-514350" y="4728369"/>
            <a:ext cx="3400425" cy="3255962"/>
          </a:xfrm>
          <a:prstGeom prst="ellipse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29485-9EDA-4FCE-8D97-6496D707C53F}"/>
              </a:ext>
            </a:extLst>
          </p:cNvPr>
          <p:cNvCxnSpPr>
            <a:cxnSpLocks/>
          </p:cNvCxnSpPr>
          <p:nvPr/>
        </p:nvCxnSpPr>
        <p:spPr>
          <a:xfrm>
            <a:off x="638175" y="3935413"/>
            <a:ext cx="0" cy="2241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63AF1-9B3A-4BB7-9027-576AE38C17D6}"/>
              </a:ext>
            </a:extLst>
          </p:cNvPr>
          <p:cNvCxnSpPr>
            <a:cxnSpLocks/>
          </p:cNvCxnSpPr>
          <p:nvPr/>
        </p:nvCxnSpPr>
        <p:spPr>
          <a:xfrm>
            <a:off x="952500" y="3429000"/>
            <a:ext cx="0" cy="2241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8EF07A7-1D7C-44C6-B29A-B0E570DAC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5872734"/>
            <a:ext cx="3136900" cy="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8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FF69-0A2A-482F-88B7-37A3726C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1D63-BF45-4D86-B046-BAB96937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289D-7F2E-497D-B2B3-684DD69A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3971-181F-4160-8915-313B8AD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BA70-EDF8-48DD-A3AD-C53EC00D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34FACA-E504-49EB-AB06-EDBF6F2D6610}"/>
              </a:ext>
            </a:extLst>
          </p:cNvPr>
          <p:cNvSpPr/>
          <p:nvPr/>
        </p:nvSpPr>
        <p:spPr>
          <a:xfrm>
            <a:off x="-514350" y="4728369"/>
            <a:ext cx="3400425" cy="3255962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29485-9EDA-4FCE-8D97-6496D707C53F}"/>
              </a:ext>
            </a:extLst>
          </p:cNvPr>
          <p:cNvCxnSpPr>
            <a:cxnSpLocks/>
          </p:cNvCxnSpPr>
          <p:nvPr/>
        </p:nvCxnSpPr>
        <p:spPr>
          <a:xfrm>
            <a:off x="638175" y="3935413"/>
            <a:ext cx="0" cy="2241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63AF1-9B3A-4BB7-9027-576AE38C17D6}"/>
              </a:ext>
            </a:extLst>
          </p:cNvPr>
          <p:cNvCxnSpPr>
            <a:cxnSpLocks/>
          </p:cNvCxnSpPr>
          <p:nvPr/>
        </p:nvCxnSpPr>
        <p:spPr>
          <a:xfrm>
            <a:off x="952500" y="3429000"/>
            <a:ext cx="0" cy="2241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02A1A-B5A5-4EB3-ADA1-9CABA28A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5872734"/>
            <a:ext cx="3136900" cy="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FF69-0A2A-482F-88B7-37A3726C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1D63-BF45-4D86-B046-BAB969374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289D-7F2E-497D-B2B3-684DD69A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3971-181F-4160-8915-313B8AD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BA70-EDF8-48DD-A3AD-C53EC00D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34FACA-E504-49EB-AB06-EDBF6F2D6610}"/>
              </a:ext>
            </a:extLst>
          </p:cNvPr>
          <p:cNvSpPr/>
          <p:nvPr/>
        </p:nvSpPr>
        <p:spPr>
          <a:xfrm>
            <a:off x="9470898" y="4728369"/>
            <a:ext cx="3400425" cy="3255962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36FC8-2B1B-4858-A7CC-5EE29B57A9A6}"/>
              </a:ext>
            </a:extLst>
          </p:cNvPr>
          <p:cNvGrpSpPr/>
          <p:nvPr/>
        </p:nvGrpSpPr>
        <p:grpSpPr>
          <a:xfrm rot="16200000" flipH="1">
            <a:off x="8883587" y="4645819"/>
            <a:ext cx="314325" cy="2747963"/>
            <a:chOff x="638175" y="3429000"/>
            <a:chExt cx="314325" cy="27479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629485-9EDA-4FCE-8D97-6496D707C53F}"/>
                </a:ext>
              </a:extLst>
            </p:cNvPr>
            <p:cNvCxnSpPr>
              <a:cxnSpLocks/>
            </p:cNvCxnSpPr>
            <p:nvPr/>
          </p:nvCxnSpPr>
          <p:spPr>
            <a:xfrm>
              <a:off x="638175" y="3935413"/>
              <a:ext cx="0" cy="22415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D63AF1-9B3A-4BB7-9027-576AE38C17D6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" y="3429000"/>
              <a:ext cx="0" cy="22415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B19F5-EEA6-46D1-B9AA-9B2320C83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" y="5917184"/>
            <a:ext cx="3136900" cy="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82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FF69-0A2A-482F-88B7-37A3726C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1D63-BF45-4D86-B046-BAB969374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289D-7F2E-497D-B2B3-684DD69A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3971-181F-4160-8915-313B8AD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BA70-EDF8-48DD-A3AD-C53EC00D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34FACA-E504-49EB-AB06-EDBF6F2D6610}"/>
              </a:ext>
            </a:extLst>
          </p:cNvPr>
          <p:cNvSpPr/>
          <p:nvPr/>
        </p:nvSpPr>
        <p:spPr>
          <a:xfrm>
            <a:off x="9470898" y="4728369"/>
            <a:ext cx="3400425" cy="3255962"/>
          </a:xfrm>
          <a:prstGeom prst="ellipse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36FC8-2B1B-4858-A7CC-5EE29B57A9A6}"/>
              </a:ext>
            </a:extLst>
          </p:cNvPr>
          <p:cNvGrpSpPr/>
          <p:nvPr/>
        </p:nvGrpSpPr>
        <p:grpSpPr>
          <a:xfrm rot="16200000" flipH="1">
            <a:off x="8883587" y="4645819"/>
            <a:ext cx="314325" cy="2747963"/>
            <a:chOff x="638175" y="3429000"/>
            <a:chExt cx="314325" cy="27479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629485-9EDA-4FCE-8D97-6496D707C53F}"/>
                </a:ext>
              </a:extLst>
            </p:cNvPr>
            <p:cNvCxnSpPr>
              <a:cxnSpLocks/>
            </p:cNvCxnSpPr>
            <p:nvPr/>
          </p:nvCxnSpPr>
          <p:spPr>
            <a:xfrm>
              <a:off x="638175" y="3935413"/>
              <a:ext cx="0" cy="22415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D63AF1-9B3A-4BB7-9027-576AE38C17D6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" y="3429000"/>
              <a:ext cx="0" cy="22415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EDD57D-4880-4FDF-A582-772F318A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2" y="5862638"/>
            <a:ext cx="3136900" cy="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63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0FA2-162D-478F-92E7-BE020948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DEE7-5205-4C49-9F5F-213CF228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632BB-F0D6-4492-A6F2-7DCD473F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45BC-3B79-4381-BC42-FCF62C10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7B9F1-5BCA-4E52-934C-E13F43B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070BE-52D4-4CDD-95AB-1E73FAC7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283112-FDB4-432D-89AD-634F8A8FA02E}"/>
              </a:ext>
            </a:extLst>
          </p:cNvPr>
          <p:cNvSpPr/>
          <p:nvPr/>
        </p:nvSpPr>
        <p:spPr>
          <a:xfrm>
            <a:off x="10180637" y="5049837"/>
            <a:ext cx="2343150" cy="2244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C95C00-C312-4E5E-A6CB-BC6DCA9BEC9B}"/>
              </a:ext>
            </a:extLst>
          </p:cNvPr>
          <p:cNvCxnSpPr/>
          <p:nvPr/>
        </p:nvCxnSpPr>
        <p:spPr>
          <a:xfrm>
            <a:off x="9243218" y="6172199"/>
            <a:ext cx="187483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8CBE10-3070-419A-B85F-1A2DC6D359C3}"/>
              </a:ext>
            </a:extLst>
          </p:cNvPr>
          <p:cNvCxnSpPr/>
          <p:nvPr/>
        </p:nvCxnSpPr>
        <p:spPr>
          <a:xfrm>
            <a:off x="8893175" y="6491287"/>
            <a:ext cx="187483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14EDD-CAEA-4FBC-9800-0BCBE3E9A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" y="5917184"/>
            <a:ext cx="3136900" cy="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15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0FA2-162D-478F-92E7-BE020948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DEE7-5205-4C49-9F5F-213CF228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632BB-F0D6-4492-A6F2-7DCD473F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45BC-3B79-4381-BC42-FCF62C10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7B9F1-5BCA-4E52-934C-E13F43B1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070BE-52D4-4CDD-95AB-1E73FAC7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283112-FDB4-432D-89AD-634F8A8FA02E}"/>
              </a:ext>
            </a:extLst>
          </p:cNvPr>
          <p:cNvSpPr/>
          <p:nvPr/>
        </p:nvSpPr>
        <p:spPr>
          <a:xfrm>
            <a:off x="3911602" y="5135563"/>
            <a:ext cx="2343150" cy="2244725"/>
          </a:xfrm>
          <a:prstGeom prst="ellipse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C95C00-C312-4E5E-A6CB-BC6DCA9BEC9B}"/>
              </a:ext>
            </a:extLst>
          </p:cNvPr>
          <p:cNvCxnSpPr/>
          <p:nvPr/>
        </p:nvCxnSpPr>
        <p:spPr>
          <a:xfrm>
            <a:off x="5183188" y="6172200"/>
            <a:ext cx="187483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8CBE10-3070-419A-B85F-1A2DC6D359C3}"/>
              </a:ext>
            </a:extLst>
          </p:cNvPr>
          <p:cNvCxnSpPr/>
          <p:nvPr/>
        </p:nvCxnSpPr>
        <p:spPr>
          <a:xfrm>
            <a:off x="5607050" y="6496050"/>
            <a:ext cx="187483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14EDD-CAEA-4FBC-9800-0BCBE3E9A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" y="5917184"/>
            <a:ext cx="3136900" cy="8783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180FA18-42E4-48AB-A9C9-F3D8C0A3FBB3}"/>
              </a:ext>
            </a:extLst>
          </p:cNvPr>
          <p:cNvSpPr/>
          <p:nvPr/>
        </p:nvSpPr>
        <p:spPr>
          <a:xfrm>
            <a:off x="10045700" y="-630238"/>
            <a:ext cx="2343150" cy="2244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3EF035-2FC3-497E-BACC-8407FFBA8E2B}"/>
              </a:ext>
            </a:extLst>
          </p:cNvPr>
          <p:cNvCxnSpPr/>
          <p:nvPr/>
        </p:nvCxnSpPr>
        <p:spPr>
          <a:xfrm>
            <a:off x="9342438" y="452437"/>
            <a:ext cx="187483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41A0F-B7B5-4BC0-8E77-F35C9D4065FD}"/>
              </a:ext>
            </a:extLst>
          </p:cNvPr>
          <p:cNvCxnSpPr/>
          <p:nvPr/>
        </p:nvCxnSpPr>
        <p:spPr>
          <a:xfrm>
            <a:off x="9044781" y="709612"/>
            <a:ext cx="187483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3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6065-1BA1-4C96-B5C3-36C68E12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EC7D1-A426-4FA9-B1E0-DE215391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6B03-0AE3-4C5A-8491-92B1CC25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7D68B-D592-435B-ABB1-D17417A6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E6DEC-D62A-4B95-91E8-64632FF4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8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3730-BC7F-40CA-8330-29B0EEB2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6C46-ABCD-471E-9427-BA3405CA7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E08C3-EDFC-4E00-998C-B7FCEF4C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09D7F-1A96-46C8-A464-660D682E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176AF-CEC5-442B-A9DE-11A33ECF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9816C-5BBE-43E6-8058-23B1A55E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48E9-3C59-4047-8CB9-1A9259D5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4525-F1CE-4204-A527-4554883A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1BA7E-2C05-4438-9AED-35129DCE0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FF640-4F9D-452A-A30B-2DF4F70C2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6500D-6B0E-4822-9A35-9E0C66D06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236D7-35BD-4CE9-B114-587C1962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16CF4-545A-4583-A060-10B3FED2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DA262-FD13-41BE-B9AC-F169E710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2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3FCE-2544-4ADA-88F1-CE77D359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023AF-98C0-4EF8-8A37-BDE48A40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7CB24-5664-4192-973D-8C02DBBD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D4161-A6F2-459D-8BE1-7CD75B85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4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9C820-94BA-4526-9658-387BFB58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FCC62-F1B5-4316-9D41-D5893A4A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5E34A-9975-44A3-B86C-A61D56B0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3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0E2-273D-420C-81FB-AD0C7015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6EBA9-8E23-4E6C-B5BD-49A02193D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2D36F-B663-4332-B089-1557F4A2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9B8E3-FE39-43BB-B49D-AB6BB86F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D92BD-0BB4-4686-A376-66C70206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5F879-1505-4127-939E-1FA13C77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3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C738-F3B5-434E-B4A9-C5675442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0458D-867F-4157-B664-481412D7D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20D13-3B5C-45E6-BC68-6C8EA805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891D-625D-4177-A81D-34E34810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385B-B80A-4343-8E06-A5C2C696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4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8380B-148E-437D-9BC2-91F7C2BAA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39DE5-C2CB-49C1-B1AF-133B5D9DC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63D7-1105-461F-A2B0-0E99FBFF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24EB9-0996-4563-9897-53787222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E50E4-A23A-42FD-9038-441A02D1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6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0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7" b="2900"/>
          <a:stretch/>
        </p:blipFill>
        <p:spPr>
          <a:xfrm>
            <a:off x="0" y="6176963"/>
            <a:ext cx="12192000" cy="665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097D-438E-4FA7-A813-21C7C63C6D77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4158-0A7C-4FE3-9113-87B2AEE8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0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E6F07-D554-4B1C-AFBC-FFF2081B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7CA6A-2E34-47CE-9779-9DD02A21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3DD0-B725-4B69-8930-D6E29DBE8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3B80-5DA9-474B-83B9-BFD0A17B65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0BF9-319C-4A98-A71A-825136946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84F2D-4B9A-4309-8BD6-4505AD49E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EBEB-F73E-43A0-BFE0-F0E291F2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iabetes/prevention/pdf/dprp-standard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nationaldppcsc.cdc.gov/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sz="4400" b="1" dirty="0"/>
              <a:t>2018 National Diabetes Prevention Program Standards:</a:t>
            </a:r>
            <a:r>
              <a:rPr lang="en-US" b="1" dirty="0"/>
              <a:t> </a:t>
            </a:r>
            <a:r>
              <a:rPr lang="en-US" sz="4400" b="1" dirty="0"/>
              <a:t>A Quick Guide Reference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53" y="5204011"/>
            <a:ext cx="11577918" cy="135815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Adapted from: university of Minnesota extension community of practice call. 4.20.18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7916E0-EB93-4BA5-A0D2-AA54902D2B1F}"/>
              </a:ext>
            </a:extLst>
          </p:cNvPr>
          <p:cNvSpPr/>
          <p:nvPr/>
        </p:nvSpPr>
        <p:spPr>
          <a:xfrm>
            <a:off x="0" y="6118412"/>
            <a:ext cx="12192000" cy="739588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Recognition –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>
            <a:normAutofit/>
          </a:bodyPr>
          <a:lstStyle/>
          <a:p>
            <a:r>
              <a:rPr lang="en-US" sz="2800" dirty="0"/>
              <a:t>Physical activity minutes must be documented for 60% of sessions.</a:t>
            </a:r>
          </a:p>
          <a:p>
            <a:r>
              <a:rPr lang="en-US" sz="2800" b="1" dirty="0"/>
              <a:t>Zero</a:t>
            </a:r>
            <a:r>
              <a:rPr lang="en-US" sz="2800" dirty="0"/>
              <a:t> minutes reported </a:t>
            </a:r>
            <a:r>
              <a:rPr lang="en-US" sz="2800" b="1" dirty="0"/>
              <a:t>will not count </a:t>
            </a:r>
            <a:r>
              <a:rPr lang="en-US" sz="2800" dirty="0"/>
              <a:t>as documented PA minutes.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18D23-8B65-43CA-BDDB-2D6978F43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66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391057"/>
            <a:ext cx="3143717" cy="31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B18DF3-6CFF-484D-9105-8B9C5884CCC2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74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Recognition – weight loss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77" y="1834717"/>
            <a:ext cx="10972800" cy="159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Average weight loss </a:t>
            </a:r>
            <a:r>
              <a:rPr lang="en-US" sz="2800" dirty="0"/>
              <a:t>across all participants must be a minimum of </a:t>
            </a:r>
            <a:r>
              <a:rPr lang="en-US" sz="2800" b="1" dirty="0"/>
              <a:t>5%</a:t>
            </a:r>
            <a:r>
              <a:rPr lang="en-US" sz="2800" dirty="0"/>
              <a:t> of starting body weight. </a:t>
            </a:r>
          </a:p>
          <a:p>
            <a:pPr lvl="1"/>
            <a:r>
              <a:rPr lang="en-US" sz="2400" b="1" dirty="0"/>
              <a:t>Assessed only at 12 month mark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968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9979AB-A7F8-408B-98CD-45E302A6CDC8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407519"/>
            <a:ext cx="1070834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Recognition – eligibility requirement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627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Minimum of 35% of all participants must be eligible for program based on blood test or diagnosis of GDM.</a:t>
            </a:r>
          </a:p>
          <a:p>
            <a:r>
              <a:rPr lang="en-US" dirty="0"/>
              <a:t>65% of participants can be eligible based on risk test results. </a:t>
            </a:r>
          </a:p>
        </p:txBody>
      </p:sp>
    </p:spTree>
    <p:extLst>
      <p:ext uri="{BB962C8B-B14F-4D97-AF65-F5344CB8AC3E}">
        <p14:creationId xmlns:p14="http://schemas.microsoft.com/office/powerpoint/2010/main" val="142929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70" y="18288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Submission data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930" y="2326341"/>
            <a:ext cx="6172200" cy="1102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Data submission will occur every 6 months to CDC.</a:t>
            </a:r>
          </a:p>
        </p:txBody>
      </p:sp>
    </p:spTree>
    <p:extLst>
      <p:ext uri="{BB962C8B-B14F-4D97-AF65-F5344CB8AC3E}">
        <p14:creationId xmlns:p14="http://schemas.microsoft.com/office/powerpoint/2010/main" val="50606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Submission Changes – Enrollment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29" y="1690688"/>
            <a:ext cx="10076330" cy="4351338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r>
              <a:rPr lang="en-US" sz="2200" dirty="0"/>
              <a:t>1 Non-primary care health professional (e.g., pharmacist, dietitian) </a:t>
            </a:r>
          </a:p>
          <a:p>
            <a:r>
              <a:rPr lang="en-US" sz="2200" dirty="0"/>
              <a:t>2 Primary care provider/office or specialist (e.g., MD, DO, PA, NP, or other staff at the provider’s office) </a:t>
            </a:r>
          </a:p>
          <a:p>
            <a:r>
              <a:rPr lang="en-US" sz="2200" dirty="0"/>
              <a:t>3 Community-based organization or community health worker.</a:t>
            </a:r>
          </a:p>
          <a:p>
            <a:r>
              <a:rPr lang="en-US" sz="2200" dirty="0"/>
              <a:t> 4 Self (decided to come on own) </a:t>
            </a:r>
          </a:p>
          <a:p>
            <a:r>
              <a:rPr lang="en-US" sz="2200" dirty="0"/>
              <a:t>5 Family/friends </a:t>
            </a:r>
          </a:p>
          <a:p>
            <a:r>
              <a:rPr lang="en-US" sz="2200" dirty="0"/>
              <a:t>6 An employer or employer’s wellness program </a:t>
            </a:r>
          </a:p>
          <a:p>
            <a:r>
              <a:rPr lang="en-US" sz="2200" dirty="0"/>
              <a:t>7 Insurance company </a:t>
            </a:r>
          </a:p>
          <a:p>
            <a:r>
              <a:rPr lang="en-US" sz="2200" dirty="0"/>
              <a:t>8 Media (radio, newspaper, billboard, poster/flyer, etc.), national media (TV, Internet ad), and social media (Twitter, Facebook, etc.) </a:t>
            </a:r>
          </a:p>
          <a:p>
            <a:r>
              <a:rPr lang="en-US" sz="2200" dirty="0"/>
              <a:t>9 Other </a:t>
            </a:r>
          </a:p>
          <a:p>
            <a:r>
              <a:rPr lang="en-US" sz="2200" dirty="0"/>
              <a:t>10 Not reported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2FA41-B253-43FF-8B8F-040DEE2CE474}"/>
              </a:ext>
            </a:extLst>
          </p:cNvPr>
          <p:cNvCxnSpPr>
            <a:cxnSpLocks/>
          </p:cNvCxnSpPr>
          <p:nvPr/>
        </p:nvCxnSpPr>
        <p:spPr>
          <a:xfrm>
            <a:off x="838200" y="1663794"/>
            <a:ext cx="10726271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9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8A8EFB-44EA-484D-9D13-46FC0B4A7C3C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2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Submission Changes- Payer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612" y="1690688"/>
            <a:ext cx="6275294" cy="40072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 Medicare </a:t>
            </a:r>
          </a:p>
          <a:p>
            <a:r>
              <a:rPr lang="en-US" dirty="0"/>
              <a:t>2 Medicaid </a:t>
            </a:r>
          </a:p>
          <a:p>
            <a:r>
              <a:rPr lang="en-US" dirty="0"/>
              <a:t>3 Private Insurer </a:t>
            </a:r>
          </a:p>
          <a:p>
            <a:r>
              <a:rPr lang="en-US" dirty="0"/>
              <a:t>4 Self-pay </a:t>
            </a:r>
          </a:p>
          <a:p>
            <a:r>
              <a:rPr lang="en-US" dirty="0"/>
              <a:t>5 Dual Eligible (Medicare and Medicaid) </a:t>
            </a:r>
          </a:p>
          <a:p>
            <a:r>
              <a:rPr lang="en-US" dirty="0"/>
              <a:t>6 Grant funding </a:t>
            </a:r>
          </a:p>
          <a:p>
            <a:r>
              <a:rPr lang="en-US" dirty="0"/>
              <a:t>7 Employer </a:t>
            </a:r>
          </a:p>
          <a:p>
            <a:r>
              <a:rPr lang="en-US" dirty="0"/>
              <a:t>8 Other </a:t>
            </a:r>
          </a:p>
          <a:p>
            <a:r>
              <a:rPr lang="en-US" dirty="0"/>
              <a:t>9 Not reported </a:t>
            </a:r>
          </a:p>
        </p:txBody>
      </p:sp>
    </p:spTree>
    <p:extLst>
      <p:ext uri="{BB962C8B-B14F-4D97-AF65-F5344CB8AC3E}">
        <p14:creationId xmlns:p14="http://schemas.microsoft.com/office/powerpoint/2010/main" val="426969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Submission Changes –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Identify and record the highest grade or year of school the participant completed.</a:t>
            </a:r>
          </a:p>
        </p:txBody>
      </p:sp>
    </p:spTree>
    <p:extLst>
      <p:ext uri="{BB962C8B-B14F-4D97-AF65-F5344CB8AC3E}">
        <p14:creationId xmlns:p14="http://schemas.microsoft.com/office/powerpoint/2010/main" val="80490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Submission changes – session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Session IDs in </a:t>
            </a:r>
            <a:r>
              <a:rPr lang="en-US" sz="2400" b="1" dirty="0"/>
              <a:t>months 1-6</a:t>
            </a:r>
            <a:r>
              <a:rPr lang="en-US" sz="2400" dirty="0"/>
              <a:t> could be numbered </a:t>
            </a:r>
            <a:r>
              <a:rPr lang="en-US" sz="2400" b="1" dirty="0"/>
              <a:t>1 through 26</a:t>
            </a:r>
            <a:r>
              <a:rPr lang="en-US" sz="2400" dirty="0"/>
              <a:t> depending on the frequency of weekly offerings.</a:t>
            </a:r>
          </a:p>
          <a:p>
            <a:r>
              <a:rPr lang="en-US" sz="2400" dirty="0"/>
              <a:t>Session IDs in </a:t>
            </a:r>
            <a:r>
              <a:rPr lang="en-US" sz="2400" b="1" dirty="0"/>
              <a:t>months</a:t>
            </a:r>
            <a:r>
              <a:rPr lang="en-US" sz="2400" dirty="0"/>
              <a:t> </a:t>
            </a:r>
            <a:r>
              <a:rPr lang="en-US" sz="2400" b="1" dirty="0"/>
              <a:t>7-12</a:t>
            </a:r>
            <a:r>
              <a:rPr lang="en-US" sz="2400" dirty="0"/>
              <a:t> will all be numbered as </a:t>
            </a:r>
            <a:r>
              <a:rPr lang="en-US" sz="2400" b="1" dirty="0"/>
              <a:t>99.</a:t>
            </a:r>
          </a:p>
        </p:txBody>
      </p:sp>
    </p:spTree>
    <p:extLst>
      <p:ext uri="{BB962C8B-B14F-4D97-AF65-F5344CB8AC3E}">
        <p14:creationId xmlns:p14="http://schemas.microsoft.com/office/powerpoint/2010/main" val="94863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998C46-C480-4AC5-89DE-34A9AD56295F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19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Submission changes – session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Months 1-6 (scheduled core sessions) should be coded as “</a:t>
            </a:r>
            <a:r>
              <a:rPr lang="en-US" sz="2600" b="1" dirty="0"/>
              <a:t>C</a:t>
            </a:r>
            <a:r>
              <a:rPr lang="en-US" sz="2600" dirty="0"/>
              <a:t>”.</a:t>
            </a:r>
          </a:p>
          <a:p>
            <a:r>
              <a:rPr lang="en-US" sz="2600" dirty="0"/>
              <a:t>Months 7-12 Core maintenance sessions should be coded as “</a:t>
            </a:r>
            <a:r>
              <a:rPr lang="en-US" sz="2600" b="1" dirty="0"/>
              <a:t>CM</a:t>
            </a:r>
            <a:r>
              <a:rPr lang="en-US" sz="2600" dirty="0"/>
              <a:t>”.</a:t>
            </a:r>
          </a:p>
          <a:p>
            <a:r>
              <a:rPr lang="en-US" sz="2600" dirty="0"/>
              <a:t>Make-up sessions will be identified as “</a:t>
            </a:r>
            <a:r>
              <a:rPr lang="en-US" sz="2600" b="1" dirty="0"/>
              <a:t>MU</a:t>
            </a:r>
            <a:r>
              <a:rPr lang="en-US" sz="2600" dirty="0"/>
              <a:t>” and should be used with the corresponding Session ID that was previously missed by the participant.</a:t>
            </a:r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45596"/>
              </p:ext>
            </p:extLst>
          </p:nvPr>
        </p:nvGraphicFramePr>
        <p:xfrm>
          <a:off x="1128962" y="4377433"/>
          <a:ext cx="4678392" cy="870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7872">
                  <a:extLst>
                    <a:ext uri="{9D8B030D-6E8A-4147-A177-3AD203B41FA5}">
                      <a16:colId xmlns:a16="http://schemas.microsoft.com/office/drawing/2014/main" val="1054839924"/>
                    </a:ext>
                  </a:extLst>
                </a:gridCol>
                <a:gridCol w="2560520">
                  <a:extLst>
                    <a:ext uri="{9D8B030D-6E8A-4147-A177-3AD203B41FA5}">
                      <a16:colId xmlns:a16="http://schemas.microsoft.com/office/drawing/2014/main" val="849573683"/>
                    </a:ext>
                  </a:extLst>
                </a:gridCol>
              </a:tblGrid>
              <a:tr h="435489"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08759"/>
                  </a:ext>
                </a:extLst>
              </a:tr>
              <a:tr h="435489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5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69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E1A7-5A18-410B-BF27-4F7C2E2F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5873-860C-48D3-9D4A-644443B0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755" y="1825625"/>
            <a:ext cx="9252045" cy="4351338"/>
          </a:xfrm>
        </p:spPr>
        <p:txBody>
          <a:bodyPr>
            <a:normAutofit/>
          </a:bodyPr>
          <a:lstStyle/>
          <a:p>
            <a:r>
              <a:rPr lang="en-US" dirty="0"/>
              <a:t>Single organization that holds recognition for multiple sites or entities</a:t>
            </a:r>
          </a:p>
          <a:p>
            <a:r>
              <a:rPr lang="en-US" dirty="0"/>
              <a:t>All member sites and coaches are on a shared database</a:t>
            </a:r>
          </a:p>
          <a:p>
            <a:r>
              <a:rPr lang="en-US" dirty="0"/>
              <a:t>CDC-recognition is based on the average of collective data for all cohorts</a:t>
            </a:r>
          </a:p>
          <a:p>
            <a:r>
              <a:rPr lang="en-US" dirty="0"/>
              <a:t>One</a:t>
            </a:r>
            <a:r>
              <a:rPr lang="en-US" b="1" dirty="0"/>
              <a:t> </a:t>
            </a:r>
            <a:r>
              <a:rPr lang="en-US" dirty="0"/>
              <a:t>data submission every 6 months of pooled cohort data</a:t>
            </a:r>
          </a:p>
          <a:p>
            <a:pPr lvl="1"/>
            <a:r>
              <a:rPr lang="en-US" dirty="0"/>
              <a:t>Must be the same delivery mode for </a:t>
            </a:r>
            <a:r>
              <a:rPr lang="en-US" b="1" dirty="0"/>
              <a:t>all</a:t>
            </a:r>
            <a:r>
              <a:rPr lang="en-US" dirty="0"/>
              <a:t> participants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9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Learn about the 2018 CDC Standards and Operating Procedures.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6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6" y="1825625"/>
            <a:ext cx="103318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full standards can be found at: </a:t>
            </a:r>
            <a:r>
              <a:rPr lang="en-US" dirty="0">
                <a:hlinkClick r:id="rId3"/>
              </a:rPr>
              <a:t>https://www.cdc.gov/diabetes/prevention/pdf/dprp-standards.pdf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questions go to: </a:t>
            </a:r>
            <a:r>
              <a:rPr lang="en-US" sz="2400" dirty="0">
                <a:hlinkClick r:id="rId4"/>
              </a:rPr>
              <a:t>https://nationaldppcsc.cdc.gov/s/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		 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07EF9C-0E2C-4A59-A57B-1C5DD057EB11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Participant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70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18 years of age or older</a:t>
            </a:r>
          </a:p>
          <a:p>
            <a:r>
              <a:rPr lang="en-US" b="1" dirty="0"/>
              <a:t>BMI ≥ 25 kg/m</a:t>
            </a:r>
            <a:r>
              <a:rPr lang="en-US" b="1" baseline="30000" dirty="0"/>
              <a:t>2 </a:t>
            </a:r>
            <a:r>
              <a:rPr lang="en-US" b="1" dirty="0"/>
              <a:t>,</a:t>
            </a:r>
            <a:r>
              <a:rPr lang="en-US" b="1" baseline="30000" dirty="0"/>
              <a:t> </a:t>
            </a:r>
            <a:r>
              <a:rPr lang="en-US" b="1" dirty="0"/>
              <a:t>≥ 23kg/m</a:t>
            </a:r>
            <a:r>
              <a:rPr lang="en-US" b="1" baseline="30000" dirty="0"/>
              <a:t>2 </a:t>
            </a:r>
            <a:r>
              <a:rPr lang="en-US" b="1" dirty="0"/>
              <a:t>if Asian American</a:t>
            </a:r>
          </a:p>
          <a:p>
            <a:r>
              <a:rPr lang="en-US" dirty="0"/>
              <a:t>A recent blood test (within the past year)</a:t>
            </a:r>
          </a:p>
          <a:p>
            <a:pPr lvl="1"/>
            <a:r>
              <a:rPr lang="en-US" dirty="0"/>
              <a:t>FBG of 100-125 mg/dl</a:t>
            </a:r>
          </a:p>
          <a:p>
            <a:pPr lvl="1"/>
            <a:r>
              <a:rPr lang="en-US" dirty="0"/>
              <a:t>2 hour plasma glucose of 140-199 mg/dl</a:t>
            </a:r>
          </a:p>
          <a:p>
            <a:pPr lvl="1"/>
            <a:r>
              <a:rPr lang="en-US" dirty="0"/>
              <a:t>A1c of 5.7-6.4</a:t>
            </a:r>
          </a:p>
          <a:p>
            <a:r>
              <a:rPr lang="en-US" dirty="0"/>
              <a:t>Positive screening based on CDC/ADA risk tests</a:t>
            </a:r>
          </a:p>
          <a:p>
            <a:r>
              <a:rPr lang="en-US" dirty="0"/>
              <a:t>Cannot have a diagnosis of type 1 or type 2 diabetes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7607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8C4DD-D5DB-4DB4-AA96-7F92E01AF7C1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Make-up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627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Can be delivered in any delivery mode. </a:t>
            </a:r>
          </a:p>
          <a:p>
            <a:r>
              <a:rPr lang="en-US" sz="2400" dirty="0"/>
              <a:t>Only one make-up session per week.</a:t>
            </a:r>
          </a:p>
          <a:p>
            <a:r>
              <a:rPr lang="en-US" sz="2400" dirty="0"/>
              <a:t>Can be held on the same day as class.</a:t>
            </a:r>
          </a:p>
          <a:p>
            <a:r>
              <a:rPr lang="en-US" sz="2400" dirty="0"/>
              <a:t>Content and </a:t>
            </a:r>
            <a:r>
              <a:rPr lang="en-US" sz="2400" b="1" dirty="0"/>
              <a:t>length </a:t>
            </a:r>
            <a:r>
              <a:rPr lang="en-US" sz="2400" dirty="0"/>
              <a:t>should be comparable to regular session.</a:t>
            </a:r>
          </a:p>
        </p:txBody>
      </p:sp>
    </p:spTree>
    <p:extLst>
      <p:ext uri="{BB962C8B-B14F-4D97-AF65-F5344CB8AC3E}">
        <p14:creationId xmlns:p14="http://schemas.microsoft.com/office/powerpoint/2010/main" val="167273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9628-613B-4EF8-A591-FCC5A8540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2578" y1="22209" x2="12578" y2="2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41" y="2783541"/>
            <a:ext cx="4244788" cy="2822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Make-up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Weight recorded should reflect the participant weight on the date of the session make-up.</a:t>
            </a:r>
          </a:p>
          <a:p>
            <a:pPr lvl="1"/>
            <a:r>
              <a:rPr lang="en-US" sz="2800" dirty="0"/>
              <a:t>Example: </a:t>
            </a:r>
          </a:p>
          <a:p>
            <a:pPr lvl="2"/>
            <a:r>
              <a:rPr lang="en-US" sz="2400" dirty="0"/>
              <a:t>Class missed on 4/3.</a:t>
            </a:r>
          </a:p>
          <a:p>
            <a:pPr lvl="2"/>
            <a:r>
              <a:rPr lang="en-US" sz="2400" dirty="0"/>
              <a:t>Session make-up on 4/8. </a:t>
            </a:r>
          </a:p>
          <a:p>
            <a:pPr lvl="2"/>
            <a:r>
              <a:rPr lang="en-US" sz="2400" dirty="0"/>
              <a:t>Weight recorded should reflect weight on 4/8.</a:t>
            </a:r>
          </a:p>
        </p:txBody>
      </p:sp>
    </p:spTree>
    <p:extLst>
      <p:ext uri="{BB962C8B-B14F-4D97-AF65-F5344CB8AC3E}">
        <p14:creationId xmlns:p14="http://schemas.microsoft.com/office/powerpoint/2010/main" val="400674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Make-up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23" y="1859340"/>
            <a:ext cx="10972800" cy="1569660"/>
          </a:xfrm>
        </p:spPr>
        <p:txBody>
          <a:bodyPr>
            <a:normAutofit/>
          </a:bodyPr>
          <a:lstStyle/>
          <a:p>
            <a:r>
              <a:rPr lang="en-US" sz="2400" dirty="0"/>
              <a:t>Physical activity minutes recorded at make-up session should reflect the </a:t>
            </a:r>
            <a:r>
              <a:rPr lang="en-US" sz="2400" b="1" dirty="0"/>
              <a:t>number of minutes logged for the week preceding the missed session</a:t>
            </a:r>
            <a:r>
              <a:rPr lang="en-US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4AD96-ECBA-4DAA-8E93-6357100AD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56" y="2910540"/>
            <a:ext cx="4206688" cy="28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FA536-0AB3-464D-8DF3-10D0DE1B3F44}"/>
              </a:ext>
            </a:extLst>
          </p:cNvPr>
          <p:cNvSpPr/>
          <p:nvPr/>
        </p:nvSpPr>
        <p:spPr>
          <a:xfrm>
            <a:off x="0" y="-58552"/>
            <a:ext cx="12192000" cy="12284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Recognition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3271"/>
            <a:ext cx="10972800" cy="2160591"/>
          </a:xfrm>
        </p:spPr>
        <p:txBody>
          <a:bodyPr>
            <a:normAutofit/>
          </a:bodyPr>
          <a:lstStyle/>
          <a:p>
            <a:r>
              <a:rPr lang="en-US" sz="2400" b="1" dirty="0"/>
              <a:t>60% of participants </a:t>
            </a:r>
            <a:r>
              <a:rPr lang="en-US" sz="2400" dirty="0"/>
              <a:t>need to attend at least </a:t>
            </a:r>
            <a:r>
              <a:rPr lang="en-US" sz="2400" b="1" dirty="0"/>
              <a:t>9 sessions </a:t>
            </a:r>
            <a:r>
              <a:rPr lang="en-US" sz="2400" dirty="0"/>
              <a:t>in </a:t>
            </a:r>
            <a:r>
              <a:rPr lang="en-US" sz="2400" b="1" dirty="0"/>
              <a:t>months 1-6</a:t>
            </a:r>
            <a:r>
              <a:rPr lang="en-US" sz="2400" dirty="0"/>
              <a:t>.</a:t>
            </a:r>
          </a:p>
          <a:p>
            <a:r>
              <a:rPr lang="en-US" sz="2400" b="1" dirty="0"/>
              <a:t>60% of participants </a:t>
            </a:r>
            <a:r>
              <a:rPr lang="en-US" sz="2400" dirty="0"/>
              <a:t>need to attend at least </a:t>
            </a:r>
            <a:r>
              <a:rPr lang="en-US" sz="2400" b="1" dirty="0"/>
              <a:t>3 sessions </a:t>
            </a:r>
            <a:r>
              <a:rPr lang="en-US" sz="2400" dirty="0"/>
              <a:t>in </a:t>
            </a:r>
            <a:r>
              <a:rPr lang="en-US" sz="2400" b="1" dirty="0"/>
              <a:t>months 7-12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2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716462"/>
            <a:ext cx="3932237" cy="1707775"/>
          </a:xfrm>
          <a:ln w="38100">
            <a:solidFill>
              <a:srgbClr val="00663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Recognition – session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Participants who have attended at least </a:t>
            </a:r>
            <a:r>
              <a:rPr lang="en-US" sz="3200" b="1" dirty="0"/>
              <a:t>3 sessions </a:t>
            </a:r>
            <a:r>
              <a:rPr lang="en-US" sz="3200" dirty="0"/>
              <a:t>in months 1-6 and whose time from first session attended to last session of the lifestyle change program was at least 9 months are </a:t>
            </a:r>
            <a:r>
              <a:rPr lang="en-US" sz="3200" b="1" dirty="0"/>
              <a:t>included </a:t>
            </a:r>
            <a:r>
              <a:rPr lang="en-US" sz="3200" dirty="0"/>
              <a:t>in recognition evaluation.</a:t>
            </a:r>
          </a:p>
        </p:txBody>
      </p:sp>
    </p:spTree>
    <p:extLst>
      <p:ext uri="{BB962C8B-B14F-4D97-AF65-F5344CB8AC3E}">
        <p14:creationId xmlns:p14="http://schemas.microsoft.com/office/powerpoint/2010/main" val="48298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83" y="2388674"/>
            <a:ext cx="4851125" cy="322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Recognition – body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 must have </a:t>
            </a:r>
            <a:r>
              <a:rPr lang="en-US" b="1" dirty="0"/>
              <a:t>body weight documented </a:t>
            </a:r>
            <a:r>
              <a:rPr lang="en-US" dirty="0"/>
              <a:t>during at least </a:t>
            </a:r>
            <a:r>
              <a:rPr lang="en-US" b="1" dirty="0"/>
              <a:t>80% of the sessions</a:t>
            </a:r>
            <a:r>
              <a:rPr lang="en-US" dirty="0"/>
              <a:t>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886888-659A-421F-85E6-3B2265947696}"/>
              </a:ext>
            </a:extLst>
          </p:cNvPr>
          <p:cNvCxnSpPr>
            <a:cxnSpLocks/>
          </p:cNvCxnSpPr>
          <p:nvPr/>
        </p:nvCxnSpPr>
        <p:spPr>
          <a:xfrm>
            <a:off x="838200" y="1385047"/>
            <a:ext cx="10726271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699"/>
      </p:ext>
    </p:extLst>
  </p:cSld>
  <p:clrMapOvr>
    <a:masterClrMapping/>
  </p:clrMapOvr>
</p:sld>
</file>

<file path=ppt/theme/theme1.xml><?xml version="1.0" encoding="utf-8"?>
<a:theme xmlns:a="http://schemas.openxmlformats.org/drawingml/2006/main" name="NDSU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SU Theme" id="{B3B8677B-8C04-4248-8E14-E881C8201151}" vid="{6AA75A20-8648-48EA-86F2-A0E5612D1DF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s" id="{5EB62C62-7A01-43BC-9A8E-0994251F16EB}" vid="{9464C01E-C061-4D7F-AC0E-3BA45CE3B35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 Theme</Template>
  <TotalTime>13840</TotalTime>
  <Words>784</Words>
  <Application>Microsoft Office PowerPoint</Application>
  <PresentationFormat>Widescreen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NDSU Theme</vt:lpstr>
      <vt:lpstr>1_Office Theme</vt:lpstr>
      <vt:lpstr>Dots</vt:lpstr>
      <vt:lpstr>2018 National Diabetes Prevention Program Standards: A Quick Guide Reference</vt:lpstr>
      <vt:lpstr>Objectives</vt:lpstr>
      <vt:lpstr>Participant eligibility</vt:lpstr>
      <vt:lpstr>Make-up sessions</vt:lpstr>
      <vt:lpstr>Make-up sessions</vt:lpstr>
      <vt:lpstr>Make-up sessions</vt:lpstr>
      <vt:lpstr>Recognition changes</vt:lpstr>
      <vt:lpstr>Recognition – session attendance</vt:lpstr>
      <vt:lpstr>Recognition – body weight</vt:lpstr>
      <vt:lpstr>Recognition – physical activity</vt:lpstr>
      <vt:lpstr>Recognition – weight loss achieved</vt:lpstr>
      <vt:lpstr>Recognition – eligibility requirement </vt:lpstr>
      <vt:lpstr>Submission data changes</vt:lpstr>
      <vt:lpstr>Submission Changes – Enrollment source</vt:lpstr>
      <vt:lpstr>Submission Changes- Payer Type</vt:lpstr>
      <vt:lpstr>Submission Changes – Education</vt:lpstr>
      <vt:lpstr>Submission changes – session ID</vt:lpstr>
      <vt:lpstr>Submission changes – session type</vt:lpstr>
      <vt:lpstr>Umbrella Recognition</vt:lpstr>
      <vt:lpstr>Questions?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of Practice Call</dc:title>
  <dc:creator>Nikki Johnson</dc:creator>
  <cp:lastModifiedBy>Monahan, Brianna L.</cp:lastModifiedBy>
  <cp:revision>33</cp:revision>
  <dcterms:created xsi:type="dcterms:W3CDTF">2018-04-16T14:02:28Z</dcterms:created>
  <dcterms:modified xsi:type="dcterms:W3CDTF">2019-11-20T16:17:13Z</dcterms:modified>
</cp:coreProperties>
</file>