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6"/>
  </p:notesMasterIdLst>
  <p:handoutMasterIdLst>
    <p:handoutMasterId r:id="rId17"/>
  </p:handoutMasterIdLst>
  <p:sldIdLst>
    <p:sldId id="256" r:id="rId5"/>
    <p:sldId id="261" r:id="rId6"/>
    <p:sldId id="262" r:id="rId7"/>
    <p:sldId id="257" r:id="rId8"/>
    <p:sldId id="259" r:id="rId9"/>
    <p:sldId id="263" r:id="rId10"/>
    <p:sldId id="264" r:id="rId11"/>
    <p:sldId id="453" r:id="rId12"/>
    <p:sldId id="448" r:id="rId13"/>
    <p:sldId id="452" r:id="rId14"/>
    <p:sldId id="260"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AEA06F1-B57D-406B-8F09-B1FDC0D0B1F3}" type="datetimeFigureOut">
              <a:rPr lang="en-US" smtClean="0"/>
              <a:t>5/15/2023</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237F2BD-238E-42D0-B670-F788A50DBDE8}" type="datetimeFigureOut">
              <a:rPr lang="en-US" smtClean="0"/>
              <a:t>5/15/2023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latin typeface="Arial" panose="020B0604020202020204" pitchFamily="34" charset="0"/>
                <a:cs typeface="Arial" panose="020B0604020202020204" pitchFamily="34" charset="0"/>
              </a:rPr>
              <a:t>We have 7 Vision Rehabilitation Specialists (VRS) in ND. We have a VRS in every office except for Williston where they share the Minot and Dickinson VRS.</a:t>
            </a:r>
          </a:p>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10</a:t>
            </a:fld>
            <a:endParaRPr lang="en-US" dirty="0"/>
          </a:p>
        </p:txBody>
      </p:sp>
    </p:spTree>
    <p:extLst>
      <p:ext uri="{BB962C8B-B14F-4D97-AF65-F5344CB8AC3E}">
        <p14:creationId xmlns:p14="http://schemas.microsoft.com/office/powerpoint/2010/main" val="215902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11</a:t>
            </a:fld>
            <a:endParaRPr lang="en-US" dirty="0"/>
          </a:p>
        </p:txBody>
      </p:sp>
    </p:spTree>
    <p:extLst>
      <p:ext uri="{BB962C8B-B14F-4D97-AF65-F5344CB8AC3E}">
        <p14:creationId xmlns:p14="http://schemas.microsoft.com/office/powerpoint/2010/main" val="32851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dirty="0"/>
          </a:p>
        </p:txBody>
      </p:sp>
    </p:spTree>
    <p:extLst>
      <p:ext uri="{BB962C8B-B14F-4D97-AF65-F5344CB8AC3E}">
        <p14:creationId xmlns:p14="http://schemas.microsoft.com/office/powerpoint/2010/main" val="158647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vision is more common in older adults because many of the diseases that can cause it are more common in older adults. Aging doesn’t cause low vision on its own. </a:t>
            </a:r>
          </a:p>
          <a:p>
            <a:r>
              <a:rPr lang="en-US" dirty="0"/>
              <a:t>Eye and brain injuries and certain genetic disorders can also cause low vision.</a:t>
            </a:r>
          </a:p>
        </p:txBody>
      </p:sp>
      <p:sp>
        <p:nvSpPr>
          <p:cNvPr id="4" name="Slide Number Placeholder 3"/>
          <p:cNvSpPr>
            <a:spLocks noGrp="1"/>
          </p:cNvSpPr>
          <p:nvPr>
            <p:ph type="sldNum" sz="quarter" idx="5"/>
          </p:nvPr>
        </p:nvSpPr>
        <p:spPr/>
        <p:txBody>
          <a:bodyPr/>
          <a:lstStyle/>
          <a:p>
            <a:fld id="{28E8DF69-FFB1-4D3A-9D8C-5887E79674D9}" type="slidenum">
              <a:rPr lang="en-US" smtClean="0"/>
              <a:t>3</a:t>
            </a:fld>
            <a:endParaRPr lang="en-US" dirty="0"/>
          </a:p>
        </p:txBody>
      </p:sp>
    </p:spTree>
    <p:extLst>
      <p:ext uri="{BB962C8B-B14F-4D97-AF65-F5344CB8AC3E}">
        <p14:creationId xmlns:p14="http://schemas.microsoft.com/office/powerpoint/2010/main" val="429326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vision loss it can affect central or peripheral vision which will affect what tasks they struggle with.</a:t>
            </a:r>
          </a:p>
        </p:txBody>
      </p:sp>
      <p:sp>
        <p:nvSpPr>
          <p:cNvPr id="4" name="Slide Number Placeholder 3"/>
          <p:cNvSpPr>
            <a:spLocks noGrp="1"/>
          </p:cNvSpPr>
          <p:nvPr>
            <p:ph type="sldNum" sz="quarter" idx="5"/>
          </p:nvPr>
        </p:nvSpPr>
        <p:spPr/>
        <p:txBody>
          <a:bodyPr/>
          <a:lstStyle/>
          <a:p>
            <a:fld id="{28E8DF69-FFB1-4D3A-9D8C-5887E79674D9}" type="slidenum">
              <a:rPr lang="en-US" smtClean="0"/>
              <a:t>4</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5</a:t>
            </a:fld>
            <a:endParaRPr lang="en-US" dirty="0"/>
          </a:p>
        </p:txBody>
      </p:sp>
    </p:spTree>
    <p:extLst>
      <p:ext uri="{BB962C8B-B14F-4D97-AF65-F5344CB8AC3E}">
        <p14:creationId xmlns:p14="http://schemas.microsoft.com/office/powerpoint/2010/main" val="411146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latin typeface="Arial" panose="020B0604020202020204" pitchFamily="34" charset="0"/>
                <a:cs typeface="Arial" panose="020B0604020202020204" pitchFamily="34" charset="0"/>
              </a:rPr>
              <a:t>Example of vision impairments: macular degeneration, cataracts, glaucoma, diabetic retinopathy, detached retina, retinitis pigmentosa, etc.</a:t>
            </a:r>
          </a:p>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6</a:t>
            </a:fld>
            <a:endParaRPr lang="en-US" dirty="0"/>
          </a:p>
        </p:txBody>
      </p:sp>
    </p:spTree>
    <p:extLst>
      <p:ext uri="{BB962C8B-B14F-4D97-AF65-F5344CB8AC3E}">
        <p14:creationId xmlns:p14="http://schemas.microsoft.com/office/powerpoint/2010/main" val="201756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limited funding our program cannot always purchase everything the client wants as it is a needs based program. There may be some financial contribution for devices.</a:t>
            </a:r>
          </a:p>
          <a:p>
            <a:r>
              <a:rPr lang="en-US" dirty="0"/>
              <a:t>For Information and Referral we work with many other programs to get maximum benefits for our clients.</a:t>
            </a:r>
          </a:p>
        </p:txBody>
      </p:sp>
      <p:sp>
        <p:nvSpPr>
          <p:cNvPr id="4" name="Slide Number Placeholder 3"/>
          <p:cNvSpPr>
            <a:spLocks noGrp="1"/>
          </p:cNvSpPr>
          <p:nvPr>
            <p:ph type="sldNum" sz="quarter" idx="5"/>
          </p:nvPr>
        </p:nvSpPr>
        <p:spPr/>
        <p:txBody>
          <a:bodyPr/>
          <a:lstStyle/>
          <a:p>
            <a:fld id="{28E8DF69-FFB1-4D3A-9D8C-5887E79674D9}" type="slidenum">
              <a:rPr lang="en-US" smtClean="0"/>
              <a:t>7</a:t>
            </a:fld>
            <a:endParaRPr lang="en-US" dirty="0"/>
          </a:p>
        </p:txBody>
      </p:sp>
    </p:spTree>
    <p:extLst>
      <p:ext uri="{BB962C8B-B14F-4D97-AF65-F5344CB8AC3E}">
        <p14:creationId xmlns:p14="http://schemas.microsoft.com/office/powerpoint/2010/main" val="55251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8DF69-FFB1-4D3A-9D8C-5887E79674D9}" type="slidenum">
              <a:rPr lang="en-US" smtClean="0"/>
              <a:t>8</a:t>
            </a:fld>
            <a:endParaRPr lang="en-US" dirty="0"/>
          </a:p>
        </p:txBody>
      </p:sp>
    </p:spTree>
    <p:extLst>
      <p:ext uri="{BB962C8B-B14F-4D97-AF65-F5344CB8AC3E}">
        <p14:creationId xmlns:p14="http://schemas.microsoft.com/office/powerpoint/2010/main" val="24790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8DF69-FFB1-4D3A-9D8C-5887E79674D9}" type="slidenum">
              <a:rPr lang="en-US" smtClean="0"/>
              <a:t>9</a:t>
            </a:fld>
            <a:endParaRPr lang="en-US" dirty="0"/>
          </a:p>
        </p:txBody>
      </p:sp>
    </p:spTree>
    <p:extLst>
      <p:ext uri="{BB962C8B-B14F-4D97-AF65-F5344CB8AC3E}">
        <p14:creationId xmlns:p14="http://schemas.microsoft.com/office/powerpoint/2010/main" val="7510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5/15/2023</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5/15/2023</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5/15/2023</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5/15/2023</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5/15/2023</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5/15/2023</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5/15/2023</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5/15/2023</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5/15/2023</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5/15/2023</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5/15/2023</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5/15/2023</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mailto:ehermanson@nd.gov" TargetMode="External"/><Relationship Id="rId3" Type="http://schemas.openxmlformats.org/officeDocument/2006/relationships/hyperlink" Target="mailto:alvolk@nd.gov" TargetMode="External"/><Relationship Id="rId7" Type="http://schemas.openxmlformats.org/officeDocument/2006/relationships/hyperlink" Target="mailto:jdrew@nd.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mailto:astearns@nd.gov" TargetMode="External"/><Relationship Id="rId5" Type="http://schemas.openxmlformats.org/officeDocument/2006/relationships/hyperlink" Target="mailto:cbryce@nd.gov" TargetMode="External"/><Relationship Id="rId4" Type="http://schemas.openxmlformats.org/officeDocument/2006/relationships/hyperlink" Target="mailto:mlzeller@nd.gov" TargetMode="External"/><Relationship Id="rId9"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kfyrtv.com/video/2023/02/16/nd-today-low-vision-awareness-month/"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fif"/><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hyperlink" Target="https://www.hhs.nd.gov/vr/vision-servi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109980" y="4094017"/>
            <a:ext cx="9966960" cy="955963"/>
          </a:xfrm>
        </p:spPr>
        <p:txBody>
          <a:bodyPr>
            <a:normAutofit/>
          </a:bodyPr>
          <a:lstStyle/>
          <a:p>
            <a:r>
              <a:rPr lang="en-US" sz="6600" cap="none" dirty="0"/>
              <a:t>Vision Services</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1709530" y="5049982"/>
            <a:ext cx="8767860" cy="412476"/>
          </a:xfrm>
        </p:spPr>
        <p:txBody>
          <a:bodyPr>
            <a:normAutofit fontScale="70000" lnSpcReduction="20000"/>
          </a:bodyPr>
          <a:lstStyle/>
          <a:p>
            <a:r>
              <a:rPr lang="en-US" sz="2000" dirty="0"/>
              <a:t>By: Aimee Volk, Vision and Independent Living Services Administrator</a:t>
            </a:r>
            <a:br>
              <a:rPr lang="en-US" sz="2000" dirty="0"/>
            </a:br>
            <a:endParaRPr lang="en-US" sz="2000" dirty="0"/>
          </a:p>
        </p:txBody>
      </p:sp>
      <p:pic>
        <p:nvPicPr>
          <p:cNvPr id="7" name="Picture 6">
            <a:extLst>
              <a:ext uri="{FF2B5EF4-FFF2-40B4-BE49-F238E27FC236}">
                <a16:creationId xmlns:a16="http://schemas.microsoft.com/office/drawing/2014/main" id="{CD9EF39B-AB41-49AB-8163-8B5FD7D28329}"/>
              </a:ext>
            </a:extLst>
          </p:cNvPr>
          <p:cNvPicPr>
            <a:picLocks noChangeAspect="1"/>
          </p:cNvPicPr>
          <p:nvPr/>
        </p:nvPicPr>
        <p:blipFill>
          <a:blip r:embed="rId3"/>
          <a:srcRect/>
          <a:stretch/>
        </p:blipFill>
        <p:spPr>
          <a:xfrm>
            <a:off x="1562100" y="369776"/>
            <a:ext cx="9514840" cy="3230673"/>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E5A157C3-3B1E-550E-F737-49F9CDDF394C}"/>
              </a:ext>
            </a:extLst>
          </p:cNvPr>
          <p:cNvPicPr>
            <a:picLocks noChangeAspect="1"/>
          </p:cNvPicPr>
          <p:nvPr/>
        </p:nvPicPr>
        <p:blipFill>
          <a:blip r:embed="rId4"/>
          <a:stretch>
            <a:fillRect/>
          </a:stretch>
        </p:blipFill>
        <p:spPr>
          <a:xfrm>
            <a:off x="4145788" y="5586015"/>
            <a:ext cx="3895344" cy="902208"/>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EE397-C5EC-4BBE-BDE4-23783C446AD1}"/>
              </a:ext>
            </a:extLst>
          </p:cNvPr>
          <p:cNvSpPr>
            <a:spLocks noGrp="1"/>
          </p:cNvSpPr>
          <p:nvPr>
            <p:ph type="title"/>
          </p:nvPr>
        </p:nvSpPr>
        <p:spPr>
          <a:xfrm>
            <a:off x="317376" y="290003"/>
            <a:ext cx="9875520" cy="1356360"/>
          </a:xfrm>
        </p:spPr>
        <p:txBody>
          <a:bodyPr/>
          <a:lstStyle/>
          <a:p>
            <a:r>
              <a:rPr lang="en-US" b="1" dirty="0">
                <a:latin typeface="Arial" panose="020B0604020202020204" pitchFamily="34" charset="0"/>
                <a:cs typeface="Arial" panose="020B0604020202020204" pitchFamily="34" charset="0"/>
              </a:rPr>
              <a:t>Regional Contacts</a:t>
            </a:r>
          </a:p>
        </p:txBody>
      </p:sp>
      <p:sp>
        <p:nvSpPr>
          <p:cNvPr id="5" name="Content Placeholder 4">
            <a:extLst>
              <a:ext uri="{FF2B5EF4-FFF2-40B4-BE49-F238E27FC236}">
                <a16:creationId xmlns:a16="http://schemas.microsoft.com/office/drawing/2014/main" id="{68D65F06-2E57-4276-87F3-0CE36969F5F8}"/>
              </a:ext>
            </a:extLst>
          </p:cNvPr>
          <p:cNvSpPr>
            <a:spLocks noGrp="1"/>
          </p:cNvSpPr>
          <p:nvPr>
            <p:ph sz="half" idx="1"/>
          </p:nvPr>
        </p:nvSpPr>
        <p:spPr>
          <a:xfrm>
            <a:off x="4807670" y="1722269"/>
            <a:ext cx="3714892" cy="5015882"/>
          </a:xfrm>
        </p:spPr>
        <p:txBody>
          <a:bodyPr>
            <a:normAutofit fontScale="77500" lnSpcReduction="20000"/>
          </a:bodyPr>
          <a:lstStyle/>
          <a:p>
            <a:r>
              <a:rPr lang="en-US" b="1" dirty="0">
                <a:latin typeface="Arial" panose="020B0604020202020204" pitchFamily="34" charset="0"/>
                <a:cs typeface="Arial" panose="020B0604020202020204" pitchFamily="34" charset="0"/>
              </a:rPr>
              <a:t>Aimee Volk, Vision &amp; IL Admin.</a:t>
            </a:r>
          </a:p>
          <a:p>
            <a:pPr marL="0" indent="0">
              <a:buNone/>
            </a:pPr>
            <a:r>
              <a:rPr lang="en-US" dirty="0">
                <a:latin typeface="Arial" panose="020B0604020202020204" pitchFamily="34" charset="0"/>
                <a:cs typeface="Arial" panose="020B0604020202020204" pitchFamily="34" charset="0"/>
              </a:rPr>
              <a:t>	701-328-8954</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alvolk@nd.gov</a:t>
            </a:r>
            <a:endParaRPr lang="en-US" dirty="0">
              <a:solidFill>
                <a:srgbClr val="087482"/>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Mariel Zeller, Minot</a:t>
            </a:r>
          </a:p>
          <a:p>
            <a:pPr marL="0" indent="0">
              <a:buNone/>
            </a:pPr>
            <a:r>
              <a:rPr lang="en-US" dirty="0">
                <a:latin typeface="Arial" panose="020B0604020202020204" pitchFamily="34" charset="0"/>
                <a:cs typeface="Arial" panose="020B0604020202020204" pitchFamily="34" charset="0"/>
              </a:rPr>
              <a:t>	701-857-8640</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mlzeller@nd.gov</a:t>
            </a:r>
            <a:endParaRPr lang="en-US" dirty="0">
              <a:solidFill>
                <a:srgbClr val="087482"/>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Cathy Bryce, Devils Lake</a:t>
            </a:r>
          </a:p>
          <a:p>
            <a:pPr marL="0" indent="0">
              <a:buNone/>
            </a:pPr>
            <a:r>
              <a:rPr lang="en-US" dirty="0">
                <a:latin typeface="Arial" panose="020B0604020202020204" pitchFamily="34" charset="0"/>
                <a:cs typeface="Arial" panose="020B0604020202020204" pitchFamily="34" charset="0"/>
              </a:rPr>
              <a:t>	701-665-2221</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cbryce@nd.gov</a:t>
            </a:r>
            <a:endParaRPr lang="en-US" dirty="0">
              <a:solidFill>
                <a:srgbClr val="087482"/>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Annika Stearns, Grand Forks</a:t>
            </a:r>
          </a:p>
          <a:p>
            <a:pPr marL="0" indent="0">
              <a:buNone/>
            </a:pPr>
            <a:r>
              <a:rPr lang="en-US" dirty="0">
                <a:latin typeface="Arial" panose="020B0604020202020204" pitchFamily="34" charset="0"/>
                <a:cs typeface="Arial" panose="020B0604020202020204" pitchFamily="34" charset="0"/>
              </a:rPr>
              <a:t>	701-795-3149</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astearns@nd.gov</a:t>
            </a:r>
            <a:endParaRPr lang="en-US" dirty="0">
              <a:solidFill>
                <a:srgbClr val="087482"/>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D88BF97-687D-45D1-8481-EDA5FE3AC587}"/>
              </a:ext>
            </a:extLst>
          </p:cNvPr>
          <p:cNvSpPr>
            <a:spLocks noGrp="1"/>
          </p:cNvSpPr>
          <p:nvPr>
            <p:ph sz="half" idx="2"/>
          </p:nvPr>
        </p:nvSpPr>
        <p:spPr>
          <a:xfrm>
            <a:off x="8522563" y="1722268"/>
            <a:ext cx="3400147" cy="4918229"/>
          </a:xfrm>
        </p:spPr>
        <p:txBody>
          <a:bodyPr>
            <a:normAutofit fontScale="77500" lnSpcReduction="20000"/>
          </a:bodyPr>
          <a:lstStyle/>
          <a:p>
            <a:r>
              <a:rPr lang="en-US" b="1" dirty="0">
                <a:latin typeface="Arial" panose="020B0604020202020204" pitchFamily="34" charset="0"/>
                <a:cs typeface="Arial" panose="020B0604020202020204" pitchFamily="34" charset="0"/>
              </a:rPr>
              <a:t>Vacant, Fargo</a:t>
            </a:r>
          </a:p>
          <a:p>
            <a:pPr marL="0" indent="0">
              <a:buNone/>
            </a:pPr>
            <a:r>
              <a:rPr lang="en-US" dirty="0">
                <a:latin typeface="Arial" panose="020B0604020202020204" pitchFamily="34" charset="0"/>
                <a:cs typeface="Arial" panose="020B0604020202020204" pitchFamily="34" charset="0"/>
              </a:rPr>
              <a:t>	701-298-4460</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rPr>
              <a:t>Vacant</a:t>
            </a:r>
          </a:p>
          <a:p>
            <a:r>
              <a:rPr lang="en-US" b="1" dirty="0">
                <a:latin typeface="Arial" panose="020B0604020202020204" pitchFamily="34" charset="0"/>
                <a:cs typeface="Arial" panose="020B0604020202020204" pitchFamily="34" charset="0"/>
              </a:rPr>
              <a:t>Jim Drew, Jamestown</a:t>
            </a:r>
          </a:p>
          <a:p>
            <a:pPr marL="0" indent="0">
              <a:buNone/>
            </a:pPr>
            <a:r>
              <a:rPr lang="en-US" dirty="0">
                <a:latin typeface="Arial" panose="020B0604020202020204" pitchFamily="34" charset="0"/>
                <a:cs typeface="Arial" panose="020B0604020202020204" pitchFamily="34" charset="0"/>
              </a:rPr>
              <a:t>	701-253-6352</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jdrew@nd.gov</a:t>
            </a:r>
            <a:endParaRPr lang="en-US" dirty="0">
              <a:solidFill>
                <a:srgbClr val="087482"/>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Betsy Hermanson, Bismarck</a:t>
            </a:r>
          </a:p>
          <a:p>
            <a:pPr marL="0" indent="0">
              <a:buNone/>
            </a:pPr>
            <a:r>
              <a:rPr lang="en-US" dirty="0">
                <a:latin typeface="Arial" panose="020B0604020202020204" pitchFamily="34" charset="0"/>
                <a:cs typeface="Arial" panose="020B0604020202020204" pitchFamily="34" charset="0"/>
              </a:rPr>
              <a:t>	701-328-8800</a:t>
            </a:r>
          </a:p>
          <a:p>
            <a:pPr marL="0" indent="0">
              <a:buNone/>
            </a:pPr>
            <a:r>
              <a:rPr lang="en-US" dirty="0">
                <a:latin typeface="Arial" panose="020B0604020202020204" pitchFamily="34" charset="0"/>
                <a:cs typeface="Arial" panose="020B0604020202020204" pitchFamily="34" charset="0"/>
              </a:rPr>
              <a:t>	</a:t>
            </a:r>
            <a:r>
              <a:rPr lang="en-US" dirty="0">
                <a:solidFill>
                  <a:srgbClr val="087482"/>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ehermanson@nd.gov</a:t>
            </a:r>
            <a:endParaRPr lang="en-US" dirty="0">
              <a:solidFill>
                <a:srgbClr val="087482"/>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Rick Haugen, Dickinson &amp; Williston</a:t>
            </a:r>
          </a:p>
          <a:p>
            <a:pPr marL="0" indent="0">
              <a:buNone/>
            </a:pPr>
            <a:r>
              <a:rPr lang="en-US" dirty="0">
                <a:latin typeface="Arial" panose="020B0604020202020204" pitchFamily="34" charset="0"/>
                <a:cs typeface="Arial" panose="020B0604020202020204" pitchFamily="34" charset="0"/>
              </a:rPr>
              <a:t>	701-328-8954</a:t>
            </a:r>
          </a:p>
          <a:p>
            <a:pPr marL="0" indent="0">
              <a:buNone/>
            </a:pPr>
            <a:r>
              <a:rPr lang="en-US" dirty="0">
                <a:latin typeface="Arial" panose="020B0604020202020204" pitchFamily="34" charset="0"/>
                <a:cs typeface="Arial" panose="020B0604020202020204" pitchFamily="34" charset="0"/>
              </a:rPr>
              <a:t>	</a:t>
            </a:r>
            <a:r>
              <a:rPr lang="en-US" u="sng" dirty="0">
                <a:solidFill>
                  <a:srgbClr val="087482"/>
                </a:solidFill>
                <a:latin typeface="Arial" panose="020B0604020202020204" pitchFamily="34" charset="0"/>
                <a:cs typeface="Arial" panose="020B0604020202020204" pitchFamily="34" charset="0"/>
              </a:rPr>
              <a:t>richaugen</a:t>
            </a:r>
            <a:r>
              <a:rPr lang="en-US" dirty="0">
                <a:solidFill>
                  <a:srgbClr val="087482"/>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@nd.gov</a:t>
            </a:r>
            <a:endParaRPr lang="en-US" dirty="0">
              <a:solidFill>
                <a:srgbClr val="087482"/>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US" u="sng" dirty="0">
              <a:solidFill>
                <a:srgbClr val="049FDA"/>
              </a:solidFill>
              <a:latin typeface="Arial" panose="020B0604020202020204" pitchFamily="34" charset="0"/>
              <a:cs typeface="Arial" panose="020B0604020202020204" pitchFamily="34" charset="0"/>
            </a:endParaRPr>
          </a:p>
          <a:p>
            <a:pPr marL="0" indent="0">
              <a:buNone/>
            </a:pPr>
            <a:endParaRPr lang="en-US" dirty="0"/>
          </a:p>
        </p:txBody>
      </p:sp>
      <p:pic>
        <p:nvPicPr>
          <p:cNvPr id="2" name="Picture 1">
            <a:extLst>
              <a:ext uri="{FF2B5EF4-FFF2-40B4-BE49-F238E27FC236}">
                <a16:creationId xmlns:a16="http://schemas.microsoft.com/office/drawing/2014/main" id="{8F476BB1-E434-91E2-C49B-025ED0763708}"/>
              </a:ext>
            </a:extLst>
          </p:cNvPr>
          <p:cNvPicPr>
            <a:picLocks noChangeAspect="1"/>
          </p:cNvPicPr>
          <p:nvPr/>
        </p:nvPicPr>
        <p:blipFill>
          <a:blip r:embed="rId9"/>
          <a:stretch>
            <a:fillRect/>
          </a:stretch>
        </p:blipFill>
        <p:spPr>
          <a:xfrm>
            <a:off x="444798" y="1969745"/>
            <a:ext cx="4261282" cy="3559946"/>
          </a:xfrm>
          <a:prstGeom prst="rect">
            <a:avLst/>
          </a:prstGeom>
        </p:spPr>
      </p:pic>
    </p:spTree>
    <p:extLst>
      <p:ext uri="{BB962C8B-B14F-4D97-AF65-F5344CB8AC3E}">
        <p14:creationId xmlns:p14="http://schemas.microsoft.com/office/powerpoint/2010/main" val="384277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6096000" y="609600"/>
            <a:ext cx="5038844" cy="1356360"/>
          </a:xfrm>
        </p:spPr>
        <p:txBody>
          <a:bodyPr>
            <a:normAutofit/>
          </a:bodyPr>
          <a:lstStyle/>
          <a:p>
            <a:r>
              <a:rPr lang="en-US" dirty="0">
                <a:solidFill>
                  <a:srgbClr val="FFFFFF"/>
                </a:solidFill>
                <a:latin typeface="Arial" panose="020B0604020202020204" pitchFamily="34" charset="0"/>
                <a:cs typeface="Arial" panose="020B0604020202020204" pitchFamily="34" charset="0"/>
              </a:rPr>
              <a:t>Thank You</a:t>
            </a:r>
          </a:p>
        </p:txBody>
      </p:sp>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6096000" y="2057400"/>
            <a:ext cx="5038844" cy="4038600"/>
          </a:xfrm>
        </p:spPr>
        <p:txBody>
          <a:bodyPr>
            <a:normAutofit/>
          </a:bodyPr>
          <a:lstStyle/>
          <a:p>
            <a:pPr marL="45720" indent="0">
              <a:buNone/>
            </a:pPr>
            <a:r>
              <a:rPr lang="en-US" dirty="0">
                <a:solidFill>
                  <a:srgbClr val="FFFFFF"/>
                </a:solidFill>
                <a:latin typeface="Arial" panose="020B0604020202020204" pitchFamily="34" charset="0"/>
                <a:cs typeface="Arial" panose="020B0604020202020204" pitchFamily="34" charset="0"/>
              </a:rPr>
              <a:t>If you have questions please contact:</a:t>
            </a:r>
          </a:p>
          <a:p>
            <a:pPr marL="45720" indent="0">
              <a:buNone/>
            </a:pPr>
            <a:r>
              <a:rPr lang="en-US" b="1" dirty="0">
                <a:solidFill>
                  <a:srgbClr val="FFFFFF"/>
                </a:solidFill>
                <a:latin typeface="Arial" panose="020B0604020202020204" pitchFamily="34" charset="0"/>
                <a:cs typeface="Arial" panose="020B0604020202020204" pitchFamily="34" charset="0"/>
              </a:rPr>
              <a:t>Aimee Volk, Vision and Independent Living Services Administrator, VR</a:t>
            </a:r>
          </a:p>
          <a:p>
            <a:r>
              <a:rPr lang="en-US" b="1" dirty="0">
                <a:solidFill>
                  <a:srgbClr val="FFFFFF"/>
                </a:solidFill>
                <a:latin typeface="Arial" panose="020B0604020202020204" pitchFamily="34" charset="0"/>
                <a:cs typeface="Arial" panose="020B0604020202020204" pitchFamily="34" charset="0"/>
              </a:rPr>
              <a:t>(701) 328-8954</a:t>
            </a:r>
          </a:p>
          <a:p>
            <a:r>
              <a:rPr lang="en-US" b="1" dirty="0">
                <a:solidFill>
                  <a:srgbClr val="FFFFFF"/>
                </a:solidFill>
                <a:latin typeface="Arial" panose="020B0604020202020204" pitchFamily="34" charset="0"/>
                <a:cs typeface="Arial" panose="020B0604020202020204" pitchFamily="34" charset="0"/>
              </a:rPr>
              <a:t>alvolk@nd.gov</a:t>
            </a:r>
          </a:p>
          <a:p>
            <a:endParaRPr lang="en-US" dirty="0">
              <a:solidFill>
                <a:srgbClr val="FFFFFF"/>
              </a:solidFill>
            </a:endParaRPr>
          </a:p>
        </p:txBody>
      </p:sp>
      <p:sp>
        <p:nvSpPr>
          <p:cNvPr id="26" name="Rectangle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3" name="Oval 2">
            <a:extLst>
              <a:ext uri="{FF2B5EF4-FFF2-40B4-BE49-F238E27FC236}">
                <a16:creationId xmlns:a16="http://schemas.microsoft.com/office/drawing/2014/main" id="{553FD3B6-89EA-F96E-D094-B96CDE7A0FEA}"/>
              </a:ext>
            </a:extLst>
          </p:cNvPr>
          <p:cNvSpPr/>
          <p:nvPr/>
        </p:nvSpPr>
        <p:spPr>
          <a:xfrm>
            <a:off x="516488" y="1110187"/>
            <a:ext cx="5038844" cy="463746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4698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77F-2BB1-B403-9A20-4C73D8E1343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B2633565-2DF8-9C67-C081-75895D88CACE}"/>
              </a:ext>
            </a:extLst>
          </p:cNvPr>
          <p:cNvSpPr>
            <a:spLocks noGrp="1"/>
          </p:cNvSpPr>
          <p:nvPr>
            <p:ph idx="1"/>
          </p:nvPr>
        </p:nvSpPr>
        <p:spPr>
          <a:xfrm>
            <a:off x="1143000" y="2077375"/>
            <a:ext cx="9872871" cy="2632311"/>
          </a:xfrm>
        </p:spPr>
        <p:txBody>
          <a:bodyPr/>
          <a:lstStyle/>
          <a:p>
            <a:r>
              <a:rPr lang="en-US" dirty="0">
                <a:solidFill>
                  <a:schemeClr val="tx1"/>
                </a:solidFill>
                <a:latin typeface="Arial" panose="020B0604020202020204" pitchFamily="34" charset="0"/>
                <a:cs typeface="Arial" panose="020B0604020202020204" pitchFamily="34" charset="0"/>
              </a:rPr>
              <a:t>Understanding low vision</a:t>
            </a:r>
          </a:p>
          <a:p>
            <a:r>
              <a:rPr lang="en-US" dirty="0">
                <a:solidFill>
                  <a:schemeClr val="tx1"/>
                </a:solidFill>
                <a:latin typeface="Arial" panose="020B0604020202020204" pitchFamily="34" charset="0"/>
                <a:cs typeface="Arial" panose="020B0604020202020204" pitchFamily="34" charset="0"/>
              </a:rPr>
              <a:t>Common low vision diagnoses</a:t>
            </a:r>
          </a:p>
          <a:p>
            <a:r>
              <a:rPr lang="en-US" dirty="0">
                <a:solidFill>
                  <a:schemeClr val="tx1"/>
                </a:solidFill>
                <a:latin typeface="Arial" panose="020B0604020202020204" pitchFamily="34" charset="0"/>
                <a:cs typeface="Arial" panose="020B0604020202020204" pitchFamily="34" charset="0"/>
              </a:rPr>
              <a:t>Understanding low vision programs with VR </a:t>
            </a:r>
          </a:p>
          <a:p>
            <a:r>
              <a:rPr lang="en-US" dirty="0">
                <a:solidFill>
                  <a:schemeClr val="tx1"/>
                </a:solidFill>
                <a:latin typeface="Arial" panose="020B0604020202020204" pitchFamily="34" charset="0"/>
                <a:cs typeface="Arial" panose="020B0604020202020204" pitchFamily="34" charset="0"/>
              </a:rPr>
              <a:t>Common assistive devices for low vision to maintain independence</a:t>
            </a:r>
          </a:p>
          <a:p>
            <a:r>
              <a:rPr lang="en-US" dirty="0">
                <a:solidFill>
                  <a:schemeClr val="tx1"/>
                </a:solidFill>
                <a:latin typeface="Arial" panose="020B0604020202020204" pitchFamily="34" charset="0"/>
                <a:cs typeface="Arial" panose="020B0604020202020204" pitchFamily="34" charset="0"/>
              </a:rPr>
              <a:t>How to complete a referral and whom to contact</a:t>
            </a:r>
          </a:p>
        </p:txBody>
      </p:sp>
      <p:pic>
        <p:nvPicPr>
          <p:cNvPr id="5" name="Graphic 4" descr="Puzzle outline">
            <a:extLst>
              <a:ext uri="{FF2B5EF4-FFF2-40B4-BE49-F238E27FC236}">
                <a16:creationId xmlns:a16="http://schemas.microsoft.com/office/drawing/2014/main" id="{F3544AB6-A5B3-76AB-2DCD-17132AB490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884984">
            <a:off x="552512" y="5208573"/>
            <a:ext cx="914400" cy="914400"/>
          </a:xfrm>
          <a:prstGeom prst="rect">
            <a:avLst/>
          </a:prstGeom>
        </p:spPr>
      </p:pic>
      <p:pic>
        <p:nvPicPr>
          <p:cNvPr id="6" name="Graphic 5" descr="Puzzle outline">
            <a:extLst>
              <a:ext uri="{FF2B5EF4-FFF2-40B4-BE49-F238E27FC236}">
                <a16:creationId xmlns:a16="http://schemas.microsoft.com/office/drawing/2014/main" id="{64D3D69F-2E2F-30C5-FDA8-59EB311BBF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577918">
            <a:off x="1854626" y="4709686"/>
            <a:ext cx="914400" cy="914400"/>
          </a:xfrm>
          <a:prstGeom prst="rect">
            <a:avLst/>
          </a:prstGeom>
        </p:spPr>
      </p:pic>
      <p:pic>
        <p:nvPicPr>
          <p:cNvPr id="7" name="Graphic 6" descr="Puzzle outline">
            <a:extLst>
              <a:ext uri="{FF2B5EF4-FFF2-40B4-BE49-F238E27FC236}">
                <a16:creationId xmlns:a16="http://schemas.microsoft.com/office/drawing/2014/main" id="{666C7C8D-58A9-986F-62C2-4539CC95A0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7555" y="5559318"/>
            <a:ext cx="914400" cy="914400"/>
          </a:xfrm>
          <a:prstGeom prst="rect">
            <a:avLst/>
          </a:prstGeom>
        </p:spPr>
      </p:pic>
      <p:pic>
        <p:nvPicPr>
          <p:cNvPr id="8" name="Graphic 7" descr="Puzzle outline">
            <a:extLst>
              <a:ext uri="{FF2B5EF4-FFF2-40B4-BE49-F238E27FC236}">
                <a16:creationId xmlns:a16="http://schemas.microsoft.com/office/drawing/2014/main" id="{40521A24-3D1F-9302-404D-8A8AA5AFEB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7052000">
            <a:off x="5336893" y="5286738"/>
            <a:ext cx="914400" cy="914400"/>
          </a:xfrm>
          <a:prstGeom prst="rect">
            <a:avLst/>
          </a:prstGeom>
        </p:spPr>
      </p:pic>
      <p:pic>
        <p:nvPicPr>
          <p:cNvPr id="9" name="Graphic 8" descr="Puzzle outline">
            <a:extLst>
              <a:ext uri="{FF2B5EF4-FFF2-40B4-BE49-F238E27FC236}">
                <a16:creationId xmlns:a16="http://schemas.microsoft.com/office/drawing/2014/main" id="{FFF6BA0C-8D57-AE27-1254-19586861D8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18963" y="4709686"/>
            <a:ext cx="914400" cy="914400"/>
          </a:xfrm>
          <a:prstGeom prst="rect">
            <a:avLst/>
          </a:prstGeom>
        </p:spPr>
      </p:pic>
      <p:pic>
        <p:nvPicPr>
          <p:cNvPr id="10" name="Graphic 9" descr="Puzzle outline">
            <a:extLst>
              <a:ext uri="{FF2B5EF4-FFF2-40B4-BE49-F238E27FC236}">
                <a16:creationId xmlns:a16="http://schemas.microsoft.com/office/drawing/2014/main" id="{E078778C-1565-802A-C1FC-E6DCBBF1EE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446295">
            <a:off x="9229530" y="5178491"/>
            <a:ext cx="914400" cy="914400"/>
          </a:xfrm>
          <a:prstGeom prst="rect">
            <a:avLst/>
          </a:prstGeom>
        </p:spPr>
      </p:pic>
      <p:pic>
        <p:nvPicPr>
          <p:cNvPr id="11" name="Graphic 10" descr="Puzzle outline">
            <a:extLst>
              <a:ext uri="{FF2B5EF4-FFF2-40B4-BE49-F238E27FC236}">
                <a16:creationId xmlns:a16="http://schemas.microsoft.com/office/drawing/2014/main" id="{78C7EAE1-5951-9217-ABCD-7EA7A11C72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6025" y="5030793"/>
            <a:ext cx="914400" cy="914400"/>
          </a:xfrm>
          <a:prstGeom prst="rect">
            <a:avLst/>
          </a:prstGeom>
        </p:spPr>
      </p:pic>
      <p:pic>
        <p:nvPicPr>
          <p:cNvPr id="12" name="Graphic 11" descr="Puzzle outline">
            <a:extLst>
              <a:ext uri="{FF2B5EF4-FFF2-40B4-BE49-F238E27FC236}">
                <a16:creationId xmlns:a16="http://schemas.microsoft.com/office/drawing/2014/main" id="{58C24785-376B-286A-6DA1-A5170793119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181478">
            <a:off x="3939404" y="4764478"/>
            <a:ext cx="914400" cy="914400"/>
          </a:xfrm>
          <a:prstGeom prst="rect">
            <a:avLst/>
          </a:prstGeom>
        </p:spPr>
      </p:pic>
      <p:pic>
        <p:nvPicPr>
          <p:cNvPr id="13" name="Graphic 12" descr="Puzzle outline">
            <a:extLst>
              <a:ext uri="{FF2B5EF4-FFF2-40B4-BE49-F238E27FC236}">
                <a16:creationId xmlns:a16="http://schemas.microsoft.com/office/drawing/2014/main" id="{0BC75AB5-30DE-2073-4405-2099069BA8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8704" y="5608567"/>
            <a:ext cx="914400" cy="914400"/>
          </a:xfrm>
          <a:prstGeom prst="rect">
            <a:avLst/>
          </a:prstGeom>
        </p:spPr>
      </p:pic>
      <p:pic>
        <p:nvPicPr>
          <p:cNvPr id="14" name="Graphic 13" descr="Puzzle outline">
            <a:extLst>
              <a:ext uri="{FF2B5EF4-FFF2-40B4-BE49-F238E27FC236}">
                <a16:creationId xmlns:a16="http://schemas.microsoft.com/office/drawing/2014/main" id="{9B259DE2-7D9B-E536-8B1C-35FDE9E3EBC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4407610">
            <a:off x="10558107" y="4669972"/>
            <a:ext cx="914400" cy="914400"/>
          </a:xfrm>
          <a:prstGeom prst="rect">
            <a:avLst/>
          </a:prstGeom>
        </p:spPr>
      </p:pic>
    </p:spTree>
    <p:extLst>
      <p:ext uri="{BB962C8B-B14F-4D97-AF65-F5344CB8AC3E}">
        <p14:creationId xmlns:p14="http://schemas.microsoft.com/office/powerpoint/2010/main" val="200517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860118-1E59-B342-964A-28D084C74FF0}"/>
              </a:ext>
            </a:extLst>
          </p:cNvPr>
          <p:cNvSpPr>
            <a:spLocks noGrp="1"/>
          </p:cNvSpPr>
          <p:nvPr>
            <p:ph type="title"/>
          </p:nvPr>
        </p:nvSpPr>
        <p:spPr>
          <a:xfrm>
            <a:off x="6537293" y="0"/>
            <a:ext cx="5157420" cy="1082351"/>
          </a:xfrm>
        </p:spPr>
        <p:txBody>
          <a:bodyPr anchor="ctr">
            <a:normAutofit/>
          </a:bodyPr>
          <a:lstStyle/>
          <a:p>
            <a:r>
              <a:rPr lang="en-US" dirty="0">
                <a:solidFill>
                  <a:srgbClr val="FFFFFF"/>
                </a:solidFill>
              </a:rPr>
              <a:t>What is Low Vision?</a:t>
            </a:r>
          </a:p>
        </p:txBody>
      </p:sp>
      <p:pic>
        <p:nvPicPr>
          <p:cNvPr id="1026" name="Picture 2" descr="Optician standing next to a snellen chart Vector Image">
            <a:extLst>
              <a:ext uri="{FF2B5EF4-FFF2-40B4-BE49-F238E27FC236}">
                <a16:creationId xmlns:a16="http://schemas.microsoft.com/office/drawing/2014/main" id="{71087F54-1A30-6138-B27A-7FDB55B124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1693400"/>
            <a:ext cx="3856774" cy="35600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0C34DF-5F8A-F9F2-2503-C86D57C0FFFD}"/>
              </a:ext>
            </a:extLst>
          </p:cNvPr>
          <p:cNvSpPr>
            <a:spLocks noGrp="1"/>
          </p:cNvSpPr>
          <p:nvPr>
            <p:ph idx="1"/>
          </p:nvPr>
        </p:nvSpPr>
        <p:spPr>
          <a:xfrm>
            <a:off x="7147753" y="1017038"/>
            <a:ext cx="4954050" cy="5659016"/>
          </a:xfrm>
        </p:spPr>
        <p:txBody>
          <a:bodyPr anchor="t">
            <a:normAutofit lnSpcReduction="10000"/>
          </a:bodyPr>
          <a:lstStyle/>
          <a:p>
            <a:r>
              <a:rPr lang="en-US" sz="1800" dirty="0">
                <a:solidFill>
                  <a:srgbClr val="FFFFFF"/>
                </a:solidFill>
                <a:latin typeface="Arial" panose="020B0604020202020204" pitchFamily="34" charset="0"/>
                <a:cs typeface="Arial" panose="020B0604020202020204" pitchFamily="34" charset="0"/>
              </a:rPr>
              <a:t>Cannot be fixed with glasses, contact lenses, medication, or surgery</a:t>
            </a:r>
          </a:p>
          <a:p>
            <a:r>
              <a:rPr lang="en-US" sz="1800" dirty="0">
                <a:solidFill>
                  <a:srgbClr val="FFFFFF"/>
                </a:solidFill>
                <a:latin typeface="Arial" panose="020B0604020202020204" pitchFamily="34" charset="0"/>
                <a:cs typeface="Arial" panose="020B0604020202020204" pitchFamily="34" charset="0"/>
              </a:rPr>
              <a:t>Can occur at any age but tends to affect older adults due to aging of the eyes.</a:t>
            </a:r>
          </a:p>
          <a:p>
            <a:pPr lvl="1"/>
            <a:r>
              <a:rPr lang="en-US" sz="1800" dirty="0">
                <a:solidFill>
                  <a:srgbClr val="FFFFFF"/>
                </a:solidFill>
                <a:latin typeface="Arial" panose="020B0604020202020204" pitchFamily="34" charset="0"/>
                <a:cs typeface="Arial" panose="020B0604020202020204" pitchFamily="34" charset="0"/>
              </a:rPr>
              <a:t>Best corrected visual acuity 20/40  is low vision and legal blindness is 20/200 in the better eye</a:t>
            </a:r>
          </a:p>
          <a:p>
            <a:r>
              <a:rPr lang="en-US" sz="1800" dirty="0">
                <a:solidFill>
                  <a:srgbClr val="FFFFFF"/>
                </a:solidFill>
                <a:latin typeface="Arial" panose="020B0604020202020204" pitchFamily="34" charset="0"/>
                <a:cs typeface="Arial" panose="020B0604020202020204" pitchFamily="34" charset="0"/>
              </a:rPr>
              <a:t>Most common causes of Low Vision in aging adults</a:t>
            </a:r>
          </a:p>
          <a:p>
            <a:pPr lvl="1"/>
            <a:r>
              <a:rPr lang="en-US" sz="1800" dirty="0">
                <a:solidFill>
                  <a:srgbClr val="FFFFFF"/>
                </a:solidFill>
                <a:latin typeface="Arial" panose="020B0604020202020204" pitchFamily="34" charset="0"/>
                <a:cs typeface="Arial" panose="020B0604020202020204" pitchFamily="34" charset="0"/>
              </a:rPr>
              <a:t>Macular Degeneration</a:t>
            </a:r>
          </a:p>
          <a:p>
            <a:pPr lvl="1"/>
            <a:r>
              <a:rPr lang="en-US" sz="1800" dirty="0">
                <a:solidFill>
                  <a:srgbClr val="FFFFFF"/>
                </a:solidFill>
                <a:latin typeface="Arial" panose="020B0604020202020204" pitchFamily="34" charset="0"/>
                <a:cs typeface="Arial" panose="020B0604020202020204" pitchFamily="34" charset="0"/>
              </a:rPr>
              <a:t>Cataracts</a:t>
            </a:r>
          </a:p>
          <a:p>
            <a:pPr lvl="1"/>
            <a:r>
              <a:rPr lang="en-US" sz="1800" dirty="0">
                <a:solidFill>
                  <a:srgbClr val="FFFFFF"/>
                </a:solidFill>
                <a:latin typeface="Arial" panose="020B0604020202020204" pitchFamily="34" charset="0"/>
                <a:cs typeface="Arial" panose="020B0604020202020204" pitchFamily="34" charset="0"/>
              </a:rPr>
              <a:t>Glaucoma</a:t>
            </a:r>
          </a:p>
          <a:p>
            <a:pPr lvl="1"/>
            <a:r>
              <a:rPr lang="en-US" sz="1800" dirty="0">
                <a:solidFill>
                  <a:srgbClr val="FFFFFF"/>
                </a:solidFill>
                <a:latin typeface="Arial" panose="020B0604020202020204" pitchFamily="34" charset="0"/>
                <a:cs typeface="Arial" panose="020B0604020202020204" pitchFamily="34" charset="0"/>
              </a:rPr>
              <a:t>Diabetic Retinopathy</a:t>
            </a:r>
          </a:p>
          <a:p>
            <a:pPr lvl="1"/>
            <a:r>
              <a:rPr lang="en-US" sz="1800" dirty="0">
                <a:solidFill>
                  <a:srgbClr val="FFFFFF"/>
                </a:solidFill>
                <a:latin typeface="Arial" panose="020B0604020202020204" pitchFamily="34" charset="0"/>
                <a:cs typeface="Arial" panose="020B0604020202020204" pitchFamily="34" charset="0"/>
              </a:rPr>
              <a:t>Brain injuries (Traumatic Brain Injuries – falls, strokes, car accidents, etc.)</a:t>
            </a:r>
          </a:p>
          <a:p>
            <a:r>
              <a:rPr lang="en-US" sz="1800" dirty="0">
                <a:solidFill>
                  <a:srgbClr val="FFFFFF"/>
                </a:solidFill>
                <a:latin typeface="Arial" panose="020B0604020202020204" pitchFamily="34" charset="0"/>
                <a:cs typeface="Arial" panose="020B0604020202020204" pitchFamily="34" charset="0"/>
              </a:rPr>
              <a:t>Low vision is permanent – </a:t>
            </a:r>
          </a:p>
          <a:p>
            <a:pPr lvl="1"/>
            <a:r>
              <a:rPr lang="en-US" sz="1800" dirty="0">
                <a:solidFill>
                  <a:srgbClr val="FFFFFF"/>
                </a:solidFill>
                <a:latin typeface="Arial" panose="020B0604020202020204" pitchFamily="34" charset="0"/>
                <a:cs typeface="Arial" panose="020B0604020202020204" pitchFamily="34" charset="0"/>
              </a:rPr>
              <a:t>There are things we can assist with to help vision and to remain safe and independent</a:t>
            </a:r>
            <a:r>
              <a:rPr lang="en-US" sz="1400" dirty="0">
                <a:solidFill>
                  <a:srgbClr val="FFFF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205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673753" y="392491"/>
            <a:ext cx="4203045" cy="1375608"/>
          </a:xfrm>
        </p:spPr>
        <p:txBody>
          <a:bodyPr anchor="ctr">
            <a:normAutofit/>
          </a:bodyPr>
          <a:lstStyle/>
          <a:p>
            <a:r>
              <a:rPr lang="en-US" sz="3100" dirty="0">
                <a:solidFill>
                  <a:schemeClr val="bg1"/>
                </a:solidFill>
                <a:latin typeface="Arial" panose="020B0604020202020204" pitchFamily="34" charset="0"/>
                <a:cs typeface="Arial" panose="020B0604020202020204" pitchFamily="34" charset="0"/>
              </a:rPr>
              <a:t>What can Individuals Experience with Low Vision?</a:t>
            </a:r>
          </a:p>
        </p:txBody>
      </p:sp>
      <p:sp>
        <p:nvSpPr>
          <p:cNvPr id="4" name="Content Placeholder 3">
            <a:extLst>
              <a:ext uri="{FF2B5EF4-FFF2-40B4-BE49-F238E27FC236}">
                <a16:creationId xmlns:a16="http://schemas.microsoft.com/office/drawing/2014/main" id="{5B6335B8-233F-4C68-3F9A-ACC58D4B1EA1}"/>
              </a:ext>
            </a:extLst>
          </p:cNvPr>
          <p:cNvSpPr>
            <a:spLocks noGrp="1"/>
          </p:cNvSpPr>
          <p:nvPr>
            <p:ph idx="1"/>
          </p:nvPr>
        </p:nvSpPr>
        <p:spPr>
          <a:xfrm>
            <a:off x="289250" y="1894114"/>
            <a:ext cx="4587550" cy="4823927"/>
          </a:xfrm>
        </p:spPr>
        <p:txBody>
          <a:bodyPr>
            <a:normAutofit fontScale="92500" lnSpcReduction="10000"/>
          </a:bodyPr>
          <a:lstStyle/>
          <a:p>
            <a:r>
              <a:rPr lang="en-US" dirty="0">
                <a:solidFill>
                  <a:schemeClr val="bg1"/>
                </a:solidFill>
                <a:latin typeface="Arial" panose="020B0604020202020204" pitchFamily="34" charset="0"/>
                <a:cs typeface="Arial" panose="020B0604020202020204" pitchFamily="34" charset="0"/>
              </a:rPr>
              <a:t>Loss of vision impacts are substantial from depression, permanent disability, loss of productivity, and diminished quality of life.</a:t>
            </a:r>
          </a:p>
          <a:p>
            <a:r>
              <a:rPr lang="en-US" dirty="0">
                <a:solidFill>
                  <a:schemeClr val="bg1"/>
                </a:solidFill>
                <a:latin typeface="Arial" panose="020B0604020202020204" pitchFamily="34" charset="0"/>
                <a:cs typeface="Arial" panose="020B0604020202020204" pitchFamily="34" charset="0"/>
              </a:rPr>
              <a:t>Typically the common struggles for those with low vision are doing daily tasks:</a:t>
            </a:r>
          </a:p>
          <a:p>
            <a:pPr lvl="1"/>
            <a:r>
              <a:rPr lang="en-US" dirty="0">
                <a:solidFill>
                  <a:schemeClr val="bg1"/>
                </a:solidFill>
                <a:latin typeface="Arial" panose="020B0604020202020204" pitchFamily="34" charset="0"/>
                <a:cs typeface="Arial" panose="020B0604020202020204" pitchFamily="34" charset="0"/>
              </a:rPr>
              <a:t>Reading</a:t>
            </a:r>
          </a:p>
          <a:p>
            <a:pPr lvl="1"/>
            <a:r>
              <a:rPr lang="en-US" dirty="0">
                <a:solidFill>
                  <a:schemeClr val="bg1"/>
                </a:solidFill>
                <a:latin typeface="Arial" panose="020B0604020202020204" pitchFamily="34" charset="0"/>
                <a:cs typeface="Arial" panose="020B0604020202020204" pitchFamily="34" charset="0"/>
              </a:rPr>
              <a:t>Bill pay</a:t>
            </a:r>
          </a:p>
          <a:p>
            <a:pPr lvl="1"/>
            <a:r>
              <a:rPr lang="en-US" dirty="0">
                <a:solidFill>
                  <a:schemeClr val="bg1"/>
                </a:solidFill>
                <a:latin typeface="Arial" panose="020B0604020202020204" pitchFamily="34" charset="0"/>
                <a:cs typeface="Arial" panose="020B0604020202020204" pitchFamily="34" charset="0"/>
              </a:rPr>
              <a:t>Medication management</a:t>
            </a:r>
          </a:p>
          <a:p>
            <a:pPr lvl="1"/>
            <a:r>
              <a:rPr lang="en-US" dirty="0">
                <a:solidFill>
                  <a:schemeClr val="bg1"/>
                </a:solidFill>
                <a:latin typeface="Arial" panose="020B0604020202020204" pitchFamily="34" charset="0"/>
                <a:cs typeface="Arial" panose="020B0604020202020204" pitchFamily="34" charset="0"/>
              </a:rPr>
              <a:t>Cooking</a:t>
            </a:r>
          </a:p>
          <a:p>
            <a:pPr lvl="1"/>
            <a:r>
              <a:rPr lang="en-US" dirty="0">
                <a:solidFill>
                  <a:schemeClr val="bg1"/>
                </a:solidFill>
                <a:latin typeface="Arial" panose="020B0604020202020204" pitchFamily="34" charset="0"/>
                <a:cs typeface="Arial" panose="020B0604020202020204" pitchFamily="34" charset="0"/>
              </a:rPr>
              <a:t>Shopping</a:t>
            </a:r>
          </a:p>
          <a:p>
            <a:pPr lvl="1"/>
            <a:r>
              <a:rPr lang="en-US" dirty="0">
                <a:solidFill>
                  <a:schemeClr val="bg1"/>
                </a:solidFill>
                <a:latin typeface="Arial" panose="020B0604020202020204" pitchFamily="34" charset="0"/>
                <a:cs typeface="Arial" panose="020B0604020202020204" pitchFamily="34" charset="0"/>
              </a:rPr>
              <a:t>Driving</a:t>
            </a:r>
          </a:p>
          <a:p>
            <a:pPr lvl="1"/>
            <a:r>
              <a:rPr lang="en-US" dirty="0">
                <a:solidFill>
                  <a:schemeClr val="bg1"/>
                </a:solidFill>
                <a:latin typeface="Arial" panose="020B0604020202020204" pitchFamily="34" charset="0"/>
                <a:cs typeface="Arial" panose="020B0604020202020204" pitchFamily="34" charset="0"/>
              </a:rPr>
              <a:t>Activities of daily living</a:t>
            </a:r>
          </a:p>
          <a:p>
            <a:pPr lvl="1"/>
            <a:r>
              <a:rPr lang="en-US" dirty="0">
                <a:solidFill>
                  <a:schemeClr val="bg1"/>
                </a:solidFill>
                <a:latin typeface="Arial" panose="020B0604020202020204" pitchFamily="34" charset="0"/>
                <a:cs typeface="Arial" panose="020B0604020202020204" pitchFamily="34" charset="0"/>
              </a:rPr>
              <a:t>Cleaning</a:t>
            </a:r>
          </a:p>
          <a:p>
            <a:pPr lvl="1"/>
            <a:endParaRPr lang="en-US" dirty="0">
              <a:solidFill>
                <a:schemeClr val="bg1"/>
              </a:solidFill>
            </a:endParaRP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a:extLst>
              <a:ext uri="{FF2B5EF4-FFF2-40B4-BE49-F238E27FC236}">
                <a16:creationId xmlns:a16="http://schemas.microsoft.com/office/drawing/2014/main" id="{2AA4B90B-4517-2EE2-6356-9ECF5606E5A1}"/>
              </a:ext>
            </a:extLst>
          </p:cNvPr>
          <p:cNvSpPr/>
          <p:nvPr/>
        </p:nvSpPr>
        <p:spPr>
          <a:xfrm>
            <a:off x="6259398" y="245097"/>
            <a:ext cx="5363851" cy="618398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847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88E1-1C83-45CD-94C1-01CE6D18A71C}"/>
              </a:ext>
            </a:extLst>
          </p:cNvPr>
          <p:cNvSpPr>
            <a:spLocks noGrp="1"/>
          </p:cNvSpPr>
          <p:nvPr>
            <p:ph type="title"/>
          </p:nvPr>
        </p:nvSpPr>
        <p:spPr>
          <a:xfrm>
            <a:off x="4775612" y="609600"/>
            <a:ext cx="6693061" cy="1356360"/>
          </a:xfrm>
        </p:spPr>
        <p:txBody>
          <a:bodyPr>
            <a:normAutofit/>
          </a:bodyPr>
          <a:lstStyle/>
          <a:p>
            <a:r>
              <a:rPr lang="en-US" dirty="0">
                <a:latin typeface="Arial" panose="020B0604020202020204" pitchFamily="34" charset="0"/>
                <a:cs typeface="Arial" panose="020B0604020202020204" pitchFamily="34" charset="0"/>
              </a:rPr>
              <a:t>Low Vision Programs </a:t>
            </a:r>
          </a:p>
        </p:txBody>
      </p:sp>
      <p:pic>
        <p:nvPicPr>
          <p:cNvPr id="5" name="Picture 4">
            <a:extLst>
              <a:ext uri="{FF2B5EF4-FFF2-40B4-BE49-F238E27FC236}">
                <a16:creationId xmlns:a16="http://schemas.microsoft.com/office/drawing/2014/main" id="{E4D3CE1D-3DAE-4798-AD0B-2A9034A192CC}"/>
              </a:ext>
            </a:extLst>
          </p:cNvPr>
          <p:cNvPicPr>
            <a:picLocks noChangeAspect="1"/>
          </p:cNvPicPr>
          <p:nvPr/>
        </p:nvPicPr>
        <p:blipFill>
          <a:blip r:embed="rId3"/>
          <a:srcRect l="27998" r="27998"/>
          <a:stretch/>
        </p:blipFill>
        <p:spPr>
          <a:xfrm>
            <a:off x="241388" y="256364"/>
            <a:ext cx="4200395" cy="6352184"/>
          </a:xfrm>
          <a:prstGeom prst="rect">
            <a:avLst/>
          </a:prstGeom>
        </p:spPr>
      </p:pic>
      <p:sp>
        <p:nvSpPr>
          <p:cNvPr id="6" name="Content Placeholder 5">
            <a:extLst>
              <a:ext uri="{FF2B5EF4-FFF2-40B4-BE49-F238E27FC236}">
                <a16:creationId xmlns:a16="http://schemas.microsoft.com/office/drawing/2014/main" id="{4E3AB8C8-4E08-363E-0899-BCAE4FBEF40D}"/>
              </a:ext>
            </a:extLst>
          </p:cNvPr>
          <p:cNvSpPr>
            <a:spLocks noGrp="1"/>
          </p:cNvSpPr>
          <p:nvPr>
            <p:ph idx="1"/>
          </p:nvPr>
        </p:nvSpPr>
        <p:spPr>
          <a:xfrm>
            <a:off x="4655976" y="2057400"/>
            <a:ext cx="7016620" cy="4038600"/>
          </a:xfrm>
        </p:spPr>
        <p:txBody>
          <a:bodyPr/>
          <a:lstStyle/>
          <a:p>
            <a:r>
              <a:rPr lang="en-US" dirty="0">
                <a:latin typeface="Arial" panose="020B0604020202020204" pitchFamily="34" charset="0"/>
                <a:cs typeface="Arial" panose="020B0604020202020204" pitchFamily="34" charset="0"/>
              </a:rPr>
              <a:t>Through Vocational Rehabilitation we have 3 programs that can assist those with vision deficits</a:t>
            </a:r>
          </a:p>
          <a:p>
            <a:pPr lvl="1"/>
            <a:r>
              <a:rPr lang="en-US" dirty="0">
                <a:latin typeface="Arial" panose="020B0604020202020204" pitchFamily="34" charset="0"/>
                <a:cs typeface="Arial" panose="020B0604020202020204" pitchFamily="34" charset="0"/>
              </a:rPr>
              <a:t>VR Program if someone wants to work</a:t>
            </a:r>
          </a:p>
          <a:p>
            <a:pPr lvl="1"/>
            <a:r>
              <a:rPr lang="en-US" dirty="0">
                <a:latin typeface="Arial" panose="020B0604020202020204" pitchFamily="34" charset="0"/>
                <a:cs typeface="Arial" panose="020B0604020202020204" pitchFamily="34" charset="0"/>
              </a:rPr>
              <a:t>Older Individuals who are Blind (OIB) Program</a:t>
            </a:r>
          </a:p>
          <a:p>
            <a:pPr lvl="1"/>
            <a:r>
              <a:rPr lang="en-US" dirty="0">
                <a:latin typeface="Arial" panose="020B0604020202020204" pitchFamily="34" charset="0"/>
                <a:cs typeface="Arial" panose="020B0604020202020204" pitchFamily="34" charset="0"/>
              </a:rPr>
              <a:t>Senior Community Service Employment Program (SCSEP)</a:t>
            </a:r>
          </a:p>
          <a:p>
            <a:r>
              <a:rPr lang="en-US" sz="2000" dirty="0">
                <a:latin typeface="Arial" panose="020B0604020202020204" pitchFamily="34" charset="0"/>
                <a:cs typeface="Arial" panose="020B0604020202020204" pitchFamily="34" charset="0"/>
              </a:rPr>
              <a:t>VR is designed to help people with disabilities meet their career goals, from entry-level to professional. It helps people with disabilities get jobs, whether the person is born with a disability, develops a disability or becomes a person with a disability while working.</a:t>
            </a:r>
          </a:p>
        </p:txBody>
      </p:sp>
    </p:spTree>
    <p:extLst>
      <p:ext uri="{BB962C8B-B14F-4D97-AF65-F5344CB8AC3E}">
        <p14:creationId xmlns:p14="http://schemas.microsoft.com/office/powerpoint/2010/main" val="119476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24621-0AFF-5163-8C19-9DAE9F44BB3B}"/>
              </a:ext>
            </a:extLst>
          </p:cNvPr>
          <p:cNvSpPr>
            <a:spLocks noGrp="1"/>
          </p:cNvSpPr>
          <p:nvPr>
            <p:ph type="title"/>
          </p:nvPr>
        </p:nvSpPr>
        <p:spPr>
          <a:xfrm>
            <a:off x="447869" y="475861"/>
            <a:ext cx="5539276" cy="1420229"/>
          </a:xfrm>
        </p:spPr>
        <p:txBody>
          <a:bodyPr/>
          <a:lstStyle/>
          <a:p>
            <a:r>
              <a:rPr lang="en-US" dirty="0">
                <a:latin typeface="Arial" panose="020B0604020202020204" pitchFamily="34" charset="0"/>
                <a:cs typeface="Arial" panose="020B0604020202020204" pitchFamily="34" charset="0"/>
              </a:rPr>
              <a:t>Older Individuals who are Blind(OIB) Program</a:t>
            </a:r>
          </a:p>
        </p:txBody>
      </p:sp>
      <p:pic>
        <p:nvPicPr>
          <p:cNvPr id="16" name="Picture Placeholder 15">
            <a:extLst>
              <a:ext uri="{FF2B5EF4-FFF2-40B4-BE49-F238E27FC236}">
                <a16:creationId xmlns:a16="http://schemas.microsoft.com/office/drawing/2014/main" id="{908CE37E-AFA4-4E42-540C-21A58DD55C41}"/>
              </a:ext>
            </a:extLst>
          </p:cNvPr>
          <p:cNvPicPr>
            <a:picLocks noGrp="1" noChangeAspect="1"/>
          </p:cNvPicPr>
          <p:nvPr>
            <p:ph type="pic" idx="1"/>
          </p:nvPr>
        </p:nvPicPr>
        <p:blipFill>
          <a:blip r:embed="rId3"/>
          <a:srcRect l="29941" r="29941"/>
          <a:stretch/>
        </p:blipFill>
        <p:spPr>
          <a:xfrm>
            <a:off x="7466120" y="1069975"/>
            <a:ext cx="4046430" cy="4800600"/>
          </a:xfrm>
        </p:spPr>
      </p:pic>
      <p:sp>
        <p:nvSpPr>
          <p:cNvPr id="6" name="Text Placeholder 5">
            <a:extLst>
              <a:ext uri="{FF2B5EF4-FFF2-40B4-BE49-F238E27FC236}">
                <a16:creationId xmlns:a16="http://schemas.microsoft.com/office/drawing/2014/main" id="{7CBEC589-3F92-C730-41D4-C1C3D98764E1}"/>
              </a:ext>
            </a:extLst>
          </p:cNvPr>
          <p:cNvSpPr>
            <a:spLocks noGrp="1"/>
          </p:cNvSpPr>
          <p:nvPr>
            <p:ph type="body" sz="half" idx="2"/>
          </p:nvPr>
        </p:nvSpPr>
        <p:spPr>
          <a:xfrm>
            <a:off x="447869" y="2388093"/>
            <a:ext cx="6938352" cy="4143336"/>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Eligibility for OIB program</a:t>
            </a:r>
          </a:p>
          <a:p>
            <a:r>
              <a:rPr lang="en-US" sz="2000" b="1" dirty="0">
                <a:solidFill>
                  <a:schemeClr val="tx1"/>
                </a:solidFill>
                <a:latin typeface="Arial" panose="020B0604020202020204" pitchFamily="34" charset="0"/>
                <a:cs typeface="Arial" panose="020B0604020202020204" pitchFamily="34" charset="0"/>
              </a:rPr>
              <a:t>       Age 55+</a:t>
            </a:r>
          </a:p>
          <a:p>
            <a:r>
              <a:rPr lang="en-US" sz="2000" b="1" dirty="0">
                <a:solidFill>
                  <a:schemeClr val="tx1"/>
                </a:solidFill>
                <a:latin typeface="Arial" panose="020B0604020202020204" pitchFamily="34" charset="0"/>
                <a:cs typeface="Arial" panose="020B0604020202020204" pitchFamily="34" charset="0"/>
              </a:rPr>
              <a:t>       Have a vision impairment that causes low vision</a:t>
            </a:r>
          </a:p>
          <a:p>
            <a:r>
              <a:rPr lang="en-US" sz="2000" b="1" dirty="0">
                <a:solidFill>
                  <a:schemeClr val="tx1"/>
                </a:solidFill>
                <a:latin typeface="Arial" panose="020B0604020202020204" pitchFamily="34" charset="0"/>
                <a:cs typeface="Arial" panose="020B0604020202020204" pitchFamily="34" charset="0"/>
              </a:rPr>
              <a:t>       Not living in a nursing home</a:t>
            </a:r>
          </a:p>
          <a:p>
            <a:r>
              <a:rPr lang="en-US" sz="2000" b="1" dirty="0">
                <a:solidFill>
                  <a:schemeClr val="tx1"/>
                </a:solidFill>
                <a:latin typeface="Arial" panose="020B0604020202020204" pitchFamily="34" charset="0"/>
                <a:cs typeface="Arial" panose="020B0604020202020204" pitchFamily="34" charset="0"/>
              </a:rPr>
              <a:t>       Not working (if working referred to VR program</a:t>
            </a:r>
          </a:p>
          <a:p>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Goal:</a:t>
            </a:r>
          </a:p>
          <a:p>
            <a:r>
              <a:rPr lang="en-US" sz="2000" dirty="0">
                <a:solidFill>
                  <a:schemeClr val="tx1"/>
                </a:solidFill>
                <a:latin typeface="Arial" panose="020B0604020202020204" pitchFamily="34" charset="0"/>
                <a:cs typeface="Arial" panose="020B0604020202020204" pitchFamily="34" charset="0"/>
              </a:rPr>
              <a:t>Improve the individual's independence in their homes and communities and enhancing their quality of life.</a:t>
            </a:r>
            <a:endParaRPr lang="en-US" sz="2000" b="1" dirty="0">
              <a:solidFill>
                <a:schemeClr val="tx1"/>
              </a:solidFill>
              <a:latin typeface="Arial" panose="020B0604020202020204" pitchFamily="34" charset="0"/>
              <a:cs typeface="Arial" panose="020B0604020202020204" pitchFamily="34" charset="0"/>
            </a:endParaRPr>
          </a:p>
        </p:txBody>
      </p:sp>
      <p:sp>
        <p:nvSpPr>
          <p:cNvPr id="7" name="Flowchart: Connector 6">
            <a:extLst>
              <a:ext uri="{FF2B5EF4-FFF2-40B4-BE49-F238E27FC236}">
                <a16:creationId xmlns:a16="http://schemas.microsoft.com/office/drawing/2014/main" id="{8895A79E-60ED-0262-B9E0-A31DE8A47658}"/>
              </a:ext>
            </a:extLst>
          </p:cNvPr>
          <p:cNvSpPr/>
          <p:nvPr/>
        </p:nvSpPr>
        <p:spPr>
          <a:xfrm>
            <a:off x="604158" y="3769352"/>
            <a:ext cx="274320" cy="27432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Flowchart: Connector 11">
            <a:extLst>
              <a:ext uri="{FF2B5EF4-FFF2-40B4-BE49-F238E27FC236}">
                <a16:creationId xmlns:a16="http://schemas.microsoft.com/office/drawing/2014/main" id="{13052874-CB29-700C-0039-2202A819BAD8}"/>
              </a:ext>
            </a:extLst>
          </p:cNvPr>
          <p:cNvSpPr/>
          <p:nvPr/>
        </p:nvSpPr>
        <p:spPr>
          <a:xfrm>
            <a:off x="591163" y="3353264"/>
            <a:ext cx="274320" cy="27432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Flowchart: Connector 12">
            <a:extLst>
              <a:ext uri="{FF2B5EF4-FFF2-40B4-BE49-F238E27FC236}">
                <a16:creationId xmlns:a16="http://schemas.microsoft.com/office/drawing/2014/main" id="{48C8394E-FC7C-E884-CB70-0D605F9C216C}"/>
              </a:ext>
            </a:extLst>
          </p:cNvPr>
          <p:cNvSpPr/>
          <p:nvPr/>
        </p:nvSpPr>
        <p:spPr>
          <a:xfrm>
            <a:off x="591163" y="4185441"/>
            <a:ext cx="274320" cy="27432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EBAD96B2-BEEE-BA91-C54B-248AB74F1572}"/>
              </a:ext>
            </a:extLst>
          </p:cNvPr>
          <p:cNvSpPr/>
          <p:nvPr/>
        </p:nvSpPr>
        <p:spPr>
          <a:xfrm>
            <a:off x="591163" y="2913404"/>
            <a:ext cx="274320" cy="274320"/>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4215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C527D-3A9A-9E3F-4946-76A81B4DE25E}"/>
              </a:ext>
            </a:extLst>
          </p:cNvPr>
          <p:cNvSpPr>
            <a:spLocks noGrp="1"/>
          </p:cNvSpPr>
          <p:nvPr>
            <p:ph type="title"/>
          </p:nvPr>
        </p:nvSpPr>
        <p:spPr>
          <a:xfrm>
            <a:off x="701336" y="609600"/>
            <a:ext cx="2787588" cy="1356360"/>
          </a:xfrm>
        </p:spPr>
        <p:txBody>
          <a:bodyPr/>
          <a:lstStyle/>
          <a:p>
            <a:r>
              <a:rPr lang="en-US" dirty="0">
                <a:latin typeface="Arial" panose="020B0604020202020204" pitchFamily="34" charset="0"/>
                <a:cs typeface="Arial" panose="020B0604020202020204" pitchFamily="34" charset="0"/>
              </a:rPr>
              <a:t>Services</a:t>
            </a:r>
          </a:p>
        </p:txBody>
      </p:sp>
      <p:sp>
        <p:nvSpPr>
          <p:cNvPr id="6" name="Text Placeholder 5">
            <a:extLst>
              <a:ext uri="{FF2B5EF4-FFF2-40B4-BE49-F238E27FC236}">
                <a16:creationId xmlns:a16="http://schemas.microsoft.com/office/drawing/2014/main" id="{75FF7BD1-3B76-2DDA-11C2-7286B6C3B096}"/>
              </a:ext>
            </a:extLst>
          </p:cNvPr>
          <p:cNvSpPr>
            <a:spLocks noGrp="1"/>
          </p:cNvSpPr>
          <p:nvPr>
            <p:ph type="body" idx="1"/>
          </p:nvPr>
        </p:nvSpPr>
        <p:spPr>
          <a:xfrm>
            <a:off x="701336" y="1820162"/>
            <a:ext cx="11052699" cy="777240"/>
          </a:xfrm>
        </p:spPr>
        <p:txBody>
          <a:bodyPr>
            <a:normAutofit/>
          </a:bodyPr>
          <a:lstStyle/>
          <a:p>
            <a:r>
              <a:rPr lang="en-US" dirty="0">
                <a:solidFill>
                  <a:schemeClr val="tx1"/>
                </a:solidFill>
                <a:latin typeface="Arial" panose="020B0604020202020204" pitchFamily="34" charset="0"/>
                <a:cs typeface="Arial" panose="020B0604020202020204" pitchFamily="34" charset="0"/>
              </a:rPr>
              <a:t>Comprehensive in home evaluation to determine what will help the client</a:t>
            </a:r>
          </a:p>
        </p:txBody>
      </p:sp>
      <p:sp>
        <p:nvSpPr>
          <p:cNvPr id="7" name="Content Placeholder 6">
            <a:extLst>
              <a:ext uri="{FF2B5EF4-FFF2-40B4-BE49-F238E27FC236}">
                <a16:creationId xmlns:a16="http://schemas.microsoft.com/office/drawing/2014/main" id="{63CACDD7-709D-26E6-A56D-D146085738B8}"/>
              </a:ext>
            </a:extLst>
          </p:cNvPr>
          <p:cNvSpPr>
            <a:spLocks noGrp="1"/>
          </p:cNvSpPr>
          <p:nvPr>
            <p:ph sz="half" idx="2"/>
          </p:nvPr>
        </p:nvSpPr>
        <p:spPr>
          <a:xfrm>
            <a:off x="701336" y="2721483"/>
            <a:ext cx="5196544" cy="3383280"/>
          </a:xfrm>
        </p:spPr>
        <p:txBody>
          <a:bodyPr>
            <a:normAutofit fontScale="92500"/>
          </a:bodyPr>
          <a:lstStyle/>
          <a:p>
            <a:r>
              <a:rPr lang="en-US" b="1" dirty="0">
                <a:solidFill>
                  <a:schemeClr val="tx1"/>
                </a:solidFill>
                <a:latin typeface="Arial" panose="020B0604020202020204" pitchFamily="34" charset="0"/>
                <a:cs typeface="Arial" panose="020B0604020202020204" pitchFamily="34" charset="0"/>
              </a:rPr>
              <a:t>Advocacy Training</a:t>
            </a:r>
          </a:p>
          <a:p>
            <a:r>
              <a:rPr lang="en-US" b="1" dirty="0">
                <a:solidFill>
                  <a:schemeClr val="tx1"/>
                </a:solidFill>
                <a:latin typeface="Arial" panose="020B0604020202020204" pitchFamily="34" charset="0"/>
                <a:cs typeface="Arial" panose="020B0604020202020204" pitchFamily="34" charset="0"/>
              </a:rPr>
              <a:t>Assistive Technology Devices and Training</a:t>
            </a:r>
          </a:p>
          <a:p>
            <a:r>
              <a:rPr lang="en-US" b="1" dirty="0">
                <a:solidFill>
                  <a:schemeClr val="tx1"/>
                </a:solidFill>
                <a:latin typeface="Arial" panose="020B0604020202020204" pitchFamily="34" charset="0"/>
                <a:cs typeface="Arial" panose="020B0604020202020204" pitchFamily="34" charset="0"/>
              </a:rPr>
              <a:t>Communication Skills</a:t>
            </a:r>
          </a:p>
          <a:p>
            <a:pPr lvl="1"/>
            <a:r>
              <a:rPr lang="en-US" dirty="0">
                <a:latin typeface="Arial" panose="020B0604020202020204" pitchFamily="34" charset="0"/>
                <a:cs typeface="Arial" panose="020B0604020202020204" pitchFamily="34" charset="0"/>
              </a:rPr>
              <a:t>Telling time</a:t>
            </a:r>
          </a:p>
          <a:p>
            <a:pPr lvl="1"/>
            <a:r>
              <a:rPr lang="en-US" dirty="0">
                <a:latin typeface="Arial" panose="020B0604020202020204" pitchFamily="34" charset="0"/>
                <a:cs typeface="Arial" panose="020B0604020202020204" pitchFamily="34" charset="0"/>
              </a:rPr>
              <a:t>Use of telephone</a:t>
            </a:r>
          </a:p>
          <a:p>
            <a:pPr lvl="1"/>
            <a:r>
              <a:rPr lang="en-US" dirty="0">
                <a:latin typeface="Arial" panose="020B0604020202020204" pitchFamily="34" charset="0"/>
                <a:cs typeface="Arial" panose="020B0604020202020204" pitchFamily="34" charset="0"/>
              </a:rPr>
              <a:t>Financial management</a:t>
            </a:r>
          </a:p>
          <a:p>
            <a:pPr lvl="1"/>
            <a:r>
              <a:rPr lang="en-US" dirty="0">
                <a:latin typeface="Arial" panose="020B0604020202020204" pitchFamily="34" charset="0"/>
                <a:cs typeface="Arial" panose="020B0604020202020204" pitchFamily="34" charset="0"/>
              </a:rPr>
              <a:t>Writing/transcribing</a:t>
            </a:r>
          </a:p>
          <a:p>
            <a:pPr lvl="1"/>
            <a:r>
              <a:rPr lang="en-US" dirty="0">
                <a:latin typeface="Arial" panose="020B0604020202020204" pitchFamily="34" charset="0"/>
                <a:cs typeface="Arial" panose="020B0604020202020204" pitchFamily="34" charset="0"/>
              </a:rPr>
              <a:t>Computer training</a:t>
            </a:r>
          </a:p>
        </p:txBody>
      </p:sp>
      <p:sp>
        <p:nvSpPr>
          <p:cNvPr id="8" name="Text Placeholder 7">
            <a:extLst>
              <a:ext uri="{FF2B5EF4-FFF2-40B4-BE49-F238E27FC236}">
                <a16:creationId xmlns:a16="http://schemas.microsoft.com/office/drawing/2014/main" id="{93EA3747-BF17-B275-9D7D-C1287F41DCF3}"/>
              </a:ext>
            </a:extLst>
          </p:cNvPr>
          <p:cNvSpPr>
            <a:spLocks noGrp="1"/>
          </p:cNvSpPr>
          <p:nvPr>
            <p:ph type="body" sz="quarter" idx="3"/>
          </p:nvPr>
        </p:nvSpPr>
        <p:spPr>
          <a:xfrm>
            <a:off x="7085919" y="366778"/>
            <a:ext cx="4754880" cy="777240"/>
          </a:xfrm>
        </p:spPr>
        <p:txBody>
          <a:bodyPr>
            <a:normAutofit/>
          </a:bodyPr>
          <a:lstStyle/>
          <a:p>
            <a:r>
              <a:rPr lang="en-US" b="0" dirty="0">
                <a:latin typeface="Arial" panose="020B0604020202020204" pitchFamily="34" charset="0"/>
                <a:cs typeface="Arial" panose="020B0604020202020204" pitchFamily="34" charset="0"/>
              </a:rPr>
              <a:t>Link to video KFYR </a:t>
            </a:r>
            <a:r>
              <a:rPr lang="en-US" b="0" dirty="0">
                <a:latin typeface="Arial" panose="020B0604020202020204" pitchFamily="34" charset="0"/>
                <a:cs typeface="Arial" panose="020B0604020202020204" pitchFamily="34" charset="0"/>
                <a:hlinkClick r:id="rId3"/>
              </a:rPr>
              <a:t>Low Vision AT in the Kitchen</a:t>
            </a:r>
            <a:endParaRPr lang="en-US" b="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774E1696-50FA-5DC8-733E-3AE7665B5BAE}"/>
              </a:ext>
            </a:extLst>
          </p:cNvPr>
          <p:cNvSpPr>
            <a:spLocks noGrp="1"/>
          </p:cNvSpPr>
          <p:nvPr>
            <p:ph sz="quarter" idx="4"/>
          </p:nvPr>
        </p:nvSpPr>
        <p:spPr>
          <a:xfrm>
            <a:off x="6269173" y="2719322"/>
            <a:ext cx="5484862" cy="3383280"/>
          </a:xfrm>
        </p:spPr>
        <p:txBody>
          <a:bodyPr>
            <a:normAutofit fontScale="92500"/>
          </a:bodyPr>
          <a:lstStyle/>
          <a:p>
            <a:r>
              <a:rPr lang="en-US" b="1" dirty="0">
                <a:solidFill>
                  <a:schemeClr val="tx1"/>
                </a:solidFill>
                <a:latin typeface="Arial" panose="020B0604020202020204" pitchFamily="34" charset="0"/>
                <a:cs typeface="Arial" panose="020B0604020202020204" pitchFamily="34" charset="0"/>
              </a:rPr>
              <a:t>Counseling/education </a:t>
            </a:r>
            <a:r>
              <a:rPr lang="en-US" dirty="0">
                <a:latin typeface="Arial" panose="020B0604020202020204" pitchFamily="34" charset="0"/>
                <a:cs typeface="Arial" panose="020B0604020202020204" pitchFamily="34" charset="0"/>
              </a:rPr>
              <a:t>(of vision diagnosis)</a:t>
            </a:r>
          </a:p>
          <a:p>
            <a:r>
              <a:rPr lang="en-US" b="1" dirty="0">
                <a:solidFill>
                  <a:schemeClr val="tx1"/>
                </a:solidFill>
                <a:latin typeface="Arial" panose="020B0604020202020204" pitchFamily="34" charset="0"/>
                <a:cs typeface="Arial" panose="020B0604020202020204" pitchFamily="34" charset="0"/>
              </a:rPr>
              <a:t>Daily Living Skills</a:t>
            </a:r>
          </a:p>
          <a:p>
            <a:pPr lvl="1"/>
            <a:r>
              <a:rPr lang="en-US" dirty="0">
                <a:latin typeface="Arial" panose="020B0604020202020204" pitchFamily="34" charset="0"/>
                <a:cs typeface="Arial" panose="020B0604020202020204" pitchFamily="34" charset="0"/>
              </a:rPr>
              <a:t>Meal preparation</a:t>
            </a:r>
          </a:p>
          <a:p>
            <a:pPr lvl="1"/>
            <a:r>
              <a:rPr lang="en-US" dirty="0">
                <a:latin typeface="Arial" panose="020B0604020202020204" pitchFamily="34" charset="0"/>
                <a:cs typeface="Arial" panose="020B0604020202020204" pitchFamily="34" charset="0"/>
              </a:rPr>
              <a:t>Labeling/marking/organizing</a:t>
            </a:r>
          </a:p>
          <a:p>
            <a:pPr lvl="1"/>
            <a:r>
              <a:rPr lang="en-US" dirty="0">
                <a:latin typeface="Arial" panose="020B0604020202020204" pitchFamily="34" charset="0"/>
                <a:cs typeface="Arial" panose="020B0604020202020204" pitchFamily="34" charset="0"/>
              </a:rPr>
              <a:t>Clothing care</a:t>
            </a:r>
          </a:p>
          <a:p>
            <a:pPr lvl="1"/>
            <a:r>
              <a:rPr lang="en-US" dirty="0">
                <a:latin typeface="Arial" panose="020B0604020202020204" pitchFamily="34" charset="0"/>
                <a:cs typeface="Arial" panose="020B0604020202020204" pitchFamily="34" charset="0"/>
              </a:rPr>
              <a:t>Leisure activities</a:t>
            </a:r>
          </a:p>
          <a:p>
            <a:pPr lvl="1"/>
            <a:r>
              <a:rPr lang="en-US" dirty="0">
                <a:latin typeface="Arial" panose="020B0604020202020204" pitchFamily="34" charset="0"/>
                <a:cs typeface="Arial" panose="020B0604020202020204" pitchFamily="34" charset="0"/>
              </a:rPr>
              <a:t>Personal care/grooming</a:t>
            </a:r>
          </a:p>
          <a:p>
            <a:pPr lvl="1"/>
            <a:r>
              <a:rPr lang="en-US" dirty="0">
                <a:latin typeface="Arial" panose="020B0604020202020204" pitchFamily="34" charset="0"/>
                <a:cs typeface="Arial" panose="020B0604020202020204" pitchFamily="34" charset="0"/>
              </a:rPr>
              <a:t>Home maintenance and cleaning</a:t>
            </a:r>
          </a:p>
          <a:p>
            <a:r>
              <a:rPr lang="en-US" b="1" dirty="0">
                <a:solidFill>
                  <a:schemeClr val="tx1"/>
                </a:solidFill>
                <a:latin typeface="Arial" panose="020B0604020202020204" pitchFamily="34" charset="0"/>
                <a:cs typeface="Arial" panose="020B0604020202020204" pitchFamily="34" charset="0"/>
              </a:rPr>
              <a:t>Information and Referral</a:t>
            </a:r>
          </a:p>
        </p:txBody>
      </p:sp>
    </p:spTree>
    <p:extLst>
      <p:ext uri="{BB962C8B-B14F-4D97-AF65-F5344CB8AC3E}">
        <p14:creationId xmlns:p14="http://schemas.microsoft.com/office/powerpoint/2010/main" val="140623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1E57D1-5B28-F4BF-93F6-03A86496FCA9}"/>
              </a:ext>
            </a:extLst>
          </p:cNvPr>
          <p:cNvSpPr>
            <a:spLocks noGrp="1"/>
          </p:cNvSpPr>
          <p:nvPr>
            <p:ph type="title"/>
          </p:nvPr>
        </p:nvSpPr>
        <p:spPr>
          <a:xfrm>
            <a:off x="1077686" y="239770"/>
            <a:ext cx="9875520" cy="1356360"/>
          </a:xfrm>
        </p:spPr>
        <p:txBody>
          <a:bodyPr/>
          <a:lstStyle/>
          <a:p>
            <a:r>
              <a:rPr lang="en-US" dirty="0"/>
              <a:t>Common Assistive Devices for Low Vision</a:t>
            </a:r>
          </a:p>
        </p:txBody>
      </p:sp>
      <p:pic>
        <p:nvPicPr>
          <p:cNvPr id="9" name="Picture 8" descr="Text&#10;&#10;Description automatically generated with medium confidence">
            <a:extLst>
              <a:ext uri="{FF2B5EF4-FFF2-40B4-BE49-F238E27FC236}">
                <a16:creationId xmlns:a16="http://schemas.microsoft.com/office/drawing/2014/main" id="{6BC378F0-C544-5347-B692-40D7BCC0F829}"/>
              </a:ext>
            </a:extLst>
          </p:cNvPr>
          <p:cNvPicPr>
            <a:picLocks noChangeAspect="1"/>
          </p:cNvPicPr>
          <p:nvPr/>
        </p:nvPicPr>
        <p:blipFill>
          <a:blip r:embed="rId3"/>
          <a:stretch>
            <a:fillRect/>
          </a:stretch>
        </p:blipFill>
        <p:spPr>
          <a:xfrm>
            <a:off x="3270380" y="1354493"/>
            <a:ext cx="1850454" cy="1850454"/>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7E354319-C679-9BD6-3564-16A820F46203}"/>
              </a:ext>
            </a:extLst>
          </p:cNvPr>
          <p:cNvPicPr>
            <a:picLocks noChangeAspect="1"/>
          </p:cNvPicPr>
          <p:nvPr/>
        </p:nvPicPr>
        <p:blipFill>
          <a:blip r:embed="rId4"/>
          <a:stretch>
            <a:fillRect/>
          </a:stretch>
        </p:blipFill>
        <p:spPr>
          <a:xfrm>
            <a:off x="438401" y="1354494"/>
            <a:ext cx="1850453" cy="1850453"/>
          </a:xfrm>
          <a:prstGeom prst="rect">
            <a:avLst/>
          </a:prstGeom>
        </p:spPr>
      </p:pic>
      <p:pic>
        <p:nvPicPr>
          <p:cNvPr id="15" name="Picture 14" descr="A picture containing text, oven, indoor, microwave&#10;&#10;Description automatically generated">
            <a:extLst>
              <a:ext uri="{FF2B5EF4-FFF2-40B4-BE49-F238E27FC236}">
                <a16:creationId xmlns:a16="http://schemas.microsoft.com/office/drawing/2014/main" id="{9FDFE064-3F5C-E2C5-30BD-7E4868B9AC11}"/>
              </a:ext>
            </a:extLst>
          </p:cNvPr>
          <p:cNvPicPr>
            <a:picLocks noChangeAspect="1"/>
          </p:cNvPicPr>
          <p:nvPr/>
        </p:nvPicPr>
        <p:blipFill>
          <a:blip r:embed="rId5"/>
          <a:stretch>
            <a:fillRect/>
          </a:stretch>
        </p:blipFill>
        <p:spPr>
          <a:xfrm>
            <a:off x="9688090" y="1204172"/>
            <a:ext cx="1498650" cy="2000775"/>
          </a:xfrm>
          <a:prstGeom prst="rect">
            <a:avLst/>
          </a:prstGeom>
        </p:spPr>
      </p:pic>
      <p:pic>
        <p:nvPicPr>
          <p:cNvPr id="17" name="Picture 16" descr="A close-up of a camera&#10;&#10;Description automatically generated with low confidence">
            <a:extLst>
              <a:ext uri="{FF2B5EF4-FFF2-40B4-BE49-F238E27FC236}">
                <a16:creationId xmlns:a16="http://schemas.microsoft.com/office/drawing/2014/main" id="{82CAF50F-0DAE-69AD-23B9-764268677787}"/>
              </a:ext>
            </a:extLst>
          </p:cNvPr>
          <p:cNvPicPr>
            <a:picLocks noChangeAspect="1"/>
          </p:cNvPicPr>
          <p:nvPr/>
        </p:nvPicPr>
        <p:blipFill>
          <a:blip r:embed="rId6"/>
          <a:stretch>
            <a:fillRect/>
          </a:stretch>
        </p:blipFill>
        <p:spPr>
          <a:xfrm>
            <a:off x="6474473" y="1403051"/>
            <a:ext cx="1859978" cy="1753338"/>
          </a:xfrm>
          <a:prstGeom prst="rect">
            <a:avLst/>
          </a:prstGeom>
        </p:spPr>
      </p:pic>
      <p:pic>
        <p:nvPicPr>
          <p:cNvPr id="19" name="Picture 18" descr="A close-up of a cell phone&#10;&#10;Description automatically generated with low confidence">
            <a:extLst>
              <a:ext uri="{FF2B5EF4-FFF2-40B4-BE49-F238E27FC236}">
                <a16:creationId xmlns:a16="http://schemas.microsoft.com/office/drawing/2014/main" id="{D4CA2C8C-ADC6-83DC-2DE6-F12BE0116262}"/>
              </a:ext>
            </a:extLst>
          </p:cNvPr>
          <p:cNvPicPr>
            <a:picLocks noChangeAspect="1"/>
          </p:cNvPicPr>
          <p:nvPr/>
        </p:nvPicPr>
        <p:blipFill>
          <a:blip r:embed="rId7"/>
          <a:stretch>
            <a:fillRect/>
          </a:stretch>
        </p:blipFill>
        <p:spPr>
          <a:xfrm>
            <a:off x="506962" y="4214324"/>
            <a:ext cx="1713333" cy="1713333"/>
          </a:xfrm>
          <a:prstGeom prst="rect">
            <a:avLst/>
          </a:prstGeom>
        </p:spPr>
      </p:pic>
      <p:pic>
        <p:nvPicPr>
          <p:cNvPr id="21" name="Picture 20" descr="A picture containing text, watch&#10;&#10;Description automatically generated">
            <a:extLst>
              <a:ext uri="{FF2B5EF4-FFF2-40B4-BE49-F238E27FC236}">
                <a16:creationId xmlns:a16="http://schemas.microsoft.com/office/drawing/2014/main" id="{41A1D466-AB96-EA34-C41A-FBD41ADB2311}"/>
              </a:ext>
            </a:extLst>
          </p:cNvPr>
          <p:cNvPicPr>
            <a:picLocks noChangeAspect="1"/>
          </p:cNvPicPr>
          <p:nvPr/>
        </p:nvPicPr>
        <p:blipFill>
          <a:blip r:embed="rId8"/>
          <a:stretch>
            <a:fillRect/>
          </a:stretch>
        </p:blipFill>
        <p:spPr>
          <a:xfrm>
            <a:off x="3407501" y="4111593"/>
            <a:ext cx="1713333" cy="1650016"/>
          </a:xfrm>
          <a:prstGeom prst="rect">
            <a:avLst/>
          </a:prstGeom>
        </p:spPr>
      </p:pic>
      <p:pic>
        <p:nvPicPr>
          <p:cNvPr id="23" name="Picture 22" descr="Text, letter&#10;&#10;Description automatically generated">
            <a:extLst>
              <a:ext uri="{FF2B5EF4-FFF2-40B4-BE49-F238E27FC236}">
                <a16:creationId xmlns:a16="http://schemas.microsoft.com/office/drawing/2014/main" id="{089DC818-34DB-4962-2F4D-3BB3571E9E73}"/>
              </a:ext>
            </a:extLst>
          </p:cNvPr>
          <p:cNvPicPr>
            <a:picLocks noChangeAspect="1"/>
          </p:cNvPicPr>
          <p:nvPr/>
        </p:nvPicPr>
        <p:blipFill>
          <a:blip r:embed="rId9"/>
          <a:stretch>
            <a:fillRect/>
          </a:stretch>
        </p:blipFill>
        <p:spPr>
          <a:xfrm>
            <a:off x="6118668" y="3653054"/>
            <a:ext cx="2965176" cy="2965176"/>
          </a:xfrm>
          <a:prstGeom prst="rect">
            <a:avLst/>
          </a:prstGeom>
        </p:spPr>
      </p:pic>
      <p:pic>
        <p:nvPicPr>
          <p:cNvPr id="25" name="Picture 24" descr="A person sitting in a chair reading a book&#10;&#10;Description automatically generated with medium confidence">
            <a:extLst>
              <a:ext uri="{FF2B5EF4-FFF2-40B4-BE49-F238E27FC236}">
                <a16:creationId xmlns:a16="http://schemas.microsoft.com/office/drawing/2014/main" id="{25E9B690-0EC3-F58D-18BF-A94849F5537E}"/>
              </a:ext>
            </a:extLst>
          </p:cNvPr>
          <p:cNvPicPr>
            <a:picLocks noChangeAspect="1"/>
          </p:cNvPicPr>
          <p:nvPr/>
        </p:nvPicPr>
        <p:blipFill>
          <a:blip r:embed="rId10"/>
          <a:stretch>
            <a:fillRect/>
          </a:stretch>
        </p:blipFill>
        <p:spPr>
          <a:xfrm>
            <a:off x="9902694" y="4009027"/>
            <a:ext cx="1646619" cy="1815898"/>
          </a:xfrm>
          <a:prstGeom prst="rect">
            <a:avLst/>
          </a:prstGeom>
        </p:spPr>
      </p:pic>
      <p:sp>
        <p:nvSpPr>
          <p:cNvPr id="29" name="TextBox 28">
            <a:extLst>
              <a:ext uri="{FF2B5EF4-FFF2-40B4-BE49-F238E27FC236}">
                <a16:creationId xmlns:a16="http://schemas.microsoft.com/office/drawing/2014/main" id="{A6261E3C-9D43-D341-D86D-0143300103BE}"/>
              </a:ext>
            </a:extLst>
          </p:cNvPr>
          <p:cNvSpPr txBox="1"/>
          <p:nvPr/>
        </p:nvSpPr>
        <p:spPr>
          <a:xfrm>
            <a:off x="9688090" y="3204947"/>
            <a:ext cx="14986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Bump Dots</a:t>
            </a:r>
          </a:p>
        </p:txBody>
      </p:sp>
      <p:sp>
        <p:nvSpPr>
          <p:cNvPr id="30" name="TextBox 29">
            <a:extLst>
              <a:ext uri="{FF2B5EF4-FFF2-40B4-BE49-F238E27FC236}">
                <a16:creationId xmlns:a16="http://schemas.microsoft.com/office/drawing/2014/main" id="{6067C638-F88A-DF28-C30F-214A4021F51B}"/>
              </a:ext>
            </a:extLst>
          </p:cNvPr>
          <p:cNvSpPr txBox="1"/>
          <p:nvPr/>
        </p:nvSpPr>
        <p:spPr>
          <a:xfrm>
            <a:off x="438401" y="3204947"/>
            <a:ext cx="19496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Magnifying Lamp</a:t>
            </a:r>
          </a:p>
        </p:txBody>
      </p:sp>
      <p:sp>
        <p:nvSpPr>
          <p:cNvPr id="31" name="TextBox 30">
            <a:extLst>
              <a:ext uri="{FF2B5EF4-FFF2-40B4-BE49-F238E27FC236}">
                <a16:creationId xmlns:a16="http://schemas.microsoft.com/office/drawing/2014/main" id="{3B421DCB-8CA2-041D-1D79-8DEEBD78F69C}"/>
              </a:ext>
            </a:extLst>
          </p:cNvPr>
          <p:cNvSpPr txBox="1"/>
          <p:nvPr/>
        </p:nvSpPr>
        <p:spPr>
          <a:xfrm>
            <a:off x="3473500" y="3204947"/>
            <a:ext cx="149865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CCTV</a:t>
            </a:r>
          </a:p>
        </p:txBody>
      </p:sp>
      <p:sp>
        <p:nvSpPr>
          <p:cNvPr id="32" name="TextBox 31">
            <a:extLst>
              <a:ext uri="{FF2B5EF4-FFF2-40B4-BE49-F238E27FC236}">
                <a16:creationId xmlns:a16="http://schemas.microsoft.com/office/drawing/2014/main" id="{6871E6AF-2C36-7B3F-103F-A9255635D5DD}"/>
              </a:ext>
            </a:extLst>
          </p:cNvPr>
          <p:cNvSpPr txBox="1"/>
          <p:nvPr/>
        </p:nvSpPr>
        <p:spPr>
          <a:xfrm>
            <a:off x="6676008" y="3156389"/>
            <a:ext cx="185997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Magnifiers</a:t>
            </a:r>
          </a:p>
        </p:txBody>
      </p:sp>
      <p:sp>
        <p:nvSpPr>
          <p:cNvPr id="33" name="TextBox 32">
            <a:extLst>
              <a:ext uri="{FF2B5EF4-FFF2-40B4-BE49-F238E27FC236}">
                <a16:creationId xmlns:a16="http://schemas.microsoft.com/office/drawing/2014/main" id="{F44D37C0-8105-DED3-8B3F-DD0AD3E3E30A}"/>
              </a:ext>
            </a:extLst>
          </p:cNvPr>
          <p:cNvSpPr txBox="1"/>
          <p:nvPr/>
        </p:nvSpPr>
        <p:spPr>
          <a:xfrm>
            <a:off x="334610" y="5798293"/>
            <a:ext cx="215727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Electronic Video Magnifier</a:t>
            </a:r>
          </a:p>
        </p:txBody>
      </p:sp>
      <p:sp>
        <p:nvSpPr>
          <p:cNvPr id="34" name="TextBox 33">
            <a:extLst>
              <a:ext uri="{FF2B5EF4-FFF2-40B4-BE49-F238E27FC236}">
                <a16:creationId xmlns:a16="http://schemas.microsoft.com/office/drawing/2014/main" id="{C27A8D4F-51D4-233E-7BA4-A5A7822B3752}"/>
              </a:ext>
            </a:extLst>
          </p:cNvPr>
          <p:cNvSpPr txBox="1"/>
          <p:nvPr/>
        </p:nvSpPr>
        <p:spPr>
          <a:xfrm>
            <a:off x="3407500" y="5900107"/>
            <a:ext cx="171333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Talking Watch</a:t>
            </a:r>
          </a:p>
        </p:txBody>
      </p:sp>
      <p:sp>
        <p:nvSpPr>
          <p:cNvPr id="35" name="TextBox 34">
            <a:extLst>
              <a:ext uri="{FF2B5EF4-FFF2-40B4-BE49-F238E27FC236}">
                <a16:creationId xmlns:a16="http://schemas.microsoft.com/office/drawing/2014/main" id="{B08DC62F-9F8E-F0F3-65F8-75DFAE6AF7E7}"/>
              </a:ext>
            </a:extLst>
          </p:cNvPr>
          <p:cNvSpPr txBox="1"/>
          <p:nvPr/>
        </p:nvSpPr>
        <p:spPr>
          <a:xfrm>
            <a:off x="9902694" y="5927657"/>
            <a:ext cx="164661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Lighting</a:t>
            </a:r>
          </a:p>
        </p:txBody>
      </p:sp>
      <p:sp>
        <p:nvSpPr>
          <p:cNvPr id="36" name="TextBox 35">
            <a:extLst>
              <a:ext uri="{FF2B5EF4-FFF2-40B4-BE49-F238E27FC236}">
                <a16:creationId xmlns:a16="http://schemas.microsoft.com/office/drawing/2014/main" id="{C42C6958-8D15-BFD6-F46B-135820C674EF}"/>
              </a:ext>
            </a:extLst>
          </p:cNvPr>
          <p:cNvSpPr txBox="1"/>
          <p:nvPr/>
        </p:nvSpPr>
        <p:spPr>
          <a:xfrm>
            <a:off x="6187736" y="5927657"/>
            <a:ext cx="27875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Various Writing Guides</a:t>
            </a:r>
          </a:p>
        </p:txBody>
      </p:sp>
    </p:spTree>
    <p:extLst>
      <p:ext uri="{BB962C8B-B14F-4D97-AF65-F5344CB8AC3E}">
        <p14:creationId xmlns:p14="http://schemas.microsoft.com/office/powerpoint/2010/main" val="18507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EB63-A6C6-41B7-A668-CEFEE800577A}"/>
              </a:ext>
            </a:extLst>
          </p:cNvPr>
          <p:cNvSpPr>
            <a:spLocks noGrp="1"/>
          </p:cNvSpPr>
          <p:nvPr>
            <p:ph type="title"/>
          </p:nvPr>
        </p:nvSpPr>
        <p:spPr>
          <a:xfrm>
            <a:off x="1687669" y="624110"/>
            <a:ext cx="4137059" cy="1280890"/>
          </a:xfrm>
        </p:spPr>
        <p:txBody>
          <a:bodyPr>
            <a:normAutofit/>
          </a:bodyPr>
          <a:lstStyle/>
          <a:p>
            <a:r>
              <a:rPr lang="en-US" sz="3200" b="1" dirty="0">
                <a:latin typeface="Arial" panose="020B0604020202020204" pitchFamily="34" charset="0"/>
                <a:cs typeface="Arial" panose="020B0604020202020204" pitchFamily="34" charset="0"/>
              </a:rPr>
              <a:t>Referrals</a:t>
            </a:r>
          </a:p>
        </p:txBody>
      </p:sp>
      <p:sp>
        <p:nvSpPr>
          <p:cNvPr id="3" name="Content Placeholder 2">
            <a:extLst>
              <a:ext uri="{FF2B5EF4-FFF2-40B4-BE49-F238E27FC236}">
                <a16:creationId xmlns:a16="http://schemas.microsoft.com/office/drawing/2014/main" id="{1D57EA0F-EC09-445A-9457-28A13692E689}"/>
              </a:ext>
            </a:extLst>
          </p:cNvPr>
          <p:cNvSpPr>
            <a:spLocks noGrp="1"/>
          </p:cNvSpPr>
          <p:nvPr>
            <p:ph idx="1"/>
          </p:nvPr>
        </p:nvSpPr>
        <p:spPr>
          <a:xfrm>
            <a:off x="1683956" y="2133600"/>
            <a:ext cx="4140772" cy="3777622"/>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Visit </a:t>
            </a:r>
            <a:r>
              <a:rPr lang="en-US" sz="2800" dirty="0">
                <a:solidFill>
                  <a:schemeClr val="tx1"/>
                </a:solidFill>
                <a:latin typeface="Arial" panose="020B0604020202020204" pitchFamily="34" charset="0"/>
                <a:cs typeface="Arial" panose="020B0604020202020204" pitchFamily="34" charset="0"/>
                <a:hlinkClick r:id="rId3"/>
              </a:rPr>
              <a:t>Vocational Rehabilitation's Website</a:t>
            </a:r>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You can contact OIB/VR at 1-800-755-2745 and you will be directed the correct regional office.</a:t>
            </a:r>
          </a:p>
        </p:txBody>
      </p:sp>
      <p:pic>
        <p:nvPicPr>
          <p:cNvPr id="4098" name="Picture 2" descr="ADA Marketplace - American Dental Association">
            <a:extLst>
              <a:ext uri="{FF2B5EF4-FFF2-40B4-BE49-F238E27FC236}">
                <a16:creationId xmlns:a16="http://schemas.microsoft.com/office/drawing/2014/main" id="{9E99E9F2-6DC2-4C4A-A268-E9444DE825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10" b="1"/>
          <a:stretch/>
        </p:blipFill>
        <p:spPr bwMode="auto">
          <a:xfrm>
            <a:off x="6091916" y="645106"/>
            <a:ext cx="5451627"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6111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3DDD6-8E74-4DF3-A7C9-6234C7DB3E79}">
  <ds:schemaRefs>
    <ds:schemaRef ds:uri="http://purl.org/dc/elements/1.1/"/>
    <ds:schemaRef ds:uri="http://schemas.microsoft.com/office/2006/documentManagement/types"/>
    <ds:schemaRef ds:uri="http://schemas.microsoft.com/office/infopath/2007/PartnerControls"/>
    <ds:schemaRef ds:uri="http://purl.org/dc/terms/"/>
    <ds:schemaRef ds:uri="71af3243-3dd4-4a8d-8c0d-dd76da1f02a5"/>
    <ds:schemaRef ds:uri="http://purl.org/dc/dcmitype/"/>
    <ds:schemaRef ds:uri="http://schemas.openxmlformats.org/package/2006/metadata/core-properties"/>
    <ds:schemaRef ds:uri="16c05727-aa75-4e4a-9b5f-8a80a11658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Tourism design</Template>
  <TotalTime>4223</TotalTime>
  <Words>790</Words>
  <Application>Microsoft Office PowerPoint</Application>
  <PresentationFormat>Widescreen</PresentationFormat>
  <Paragraphs>127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Basis</vt:lpstr>
      <vt:lpstr>Vision Services</vt:lpstr>
      <vt:lpstr>Learning Objectives</vt:lpstr>
      <vt:lpstr>What is Low Vision?</vt:lpstr>
      <vt:lpstr>What can Individuals Experience with Low Vision?</vt:lpstr>
      <vt:lpstr>Low Vision Programs </vt:lpstr>
      <vt:lpstr>Older Individuals who are Blind(OIB) Program</vt:lpstr>
      <vt:lpstr>Services</vt:lpstr>
      <vt:lpstr>Common Assistive Devices for Low Vision</vt:lpstr>
      <vt:lpstr>Referrals</vt:lpstr>
      <vt:lpstr>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Services</dc:title>
  <dc:creator>Volk, Aimee</dc:creator>
  <cp:lastModifiedBy>Volk, Aimee</cp:lastModifiedBy>
  <cp:revision>2</cp:revision>
  <cp:lastPrinted>2023-05-16T18:14:21Z</cp:lastPrinted>
  <dcterms:created xsi:type="dcterms:W3CDTF">2023-05-15T18:30:06Z</dcterms:created>
  <dcterms:modified xsi:type="dcterms:W3CDTF">2023-05-18T16:53:25Z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