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99" r:id="rId3"/>
    <p:sldId id="257" r:id="rId4"/>
    <p:sldId id="301" r:id="rId5"/>
    <p:sldId id="300" r:id="rId6"/>
    <p:sldId id="309" r:id="rId7"/>
    <p:sldId id="286" r:id="rId8"/>
    <p:sldId id="310" r:id="rId9"/>
    <p:sldId id="275" r:id="rId10"/>
    <p:sldId id="274" r:id="rId11"/>
    <p:sldId id="307" r:id="rId12"/>
    <p:sldId id="264" r:id="rId13"/>
    <p:sldId id="266" r:id="rId14"/>
    <p:sldId id="308"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0BD"/>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75" autoAdjust="0"/>
    <p:restoredTop sz="94660"/>
  </p:normalViewPr>
  <p:slideViewPr>
    <p:cSldViewPr snapToGrid="0">
      <p:cViewPr varScale="1">
        <p:scale>
          <a:sx n="112" d="100"/>
          <a:sy n="112" d="100"/>
        </p:scale>
        <p:origin x="102" y="3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51F550E-4B2F-44CB-8AED-4EE47FDD6DCD}" type="datetimeFigureOut">
              <a:rPr lang="en-US" smtClean="0"/>
              <a:t>8/24/2023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0D7D894-9E4D-4EBE-B647-88DFDABB7AED}" type="slidenum">
              <a:rPr lang="en-US" smtClean="0"/>
              <a:t>‹#›</a:t>
            </a:fld>
            <a:endParaRPr lang="en-US"/>
          </a:p>
        </p:txBody>
      </p:sp>
    </p:spTree>
    <p:extLst>
      <p:ext uri="{BB962C8B-B14F-4D97-AF65-F5344CB8AC3E}">
        <p14:creationId xmlns:p14="http://schemas.microsoft.com/office/powerpoint/2010/main" val="67820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216555"/>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7654707"/>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3259505"/>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5133642"/>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9056787"/>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4666909"/>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191790"/>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026642"/>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4951044"/>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088887"/>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30264"/>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58806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homestyledirect.com/"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healthaffairs.org/doi/10.1377/hlthaff.2022.00414" TargetMode="Externa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s://www.ncbi.nlm.nih.gov/pmc/articles/PMC6426124/" TargetMode="External"/><Relationship Id="rId5" Type="http://schemas.openxmlformats.org/officeDocument/2006/relationships/hyperlink" Target="https://www.ers.usda.gov/data-products/food-access-research-atlas/documentation/"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cnbc.com/2023/02/05/amid-food-inflation-more-shoppers-turn-to-dollar-stores-for-groceries.html" TargetMode="External"/><Relationship Id="rId3" Type="http://schemas.openxmlformats.org/officeDocument/2006/relationships/image" Target="../media/image6.png"/><Relationship Id="rId7" Type="http://schemas.openxmlformats.org/officeDocument/2006/relationships/hyperlink" Target="https://www.healthaffairs.org/doi/10.1377/hlthaff.2015.0645" TargetMode="Externa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hyperlink" Target="https://www.kff.org/news-summary/poor-diet-associated-with-1-in-5-deaths-globally-more-than-tobacco-high-blood-pressure-lancet-study-show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illiamblair.bluematrix.com/links2/pdf/56e6b368-4aee-429e-bc45-388f5a422e3c" TargetMode="Externa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hyperlink" Target="https://now.tufts.edu/2022/10/17/medically-tailored-meals-could-save-us-nearly-136-billion-year"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31.sv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910131">
            <a:off x="2255547" y="4588846"/>
            <a:ext cx="15533347" cy="300351"/>
            <a:chOff x="0" y="0"/>
            <a:chExt cx="7881735" cy="152400"/>
          </a:xfrm>
        </p:grpSpPr>
        <p:sp>
          <p:nvSpPr>
            <p:cNvPr id="3" name="Freeform 3"/>
            <p:cNvSpPr/>
            <p:nvPr/>
          </p:nvSpPr>
          <p:spPr>
            <a:xfrm>
              <a:off x="0" y="0"/>
              <a:ext cx="7881735" cy="152400"/>
            </a:xfrm>
            <a:custGeom>
              <a:avLst/>
              <a:gdLst/>
              <a:ahLst/>
              <a:cxnLst/>
              <a:rect l="l" t="t" r="r" b="b"/>
              <a:pathLst>
                <a:path w="7881735" h="152400">
                  <a:moveTo>
                    <a:pt x="0" y="0"/>
                  </a:moveTo>
                  <a:lnTo>
                    <a:pt x="7881735" y="0"/>
                  </a:lnTo>
                  <a:lnTo>
                    <a:pt x="7881735" y="152400"/>
                  </a:lnTo>
                  <a:lnTo>
                    <a:pt x="0" y="152400"/>
                  </a:lnTo>
                  <a:close/>
                </a:path>
              </a:pathLst>
            </a:custGeom>
            <a:solidFill>
              <a:srgbClr val="7BC0BD"/>
            </a:solidFill>
          </p:spPr>
        </p:sp>
      </p:grpSp>
      <p:grpSp>
        <p:nvGrpSpPr>
          <p:cNvPr id="4" name="Group 4"/>
          <p:cNvGrpSpPr/>
          <p:nvPr/>
        </p:nvGrpSpPr>
        <p:grpSpPr>
          <a:xfrm rot="-3910131">
            <a:off x="4598763" y="2244728"/>
            <a:ext cx="15533347" cy="3897257"/>
            <a:chOff x="0" y="0"/>
            <a:chExt cx="7881735" cy="1977497"/>
          </a:xfrm>
        </p:grpSpPr>
        <p:sp>
          <p:nvSpPr>
            <p:cNvPr id="5" name="Freeform 5"/>
            <p:cNvSpPr/>
            <p:nvPr/>
          </p:nvSpPr>
          <p:spPr>
            <a:xfrm>
              <a:off x="0" y="0"/>
              <a:ext cx="7881735" cy="1977497"/>
            </a:xfrm>
            <a:custGeom>
              <a:avLst/>
              <a:gdLst/>
              <a:ahLst/>
              <a:cxnLst/>
              <a:rect l="l" t="t" r="r" b="b"/>
              <a:pathLst>
                <a:path w="7881735" h="1977497">
                  <a:moveTo>
                    <a:pt x="0" y="0"/>
                  </a:moveTo>
                  <a:lnTo>
                    <a:pt x="7881735" y="0"/>
                  </a:lnTo>
                  <a:lnTo>
                    <a:pt x="7881735" y="1977497"/>
                  </a:lnTo>
                  <a:lnTo>
                    <a:pt x="0" y="1977497"/>
                  </a:lnTo>
                  <a:close/>
                </a:path>
              </a:pathLst>
            </a:custGeom>
            <a:solidFill>
              <a:srgbClr val="AF2025"/>
            </a:solidFill>
          </p:spPr>
        </p:sp>
      </p:grpSp>
      <p:pic>
        <p:nvPicPr>
          <p:cNvPr id="6" name="Picture 6"/>
          <p:cNvPicPr>
            <a:picLocks noChangeAspect="1"/>
          </p:cNvPicPr>
          <p:nvPr/>
        </p:nvPicPr>
        <p:blipFill>
          <a:blip r:embed="rId2"/>
          <a:srcRect t="304" b="304"/>
          <a:stretch>
            <a:fillRect/>
          </a:stretch>
        </p:blipFill>
        <p:spPr>
          <a:xfrm>
            <a:off x="4508210" y="1191878"/>
            <a:ext cx="3175582" cy="1956883"/>
          </a:xfrm>
          <a:prstGeom prst="rect">
            <a:avLst/>
          </a:prstGeom>
        </p:spPr>
      </p:pic>
      <p:sp>
        <p:nvSpPr>
          <p:cNvPr id="7" name="TextBox 7"/>
          <p:cNvSpPr txBox="1"/>
          <p:nvPr/>
        </p:nvSpPr>
        <p:spPr>
          <a:xfrm>
            <a:off x="3103960" y="3305499"/>
            <a:ext cx="5984081" cy="1658339"/>
          </a:xfrm>
          <a:prstGeom prst="rect">
            <a:avLst/>
          </a:prstGeom>
        </p:spPr>
        <p:txBody>
          <a:bodyPr lIns="0" tIns="0" rIns="0" bIns="0" rtlCol="0" anchor="t">
            <a:spAutoFit/>
          </a:bodyPr>
          <a:lstStyle/>
          <a:p>
            <a:pPr algn="ctr">
              <a:lnSpc>
                <a:spcPts val="6678"/>
              </a:lnSpc>
            </a:pPr>
            <a:r>
              <a:rPr lang="en-US" sz="5300" spc="-265" dirty="0">
                <a:solidFill>
                  <a:srgbClr val="AF2025"/>
                </a:solidFill>
                <a:latin typeface="Helveticish Bold"/>
              </a:rPr>
              <a:t>Home Delivered Nutrition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F677CCD-7BA3-3F65-248C-49EAF7C3990E}"/>
              </a:ext>
            </a:extLst>
          </p:cNvPr>
          <p:cNvGrpSpPr/>
          <p:nvPr/>
        </p:nvGrpSpPr>
        <p:grpSpPr>
          <a:xfrm>
            <a:off x="-341421" y="-86879"/>
            <a:ext cx="12533421" cy="2177951"/>
            <a:chOff x="0" y="-47625"/>
            <a:chExt cx="4951475" cy="860425"/>
          </a:xfrm>
        </p:grpSpPr>
        <p:sp>
          <p:nvSpPr>
            <p:cNvPr id="3" name="Freeform 5">
              <a:extLst>
                <a:ext uri="{FF2B5EF4-FFF2-40B4-BE49-F238E27FC236}">
                  <a16:creationId xmlns:a16="http://schemas.microsoft.com/office/drawing/2014/main" id="{1ECC8E78-5D0E-0427-15FB-1A4EB8DFA1D4}"/>
                </a:ext>
              </a:extLst>
            </p:cNvPr>
            <p:cNvSpPr/>
            <p:nvPr/>
          </p:nvSpPr>
          <p:spPr>
            <a:xfrm>
              <a:off x="134882" y="6546"/>
              <a:ext cx="4816593" cy="357275"/>
            </a:xfrm>
            <a:custGeom>
              <a:avLst/>
              <a:gdLst/>
              <a:ahLst/>
              <a:cxnLst/>
              <a:rect l="l" t="t" r="r" b="b"/>
              <a:pathLst>
                <a:path w="5090199" h="692560">
                  <a:moveTo>
                    <a:pt x="0" y="0"/>
                  </a:moveTo>
                  <a:lnTo>
                    <a:pt x="5090199" y="0"/>
                  </a:lnTo>
                  <a:lnTo>
                    <a:pt x="5090199" y="692560"/>
                  </a:lnTo>
                  <a:lnTo>
                    <a:pt x="0" y="692560"/>
                  </a:lnTo>
                  <a:close/>
                </a:path>
              </a:pathLst>
            </a:custGeom>
            <a:solidFill>
              <a:srgbClr val="A60413"/>
            </a:solidFill>
          </p:spPr>
          <p:txBody>
            <a:bodyPr/>
            <a:lstStyle/>
            <a:p>
              <a:pPr algn="ctr"/>
              <a:r>
                <a:rPr lang="en-US" sz="4270" dirty="0">
                  <a:solidFill>
                    <a:schemeClr val="bg2"/>
                  </a:solidFill>
                  <a:latin typeface="Helveticish"/>
                </a:rPr>
                <a:t>Qualification</a:t>
              </a:r>
            </a:p>
          </p:txBody>
        </p:sp>
        <p:sp>
          <p:nvSpPr>
            <p:cNvPr id="4" name="TextBox 6">
              <a:extLst>
                <a:ext uri="{FF2B5EF4-FFF2-40B4-BE49-F238E27FC236}">
                  <a16:creationId xmlns:a16="http://schemas.microsoft.com/office/drawing/2014/main" id="{E682D877-8044-9577-72EF-83447DF9547E}"/>
                </a:ext>
              </a:extLst>
            </p:cNvPr>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sp>
        <p:nvSpPr>
          <p:cNvPr id="6" name="TextBox 5">
            <a:extLst>
              <a:ext uri="{FF2B5EF4-FFF2-40B4-BE49-F238E27FC236}">
                <a16:creationId xmlns:a16="http://schemas.microsoft.com/office/drawing/2014/main" id="{FA1099A3-2F78-3740-29E1-174309DF2C6F}"/>
              </a:ext>
            </a:extLst>
          </p:cNvPr>
          <p:cNvSpPr txBox="1"/>
          <p:nvPr/>
        </p:nvSpPr>
        <p:spPr>
          <a:xfrm>
            <a:off x="1068224" y="1222050"/>
            <a:ext cx="7992454" cy="5786199"/>
          </a:xfrm>
          <a:prstGeom prst="rect">
            <a:avLst/>
          </a:prstGeom>
          <a:noFill/>
        </p:spPr>
        <p:txBody>
          <a:bodyPr wrap="square">
            <a:spAutoFit/>
          </a:bodyPr>
          <a:lstStyle/>
          <a:p>
            <a:r>
              <a:rPr lang="en-US" b="1" dirty="0">
                <a:solidFill>
                  <a:srgbClr val="212529"/>
                </a:solidFill>
                <a:latin typeface="Source Sans Pro" panose="020B0503030403020204" pitchFamily="34" charset="0"/>
              </a:rPr>
              <a:t>To qualify for Homestyle Direct Meals in North Dakota. Members must be on the…. </a:t>
            </a:r>
          </a:p>
          <a:p>
            <a:endParaRPr lang="en-US" b="1" i="0" dirty="0">
              <a:solidFill>
                <a:srgbClr val="212529"/>
              </a:solidFill>
              <a:effectLst/>
              <a:latin typeface="Source Sans Pro" panose="020B0503030403020204" pitchFamily="34" charset="0"/>
            </a:endParaRPr>
          </a:p>
          <a:p>
            <a:r>
              <a:rPr lang="en-US" sz="2000" b="1" i="0" dirty="0">
                <a:solidFill>
                  <a:srgbClr val="212529"/>
                </a:solidFill>
                <a:effectLst/>
              </a:rPr>
              <a:t>Medicaid Waiver for Home and Community Based Services- Medicaid Waiver(MW)</a:t>
            </a:r>
          </a:p>
          <a:p>
            <a:br>
              <a:rPr lang="en-US" sz="2000" dirty="0"/>
            </a:br>
            <a:r>
              <a:rPr lang="en-US" sz="2000" b="1" i="0" dirty="0">
                <a:solidFill>
                  <a:srgbClr val="000000"/>
                </a:solidFill>
                <a:effectLst/>
              </a:rPr>
              <a:t>Service Payments for the Elderly and Disabled (SPED) Program</a:t>
            </a:r>
          </a:p>
          <a:p>
            <a:endParaRPr lang="en-US" sz="2000" b="1" dirty="0">
              <a:solidFill>
                <a:srgbClr val="000000"/>
              </a:solidFill>
            </a:endParaRPr>
          </a:p>
          <a:p>
            <a:r>
              <a:rPr lang="en-US" sz="2000" b="1" i="0" dirty="0">
                <a:solidFill>
                  <a:srgbClr val="000000"/>
                </a:solidFill>
                <a:effectLst/>
              </a:rPr>
              <a:t>Homestyle Direct Receives Authorization through the MMIS Portal – With referral we can start member prior to authorization. We check the portal daily. </a:t>
            </a:r>
          </a:p>
          <a:p>
            <a:endParaRPr lang="en-US" sz="2000" b="1" dirty="0">
              <a:solidFill>
                <a:srgbClr val="000000"/>
              </a:solidFill>
              <a:latin typeface="Source Sans Pro" panose="020B0503030403020204" pitchFamily="34" charset="0"/>
            </a:endParaRPr>
          </a:p>
          <a:p>
            <a:r>
              <a:rPr lang="en-US" sz="2000" b="1" dirty="0">
                <a:solidFill>
                  <a:srgbClr val="000000"/>
                </a:solidFill>
                <a:latin typeface="Source Sans Pro" panose="020B0503030403020204" pitchFamily="34" charset="0"/>
              </a:rPr>
              <a:t>Medicaid Case Manager can help in getting meals. (North Dakota Health &amp; Human Services, Adults and Aging) </a:t>
            </a:r>
            <a:endParaRPr lang="en-US" dirty="0">
              <a:solidFill>
                <a:srgbClr val="212529"/>
              </a:solidFill>
              <a:latin typeface="Source Sans Pro" panose="020B0503030403020204" pitchFamily="34" charset="0"/>
            </a:endParaRPr>
          </a:p>
          <a:p>
            <a:r>
              <a:rPr lang="en-US" sz="1200" dirty="0">
                <a:solidFill>
                  <a:srgbClr val="212529"/>
                </a:solidFill>
                <a:latin typeface="Source Sans Pro" panose="020B0503030403020204" pitchFamily="34" charset="0"/>
              </a:rPr>
              <a:t>Private Purchase $7.95 for any Meal on the Menu. Minimum order  of 12 Meals – No Shipping- No Contracts. </a:t>
            </a:r>
          </a:p>
          <a:p>
            <a:endParaRPr lang="en-US" sz="1200" dirty="0">
              <a:solidFill>
                <a:srgbClr val="212529"/>
              </a:solidFill>
              <a:latin typeface="Source Sans Pro" panose="020B0503030403020204" pitchFamily="34" charset="0"/>
            </a:endParaRPr>
          </a:p>
          <a:p>
            <a:r>
              <a:rPr lang="en-US" sz="1200" dirty="0">
                <a:solidFill>
                  <a:srgbClr val="212529"/>
                </a:solidFill>
                <a:latin typeface="Source Sans Pro" panose="020B0503030403020204" pitchFamily="34" charset="0"/>
              </a:rPr>
              <a:t>To Order:</a:t>
            </a:r>
          </a:p>
          <a:p>
            <a:r>
              <a:rPr lang="en-US" sz="1200" dirty="0">
                <a:solidFill>
                  <a:srgbClr val="212529"/>
                </a:solidFill>
                <a:latin typeface="Source Sans Pro" panose="020B0503030403020204" pitchFamily="34" charset="0"/>
                <a:hlinkClick r:id="rId2"/>
              </a:rPr>
              <a:t>www.Homestyledirect.com</a:t>
            </a:r>
            <a:r>
              <a:rPr lang="en-US" sz="1200" dirty="0">
                <a:solidFill>
                  <a:srgbClr val="212529"/>
                </a:solidFill>
                <a:latin typeface="Source Sans Pro" panose="020B0503030403020204" pitchFamily="34" charset="0"/>
              </a:rPr>
              <a:t> </a:t>
            </a:r>
          </a:p>
          <a:p>
            <a:r>
              <a:rPr lang="en-US" sz="1200" dirty="0">
                <a:solidFill>
                  <a:srgbClr val="212529"/>
                </a:solidFill>
                <a:latin typeface="Source Sans Pro" panose="020B0503030403020204" pitchFamily="34" charset="0"/>
              </a:rPr>
              <a:t>866-735-0921</a:t>
            </a:r>
          </a:p>
          <a:p>
            <a:endParaRPr lang="en-US" dirty="0">
              <a:solidFill>
                <a:srgbClr val="212529"/>
              </a:solidFill>
              <a:latin typeface="Source Sans Pro" panose="020B0503030403020204" pitchFamily="34" charset="0"/>
            </a:endParaRPr>
          </a:p>
          <a:p>
            <a:endParaRPr lang="en-US" dirty="0"/>
          </a:p>
        </p:txBody>
      </p:sp>
    </p:spTree>
    <p:extLst>
      <p:ext uri="{BB962C8B-B14F-4D97-AF65-F5344CB8AC3E}">
        <p14:creationId xmlns:p14="http://schemas.microsoft.com/office/powerpoint/2010/main" val="4119220731"/>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5029" y="-412138"/>
            <a:ext cx="8098183" cy="8274878"/>
            <a:chOff x="0" y="0"/>
            <a:chExt cx="3199282" cy="3269088"/>
          </a:xfrm>
        </p:grpSpPr>
        <p:sp>
          <p:nvSpPr>
            <p:cNvPr id="3" name="Freeform 3"/>
            <p:cNvSpPr/>
            <p:nvPr/>
          </p:nvSpPr>
          <p:spPr>
            <a:xfrm>
              <a:off x="0" y="0"/>
              <a:ext cx="3199282" cy="3269088"/>
            </a:xfrm>
            <a:custGeom>
              <a:avLst/>
              <a:gdLst/>
              <a:ahLst/>
              <a:cxnLst/>
              <a:rect l="l" t="t" r="r" b="b"/>
              <a:pathLst>
                <a:path w="3199282" h="3269088">
                  <a:moveTo>
                    <a:pt x="32504" y="0"/>
                  </a:moveTo>
                  <a:lnTo>
                    <a:pt x="3166778" y="0"/>
                  </a:lnTo>
                  <a:cubicBezTo>
                    <a:pt x="3175398" y="0"/>
                    <a:pt x="3183666" y="3425"/>
                    <a:pt x="3189762" y="9520"/>
                  </a:cubicBezTo>
                  <a:cubicBezTo>
                    <a:pt x="3195857" y="15616"/>
                    <a:pt x="3199282" y="23884"/>
                    <a:pt x="3199282" y="32504"/>
                  </a:cubicBezTo>
                  <a:lnTo>
                    <a:pt x="3199282" y="3236583"/>
                  </a:lnTo>
                  <a:cubicBezTo>
                    <a:pt x="3199282" y="3245204"/>
                    <a:pt x="3195857" y="3253472"/>
                    <a:pt x="3189762" y="3259567"/>
                  </a:cubicBezTo>
                  <a:cubicBezTo>
                    <a:pt x="3183666" y="3265663"/>
                    <a:pt x="3175398" y="3269088"/>
                    <a:pt x="3166778" y="3269088"/>
                  </a:cubicBezTo>
                  <a:lnTo>
                    <a:pt x="32504" y="3269088"/>
                  </a:lnTo>
                  <a:cubicBezTo>
                    <a:pt x="23884" y="3269088"/>
                    <a:pt x="15616" y="3265663"/>
                    <a:pt x="9520" y="3259567"/>
                  </a:cubicBezTo>
                  <a:cubicBezTo>
                    <a:pt x="3425" y="3253472"/>
                    <a:pt x="0" y="3245204"/>
                    <a:pt x="0" y="3236583"/>
                  </a:cubicBezTo>
                  <a:lnTo>
                    <a:pt x="0" y="32504"/>
                  </a:lnTo>
                  <a:cubicBezTo>
                    <a:pt x="0" y="23884"/>
                    <a:pt x="3425" y="15616"/>
                    <a:pt x="9520" y="9520"/>
                  </a:cubicBezTo>
                  <a:cubicBezTo>
                    <a:pt x="15616" y="3425"/>
                    <a:pt x="23884" y="0"/>
                    <a:pt x="32504" y="0"/>
                  </a:cubicBezTo>
                  <a:close/>
                </a:path>
              </a:pathLst>
            </a:custGeom>
            <a:solidFill>
              <a:srgbClr val="A60413"/>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33946" y="1969261"/>
            <a:ext cx="2245995" cy="2743200"/>
          </a:xfrm>
          <a:prstGeom prst="rect">
            <a:avLst/>
          </a:prstGeom>
        </p:spPr>
      </p:pic>
      <p:sp>
        <p:nvSpPr>
          <p:cNvPr id="6" name="TextBox 6"/>
          <p:cNvSpPr txBox="1"/>
          <p:nvPr/>
        </p:nvSpPr>
        <p:spPr>
          <a:xfrm>
            <a:off x="917926" y="404723"/>
            <a:ext cx="3820582" cy="654025"/>
          </a:xfrm>
          <a:prstGeom prst="rect">
            <a:avLst/>
          </a:prstGeom>
        </p:spPr>
        <p:txBody>
          <a:bodyPr lIns="0" tIns="0" rIns="0" bIns="0" rtlCol="0" anchor="t">
            <a:spAutoFit/>
          </a:bodyPr>
          <a:lstStyle/>
          <a:p>
            <a:pPr algn="ctr">
              <a:lnSpc>
                <a:spcPts val="5120"/>
              </a:lnSpc>
              <a:spcBef>
                <a:spcPct val="0"/>
              </a:spcBef>
            </a:pPr>
            <a:r>
              <a:rPr lang="en-US" sz="4266">
                <a:solidFill>
                  <a:srgbClr val="A60413"/>
                </a:solidFill>
                <a:latin typeface="Helveticish"/>
              </a:rPr>
              <a:t>Cyber Security</a:t>
            </a:r>
          </a:p>
        </p:txBody>
      </p:sp>
      <p:sp>
        <p:nvSpPr>
          <p:cNvPr id="7" name="TextBox 7"/>
          <p:cNvSpPr txBox="1"/>
          <p:nvPr/>
        </p:nvSpPr>
        <p:spPr>
          <a:xfrm>
            <a:off x="430406" y="1690933"/>
            <a:ext cx="4795622" cy="4174925"/>
          </a:xfrm>
          <a:prstGeom prst="rect">
            <a:avLst/>
          </a:prstGeom>
        </p:spPr>
        <p:txBody>
          <a:bodyPr lIns="0" tIns="0" rIns="0" bIns="0" rtlCol="0" anchor="t">
            <a:spAutoFit/>
          </a:bodyPr>
          <a:lstStyle/>
          <a:p>
            <a:pPr marL="431823" lvl="1" indent="-215911" algn="ctr">
              <a:lnSpc>
                <a:spcPts val="2800"/>
              </a:lnSpc>
              <a:buFont typeface="Arial"/>
              <a:buChar char="•"/>
            </a:pPr>
            <a:r>
              <a:rPr lang="en-US" sz="2000">
                <a:solidFill>
                  <a:srgbClr val="A60413"/>
                </a:solidFill>
                <a:latin typeface="Helveticish Bold"/>
              </a:rPr>
              <a:t>Complete HIPAA Compliance </a:t>
            </a:r>
          </a:p>
          <a:p>
            <a:pPr algn="ctr">
              <a:lnSpc>
                <a:spcPts val="1867"/>
              </a:lnSpc>
            </a:pPr>
            <a:endParaRPr lang="en-US" sz="2000">
              <a:solidFill>
                <a:srgbClr val="A60413"/>
              </a:solidFill>
              <a:latin typeface="Helveticish Bold"/>
            </a:endParaRPr>
          </a:p>
          <a:p>
            <a:pPr marL="431823" lvl="1" indent="-215911" algn="ctr">
              <a:lnSpc>
                <a:spcPts val="2800"/>
              </a:lnSpc>
              <a:buFont typeface="Arial"/>
              <a:buChar char="•"/>
            </a:pPr>
            <a:r>
              <a:rPr lang="en-US" sz="2000">
                <a:solidFill>
                  <a:srgbClr val="A60413"/>
                </a:solidFill>
                <a:latin typeface="Helveticish Bold"/>
              </a:rPr>
              <a:t>Business Associate Agreements with all necessary vendors/partners</a:t>
            </a:r>
          </a:p>
          <a:p>
            <a:pPr algn="ctr">
              <a:lnSpc>
                <a:spcPts val="1867"/>
              </a:lnSpc>
            </a:pPr>
            <a:endParaRPr lang="en-US" sz="2000">
              <a:solidFill>
                <a:srgbClr val="A60413"/>
              </a:solidFill>
              <a:latin typeface="Helveticish Bold"/>
            </a:endParaRPr>
          </a:p>
          <a:p>
            <a:pPr marL="431823" lvl="1" indent="-215911" algn="ctr">
              <a:lnSpc>
                <a:spcPts val="2800"/>
              </a:lnSpc>
              <a:buFont typeface="Arial"/>
              <a:buChar char="•"/>
            </a:pPr>
            <a:r>
              <a:rPr lang="en-US" sz="2000">
                <a:solidFill>
                  <a:srgbClr val="A60413"/>
                </a:solidFill>
                <a:latin typeface="Helveticish Bold"/>
              </a:rPr>
              <a:t>PCI DSS Letter of Confidence</a:t>
            </a:r>
          </a:p>
          <a:p>
            <a:pPr algn="ctr">
              <a:lnSpc>
                <a:spcPts val="1867"/>
              </a:lnSpc>
            </a:pPr>
            <a:endParaRPr lang="en-US" sz="2000">
              <a:solidFill>
                <a:srgbClr val="A60413"/>
              </a:solidFill>
              <a:latin typeface="Helveticish Bold"/>
            </a:endParaRPr>
          </a:p>
          <a:p>
            <a:pPr marL="431823" lvl="1" indent="-215911" algn="ctr">
              <a:lnSpc>
                <a:spcPts val="2800"/>
              </a:lnSpc>
              <a:buFont typeface="Arial"/>
              <a:buChar char="•"/>
            </a:pPr>
            <a:r>
              <a:rPr lang="en-US" sz="2000">
                <a:solidFill>
                  <a:srgbClr val="A60413"/>
                </a:solidFill>
                <a:latin typeface="Helveticish Bold"/>
              </a:rPr>
              <a:t>All systems backed up every 15 minutes</a:t>
            </a:r>
          </a:p>
          <a:p>
            <a:pPr algn="ctr">
              <a:lnSpc>
                <a:spcPts val="1867"/>
              </a:lnSpc>
            </a:pPr>
            <a:endParaRPr lang="en-US" sz="2000">
              <a:solidFill>
                <a:srgbClr val="A60413"/>
              </a:solidFill>
              <a:latin typeface="Helveticish Bold"/>
            </a:endParaRPr>
          </a:p>
          <a:p>
            <a:pPr marL="431823" lvl="1" indent="-215911" algn="ctr">
              <a:lnSpc>
                <a:spcPts val="2800"/>
              </a:lnSpc>
              <a:buFont typeface="Arial"/>
              <a:buChar char="•"/>
            </a:pPr>
            <a:r>
              <a:rPr lang="en-US" sz="2000">
                <a:solidFill>
                  <a:srgbClr val="A60413"/>
                </a:solidFill>
                <a:latin typeface="Helveticish Bold"/>
              </a:rPr>
              <a:t>Annual HIPAA training for all employees with warning policies and restrictions</a:t>
            </a:r>
          </a:p>
        </p:txBody>
      </p:sp>
    </p:spTree>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715"/>
            <a:ext cx="12192000" cy="1062808"/>
            <a:chOff x="0" y="0"/>
            <a:chExt cx="4816593" cy="419875"/>
          </a:xfrm>
        </p:grpSpPr>
        <p:sp>
          <p:nvSpPr>
            <p:cNvPr id="3" name="Freeform 3"/>
            <p:cNvSpPr/>
            <p:nvPr/>
          </p:nvSpPr>
          <p:spPr>
            <a:xfrm>
              <a:off x="0" y="0"/>
              <a:ext cx="4816592" cy="419875"/>
            </a:xfrm>
            <a:custGeom>
              <a:avLst/>
              <a:gdLst/>
              <a:ahLst/>
              <a:cxnLst/>
              <a:rect l="l" t="t" r="r" b="b"/>
              <a:pathLst>
                <a:path w="4816592" h="419875">
                  <a:moveTo>
                    <a:pt x="0" y="0"/>
                  </a:moveTo>
                  <a:lnTo>
                    <a:pt x="4816592" y="0"/>
                  </a:lnTo>
                  <a:lnTo>
                    <a:pt x="4816592" y="419875"/>
                  </a:lnTo>
                  <a:lnTo>
                    <a:pt x="0" y="419875"/>
                  </a:lnTo>
                  <a:close/>
                </a:path>
              </a:pathLst>
            </a:custGeom>
            <a:solidFill>
              <a:srgbClr val="A60413"/>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grpSp>
        <p:nvGrpSpPr>
          <p:cNvPr id="5" name="Group 5"/>
          <p:cNvGrpSpPr/>
          <p:nvPr/>
        </p:nvGrpSpPr>
        <p:grpSpPr>
          <a:xfrm>
            <a:off x="0" y="919243"/>
            <a:ext cx="6096000" cy="5938757"/>
            <a:chOff x="0" y="0"/>
            <a:chExt cx="2408296" cy="2346176"/>
          </a:xfrm>
        </p:grpSpPr>
        <p:sp>
          <p:nvSpPr>
            <p:cNvPr id="6" name="Freeform 6"/>
            <p:cNvSpPr/>
            <p:nvPr/>
          </p:nvSpPr>
          <p:spPr>
            <a:xfrm>
              <a:off x="0" y="0"/>
              <a:ext cx="2408296" cy="2346176"/>
            </a:xfrm>
            <a:custGeom>
              <a:avLst/>
              <a:gdLst/>
              <a:ahLst/>
              <a:cxnLst/>
              <a:rect l="l" t="t" r="r" b="b"/>
              <a:pathLst>
                <a:path w="2408296" h="2346176">
                  <a:moveTo>
                    <a:pt x="0" y="0"/>
                  </a:moveTo>
                  <a:lnTo>
                    <a:pt x="2408296" y="0"/>
                  </a:lnTo>
                  <a:lnTo>
                    <a:pt x="2408296" y="2346176"/>
                  </a:lnTo>
                  <a:lnTo>
                    <a:pt x="0" y="2346176"/>
                  </a:lnTo>
                  <a:close/>
                </a:path>
              </a:pathLst>
            </a:custGeom>
            <a:solidFill>
              <a:srgbClr val="A60413"/>
            </a:solidFill>
          </p:spPr>
        </p:sp>
        <p:sp>
          <p:nvSpPr>
            <p:cNvPr id="7" name="TextBox 7"/>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grpSp>
        <p:nvGrpSpPr>
          <p:cNvPr id="8" name="Group 8"/>
          <p:cNvGrpSpPr/>
          <p:nvPr/>
        </p:nvGrpSpPr>
        <p:grpSpPr>
          <a:xfrm>
            <a:off x="6096000" y="1029125"/>
            <a:ext cx="6096000" cy="5795192"/>
            <a:chOff x="0" y="0"/>
            <a:chExt cx="2408296" cy="2289459"/>
          </a:xfrm>
        </p:grpSpPr>
        <p:sp>
          <p:nvSpPr>
            <p:cNvPr id="9" name="Freeform 9"/>
            <p:cNvSpPr/>
            <p:nvPr/>
          </p:nvSpPr>
          <p:spPr>
            <a:xfrm>
              <a:off x="0" y="0"/>
              <a:ext cx="2408296" cy="2289459"/>
            </a:xfrm>
            <a:custGeom>
              <a:avLst/>
              <a:gdLst/>
              <a:ahLst/>
              <a:cxnLst/>
              <a:rect l="l" t="t" r="r" b="b"/>
              <a:pathLst>
                <a:path w="2408296" h="2289459">
                  <a:moveTo>
                    <a:pt x="0" y="0"/>
                  </a:moveTo>
                  <a:lnTo>
                    <a:pt x="2408296" y="0"/>
                  </a:lnTo>
                  <a:lnTo>
                    <a:pt x="2408296" y="2289459"/>
                  </a:lnTo>
                  <a:lnTo>
                    <a:pt x="0" y="2289459"/>
                  </a:lnTo>
                  <a:close/>
                </a:path>
              </a:pathLst>
            </a:custGeom>
            <a:solidFill>
              <a:srgbClr val="FFFFFF"/>
            </a:solidFill>
          </p:spPr>
        </p:sp>
        <p:sp>
          <p:nvSpPr>
            <p:cNvPr id="10" name="TextBox 10"/>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sp>
        <p:nvSpPr>
          <p:cNvPr id="11" name="TextBox 11"/>
          <p:cNvSpPr txBox="1"/>
          <p:nvPr/>
        </p:nvSpPr>
        <p:spPr>
          <a:xfrm>
            <a:off x="6798722" y="1334441"/>
            <a:ext cx="4795622" cy="5354736"/>
          </a:xfrm>
          <a:prstGeom prst="rect">
            <a:avLst/>
          </a:prstGeom>
        </p:spPr>
        <p:txBody>
          <a:bodyPr lIns="0" tIns="0" rIns="0" bIns="0" rtlCol="0" anchor="t">
            <a:spAutoFit/>
          </a:bodyPr>
          <a:lstStyle/>
          <a:p>
            <a:pPr>
              <a:lnSpc>
                <a:spcPts val="2800"/>
              </a:lnSpc>
            </a:pPr>
            <a:endParaRPr sz="1200" dirty="0"/>
          </a:p>
          <a:p>
            <a:pPr marL="431823" lvl="1" indent="-215911">
              <a:lnSpc>
                <a:spcPts val="2800"/>
              </a:lnSpc>
              <a:buFont typeface="Arial"/>
              <a:buChar char="•"/>
            </a:pPr>
            <a:r>
              <a:rPr lang="en-US" sz="2000" dirty="0">
                <a:solidFill>
                  <a:srgbClr val="A60413"/>
                </a:solidFill>
                <a:latin typeface="Helveticish"/>
              </a:rPr>
              <a:t>Meals can be heated from frozen </a:t>
            </a:r>
          </a:p>
          <a:p>
            <a:pPr marL="863645" lvl="2" indent="-287882">
              <a:lnSpc>
                <a:spcPts val="2800"/>
              </a:lnSpc>
              <a:buFont typeface="Arial"/>
              <a:buChar char="⚬"/>
            </a:pPr>
            <a:r>
              <a:rPr lang="en-US" sz="2000" dirty="0">
                <a:solidFill>
                  <a:srgbClr val="A60413"/>
                </a:solidFill>
                <a:latin typeface="Helveticish"/>
              </a:rPr>
              <a:t>For best results transfer to fridge 1 day before consumption</a:t>
            </a:r>
          </a:p>
          <a:p>
            <a:pPr marL="431823" lvl="1" indent="-215911">
              <a:lnSpc>
                <a:spcPts val="2800"/>
              </a:lnSpc>
              <a:buFont typeface="Arial"/>
              <a:buChar char="•"/>
            </a:pPr>
            <a:r>
              <a:rPr lang="en-US" sz="2000" dirty="0">
                <a:solidFill>
                  <a:srgbClr val="A60413"/>
                </a:solidFill>
                <a:latin typeface="Helveticish"/>
              </a:rPr>
              <a:t> </a:t>
            </a:r>
            <a:r>
              <a:rPr lang="en-US" sz="2000" dirty="0">
                <a:solidFill>
                  <a:srgbClr val="A60413"/>
                </a:solidFill>
                <a:latin typeface="Helveticish Bold"/>
              </a:rPr>
              <a:t>Microwave:</a:t>
            </a:r>
          </a:p>
          <a:p>
            <a:pPr marL="863645" lvl="2" indent="-287882">
              <a:lnSpc>
                <a:spcPts val="2800"/>
              </a:lnSpc>
              <a:buFont typeface="Arial"/>
              <a:buChar char="⚬"/>
            </a:pPr>
            <a:r>
              <a:rPr lang="en-US" sz="2000" dirty="0">
                <a:solidFill>
                  <a:srgbClr val="A60413"/>
                </a:solidFill>
                <a:latin typeface="Helveticish"/>
              </a:rPr>
              <a:t>Vent film, heat for 2-minute intervals until heated through; stirring or flipping between intervals</a:t>
            </a:r>
          </a:p>
          <a:p>
            <a:pPr marL="431823" lvl="1" indent="-215911">
              <a:lnSpc>
                <a:spcPts val="2800"/>
              </a:lnSpc>
              <a:buFont typeface="Arial"/>
              <a:buChar char="•"/>
            </a:pPr>
            <a:r>
              <a:rPr lang="en-US" sz="2000" dirty="0">
                <a:solidFill>
                  <a:srgbClr val="A60413"/>
                </a:solidFill>
                <a:latin typeface="Helveticish Bold"/>
              </a:rPr>
              <a:t>Conventional Oven:</a:t>
            </a:r>
          </a:p>
          <a:p>
            <a:pPr marL="863645" lvl="2" indent="-287882">
              <a:lnSpc>
                <a:spcPts val="2800"/>
              </a:lnSpc>
              <a:buFont typeface="Arial"/>
              <a:buChar char="⚬"/>
            </a:pPr>
            <a:r>
              <a:rPr lang="en-US" sz="2000" dirty="0">
                <a:solidFill>
                  <a:srgbClr val="A60413"/>
                </a:solidFill>
                <a:latin typeface="Helveticish"/>
              </a:rPr>
              <a:t>Preheat oven to 350  F. Remove plastic film and replace with aluminum foil. Place entree on baking sheet. Bake 30-45 mins until heated through</a:t>
            </a:r>
          </a:p>
        </p:txBody>
      </p:sp>
      <p:grpSp>
        <p:nvGrpSpPr>
          <p:cNvPr id="12" name="Group 12"/>
          <p:cNvGrpSpPr/>
          <p:nvPr/>
        </p:nvGrpSpPr>
        <p:grpSpPr>
          <a:xfrm>
            <a:off x="9947176" y="4947793"/>
            <a:ext cx="89803" cy="89803"/>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A60413"/>
              </a:solidFill>
            </a:ln>
          </p:spPr>
        </p:sp>
        <p:sp>
          <p:nvSpPr>
            <p:cNvPr id="14" name="TextBox 14"/>
            <p:cNvSpPr txBox="1"/>
            <p:nvPr/>
          </p:nvSpPr>
          <p:spPr>
            <a:xfrm>
              <a:off x="76200" y="28575"/>
              <a:ext cx="660400" cy="708025"/>
            </a:xfrm>
            <a:prstGeom prst="rect">
              <a:avLst/>
            </a:prstGeom>
          </p:spPr>
          <p:txBody>
            <a:bodyPr lIns="33867" tIns="33867" rIns="33867" bIns="33867" rtlCol="0" anchor="ctr"/>
            <a:lstStyle/>
            <a:p>
              <a:pPr algn="ctr">
                <a:lnSpc>
                  <a:spcPts val="1719"/>
                </a:lnSpc>
              </a:pPr>
              <a:endParaRPr sz="1200"/>
            </a:p>
          </p:txBody>
        </p:sp>
      </p:grpSp>
      <p:sp>
        <p:nvSpPr>
          <p:cNvPr id="15" name="TextBox 15"/>
          <p:cNvSpPr txBox="1"/>
          <p:nvPr/>
        </p:nvSpPr>
        <p:spPr>
          <a:xfrm>
            <a:off x="2336801" y="176232"/>
            <a:ext cx="7699977" cy="574453"/>
          </a:xfrm>
          <a:prstGeom prst="rect">
            <a:avLst/>
          </a:prstGeom>
        </p:spPr>
        <p:txBody>
          <a:bodyPr wrap="square" lIns="0" tIns="0" rIns="0" bIns="0" rtlCol="0" anchor="t">
            <a:spAutoFit/>
          </a:bodyPr>
          <a:lstStyle/>
          <a:p>
            <a:pPr algn="ctr">
              <a:lnSpc>
                <a:spcPts val="4947"/>
              </a:lnSpc>
            </a:pPr>
            <a:r>
              <a:rPr lang="en-US" sz="3534" dirty="0">
                <a:solidFill>
                  <a:srgbClr val="FEFEFE"/>
                </a:solidFill>
                <a:latin typeface="Helveticish"/>
              </a:rPr>
              <a:t>Storage and Heating Instructions</a:t>
            </a:r>
          </a:p>
        </p:txBody>
      </p:sp>
      <p:sp>
        <p:nvSpPr>
          <p:cNvPr id="16" name="TextBox 16"/>
          <p:cNvSpPr txBox="1"/>
          <p:nvPr/>
        </p:nvSpPr>
        <p:spPr>
          <a:xfrm>
            <a:off x="2228404" y="1045093"/>
            <a:ext cx="1639193" cy="572464"/>
          </a:xfrm>
          <a:prstGeom prst="rect">
            <a:avLst/>
          </a:prstGeom>
        </p:spPr>
        <p:txBody>
          <a:bodyPr lIns="0" tIns="0" rIns="0" bIns="0" rtlCol="0" anchor="t">
            <a:spAutoFit/>
          </a:bodyPr>
          <a:lstStyle/>
          <a:p>
            <a:pPr algn="ctr">
              <a:lnSpc>
                <a:spcPts val="4853"/>
              </a:lnSpc>
            </a:pPr>
            <a:r>
              <a:rPr lang="en-US" sz="3466">
                <a:solidFill>
                  <a:srgbClr val="FEFEFE"/>
                </a:solidFill>
                <a:latin typeface="Helveticish Bold"/>
              </a:rPr>
              <a:t>Storage</a:t>
            </a:r>
          </a:p>
        </p:txBody>
      </p:sp>
      <p:sp>
        <p:nvSpPr>
          <p:cNvPr id="17" name="TextBox 17"/>
          <p:cNvSpPr txBox="1"/>
          <p:nvPr/>
        </p:nvSpPr>
        <p:spPr>
          <a:xfrm>
            <a:off x="8336806" y="1032393"/>
            <a:ext cx="1614388" cy="572464"/>
          </a:xfrm>
          <a:prstGeom prst="rect">
            <a:avLst/>
          </a:prstGeom>
        </p:spPr>
        <p:txBody>
          <a:bodyPr lIns="0" tIns="0" rIns="0" bIns="0" rtlCol="0" anchor="t">
            <a:spAutoFit/>
          </a:bodyPr>
          <a:lstStyle/>
          <a:p>
            <a:pPr algn="ctr">
              <a:lnSpc>
                <a:spcPts val="4853"/>
              </a:lnSpc>
            </a:pPr>
            <a:r>
              <a:rPr lang="en-US" sz="3466">
                <a:solidFill>
                  <a:srgbClr val="A60413"/>
                </a:solidFill>
                <a:latin typeface="Helveticish Bold"/>
              </a:rPr>
              <a:t>Heating</a:t>
            </a:r>
          </a:p>
        </p:txBody>
      </p:sp>
      <p:sp>
        <p:nvSpPr>
          <p:cNvPr id="18" name="TextBox 18"/>
          <p:cNvSpPr txBox="1"/>
          <p:nvPr/>
        </p:nvSpPr>
        <p:spPr>
          <a:xfrm>
            <a:off x="650190" y="1722823"/>
            <a:ext cx="4795622" cy="2841227"/>
          </a:xfrm>
          <a:prstGeom prst="rect">
            <a:avLst/>
          </a:prstGeom>
        </p:spPr>
        <p:txBody>
          <a:bodyPr lIns="0" tIns="0" rIns="0" bIns="0" rtlCol="0" anchor="t">
            <a:spAutoFit/>
          </a:bodyPr>
          <a:lstStyle/>
          <a:p>
            <a:pPr marL="431823" lvl="1" indent="-215911">
              <a:lnSpc>
                <a:spcPts val="2800"/>
              </a:lnSpc>
              <a:buFont typeface="Arial"/>
              <a:buChar char="•"/>
            </a:pPr>
            <a:r>
              <a:rPr lang="en-US" sz="2000">
                <a:solidFill>
                  <a:srgbClr val="FEFEFE"/>
                </a:solidFill>
                <a:latin typeface="Helveticish"/>
              </a:rPr>
              <a:t> Once Delivered: Meals should be transferred immediately to freezer</a:t>
            </a:r>
          </a:p>
          <a:p>
            <a:pPr>
              <a:lnSpc>
                <a:spcPts val="2800"/>
              </a:lnSpc>
            </a:pPr>
            <a:endParaRPr lang="en-US" sz="2000">
              <a:solidFill>
                <a:srgbClr val="FEFEFE"/>
              </a:solidFill>
              <a:latin typeface="Helveticish"/>
            </a:endParaRPr>
          </a:p>
          <a:p>
            <a:pPr marL="431823" lvl="1" indent="-215911">
              <a:lnSpc>
                <a:spcPts val="2800"/>
              </a:lnSpc>
              <a:buFont typeface="Arial"/>
              <a:buChar char="•"/>
            </a:pPr>
            <a:r>
              <a:rPr lang="en-US" sz="2000">
                <a:solidFill>
                  <a:srgbClr val="FEFEFE"/>
                </a:solidFill>
                <a:latin typeface="Helveticish"/>
              </a:rPr>
              <a:t>Meals are good in the freezer for up to </a:t>
            </a:r>
            <a:r>
              <a:rPr lang="en-US" sz="2000">
                <a:solidFill>
                  <a:srgbClr val="FEFEFE"/>
                </a:solidFill>
                <a:latin typeface="Helveticish Bold"/>
              </a:rPr>
              <a:t>6 months</a:t>
            </a:r>
            <a:r>
              <a:rPr lang="en-US" sz="2000">
                <a:solidFill>
                  <a:srgbClr val="FEFEFE"/>
                </a:solidFill>
                <a:latin typeface="Helveticish"/>
              </a:rPr>
              <a:t> </a:t>
            </a:r>
          </a:p>
          <a:p>
            <a:pPr>
              <a:lnSpc>
                <a:spcPts val="2800"/>
              </a:lnSpc>
            </a:pPr>
            <a:endParaRPr lang="en-US" sz="2000">
              <a:solidFill>
                <a:srgbClr val="FEFEFE"/>
              </a:solidFill>
              <a:latin typeface="Helveticish"/>
            </a:endParaRPr>
          </a:p>
          <a:p>
            <a:pPr marL="431823" lvl="1" indent="-215911">
              <a:lnSpc>
                <a:spcPts val="2800"/>
              </a:lnSpc>
              <a:buFont typeface="Arial"/>
              <a:buChar char="•"/>
            </a:pPr>
            <a:r>
              <a:rPr lang="en-US" sz="2000">
                <a:solidFill>
                  <a:srgbClr val="FEFEFE"/>
                </a:solidFill>
                <a:latin typeface="Helveticish"/>
              </a:rPr>
              <a:t>Meals are good in the fridge for up to</a:t>
            </a:r>
            <a:r>
              <a:rPr lang="en-US" sz="2000">
                <a:solidFill>
                  <a:srgbClr val="FEFEFE"/>
                </a:solidFill>
                <a:latin typeface="Helveticish Bold"/>
              </a:rPr>
              <a:t> 5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214766"/>
            <a:ext cx="6483350" cy="7287532"/>
            <a:chOff x="0" y="0"/>
            <a:chExt cx="3289700" cy="3697748"/>
          </a:xfrm>
        </p:grpSpPr>
        <p:sp>
          <p:nvSpPr>
            <p:cNvPr id="3" name="Freeform 3"/>
            <p:cNvSpPr/>
            <p:nvPr/>
          </p:nvSpPr>
          <p:spPr>
            <a:xfrm>
              <a:off x="0" y="0"/>
              <a:ext cx="3289700" cy="3697748"/>
            </a:xfrm>
            <a:custGeom>
              <a:avLst/>
              <a:gdLst/>
              <a:ahLst/>
              <a:cxnLst/>
              <a:rect l="l" t="t" r="r" b="b"/>
              <a:pathLst>
                <a:path w="3289700" h="3697748">
                  <a:moveTo>
                    <a:pt x="0" y="0"/>
                  </a:moveTo>
                  <a:lnTo>
                    <a:pt x="3289700" y="0"/>
                  </a:lnTo>
                  <a:lnTo>
                    <a:pt x="3289700" y="3697748"/>
                  </a:lnTo>
                  <a:lnTo>
                    <a:pt x="0" y="3697748"/>
                  </a:lnTo>
                  <a:close/>
                </a:path>
              </a:pathLst>
            </a:custGeom>
            <a:solidFill>
              <a:srgbClr val="A02221"/>
            </a:solidFill>
          </p:spPr>
        </p:sp>
      </p:grpSp>
      <p:pic>
        <p:nvPicPr>
          <p:cNvPr id="4" name="Picture 4"/>
          <p:cNvPicPr>
            <a:picLocks noChangeAspect="1"/>
          </p:cNvPicPr>
          <p:nvPr/>
        </p:nvPicPr>
        <p:blipFill>
          <a:blip r:embed="rId2"/>
          <a:srcRect/>
          <a:stretch>
            <a:fillRect/>
          </a:stretch>
        </p:blipFill>
        <p:spPr>
          <a:xfrm>
            <a:off x="-4197653" y="-637130"/>
            <a:ext cx="4259542" cy="3972006"/>
          </a:xfrm>
          <a:prstGeom prst="rect">
            <a:avLst/>
          </a:prstGeom>
        </p:spPr>
      </p:pic>
      <p:pic>
        <p:nvPicPr>
          <p:cNvPr id="6" name="Picture 6"/>
          <p:cNvPicPr>
            <a:picLocks noChangeAspect="1"/>
          </p:cNvPicPr>
          <p:nvPr/>
        </p:nvPicPr>
        <p:blipFill>
          <a:blip r:embed="rId3"/>
          <a:srcRect/>
          <a:stretch>
            <a:fillRect/>
          </a:stretch>
        </p:blipFill>
        <p:spPr>
          <a:xfrm>
            <a:off x="709059" y="4391526"/>
            <a:ext cx="1626232" cy="1826384"/>
          </a:xfrm>
          <a:prstGeom prst="rect">
            <a:avLst/>
          </a:prstGeom>
        </p:spPr>
      </p:pic>
      <p:sp>
        <p:nvSpPr>
          <p:cNvPr id="7" name="TextBox 7"/>
          <p:cNvSpPr txBox="1"/>
          <p:nvPr/>
        </p:nvSpPr>
        <p:spPr>
          <a:xfrm>
            <a:off x="-273224" y="54887"/>
            <a:ext cx="3518953" cy="265714"/>
          </a:xfrm>
          <a:prstGeom prst="rect">
            <a:avLst/>
          </a:prstGeom>
        </p:spPr>
        <p:txBody>
          <a:bodyPr lIns="0" tIns="0" rIns="0" bIns="0" rtlCol="0" anchor="t">
            <a:spAutoFit/>
          </a:bodyPr>
          <a:lstStyle/>
          <a:p>
            <a:pPr algn="r" defTabSz="609630">
              <a:lnSpc>
                <a:spcPts val="2239"/>
              </a:lnSpc>
              <a:spcBef>
                <a:spcPct val="0"/>
              </a:spcBef>
            </a:pPr>
            <a:r>
              <a:rPr lang="en-US" sz="1599" dirty="0">
                <a:solidFill>
                  <a:srgbClr val="A02221"/>
                </a:solidFill>
                <a:latin typeface="HK Grotesk Bold"/>
              </a:rPr>
              <a:t>Spring Summer 2023 Menu</a:t>
            </a:r>
          </a:p>
        </p:txBody>
      </p:sp>
      <p:sp>
        <p:nvSpPr>
          <p:cNvPr id="8" name="TextBox 8"/>
          <p:cNvSpPr txBox="1"/>
          <p:nvPr/>
        </p:nvSpPr>
        <p:spPr>
          <a:xfrm>
            <a:off x="6532984" y="1687974"/>
            <a:ext cx="5216315" cy="1436291"/>
          </a:xfrm>
          <a:prstGeom prst="rect">
            <a:avLst/>
          </a:prstGeom>
        </p:spPr>
        <p:txBody>
          <a:bodyPr lIns="0" tIns="0" rIns="0" bIns="0" rtlCol="0" anchor="t">
            <a:spAutoFit/>
          </a:bodyPr>
          <a:lstStyle/>
          <a:p>
            <a:pPr algn="just" defTabSz="609630">
              <a:lnSpc>
                <a:spcPts val="2811"/>
              </a:lnSpc>
            </a:pPr>
            <a:r>
              <a:rPr lang="en-US" sz="2343" spc="47" dirty="0">
                <a:solidFill>
                  <a:srgbClr val="FFFFFF"/>
                </a:solidFill>
                <a:latin typeface="HK Grotesk Bold"/>
              </a:rPr>
              <a:t>Tonna Quesnell</a:t>
            </a:r>
          </a:p>
          <a:p>
            <a:pPr algn="just" defTabSz="609630">
              <a:lnSpc>
                <a:spcPts val="2811"/>
              </a:lnSpc>
            </a:pPr>
            <a:r>
              <a:rPr lang="en-US" sz="2343" spc="47" dirty="0">
                <a:solidFill>
                  <a:srgbClr val="FFFFFF"/>
                </a:solidFill>
                <a:latin typeface="HK Grotesk Bold"/>
              </a:rPr>
              <a:t>Director of Healthcare Partnerships</a:t>
            </a:r>
          </a:p>
          <a:p>
            <a:pPr algn="just" defTabSz="609630">
              <a:lnSpc>
                <a:spcPts val="2811"/>
              </a:lnSpc>
            </a:pPr>
            <a:r>
              <a:rPr lang="en-US" sz="2343" spc="47" dirty="0">
                <a:solidFill>
                  <a:srgbClr val="FFFFFF"/>
                </a:solidFill>
                <a:latin typeface="HK Grotesk Bold"/>
              </a:rPr>
              <a:t>208-539-9991</a:t>
            </a:r>
          </a:p>
          <a:p>
            <a:pPr algn="just" defTabSz="609630">
              <a:lnSpc>
                <a:spcPts val="2811"/>
              </a:lnSpc>
            </a:pPr>
            <a:r>
              <a:rPr lang="en-US" sz="2343" spc="47" dirty="0">
                <a:solidFill>
                  <a:srgbClr val="FFFFFF"/>
                </a:solidFill>
                <a:latin typeface="HK Grotesk Bold"/>
              </a:rPr>
              <a:t>tonna@homestyledirect.com</a:t>
            </a:r>
          </a:p>
        </p:txBody>
      </p:sp>
      <p:sp>
        <p:nvSpPr>
          <p:cNvPr id="9" name="TextBox 9"/>
          <p:cNvSpPr txBox="1"/>
          <p:nvPr/>
        </p:nvSpPr>
        <p:spPr>
          <a:xfrm>
            <a:off x="3305059" y="2135013"/>
            <a:ext cx="2029558" cy="258276"/>
          </a:xfrm>
          <a:prstGeom prst="rect">
            <a:avLst/>
          </a:prstGeom>
        </p:spPr>
        <p:txBody>
          <a:bodyPr lIns="0" tIns="0" rIns="0" bIns="0" rtlCol="0" anchor="t">
            <a:spAutoFit/>
          </a:bodyPr>
          <a:lstStyle/>
          <a:p>
            <a:pPr algn="r" defTabSz="609630">
              <a:lnSpc>
                <a:spcPts val="2239"/>
              </a:lnSpc>
              <a:spcBef>
                <a:spcPct val="0"/>
              </a:spcBef>
            </a:pPr>
            <a:r>
              <a:rPr lang="en-US" sz="1599">
                <a:solidFill>
                  <a:srgbClr val="A02221"/>
                </a:solidFill>
                <a:latin typeface="HK Grotesk Bold"/>
              </a:rPr>
              <a:t>Shipping Calendar  </a:t>
            </a:r>
          </a:p>
        </p:txBody>
      </p:sp>
      <p:grpSp>
        <p:nvGrpSpPr>
          <p:cNvPr id="10" name="Group 10"/>
          <p:cNvGrpSpPr>
            <a:grpSpLocks noChangeAspect="1"/>
          </p:cNvGrpSpPr>
          <p:nvPr/>
        </p:nvGrpSpPr>
        <p:grpSpPr>
          <a:xfrm rot="953769">
            <a:off x="9844970" y="3556765"/>
            <a:ext cx="1511096" cy="2989963"/>
            <a:chOff x="0" y="0"/>
            <a:chExt cx="2620010" cy="5184140"/>
          </a:xfrm>
        </p:grpSpPr>
        <p:sp>
          <p:nvSpPr>
            <p:cNvPr id="11" name="Freeform 11"/>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FFFFFF"/>
            </a:solidFill>
          </p:spPr>
        </p:sp>
        <p:sp>
          <p:nvSpPr>
            <p:cNvPr id="12" name="Freeform 12"/>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a:stretch>
                <a:fillRect l="-22234" r="-22234"/>
              </a:stretch>
            </a:blipFill>
          </p:spPr>
        </p:sp>
        <p:sp>
          <p:nvSpPr>
            <p:cNvPr id="13" name="Freeform 13"/>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14" name="Freeform 14"/>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15" name="Freeform 15"/>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16" name="Freeform 16"/>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17" name="Freeform 17"/>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18" name="Freeform 18"/>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19" name="Freeform 19"/>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id="20" name="TextBox 20"/>
          <p:cNvSpPr txBox="1"/>
          <p:nvPr/>
        </p:nvSpPr>
        <p:spPr>
          <a:xfrm>
            <a:off x="6532983" y="3772952"/>
            <a:ext cx="4067535" cy="1731243"/>
          </a:xfrm>
          <a:prstGeom prst="rect">
            <a:avLst/>
          </a:prstGeom>
        </p:spPr>
        <p:txBody>
          <a:bodyPr lIns="0" tIns="0" rIns="0" bIns="0" rtlCol="0" anchor="t">
            <a:spAutoFit/>
          </a:bodyPr>
          <a:lstStyle/>
          <a:p>
            <a:pPr algn="just" defTabSz="609630">
              <a:lnSpc>
                <a:spcPts val="2859"/>
              </a:lnSpc>
            </a:pPr>
            <a:r>
              <a:rPr lang="en-US" sz="2599" spc="148" dirty="0">
                <a:solidFill>
                  <a:srgbClr val="FFFFFF"/>
                </a:solidFill>
                <a:latin typeface="HK Grotesk Bold"/>
              </a:rPr>
              <a:t>Download </a:t>
            </a:r>
          </a:p>
          <a:p>
            <a:pPr algn="just" defTabSz="609630">
              <a:lnSpc>
                <a:spcPts val="2859"/>
              </a:lnSpc>
            </a:pPr>
            <a:r>
              <a:rPr lang="en-US" sz="2599" spc="148" dirty="0">
                <a:solidFill>
                  <a:srgbClr val="FFFFFF"/>
                </a:solidFill>
                <a:latin typeface="HK Grotesk Bold"/>
              </a:rPr>
              <a:t>our App </a:t>
            </a:r>
          </a:p>
          <a:p>
            <a:pPr algn="just" defTabSz="609630">
              <a:lnSpc>
                <a:spcPts val="2859"/>
              </a:lnSpc>
            </a:pPr>
            <a:r>
              <a:rPr lang="en-US" sz="2599" spc="148" dirty="0">
                <a:solidFill>
                  <a:srgbClr val="FFFFFF"/>
                </a:solidFill>
                <a:latin typeface="HK Grotesk Bold"/>
              </a:rPr>
              <a:t>or Visit our</a:t>
            </a:r>
          </a:p>
          <a:p>
            <a:pPr algn="just" defTabSz="609630">
              <a:lnSpc>
                <a:spcPts val="2859"/>
              </a:lnSpc>
            </a:pPr>
            <a:r>
              <a:rPr lang="en-US" sz="2599" spc="148" dirty="0">
                <a:solidFill>
                  <a:srgbClr val="FFFFFF"/>
                </a:solidFill>
                <a:latin typeface="HK Grotesk Bold"/>
              </a:rPr>
              <a:t>Website</a:t>
            </a:r>
          </a:p>
          <a:p>
            <a:pPr algn="just" defTabSz="609630">
              <a:lnSpc>
                <a:spcPts val="1937"/>
              </a:lnSpc>
            </a:pPr>
            <a:r>
              <a:rPr lang="en-US" sz="1761" spc="100" dirty="0">
                <a:solidFill>
                  <a:srgbClr val="FFFFFF"/>
                </a:solidFill>
                <a:latin typeface="HK Grotesk Bold"/>
              </a:rPr>
              <a:t>www.homestyledirect.com</a:t>
            </a:r>
          </a:p>
        </p:txBody>
      </p:sp>
      <p:grpSp>
        <p:nvGrpSpPr>
          <p:cNvPr id="21" name="Group 21"/>
          <p:cNvGrpSpPr>
            <a:grpSpLocks noChangeAspect="1"/>
          </p:cNvGrpSpPr>
          <p:nvPr/>
        </p:nvGrpSpPr>
        <p:grpSpPr>
          <a:xfrm>
            <a:off x="8400656" y="206017"/>
            <a:ext cx="1480969" cy="1480963"/>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1793" b="-48207"/>
              </a:stretch>
            </a:blipFill>
          </p:spPr>
        </p:sp>
      </p:grpSp>
      <p:sp>
        <p:nvSpPr>
          <p:cNvPr id="23" name="TextBox 23"/>
          <p:cNvSpPr txBox="1"/>
          <p:nvPr/>
        </p:nvSpPr>
        <p:spPr>
          <a:xfrm>
            <a:off x="673136" y="6425990"/>
            <a:ext cx="4304717" cy="258276"/>
          </a:xfrm>
          <a:prstGeom prst="rect">
            <a:avLst/>
          </a:prstGeom>
        </p:spPr>
        <p:txBody>
          <a:bodyPr lIns="0" tIns="0" rIns="0" bIns="0" rtlCol="0" anchor="t">
            <a:spAutoFit/>
          </a:bodyPr>
          <a:lstStyle/>
          <a:p>
            <a:pPr algn="ctr" defTabSz="609630">
              <a:lnSpc>
                <a:spcPts val="2239"/>
              </a:lnSpc>
              <a:spcBef>
                <a:spcPct val="0"/>
              </a:spcBef>
            </a:pPr>
            <a:r>
              <a:rPr lang="en-US" sz="1600">
                <a:solidFill>
                  <a:srgbClr val="000000"/>
                </a:solidFill>
                <a:latin typeface="HK Grotesk Light Bold"/>
              </a:rPr>
              <a:t>NPI # 1235407420 Tax ID # 51-0462004</a:t>
            </a:r>
          </a:p>
        </p:txBody>
      </p:sp>
      <p:pic>
        <p:nvPicPr>
          <p:cNvPr id="24" name="Picture 24"/>
          <p:cNvPicPr>
            <a:picLocks noChangeAspect="1"/>
          </p:cNvPicPr>
          <p:nvPr/>
        </p:nvPicPr>
        <p:blipFill>
          <a:blip r:embed="rId6"/>
          <a:srcRect/>
          <a:stretch>
            <a:fillRect/>
          </a:stretch>
        </p:blipFill>
        <p:spPr>
          <a:xfrm>
            <a:off x="11281282" y="5947282"/>
            <a:ext cx="910718" cy="910718"/>
          </a:xfrm>
          <a:prstGeom prst="rect">
            <a:avLst/>
          </a:prstGeom>
        </p:spPr>
      </p:pic>
      <p:pic>
        <p:nvPicPr>
          <p:cNvPr id="1028" name="Picture 4">
            <a:extLst>
              <a:ext uri="{FF2B5EF4-FFF2-40B4-BE49-F238E27FC236}">
                <a16:creationId xmlns:a16="http://schemas.microsoft.com/office/drawing/2014/main" id="{3131DAC5-235C-C38F-8A4C-7AFE3C341D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5114" y="2555576"/>
            <a:ext cx="2588332" cy="33963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 company name&#10;&#10;Description automatically generated">
            <a:extLst>
              <a:ext uri="{FF2B5EF4-FFF2-40B4-BE49-F238E27FC236}">
                <a16:creationId xmlns:a16="http://schemas.microsoft.com/office/drawing/2014/main" id="{E511A48E-C98F-04BF-9AFA-6639D8C282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707" y="528681"/>
            <a:ext cx="1953237" cy="2992506"/>
          </a:xfrm>
          <a:prstGeom prst="rect">
            <a:avLst/>
          </a:prstGeom>
        </p:spPr>
      </p:pic>
      <p:pic>
        <p:nvPicPr>
          <p:cNvPr id="25" name="Picture 24">
            <a:extLst>
              <a:ext uri="{FF2B5EF4-FFF2-40B4-BE49-F238E27FC236}">
                <a16:creationId xmlns:a16="http://schemas.microsoft.com/office/drawing/2014/main" id="{5C8446DC-EFDF-AC5E-E566-7645989898A4}"/>
              </a:ext>
            </a:extLst>
          </p:cNvPr>
          <p:cNvPicPr>
            <a:picLocks noChangeAspect="1"/>
          </p:cNvPicPr>
          <p:nvPr/>
        </p:nvPicPr>
        <p:blipFill>
          <a:blip r:embed="rId9"/>
          <a:stretch>
            <a:fillRect/>
          </a:stretch>
        </p:blipFill>
        <p:spPr>
          <a:xfrm>
            <a:off x="1015733" y="524998"/>
            <a:ext cx="2116471" cy="3070457"/>
          </a:xfrm>
          <a:prstGeom prst="rect">
            <a:avLst/>
          </a:prstGeom>
        </p:spPr>
      </p:pic>
    </p:spTree>
    <p:extLst>
      <p:ext uri="{BB962C8B-B14F-4D97-AF65-F5344CB8AC3E}">
        <p14:creationId xmlns:p14="http://schemas.microsoft.com/office/powerpoint/2010/main" val="115241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910131">
            <a:off x="-8165020" y="2202486"/>
            <a:ext cx="15533347" cy="5115740"/>
            <a:chOff x="0" y="0"/>
            <a:chExt cx="7881735" cy="2595764"/>
          </a:xfrm>
        </p:grpSpPr>
        <p:sp>
          <p:nvSpPr>
            <p:cNvPr id="3" name="Freeform 3"/>
            <p:cNvSpPr/>
            <p:nvPr/>
          </p:nvSpPr>
          <p:spPr>
            <a:xfrm>
              <a:off x="0" y="0"/>
              <a:ext cx="7881735" cy="2595764"/>
            </a:xfrm>
            <a:custGeom>
              <a:avLst/>
              <a:gdLst/>
              <a:ahLst/>
              <a:cxnLst/>
              <a:rect l="l" t="t" r="r" b="b"/>
              <a:pathLst>
                <a:path w="7881735" h="2595764">
                  <a:moveTo>
                    <a:pt x="0" y="0"/>
                  </a:moveTo>
                  <a:lnTo>
                    <a:pt x="7881735" y="0"/>
                  </a:lnTo>
                  <a:lnTo>
                    <a:pt x="7881735" y="2595764"/>
                  </a:lnTo>
                  <a:lnTo>
                    <a:pt x="0" y="2595764"/>
                  </a:lnTo>
                  <a:close/>
                </a:path>
              </a:pathLst>
            </a:custGeom>
            <a:solidFill>
              <a:srgbClr val="A60413"/>
            </a:solidFill>
          </p:spPr>
        </p:sp>
      </p:grpSp>
      <p:sp>
        <p:nvSpPr>
          <p:cNvPr id="4" name="AutoShape 4"/>
          <p:cNvSpPr/>
          <p:nvPr/>
        </p:nvSpPr>
        <p:spPr>
          <a:xfrm>
            <a:off x="1594399" y="6156325"/>
            <a:ext cx="11083073" cy="0"/>
          </a:xfrm>
          <a:prstGeom prst="line">
            <a:avLst/>
          </a:prstGeom>
          <a:ln w="47625" cap="flat">
            <a:solidFill>
              <a:srgbClr val="A60413"/>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2729511" y="4575658"/>
            <a:ext cx="984120" cy="984120"/>
          </a:xfrm>
          <a:prstGeom prst="rect">
            <a:avLst/>
          </a:prstGeom>
        </p:spPr>
      </p:pic>
      <p:sp>
        <p:nvSpPr>
          <p:cNvPr id="6" name="TextBox 6"/>
          <p:cNvSpPr txBox="1"/>
          <p:nvPr/>
        </p:nvSpPr>
        <p:spPr>
          <a:xfrm>
            <a:off x="3968528" y="4531208"/>
            <a:ext cx="4798540" cy="1323952"/>
          </a:xfrm>
          <a:prstGeom prst="rect">
            <a:avLst/>
          </a:prstGeom>
        </p:spPr>
        <p:txBody>
          <a:bodyPr lIns="0" tIns="0" rIns="0" bIns="0" rtlCol="0" anchor="t">
            <a:spAutoFit/>
          </a:bodyPr>
          <a:lstStyle/>
          <a:p>
            <a:pPr>
              <a:lnSpc>
                <a:spcPts val="2147"/>
              </a:lnSpc>
            </a:pPr>
            <a:r>
              <a:rPr lang="en-US" sz="1533">
                <a:solidFill>
                  <a:srgbClr val="545454"/>
                </a:solidFill>
                <a:latin typeface="Helveticish"/>
              </a:rPr>
              <a:t>The </a:t>
            </a:r>
            <a:r>
              <a:rPr lang="en-US" sz="1533">
                <a:solidFill>
                  <a:srgbClr val="545454"/>
                </a:solidFill>
                <a:latin typeface="Helveticish Bold"/>
              </a:rPr>
              <a:t>prevalence of chronic disease in food-insecure</a:t>
            </a:r>
            <a:r>
              <a:rPr lang="en-US" sz="1533" u="sng">
                <a:solidFill>
                  <a:srgbClr val="545454"/>
                </a:solidFill>
                <a:latin typeface="Helveticish Bold"/>
              </a:rPr>
              <a:t> </a:t>
            </a:r>
            <a:r>
              <a:rPr lang="en-US" sz="1533">
                <a:solidFill>
                  <a:srgbClr val="545454"/>
                </a:solidFill>
                <a:latin typeface="Helveticish Bold"/>
              </a:rPr>
              <a:t>populations</a:t>
            </a:r>
            <a:r>
              <a:rPr lang="en-US" sz="1533">
                <a:solidFill>
                  <a:srgbClr val="545454"/>
                </a:solidFill>
                <a:latin typeface="Helveticish"/>
              </a:rPr>
              <a:t> is significant and is </a:t>
            </a:r>
            <a:r>
              <a:rPr lang="en-US" sz="1533">
                <a:solidFill>
                  <a:srgbClr val="545454"/>
                </a:solidFill>
                <a:latin typeface="Helveticish Bold"/>
              </a:rPr>
              <a:t>concentrated in Diabetes, Coronary Heart Disease, Hypertension, and Chronic Kidney Disease.</a:t>
            </a:r>
            <a:r>
              <a:rPr lang="en-US" sz="1533">
                <a:solidFill>
                  <a:srgbClr val="545454"/>
                </a:solidFill>
                <a:latin typeface="Helveticish"/>
              </a:rPr>
              <a:t> </a:t>
            </a:r>
          </a:p>
          <a:p>
            <a:pPr>
              <a:lnSpc>
                <a:spcPts val="2147"/>
              </a:lnSpc>
              <a:spcBef>
                <a:spcPct val="0"/>
              </a:spcBef>
            </a:pPr>
            <a:r>
              <a:rPr lang="en-US" sz="1533">
                <a:solidFill>
                  <a:srgbClr val="65212A"/>
                </a:solidFill>
                <a:latin typeface="Josefin Sans Bold"/>
              </a:rPr>
              <a:t> </a:t>
            </a:r>
          </a:p>
        </p:txBody>
      </p:sp>
      <p:sp>
        <p:nvSpPr>
          <p:cNvPr id="7" name="TextBox 7"/>
          <p:cNvSpPr txBox="1"/>
          <p:nvPr/>
        </p:nvSpPr>
        <p:spPr>
          <a:xfrm>
            <a:off x="3886276" y="4445209"/>
            <a:ext cx="82253" cy="199350"/>
          </a:xfrm>
          <a:prstGeom prst="rect">
            <a:avLst/>
          </a:prstGeom>
        </p:spPr>
        <p:txBody>
          <a:bodyPr lIns="0" tIns="0" rIns="0" bIns="0" rtlCol="0" anchor="t">
            <a:spAutoFit/>
          </a:bodyPr>
          <a:lstStyle/>
          <a:p>
            <a:pPr algn="ctr">
              <a:lnSpc>
                <a:spcPts val="1719"/>
              </a:lnSpc>
              <a:spcBef>
                <a:spcPct val="0"/>
              </a:spcBef>
            </a:pPr>
            <a:r>
              <a:rPr lang="en-US" sz="1228">
                <a:solidFill>
                  <a:srgbClr val="3B6091"/>
                </a:solidFill>
                <a:latin typeface="Helveticish"/>
              </a:rPr>
              <a:t>3</a:t>
            </a:r>
          </a:p>
        </p:txBody>
      </p:sp>
      <p:grpSp>
        <p:nvGrpSpPr>
          <p:cNvPr id="8" name="Group 8"/>
          <p:cNvGrpSpPr/>
          <p:nvPr/>
        </p:nvGrpSpPr>
        <p:grpSpPr>
          <a:xfrm>
            <a:off x="4691401" y="472528"/>
            <a:ext cx="6549493" cy="1694091"/>
            <a:chOff x="0" y="-57149"/>
            <a:chExt cx="13098986" cy="3388183"/>
          </a:xfrm>
        </p:grpSpPr>
        <p:pic>
          <p:nvPicPr>
            <p:cNvPr id="9" name="Picture 9"/>
            <p:cNvPicPr>
              <a:picLocks noChangeAspect="1"/>
            </p:cNvPicPr>
            <p:nvPr/>
          </p:nvPicPr>
          <p:blipFill>
            <a:blip r:embed="rId3"/>
            <a:srcRect/>
            <a:stretch>
              <a:fillRect/>
            </a:stretch>
          </p:blipFill>
          <p:spPr>
            <a:xfrm>
              <a:off x="0" y="211194"/>
              <a:ext cx="1972900" cy="1972900"/>
            </a:xfrm>
            <a:prstGeom prst="rect">
              <a:avLst/>
            </a:prstGeom>
          </p:spPr>
        </p:pic>
        <p:sp>
          <p:nvSpPr>
            <p:cNvPr id="10" name="TextBox 10"/>
            <p:cNvSpPr txBox="1"/>
            <p:nvPr/>
          </p:nvSpPr>
          <p:spPr>
            <a:xfrm>
              <a:off x="2512316" y="-57149"/>
              <a:ext cx="107356" cy="398700"/>
            </a:xfrm>
            <a:prstGeom prst="rect">
              <a:avLst/>
            </a:prstGeom>
          </p:spPr>
          <p:txBody>
            <a:bodyPr lIns="0" tIns="0" rIns="0" bIns="0" rtlCol="0" anchor="t">
              <a:spAutoFit/>
            </a:bodyPr>
            <a:lstStyle/>
            <a:p>
              <a:pPr algn="ctr">
                <a:lnSpc>
                  <a:spcPts val="1719"/>
                </a:lnSpc>
                <a:spcBef>
                  <a:spcPct val="0"/>
                </a:spcBef>
              </a:pPr>
              <a:r>
                <a:rPr lang="en-US" sz="1228">
                  <a:solidFill>
                    <a:srgbClr val="3B6091"/>
                  </a:solidFill>
                  <a:latin typeface="Helveticish"/>
                </a:rPr>
                <a:t>1</a:t>
              </a:r>
            </a:p>
          </p:txBody>
        </p:sp>
        <p:sp>
          <p:nvSpPr>
            <p:cNvPr id="11" name="TextBox 11"/>
            <p:cNvSpPr txBox="1"/>
            <p:nvPr/>
          </p:nvSpPr>
          <p:spPr>
            <a:xfrm>
              <a:off x="2619670" y="144519"/>
              <a:ext cx="10479316" cy="3186515"/>
            </a:xfrm>
            <a:prstGeom prst="rect">
              <a:avLst/>
            </a:prstGeom>
          </p:spPr>
          <p:txBody>
            <a:bodyPr lIns="0" tIns="0" rIns="0" bIns="0" rtlCol="0" anchor="t">
              <a:spAutoFit/>
            </a:bodyPr>
            <a:lstStyle/>
            <a:p>
              <a:pPr>
                <a:lnSpc>
                  <a:spcPts val="2147"/>
                </a:lnSpc>
                <a:spcBef>
                  <a:spcPct val="0"/>
                </a:spcBef>
              </a:pPr>
              <a:r>
                <a:rPr lang="en-US" sz="1533">
                  <a:solidFill>
                    <a:srgbClr val="545454"/>
                  </a:solidFill>
                  <a:latin typeface="Helveticish Bold"/>
                </a:rPr>
                <a:t>Over 35 Million Americans</a:t>
              </a:r>
              <a:r>
                <a:rPr lang="en-US" sz="1533">
                  <a:solidFill>
                    <a:srgbClr val="545454"/>
                  </a:solidFill>
                  <a:latin typeface="Helveticish"/>
                </a:rPr>
                <a:t>, between 5 and 10% of the total US population are food insecure. These individuals </a:t>
              </a:r>
              <a:r>
                <a:rPr lang="en-US" sz="1533">
                  <a:solidFill>
                    <a:srgbClr val="545454"/>
                  </a:solidFill>
                  <a:latin typeface="Helveticish Bold"/>
                </a:rPr>
                <a:t>either reside in a food desert or have insufficient income to afford healthy food. </a:t>
              </a:r>
            </a:p>
            <a:p>
              <a:pPr>
                <a:lnSpc>
                  <a:spcPts val="2147"/>
                </a:lnSpc>
                <a:spcBef>
                  <a:spcPct val="0"/>
                </a:spcBef>
              </a:pPr>
              <a:endParaRPr lang="en-US" sz="1533">
                <a:solidFill>
                  <a:srgbClr val="545454"/>
                </a:solidFill>
                <a:latin typeface="Helveticish Bold"/>
              </a:endParaRPr>
            </a:p>
            <a:p>
              <a:pPr>
                <a:lnSpc>
                  <a:spcPts val="2147"/>
                </a:lnSpc>
                <a:spcBef>
                  <a:spcPct val="0"/>
                </a:spcBef>
              </a:pPr>
              <a:endParaRPr lang="en-US" sz="1533">
                <a:solidFill>
                  <a:srgbClr val="545454"/>
                </a:solidFill>
                <a:latin typeface="Helveticish Bold"/>
              </a:endParaRPr>
            </a:p>
          </p:txBody>
        </p:sp>
      </p:grpSp>
      <p:grpSp>
        <p:nvGrpSpPr>
          <p:cNvPr id="12" name="Group 12"/>
          <p:cNvGrpSpPr/>
          <p:nvPr/>
        </p:nvGrpSpPr>
        <p:grpSpPr>
          <a:xfrm>
            <a:off x="3713631" y="2407432"/>
            <a:ext cx="6314897" cy="1680844"/>
            <a:chOff x="0" y="-57150"/>
            <a:chExt cx="12629793" cy="3361688"/>
          </a:xfrm>
        </p:grpSpPr>
        <p:pic>
          <p:nvPicPr>
            <p:cNvPr id="13" name="Picture 13"/>
            <p:cNvPicPr>
              <a:picLocks noChangeAspect="1"/>
            </p:cNvPicPr>
            <p:nvPr/>
          </p:nvPicPr>
          <p:blipFill>
            <a:blip r:embed="rId4"/>
            <a:srcRect/>
            <a:stretch>
              <a:fillRect/>
            </a:stretch>
          </p:blipFill>
          <p:spPr>
            <a:xfrm>
              <a:off x="0" y="184698"/>
              <a:ext cx="1955540" cy="1955540"/>
            </a:xfrm>
            <a:prstGeom prst="rect">
              <a:avLst/>
            </a:prstGeom>
          </p:spPr>
        </p:pic>
        <p:sp>
          <p:nvSpPr>
            <p:cNvPr id="14" name="TextBox 14"/>
            <p:cNvSpPr txBox="1"/>
            <p:nvPr/>
          </p:nvSpPr>
          <p:spPr>
            <a:xfrm>
              <a:off x="2619498" y="118024"/>
              <a:ext cx="10010295" cy="3186514"/>
            </a:xfrm>
            <a:prstGeom prst="rect">
              <a:avLst/>
            </a:prstGeom>
          </p:spPr>
          <p:txBody>
            <a:bodyPr lIns="0" tIns="0" rIns="0" bIns="0" rtlCol="0" anchor="t">
              <a:spAutoFit/>
            </a:bodyPr>
            <a:lstStyle/>
            <a:p>
              <a:pPr>
                <a:lnSpc>
                  <a:spcPts val="2147"/>
                </a:lnSpc>
                <a:spcBef>
                  <a:spcPct val="0"/>
                </a:spcBef>
              </a:pPr>
              <a:r>
                <a:rPr lang="en-US" sz="1533">
                  <a:solidFill>
                    <a:srgbClr val="545454"/>
                  </a:solidFill>
                  <a:latin typeface="Helveticish Bold"/>
                </a:rPr>
                <a:t>Food insecure people have more hospitalizations and ED visits</a:t>
              </a:r>
              <a:r>
                <a:rPr lang="en-US" sz="1533">
                  <a:solidFill>
                    <a:srgbClr val="545454"/>
                  </a:solidFill>
                  <a:latin typeface="Helveticish"/>
                </a:rPr>
                <a:t>, putting them in the top 10% of all healthcare consumers. In addition, </a:t>
              </a:r>
              <a:r>
                <a:rPr lang="en-US" sz="1533">
                  <a:solidFill>
                    <a:srgbClr val="545454"/>
                  </a:solidFill>
                  <a:latin typeface="Helveticish Bold"/>
                </a:rPr>
                <a:t>food-insecure people have 20% higher healthcare costs</a:t>
              </a:r>
              <a:r>
                <a:rPr lang="en-US" sz="1533">
                  <a:solidFill>
                    <a:srgbClr val="545454"/>
                  </a:solidFill>
                  <a:latin typeface="Helveticish"/>
                </a:rPr>
                <a:t> accounting than people who are food secure. </a:t>
              </a:r>
            </a:p>
            <a:p>
              <a:pPr>
                <a:lnSpc>
                  <a:spcPts val="2147"/>
                </a:lnSpc>
                <a:spcBef>
                  <a:spcPct val="0"/>
                </a:spcBef>
              </a:pPr>
              <a:endParaRPr lang="en-US" sz="1533">
                <a:solidFill>
                  <a:srgbClr val="545454"/>
                </a:solidFill>
                <a:latin typeface="Helveticish"/>
              </a:endParaRPr>
            </a:p>
          </p:txBody>
        </p:sp>
        <p:sp>
          <p:nvSpPr>
            <p:cNvPr id="15" name="TextBox 15"/>
            <p:cNvSpPr txBox="1"/>
            <p:nvPr/>
          </p:nvSpPr>
          <p:spPr>
            <a:xfrm>
              <a:off x="2437532" y="-57150"/>
              <a:ext cx="181968" cy="398700"/>
            </a:xfrm>
            <a:prstGeom prst="rect">
              <a:avLst/>
            </a:prstGeom>
          </p:spPr>
          <p:txBody>
            <a:bodyPr lIns="0" tIns="0" rIns="0" bIns="0" rtlCol="0" anchor="t">
              <a:spAutoFit/>
            </a:bodyPr>
            <a:lstStyle/>
            <a:p>
              <a:pPr algn="ctr">
                <a:lnSpc>
                  <a:spcPts val="1719"/>
                </a:lnSpc>
                <a:spcBef>
                  <a:spcPct val="0"/>
                </a:spcBef>
              </a:pPr>
              <a:r>
                <a:rPr lang="en-US" sz="1228">
                  <a:solidFill>
                    <a:srgbClr val="3B6091"/>
                  </a:solidFill>
                  <a:latin typeface="Helveticish"/>
                </a:rPr>
                <a:t>2</a:t>
              </a:r>
            </a:p>
          </p:txBody>
        </p:sp>
      </p:grpSp>
      <p:sp>
        <p:nvSpPr>
          <p:cNvPr id="16" name="TextBox 16"/>
          <p:cNvSpPr txBox="1"/>
          <p:nvPr/>
        </p:nvSpPr>
        <p:spPr>
          <a:xfrm>
            <a:off x="6318487" y="3002154"/>
            <a:ext cx="49312" cy="199350"/>
          </a:xfrm>
          <a:prstGeom prst="rect">
            <a:avLst/>
          </a:prstGeom>
        </p:spPr>
        <p:txBody>
          <a:bodyPr lIns="0" tIns="0" rIns="0" bIns="0" rtlCol="0" anchor="t">
            <a:spAutoFit/>
          </a:bodyPr>
          <a:lstStyle/>
          <a:p>
            <a:pPr algn="ctr">
              <a:lnSpc>
                <a:spcPts val="1719"/>
              </a:lnSpc>
              <a:spcBef>
                <a:spcPct val="0"/>
              </a:spcBef>
            </a:pPr>
            <a:r>
              <a:rPr lang="en-US" sz="1228">
                <a:solidFill>
                  <a:srgbClr val="000000"/>
                </a:solidFill>
                <a:latin typeface="Josefin Sans Regular"/>
              </a:rPr>
              <a:t> </a:t>
            </a:r>
          </a:p>
        </p:txBody>
      </p:sp>
      <p:sp>
        <p:nvSpPr>
          <p:cNvPr id="17" name="TextBox 17"/>
          <p:cNvSpPr txBox="1"/>
          <p:nvPr/>
        </p:nvSpPr>
        <p:spPr>
          <a:xfrm>
            <a:off x="241566" y="789013"/>
            <a:ext cx="3472065" cy="1200842"/>
          </a:xfrm>
          <a:prstGeom prst="rect">
            <a:avLst/>
          </a:prstGeom>
        </p:spPr>
        <p:txBody>
          <a:bodyPr lIns="0" tIns="0" rIns="0" bIns="0" rtlCol="0" anchor="t">
            <a:spAutoFit/>
          </a:bodyPr>
          <a:lstStyle/>
          <a:p>
            <a:pPr algn="ctr">
              <a:lnSpc>
                <a:spcPts val="4853"/>
              </a:lnSpc>
            </a:pPr>
            <a:r>
              <a:rPr lang="en-US" sz="3466" spc="-117">
                <a:solidFill>
                  <a:srgbClr val="FFFFFF"/>
                </a:solidFill>
                <a:latin typeface="Helveticish Bold"/>
              </a:rPr>
              <a:t>The Challenge of Food Insecurity</a:t>
            </a:r>
          </a:p>
        </p:txBody>
      </p:sp>
      <p:sp>
        <p:nvSpPr>
          <p:cNvPr id="18" name="TextBox 18"/>
          <p:cNvSpPr txBox="1"/>
          <p:nvPr/>
        </p:nvSpPr>
        <p:spPr>
          <a:xfrm>
            <a:off x="1844534" y="6251302"/>
            <a:ext cx="7666633" cy="743793"/>
          </a:xfrm>
          <a:prstGeom prst="rect">
            <a:avLst/>
          </a:prstGeom>
        </p:spPr>
        <p:txBody>
          <a:bodyPr lIns="0" tIns="0" rIns="0" bIns="0" rtlCol="0" anchor="t">
            <a:spAutoFit/>
          </a:bodyPr>
          <a:lstStyle/>
          <a:p>
            <a:pPr>
              <a:lnSpc>
                <a:spcPts val="1533"/>
              </a:lnSpc>
            </a:pPr>
            <a:r>
              <a:rPr lang="en-US" sz="1095" dirty="0">
                <a:solidFill>
                  <a:schemeClr val="tx1">
                    <a:lumMod val="50000"/>
                    <a:lumOff val="50000"/>
                  </a:schemeClr>
                </a:solidFill>
                <a:latin typeface="Helveticish Bold"/>
                <a:hlinkClick r:id="rId5" tooltip="https://www.ers.usda.gov/data-products/food-access-research-atlas/documentation/">
                  <a:extLst>
                    <a:ext uri="{A12FA001-AC4F-418D-AE19-62706E023703}">
                      <ahyp:hlinkClr xmlns:ahyp="http://schemas.microsoft.com/office/drawing/2018/hyperlinkcolor" val="tx"/>
                    </a:ext>
                  </a:extLst>
                </a:hlinkClick>
              </a:rPr>
              <a:t>1-USDA ERS – Documentation</a:t>
            </a:r>
          </a:p>
          <a:p>
            <a:pPr>
              <a:lnSpc>
                <a:spcPts val="1533"/>
              </a:lnSpc>
            </a:pPr>
            <a:r>
              <a:rPr lang="en-US" sz="1095" dirty="0">
                <a:solidFill>
                  <a:schemeClr val="tx1">
                    <a:lumMod val="50000"/>
                    <a:lumOff val="50000"/>
                  </a:schemeClr>
                </a:solidFill>
                <a:latin typeface="Helveticish Bold"/>
                <a:hlinkClick r:id="rId6" tooltip="https://www.ncbi.nlm.nih.gov/pmc/articles/PMC6426124/">
                  <a:extLst>
                    <a:ext uri="{A12FA001-AC4F-418D-AE19-62706E023703}">
                      <ahyp:hlinkClr xmlns:ahyp="http://schemas.microsoft.com/office/drawing/2018/hyperlinkcolor" val="tx"/>
                    </a:ext>
                  </a:extLst>
                </a:hlinkClick>
              </a:rPr>
              <a:t>2-Food Insecurity, Healthcare Utilization, and High Cost: A Longitudinal Cohort Study - PMC (nih.gov)</a:t>
            </a:r>
          </a:p>
          <a:p>
            <a:pPr>
              <a:lnSpc>
                <a:spcPts val="1533"/>
              </a:lnSpc>
            </a:pPr>
            <a:r>
              <a:rPr lang="en-US" sz="1095" dirty="0">
                <a:solidFill>
                  <a:schemeClr val="tx1">
                    <a:lumMod val="50000"/>
                    <a:lumOff val="50000"/>
                  </a:schemeClr>
                </a:solidFill>
                <a:latin typeface="Helveticish Bold"/>
                <a:hlinkClick r:id="rId7" tooltip="https://www.healthaffairs.org/doi/10.1377/hlthaff.2022.00414">
                  <a:extLst>
                    <a:ext uri="{A12FA001-AC4F-418D-AE19-62706E023703}">
                      <ahyp:hlinkClr xmlns:ahyp="http://schemas.microsoft.com/office/drawing/2018/hyperlinkcolor" val="tx"/>
                    </a:ext>
                  </a:extLst>
                </a:hlinkClick>
              </a:rPr>
              <a:t>3-Food Insecurity Was Associated With Greater Family Health Care Expenditures In The US, 2016–17 | Health Affairs</a:t>
            </a:r>
          </a:p>
          <a:p>
            <a:pPr>
              <a:lnSpc>
                <a:spcPts val="1346"/>
              </a:lnSpc>
              <a:spcBef>
                <a:spcPct val="0"/>
              </a:spcBef>
            </a:pPr>
            <a:endParaRPr lang="en-US" sz="1095" dirty="0">
              <a:solidFill>
                <a:srgbClr val="0000FF"/>
              </a:solidFill>
              <a:latin typeface="Helveticish Bold"/>
              <a:hlinkClick r:id="rId7" tooltip="https://www.healthaffairs.org/doi/10.1377/hlthaff.2022.00414">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649011" y="1792227"/>
            <a:ext cx="4955875" cy="511313"/>
          </a:xfrm>
          <a:custGeom>
            <a:avLst/>
            <a:gdLst/>
            <a:ahLst/>
            <a:cxnLst/>
            <a:rect l="l" t="t" r="r" b="b"/>
            <a:pathLst>
              <a:path w="1886062" h="202000">
                <a:moveTo>
                  <a:pt x="55136" y="0"/>
                </a:moveTo>
                <a:lnTo>
                  <a:pt x="1830926" y="0"/>
                </a:lnTo>
                <a:cubicBezTo>
                  <a:pt x="1845549" y="0"/>
                  <a:pt x="1859573" y="5809"/>
                  <a:pt x="1869913" y="16149"/>
                </a:cubicBezTo>
                <a:cubicBezTo>
                  <a:pt x="1880253" y="26489"/>
                  <a:pt x="1886062" y="40513"/>
                  <a:pt x="1886062" y="55136"/>
                </a:cubicBezTo>
                <a:lnTo>
                  <a:pt x="1886062" y="146864"/>
                </a:lnTo>
                <a:cubicBezTo>
                  <a:pt x="1886062" y="161487"/>
                  <a:pt x="1880253" y="175511"/>
                  <a:pt x="1869913" y="185851"/>
                </a:cubicBezTo>
                <a:cubicBezTo>
                  <a:pt x="1859573" y="196191"/>
                  <a:pt x="1845549" y="202000"/>
                  <a:pt x="1830926" y="202000"/>
                </a:cubicBezTo>
                <a:lnTo>
                  <a:pt x="55136" y="202000"/>
                </a:lnTo>
                <a:cubicBezTo>
                  <a:pt x="40513" y="202000"/>
                  <a:pt x="26489" y="196191"/>
                  <a:pt x="16149" y="185851"/>
                </a:cubicBezTo>
                <a:cubicBezTo>
                  <a:pt x="5809" y="175511"/>
                  <a:pt x="0" y="161487"/>
                  <a:pt x="0" y="146864"/>
                </a:cubicBezTo>
                <a:lnTo>
                  <a:pt x="0" y="55136"/>
                </a:lnTo>
                <a:cubicBezTo>
                  <a:pt x="0" y="40513"/>
                  <a:pt x="5809" y="26489"/>
                  <a:pt x="16149" y="16149"/>
                </a:cubicBezTo>
                <a:cubicBezTo>
                  <a:pt x="26489" y="5809"/>
                  <a:pt x="40513" y="0"/>
                  <a:pt x="55136" y="0"/>
                </a:cubicBezTo>
                <a:close/>
              </a:path>
            </a:pathLst>
          </a:custGeom>
          <a:solidFill>
            <a:srgbClr val="7BC0BD"/>
          </a:solidFill>
          <a:ln w="38100">
            <a:solidFill>
              <a:srgbClr val="3B6091"/>
            </a:solidFill>
          </a:ln>
        </p:spPr>
        <p:txBody>
          <a:bodyPr anchor="ctr"/>
          <a:lstStyle/>
          <a:p>
            <a:r>
              <a:rPr lang="en-US" sz="1867" b="1" dirty="0">
                <a:solidFill>
                  <a:srgbClr val="FFFFFF"/>
                </a:solidFill>
              </a:rPr>
              <a:t>     Food insecurity is a Worldwide Epidemic:</a:t>
            </a:r>
            <a:endParaRPr lang="en-US" sz="1867" dirty="0"/>
          </a:p>
        </p:txBody>
      </p:sp>
      <p:sp>
        <p:nvSpPr>
          <p:cNvPr id="7" name="TextBox 7"/>
          <p:cNvSpPr txBox="1"/>
          <p:nvPr/>
        </p:nvSpPr>
        <p:spPr>
          <a:xfrm>
            <a:off x="564698" y="1627612"/>
            <a:ext cx="2229302" cy="2202065"/>
          </a:xfrm>
          <a:prstGeom prst="rect">
            <a:avLst/>
          </a:prstGeom>
        </p:spPr>
        <p:txBody>
          <a:bodyPr lIns="33867" tIns="33867" rIns="33867" bIns="33867" rtlCol="0" anchor="ctr"/>
          <a:lstStyle/>
          <a:p>
            <a:pPr algn="r">
              <a:lnSpc>
                <a:spcPts val="2373"/>
              </a:lnSpc>
            </a:pPr>
            <a:r>
              <a:rPr lang="en-US" sz="1695">
                <a:solidFill>
                  <a:srgbClr val="FFFFFF"/>
                </a:solidFill>
                <a:latin typeface="Helveticish Bold"/>
              </a:rPr>
              <a:t>Food insecurity is a Worldwide Epidemic: </a:t>
            </a:r>
          </a:p>
        </p:txBody>
      </p:sp>
      <p:grpSp>
        <p:nvGrpSpPr>
          <p:cNvPr id="2" name="Group 2"/>
          <p:cNvGrpSpPr/>
          <p:nvPr/>
        </p:nvGrpSpPr>
        <p:grpSpPr>
          <a:xfrm>
            <a:off x="-525817" y="0"/>
            <a:ext cx="13520531" cy="1670878"/>
            <a:chOff x="0" y="0"/>
            <a:chExt cx="5341444" cy="660100"/>
          </a:xfrm>
        </p:grpSpPr>
        <p:sp>
          <p:nvSpPr>
            <p:cNvPr id="3" name="Freeform 3"/>
            <p:cNvSpPr/>
            <p:nvPr/>
          </p:nvSpPr>
          <p:spPr>
            <a:xfrm>
              <a:off x="0" y="0"/>
              <a:ext cx="5341444" cy="660100"/>
            </a:xfrm>
            <a:custGeom>
              <a:avLst/>
              <a:gdLst/>
              <a:ahLst/>
              <a:cxnLst/>
              <a:rect l="l" t="t" r="r" b="b"/>
              <a:pathLst>
                <a:path w="5341444" h="660100">
                  <a:moveTo>
                    <a:pt x="0" y="0"/>
                  </a:moveTo>
                  <a:lnTo>
                    <a:pt x="5341444" y="0"/>
                  </a:lnTo>
                  <a:lnTo>
                    <a:pt x="5341444" y="660100"/>
                  </a:lnTo>
                  <a:lnTo>
                    <a:pt x="0" y="660100"/>
                  </a:lnTo>
                  <a:close/>
                </a:path>
              </a:pathLst>
            </a:custGeom>
            <a:solidFill>
              <a:srgbClr val="A60413"/>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19"/>
                </a:lnSpc>
              </a:pPr>
              <a:endParaRPr sz="1200"/>
            </a:p>
          </p:txBody>
        </p:sp>
      </p:grpSp>
      <p:grpSp>
        <p:nvGrpSpPr>
          <p:cNvPr id="8" name="Group 8"/>
          <p:cNvGrpSpPr/>
          <p:nvPr/>
        </p:nvGrpSpPr>
        <p:grpSpPr>
          <a:xfrm>
            <a:off x="578983" y="2787235"/>
            <a:ext cx="9577960" cy="774678"/>
            <a:chOff x="0" y="-57150"/>
            <a:chExt cx="3783885" cy="306045"/>
          </a:xfrm>
        </p:grpSpPr>
        <p:sp>
          <p:nvSpPr>
            <p:cNvPr id="9" name="Freeform 9"/>
            <p:cNvSpPr/>
            <p:nvPr/>
          </p:nvSpPr>
          <p:spPr>
            <a:xfrm>
              <a:off x="0" y="0"/>
              <a:ext cx="3783885" cy="202000"/>
            </a:xfrm>
            <a:custGeom>
              <a:avLst/>
              <a:gdLst/>
              <a:ahLst/>
              <a:cxnLst/>
              <a:rect l="l" t="t" r="r" b="b"/>
              <a:pathLst>
                <a:path w="3783885" h="202000">
                  <a:moveTo>
                    <a:pt x="27482" y="0"/>
                  </a:moveTo>
                  <a:lnTo>
                    <a:pt x="3756402" y="0"/>
                  </a:lnTo>
                  <a:cubicBezTo>
                    <a:pt x="3771580" y="0"/>
                    <a:pt x="3783885" y="12304"/>
                    <a:pt x="3783885" y="27482"/>
                  </a:cubicBezTo>
                  <a:lnTo>
                    <a:pt x="3783885" y="174518"/>
                  </a:lnTo>
                  <a:cubicBezTo>
                    <a:pt x="3783885" y="189696"/>
                    <a:pt x="3771580" y="202000"/>
                    <a:pt x="3756402" y="202000"/>
                  </a:cubicBezTo>
                  <a:lnTo>
                    <a:pt x="27482" y="202000"/>
                  </a:lnTo>
                  <a:cubicBezTo>
                    <a:pt x="12304" y="202000"/>
                    <a:pt x="0" y="189696"/>
                    <a:pt x="0" y="174518"/>
                  </a:cubicBezTo>
                  <a:lnTo>
                    <a:pt x="0" y="27482"/>
                  </a:lnTo>
                  <a:cubicBezTo>
                    <a:pt x="0" y="12304"/>
                    <a:pt x="12304" y="0"/>
                    <a:pt x="27482" y="0"/>
                  </a:cubicBezTo>
                  <a:close/>
                </a:path>
              </a:pathLst>
            </a:custGeom>
            <a:solidFill>
              <a:srgbClr val="7BC0BD"/>
            </a:solidFill>
            <a:ln w="38100">
              <a:solidFill>
                <a:srgbClr val="3B6091"/>
              </a:solidFill>
            </a:ln>
          </p:spPr>
        </p:sp>
        <p:sp>
          <p:nvSpPr>
            <p:cNvPr id="10" name="TextBox 10"/>
            <p:cNvSpPr txBox="1"/>
            <p:nvPr/>
          </p:nvSpPr>
          <p:spPr>
            <a:xfrm>
              <a:off x="77102" y="-57150"/>
              <a:ext cx="3627714" cy="306045"/>
            </a:xfrm>
            <a:prstGeom prst="rect">
              <a:avLst/>
            </a:prstGeom>
          </p:spPr>
          <p:txBody>
            <a:bodyPr lIns="33867" tIns="33867" rIns="33867" bIns="33867" rtlCol="0" anchor="ctr"/>
            <a:lstStyle/>
            <a:p>
              <a:pPr algn="ctr">
                <a:lnSpc>
                  <a:spcPts val="2373"/>
                </a:lnSpc>
              </a:pPr>
              <a:r>
                <a:rPr lang="en-US" sz="1695" dirty="0">
                  <a:solidFill>
                    <a:srgbClr val="FFFFFF"/>
                  </a:solidFill>
                  <a:latin typeface="Helveticish Bold"/>
                </a:rPr>
                <a:t>Food insecurity impacts a large segment of interrelated health conditions, including:</a:t>
              </a:r>
            </a:p>
          </p:txBody>
        </p:sp>
      </p:grpSp>
      <p:grpSp>
        <p:nvGrpSpPr>
          <p:cNvPr id="11" name="Group 11"/>
          <p:cNvGrpSpPr/>
          <p:nvPr/>
        </p:nvGrpSpPr>
        <p:grpSpPr>
          <a:xfrm>
            <a:off x="230257" y="2849217"/>
            <a:ext cx="668883" cy="668883"/>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C0BD"/>
            </a:solidFill>
            <a:ln w="28575">
              <a:solidFill>
                <a:srgbClr val="3B6091"/>
              </a:solidFill>
            </a:ln>
          </p:spPr>
        </p:sp>
        <p:sp>
          <p:nvSpPr>
            <p:cNvPr id="13" name="TextBox 13"/>
            <p:cNvSpPr txBox="1"/>
            <p:nvPr/>
          </p:nvSpPr>
          <p:spPr>
            <a:xfrm>
              <a:off x="76200" y="28575"/>
              <a:ext cx="660400" cy="708025"/>
            </a:xfrm>
            <a:prstGeom prst="rect">
              <a:avLst/>
            </a:prstGeom>
          </p:spPr>
          <p:txBody>
            <a:bodyPr lIns="28267" tIns="28267" rIns="28267" bIns="28267" rtlCol="0" anchor="ctr"/>
            <a:lstStyle/>
            <a:p>
              <a:pPr algn="ctr">
                <a:lnSpc>
                  <a:spcPts val="1719"/>
                </a:lnSpc>
              </a:pPr>
              <a:endParaRPr sz="1200"/>
            </a:p>
          </p:txBody>
        </p:sp>
      </p:grpSp>
      <p:pic>
        <p:nvPicPr>
          <p:cNvPr id="14" name="Picture 14"/>
          <p:cNvPicPr>
            <a:picLocks noChangeAspect="1"/>
          </p:cNvPicPr>
          <p:nvPr/>
        </p:nvPicPr>
        <p:blipFill>
          <a:blip r:embed="rId2"/>
          <a:srcRect/>
          <a:stretch>
            <a:fillRect/>
          </a:stretch>
        </p:blipFill>
        <p:spPr>
          <a:xfrm>
            <a:off x="280312" y="2874437"/>
            <a:ext cx="568772" cy="568772"/>
          </a:xfrm>
          <a:prstGeom prst="rect">
            <a:avLst/>
          </a:prstGeom>
        </p:spPr>
      </p:pic>
      <p:sp>
        <p:nvSpPr>
          <p:cNvPr id="15" name="TextBox 15"/>
          <p:cNvSpPr txBox="1"/>
          <p:nvPr/>
        </p:nvSpPr>
        <p:spPr>
          <a:xfrm>
            <a:off x="824249" y="3480000"/>
            <a:ext cx="10820400" cy="858568"/>
          </a:xfrm>
          <a:prstGeom prst="rect">
            <a:avLst/>
          </a:prstGeom>
        </p:spPr>
        <p:txBody>
          <a:bodyPr lIns="0" tIns="0" rIns="0" bIns="0" rtlCol="0" anchor="t">
            <a:spAutoFit/>
          </a:bodyPr>
          <a:lstStyle/>
          <a:p>
            <a:pPr algn="just">
              <a:lnSpc>
                <a:spcPts val="2277"/>
              </a:lnSpc>
            </a:pPr>
            <a:r>
              <a:rPr lang="en-US" sz="1626" dirty="0">
                <a:solidFill>
                  <a:srgbClr val="545454"/>
                </a:solidFill>
                <a:latin typeface="Helveticish"/>
              </a:rPr>
              <a:t>Mental Health, Anxiety, Stress, Heart Disease, Obesity, Diabetes, and Hypertension </a:t>
            </a:r>
          </a:p>
          <a:p>
            <a:pPr algn="ctr">
              <a:lnSpc>
                <a:spcPts val="2277"/>
              </a:lnSpc>
            </a:pPr>
            <a:endParaRPr lang="en-US" sz="1626" dirty="0">
              <a:solidFill>
                <a:srgbClr val="545454"/>
              </a:solidFill>
              <a:latin typeface="Helveticish"/>
            </a:endParaRPr>
          </a:p>
          <a:p>
            <a:pPr algn="ctr">
              <a:lnSpc>
                <a:spcPts val="2277"/>
              </a:lnSpc>
              <a:spcBef>
                <a:spcPct val="0"/>
              </a:spcBef>
            </a:pPr>
            <a:endParaRPr lang="en-US" sz="1626" dirty="0">
              <a:solidFill>
                <a:srgbClr val="545454"/>
              </a:solidFill>
              <a:latin typeface="Helveticish"/>
            </a:endParaRPr>
          </a:p>
        </p:txBody>
      </p:sp>
      <p:grpSp>
        <p:nvGrpSpPr>
          <p:cNvPr id="16" name="Group 16"/>
          <p:cNvGrpSpPr/>
          <p:nvPr/>
        </p:nvGrpSpPr>
        <p:grpSpPr>
          <a:xfrm>
            <a:off x="230257" y="1709531"/>
            <a:ext cx="668883" cy="668883"/>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C0BD"/>
            </a:solidFill>
            <a:ln w="28575">
              <a:solidFill>
                <a:srgbClr val="3B6091"/>
              </a:solidFill>
            </a:ln>
          </p:spPr>
        </p:sp>
        <p:sp>
          <p:nvSpPr>
            <p:cNvPr id="18" name="TextBox 18"/>
            <p:cNvSpPr txBox="1"/>
            <p:nvPr/>
          </p:nvSpPr>
          <p:spPr>
            <a:xfrm>
              <a:off x="76200" y="28575"/>
              <a:ext cx="660400" cy="708025"/>
            </a:xfrm>
            <a:prstGeom prst="rect">
              <a:avLst/>
            </a:prstGeom>
          </p:spPr>
          <p:txBody>
            <a:bodyPr lIns="28267" tIns="28267" rIns="28267" bIns="28267" rtlCol="0" anchor="ctr"/>
            <a:lstStyle/>
            <a:p>
              <a:pPr algn="ctr">
                <a:lnSpc>
                  <a:spcPts val="1719"/>
                </a:lnSpc>
              </a:pPr>
              <a:endParaRPr sz="1200"/>
            </a:p>
          </p:txBody>
        </p:sp>
      </p:grpSp>
      <p:pic>
        <p:nvPicPr>
          <p:cNvPr id="19" name="Picture 19"/>
          <p:cNvPicPr>
            <a:picLocks noChangeAspect="1"/>
          </p:cNvPicPr>
          <p:nvPr/>
        </p:nvPicPr>
        <p:blipFill>
          <a:blip r:embed="rId3"/>
          <a:srcRect/>
          <a:stretch>
            <a:fillRect/>
          </a:stretch>
        </p:blipFill>
        <p:spPr>
          <a:xfrm>
            <a:off x="305148" y="1784422"/>
            <a:ext cx="519101" cy="519101"/>
          </a:xfrm>
          <a:prstGeom prst="rect">
            <a:avLst/>
          </a:prstGeom>
        </p:spPr>
      </p:pic>
      <p:sp>
        <p:nvSpPr>
          <p:cNvPr id="20" name="TextBox 20"/>
          <p:cNvSpPr txBox="1"/>
          <p:nvPr/>
        </p:nvSpPr>
        <p:spPr>
          <a:xfrm>
            <a:off x="774148" y="2325513"/>
            <a:ext cx="10820400" cy="563680"/>
          </a:xfrm>
          <a:prstGeom prst="rect">
            <a:avLst/>
          </a:prstGeom>
        </p:spPr>
        <p:txBody>
          <a:bodyPr lIns="0" tIns="0" rIns="0" bIns="0" rtlCol="0" anchor="t">
            <a:spAutoFit/>
          </a:bodyPr>
          <a:lstStyle/>
          <a:p>
            <a:pPr algn="just">
              <a:lnSpc>
                <a:spcPts val="2277"/>
              </a:lnSpc>
            </a:pPr>
            <a:r>
              <a:rPr lang="en-US" sz="1627" dirty="0">
                <a:solidFill>
                  <a:srgbClr val="545454"/>
                </a:solidFill>
                <a:latin typeface="Helveticish"/>
              </a:rPr>
              <a:t>20% of all deaths related to diet and often the lack of available nutrition solutions for chronic diseases</a:t>
            </a:r>
          </a:p>
          <a:p>
            <a:pPr algn="just">
              <a:lnSpc>
                <a:spcPts val="2277"/>
              </a:lnSpc>
              <a:spcBef>
                <a:spcPct val="0"/>
              </a:spcBef>
            </a:pPr>
            <a:endParaRPr lang="en-US" sz="1627" dirty="0">
              <a:solidFill>
                <a:srgbClr val="545454"/>
              </a:solidFill>
              <a:latin typeface="Helveticish"/>
            </a:endParaRPr>
          </a:p>
        </p:txBody>
      </p:sp>
      <p:grpSp>
        <p:nvGrpSpPr>
          <p:cNvPr id="21" name="Group 21"/>
          <p:cNvGrpSpPr/>
          <p:nvPr/>
        </p:nvGrpSpPr>
        <p:grpSpPr>
          <a:xfrm>
            <a:off x="564698" y="3993054"/>
            <a:ext cx="4803264" cy="511313"/>
            <a:chOff x="0" y="0"/>
            <a:chExt cx="1897586" cy="202000"/>
          </a:xfrm>
        </p:grpSpPr>
        <p:sp>
          <p:nvSpPr>
            <p:cNvPr id="22" name="Freeform 22"/>
            <p:cNvSpPr/>
            <p:nvPr/>
          </p:nvSpPr>
          <p:spPr>
            <a:xfrm>
              <a:off x="0" y="0"/>
              <a:ext cx="1897586" cy="202000"/>
            </a:xfrm>
            <a:custGeom>
              <a:avLst/>
              <a:gdLst/>
              <a:ahLst/>
              <a:cxnLst/>
              <a:rect l="l" t="t" r="r" b="b"/>
              <a:pathLst>
                <a:path w="1897586" h="202000">
                  <a:moveTo>
                    <a:pt x="54801" y="0"/>
                  </a:moveTo>
                  <a:lnTo>
                    <a:pt x="1842785" y="0"/>
                  </a:lnTo>
                  <a:cubicBezTo>
                    <a:pt x="1857319" y="0"/>
                    <a:pt x="1871258" y="5774"/>
                    <a:pt x="1881535" y="16051"/>
                  </a:cubicBezTo>
                  <a:cubicBezTo>
                    <a:pt x="1891812" y="26328"/>
                    <a:pt x="1897586" y="40267"/>
                    <a:pt x="1897586" y="54801"/>
                  </a:cubicBezTo>
                  <a:lnTo>
                    <a:pt x="1897586" y="147199"/>
                  </a:lnTo>
                  <a:cubicBezTo>
                    <a:pt x="1897586" y="161733"/>
                    <a:pt x="1891812" y="175672"/>
                    <a:pt x="1881535" y="185949"/>
                  </a:cubicBezTo>
                  <a:cubicBezTo>
                    <a:pt x="1871258" y="196227"/>
                    <a:pt x="1857319" y="202000"/>
                    <a:pt x="1842785" y="202000"/>
                  </a:cubicBezTo>
                  <a:lnTo>
                    <a:pt x="54801" y="202000"/>
                  </a:lnTo>
                  <a:cubicBezTo>
                    <a:pt x="40267" y="202000"/>
                    <a:pt x="26328" y="196227"/>
                    <a:pt x="16051" y="185949"/>
                  </a:cubicBezTo>
                  <a:cubicBezTo>
                    <a:pt x="5774" y="175672"/>
                    <a:pt x="0" y="161733"/>
                    <a:pt x="0" y="147199"/>
                  </a:cubicBezTo>
                  <a:lnTo>
                    <a:pt x="0" y="54801"/>
                  </a:lnTo>
                  <a:cubicBezTo>
                    <a:pt x="0" y="40267"/>
                    <a:pt x="5774" y="26328"/>
                    <a:pt x="16051" y="16051"/>
                  </a:cubicBezTo>
                  <a:cubicBezTo>
                    <a:pt x="26328" y="5774"/>
                    <a:pt x="40267" y="0"/>
                    <a:pt x="54801" y="0"/>
                  </a:cubicBezTo>
                  <a:close/>
                </a:path>
              </a:pathLst>
            </a:custGeom>
            <a:solidFill>
              <a:srgbClr val="7BC0BD"/>
            </a:solidFill>
            <a:ln w="38100">
              <a:solidFill>
                <a:srgbClr val="3B6091"/>
              </a:solidFill>
            </a:ln>
          </p:spPr>
        </p:sp>
        <p:sp>
          <p:nvSpPr>
            <p:cNvPr id="23" name="TextBox 23"/>
            <p:cNvSpPr txBox="1"/>
            <p:nvPr/>
          </p:nvSpPr>
          <p:spPr>
            <a:xfrm>
              <a:off x="0" y="-57150"/>
              <a:ext cx="812800" cy="869950"/>
            </a:xfrm>
            <a:prstGeom prst="rect">
              <a:avLst/>
            </a:prstGeom>
          </p:spPr>
          <p:txBody>
            <a:bodyPr lIns="33867" tIns="33867" rIns="33867" bIns="33867" rtlCol="0" anchor="ctr"/>
            <a:lstStyle/>
            <a:p>
              <a:pPr algn="ctr">
                <a:lnSpc>
                  <a:spcPts val="2373"/>
                </a:lnSpc>
              </a:pPr>
              <a:r>
                <a:rPr lang="en-US" sz="1695">
                  <a:solidFill>
                    <a:srgbClr val="FFFFFF"/>
                  </a:solidFill>
                  <a:latin typeface="Helveticish Bold"/>
                </a:rPr>
                <a:t>Food insecurity correlates directly to:</a:t>
              </a:r>
            </a:p>
          </p:txBody>
        </p:sp>
      </p:grpSp>
      <p:grpSp>
        <p:nvGrpSpPr>
          <p:cNvPr id="24" name="Group 24"/>
          <p:cNvGrpSpPr/>
          <p:nvPr/>
        </p:nvGrpSpPr>
        <p:grpSpPr>
          <a:xfrm>
            <a:off x="230257" y="3914269"/>
            <a:ext cx="668883" cy="668883"/>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C0BD"/>
            </a:solidFill>
            <a:ln w="28575">
              <a:solidFill>
                <a:srgbClr val="3B6091"/>
              </a:solidFill>
            </a:ln>
          </p:spPr>
        </p:sp>
        <p:sp>
          <p:nvSpPr>
            <p:cNvPr id="26" name="TextBox 26"/>
            <p:cNvSpPr txBox="1"/>
            <p:nvPr/>
          </p:nvSpPr>
          <p:spPr>
            <a:xfrm>
              <a:off x="76200" y="28575"/>
              <a:ext cx="660400" cy="708025"/>
            </a:xfrm>
            <a:prstGeom prst="rect">
              <a:avLst/>
            </a:prstGeom>
          </p:spPr>
          <p:txBody>
            <a:bodyPr lIns="28267" tIns="28267" rIns="28267" bIns="28267" rtlCol="0" anchor="ctr"/>
            <a:lstStyle/>
            <a:p>
              <a:pPr algn="ctr">
                <a:lnSpc>
                  <a:spcPts val="1719"/>
                </a:lnSpc>
              </a:pPr>
              <a:endParaRPr sz="1200"/>
            </a:p>
          </p:txBody>
        </p:sp>
      </p:grpSp>
      <p:sp>
        <p:nvSpPr>
          <p:cNvPr id="27" name="TextBox 27"/>
          <p:cNvSpPr txBox="1"/>
          <p:nvPr/>
        </p:nvSpPr>
        <p:spPr>
          <a:xfrm>
            <a:off x="824249" y="4537861"/>
            <a:ext cx="10820400" cy="858633"/>
          </a:xfrm>
          <a:prstGeom prst="rect">
            <a:avLst/>
          </a:prstGeom>
        </p:spPr>
        <p:txBody>
          <a:bodyPr lIns="0" tIns="0" rIns="0" bIns="0" rtlCol="0" anchor="t">
            <a:spAutoFit/>
          </a:bodyPr>
          <a:lstStyle/>
          <a:p>
            <a:pPr algn="just">
              <a:lnSpc>
                <a:spcPts val="2277"/>
              </a:lnSpc>
            </a:pPr>
            <a:r>
              <a:rPr lang="en-US" sz="1627">
                <a:solidFill>
                  <a:srgbClr val="545454"/>
                </a:solidFill>
                <a:latin typeface="Helveticish"/>
              </a:rPr>
              <a:t>Missed medical appointments and lower medication adherence﻿</a:t>
            </a:r>
          </a:p>
          <a:p>
            <a:pPr algn="just">
              <a:lnSpc>
                <a:spcPts val="2277"/>
              </a:lnSpc>
            </a:pPr>
            <a:endParaRPr lang="en-US" sz="1627">
              <a:solidFill>
                <a:srgbClr val="545454"/>
              </a:solidFill>
              <a:latin typeface="Helveticish"/>
            </a:endParaRPr>
          </a:p>
          <a:p>
            <a:pPr algn="just">
              <a:lnSpc>
                <a:spcPts val="2277"/>
              </a:lnSpc>
              <a:spcBef>
                <a:spcPct val="0"/>
              </a:spcBef>
            </a:pPr>
            <a:endParaRPr lang="en-US" sz="1627">
              <a:solidFill>
                <a:srgbClr val="545454"/>
              </a:solidFill>
              <a:latin typeface="Helveticish"/>
            </a:endParaRPr>
          </a:p>
        </p:txBody>
      </p:sp>
      <p:pic>
        <p:nvPicPr>
          <p:cNvPr id="28" name="Picture 28"/>
          <p:cNvPicPr>
            <a:picLocks noChangeAspect="1"/>
          </p:cNvPicPr>
          <p:nvPr/>
        </p:nvPicPr>
        <p:blipFill>
          <a:blip r:embed="rId4"/>
          <a:srcRect/>
          <a:stretch>
            <a:fillRect/>
          </a:stretch>
        </p:blipFill>
        <p:spPr>
          <a:xfrm>
            <a:off x="327933" y="3978610"/>
            <a:ext cx="540201" cy="540201"/>
          </a:xfrm>
          <a:prstGeom prst="rect">
            <a:avLst/>
          </a:prstGeom>
        </p:spPr>
      </p:pic>
      <p:sp>
        <p:nvSpPr>
          <p:cNvPr id="29" name="TextBox 29"/>
          <p:cNvSpPr txBox="1"/>
          <p:nvPr/>
        </p:nvSpPr>
        <p:spPr>
          <a:xfrm>
            <a:off x="1667751" y="295690"/>
            <a:ext cx="8856499" cy="1043747"/>
          </a:xfrm>
          <a:prstGeom prst="rect">
            <a:avLst/>
          </a:prstGeom>
        </p:spPr>
        <p:txBody>
          <a:bodyPr lIns="0" tIns="0" rIns="0" bIns="0" rtlCol="0" anchor="t">
            <a:spAutoFit/>
          </a:bodyPr>
          <a:lstStyle/>
          <a:p>
            <a:pPr algn="ctr">
              <a:lnSpc>
                <a:spcPts val="4160"/>
              </a:lnSpc>
            </a:pPr>
            <a:r>
              <a:rPr lang="en-US" sz="3466">
                <a:solidFill>
                  <a:srgbClr val="FFFFFF"/>
                </a:solidFill>
                <a:latin typeface="Helveticish Bold"/>
              </a:rPr>
              <a:t>Treating Food Insecurity Can't Wait!</a:t>
            </a:r>
            <a:r>
              <a:rPr lang="en-US" sz="3466">
                <a:solidFill>
                  <a:srgbClr val="B2101F"/>
                </a:solidFill>
                <a:latin typeface="Helveticish Bold"/>
              </a:rPr>
              <a:t> </a:t>
            </a:r>
          </a:p>
          <a:p>
            <a:pPr algn="ctr">
              <a:lnSpc>
                <a:spcPts val="4160"/>
              </a:lnSpc>
              <a:spcBef>
                <a:spcPct val="0"/>
              </a:spcBef>
            </a:pPr>
            <a:r>
              <a:rPr lang="en-US" sz="3466">
                <a:solidFill>
                  <a:srgbClr val="FFFFFF"/>
                </a:solidFill>
                <a:latin typeface="Helveticish Bold"/>
              </a:rPr>
              <a:t>Let's Act Today!</a:t>
            </a:r>
          </a:p>
        </p:txBody>
      </p:sp>
      <p:grpSp>
        <p:nvGrpSpPr>
          <p:cNvPr id="30" name="Group 30"/>
          <p:cNvGrpSpPr/>
          <p:nvPr/>
        </p:nvGrpSpPr>
        <p:grpSpPr>
          <a:xfrm>
            <a:off x="564697" y="4963342"/>
            <a:ext cx="4803264" cy="2202065"/>
            <a:chOff x="0" y="-57150"/>
            <a:chExt cx="1827982" cy="869950"/>
          </a:xfrm>
        </p:grpSpPr>
        <p:sp>
          <p:nvSpPr>
            <p:cNvPr id="31" name="Freeform 31"/>
            <p:cNvSpPr/>
            <p:nvPr/>
          </p:nvSpPr>
          <p:spPr>
            <a:xfrm>
              <a:off x="0" y="0"/>
              <a:ext cx="1827982" cy="202000"/>
            </a:xfrm>
            <a:custGeom>
              <a:avLst/>
              <a:gdLst/>
              <a:ahLst/>
              <a:cxnLst/>
              <a:rect l="l" t="t" r="r" b="b"/>
              <a:pathLst>
                <a:path w="1737725" h="202000">
                  <a:moveTo>
                    <a:pt x="59843" y="0"/>
                  </a:moveTo>
                  <a:lnTo>
                    <a:pt x="1677883" y="0"/>
                  </a:lnTo>
                  <a:cubicBezTo>
                    <a:pt x="1693754" y="0"/>
                    <a:pt x="1708975" y="6305"/>
                    <a:pt x="1720198" y="17528"/>
                  </a:cubicBezTo>
                  <a:cubicBezTo>
                    <a:pt x="1731420" y="28750"/>
                    <a:pt x="1737725" y="43971"/>
                    <a:pt x="1737725" y="59843"/>
                  </a:cubicBezTo>
                  <a:lnTo>
                    <a:pt x="1737725" y="142157"/>
                  </a:lnTo>
                  <a:cubicBezTo>
                    <a:pt x="1737725" y="175208"/>
                    <a:pt x="1710933" y="202000"/>
                    <a:pt x="1677883" y="202000"/>
                  </a:cubicBezTo>
                  <a:lnTo>
                    <a:pt x="59843" y="202000"/>
                  </a:lnTo>
                  <a:cubicBezTo>
                    <a:pt x="43971" y="202000"/>
                    <a:pt x="28750" y="195695"/>
                    <a:pt x="17528" y="184473"/>
                  </a:cubicBezTo>
                  <a:cubicBezTo>
                    <a:pt x="6305" y="173250"/>
                    <a:pt x="0" y="158029"/>
                    <a:pt x="0" y="142157"/>
                  </a:cubicBezTo>
                  <a:lnTo>
                    <a:pt x="0" y="59843"/>
                  </a:lnTo>
                  <a:cubicBezTo>
                    <a:pt x="0" y="43971"/>
                    <a:pt x="6305" y="28750"/>
                    <a:pt x="17528" y="17528"/>
                  </a:cubicBezTo>
                  <a:cubicBezTo>
                    <a:pt x="28750" y="6305"/>
                    <a:pt x="43971" y="0"/>
                    <a:pt x="59843" y="0"/>
                  </a:cubicBezTo>
                  <a:close/>
                </a:path>
              </a:pathLst>
            </a:custGeom>
            <a:solidFill>
              <a:srgbClr val="7BC0BD"/>
            </a:solidFill>
            <a:ln w="38100">
              <a:solidFill>
                <a:srgbClr val="3B6091"/>
              </a:solidFill>
            </a:ln>
          </p:spPr>
          <p:txBody>
            <a:bodyPr/>
            <a:lstStyle/>
            <a:p>
              <a:endParaRPr lang="en-US" sz="1200" dirty="0"/>
            </a:p>
          </p:txBody>
        </p:sp>
        <p:sp>
          <p:nvSpPr>
            <p:cNvPr id="32" name="TextBox 32"/>
            <p:cNvSpPr txBox="1"/>
            <p:nvPr/>
          </p:nvSpPr>
          <p:spPr>
            <a:xfrm>
              <a:off x="0" y="-57150"/>
              <a:ext cx="812800" cy="869950"/>
            </a:xfrm>
            <a:prstGeom prst="rect">
              <a:avLst/>
            </a:prstGeom>
          </p:spPr>
          <p:txBody>
            <a:bodyPr lIns="33867" tIns="33867" rIns="33867" bIns="33867" rtlCol="0" anchor="ctr"/>
            <a:lstStyle/>
            <a:p>
              <a:pPr algn="ctr">
                <a:lnSpc>
                  <a:spcPts val="2373"/>
                </a:lnSpc>
              </a:pPr>
              <a:r>
                <a:rPr lang="en-US" sz="1695">
                  <a:solidFill>
                    <a:srgbClr val="FFFFFF"/>
                  </a:solidFill>
                  <a:latin typeface="Helveticish Bold"/>
                </a:rPr>
                <a:t>Inflation has accelerated the issue: </a:t>
              </a:r>
            </a:p>
          </p:txBody>
        </p:sp>
      </p:grpSp>
      <p:grpSp>
        <p:nvGrpSpPr>
          <p:cNvPr id="33" name="Group 33"/>
          <p:cNvGrpSpPr/>
          <p:nvPr/>
        </p:nvGrpSpPr>
        <p:grpSpPr>
          <a:xfrm>
            <a:off x="230257" y="5029218"/>
            <a:ext cx="668883" cy="66888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C0BD"/>
            </a:solidFill>
            <a:ln w="28575">
              <a:solidFill>
                <a:srgbClr val="3B6091"/>
              </a:solidFill>
            </a:ln>
          </p:spPr>
        </p:sp>
        <p:sp>
          <p:nvSpPr>
            <p:cNvPr id="35" name="TextBox 35"/>
            <p:cNvSpPr txBox="1"/>
            <p:nvPr/>
          </p:nvSpPr>
          <p:spPr>
            <a:xfrm>
              <a:off x="76200" y="28575"/>
              <a:ext cx="660400" cy="708025"/>
            </a:xfrm>
            <a:prstGeom prst="rect">
              <a:avLst/>
            </a:prstGeom>
          </p:spPr>
          <p:txBody>
            <a:bodyPr lIns="28267" tIns="28267" rIns="28267" bIns="28267" rtlCol="0" anchor="ctr"/>
            <a:lstStyle/>
            <a:p>
              <a:pPr algn="ctr">
                <a:lnSpc>
                  <a:spcPts val="1719"/>
                </a:lnSpc>
              </a:pPr>
              <a:endParaRPr sz="1200"/>
            </a:p>
          </p:txBody>
        </p:sp>
      </p:grpSp>
      <p:pic>
        <p:nvPicPr>
          <p:cNvPr id="36" name="Picture 36"/>
          <p:cNvPicPr>
            <a:picLocks noChangeAspect="1"/>
          </p:cNvPicPr>
          <p:nvPr/>
        </p:nvPicPr>
        <p:blipFill>
          <a:blip r:embed="rId5"/>
          <a:srcRect/>
          <a:stretch>
            <a:fillRect/>
          </a:stretch>
        </p:blipFill>
        <p:spPr>
          <a:xfrm>
            <a:off x="311497" y="5108003"/>
            <a:ext cx="522207" cy="522207"/>
          </a:xfrm>
          <a:prstGeom prst="rect">
            <a:avLst/>
          </a:prstGeom>
        </p:spPr>
      </p:pic>
      <p:sp>
        <p:nvSpPr>
          <p:cNvPr id="37" name="TextBox 37"/>
          <p:cNvSpPr txBox="1"/>
          <p:nvPr/>
        </p:nvSpPr>
        <p:spPr>
          <a:xfrm>
            <a:off x="833704" y="5657417"/>
            <a:ext cx="10820400" cy="1170833"/>
          </a:xfrm>
          <a:prstGeom prst="rect">
            <a:avLst/>
          </a:prstGeom>
        </p:spPr>
        <p:txBody>
          <a:bodyPr lIns="0" tIns="0" rIns="0" bIns="0" rtlCol="0" anchor="t">
            <a:spAutoFit/>
          </a:bodyPr>
          <a:lstStyle/>
          <a:p>
            <a:pPr algn="just">
              <a:lnSpc>
                <a:spcPts val="2184"/>
              </a:lnSpc>
            </a:pPr>
            <a:r>
              <a:rPr lang="en-US" sz="1560">
                <a:solidFill>
                  <a:srgbClr val="545454"/>
                </a:solidFill>
                <a:latin typeface="Helveticish"/>
              </a:rPr>
              <a:t>Food inflation has surpassed 10% in the last year according to US labor Bureau. Health foods are projected to be even higher, which crowds out healthy foods from many grocery trips, especially for those in lower socioeconomic groups</a:t>
            </a:r>
          </a:p>
          <a:p>
            <a:pPr algn="just">
              <a:lnSpc>
                <a:spcPts val="2464"/>
              </a:lnSpc>
            </a:pPr>
            <a:endParaRPr lang="en-US" sz="1560">
              <a:solidFill>
                <a:srgbClr val="545454"/>
              </a:solidFill>
              <a:latin typeface="Helveticish"/>
            </a:endParaRPr>
          </a:p>
          <a:p>
            <a:pPr algn="just">
              <a:lnSpc>
                <a:spcPts val="2464"/>
              </a:lnSpc>
              <a:spcBef>
                <a:spcPct val="0"/>
              </a:spcBef>
            </a:pPr>
            <a:endParaRPr lang="en-US" sz="1560">
              <a:solidFill>
                <a:srgbClr val="545454"/>
              </a:solidFill>
              <a:latin typeface="Helveticish"/>
            </a:endParaRPr>
          </a:p>
        </p:txBody>
      </p:sp>
      <p:sp>
        <p:nvSpPr>
          <p:cNvPr id="38" name="AutoShape 38"/>
          <p:cNvSpPr/>
          <p:nvPr/>
        </p:nvSpPr>
        <p:spPr>
          <a:xfrm>
            <a:off x="-133950" y="6283443"/>
            <a:ext cx="12877240" cy="0"/>
          </a:xfrm>
          <a:prstGeom prst="line">
            <a:avLst/>
          </a:prstGeom>
          <a:ln w="47625" cap="flat">
            <a:solidFill>
              <a:srgbClr val="A60413"/>
            </a:solidFill>
            <a:prstDash val="solid"/>
            <a:headEnd type="none" w="sm" len="sm"/>
            <a:tailEnd type="none" w="sm" len="sm"/>
          </a:ln>
        </p:spPr>
      </p:sp>
      <p:sp>
        <p:nvSpPr>
          <p:cNvPr id="39" name="TextBox 39"/>
          <p:cNvSpPr txBox="1"/>
          <p:nvPr/>
        </p:nvSpPr>
        <p:spPr>
          <a:xfrm>
            <a:off x="152821" y="6353294"/>
            <a:ext cx="11986854" cy="689741"/>
          </a:xfrm>
          <a:prstGeom prst="rect">
            <a:avLst/>
          </a:prstGeom>
        </p:spPr>
        <p:txBody>
          <a:bodyPr lIns="0" tIns="0" rIns="0" bIns="0" rtlCol="0" anchor="t">
            <a:spAutoFit/>
          </a:bodyPr>
          <a:lstStyle/>
          <a:p>
            <a:pPr>
              <a:lnSpc>
                <a:spcPts val="1253"/>
              </a:lnSpc>
            </a:pPr>
            <a:r>
              <a:rPr lang="en-US" sz="895" dirty="0">
                <a:solidFill>
                  <a:schemeClr val="tx1">
                    <a:lumMod val="50000"/>
                    <a:lumOff val="50000"/>
                  </a:schemeClr>
                </a:solidFill>
                <a:latin typeface="Helveticish"/>
                <a:hlinkClick r:id="rId6" tooltip="https://www.kff.org/news-summary/poor-diet-associated-with-1-in-5-deaths-globally-more-than-tobacco-high-blood-pressure-lancet-study-shows/">
                  <a:extLst>
                    <a:ext uri="{A12FA001-AC4F-418D-AE19-62706E023703}">
                      <ahyp:hlinkClr xmlns:ahyp="http://schemas.microsoft.com/office/drawing/2018/hyperlinkcolor" val="tx"/>
                    </a:ext>
                  </a:extLst>
                </a:hlinkClick>
              </a:rPr>
              <a:t>1-</a:t>
            </a:r>
            <a:r>
              <a:rPr lang="en-US" sz="895" dirty="0">
                <a:solidFill>
                  <a:schemeClr val="tx1">
                    <a:lumMod val="50000"/>
                    <a:lumOff val="50000"/>
                  </a:schemeClr>
                </a:solidFill>
                <a:latin typeface="Helveticish"/>
              </a:rPr>
              <a:t>Poor Diet Associated With 1 In 5 Deaths Globally, More Than Tobacco, High Blood Pressure, Lancet Study Shows | KFF</a:t>
            </a:r>
            <a:endParaRPr lang="en-US" sz="895" dirty="0">
              <a:solidFill>
                <a:schemeClr val="tx1">
                  <a:lumMod val="50000"/>
                  <a:lumOff val="50000"/>
                </a:schemeClr>
              </a:solidFill>
              <a:latin typeface="Helveticish"/>
              <a:hlinkClick r:id="rId6" tooltip="https://www.kff.org/news-summary/poor-diet-associated-with-1-in-5-deaths-globally-more-than-tobacco-high-blood-pressure-lancet-study-shows/">
                <a:extLst>
                  <a:ext uri="{A12FA001-AC4F-418D-AE19-62706E023703}">
                    <ahyp:hlinkClr xmlns:ahyp="http://schemas.microsoft.com/office/drawing/2018/hyperlinkcolor" val="tx"/>
                  </a:ext>
                </a:extLst>
              </a:hlinkClick>
            </a:endParaRPr>
          </a:p>
          <a:p>
            <a:pPr>
              <a:lnSpc>
                <a:spcPts val="1253"/>
              </a:lnSpc>
            </a:pPr>
            <a:r>
              <a:rPr lang="en-US" sz="895" dirty="0">
                <a:solidFill>
                  <a:schemeClr val="tx1">
                    <a:lumMod val="50000"/>
                    <a:lumOff val="50000"/>
                  </a:schemeClr>
                </a:solidFill>
                <a:latin typeface="Helveticish"/>
              </a:rPr>
              <a:t>2-Food Insecurity And Health Outcomes | Health Affairs</a:t>
            </a:r>
            <a:endParaRPr lang="en-US" sz="895" dirty="0">
              <a:solidFill>
                <a:schemeClr val="tx1">
                  <a:lumMod val="50000"/>
                  <a:lumOff val="50000"/>
                </a:schemeClr>
              </a:solidFill>
              <a:latin typeface="Helveticish"/>
              <a:hlinkClick r:id="rId7" tooltip="https://www.healthaffairs.org/doi/10.1377/hlthaff.2015.0645">
                <a:extLst>
                  <a:ext uri="{A12FA001-AC4F-418D-AE19-62706E023703}">
                    <ahyp:hlinkClr xmlns:ahyp="http://schemas.microsoft.com/office/drawing/2018/hyperlinkcolor" val="tx"/>
                  </a:ext>
                </a:extLst>
              </a:hlinkClick>
            </a:endParaRPr>
          </a:p>
          <a:p>
            <a:pPr>
              <a:lnSpc>
                <a:spcPts val="1253"/>
              </a:lnSpc>
            </a:pPr>
            <a:r>
              <a:rPr lang="en-US" sz="895" dirty="0">
                <a:solidFill>
                  <a:schemeClr val="tx1">
                    <a:lumMod val="50000"/>
                    <a:lumOff val="50000"/>
                  </a:schemeClr>
                </a:solidFill>
                <a:latin typeface="Helveticish"/>
              </a:rPr>
              <a:t>3-Amid food inflation, more shoppers turn to dollar stores for groceries (cnbc.com)</a:t>
            </a:r>
          </a:p>
          <a:p>
            <a:pPr algn="ctr">
              <a:lnSpc>
                <a:spcPts val="1719"/>
              </a:lnSpc>
              <a:spcBef>
                <a:spcPct val="0"/>
              </a:spcBef>
            </a:pPr>
            <a:endParaRPr lang="en-US" sz="895" dirty="0">
              <a:solidFill>
                <a:srgbClr val="0000FF"/>
              </a:solidFill>
              <a:latin typeface="Helveticish"/>
              <a:hlinkClick r:id="rId8" tooltip="https://www.cnbc.com/2023/02/05/amid-food-inflation-more-shoppers-turn-to-dollar-stores-for-groceries.html">
                <a:extLst>
                  <a:ext uri="{A12FA001-AC4F-418D-AE19-62706E023703}">
                    <ahyp:hlinkClr xmlns:ahyp="http://schemas.microsoft.com/office/drawing/2018/hyperlinkcolor" val="tx"/>
                  </a:ext>
                </a:extLst>
              </a:hlinkClick>
            </a:endParaRPr>
          </a:p>
        </p:txBody>
      </p:sp>
      <p:sp>
        <p:nvSpPr>
          <p:cNvPr id="41" name="TextBox 40">
            <a:extLst>
              <a:ext uri="{FF2B5EF4-FFF2-40B4-BE49-F238E27FC236}">
                <a16:creationId xmlns:a16="http://schemas.microsoft.com/office/drawing/2014/main" id="{AB40E138-640C-65DC-EA5C-23F89CDA1535}"/>
              </a:ext>
            </a:extLst>
          </p:cNvPr>
          <p:cNvSpPr txBox="1"/>
          <p:nvPr/>
        </p:nvSpPr>
        <p:spPr>
          <a:xfrm>
            <a:off x="947748" y="4078383"/>
            <a:ext cx="6763025" cy="379656"/>
          </a:xfrm>
          <a:prstGeom prst="rect">
            <a:avLst/>
          </a:prstGeom>
          <a:noFill/>
        </p:spPr>
        <p:txBody>
          <a:bodyPr wrap="square">
            <a:spAutoFit/>
          </a:bodyPr>
          <a:lstStyle/>
          <a:p>
            <a:r>
              <a:rPr lang="en-US" sz="1867" b="1" dirty="0">
                <a:solidFill>
                  <a:srgbClr val="FFFFFF"/>
                </a:solidFill>
              </a:rPr>
              <a:t>Food insecurity correlates directly to:</a:t>
            </a:r>
            <a:endParaRPr lang="en-US" sz="1867" dirty="0"/>
          </a:p>
        </p:txBody>
      </p:sp>
      <p:sp>
        <p:nvSpPr>
          <p:cNvPr id="43" name="TextBox 42">
            <a:extLst>
              <a:ext uri="{FF2B5EF4-FFF2-40B4-BE49-F238E27FC236}">
                <a16:creationId xmlns:a16="http://schemas.microsoft.com/office/drawing/2014/main" id="{235035E4-715E-DEFC-E0D1-D0BEB2ADDC51}"/>
              </a:ext>
            </a:extLst>
          </p:cNvPr>
          <p:cNvSpPr txBox="1"/>
          <p:nvPr/>
        </p:nvSpPr>
        <p:spPr>
          <a:xfrm>
            <a:off x="947748" y="5194700"/>
            <a:ext cx="6763025" cy="384721"/>
          </a:xfrm>
          <a:prstGeom prst="rect">
            <a:avLst/>
          </a:prstGeom>
          <a:noFill/>
        </p:spPr>
        <p:txBody>
          <a:bodyPr wrap="square">
            <a:spAutoFit/>
          </a:bodyPr>
          <a:lstStyle/>
          <a:p>
            <a:r>
              <a:rPr lang="en-US" sz="1900" b="1" dirty="0">
                <a:solidFill>
                  <a:srgbClr val="FFFFFF"/>
                </a:solidFill>
              </a:rPr>
              <a:t>Inflation has accelerated the issue: </a:t>
            </a:r>
            <a:endParaRPr lang="en-US" sz="1900" dirty="0"/>
          </a:p>
        </p:txBody>
      </p:sp>
    </p:spTree>
    <p:extLst>
      <p:ext uri="{BB962C8B-B14F-4D97-AF65-F5344CB8AC3E}">
        <p14:creationId xmlns:p14="http://schemas.microsoft.com/office/powerpoint/2010/main" val="2217376154"/>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910131">
            <a:off x="-8631025" y="1660856"/>
            <a:ext cx="15533347" cy="6007585"/>
            <a:chOff x="0" y="0"/>
            <a:chExt cx="7881735" cy="3048293"/>
          </a:xfrm>
        </p:grpSpPr>
        <p:sp>
          <p:nvSpPr>
            <p:cNvPr id="3" name="Freeform 3"/>
            <p:cNvSpPr/>
            <p:nvPr/>
          </p:nvSpPr>
          <p:spPr>
            <a:xfrm>
              <a:off x="0" y="0"/>
              <a:ext cx="7881735" cy="3048293"/>
            </a:xfrm>
            <a:custGeom>
              <a:avLst/>
              <a:gdLst/>
              <a:ahLst/>
              <a:cxnLst/>
              <a:rect l="l" t="t" r="r" b="b"/>
              <a:pathLst>
                <a:path w="7881735" h="3048293">
                  <a:moveTo>
                    <a:pt x="0" y="0"/>
                  </a:moveTo>
                  <a:lnTo>
                    <a:pt x="7881735" y="0"/>
                  </a:lnTo>
                  <a:lnTo>
                    <a:pt x="7881735" y="3048293"/>
                  </a:lnTo>
                  <a:lnTo>
                    <a:pt x="0" y="3048293"/>
                  </a:lnTo>
                  <a:close/>
                </a:path>
              </a:pathLst>
            </a:custGeom>
            <a:solidFill>
              <a:srgbClr val="A60413"/>
            </a:solidFill>
          </p:spPr>
        </p:sp>
      </p:grpSp>
      <p:sp>
        <p:nvSpPr>
          <p:cNvPr id="4" name="AutoShape 4"/>
          <p:cNvSpPr/>
          <p:nvPr/>
        </p:nvSpPr>
        <p:spPr>
          <a:xfrm>
            <a:off x="1693272" y="6156325"/>
            <a:ext cx="10874159" cy="0"/>
          </a:xfrm>
          <a:prstGeom prst="line">
            <a:avLst/>
          </a:prstGeom>
          <a:ln w="47625" cap="flat">
            <a:solidFill>
              <a:srgbClr val="A60413"/>
            </a:solidFill>
            <a:prstDash val="solid"/>
            <a:headEnd type="none" w="sm" len="sm"/>
            <a:tailEnd type="none" w="sm" len="sm"/>
          </a:ln>
        </p:spPr>
      </p:sp>
      <p:grpSp>
        <p:nvGrpSpPr>
          <p:cNvPr id="5" name="Group 5"/>
          <p:cNvGrpSpPr/>
          <p:nvPr/>
        </p:nvGrpSpPr>
        <p:grpSpPr>
          <a:xfrm>
            <a:off x="3976737" y="1808267"/>
            <a:ext cx="7529465" cy="1472477"/>
            <a:chOff x="0" y="-57150"/>
            <a:chExt cx="15058928" cy="2944953"/>
          </a:xfrm>
        </p:grpSpPr>
        <p:pic>
          <p:nvPicPr>
            <p:cNvPr id="6" name="Picture 6"/>
            <p:cNvPicPr>
              <a:picLocks noChangeAspect="1"/>
            </p:cNvPicPr>
            <p:nvPr/>
          </p:nvPicPr>
          <p:blipFill>
            <a:blip r:embed="rId2"/>
            <a:srcRect/>
            <a:stretch>
              <a:fillRect/>
            </a:stretch>
          </p:blipFill>
          <p:spPr>
            <a:xfrm>
              <a:off x="0" y="0"/>
              <a:ext cx="1949149" cy="1949149"/>
            </a:xfrm>
            <a:prstGeom prst="rect">
              <a:avLst/>
            </a:prstGeom>
          </p:spPr>
        </p:pic>
        <p:sp>
          <p:nvSpPr>
            <p:cNvPr id="7" name="TextBox 7"/>
            <p:cNvSpPr txBox="1"/>
            <p:nvPr/>
          </p:nvSpPr>
          <p:spPr>
            <a:xfrm>
              <a:off x="2432764" y="117942"/>
              <a:ext cx="12626164" cy="2769861"/>
            </a:xfrm>
            <a:prstGeom prst="rect">
              <a:avLst/>
            </a:prstGeom>
          </p:spPr>
          <p:txBody>
            <a:bodyPr lIns="0" tIns="0" rIns="0" bIns="0" rtlCol="0" anchor="t">
              <a:spAutoFit/>
            </a:bodyPr>
            <a:lstStyle/>
            <a:p>
              <a:pPr>
                <a:lnSpc>
                  <a:spcPts val="2152"/>
                </a:lnSpc>
                <a:spcBef>
                  <a:spcPct val="0"/>
                </a:spcBef>
              </a:pPr>
              <a:r>
                <a:rPr lang="en-US" sz="1537" dirty="0">
                  <a:solidFill>
                    <a:srgbClr val="545454"/>
                  </a:solidFill>
                  <a:latin typeface="Helveticish"/>
                </a:rPr>
                <a:t>A Tufts University study found that </a:t>
              </a:r>
              <a:r>
                <a:rPr lang="en-US" sz="1537" dirty="0">
                  <a:solidFill>
                    <a:srgbClr val="545454"/>
                  </a:solidFill>
                  <a:latin typeface="Helveticish Bold"/>
                </a:rPr>
                <a:t>medically tailored meals can prevent 18M hospitalizations</a:t>
              </a:r>
              <a:r>
                <a:rPr lang="en-US" sz="1537" dirty="0">
                  <a:solidFill>
                    <a:srgbClr val="545454"/>
                  </a:solidFill>
                  <a:latin typeface="Helveticish"/>
                </a:rPr>
                <a:t> each decade and </a:t>
              </a:r>
              <a:r>
                <a:rPr lang="en-US" sz="1537" dirty="0">
                  <a:solidFill>
                    <a:srgbClr val="545454"/>
                  </a:solidFill>
                  <a:latin typeface="Helveticish Bold"/>
                </a:rPr>
                <a:t>save the US healthcare system $185 Billion</a:t>
              </a:r>
              <a:r>
                <a:rPr lang="en-US" sz="1537" dirty="0">
                  <a:solidFill>
                    <a:srgbClr val="545454"/>
                  </a:solidFill>
                  <a:latin typeface="Helveticish"/>
                </a:rPr>
                <a:t> over that same period. </a:t>
              </a:r>
            </a:p>
            <a:p>
              <a:pPr>
                <a:lnSpc>
                  <a:spcPts val="2152"/>
                </a:lnSpc>
                <a:spcBef>
                  <a:spcPct val="0"/>
                </a:spcBef>
              </a:pPr>
              <a:endParaRPr lang="en-US" sz="1537" dirty="0">
                <a:solidFill>
                  <a:srgbClr val="545454"/>
                </a:solidFill>
                <a:latin typeface="Helveticish"/>
              </a:endParaRPr>
            </a:p>
            <a:p>
              <a:pPr>
                <a:lnSpc>
                  <a:spcPts val="2152"/>
                </a:lnSpc>
                <a:spcBef>
                  <a:spcPct val="0"/>
                </a:spcBef>
              </a:pPr>
              <a:endParaRPr lang="en-US" sz="1537" dirty="0">
                <a:solidFill>
                  <a:srgbClr val="545454"/>
                </a:solidFill>
                <a:latin typeface="Helveticish"/>
              </a:endParaRPr>
            </a:p>
          </p:txBody>
        </p:sp>
        <p:sp>
          <p:nvSpPr>
            <p:cNvPr id="8" name="TextBox 8"/>
            <p:cNvSpPr txBox="1"/>
            <p:nvPr/>
          </p:nvSpPr>
          <p:spPr>
            <a:xfrm>
              <a:off x="2325126" y="-57150"/>
              <a:ext cx="107636" cy="398956"/>
            </a:xfrm>
            <a:prstGeom prst="rect">
              <a:avLst/>
            </a:prstGeom>
          </p:spPr>
          <p:txBody>
            <a:bodyPr lIns="0" tIns="0" rIns="0" bIns="0" rtlCol="0" anchor="t">
              <a:spAutoFit/>
            </a:bodyPr>
            <a:lstStyle/>
            <a:p>
              <a:pPr algn="ctr">
                <a:lnSpc>
                  <a:spcPts val="1724"/>
                </a:lnSpc>
                <a:spcBef>
                  <a:spcPct val="0"/>
                </a:spcBef>
              </a:pPr>
              <a:r>
                <a:rPr lang="en-US" sz="1231">
                  <a:solidFill>
                    <a:srgbClr val="545454"/>
                  </a:solidFill>
                  <a:latin typeface="Helveticish"/>
                </a:rPr>
                <a:t>4</a:t>
              </a:r>
            </a:p>
          </p:txBody>
        </p:sp>
      </p:grpSp>
      <p:grpSp>
        <p:nvGrpSpPr>
          <p:cNvPr id="9" name="Group 9"/>
          <p:cNvGrpSpPr/>
          <p:nvPr/>
        </p:nvGrpSpPr>
        <p:grpSpPr>
          <a:xfrm>
            <a:off x="3239904" y="3163218"/>
            <a:ext cx="7501125" cy="1142234"/>
            <a:chOff x="0" y="-57150"/>
            <a:chExt cx="15002251" cy="2284470"/>
          </a:xfrm>
        </p:grpSpPr>
        <p:pic>
          <p:nvPicPr>
            <p:cNvPr id="10" name="Picture 10"/>
            <p:cNvPicPr>
              <a:picLocks noChangeAspect="1"/>
            </p:cNvPicPr>
            <p:nvPr/>
          </p:nvPicPr>
          <p:blipFill>
            <a:blip r:embed="rId3"/>
            <a:srcRect/>
            <a:stretch>
              <a:fillRect/>
            </a:stretch>
          </p:blipFill>
          <p:spPr>
            <a:xfrm>
              <a:off x="0" y="184698"/>
              <a:ext cx="1955540" cy="1955540"/>
            </a:xfrm>
            <a:prstGeom prst="rect">
              <a:avLst/>
            </a:prstGeom>
          </p:spPr>
        </p:pic>
        <p:sp>
          <p:nvSpPr>
            <p:cNvPr id="11" name="TextBox 11"/>
            <p:cNvSpPr txBox="1"/>
            <p:nvPr/>
          </p:nvSpPr>
          <p:spPr>
            <a:xfrm>
              <a:off x="2437668" y="118022"/>
              <a:ext cx="12564583" cy="2109298"/>
            </a:xfrm>
            <a:prstGeom prst="rect">
              <a:avLst/>
            </a:prstGeom>
          </p:spPr>
          <p:txBody>
            <a:bodyPr lIns="0" tIns="0" rIns="0" bIns="0" rtlCol="0" anchor="t">
              <a:spAutoFit/>
            </a:bodyPr>
            <a:lstStyle/>
            <a:p>
              <a:pPr>
                <a:lnSpc>
                  <a:spcPts val="2147"/>
                </a:lnSpc>
              </a:pPr>
              <a:r>
                <a:rPr lang="en-US" sz="1533">
                  <a:solidFill>
                    <a:srgbClr val="545454"/>
                  </a:solidFill>
                  <a:latin typeface="Helveticish"/>
                </a:rPr>
                <a:t>Other recent studies found that </a:t>
              </a:r>
              <a:r>
                <a:rPr lang="en-US" sz="1533">
                  <a:solidFill>
                    <a:srgbClr val="545454"/>
                  </a:solidFill>
                  <a:latin typeface="Helveticish Bold"/>
                </a:rPr>
                <a:t>Medicare and Medicaid could avoid 3.28M cardiovascular disease events, and 120K diabetes cases and save $100 Billion</a:t>
              </a:r>
              <a:r>
                <a:rPr lang="en-US" sz="1533">
                  <a:solidFill>
                    <a:srgbClr val="545454"/>
                  </a:solidFill>
                  <a:latin typeface="Helveticish"/>
                </a:rPr>
                <a:t> over the life of the current beneficiary population. </a:t>
              </a:r>
            </a:p>
            <a:p>
              <a:pPr>
                <a:lnSpc>
                  <a:spcPts val="2147"/>
                </a:lnSpc>
                <a:spcBef>
                  <a:spcPct val="0"/>
                </a:spcBef>
              </a:pPr>
              <a:r>
                <a:rPr lang="en-US" sz="1533">
                  <a:solidFill>
                    <a:srgbClr val="3B6091"/>
                  </a:solidFill>
                  <a:latin typeface="Helveticish"/>
                </a:rPr>
                <a:t> </a:t>
              </a:r>
            </a:p>
          </p:txBody>
        </p:sp>
        <p:sp>
          <p:nvSpPr>
            <p:cNvPr id="12" name="TextBox 12"/>
            <p:cNvSpPr txBox="1"/>
            <p:nvPr/>
          </p:nvSpPr>
          <p:spPr>
            <a:xfrm>
              <a:off x="2300862" y="-57150"/>
              <a:ext cx="164504" cy="398700"/>
            </a:xfrm>
            <a:prstGeom prst="rect">
              <a:avLst/>
            </a:prstGeom>
          </p:spPr>
          <p:txBody>
            <a:bodyPr lIns="0" tIns="0" rIns="0" bIns="0" rtlCol="0" anchor="t">
              <a:spAutoFit/>
            </a:bodyPr>
            <a:lstStyle/>
            <a:p>
              <a:pPr algn="ctr">
                <a:lnSpc>
                  <a:spcPts val="1719"/>
                </a:lnSpc>
                <a:spcBef>
                  <a:spcPct val="0"/>
                </a:spcBef>
              </a:pPr>
              <a:r>
                <a:rPr lang="en-US" sz="1228">
                  <a:solidFill>
                    <a:srgbClr val="545454"/>
                  </a:solidFill>
                  <a:latin typeface="Helveticish"/>
                </a:rPr>
                <a:t>5</a:t>
              </a:r>
            </a:p>
          </p:txBody>
        </p:sp>
      </p:grpSp>
      <p:grpSp>
        <p:nvGrpSpPr>
          <p:cNvPr id="13" name="Group 13"/>
          <p:cNvGrpSpPr/>
          <p:nvPr/>
        </p:nvGrpSpPr>
        <p:grpSpPr>
          <a:xfrm>
            <a:off x="2518632" y="4626548"/>
            <a:ext cx="7506497" cy="1411539"/>
            <a:chOff x="0" y="-57150"/>
            <a:chExt cx="15012995" cy="2823078"/>
          </a:xfrm>
        </p:grpSpPr>
        <p:pic>
          <p:nvPicPr>
            <p:cNvPr id="14" name="Picture 14"/>
            <p:cNvPicPr>
              <a:picLocks noChangeAspect="1"/>
            </p:cNvPicPr>
            <p:nvPr/>
          </p:nvPicPr>
          <p:blipFill>
            <a:blip r:embed="rId4"/>
            <a:srcRect/>
            <a:stretch>
              <a:fillRect/>
            </a:stretch>
          </p:blipFill>
          <p:spPr>
            <a:xfrm>
              <a:off x="0" y="127548"/>
              <a:ext cx="1955540" cy="1955540"/>
            </a:xfrm>
            <a:prstGeom prst="rect">
              <a:avLst/>
            </a:prstGeom>
          </p:spPr>
        </p:pic>
        <p:sp>
          <p:nvSpPr>
            <p:cNvPr id="15" name="TextBox 15"/>
            <p:cNvSpPr txBox="1"/>
            <p:nvPr/>
          </p:nvSpPr>
          <p:spPr>
            <a:xfrm>
              <a:off x="2296668" y="118024"/>
              <a:ext cx="12716327" cy="2647904"/>
            </a:xfrm>
            <a:prstGeom prst="rect">
              <a:avLst/>
            </a:prstGeom>
          </p:spPr>
          <p:txBody>
            <a:bodyPr lIns="0" tIns="0" rIns="0" bIns="0" rtlCol="0" anchor="t">
              <a:spAutoFit/>
            </a:bodyPr>
            <a:lstStyle/>
            <a:p>
              <a:pPr>
                <a:lnSpc>
                  <a:spcPts val="2147"/>
                </a:lnSpc>
              </a:pPr>
              <a:r>
                <a:rPr lang="en-US" sz="1533" dirty="0">
                  <a:solidFill>
                    <a:srgbClr val="545454"/>
                  </a:solidFill>
                  <a:latin typeface="Helveticish"/>
                </a:rPr>
                <a:t>Furthermore, </a:t>
              </a:r>
              <a:r>
                <a:rPr lang="en-US" sz="1533" dirty="0">
                  <a:solidFill>
                    <a:srgbClr val="545454"/>
                  </a:solidFill>
                  <a:latin typeface="Helveticish Bold"/>
                </a:rPr>
                <a:t>medically tailored meals can lower cancer cases, and be responsible for 50% fewer hospitalizations, 49% - 70% fewer ED visits, 72% fewer SNF admissions, and 16% - 28% lower healthcare costs overall </a:t>
              </a:r>
            </a:p>
            <a:p>
              <a:pPr>
                <a:lnSpc>
                  <a:spcPts val="2147"/>
                </a:lnSpc>
                <a:spcBef>
                  <a:spcPct val="0"/>
                </a:spcBef>
              </a:pPr>
              <a:r>
                <a:rPr lang="en-US" sz="1533" dirty="0">
                  <a:solidFill>
                    <a:srgbClr val="3B6091"/>
                  </a:solidFill>
                  <a:latin typeface="Helveticish"/>
                </a:rPr>
                <a:t> </a:t>
              </a:r>
            </a:p>
          </p:txBody>
        </p:sp>
        <p:sp>
          <p:nvSpPr>
            <p:cNvPr id="16" name="TextBox 16"/>
            <p:cNvSpPr txBox="1"/>
            <p:nvPr/>
          </p:nvSpPr>
          <p:spPr>
            <a:xfrm>
              <a:off x="2130588" y="-57150"/>
              <a:ext cx="164504" cy="398700"/>
            </a:xfrm>
            <a:prstGeom prst="rect">
              <a:avLst/>
            </a:prstGeom>
          </p:spPr>
          <p:txBody>
            <a:bodyPr lIns="0" tIns="0" rIns="0" bIns="0" rtlCol="0" anchor="t">
              <a:spAutoFit/>
            </a:bodyPr>
            <a:lstStyle/>
            <a:p>
              <a:pPr algn="ctr">
                <a:lnSpc>
                  <a:spcPts val="1719"/>
                </a:lnSpc>
                <a:spcBef>
                  <a:spcPct val="0"/>
                </a:spcBef>
              </a:pPr>
              <a:r>
                <a:rPr lang="en-US" sz="1228">
                  <a:solidFill>
                    <a:srgbClr val="545454"/>
                  </a:solidFill>
                  <a:latin typeface="Helveticish"/>
                </a:rPr>
                <a:t>5</a:t>
              </a:r>
            </a:p>
          </p:txBody>
        </p:sp>
      </p:grpSp>
      <p:pic>
        <p:nvPicPr>
          <p:cNvPr id="17" name="Picture 17"/>
          <p:cNvPicPr>
            <a:picLocks noChangeAspect="1"/>
          </p:cNvPicPr>
          <p:nvPr/>
        </p:nvPicPr>
        <p:blipFill>
          <a:blip r:embed="rId5"/>
          <a:srcRect/>
          <a:stretch>
            <a:fillRect/>
          </a:stretch>
        </p:blipFill>
        <p:spPr>
          <a:xfrm>
            <a:off x="4688239" y="344722"/>
            <a:ext cx="1006325" cy="1006325"/>
          </a:xfrm>
          <a:prstGeom prst="rect">
            <a:avLst/>
          </a:prstGeom>
        </p:spPr>
      </p:pic>
      <p:sp>
        <p:nvSpPr>
          <p:cNvPr id="18" name="TextBox 18"/>
          <p:cNvSpPr txBox="1"/>
          <p:nvPr/>
        </p:nvSpPr>
        <p:spPr>
          <a:xfrm>
            <a:off x="5855782" y="259122"/>
            <a:ext cx="5802818" cy="1323952"/>
          </a:xfrm>
          <a:prstGeom prst="rect">
            <a:avLst/>
          </a:prstGeom>
        </p:spPr>
        <p:txBody>
          <a:bodyPr lIns="0" tIns="0" rIns="0" bIns="0" rtlCol="0" anchor="t">
            <a:spAutoFit/>
          </a:bodyPr>
          <a:lstStyle/>
          <a:p>
            <a:pPr>
              <a:lnSpc>
                <a:spcPts val="2147"/>
              </a:lnSpc>
              <a:spcBef>
                <a:spcPct val="0"/>
              </a:spcBef>
            </a:pPr>
            <a:r>
              <a:rPr lang="en-US" sz="1533">
                <a:solidFill>
                  <a:srgbClr val="545454"/>
                </a:solidFill>
                <a:latin typeface="Helveticish Bold"/>
              </a:rPr>
              <a:t>Medically tailored meals were defined</a:t>
            </a:r>
            <a:r>
              <a:rPr lang="en-US" sz="1533">
                <a:solidFill>
                  <a:srgbClr val="545454"/>
                </a:solidFill>
                <a:latin typeface="Helveticish"/>
              </a:rPr>
              <a:t> by Tufts </a:t>
            </a:r>
            <a:r>
              <a:rPr lang="en-US" sz="1533">
                <a:solidFill>
                  <a:srgbClr val="545454"/>
                </a:solidFill>
                <a:latin typeface="Helveticish Bold"/>
              </a:rPr>
              <a:t>as healthy, home-delivered, customized, and fully prepared meals</a:t>
            </a:r>
            <a:r>
              <a:rPr lang="en-US" sz="1533">
                <a:solidFill>
                  <a:srgbClr val="545454"/>
                </a:solidFill>
                <a:latin typeface="Helveticish"/>
              </a:rPr>
              <a:t> for those </a:t>
            </a:r>
            <a:r>
              <a:rPr lang="en-US" sz="1533">
                <a:solidFill>
                  <a:srgbClr val="545454"/>
                </a:solidFill>
                <a:latin typeface="Helveticish Bold"/>
              </a:rPr>
              <a:t>living with advanced illnesses including Diabetes, Heart Failure, ESRD, HIV, and Cancer</a:t>
            </a:r>
            <a:r>
              <a:rPr lang="en-US" sz="1533">
                <a:solidFill>
                  <a:srgbClr val="545454"/>
                </a:solidFill>
                <a:latin typeface="Helveticish"/>
              </a:rPr>
              <a:t>.</a:t>
            </a:r>
          </a:p>
          <a:p>
            <a:pPr>
              <a:lnSpc>
                <a:spcPts val="2147"/>
              </a:lnSpc>
              <a:spcBef>
                <a:spcPct val="0"/>
              </a:spcBef>
            </a:pPr>
            <a:endParaRPr lang="en-US" sz="1533">
              <a:solidFill>
                <a:srgbClr val="545454"/>
              </a:solidFill>
              <a:latin typeface="Helveticish"/>
            </a:endParaRPr>
          </a:p>
        </p:txBody>
      </p:sp>
      <p:sp>
        <p:nvSpPr>
          <p:cNvPr id="19" name="TextBox 19"/>
          <p:cNvSpPr txBox="1"/>
          <p:nvPr/>
        </p:nvSpPr>
        <p:spPr>
          <a:xfrm>
            <a:off x="5764799" y="223394"/>
            <a:ext cx="90983" cy="210763"/>
          </a:xfrm>
          <a:prstGeom prst="rect">
            <a:avLst/>
          </a:prstGeom>
        </p:spPr>
        <p:txBody>
          <a:bodyPr lIns="0" tIns="0" rIns="0" bIns="0" rtlCol="0" anchor="t">
            <a:spAutoFit/>
          </a:bodyPr>
          <a:lstStyle/>
          <a:p>
            <a:pPr algn="ctr">
              <a:lnSpc>
                <a:spcPts val="1719"/>
              </a:lnSpc>
              <a:spcBef>
                <a:spcPct val="0"/>
              </a:spcBef>
            </a:pPr>
            <a:r>
              <a:rPr lang="en-US" sz="1228">
                <a:solidFill>
                  <a:srgbClr val="3B6091"/>
                </a:solidFill>
                <a:latin typeface="Josefin Sans Regular"/>
              </a:rPr>
              <a:t>4</a:t>
            </a:r>
          </a:p>
        </p:txBody>
      </p:sp>
      <p:sp>
        <p:nvSpPr>
          <p:cNvPr id="20" name="TextBox 20"/>
          <p:cNvSpPr txBox="1"/>
          <p:nvPr/>
        </p:nvSpPr>
        <p:spPr>
          <a:xfrm>
            <a:off x="101557" y="227373"/>
            <a:ext cx="3472065" cy="2457596"/>
          </a:xfrm>
          <a:prstGeom prst="rect">
            <a:avLst/>
          </a:prstGeom>
        </p:spPr>
        <p:txBody>
          <a:bodyPr lIns="0" tIns="0" rIns="0" bIns="0" rtlCol="0" anchor="t">
            <a:spAutoFit/>
          </a:bodyPr>
          <a:lstStyle/>
          <a:p>
            <a:pPr algn="ctr">
              <a:lnSpc>
                <a:spcPts val="4853"/>
              </a:lnSpc>
            </a:pPr>
            <a:r>
              <a:rPr lang="en-US" sz="3466" spc="-117" dirty="0">
                <a:solidFill>
                  <a:srgbClr val="FFFFFF"/>
                </a:solidFill>
                <a:latin typeface="Helveticish Bold"/>
              </a:rPr>
              <a:t>The Promise of Food as Medicine &amp; Medically Tailored Meals</a:t>
            </a:r>
            <a:r>
              <a:rPr lang="en-US" sz="3466" spc="-117" dirty="0">
                <a:solidFill>
                  <a:srgbClr val="3B6091"/>
                </a:solidFill>
                <a:latin typeface="Helveticish"/>
              </a:rPr>
              <a:t> </a:t>
            </a:r>
          </a:p>
        </p:txBody>
      </p:sp>
      <p:sp>
        <p:nvSpPr>
          <p:cNvPr id="21" name="TextBox 21"/>
          <p:cNvSpPr txBox="1"/>
          <p:nvPr/>
        </p:nvSpPr>
        <p:spPr>
          <a:xfrm>
            <a:off x="1767433" y="6270625"/>
            <a:ext cx="5554563" cy="580095"/>
          </a:xfrm>
          <a:prstGeom prst="rect">
            <a:avLst/>
          </a:prstGeom>
        </p:spPr>
        <p:txBody>
          <a:bodyPr lIns="0" tIns="0" rIns="0" bIns="0" rtlCol="0" anchor="t">
            <a:spAutoFit/>
          </a:bodyPr>
          <a:lstStyle/>
          <a:p>
            <a:pPr algn="ctr">
              <a:lnSpc>
                <a:spcPts val="1531"/>
              </a:lnSpc>
            </a:pPr>
            <a:r>
              <a:rPr lang="en-US" sz="1093" dirty="0">
                <a:solidFill>
                  <a:schemeClr val="tx1">
                    <a:lumMod val="50000"/>
                    <a:lumOff val="50000"/>
                  </a:schemeClr>
                </a:solidFill>
                <a:latin typeface="Helveticish Bold"/>
              </a:rPr>
              <a:t>4-Medically Tailored Meals Could Save U.S. Nearly $13.6 Billion Per Year | Tufts Now</a:t>
            </a:r>
            <a:endParaRPr lang="en-US" sz="1093" dirty="0">
              <a:solidFill>
                <a:schemeClr val="tx1">
                  <a:lumMod val="50000"/>
                  <a:lumOff val="50000"/>
                </a:schemeClr>
              </a:solidFill>
              <a:latin typeface="Helveticish Bold"/>
              <a:hlinkClick r:id="rId6" tooltip="https://now.tufts.edu/2022/10/17/medically-tailored-meals-could-save-us-nearly-136-billion-year">
                <a:extLst>
                  <a:ext uri="{A12FA001-AC4F-418D-AE19-62706E023703}">
                    <ahyp:hlinkClr xmlns:ahyp="http://schemas.microsoft.com/office/drawing/2018/hyperlinkcolor" val="tx"/>
                  </a:ext>
                </a:extLst>
              </a:hlinkClick>
            </a:endParaRPr>
          </a:p>
          <a:p>
            <a:pPr>
              <a:lnSpc>
                <a:spcPts val="1531"/>
              </a:lnSpc>
            </a:pPr>
            <a:r>
              <a:rPr lang="en-US" sz="1093" dirty="0">
                <a:solidFill>
                  <a:schemeClr val="tx1">
                    <a:lumMod val="50000"/>
                    <a:lumOff val="50000"/>
                  </a:schemeClr>
                </a:solidFill>
                <a:latin typeface="Helveticish Bold"/>
              </a:rPr>
              <a:t>5- William Blair Article </a:t>
            </a:r>
            <a:r>
              <a:rPr lang="en-US" sz="1093" dirty="0" err="1">
                <a:solidFill>
                  <a:schemeClr val="tx1">
                    <a:lumMod val="50000"/>
                    <a:lumOff val="50000"/>
                  </a:schemeClr>
                </a:solidFill>
                <a:latin typeface="Helveticish Bold"/>
              </a:rPr>
              <a:t>BlueMatrix</a:t>
            </a:r>
            <a:endParaRPr lang="en-US" sz="1093" dirty="0">
              <a:solidFill>
                <a:schemeClr val="tx1">
                  <a:lumMod val="50000"/>
                  <a:lumOff val="50000"/>
                </a:schemeClr>
              </a:solidFill>
              <a:latin typeface="Helveticish Bold"/>
            </a:endParaRPr>
          </a:p>
          <a:p>
            <a:pPr algn="ctr">
              <a:lnSpc>
                <a:spcPts val="1719"/>
              </a:lnSpc>
              <a:spcBef>
                <a:spcPct val="0"/>
              </a:spcBef>
            </a:pPr>
            <a:endParaRPr lang="en-US" sz="1093" dirty="0">
              <a:solidFill>
                <a:srgbClr val="0000FF"/>
              </a:solidFill>
              <a:latin typeface="Helveticish Bold"/>
              <a:hlinkClick r:id="rId7" tooltip="https://williamblair.bluematrix.com/links2/pdf/56e6b368-4aee-429e-bc45-388f5a422e3c">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79163425"/>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90084FC8-9CED-D603-4597-8B8CA7F45040}"/>
              </a:ext>
            </a:extLst>
          </p:cNvPr>
          <p:cNvPicPr>
            <a:picLocks noChangeAspect="1"/>
          </p:cNvPicPr>
          <p:nvPr/>
        </p:nvPicPr>
        <p:blipFill>
          <a:blip r:embed="rId2"/>
          <a:srcRect l="816" b="3625"/>
          <a:stretch>
            <a:fillRect/>
          </a:stretch>
        </p:blipFill>
        <p:spPr>
          <a:xfrm>
            <a:off x="11132686" y="402140"/>
            <a:ext cx="876197" cy="956214"/>
          </a:xfrm>
          <a:prstGeom prst="rect">
            <a:avLst/>
          </a:prstGeom>
        </p:spPr>
      </p:pic>
      <p:pic>
        <p:nvPicPr>
          <p:cNvPr id="4" name="Picture 3">
            <a:extLst>
              <a:ext uri="{FF2B5EF4-FFF2-40B4-BE49-F238E27FC236}">
                <a16:creationId xmlns:a16="http://schemas.microsoft.com/office/drawing/2014/main" id="{C72FD46C-33B3-2517-D0D1-DFD2049034EF}"/>
              </a:ext>
            </a:extLst>
          </p:cNvPr>
          <p:cNvPicPr>
            <a:picLocks noChangeAspect="1"/>
          </p:cNvPicPr>
          <p:nvPr/>
        </p:nvPicPr>
        <p:blipFill>
          <a:blip r:embed="rId3"/>
          <a:stretch>
            <a:fillRect/>
          </a:stretch>
        </p:blipFill>
        <p:spPr>
          <a:xfrm>
            <a:off x="137644" y="3871079"/>
            <a:ext cx="3738029" cy="2868271"/>
          </a:xfrm>
          <a:prstGeom prst="rect">
            <a:avLst/>
          </a:prstGeom>
        </p:spPr>
      </p:pic>
      <p:pic>
        <p:nvPicPr>
          <p:cNvPr id="6" name="Picture 5">
            <a:extLst>
              <a:ext uri="{FF2B5EF4-FFF2-40B4-BE49-F238E27FC236}">
                <a16:creationId xmlns:a16="http://schemas.microsoft.com/office/drawing/2014/main" id="{F5680425-BC45-4146-2767-A81027D259B3}"/>
              </a:ext>
            </a:extLst>
          </p:cNvPr>
          <p:cNvPicPr>
            <a:picLocks noChangeAspect="1"/>
          </p:cNvPicPr>
          <p:nvPr/>
        </p:nvPicPr>
        <p:blipFill>
          <a:blip r:embed="rId4"/>
          <a:stretch>
            <a:fillRect/>
          </a:stretch>
        </p:blipFill>
        <p:spPr>
          <a:xfrm>
            <a:off x="4114800" y="3853281"/>
            <a:ext cx="3726197" cy="2885672"/>
          </a:xfrm>
          <a:prstGeom prst="rect">
            <a:avLst/>
          </a:prstGeom>
        </p:spPr>
      </p:pic>
      <p:pic>
        <p:nvPicPr>
          <p:cNvPr id="8" name="Picture 7">
            <a:extLst>
              <a:ext uri="{FF2B5EF4-FFF2-40B4-BE49-F238E27FC236}">
                <a16:creationId xmlns:a16="http://schemas.microsoft.com/office/drawing/2014/main" id="{B55A54AF-5D04-5366-CA92-4CCE88376332}"/>
              </a:ext>
            </a:extLst>
          </p:cNvPr>
          <p:cNvPicPr>
            <a:picLocks noChangeAspect="1"/>
          </p:cNvPicPr>
          <p:nvPr/>
        </p:nvPicPr>
        <p:blipFill>
          <a:blip r:embed="rId5"/>
          <a:stretch>
            <a:fillRect/>
          </a:stretch>
        </p:blipFill>
        <p:spPr>
          <a:xfrm>
            <a:off x="8197858" y="3911374"/>
            <a:ext cx="3856499" cy="2868271"/>
          </a:xfrm>
          <a:prstGeom prst="rect">
            <a:avLst/>
          </a:prstGeom>
        </p:spPr>
      </p:pic>
      <p:sp>
        <p:nvSpPr>
          <p:cNvPr id="18" name="TextBox 16">
            <a:extLst>
              <a:ext uri="{FF2B5EF4-FFF2-40B4-BE49-F238E27FC236}">
                <a16:creationId xmlns:a16="http://schemas.microsoft.com/office/drawing/2014/main" id="{DB781081-7F4D-D737-88A9-25464CC2FC32}"/>
              </a:ext>
            </a:extLst>
          </p:cNvPr>
          <p:cNvSpPr txBox="1"/>
          <p:nvPr/>
        </p:nvSpPr>
        <p:spPr>
          <a:xfrm>
            <a:off x="9291672" y="1563964"/>
            <a:ext cx="2489200" cy="1723933"/>
          </a:xfrm>
          <a:prstGeom prst="rect">
            <a:avLst/>
          </a:prstGeom>
        </p:spPr>
        <p:txBody>
          <a:bodyPr wrap="square" lIns="0" tIns="0" rIns="0" bIns="0" rtlCol="0" anchor="t">
            <a:spAutoFit/>
          </a:bodyPr>
          <a:lstStyle/>
          <a:p>
            <a:r>
              <a:rPr lang="en-US" sz="1867" dirty="0">
                <a:solidFill>
                  <a:srgbClr val="A02221"/>
                </a:solidFill>
                <a:latin typeface="Helveticish Bold"/>
              </a:rPr>
              <a:t>Breakfast - </a:t>
            </a:r>
            <a:r>
              <a:rPr lang="en-US" sz="1867" dirty="0">
                <a:solidFill>
                  <a:srgbClr val="A02221"/>
                </a:solidFill>
                <a:latin typeface="Helveticish"/>
              </a:rPr>
              <a:t>9</a:t>
            </a:r>
          </a:p>
          <a:p>
            <a:r>
              <a:rPr lang="en-US" sz="1867" dirty="0">
                <a:solidFill>
                  <a:srgbClr val="A02221"/>
                </a:solidFill>
                <a:latin typeface="Helveticish Bold"/>
              </a:rPr>
              <a:t>Poultry - </a:t>
            </a:r>
            <a:r>
              <a:rPr lang="en-US" sz="1867" dirty="0">
                <a:solidFill>
                  <a:srgbClr val="A02221"/>
                </a:solidFill>
                <a:latin typeface="Helveticish"/>
              </a:rPr>
              <a:t>8</a:t>
            </a:r>
          </a:p>
          <a:p>
            <a:r>
              <a:rPr lang="en-US" sz="1867" dirty="0">
                <a:solidFill>
                  <a:srgbClr val="A02221"/>
                </a:solidFill>
                <a:latin typeface="Helveticish Bold"/>
              </a:rPr>
              <a:t>Fish/Seafood -</a:t>
            </a:r>
            <a:r>
              <a:rPr lang="en-US" sz="1867" dirty="0">
                <a:solidFill>
                  <a:srgbClr val="A02221"/>
                </a:solidFill>
                <a:latin typeface="Helveticish"/>
              </a:rPr>
              <a:t> 5</a:t>
            </a:r>
          </a:p>
          <a:p>
            <a:r>
              <a:rPr lang="en-US" sz="1867" dirty="0">
                <a:solidFill>
                  <a:srgbClr val="A02221"/>
                </a:solidFill>
                <a:latin typeface="Helveticish Bold"/>
              </a:rPr>
              <a:t>Pork - </a:t>
            </a:r>
            <a:r>
              <a:rPr lang="en-US" sz="1867" dirty="0">
                <a:solidFill>
                  <a:srgbClr val="A02221"/>
                </a:solidFill>
                <a:latin typeface="Helveticish"/>
              </a:rPr>
              <a:t>6</a:t>
            </a:r>
          </a:p>
          <a:p>
            <a:r>
              <a:rPr lang="en-US" sz="1867" dirty="0">
                <a:solidFill>
                  <a:srgbClr val="A02221"/>
                </a:solidFill>
                <a:latin typeface="Helveticish Bold"/>
              </a:rPr>
              <a:t>Beef - </a:t>
            </a:r>
            <a:r>
              <a:rPr lang="en-US" sz="1867" dirty="0">
                <a:solidFill>
                  <a:srgbClr val="A02221"/>
                </a:solidFill>
                <a:latin typeface="Helveticish"/>
              </a:rPr>
              <a:t>8</a:t>
            </a:r>
          </a:p>
          <a:p>
            <a:pPr>
              <a:spcBef>
                <a:spcPct val="0"/>
              </a:spcBef>
            </a:pPr>
            <a:r>
              <a:rPr lang="en-US" sz="1867" dirty="0">
                <a:solidFill>
                  <a:srgbClr val="A02221"/>
                </a:solidFill>
                <a:latin typeface="Helveticish Bold"/>
              </a:rPr>
              <a:t>Vegetarian -</a:t>
            </a:r>
            <a:r>
              <a:rPr lang="en-US" sz="1867" dirty="0">
                <a:solidFill>
                  <a:srgbClr val="A02221"/>
                </a:solidFill>
                <a:latin typeface="Helveticish"/>
              </a:rPr>
              <a:t>4</a:t>
            </a:r>
          </a:p>
        </p:txBody>
      </p:sp>
      <p:pic>
        <p:nvPicPr>
          <p:cNvPr id="19" name="Picture 14">
            <a:extLst>
              <a:ext uri="{FF2B5EF4-FFF2-40B4-BE49-F238E27FC236}">
                <a16:creationId xmlns:a16="http://schemas.microsoft.com/office/drawing/2014/main" id="{C43FD82C-D863-5F89-81F3-6F77FA6208A1}"/>
              </a:ext>
            </a:extLst>
          </p:cNvPr>
          <p:cNvPicPr>
            <a:picLocks noChangeAspect="1"/>
          </p:cNvPicPr>
          <p:nvPr/>
        </p:nvPicPr>
        <p:blipFill>
          <a:blip r:embed="rId6"/>
          <a:srcRect l="238" r="238"/>
          <a:stretch>
            <a:fillRect/>
          </a:stretch>
        </p:blipFill>
        <p:spPr>
          <a:xfrm>
            <a:off x="6248940" y="2312520"/>
            <a:ext cx="826981" cy="747722"/>
          </a:xfrm>
          <a:prstGeom prst="rect">
            <a:avLst/>
          </a:prstGeom>
        </p:spPr>
      </p:pic>
      <p:pic>
        <p:nvPicPr>
          <p:cNvPr id="20" name="Picture 12">
            <a:extLst>
              <a:ext uri="{FF2B5EF4-FFF2-40B4-BE49-F238E27FC236}">
                <a16:creationId xmlns:a16="http://schemas.microsoft.com/office/drawing/2014/main" id="{A714537B-8EC5-49E7-7AAD-17B3192C1A58}"/>
              </a:ext>
            </a:extLst>
          </p:cNvPr>
          <p:cNvPicPr>
            <a:picLocks noChangeAspect="1"/>
          </p:cNvPicPr>
          <p:nvPr/>
        </p:nvPicPr>
        <p:blipFill>
          <a:blip r:embed="rId7"/>
          <a:srcRect/>
          <a:stretch>
            <a:fillRect/>
          </a:stretch>
        </p:blipFill>
        <p:spPr>
          <a:xfrm>
            <a:off x="4171256" y="2315211"/>
            <a:ext cx="826981" cy="747722"/>
          </a:xfrm>
          <a:prstGeom prst="rect">
            <a:avLst/>
          </a:prstGeom>
        </p:spPr>
      </p:pic>
      <p:pic>
        <p:nvPicPr>
          <p:cNvPr id="21" name="Picture 10">
            <a:extLst>
              <a:ext uri="{FF2B5EF4-FFF2-40B4-BE49-F238E27FC236}">
                <a16:creationId xmlns:a16="http://schemas.microsoft.com/office/drawing/2014/main" id="{36AC298F-7D04-6B10-D564-2A3D79940360}"/>
              </a:ext>
            </a:extLst>
          </p:cNvPr>
          <p:cNvPicPr>
            <a:picLocks noChangeAspect="1"/>
          </p:cNvPicPr>
          <p:nvPr/>
        </p:nvPicPr>
        <p:blipFill>
          <a:blip r:embed="rId8"/>
          <a:srcRect/>
          <a:stretch>
            <a:fillRect/>
          </a:stretch>
        </p:blipFill>
        <p:spPr>
          <a:xfrm>
            <a:off x="2355986" y="2315235"/>
            <a:ext cx="826981" cy="742318"/>
          </a:xfrm>
          <a:prstGeom prst="rect">
            <a:avLst/>
          </a:prstGeom>
        </p:spPr>
      </p:pic>
      <p:pic>
        <p:nvPicPr>
          <p:cNvPr id="22" name="Picture 8">
            <a:extLst>
              <a:ext uri="{FF2B5EF4-FFF2-40B4-BE49-F238E27FC236}">
                <a16:creationId xmlns:a16="http://schemas.microsoft.com/office/drawing/2014/main" id="{591A9E72-EAC3-CE14-E342-FDDEF361EA4F}"/>
              </a:ext>
            </a:extLst>
          </p:cNvPr>
          <p:cNvPicPr>
            <a:picLocks noChangeAspect="1"/>
          </p:cNvPicPr>
          <p:nvPr/>
        </p:nvPicPr>
        <p:blipFill>
          <a:blip r:embed="rId9"/>
          <a:srcRect/>
          <a:stretch>
            <a:fillRect/>
          </a:stretch>
        </p:blipFill>
        <p:spPr>
          <a:xfrm>
            <a:off x="621696" y="2315211"/>
            <a:ext cx="826981" cy="742342"/>
          </a:xfrm>
          <a:prstGeom prst="rect">
            <a:avLst/>
          </a:prstGeom>
        </p:spPr>
      </p:pic>
      <p:sp>
        <p:nvSpPr>
          <p:cNvPr id="25" name="TextBox 11">
            <a:extLst>
              <a:ext uri="{FF2B5EF4-FFF2-40B4-BE49-F238E27FC236}">
                <a16:creationId xmlns:a16="http://schemas.microsoft.com/office/drawing/2014/main" id="{F6CC83E6-7E5A-1D8A-DEE6-59EB1F227E8D}"/>
              </a:ext>
            </a:extLst>
          </p:cNvPr>
          <p:cNvSpPr txBox="1"/>
          <p:nvPr/>
        </p:nvSpPr>
        <p:spPr>
          <a:xfrm>
            <a:off x="2540315" y="3229134"/>
            <a:ext cx="442988" cy="492314"/>
          </a:xfrm>
          <a:prstGeom prst="rect">
            <a:avLst/>
          </a:prstGeom>
        </p:spPr>
        <p:txBody>
          <a:bodyPr wrap="square" lIns="0" tIns="0" rIns="0" bIns="0" rtlCol="0" anchor="t">
            <a:spAutoFit/>
          </a:bodyPr>
          <a:lstStyle/>
          <a:p>
            <a:pPr>
              <a:lnSpc>
                <a:spcPts val="4240"/>
              </a:lnSpc>
              <a:spcBef>
                <a:spcPct val="0"/>
              </a:spcBef>
            </a:pPr>
            <a:r>
              <a:rPr lang="en-US" sz="3028" dirty="0">
                <a:solidFill>
                  <a:srgbClr val="006339"/>
                </a:solidFill>
                <a:latin typeface="Helveticish"/>
              </a:rPr>
              <a:t>18</a:t>
            </a:r>
          </a:p>
        </p:txBody>
      </p:sp>
      <p:sp>
        <p:nvSpPr>
          <p:cNvPr id="26" name="TextBox 13">
            <a:extLst>
              <a:ext uri="{FF2B5EF4-FFF2-40B4-BE49-F238E27FC236}">
                <a16:creationId xmlns:a16="http://schemas.microsoft.com/office/drawing/2014/main" id="{B6D5C45C-7B4F-8B1E-02D1-EF69D25A15DF}"/>
              </a:ext>
            </a:extLst>
          </p:cNvPr>
          <p:cNvSpPr txBox="1"/>
          <p:nvPr/>
        </p:nvSpPr>
        <p:spPr>
          <a:xfrm>
            <a:off x="4329198" y="3229134"/>
            <a:ext cx="511097" cy="492314"/>
          </a:xfrm>
          <a:prstGeom prst="rect">
            <a:avLst/>
          </a:prstGeom>
        </p:spPr>
        <p:txBody>
          <a:bodyPr lIns="0" tIns="0" rIns="0" bIns="0" rtlCol="0" anchor="t">
            <a:spAutoFit/>
          </a:bodyPr>
          <a:lstStyle/>
          <a:p>
            <a:pPr>
              <a:lnSpc>
                <a:spcPts val="4240"/>
              </a:lnSpc>
              <a:spcBef>
                <a:spcPct val="0"/>
              </a:spcBef>
            </a:pPr>
            <a:r>
              <a:rPr lang="en-US" sz="3028" dirty="0">
                <a:solidFill>
                  <a:srgbClr val="C02126"/>
                </a:solidFill>
                <a:latin typeface="Helveticish"/>
              </a:rPr>
              <a:t>19</a:t>
            </a:r>
          </a:p>
        </p:txBody>
      </p:sp>
      <p:sp>
        <p:nvSpPr>
          <p:cNvPr id="27" name="TextBox 15">
            <a:extLst>
              <a:ext uri="{FF2B5EF4-FFF2-40B4-BE49-F238E27FC236}">
                <a16:creationId xmlns:a16="http://schemas.microsoft.com/office/drawing/2014/main" id="{28260E51-B4C5-0B1C-3277-51BAF2973AA0}"/>
              </a:ext>
            </a:extLst>
          </p:cNvPr>
          <p:cNvSpPr txBox="1"/>
          <p:nvPr/>
        </p:nvSpPr>
        <p:spPr>
          <a:xfrm>
            <a:off x="6553198" y="3226459"/>
            <a:ext cx="218461" cy="492314"/>
          </a:xfrm>
          <a:prstGeom prst="rect">
            <a:avLst/>
          </a:prstGeom>
        </p:spPr>
        <p:txBody>
          <a:bodyPr lIns="0" tIns="0" rIns="0" bIns="0" rtlCol="0" anchor="t">
            <a:spAutoFit/>
          </a:bodyPr>
          <a:lstStyle/>
          <a:p>
            <a:pPr>
              <a:lnSpc>
                <a:spcPts val="4240"/>
              </a:lnSpc>
              <a:spcBef>
                <a:spcPct val="0"/>
              </a:spcBef>
            </a:pPr>
            <a:r>
              <a:rPr lang="en-US" sz="3028" dirty="0">
                <a:solidFill>
                  <a:srgbClr val="905A37"/>
                </a:solidFill>
                <a:latin typeface="Helveticish"/>
              </a:rPr>
              <a:t>4</a:t>
            </a:r>
          </a:p>
        </p:txBody>
      </p:sp>
      <p:sp>
        <p:nvSpPr>
          <p:cNvPr id="28" name="TextBox 14">
            <a:extLst>
              <a:ext uri="{FF2B5EF4-FFF2-40B4-BE49-F238E27FC236}">
                <a16:creationId xmlns:a16="http://schemas.microsoft.com/office/drawing/2014/main" id="{B48A51FC-7190-8A67-C34B-79882221C133}"/>
              </a:ext>
            </a:extLst>
          </p:cNvPr>
          <p:cNvSpPr txBox="1"/>
          <p:nvPr/>
        </p:nvSpPr>
        <p:spPr>
          <a:xfrm>
            <a:off x="685800" y="-25400"/>
            <a:ext cx="10820400" cy="897682"/>
          </a:xfrm>
          <a:prstGeom prst="rect">
            <a:avLst/>
          </a:prstGeom>
        </p:spPr>
        <p:txBody>
          <a:bodyPr lIns="0" tIns="0" rIns="0" bIns="0" rtlCol="0" anchor="t">
            <a:spAutoFit/>
          </a:bodyPr>
          <a:lstStyle/>
          <a:p>
            <a:pPr>
              <a:lnSpc>
                <a:spcPts val="7040"/>
              </a:lnSpc>
              <a:spcBef>
                <a:spcPct val="0"/>
              </a:spcBef>
            </a:pPr>
            <a:r>
              <a:rPr lang="en-US" sz="5867" dirty="0">
                <a:solidFill>
                  <a:srgbClr val="A60413"/>
                </a:solidFill>
                <a:latin typeface="Helveticish"/>
              </a:rPr>
              <a:t>Homestyle Direct Menu</a:t>
            </a:r>
          </a:p>
        </p:txBody>
      </p:sp>
      <p:sp>
        <p:nvSpPr>
          <p:cNvPr id="29" name="TextBox 28">
            <a:extLst>
              <a:ext uri="{FF2B5EF4-FFF2-40B4-BE49-F238E27FC236}">
                <a16:creationId xmlns:a16="http://schemas.microsoft.com/office/drawing/2014/main" id="{608F0D41-E68C-0155-ABC1-CFC8A89B752D}"/>
              </a:ext>
            </a:extLst>
          </p:cNvPr>
          <p:cNvSpPr txBox="1"/>
          <p:nvPr/>
        </p:nvSpPr>
        <p:spPr>
          <a:xfrm>
            <a:off x="203199" y="1399539"/>
            <a:ext cx="1747576" cy="461665"/>
          </a:xfrm>
          <a:prstGeom prst="rect">
            <a:avLst/>
          </a:prstGeom>
          <a:noFill/>
        </p:spPr>
        <p:txBody>
          <a:bodyPr wrap="square" rtlCol="0">
            <a:spAutoFit/>
          </a:bodyPr>
          <a:lstStyle/>
          <a:p>
            <a:pPr algn="ctr"/>
            <a:r>
              <a:rPr lang="en-US" sz="1333" b="1" dirty="0"/>
              <a:t>Diabetes Friendly</a:t>
            </a:r>
          </a:p>
          <a:p>
            <a:pPr algn="ctr"/>
            <a:r>
              <a:rPr lang="en-US" sz="1067" dirty="0"/>
              <a:t>&lt; 55 grams of Carbohydrate </a:t>
            </a:r>
          </a:p>
        </p:txBody>
      </p:sp>
      <p:sp>
        <p:nvSpPr>
          <p:cNvPr id="30" name="TextBox 29">
            <a:extLst>
              <a:ext uri="{FF2B5EF4-FFF2-40B4-BE49-F238E27FC236}">
                <a16:creationId xmlns:a16="http://schemas.microsoft.com/office/drawing/2014/main" id="{5F6C1966-DB0A-6269-EF4C-E8CBAECB2CB0}"/>
              </a:ext>
            </a:extLst>
          </p:cNvPr>
          <p:cNvSpPr txBox="1"/>
          <p:nvPr/>
        </p:nvSpPr>
        <p:spPr>
          <a:xfrm>
            <a:off x="5788641" y="1399539"/>
            <a:ext cx="1747576" cy="995209"/>
          </a:xfrm>
          <a:prstGeom prst="rect">
            <a:avLst/>
          </a:prstGeom>
          <a:noFill/>
        </p:spPr>
        <p:txBody>
          <a:bodyPr wrap="square" rtlCol="0">
            <a:spAutoFit/>
          </a:bodyPr>
          <a:lstStyle/>
          <a:p>
            <a:pPr algn="ctr"/>
            <a:r>
              <a:rPr lang="en-US" sz="1333" b="1" dirty="0"/>
              <a:t>Gluten Restricted</a:t>
            </a:r>
          </a:p>
          <a:p>
            <a:pPr algn="ctr"/>
            <a:r>
              <a:rPr lang="en-US" sz="1067" i="1" dirty="0">
                <a:solidFill>
                  <a:srgbClr val="545454"/>
                </a:solidFill>
                <a:latin typeface="Helveticish"/>
              </a:rPr>
              <a:t>Wheat free. Prepared in a commercial kitchen with a risk of gluten exposure.</a:t>
            </a:r>
          </a:p>
          <a:p>
            <a:pPr algn="ctr"/>
            <a:endParaRPr lang="en-US" sz="1333" b="1" dirty="0"/>
          </a:p>
        </p:txBody>
      </p:sp>
      <p:sp>
        <p:nvSpPr>
          <p:cNvPr id="31" name="TextBox 30">
            <a:extLst>
              <a:ext uri="{FF2B5EF4-FFF2-40B4-BE49-F238E27FC236}">
                <a16:creationId xmlns:a16="http://schemas.microsoft.com/office/drawing/2014/main" id="{E28B6566-F194-9C08-683C-F2DF9996FC9D}"/>
              </a:ext>
            </a:extLst>
          </p:cNvPr>
          <p:cNvSpPr txBox="1"/>
          <p:nvPr/>
        </p:nvSpPr>
        <p:spPr>
          <a:xfrm>
            <a:off x="1858137" y="1400734"/>
            <a:ext cx="1747576" cy="790088"/>
          </a:xfrm>
          <a:prstGeom prst="rect">
            <a:avLst/>
          </a:prstGeom>
          <a:noFill/>
        </p:spPr>
        <p:txBody>
          <a:bodyPr wrap="square" rtlCol="0">
            <a:spAutoFit/>
          </a:bodyPr>
          <a:lstStyle/>
          <a:p>
            <a:pPr algn="ctr"/>
            <a:r>
              <a:rPr lang="en-US" sz="1333" b="1" dirty="0"/>
              <a:t>Renal Friendly</a:t>
            </a:r>
          </a:p>
          <a:p>
            <a:pPr algn="ctr"/>
            <a:r>
              <a:rPr lang="en-US" sz="1067" dirty="0"/>
              <a:t>&lt; 750 mg Sodium </a:t>
            </a:r>
          </a:p>
          <a:p>
            <a:pPr algn="ctr"/>
            <a:r>
              <a:rPr lang="en-US" sz="1067" dirty="0"/>
              <a:t>&lt; 700 mg Potassium</a:t>
            </a:r>
          </a:p>
          <a:p>
            <a:pPr algn="ctr"/>
            <a:r>
              <a:rPr lang="en-US" sz="1067" dirty="0"/>
              <a:t>&lt; 230 mg phosphorus </a:t>
            </a:r>
          </a:p>
        </p:txBody>
      </p:sp>
      <p:sp>
        <p:nvSpPr>
          <p:cNvPr id="32" name="TextBox 31">
            <a:extLst>
              <a:ext uri="{FF2B5EF4-FFF2-40B4-BE49-F238E27FC236}">
                <a16:creationId xmlns:a16="http://schemas.microsoft.com/office/drawing/2014/main" id="{199C4687-4A7E-5CE7-8F67-AAEFF567F62D}"/>
              </a:ext>
            </a:extLst>
          </p:cNvPr>
          <p:cNvSpPr txBox="1"/>
          <p:nvPr/>
        </p:nvSpPr>
        <p:spPr>
          <a:xfrm>
            <a:off x="3710957" y="1399539"/>
            <a:ext cx="1747576" cy="790088"/>
          </a:xfrm>
          <a:prstGeom prst="rect">
            <a:avLst/>
          </a:prstGeom>
          <a:noFill/>
        </p:spPr>
        <p:txBody>
          <a:bodyPr wrap="square" rtlCol="0">
            <a:spAutoFit/>
          </a:bodyPr>
          <a:lstStyle/>
          <a:p>
            <a:pPr algn="ctr"/>
            <a:r>
              <a:rPr lang="en-US" sz="1333" b="1" dirty="0"/>
              <a:t>Heart Healthy</a:t>
            </a:r>
          </a:p>
          <a:p>
            <a:pPr algn="ctr"/>
            <a:r>
              <a:rPr lang="en-US" sz="1067" dirty="0">
                <a:solidFill>
                  <a:srgbClr val="545454"/>
                </a:solidFill>
                <a:latin typeface="+mj-lt"/>
              </a:rPr>
              <a:t>&lt; 16 grams of fat</a:t>
            </a:r>
          </a:p>
          <a:p>
            <a:pPr algn="ctr"/>
            <a:r>
              <a:rPr lang="en-US" sz="1067" dirty="0">
                <a:solidFill>
                  <a:srgbClr val="545454"/>
                </a:solidFill>
                <a:latin typeface="+mj-lt"/>
              </a:rPr>
              <a:t>&lt; 5 grams of saturated fat</a:t>
            </a:r>
          </a:p>
          <a:p>
            <a:pPr algn="ctr"/>
            <a:r>
              <a:rPr lang="en-US" sz="1067" dirty="0">
                <a:solidFill>
                  <a:srgbClr val="545454"/>
                </a:solidFill>
                <a:latin typeface="+mj-lt"/>
              </a:rPr>
              <a:t>&lt;750mg of sodium</a:t>
            </a:r>
            <a:endParaRPr lang="en-US" sz="1067" dirty="0">
              <a:latin typeface="+mj-lt"/>
            </a:endParaRPr>
          </a:p>
        </p:txBody>
      </p:sp>
      <p:sp>
        <p:nvSpPr>
          <p:cNvPr id="33" name="TextBox 32">
            <a:extLst>
              <a:ext uri="{FF2B5EF4-FFF2-40B4-BE49-F238E27FC236}">
                <a16:creationId xmlns:a16="http://schemas.microsoft.com/office/drawing/2014/main" id="{CC5E3EB6-7E36-C7B3-69C4-898EA3B9267C}"/>
              </a:ext>
            </a:extLst>
          </p:cNvPr>
          <p:cNvSpPr txBox="1"/>
          <p:nvPr/>
        </p:nvSpPr>
        <p:spPr>
          <a:xfrm>
            <a:off x="635479" y="807600"/>
            <a:ext cx="8573105" cy="379656"/>
          </a:xfrm>
          <a:prstGeom prst="rect">
            <a:avLst/>
          </a:prstGeom>
          <a:noFill/>
        </p:spPr>
        <p:txBody>
          <a:bodyPr wrap="square" rtlCol="0">
            <a:spAutoFit/>
          </a:bodyPr>
          <a:lstStyle/>
          <a:p>
            <a:r>
              <a:rPr lang="en-US" sz="1867" dirty="0"/>
              <a:t>Delicious, Medically Tailored Meals </a:t>
            </a:r>
          </a:p>
        </p:txBody>
      </p:sp>
      <p:pic>
        <p:nvPicPr>
          <p:cNvPr id="5" name="Picture 4">
            <a:extLst>
              <a:ext uri="{FF2B5EF4-FFF2-40B4-BE49-F238E27FC236}">
                <a16:creationId xmlns:a16="http://schemas.microsoft.com/office/drawing/2014/main" id="{F7EFBBE7-8745-FC1E-0CF1-B81F7DC1E8AE}"/>
              </a:ext>
            </a:extLst>
          </p:cNvPr>
          <p:cNvPicPr>
            <a:picLocks noChangeAspect="1"/>
          </p:cNvPicPr>
          <p:nvPr/>
        </p:nvPicPr>
        <p:blipFill>
          <a:blip r:embed="rId10"/>
          <a:stretch>
            <a:fillRect/>
          </a:stretch>
        </p:blipFill>
        <p:spPr>
          <a:xfrm>
            <a:off x="133028" y="3872974"/>
            <a:ext cx="3738029" cy="2865979"/>
          </a:xfrm>
          <a:prstGeom prst="rect">
            <a:avLst/>
          </a:prstGeom>
        </p:spPr>
      </p:pic>
      <p:pic>
        <p:nvPicPr>
          <p:cNvPr id="9" name="Picture 8">
            <a:extLst>
              <a:ext uri="{FF2B5EF4-FFF2-40B4-BE49-F238E27FC236}">
                <a16:creationId xmlns:a16="http://schemas.microsoft.com/office/drawing/2014/main" id="{774F689E-AC42-2AA6-6F26-A4F8243BD98B}"/>
              </a:ext>
            </a:extLst>
          </p:cNvPr>
          <p:cNvPicPr>
            <a:picLocks noChangeAspect="1"/>
          </p:cNvPicPr>
          <p:nvPr/>
        </p:nvPicPr>
        <p:blipFill>
          <a:blip r:embed="rId11"/>
          <a:stretch>
            <a:fillRect/>
          </a:stretch>
        </p:blipFill>
        <p:spPr>
          <a:xfrm>
            <a:off x="4104696" y="3850591"/>
            <a:ext cx="3736301" cy="2888362"/>
          </a:xfrm>
          <a:prstGeom prst="rect">
            <a:avLst/>
          </a:prstGeom>
        </p:spPr>
      </p:pic>
      <p:pic>
        <p:nvPicPr>
          <p:cNvPr id="11" name="Picture 10">
            <a:extLst>
              <a:ext uri="{FF2B5EF4-FFF2-40B4-BE49-F238E27FC236}">
                <a16:creationId xmlns:a16="http://schemas.microsoft.com/office/drawing/2014/main" id="{8CFD6B2B-830A-411C-6595-DF2DD84A62E6}"/>
              </a:ext>
            </a:extLst>
          </p:cNvPr>
          <p:cNvPicPr>
            <a:picLocks noChangeAspect="1"/>
          </p:cNvPicPr>
          <p:nvPr/>
        </p:nvPicPr>
        <p:blipFill>
          <a:blip r:embed="rId12"/>
          <a:stretch>
            <a:fillRect/>
          </a:stretch>
        </p:blipFill>
        <p:spPr>
          <a:xfrm>
            <a:off x="8202474" y="3850591"/>
            <a:ext cx="3755827" cy="2966995"/>
          </a:xfrm>
          <a:prstGeom prst="rect">
            <a:avLst/>
          </a:prstGeom>
        </p:spPr>
      </p:pic>
      <p:sp>
        <p:nvSpPr>
          <p:cNvPr id="12" name="TextBox 11">
            <a:extLst>
              <a:ext uri="{FF2B5EF4-FFF2-40B4-BE49-F238E27FC236}">
                <a16:creationId xmlns:a16="http://schemas.microsoft.com/office/drawing/2014/main" id="{A439D02E-9356-E3E9-E539-3E68BCC39801}"/>
              </a:ext>
            </a:extLst>
          </p:cNvPr>
          <p:cNvSpPr txBox="1"/>
          <p:nvPr/>
        </p:nvSpPr>
        <p:spPr>
          <a:xfrm>
            <a:off x="820264" y="3226459"/>
            <a:ext cx="511096" cy="492314"/>
          </a:xfrm>
          <a:prstGeom prst="rect">
            <a:avLst/>
          </a:prstGeom>
        </p:spPr>
        <p:txBody>
          <a:bodyPr wrap="square" lIns="0" tIns="0" rIns="0" bIns="0" rtlCol="0" anchor="t">
            <a:spAutoFit/>
          </a:bodyPr>
          <a:lstStyle/>
          <a:p>
            <a:pPr>
              <a:lnSpc>
                <a:spcPts val="4240"/>
              </a:lnSpc>
              <a:spcBef>
                <a:spcPct val="0"/>
              </a:spcBef>
            </a:pPr>
            <a:r>
              <a:rPr lang="en-US" sz="3028" dirty="0">
                <a:solidFill>
                  <a:schemeClr val="tx2"/>
                </a:solidFill>
                <a:latin typeface="Helveticish"/>
              </a:rPr>
              <a:t>33</a:t>
            </a:r>
          </a:p>
        </p:txBody>
      </p:sp>
    </p:spTree>
    <p:extLst>
      <p:ext uri="{BB962C8B-B14F-4D97-AF65-F5344CB8AC3E}">
        <p14:creationId xmlns:p14="http://schemas.microsoft.com/office/powerpoint/2010/main" val="1684211303"/>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2192000" cy="1072131"/>
          </a:xfrm>
          <a:prstGeom prst="rect">
            <a:avLst/>
          </a:prstGeom>
          <a:solidFill>
            <a:srgbClr val="A02221"/>
          </a:solidFill>
        </p:spPr>
      </p:sp>
      <p:pic>
        <p:nvPicPr>
          <p:cNvPr id="5" name="Picture 5"/>
          <p:cNvPicPr>
            <a:picLocks noChangeAspect="1"/>
          </p:cNvPicPr>
          <p:nvPr/>
        </p:nvPicPr>
        <p:blipFill>
          <a:blip r:embed="rId2"/>
          <a:srcRect/>
          <a:stretch>
            <a:fillRect/>
          </a:stretch>
        </p:blipFill>
        <p:spPr>
          <a:xfrm>
            <a:off x="11281282" y="5947282"/>
            <a:ext cx="910718" cy="910718"/>
          </a:xfrm>
          <a:prstGeom prst="rect">
            <a:avLst/>
          </a:prstGeom>
        </p:spPr>
      </p:pic>
      <p:sp>
        <p:nvSpPr>
          <p:cNvPr id="4" name="TextBox 3">
            <a:extLst>
              <a:ext uri="{FF2B5EF4-FFF2-40B4-BE49-F238E27FC236}">
                <a16:creationId xmlns:a16="http://schemas.microsoft.com/office/drawing/2014/main" id="{E7CD344F-40A7-74E9-25BE-8C7CD9EA3064}"/>
              </a:ext>
            </a:extLst>
          </p:cNvPr>
          <p:cNvSpPr txBox="1"/>
          <p:nvPr/>
        </p:nvSpPr>
        <p:spPr>
          <a:xfrm>
            <a:off x="277091" y="118025"/>
            <a:ext cx="1132829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SeriaSansLf-BoldItalic" panose="02000806050000090004" pitchFamily="2" charset="0"/>
                <a:ea typeface="+mn-ea"/>
                <a:cs typeface="+mn-cs"/>
              </a:rPr>
              <a:t>Our Expanded Health Focused Menu Options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SeriaSansLf-BoldItalic" panose="02000806050000090004" pitchFamily="2" charset="0"/>
                <a:ea typeface="+mn-ea"/>
                <a:cs typeface="+mn-cs"/>
              </a:rPr>
              <a:t>Based on Customer Requests </a:t>
            </a:r>
          </a:p>
        </p:txBody>
      </p:sp>
      <p:sp>
        <p:nvSpPr>
          <p:cNvPr id="10" name="Arrow: Right 9">
            <a:extLst>
              <a:ext uri="{FF2B5EF4-FFF2-40B4-BE49-F238E27FC236}">
                <a16:creationId xmlns:a16="http://schemas.microsoft.com/office/drawing/2014/main" id="{69A92283-A718-38F2-A6F1-9E1EB89DE531}"/>
              </a:ext>
            </a:extLst>
          </p:cNvPr>
          <p:cNvSpPr/>
          <p:nvPr/>
        </p:nvSpPr>
        <p:spPr>
          <a:xfrm>
            <a:off x="3241645" y="2496109"/>
            <a:ext cx="3448853" cy="2465596"/>
          </a:xfrm>
          <a:prstGeom prst="rightArrow">
            <a:avLst/>
          </a:prstGeom>
          <a:solidFill>
            <a:srgbClr val="960000"/>
          </a:solidFill>
          <a:ln>
            <a:solidFill>
              <a:srgbClr val="68C8BD"/>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ectangle: Rounded Corners 4">
            <a:extLst>
              <a:ext uri="{FF2B5EF4-FFF2-40B4-BE49-F238E27FC236}">
                <a16:creationId xmlns:a16="http://schemas.microsoft.com/office/drawing/2014/main" id="{A01393D3-88D9-B18D-0E03-F39286E6E726}"/>
              </a:ext>
            </a:extLst>
          </p:cNvPr>
          <p:cNvSpPr txBox="1"/>
          <p:nvPr/>
        </p:nvSpPr>
        <p:spPr>
          <a:xfrm>
            <a:off x="5396117" y="3299454"/>
            <a:ext cx="702607" cy="896958"/>
          </a:xfrm>
          <a:prstGeom prst="rect">
            <a:avLst/>
          </a:prstGeom>
          <a:solidFill>
            <a:schemeClr val="bg1"/>
          </a:solidFill>
          <a:ln>
            <a:solidFill>
              <a:schemeClr val="tx1"/>
            </a:solidFill>
          </a:ln>
          <a:effectLst>
            <a:softEdge rad="12700"/>
          </a:effectLst>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 </a:t>
            </a:r>
            <a:r>
              <a:rPr lang="en-US" sz="1300" b="1" kern="1200" dirty="0">
                <a:solidFill>
                  <a:schemeClr val="tx1"/>
                </a:solidFill>
              </a:rPr>
              <a:t>Variety</a:t>
            </a:r>
          </a:p>
        </p:txBody>
      </p:sp>
      <p:sp>
        <p:nvSpPr>
          <p:cNvPr id="16" name="Rectangle: Rounded Corners 4">
            <a:extLst>
              <a:ext uri="{FF2B5EF4-FFF2-40B4-BE49-F238E27FC236}">
                <a16:creationId xmlns:a16="http://schemas.microsoft.com/office/drawing/2014/main" id="{F37541CA-EEE5-ED16-44D1-05B5DACB1C90}"/>
              </a:ext>
            </a:extLst>
          </p:cNvPr>
          <p:cNvSpPr txBox="1"/>
          <p:nvPr/>
        </p:nvSpPr>
        <p:spPr>
          <a:xfrm>
            <a:off x="3471084" y="3254337"/>
            <a:ext cx="702607" cy="896958"/>
          </a:xfrm>
          <a:prstGeom prst="rect">
            <a:avLst/>
          </a:prstGeom>
          <a:solidFill>
            <a:schemeClr val="bg1"/>
          </a:solidFill>
          <a:ln>
            <a:solidFill>
              <a:schemeClr val="tx1"/>
            </a:solidFill>
          </a:ln>
          <a:effectLst>
            <a:softEdge rad="12700"/>
          </a:effectLst>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 </a:t>
            </a:r>
            <a:r>
              <a:rPr lang="en-US" sz="1300" b="1" kern="1200" dirty="0">
                <a:solidFill>
                  <a:schemeClr val="tx1"/>
                </a:solidFill>
              </a:rPr>
              <a:t>Classics</a:t>
            </a:r>
          </a:p>
        </p:txBody>
      </p:sp>
      <p:grpSp>
        <p:nvGrpSpPr>
          <p:cNvPr id="17" name="Group 16">
            <a:extLst>
              <a:ext uri="{FF2B5EF4-FFF2-40B4-BE49-F238E27FC236}">
                <a16:creationId xmlns:a16="http://schemas.microsoft.com/office/drawing/2014/main" id="{E3FA0518-4157-EB7C-9FF8-A7EF8B2EF4B8}"/>
              </a:ext>
            </a:extLst>
          </p:cNvPr>
          <p:cNvGrpSpPr/>
          <p:nvPr/>
        </p:nvGrpSpPr>
        <p:grpSpPr>
          <a:xfrm>
            <a:off x="4276330" y="2205344"/>
            <a:ext cx="11025095" cy="1945951"/>
            <a:chOff x="-10034372" y="695317"/>
            <a:chExt cx="11025095" cy="1945951"/>
          </a:xfrm>
        </p:grpSpPr>
        <p:sp>
          <p:nvSpPr>
            <p:cNvPr id="18" name="Rectangle: Rounded Corners 17">
              <a:extLst>
                <a:ext uri="{FF2B5EF4-FFF2-40B4-BE49-F238E27FC236}">
                  <a16:creationId xmlns:a16="http://schemas.microsoft.com/office/drawing/2014/main" id="{FC38C1A9-7AEC-DA13-0C7F-7A114A317244}"/>
                </a:ext>
              </a:extLst>
            </p:cNvPr>
            <p:cNvSpPr/>
            <p:nvPr/>
          </p:nvSpPr>
          <p:spPr>
            <a:xfrm>
              <a:off x="212098" y="695317"/>
              <a:ext cx="778625" cy="972976"/>
            </a:xfrm>
            <a:prstGeom prst="roundRect">
              <a:avLst/>
            </a:prstGeom>
            <a:solidFill>
              <a:srgbClr val="98D2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F949A90F-55EE-9C4C-C7FA-9BE381EA757B}"/>
                </a:ext>
              </a:extLst>
            </p:cNvPr>
            <p:cNvSpPr txBox="1"/>
            <p:nvPr/>
          </p:nvSpPr>
          <p:spPr>
            <a:xfrm>
              <a:off x="-10034372" y="1728860"/>
              <a:ext cx="1017148" cy="912408"/>
            </a:xfrm>
            <a:prstGeom prst="rect">
              <a:avLst/>
            </a:prstGeom>
            <a:solidFill>
              <a:schemeClr val="bg1"/>
            </a:solidFill>
            <a:ln>
              <a:solidFill>
                <a:schemeClr val="tx1"/>
              </a:solidFill>
            </a:ln>
            <a:effectLst>
              <a:softEdge rad="12700"/>
            </a:effectLst>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 </a:t>
              </a:r>
              <a:r>
                <a:rPr lang="en-US" sz="1200" b="1" kern="1200" dirty="0">
                  <a:solidFill>
                    <a:schemeClr val="tx1"/>
                  </a:solidFill>
                </a:rPr>
                <a:t>More Health Condition Options</a:t>
              </a:r>
            </a:p>
          </p:txBody>
        </p:sp>
      </p:grpSp>
      <p:sp>
        <p:nvSpPr>
          <p:cNvPr id="20" name="TextBox 19">
            <a:extLst>
              <a:ext uri="{FF2B5EF4-FFF2-40B4-BE49-F238E27FC236}">
                <a16:creationId xmlns:a16="http://schemas.microsoft.com/office/drawing/2014/main" id="{8EFF78BA-E166-41DC-7C63-9BFEB305E4BD}"/>
              </a:ext>
            </a:extLst>
          </p:cNvPr>
          <p:cNvSpPr txBox="1"/>
          <p:nvPr/>
        </p:nvSpPr>
        <p:spPr>
          <a:xfrm>
            <a:off x="6793137" y="2940217"/>
            <a:ext cx="5293893"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a:rPr>
              <a:t>Customer Driven Choices</a:t>
            </a:r>
            <a:r>
              <a:rPr kumimoji="0" lang="en-US" sz="2000" b="1" i="0" u="none" strike="noStrike" kern="1200" cap="none" spc="0" normalizeH="0" baseline="0" noProof="0" dirty="0">
                <a:ln>
                  <a:noFill/>
                </a:ln>
                <a:effectLst/>
                <a:uLnTx/>
                <a:uFillTx/>
                <a:latin typeface="Calibri" panose="020F0502020204030204"/>
                <a:ea typeface="+mn-ea"/>
                <a:cs typeface="+mn-cs"/>
              </a:rPr>
              <a:t> = More Satisfaction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Expanded to 40 menu item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Expanded Diabetes Friendly Meal Options to 33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Expanded our Renal Friendly Options to 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Expanded our Heart Healthy Options to 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Enhanced our </a:t>
            </a:r>
            <a:r>
              <a:rPr lang="en-US" dirty="0">
                <a:latin typeface="Calibri" panose="020F0502020204030204"/>
              </a:rPr>
              <a:t>Classic and Cultural Meal Options</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9E41EF-D930-A22B-FC64-BC0F3CD94FA8}"/>
              </a:ext>
            </a:extLst>
          </p:cNvPr>
          <p:cNvPicPr>
            <a:picLocks noChangeAspect="1"/>
          </p:cNvPicPr>
          <p:nvPr/>
        </p:nvPicPr>
        <p:blipFill>
          <a:blip r:embed="rId3"/>
          <a:stretch>
            <a:fillRect/>
          </a:stretch>
        </p:blipFill>
        <p:spPr>
          <a:xfrm>
            <a:off x="193425" y="1435694"/>
            <a:ext cx="2945581" cy="4221622"/>
          </a:xfrm>
          <a:prstGeom prst="rect">
            <a:avLst/>
          </a:prstGeom>
        </p:spPr>
      </p:pic>
    </p:spTree>
    <p:extLst>
      <p:ext uri="{BB962C8B-B14F-4D97-AF65-F5344CB8AC3E}">
        <p14:creationId xmlns:p14="http://schemas.microsoft.com/office/powerpoint/2010/main" val="2953020876"/>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4">
            <a:extLst>
              <a:ext uri="{FF2B5EF4-FFF2-40B4-BE49-F238E27FC236}">
                <a16:creationId xmlns:a16="http://schemas.microsoft.com/office/drawing/2014/main" id="{B48A51FC-7190-8A67-C34B-79882221C133}"/>
              </a:ext>
            </a:extLst>
          </p:cNvPr>
          <p:cNvSpPr txBox="1"/>
          <p:nvPr/>
        </p:nvSpPr>
        <p:spPr>
          <a:xfrm>
            <a:off x="685800" y="-25400"/>
            <a:ext cx="10820400" cy="813364"/>
          </a:xfrm>
          <a:prstGeom prst="rect">
            <a:avLst/>
          </a:prstGeom>
        </p:spPr>
        <p:txBody>
          <a:bodyPr lIns="0" tIns="0" rIns="0" bIns="0" rtlCol="0" anchor="t">
            <a:spAutoFit/>
          </a:bodyPr>
          <a:lstStyle/>
          <a:p>
            <a:pPr algn="ctr">
              <a:lnSpc>
                <a:spcPts val="7040"/>
              </a:lnSpc>
              <a:spcBef>
                <a:spcPct val="0"/>
              </a:spcBef>
            </a:pPr>
            <a:r>
              <a:rPr lang="en-US" sz="4800" dirty="0">
                <a:solidFill>
                  <a:srgbClr val="A60413"/>
                </a:solidFill>
                <a:latin typeface="Helveticish"/>
              </a:rPr>
              <a:t>New 3- Compartment Tray</a:t>
            </a:r>
          </a:p>
        </p:txBody>
      </p:sp>
      <p:pic>
        <p:nvPicPr>
          <p:cNvPr id="5" name="Picture 4">
            <a:extLst>
              <a:ext uri="{FF2B5EF4-FFF2-40B4-BE49-F238E27FC236}">
                <a16:creationId xmlns:a16="http://schemas.microsoft.com/office/drawing/2014/main" id="{E218B7BD-C631-06F9-AF75-3415A7A95AA4}"/>
              </a:ext>
            </a:extLst>
          </p:cNvPr>
          <p:cNvPicPr>
            <a:picLocks noChangeAspect="1"/>
          </p:cNvPicPr>
          <p:nvPr/>
        </p:nvPicPr>
        <p:blipFill>
          <a:blip r:embed="rId2"/>
          <a:stretch>
            <a:fillRect/>
          </a:stretch>
        </p:blipFill>
        <p:spPr>
          <a:xfrm>
            <a:off x="50800" y="1156413"/>
            <a:ext cx="7662073" cy="2794000"/>
          </a:xfrm>
          <a:prstGeom prst="rect">
            <a:avLst/>
          </a:prstGeom>
        </p:spPr>
      </p:pic>
      <p:pic>
        <p:nvPicPr>
          <p:cNvPr id="9" name="Picture 8">
            <a:extLst>
              <a:ext uri="{FF2B5EF4-FFF2-40B4-BE49-F238E27FC236}">
                <a16:creationId xmlns:a16="http://schemas.microsoft.com/office/drawing/2014/main" id="{690E3A28-ACFB-6E54-73D8-D9BAD382800A}"/>
              </a:ext>
            </a:extLst>
          </p:cNvPr>
          <p:cNvPicPr>
            <a:picLocks noChangeAspect="1"/>
          </p:cNvPicPr>
          <p:nvPr/>
        </p:nvPicPr>
        <p:blipFill>
          <a:blip r:embed="rId3"/>
          <a:stretch>
            <a:fillRect/>
          </a:stretch>
        </p:blipFill>
        <p:spPr>
          <a:xfrm>
            <a:off x="71120" y="4038600"/>
            <a:ext cx="7641753" cy="2667101"/>
          </a:xfrm>
          <a:prstGeom prst="rect">
            <a:avLst/>
          </a:prstGeom>
        </p:spPr>
      </p:pic>
      <p:sp>
        <p:nvSpPr>
          <p:cNvPr id="12" name="TextBox 11">
            <a:extLst>
              <a:ext uri="{FF2B5EF4-FFF2-40B4-BE49-F238E27FC236}">
                <a16:creationId xmlns:a16="http://schemas.microsoft.com/office/drawing/2014/main" id="{57BC0916-FB91-6266-4274-ED52C22E925B}"/>
              </a:ext>
            </a:extLst>
          </p:cNvPr>
          <p:cNvSpPr txBox="1"/>
          <p:nvPr/>
        </p:nvSpPr>
        <p:spPr>
          <a:xfrm>
            <a:off x="8077200" y="1295400"/>
            <a:ext cx="3657600" cy="3847207"/>
          </a:xfrm>
          <a:prstGeom prst="rect">
            <a:avLst/>
          </a:prstGeom>
          <a:noFill/>
        </p:spPr>
        <p:txBody>
          <a:bodyPr wrap="square" rtlCol="0">
            <a:spAutoFit/>
          </a:bodyPr>
          <a:lstStyle/>
          <a:p>
            <a:pPr algn="ctr"/>
            <a:endParaRPr lang="en-US" sz="1600" b="1" dirty="0"/>
          </a:p>
          <a:p>
            <a:pPr algn="ctr"/>
            <a:endParaRPr lang="en-US" sz="1600" b="1" dirty="0"/>
          </a:p>
          <a:p>
            <a:pPr algn="ctr"/>
            <a:endParaRPr lang="en-US" sz="1600" b="1" dirty="0"/>
          </a:p>
          <a:p>
            <a:pPr algn="ctr"/>
            <a:endParaRPr lang="en-US" sz="1600" b="1" dirty="0"/>
          </a:p>
          <a:p>
            <a:pPr algn="ctr"/>
            <a:r>
              <a:rPr lang="en-US" sz="3600" b="1" dirty="0"/>
              <a:t>Our new tray launch September 1</a:t>
            </a:r>
            <a:r>
              <a:rPr lang="en-US" sz="3600" b="1" baseline="30000" dirty="0"/>
              <a:t>st</a:t>
            </a:r>
            <a:r>
              <a:rPr lang="en-US" sz="3600" b="1" dirty="0"/>
              <a:t> 2023</a:t>
            </a:r>
          </a:p>
          <a:p>
            <a:pPr algn="ctr"/>
            <a:r>
              <a:rPr lang="en-US" sz="3600" b="1" dirty="0"/>
              <a:t>You asked, we listened!</a:t>
            </a:r>
          </a:p>
        </p:txBody>
      </p:sp>
    </p:spTree>
    <p:extLst>
      <p:ext uri="{BB962C8B-B14F-4D97-AF65-F5344CB8AC3E}">
        <p14:creationId xmlns:p14="http://schemas.microsoft.com/office/powerpoint/2010/main" val="2669533202"/>
      </p:ext>
    </p:extLst>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350" y="-214766"/>
            <a:ext cx="6483350" cy="7287532"/>
            <a:chOff x="0" y="0"/>
            <a:chExt cx="3289700" cy="3697748"/>
          </a:xfrm>
        </p:grpSpPr>
        <p:sp>
          <p:nvSpPr>
            <p:cNvPr id="3" name="Freeform 3"/>
            <p:cNvSpPr/>
            <p:nvPr/>
          </p:nvSpPr>
          <p:spPr>
            <a:xfrm>
              <a:off x="0" y="0"/>
              <a:ext cx="3289700" cy="3697748"/>
            </a:xfrm>
            <a:custGeom>
              <a:avLst/>
              <a:gdLst/>
              <a:ahLst/>
              <a:cxnLst/>
              <a:rect l="l" t="t" r="r" b="b"/>
              <a:pathLst>
                <a:path w="3289700" h="3697748">
                  <a:moveTo>
                    <a:pt x="0" y="0"/>
                  </a:moveTo>
                  <a:lnTo>
                    <a:pt x="3289700" y="0"/>
                  </a:lnTo>
                  <a:lnTo>
                    <a:pt x="3289700" y="3697748"/>
                  </a:lnTo>
                  <a:lnTo>
                    <a:pt x="0" y="3697748"/>
                  </a:lnTo>
                  <a:close/>
                </a:path>
              </a:pathLst>
            </a:custGeom>
            <a:solidFill>
              <a:srgbClr val="A02221"/>
            </a:solidFill>
          </p:spPr>
        </p:sp>
      </p:grpSp>
      <p:pic>
        <p:nvPicPr>
          <p:cNvPr id="4" name="Picture 4"/>
          <p:cNvPicPr>
            <a:picLocks noChangeAspect="1"/>
          </p:cNvPicPr>
          <p:nvPr/>
        </p:nvPicPr>
        <p:blipFill>
          <a:blip r:embed="rId2"/>
          <a:srcRect/>
          <a:stretch>
            <a:fillRect/>
          </a:stretch>
        </p:blipFill>
        <p:spPr>
          <a:xfrm>
            <a:off x="11281282" y="5947282"/>
            <a:ext cx="910718" cy="910718"/>
          </a:xfrm>
          <a:prstGeom prst="rect">
            <a:avLst/>
          </a:prstGeom>
        </p:spPr>
      </p:pic>
      <p:sp>
        <p:nvSpPr>
          <p:cNvPr id="5" name="TextBox 5"/>
          <p:cNvSpPr txBox="1"/>
          <p:nvPr/>
        </p:nvSpPr>
        <p:spPr>
          <a:xfrm>
            <a:off x="431958" y="445001"/>
            <a:ext cx="4503761" cy="1969193"/>
          </a:xfrm>
          <a:prstGeom prst="rect">
            <a:avLst/>
          </a:prstGeom>
        </p:spPr>
        <p:txBody>
          <a:bodyPr lIns="0" tIns="0" rIns="0" bIns="0" rtlCol="0" anchor="t">
            <a:spAutoFit/>
          </a:bodyPr>
          <a:lstStyle/>
          <a:p>
            <a:pPr algn="ctr">
              <a:lnSpc>
                <a:spcPts val="3873"/>
              </a:lnSpc>
            </a:pPr>
            <a:r>
              <a:rPr lang="en-US" sz="2766" dirty="0">
                <a:solidFill>
                  <a:srgbClr val="FFFFFF"/>
                </a:solidFill>
                <a:latin typeface="Helios Extended"/>
              </a:rPr>
              <a:t>New Innovative </a:t>
            </a:r>
            <a:r>
              <a:rPr lang="en-US" sz="2766" dirty="0" err="1">
                <a:solidFill>
                  <a:srgbClr val="FFFFFF"/>
                </a:solidFill>
                <a:latin typeface="Helios Extended"/>
              </a:rPr>
              <a:t>ClimaCell</a:t>
            </a:r>
            <a:r>
              <a:rPr lang="en-US" sz="2766" dirty="0">
                <a:solidFill>
                  <a:srgbClr val="FFFFFF"/>
                </a:solidFill>
                <a:latin typeface="Helios Extended"/>
              </a:rPr>
              <a:t> Packaging </a:t>
            </a:r>
          </a:p>
          <a:p>
            <a:pPr algn="ctr">
              <a:lnSpc>
                <a:spcPts val="3873"/>
              </a:lnSpc>
            </a:pPr>
            <a:r>
              <a:rPr lang="en-US" sz="2766" dirty="0">
                <a:solidFill>
                  <a:srgbClr val="FFFFFF"/>
                </a:solidFill>
                <a:latin typeface="Helios Extended"/>
              </a:rPr>
              <a:t>Helping to Reduce our Carbon Footprint</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45169" y="744260"/>
            <a:ext cx="788197" cy="778165"/>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61595" y="2840817"/>
            <a:ext cx="1266614" cy="117636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961595" y="4656539"/>
            <a:ext cx="1330663" cy="12907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68657" y="1074883"/>
            <a:ext cx="1452489" cy="1200119"/>
          </a:xfrm>
          <a:prstGeom prst="rect">
            <a:avLst/>
          </a:prstGeom>
        </p:spPr>
      </p:pic>
      <p:sp>
        <p:nvSpPr>
          <p:cNvPr id="10" name="TextBox 10"/>
          <p:cNvSpPr txBox="1"/>
          <p:nvPr/>
        </p:nvSpPr>
        <p:spPr>
          <a:xfrm>
            <a:off x="8479592" y="1088893"/>
            <a:ext cx="2801691" cy="1005725"/>
          </a:xfrm>
          <a:prstGeom prst="rect">
            <a:avLst/>
          </a:prstGeom>
        </p:spPr>
        <p:txBody>
          <a:bodyPr lIns="0" tIns="0" rIns="0" bIns="0" rtlCol="0" anchor="t">
            <a:spAutoFit/>
          </a:bodyPr>
          <a:lstStyle/>
          <a:p>
            <a:pPr marL="431820" lvl="1" indent="-215909">
              <a:lnSpc>
                <a:spcPts val="2799"/>
              </a:lnSpc>
              <a:buFont typeface="Arial"/>
              <a:buChar char="•"/>
            </a:pPr>
            <a:r>
              <a:rPr lang="en-US" sz="1999" dirty="0">
                <a:solidFill>
                  <a:srgbClr val="000000"/>
                </a:solidFill>
                <a:latin typeface="HK Grotesk Light Bold"/>
              </a:rPr>
              <a:t>Recycle in One Step</a:t>
            </a:r>
          </a:p>
          <a:p>
            <a:pPr algn="ctr">
              <a:lnSpc>
                <a:spcPts val="2613"/>
              </a:lnSpc>
              <a:spcBef>
                <a:spcPct val="0"/>
              </a:spcBef>
            </a:pPr>
            <a:r>
              <a:rPr lang="en-US" sz="1866" dirty="0">
                <a:solidFill>
                  <a:srgbClr val="000000"/>
                </a:solidFill>
                <a:latin typeface="HK Grotesk Light Bold"/>
              </a:rPr>
              <a:t>The liner and the box can be placed in a recycle bin</a:t>
            </a:r>
          </a:p>
        </p:txBody>
      </p:sp>
      <p:sp>
        <p:nvSpPr>
          <p:cNvPr id="11" name="TextBox 11"/>
          <p:cNvSpPr txBox="1"/>
          <p:nvPr/>
        </p:nvSpPr>
        <p:spPr>
          <a:xfrm>
            <a:off x="8479592" y="2736850"/>
            <a:ext cx="3453797" cy="1414233"/>
          </a:xfrm>
          <a:prstGeom prst="rect">
            <a:avLst/>
          </a:prstGeom>
        </p:spPr>
        <p:txBody>
          <a:bodyPr lIns="0" tIns="0" rIns="0" bIns="0" rtlCol="0" anchor="t">
            <a:spAutoFit/>
          </a:bodyPr>
          <a:lstStyle/>
          <a:p>
            <a:pPr marL="431820" lvl="1" indent="-215909">
              <a:lnSpc>
                <a:spcPts val="2799"/>
              </a:lnSpc>
              <a:buFont typeface="Arial"/>
              <a:buChar char="•"/>
            </a:pPr>
            <a:r>
              <a:rPr lang="en-US" sz="1999" dirty="0">
                <a:solidFill>
                  <a:srgbClr val="000000"/>
                </a:solidFill>
                <a:latin typeface="HK Grotesk Light"/>
              </a:rPr>
              <a:t>Emissions</a:t>
            </a:r>
          </a:p>
          <a:p>
            <a:pPr>
              <a:lnSpc>
                <a:spcPts val="2799"/>
              </a:lnSpc>
            </a:pPr>
            <a:r>
              <a:rPr lang="en-US" sz="1999" dirty="0" err="1">
                <a:solidFill>
                  <a:srgbClr val="000000"/>
                </a:solidFill>
                <a:latin typeface="HK Grotesk Light"/>
              </a:rPr>
              <a:t>Climacell</a:t>
            </a:r>
            <a:r>
              <a:rPr lang="en-US" sz="1999" dirty="0">
                <a:solidFill>
                  <a:srgbClr val="000000"/>
                </a:solidFill>
                <a:latin typeface="HK Grotesk Light"/>
              </a:rPr>
              <a:t> boxes are estimated to reduce emissions by 30-40% vs EPS packaging</a:t>
            </a:r>
          </a:p>
        </p:txBody>
      </p:sp>
      <p:sp>
        <p:nvSpPr>
          <p:cNvPr id="12" name="TextBox 12"/>
          <p:cNvSpPr txBox="1"/>
          <p:nvPr/>
        </p:nvSpPr>
        <p:spPr>
          <a:xfrm>
            <a:off x="8479591" y="4768851"/>
            <a:ext cx="3337720" cy="1358385"/>
          </a:xfrm>
          <a:prstGeom prst="rect">
            <a:avLst/>
          </a:prstGeom>
        </p:spPr>
        <p:txBody>
          <a:bodyPr lIns="0" tIns="0" rIns="0" bIns="0" rtlCol="0" anchor="t">
            <a:spAutoFit/>
          </a:bodyPr>
          <a:lstStyle/>
          <a:p>
            <a:pPr marL="431820" lvl="1" indent="-215909" algn="just">
              <a:lnSpc>
                <a:spcPts val="2799"/>
              </a:lnSpc>
              <a:buFont typeface="Arial"/>
              <a:buChar char="•"/>
            </a:pPr>
            <a:r>
              <a:rPr lang="en-US" sz="1999" dirty="0">
                <a:solidFill>
                  <a:srgbClr val="000000"/>
                </a:solidFill>
                <a:latin typeface="HK Grotesk Light Bold"/>
              </a:rPr>
              <a:t>Renewable</a:t>
            </a:r>
          </a:p>
          <a:p>
            <a:pPr algn="just">
              <a:lnSpc>
                <a:spcPts val="2613"/>
              </a:lnSpc>
            </a:pPr>
            <a:r>
              <a:rPr lang="en-US" sz="1866" dirty="0">
                <a:solidFill>
                  <a:srgbClr val="000000"/>
                </a:solidFill>
                <a:latin typeface="HK Grotesk Light Bold"/>
              </a:rPr>
              <a:t>Corn starch and paper make up 90% of the material</a:t>
            </a:r>
          </a:p>
          <a:p>
            <a:pPr algn="ctr">
              <a:lnSpc>
                <a:spcPts val="2799"/>
              </a:lnSpc>
              <a:spcBef>
                <a:spcPct val="0"/>
              </a:spcBef>
            </a:pPr>
            <a:endParaRPr lang="en-US" sz="1866">
              <a:solidFill>
                <a:srgbClr val="000000"/>
              </a:solidFill>
              <a:latin typeface="HK Grotesk Light Bold"/>
            </a:endParaRPr>
          </a:p>
        </p:txBody>
      </p:sp>
      <p:pic>
        <p:nvPicPr>
          <p:cNvPr id="15" name="Picture 14" descr="A picture containing text, box, container&#10;&#10;Description automatically generated">
            <a:extLst>
              <a:ext uri="{FF2B5EF4-FFF2-40B4-BE49-F238E27FC236}">
                <a16:creationId xmlns:a16="http://schemas.microsoft.com/office/drawing/2014/main" id="{74DCA3C6-33F1-B2EF-FCBD-CE998543E4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4297" y="2611883"/>
            <a:ext cx="2759083" cy="3678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3582">
        <p:fade/>
      </p:transition>
    </mc:Choice>
    <mc:Fallback xmlns="">
      <p:transition advTm="358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7B2EF037-4506-B7B9-AE2E-AE85147404E0}"/>
              </a:ext>
            </a:extLst>
          </p:cNvPr>
          <p:cNvPicPr>
            <a:picLocks noChangeAspect="1"/>
          </p:cNvPicPr>
          <p:nvPr/>
        </p:nvPicPr>
        <p:blipFill>
          <a:blip r:embed="rId2"/>
          <a:stretch>
            <a:fillRect/>
          </a:stretch>
        </p:blipFill>
        <p:spPr>
          <a:xfrm>
            <a:off x="50799" y="262953"/>
            <a:ext cx="12090401" cy="6743987"/>
          </a:xfrm>
          <a:prstGeom prst="rect">
            <a:avLst/>
          </a:prstGeom>
          <a:solidFill>
            <a:srgbClr val="FF0000"/>
          </a:solidFill>
        </p:spPr>
      </p:pic>
    </p:spTree>
    <p:extLst>
      <p:ext uri="{BB962C8B-B14F-4D97-AF65-F5344CB8AC3E}">
        <p14:creationId xmlns:p14="http://schemas.microsoft.com/office/powerpoint/2010/main" val="192358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1751</TotalTime>
  <Words>1049</Words>
  <Application>Microsoft Office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Arial</vt:lpstr>
      <vt:lpstr>Calibri</vt:lpstr>
      <vt:lpstr>Calibri Light</vt:lpstr>
      <vt:lpstr>Helios Extended</vt:lpstr>
      <vt:lpstr>Helveticish</vt:lpstr>
      <vt:lpstr>Helveticish Bold</vt:lpstr>
      <vt:lpstr>HK Grotesk Bold</vt:lpstr>
      <vt:lpstr>HK Grotesk Light</vt:lpstr>
      <vt:lpstr>HK Grotesk Light Bold</vt:lpstr>
      <vt:lpstr>Josefin Sans Bold</vt:lpstr>
      <vt:lpstr>Josefin Sans Regular</vt:lpstr>
      <vt:lpstr>SeriaSansLf-BoldItalic</vt:lpstr>
      <vt:lpstr>Source Sans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tquesnell</dc:creator>
  <cp:lastModifiedBy>Tonna Quesnell</cp:lastModifiedBy>
  <cp:revision>45</cp:revision>
  <cp:lastPrinted>2023-07-18T20:53:50Z</cp:lastPrinted>
  <dcterms:created xsi:type="dcterms:W3CDTF">2023-01-04T18:59:46Z</dcterms:created>
  <dcterms:modified xsi:type="dcterms:W3CDTF">2023-08-24T15:26:02Z</dcterms:modified>
</cp:coreProperties>
</file>