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7" r:id="rId5"/>
    <p:sldMasterId id="2147483681" r:id="rId6"/>
    <p:sldMasterId id="2147483697" r:id="rId7"/>
    <p:sldMasterId id="2147483703" r:id="rId8"/>
    <p:sldMasterId id="2147483722" r:id="rId9"/>
    <p:sldMasterId id="2147483734" r:id="rId10"/>
    <p:sldMasterId id="2147483740" r:id="rId11"/>
    <p:sldMasterId id="2147483749" r:id="rId12"/>
  </p:sldMasterIdLst>
  <p:notesMasterIdLst>
    <p:notesMasterId r:id="rId54"/>
  </p:notesMasterIdLst>
  <p:handoutMasterIdLst>
    <p:handoutMasterId r:id="rId55"/>
  </p:handoutMasterIdLst>
  <p:sldIdLst>
    <p:sldId id="378" r:id="rId13"/>
    <p:sldId id="546" r:id="rId14"/>
    <p:sldId id="511" r:id="rId15"/>
    <p:sldId id="557" r:id="rId16"/>
    <p:sldId id="359" r:id="rId17"/>
    <p:sldId id="514" r:id="rId18"/>
    <p:sldId id="289" r:id="rId19"/>
    <p:sldId id="406" r:id="rId20"/>
    <p:sldId id="405" r:id="rId21"/>
    <p:sldId id="558" r:id="rId22"/>
    <p:sldId id="469" r:id="rId23"/>
    <p:sldId id="297" r:id="rId24"/>
    <p:sldId id="295" r:id="rId25"/>
    <p:sldId id="559" r:id="rId26"/>
    <p:sldId id="298" r:id="rId27"/>
    <p:sldId id="408" r:id="rId28"/>
    <p:sldId id="459" r:id="rId29"/>
    <p:sldId id="410" r:id="rId30"/>
    <p:sldId id="411" r:id="rId31"/>
    <p:sldId id="551" r:id="rId32"/>
    <p:sldId id="290" r:id="rId33"/>
    <p:sldId id="517" r:id="rId34"/>
    <p:sldId id="560" r:id="rId35"/>
    <p:sldId id="425" r:id="rId36"/>
    <p:sldId id="424" r:id="rId37"/>
    <p:sldId id="423" r:id="rId38"/>
    <p:sldId id="464" r:id="rId39"/>
    <p:sldId id="561" r:id="rId40"/>
    <p:sldId id="472" r:id="rId41"/>
    <p:sldId id="383" r:id="rId42"/>
    <p:sldId id="449" r:id="rId43"/>
    <p:sldId id="329" r:id="rId44"/>
    <p:sldId id="363" r:id="rId45"/>
    <p:sldId id="364" r:id="rId46"/>
    <p:sldId id="450" r:id="rId47"/>
    <p:sldId id="565" r:id="rId48"/>
    <p:sldId id="438" r:id="rId49"/>
    <p:sldId id="564" r:id="rId50"/>
    <p:sldId id="566" r:id="rId51"/>
    <p:sldId id="567" r:id="rId52"/>
    <p:sldId id="492" r:id="rId53"/>
  </p:sldIdLst>
  <p:sldSz cx="9144000" cy="6858000" type="screen4x3"/>
  <p:notesSz cx="69850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SDI Supplemental Slides" id="{726DD7F1-E507-4A3A-BABE-0A9677B05A47}">
          <p14:sldIdLst>
            <p14:sldId id="378"/>
            <p14:sldId id="546"/>
            <p14:sldId id="511"/>
            <p14:sldId id="557"/>
            <p14:sldId id="359"/>
            <p14:sldId id="514"/>
            <p14:sldId id="289"/>
            <p14:sldId id="406"/>
            <p14:sldId id="405"/>
            <p14:sldId id="558"/>
            <p14:sldId id="469"/>
            <p14:sldId id="297"/>
            <p14:sldId id="295"/>
            <p14:sldId id="559"/>
            <p14:sldId id="298"/>
            <p14:sldId id="408"/>
            <p14:sldId id="459"/>
            <p14:sldId id="410"/>
            <p14:sldId id="411"/>
          </p14:sldIdLst>
        </p14:section>
        <p14:section name="SSI Supplemental Slides" id="{D8FB0795-2F84-4A7D-8102-E959B2D29780}">
          <p14:sldIdLst>
            <p14:sldId id="551"/>
            <p14:sldId id="290"/>
            <p14:sldId id="517"/>
            <p14:sldId id="560"/>
            <p14:sldId id="425"/>
            <p14:sldId id="424"/>
            <p14:sldId id="423"/>
            <p14:sldId id="464"/>
            <p14:sldId id="561"/>
            <p14:sldId id="472"/>
            <p14:sldId id="383"/>
            <p14:sldId id="449"/>
            <p14:sldId id="329"/>
            <p14:sldId id="363"/>
            <p14:sldId id="364"/>
            <p14:sldId id="450"/>
            <p14:sldId id="565"/>
            <p14:sldId id="438"/>
            <p14:sldId id="564"/>
            <p14:sldId id="566"/>
            <p14:sldId id="567"/>
            <p14:sldId id="49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0" userDrawn="1">
          <p15:clr>
            <a:srgbClr val="A4A3A4"/>
          </p15:clr>
        </p15:guide>
        <p15:guide id="2" pos="220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ry, Kimberly" initials="PK" lastIdx="3" clrIdx="0">
    <p:extLst>
      <p:ext uri="{19B8F6BF-5375-455C-9EA6-DF929625EA0E}">
        <p15:presenceInfo xmlns:p15="http://schemas.microsoft.com/office/powerpoint/2012/main" userId="S-1-5-21-2587397230-3316739918-3431996274-3120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A6"/>
    <a:srgbClr val="D12229"/>
    <a:srgbClr val="292929"/>
    <a:srgbClr val="0F7B7D"/>
    <a:srgbClr val="358F92"/>
    <a:srgbClr val="C2D2DC"/>
    <a:srgbClr val="147D7F"/>
    <a:srgbClr val="80BFE8"/>
    <a:srgbClr val="53A1A2"/>
    <a:srgbClr val="899C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327" autoAdjust="0"/>
  </p:normalViewPr>
  <p:slideViewPr>
    <p:cSldViewPr snapToGrid="0">
      <p:cViewPr varScale="1">
        <p:scale>
          <a:sx n="80" d="100"/>
          <a:sy n="80" d="100"/>
        </p:scale>
        <p:origin x="2514" y="84"/>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20"/>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27363" cy="465138"/>
          </a:xfrm>
          <a:prstGeom prst="rect">
            <a:avLst/>
          </a:prstGeom>
        </p:spPr>
        <p:txBody>
          <a:bodyPr vert="horz" lIns="91421" tIns="45711" rIns="91421" bIns="45711" rtlCol="0"/>
          <a:lstStyle>
            <a:lvl1pPr algn="l">
              <a:defRPr sz="1200"/>
            </a:lvl1pPr>
          </a:lstStyle>
          <a:p>
            <a:endParaRPr lang="en-US"/>
          </a:p>
        </p:txBody>
      </p:sp>
      <p:sp>
        <p:nvSpPr>
          <p:cNvPr id="3" name="Date Placeholder 2"/>
          <p:cNvSpPr>
            <a:spLocks noGrp="1"/>
          </p:cNvSpPr>
          <p:nvPr>
            <p:ph type="dt" sz="quarter" idx="1"/>
          </p:nvPr>
        </p:nvSpPr>
        <p:spPr>
          <a:xfrm>
            <a:off x="3956052" y="1"/>
            <a:ext cx="3027363" cy="465138"/>
          </a:xfrm>
          <a:prstGeom prst="rect">
            <a:avLst/>
          </a:prstGeom>
        </p:spPr>
        <p:txBody>
          <a:bodyPr vert="horz" lIns="91421" tIns="45711" rIns="91421" bIns="45711" rtlCol="0"/>
          <a:lstStyle>
            <a:lvl1pPr algn="r">
              <a:defRPr sz="1200"/>
            </a:lvl1pPr>
          </a:lstStyle>
          <a:p>
            <a:fld id="{350DFF5F-05AF-432E-BAAD-55DFFA8C3476}" type="datetimeFigureOut">
              <a:rPr lang="en-US" smtClean="0"/>
              <a:t>6/7/2023</a:t>
            </a:fld>
            <a:endParaRPr lang="en-US"/>
          </a:p>
        </p:txBody>
      </p:sp>
      <p:sp>
        <p:nvSpPr>
          <p:cNvPr id="4" name="Footer Placeholder 3"/>
          <p:cNvSpPr>
            <a:spLocks noGrp="1"/>
          </p:cNvSpPr>
          <p:nvPr>
            <p:ph type="ftr" sz="quarter" idx="2"/>
          </p:nvPr>
        </p:nvSpPr>
        <p:spPr>
          <a:xfrm>
            <a:off x="1" y="8805865"/>
            <a:ext cx="3027363" cy="465137"/>
          </a:xfrm>
          <a:prstGeom prst="rect">
            <a:avLst/>
          </a:prstGeom>
        </p:spPr>
        <p:txBody>
          <a:bodyPr vert="horz" lIns="91421" tIns="45711" rIns="91421" bIns="45711" rtlCol="0" anchor="b"/>
          <a:lstStyle>
            <a:lvl1pPr algn="l">
              <a:defRPr sz="1200"/>
            </a:lvl1pPr>
          </a:lstStyle>
          <a:p>
            <a:endParaRPr lang="en-US"/>
          </a:p>
        </p:txBody>
      </p:sp>
      <p:sp>
        <p:nvSpPr>
          <p:cNvPr id="5" name="Slide Number Placeholder 4"/>
          <p:cNvSpPr>
            <a:spLocks noGrp="1"/>
          </p:cNvSpPr>
          <p:nvPr>
            <p:ph type="sldNum" sz="quarter" idx="3"/>
          </p:nvPr>
        </p:nvSpPr>
        <p:spPr>
          <a:xfrm>
            <a:off x="3956052" y="8805865"/>
            <a:ext cx="3027363" cy="465137"/>
          </a:xfrm>
          <a:prstGeom prst="rect">
            <a:avLst/>
          </a:prstGeom>
        </p:spPr>
        <p:txBody>
          <a:bodyPr vert="horz" lIns="91421" tIns="45711" rIns="91421" bIns="45711" rtlCol="0" anchor="b"/>
          <a:lstStyle>
            <a:lvl1pPr algn="r">
              <a:defRPr sz="1200"/>
            </a:lvl1pPr>
          </a:lstStyle>
          <a:p>
            <a:fld id="{D88E7F0C-6F0E-45E6-A46F-B22D232BCD85}" type="slidenum">
              <a:rPr lang="en-US" smtClean="0"/>
              <a:t>‹#›</a:t>
            </a:fld>
            <a:endParaRPr lang="en-US"/>
          </a:p>
        </p:txBody>
      </p:sp>
    </p:spTree>
    <p:extLst>
      <p:ext uri="{BB962C8B-B14F-4D97-AF65-F5344CB8AC3E}">
        <p14:creationId xmlns:p14="http://schemas.microsoft.com/office/powerpoint/2010/main" val="3204565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3550"/>
          </a:xfrm>
          <a:prstGeom prst="rect">
            <a:avLst/>
          </a:prstGeom>
        </p:spPr>
        <p:txBody>
          <a:bodyPr vert="horz" lIns="92867" tIns="46433" rIns="92867" bIns="46433" rtlCol="0"/>
          <a:lstStyle>
            <a:lvl1pPr algn="l">
              <a:defRPr sz="1200"/>
            </a:lvl1pPr>
          </a:lstStyle>
          <a:p>
            <a:endParaRPr lang="en-US"/>
          </a:p>
        </p:txBody>
      </p:sp>
      <p:sp>
        <p:nvSpPr>
          <p:cNvPr id="3" name="Date Placeholder 2"/>
          <p:cNvSpPr>
            <a:spLocks noGrp="1"/>
          </p:cNvSpPr>
          <p:nvPr>
            <p:ph type="dt" idx="1"/>
          </p:nvPr>
        </p:nvSpPr>
        <p:spPr>
          <a:xfrm>
            <a:off x="3956551" y="0"/>
            <a:ext cx="3026833" cy="463550"/>
          </a:xfrm>
          <a:prstGeom prst="rect">
            <a:avLst/>
          </a:prstGeom>
        </p:spPr>
        <p:txBody>
          <a:bodyPr vert="horz" lIns="92867" tIns="46433" rIns="92867" bIns="46433" rtlCol="0"/>
          <a:lstStyle>
            <a:lvl1pPr algn="r">
              <a:defRPr sz="1200"/>
            </a:lvl1pPr>
          </a:lstStyle>
          <a:p>
            <a:fld id="{950E2B55-7368-4ED0-8184-9A69BA72962C}" type="datetimeFigureOut">
              <a:rPr lang="en-US" smtClean="0"/>
              <a:t>6/7/2023</a:t>
            </a:fld>
            <a:endParaRPr lang="en-US"/>
          </a:p>
        </p:txBody>
      </p:sp>
      <p:sp>
        <p:nvSpPr>
          <p:cNvPr id="4" name="Slide Image Placeholder 3"/>
          <p:cNvSpPr>
            <a:spLocks noGrp="1" noRot="1" noChangeAspect="1"/>
          </p:cNvSpPr>
          <p:nvPr>
            <p:ph type="sldImg" idx="2"/>
          </p:nvPr>
        </p:nvSpPr>
        <p:spPr>
          <a:xfrm>
            <a:off x="1174750" y="695325"/>
            <a:ext cx="4635500" cy="3476625"/>
          </a:xfrm>
          <a:prstGeom prst="rect">
            <a:avLst/>
          </a:prstGeom>
          <a:noFill/>
          <a:ln w="12700">
            <a:solidFill>
              <a:prstClr val="black"/>
            </a:solidFill>
          </a:ln>
        </p:spPr>
        <p:txBody>
          <a:bodyPr vert="horz" lIns="92867" tIns="46433" rIns="92867" bIns="46433" rtlCol="0" anchor="ctr"/>
          <a:lstStyle/>
          <a:p>
            <a:endParaRPr lang="en-US"/>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2867" tIns="46433" rIns="92867" bIns="4643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05841"/>
            <a:ext cx="3026833" cy="463550"/>
          </a:xfrm>
          <a:prstGeom prst="rect">
            <a:avLst/>
          </a:prstGeom>
        </p:spPr>
        <p:txBody>
          <a:bodyPr vert="horz" lIns="92867" tIns="46433" rIns="92867" bIns="46433" rtlCol="0" anchor="b"/>
          <a:lstStyle>
            <a:lvl1pPr algn="l">
              <a:defRPr sz="1200"/>
            </a:lvl1pPr>
          </a:lstStyle>
          <a:p>
            <a:endParaRPr lang="en-US"/>
          </a:p>
        </p:txBody>
      </p:sp>
      <p:sp>
        <p:nvSpPr>
          <p:cNvPr id="7" name="Slide Number Placeholder 6"/>
          <p:cNvSpPr>
            <a:spLocks noGrp="1"/>
          </p:cNvSpPr>
          <p:nvPr>
            <p:ph type="sldNum" sz="quarter" idx="5"/>
          </p:nvPr>
        </p:nvSpPr>
        <p:spPr>
          <a:xfrm>
            <a:off x="3956551" y="8805841"/>
            <a:ext cx="3026833" cy="463550"/>
          </a:xfrm>
          <a:prstGeom prst="rect">
            <a:avLst/>
          </a:prstGeom>
        </p:spPr>
        <p:txBody>
          <a:bodyPr vert="horz" lIns="92867" tIns="46433" rIns="92867" bIns="46433" rtlCol="0" anchor="b"/>
          <a:lstStyle>
            <a:lvl1pPr algn="r">
              <a:defRPr sz="1200"/>
            </a:lvl1pPr>
          </a:lstStyle>
          <a:p>
            <a:fld id="{D8AD8C53-ECBC-44FC-9144-A8C38BDE651D}" type="slidenum">
              <a:rPr lang="en-US" smtClean="0"/>
              <a:t>‹#›</a:t>
            </a:fld>
            <a:endParaRPr lang="en-US"/>
          </a:p>
        </p:txBody>
      </p:sp>
    </p:spTree>
    <p:extLst>
      <p:ext uri="{BB962C8B-B14F-4D97-AF65-F5344CB8AC3E}">
        <p14:creationId xmlns:p14="http://schemas.microsoft.com/office/powerpoint/2010/main" val="416068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sa.gov/benefits/ssi/"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fcc.gov/acp"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secure.ssa.gov/poms.nsf/lnx/0600803001"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oig.ssa.gov/report"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pPr defTabSz="952132"/>
            <a:fld id="{8E9F95B4-1FCC-46AE-A4E2-342D3367DB8A}" type="slidenum">
              <a:rPr lang="en-US" smtClean="0">
                <a:solidFill>
                  <a:prstClr val="black"/>
                </a:solidFill>
              </a:rPr>
              <a:pPr defTabSz="952132"/>
              <a:t>1</a:t>
            </a:fld>
            <a:endParaRPr lang="en-US">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701040" y="4260850"/>
            <a:ext cx="5608320" cy="4803140"/>
          </a:xfrm>
          <a:noFill/>
          <a:ln/>
        </p:spPr>
        <p:txBody>
          <a:bodyPr/>
          <a:lstStyle/>
          <a:p>
            <a:endParaRPr lang="en-US" sz="1100">
              <a:solidFill>
                <a:srgbClr val="FF0000"/>
              </a:solidFill>
            </a:endParaRPr>
          </a:p>
        </p:txBody>
      </p:sp>
    </p:spTree>
    <p:extLst>
      <p:ext uri="{BB962C8B-B14F-4D97-AF65-F5344CB8AC3E}">
        <p14:creationId xmlns:p14="http://schemas.microsoft.com/office/powerpoint/2010/main" val="924316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10</a:t>
            </a:fld>
            <a:endParaRPr lang="en-US"/>
          </a:p>
        </p:txBody>
      </p:sp>
      <p:sp>
        <p:nvSpPr>
          <p:cNvPr id="5" name="Notes Placeholder 4"/>
          <p:cNvSpPr>
            <a:spLocks noGrp="1"/>
          </p:cNvSpPr>
          <p:nvPr>
            <p:ph type="body" sz="quarter" idx="11"/>
          </p:nvPr>
        </p:nvSpPr>
        <p:spPr/>
        <p:txBody>
          <a:bodyPr/>
          <a:lstStyle/>
          <a:p>
            <a:r>
              <a:rPr lang="en-US" dirty="0"/>
              <a:t>The quickest and</a:t>
            </a:r>
            <a:r>
              <a:rPr lang="en-US" baseline="0" dirty="0"/>
              <a:t> most convenient way is online…</a:t>
            </a:r>
          </a:p>
          <a:p>
            <a:endParaRPr lang="en-US" dirty="0"/>
          </a:p>
          <a:p>
            <a:r>
              <a:rPr lang="en-US" dirty="0"/>
              <a:t>The disability claims interview lasts about one hour. If you’re deaf or hard of hearing, you may call our toll-free TTY number, </a:t>
            </a:r>
            <a:r>
              <a:rPr lang="en-US" b="1" dirty="0"/>
              <a:t>1-800-325-0778</a:t>
            </a:r>
            <a:r>
              <a:rPr lang="en-US" dirty="0"/>
              <a:t>, between 8 a.m. and 7 p.m. Monday through Friday. </a:t>
            </a:r>
          </a:p>
          <a:p>
            <a:endParaRPr lang="en-US" dirty="0"/>
          </a:p>
          <a:p>
            <a:pPr defTabSz="917235">
              <a:defRPr/>
            </a:pPr>
            <a:r>
              <a:rPr lang="en-US" dirty="0"/>
              <a:t>If you schedule an appointment, we’ll send you a Disability Starter Kit to help you get ready for your disability claims interview. The Disability Starter Kit also is available online at </a:t>
            </a:r>
            <a:r>
              <a:rPr lang="en-US" b="1" i="1" dirty="0"/>
              <a:t>ssa.gov/disability – click on “Apply for Benefits.”</a:t>
            </a:r>
            <a:endParaRPr lang="en-US" dirty="0"/>
          </a:p>
          <a:p>
            <a:endParaRPr lang="en-US" dirty="0"/>
          </a:p>
          <a:p>
            <a:r>
              <a:rPr lang="en-US" dirty="0"/>
              <a:t>You have the right to representation by an attorney or other qualified person of your choice when you do business with Social Security. More information is in </a:t>
            </a:r>
            <a:r>
              <a:rPr lang="en-US" i="1" dirty="0"/>
              <a:t>Your Right To Representation </a:t>
            </a:r>
            <a:r>
              <a:rPr lang="en-US" dirty="0"/>
              <a:t>(Publication No. 05-10075), which is available from Social Security</a:t>
            </a:r>
            <a:r>
              <a:rPr lang="en-US" baseline="0" dirty="0"/>
              <a:t> at ssa.gov/pubs (online only).</a:t>
            </a:r>
          </a:p>
          <a:p>
            <a:endParaRPr lang="en-US" baseline="0" dirty="0"/>
          </a:p>
          <a:p>
            <a:r>
              <a:rPr lang="en-US" baseline="0" dirty="0"/>
              <a:t>1/5/2022 – 800# hours changed (due to pandemic) on slide and in speaker notes (JP)</a:t>
            </a:r>
          </a:p>
          <a:p>
            <a:r>
              <a:rPr lang="en-US" baseline="0" dirty="0"/>
              <a:t>11/15/2022 – Speaker notes updated to clarify location of Disability Starter Kit. </a:t>
            </a:r>
            <a:r>
              <a:rPr lang="en-US" baseline="0"/>
              <a:t>(JP)</a:t>
            </a:r>
            <a:endParaRPr lang="en-US" dirty="0"/>
          </a:p>
        </p:txBody>
      </p:sp>
    </p:spTree>
    <p:extLst>
      <p:ext uri="{BB962C8B-B14F-4D97-AF65-F5344CB8AC3E}">
        <p14:creationId xmlns:p14="http://schemas.microsoft.com/office/powerpoint/2010/main" val="2929301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11</a:t>
            </a:fld>
            <a:endParaRPr lang="en-US"/>
          </a:p>
        </p:txBody>
      </p:sp>
      <p:sp>
        <p:nvSpPr>
          <p:cNvPr id="5" name="Notes Placeholder 4"/>
          <p:cNvSpPr>
            <a:spLocks noGrp="1"/>
          </p:cNvSpPr>
          <p:nvPr>
            <p:ph type="body" sz="quarter" idx="11"/>
          </p:nvPr>
        </p:nvSpPr>
        <p:spPr/>
        <p:txBody>
          <a:bodyPr/>
          <a:lstStyle/>
          <a:p>
            <a:endParaRPr lang="en-US" baseline="0" dirty="0"/>
          </a:p>
        </p:txBody>
      </p:sp>
    </p:spTree>
    <p:extLst>
      <p:ext uri="{BB962C8B-B14F-4D97-AF65-F5344CB8AC3E}">
        <p14:creationId xmlns:p14="http://schemas.microsoft.com/office/powerpoint/2010/main" val="2317390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They’ll ask your doctors about: </a:t>
            </a:r>
          </a:p>
          <a:p>
            <a:r>
              <a:rPr lang="en-US" dirty="0"/>
              <a:t>Your medical condition(s); </a:t>
            </a:r>
          </a:p>
          <a:p>
            <a:r>
              <a:rPr lang="en-US" dirty="0"/>
              <a:t>When your medical condition(s) began; </a:t>
            </a:r>
          </a:p>
          <a:p>
            <a:r>
              <a:rPr lang="en-US" dirty="0"/>
              <a:t>How your medical condition(s) limit your activities; </a:t>
            </a:r>
          </a:p>
          <a:p>
            <a:r>
              <a:rPr lang="en-US" dirty="0"/>
              <a:t>Medical tests results; and </a:t>
            </a:r>
          </a:p>
          <a:p>
            <a:r>
              <a:rPr lang="en-US" dirty="0"/>
              <a:t>What treatment you’ve received. </a:t>
            </a:r>
          </a:p>
          <a:p>
            <a:endParaRPr lang="en-US" dirty="0"/>
          </a:p>
          <a:p>
            <a:r>
              <a:rPr lang="en-US" dirty="0"/>
              <a:t>They’ll also ask the doctors for information about your ability to do work-related activities, such as walking, sitting, lifting, carrying, and remembering instructions. Your doctors don’t decide if you’re disabled. </a:t>
            </a:r>
          </a:p>
          <a:p>
            <a:r>
              <a:rPr lang="en-US" dirty="0"/>
              <a:t>The state agency staff may need more medical information before they can decide if you’re disabled. If your medical sources can’t provide needed information, the state agency may ask you to go for a special examination. We prefer to ask your own doctor, but sometimes the exam may have to be done by someone else. Social Security will pay for the exam and for some of the related travel costs.</a:t>
            </a:r>
          </a:p>
          <a:p>
            <a:endParaRPr lang="en-US" baseline="0" dirty="0"/>
          </a:p>
          <a:p>
            <a:r>
              <a:rPr lang="en-US" baseline="0" dirty="0"/>
              <a:t>These conditions are based on information received at public outreach hearings, comments received from the Social Security and DDS communities, counsel of medical and scientific experts, and our research with the National Institutes of Health, or NIH.</a:t>
            </a:r>
          </a:p>
          <a:p>
            <a:endParaRPr lang="en-US" dirty="0"/>
          </a:p>
          <a:p>
            <a:r>
              <a:rPr lang="en-US" dirty="0"/>
              <a:t>In fact, there are </a:t>
            </a:r>
            <a:r>
              <a:rPr lang="en-US" u="sng" dirty="0"/>
              <a:t>more than 225 conditions </a:t>
            </a:r>
            <a:r>
              <a:rPr lang="en-US" dirty="0"/>
              <a:t>that qualify for expedited disability claim processing through this program!</a:t>
            </a:r>
          </a:p>
          <a:p>
            <a:endParaRPr lang="en-US" dirty="0"/>
          </a:p>
          <a:p>
            <a:r>
              <a:rPr lang="en-US" dirty="0"/>
              <a:t>To learn more and see if you or someone you know qualifies for this program, visit ssa.gov/</a:t>
            </a:r>
            <a:r>
              <a:rPr lang="en-US" dirty="0" err="1"/>
              <a:t>compassionateallowances</a:t>
            </a:r>
            <a:endParaRPr lang="en-US" dirty="0"/>
          </a:p>
          <a:p>
            <a:endParaRPr lang="en-US" dirty="0"/>
          </a:p>
          <a:p>
            <a:r>
              <a:rPr lang="en-US" dirty="0"/>
              <a:t>12/6/2021 – URL updated in speaker notes (JP)</a:t>
            </a:r>
          </a:p>
          <a:p>
            <a:endParaRPr lang="en-US" dirty="0"/>
          </a:p>
        </p:txBody>
      </p:sp>
      <p:sp>
        <p:nvSpPr>
          <p:cNvPr id="4" name="Slide Number Placeholder 3"/>
          <p:cNvSpPr>
            <a:spLocks noGrp="1"/>
          </p:cNvSpPr>
          <p:nvPr>
            <p:ph type="sldNum" sz="quarter" idx="10"/>
          </p:nvPr>
        </p:nvSpPr>
        <p:spPr/>
        <p:txBody>
          <a:bodyPr/>
          <a:lstStyle/>
          <a:p>
            <a:fld id="{7AA6493C-F506-43B6-9B4D-1CDB5879358C}" type="slidenum">
              <a:rPr lang="en-US" smtClean="0"/>
              <a:t>12</a:t>
            </a:fld>
            <a:endParaRPr lang="en-US"/>
          </a:p>
        </p:txBody>
      </p:sp>
    </p:spTree>
    <p:extLst>
      <p:ext uri="{BB962C8B-B14F-4D97-AF65-F5344CB8AC3E}">
        <p14:creationId xmlns:p14="http://schemas.microsoft.com/office/powerpoint/2010/main" val="379570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2" y="4415790"/>
            <a:ext cx="5791200" cy="4648200"/>
          </a:xfrm>
        </p:spPr>
        <p:txBody>
          <a:bodyPr/>
          <a:lstStyle/>
          <a:p>
            <a:pPr defTabSz="931543">
              <a:defRPr/>
            </a:pPr>
            <a:r>
              <a:rPr lang="en-US" sz="1100"/>
              <a:t>Disability Evaluation under Social Security has been specially prepared to provide physicians and other health professionals with an understanding of the disability programs administered by the Social Security Administration. It explains how each program works, and the kinds of information a health professional can furnish to help ensure sound and prompt determinations and decisions on disability claims. The Listing of Impairments, which includes listings for both adults and children, appear in the Code of Federal Regulations (CFR) in appendix 1 to subpart P of part 404 . We also provide them at ssa.gov/disability/professionals/bluebook. The listings are just part of how we decide if someone is disabled. For adults, we also consider past work experience, severity of medical conditions, age, education, and work skills. We no longer publish Disability Evaluation Under Social Security in hardcopy because we publish updated versions of the Listing of Impairments electronically. </a:t>
            </a:r>
            <a:br>
              <a:rPr lang="en-US" sz="1100"/>
            </a:br>
            <a:br>
              <a:rPr lang="en-US" sz="1100"/>
            </a:br>
            <a:r>
              <a:rPr lang="en-US" sz="1100"/>
              <a:t>Most Social Security disability claims are initially processed through a network of local Social Security Administration (SSA) field offices and State agencies (usually called Disability Determination Services or DDSs). Subsequent appeals of unfavorable determinations may be decided in a DDS or by an administrative law judge in SSA’s Office of Disability Adjudication and Review. </a:t>
            </a:r>
          </a:p>
          <a:p>
            <a:endParaRPr lang="en-US" sz="1100"/>
          </a:p>
          <a:p>
            <a:r>
              <a:rPr lang="en-US" sz="1100"/>
              <a:t>Social Security representatives in the field offices usually obtain applications for disability benefits in person, by telephone, by mail, or by filing online. The application and related forms ask for a description of the claimant’s impairment (s), treatment sources, and other information that relates to the alleged disability. (The "claimant" is the person who is requesting disability benefits.) The field office is responsible for verifying non-medical eligibility requirements, which may include age, employment, marital status, or Social Security coverage information. The field office then sends the case to a DDS for evaluation of disability.</a:t>
            </a:r>
          </a:p>
          <a:p>
            <a:endParaRPr lang="en-US" sz="1100"/>
          </a:p>
          <a:p>
            <a:r>
              <a:rPr lang="en-US" sz="1100"/>
              <a:t>The DDSs, which are fully funded by the Federal Government, are State agencies responsible for developing medical evidence and rendering the initial determination on whether or not a claimant is disabled or blind under the law.</a:t>
            </a:r>
          </a:p>
          <a:p>
            <a:endParaRPr lang="en-US" sz="1100"/>
          </a:p>
          <a:p>
            <a:r>
              <a:rPr lang="en-US" sz="1100"/>
              <a:t>Usually, the DDS tries to obtain </a:t>
            </a:r>
            <a:r>
              <a:rPr lang="en-US" sz="1100" u="sng"/>
              <a:t>medical</a:t>
            </a:r>
            <a:r>
              <a:rPr lang="en-US" sz="1100"/>
              <a:t> evidence from the claimant's own medical sources first. If that evidence is unavailable or insufficient to make a determination, the DDS will arrange for a consultative examination (CE) to obtain the additional information needed. The claimant's treating source is the preferred source for the CE, but the DDS may obtain the CE from an independent source. After completing its development of the evidence, trained staff at the DDS makes the initial disability determination. Then, the DDS returns the case to the field office for appropriate action. If the DDS found that the claimant is disabled, SSA completes any outstanding non-disability development, computes the benefit amount, and begins paying benefits. If the claimant was found not to be disabled, the file is kept in the field office in case the claimant decides to appeal the determination.</a:t>
            </a:r>
          </a:p>
          <a:p>
            <a:endParaRPr lang="en-US" sz="1100"/>
          </a:p>
          <a:p>
            <a:r>
              <a:rPr lang="en-US" sz="1100"/>
              <a:t>Speaker notes updated 12/1/2021 OAESP (JP)</a:t>
            </a:r>
          </a:p>
          <a:p>
            <a:endParaRPr lang="en-US" sz="1100"/>
          </a:p>
        </p:txBody>
      </p:sp>
      <p:sp>
        <p:nvSpPr>
          <p:cNvPr id="4" name="Slide Number Placeholder 3"/>
          <p:cNvSpPr>
            <a:spLocks noGrp="1"/>
          </p:cNvSpPr>
          <p:nvPr>
            <p:ph type="sldNum" sz="quarter" idx="10"/>
          </p:nvPr>
        </p:nvSpPr>
        <p:spPr/>
        <p:txBody>
          <a:bodyPr/>
          <a:lstStyle/>
          <a:p>
            <a:fld id="{7AA6493C-F506-43B6-9B4D-1CDB5879358C}" type="slidenum">
              <a:rPr lang="en-US" smtClean="0"/>
              <a:t>13</a:t>
            </a:fld>
            <a:endParaRPr lang="en-US"/>
          </a:p>
        </p:txBody>
      </p:sp>
    </p:spTree>
    <p:extLst>
      <p:ext uri="{BB962C8B-B14F-4D97-AF65-F5344CB8AC3E}">
        <p14:creationId xmlns:p14="http://schemas.microsoft.com/office/powerpoint/2010/main" val="3780873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Social Security, we have a special program called “Compassionate Allowances” which can</a:t>
            </a:r>
            <a:r>
              <a:rPr lang="en-US" baseline="0"/>
              <a:t> get you a much faster, or “expedited,” medical decision if you are diagnosed with specific conditions.</a:t>
            </a:r>
          </a:p>
          <a:p>
            <a:endParaRPr lang="en-US" baseline="0"/>
          </a:p>
          <a:p>
            <a:r>
              <a:rPr lang="en-US" baseline="0"/>
              <a:t>These conditions are selected using information received at public outreach hearings, comments received from the Social Security and DDS communities, counsel of medical and scientific experts, and our research with the National Institutes of Health, or NIH.</a:t>
            </a:r>
          </a:p>
          <a:p>
            <a:endParaRPr lang="en-US"/>
          </a:p>
          <a:p>
            <a:r>
              <a:rPr lang="en-US"/>
              <a:t>In fact, there are </a:t>
            </a:r>
            <a:r>
              <a:rPr lang="en-US" u="sng"/>
              <a:t>more than 225 conditions </a:t>
            </a:r>
            <a:r>
              <a:rPr lang="en-US"/>
              <a:t>that qualify for expedited disability claim processing through this program!</a:t>
            </a:r>
          </a:p>
          <a:p>
            <a:endParaRPr lang="en-US"/>
          </a:p>
          <a:p>
            <a:r>
              <a:rPr lang="en-US"/>
              <a:t>To learn more and see if you or someone you know qualifies for this program, visit:</a:t>
            </a:r>
          </a:p>
          <a:p>
            <a:r>
              <a:rPr lang="en-US"/>
              <a:t>ssa.gov/</a:t>
            </a:r>
            <a:r>
              <a:rPr lang="en-US" err="1"/>
              <a:t>compassionateallowances</a:t>
            </a:r>
            <a:endParaRPr lang="en-US"/>
          </a:p>
          <a:p>
            <a:endParaRPr lang="en-US"/>
          </a:p>
        </p:txBody>
      </p:sp>
      <p:sp>
        <p:nvSpPr>
          <p:cNvPr id="4" name="Slide Number Placeholder 3"/>
          <p:cNvSpPr>
            <a:spLocks noGrp="1"/>
          </p:cNvSpPr>
          <p:nvPr>
            <p:ph type="sldNum" sz="quarter" idx="10"/>
          </p:nvPr>
        </p:nvSpPr>
        <p:spPr/>
        <p:txBody>
          <a:bodyPr/>
          <a:lstStyle/>
          <a:p>
            <a:fld id="{7AA6493C-F506-43B6-9B4D-1CDB5879358C}" type="slidenum">
              <a:rPr lang="en-US" smtClean="0"/>
              <a:t>14</a:t>
            </a:fld>
            <a:endParaRPr lang="en-US"/>
          </a:p>
        </p:txBody>
      </p:sp>
    </p:spTree>
    <p:extLst>
      <p:ext uri="{BB962C8B-B14F-4D97-AF65-F5344CB8AC3E}">
        <p14:creationId xmlns:p14="http://schemas.microsoft.com/office/powerpoint/2010/main" val="379570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Social Security, we also realize that the effect of military service can be profound and lasting.</a:t>
            </a:r>
          </a:p>
          <a:p>
            <a:endParaRPr lang="en-US"/>
          </a:p>
          <a:p>
            <a:r>
              <a:rPr lang="en-US"/>
              <a:t>There are a number of financial, social, and health issues that result from military service.</a:t>
            </a:r>
          </a:p>
          <a:p>
            <a:endParaRPr lang="en-US"/>
          </a:p>
          <a:p>
            <a:r>
              <a:rPr lang="en-US"/>
              <a:t>Some Wounded Warriors – as well as Veterans Who Have a Compensation Rating of 100% P&amp;T (or, permanent and total) are unaware that we have several programs that may expedite the processing of their disability claims. </a:t>
            </a:r>
          </a:p>
          <a:p>
            <a:endParaRPr lang="en-US"/>
          </a:p>
          <a:p>
            <a:r>
              <a:rPr lang="en-US"/>
              <a:t>To learn more, visit ssa.gov/veterans</a:t>
            </a:r>
          </a:p>
        </p:txBody>
      </p:sp>
      <p:sp>
        <p:nvSpPr>
          <p:cNvPr id="4" name="Slide Number Placeholder 3"/>
          <p:cNvSpPr>
            <a:spLocks noGrp="1"/>
          </p:cNvSpPr>
          <p:nvPr>
            <p:ph type="sldNum" sz="quarter" idx="10"/>
          </p:nvPr>
        </p:nvSpPr>
        <p:spPr/>
        <p:txBody>
          <a:bodyPr/>
          <a:lstStyle/>
          <a:p>
            <a:fld id="{7AA6493C-F506-43B6-9B4D-1CDB5879358C}" type="slidenum">
              <a:rPr lang="en-US" smtClean="0"/>
              <a:t>15</a:t>
            </a:fld>
            <a:endParaRPr lang="en-US"/>
          </a:p>
        </p:txBody>
      </p:sp>
    </p:spTree>
    <p:extLst>
      <p:ext uri="{BB962C8B-B14F-4D97-AF65-F5344CB8AC3E}">
        <p14:creationId xmlns:p14="http://schemas.microsoft.com/office/powerpoint/2010/main" val="1381613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https://www.ssa.gov/disability/professionals/bluebook</a:t>
            </a:r>
          </a:p>
          <a:p>
            <a:endParaRPr lang="en-US" dirty="0"/>
          </a:p>
          <a:p>
            <a:r>
              <a:rPr lang="en-US" dirty="0"/>
              <a:t>We use a five-step process to decide if you’re disabled. </a:t>
            </a:r>
          </a:p>
          <a:p>
            <a:r>
              <a:rPr lang="en-US" b="1" dirty="0"/>
              <a:t>1. Are you working? </a:t>
            </a:r>
            <a:endParaRPr lang="en-US" dirty="0"/>
          </a:p>
          <a:p>
            <a:r>
              <a:rPr lang="en-US" dirty="0"/>
              <a:t>If you’re working and your earnings average more than a certain amount each month, we generally won’t consider you to be disabled. The amount changes each year. For the current figure, see the annual </a:t>
            </a:r>
            <a:r>
              <a:rPr lang="en-US" i="1" dirty="0"/>
              <a:t>Update </a:t>
            </a:r>
            <a:r>
              <a:rPr lang="en-US" dirty="0"/>
              <a:t>(Publication No. 05-10003). </a:t>
            </a:r>
          </a:p>
          <a:p>
            <a:r>
              <a:rPr lang="en-US" dirty="0"/>
              <a:t>If you’re not working, or your monthly earnings average to the current amount or less, the state agency then looks at your medical condition. </a:t>
            </a:r>
          </a:p>
          <a:p>
            <a:r>
              <a:rPr lang="en-US" b="1" dirty="0"/>
              <a:t>2. Is your medical condition “severe”? </a:t>
            </a:r>
            <a:endParaRPr lang="en-US" dirty="0"/>
          </a:p>
          <a:p>
            <a:r>
              <a:rPr lang="en-US" dirty="0"/>
              <a:t>For you to be considered to have a disability by Social Security’s definition, your medical condition must significantly limit your ability to do basic work activities — such as lifting, standing, walking, sitting, and remembering — for at least 12 months. If your medical condition isn’t severe we won’t consider you to be disabled. If your condition is severe, we proceed to step three. </a:t>
            </a:r>
          </a:p>
          <a:p>
            <a:r>
              <a:rPr lang="en-US" b="1" dirty="0"/>
              <a:t>3. Does your impairment(s) meet or medically equal a listing? </a:t>
            </a:r>
            <a:endParaRPr lang="en-US" dirty="0"/>
          </a:p>
          <a:p>
            <a:r>
              <a:rPr lang="en-US" dirty="0"/>
              <a:t>Our list of impairments (https://www.ssa.gov/disability/professionals/bluebook/listing-impairments.htm) describes medical conditions that we consider severe enough to prevent a person from completing substantial gainful activity, regardless of age, education, or work experience. If your medical condition (or combination of medical conditions) isn’t on this list, the state agency looks to see if your condition is as severe as a condition on the list. If the severity of your medical condition meets or equals the severity of a listed impairment, the state agency will decide that you have a qualifying disability. If the severity of your condition doesn’t meet or equal the severity level of a listed impairment, the state agency goes on to step four. </a:t>
            </a:r>
          </a:p>
          <a:p>
            <a:r>
              <a:rPr lang="en-US" b="1" dirty="0"/>
              <a:t>4. Can you do the work you did before? </a:t>
            </a:r>
            <a:endParaRPr lang="en-US" dirty="0"/>
          </a:p>
          <a:p>
            <a:r>
              <a:rPr lang="en-US" dirty="0"/>
              <a:t>At this step, we decide if your medical impairment(s) prevents you from performing any of your past work. If it doesn’t, we’ll decide you don’t have a qualifying disability. If it does, we’ll proceed to step five. </a:t>
            </a:r>
          </a:p>
          <a:p>
            <a:r>
              <a:rPr lang="en-US" b="1" dirty="0"/>
              <a:t>5. Can you do any other type of work? </a:t>
            </a:r>
            <a:endParaRPr lang="en-US" dirty="0"/>
          </a:p>
          <a:p>
            <a:r>
              <a:rPr lang="en-US" dirty="0"/>
              <a:t>If you can’t do the work you did in the past, we look to see if there’s other work you can do despite your impairment(s). We consider your age, education, past work experience, and any skills you may have that could be used to do other work. If you can’t do other work, we’ll decide that you’re disabled. If you can do other work, we’ll decide that you don’t have a qualifying disability. </a:t>
            </a:r>
          </a:p>
          <a:p>
            <a:r>
              <a:rPr lang="en-US" b="1" dirty="0"/>
              <a:t>Special rules for blind people </a:t>
            </a:r>
            <a:endParaRPr lang="en-US" dirty="0"/>
          </a:p>
          <a:p>
            <a:r>
              <a:rPr lang="en-US" dirty="0"/>
              <a:t>There are special rules for people who are blind. For more information, ask for </a:t>
            </a:r>
            <a:r>
              <a:rPr lang="en-US" i="1" dirty="0"/>
              <a:t>If You Are Blind Or Have Low Vision—How We Can Help </a:t>
            </a:r>
            <a:r>
              <a:rPr lang="en-US" dirty="0"/>
              <a:t>(Publication No. 05-10052). </a:t>
            </a:r>
          </a:p>
          <a:p>
            <a:endParaRPr lang="en-US" dirty="0"/>
          </a:p>
        </p:txBody>
      </p:sp>
      <p:sp>
        <p:nvSpPr>
          <p:cNvPr id="4" name="Slide Number Placeholder 3"/>
          <p:cNvSpPr>
            <a:spLocks noGrp="1"/>
          </p:cNvSpPr>
          <p:nvPr>
            <p:ph type="sldNum" sz="quarter" idx="10"/>
          </p:nvPr>
        </p:nvSpPr>
        <p:spPr/>
        <p:txBody>
          <a:bodyPr/>
          <a:lstStyle/>
          <a:p>
            <a:fld id="{D8AD8C53-ECBC-44FC-9144-A8C38BDE651D}" type="slidenum">
              <a:rPr lang="en-US" smtClean="0"/>
              <a:t>16</a:t>
            </a:fld>
            <a:endParaRPr lang="en-US"/>
          </a:p>
        </p:txBody>
      </p:sp>
    </p:spTree>
    <p:extLst>
      <p:ext uri="{BB962C8B-B14F-4D97-AF65-F5344CB8AC3E}">
        <p14:creationId xmlns:p14="http://schemas.microsoft.com/office/powerpoint/2010/main" val="3711307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happens when my claim is approved? </a:t>
            </a:r>
          </a:p>
          <a:p>
            <a:r>
              <a:rPr lang="en-US" dirty="0"/>
              <a:t>We’ll send a letter to you telling you your application is approved, the amount of your monthly benefit, and the effective date. Your monthly disability benefit is based on your average lifetime earnings. Your first Social Security disability benefits will be paid for the sixth full month after the date your disability began.</a:t>
            </a:r>
          </a:p>
          <a:p>
            <a:endParaRPr lang="en-US" dirty="0"/>
          </a:p>
          <a:p>
            <a:r>
              <a:rPr lang="en-US" dirty="0"/>
              <a:t>You’ll also receive </a:t>
            </a:r>
            <a:r>
              <a:rPr lang="en-US" i="1" dirty="0"/>
              <a:t>What You Need To Know When You Get Disability Benefits </a:t>
            </a:r>
            <a:r>
              <a:rPr lang="en-US" dirty="0"/>
              <a:t>(Publication No. 05-10153), which gives you important information about your benefits and tells you what changes you must report to us. </a:t>
            </a:r>
            <a:endParaRPr lang="en-US" b="1" dirty="0"/>
          </a:p>
          <a:p>
            <a:endParaRPr lang="en-US" b="1" dirty="0"/>
          </a:p>
          <a:p>
            <a:r>
              <a:rPr lang="en-US" b="1" dirty="0"/>
              <a:t>What if I disagree? </a:t>
            </a:r>
            <a:endParaRPr lang="en-US" dirty="0"/>
          </a:p>
          <a:p>
            <a:r>
              <a:rPr lang="en-US" dirty="0"/>
              <a:t>If you disagree with a decision made on your claim, you can appeal it. The steps you can take are explained in </a:t>
            </a:r>
            <a:r>
              <a:rPr lang="en-US" i="1" dirty="0"/>
              <a:t>Your</a:t>
            </a:r>
            <a:r>
              <a:rPr lang="en-US" i="1" baseline="0" dirty="0"/>
              <a:t> Right to Question the Decision Made on Your Claim</a:t>
            </a:r>
            <a:r>
              <a:rPr lang="en-US" i="1" dirty="0"/>
              <a:t> </a:t>
            </a:r>
            <a:r>
              <a:rPr lang="en-US" dirty="0"/>
              <a:t>(Publication No. 05-10058), which is available from Social Security.</a:t>
            </a:r>
          </a:p>
          <a:p>
            <a:endParaRPr lang="en-US" dirty="0"/>
          </a:p>
          <a:p>
            <a:endParaRPr lang="en-US" dirty="0"/>
          </a:p>
        </p:txBody>
      </p:sp>
      <p:sp>
        <p:nvSpPr>
          <p:cNvPr id="4" name="Slide Number Placeholder 3"/>
          <p:cNvSpPr>
            <a:spLocks noGrp="1"/>
          </p:cNvSpPr>
          <p:nvPr>
            <p:ph type="sldNum" sz="quarter" idx="10"/>
          </p:nvPr>
        </p:nvSpPr>
        <p:spPr/>
        <p:txBody>
          <a:bodyPr/>
          <a:lstStyle/>
          <a:p>
            <a:fld id="{D8AD8C53-ECBC-44FC-9144-A8C38BDE651D}" type="slidenum">
              <a:rPr lang="en-US" smtClean="0"/>
              <a:t>17</a:t>
            </a:fld>
            <a:endParaRPr lang="en-US"/>
          </a:p>
        </p:txBody>
      </p:sp>
    </p:spTree>
    <p:extLst>
      <p:ext uri="{BB962C8B-B14F-4D97-AF65-F5344CB8AC3E}">
        <p14:creationId xmlns:p14="http://schemas.microsoft.com/office/powerpoint/2010/main" val="3357850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ssa.gov/benefits/disability/appeal.html</a:t>
            </a:r>
          </a:p>
        </p:txBody>
      </p:sp>
      <p:sp>
        <p:nvSpPr>
          <p:cNvPr id="4" name="Slide Number Placeholder 3"/>
          <p:cNvSpPr>
            <a:spLocks noGrp="1"/>
          </p:cNvSpPr>
          <p:nvPr>
            <p:ph type="sldNum" sz="quarter" idx="10"/>
          </p:nvPr>
        </p:nvSpPr>
        <p:spPr/>
        <p:txBody>
          <a:bodyPr/>
          <a:lstStyle/>
          <a:p>
            <a:fld id="{7AA6493C-F506-43B6-9B4D-1CDB5879358C}" type="slidenum">
              <a:rPr lang="en-US" smtClean="0"/>
              <a:t>18</a:t>
            </a:fld>
            <a:endParaRPr lang="en-US"/>
          </a:p>
        </p:txBody>
      </p:sp>
    </p:spTree>
    <p:extLst>
      <p:ext uri="{BB962C8B-B14F-4D97-AF65-F5344CB8AC3E}">
        <p14:creationId xmlns:p14="http://schemas.microsoft.com/office/powerpoint/2010/main" val="1321418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2"/>
              </a:spcAft>
            </a:pPr>
            <a:r>
              <a:rPr lang="en-US" dirty="0"/>
              <a:t>Certain members of your family may qualify for benefits based on your work. They include: </a:t>
            </a:r>
          </a:p>
          <a:p>
            <a:pPr marL="343963" indent="-343963">
              <a:buFont typeface="Arial" panose="020B0604020202020204" pitchFamily="34" charset="0"/>
              <a:buChar char="•"/>
            </a:pPr>
            <a:r>
              <a:rPr lang="en-US" dirty="0"/>
              <a:t>Your spouse, if he or she is age 62 or older; </a:t>
            </a:r>
          </a:p>
          <a:p>
            <a:pPr marL="343963" indent="-343963">
              <a:buFont typeface="Arial" panose="020B0604020202020204" pitchFamily="34" charset="0"/>
              <a:buChar char="•"/>
            </a:pPr>
            <a:r>
              <a:rPr lang="en-US" dirty="0"/>
              <a:t>Your spouse at any age, if he or she is caring for a child of yours who is younger than age 16 or disabled; </a:t>
            </a:r>
          </a:p>
          <a:p>
            <a:pPr marL="343963" indent="-343963">
              <a:buFont typeface="Arial" panose="020B0604020202020204" pitchFamily="34" charset="0"/>
              <a:buChar char="•"/>
            </a:pPr>
            <a:r>
              <a:rPr lang="en-US" dirty="0"/>
              <a:t>Your unmarried child, including an adopted child, or, in some cases, a stepchild or grandchild. The child must be younger than age 18 (or younger than 19 if still in high school); </a:t>
            </a:r>
          </a:p>
          <a:p>
            <a:pPr marL="343963" indent="-343963">
              <a:buFont typeface="Arial" panose="020B0604020202020204" pitchFamily="34" charset="0"/>
              <a:buChar char="•"/>
            </a:pPr>
            <a:r>
              <a:rPr lang="en-US" dirty="0"/>
              <a:t>Your unmarried child, age 18 or older, if he or she has a disability that started before age 22. The child’s disability must also meet the definition of disability for adults. </a:t>
            </a:r>
          </a:p>
          <a:p>
            <a:pPr defTabSz="951320">
              <a:defRPr/>
            </a:pPr>
            <a:endParaRPr lang="en-US" b="1" i="1" dirty="0"/>
          </a:p>
          <a:p>
            <a:pPr defTabSz="951320">
              <a:defRPr/>
            </a:pPr>
            <a:endParaRPr lang="en-US" b="1" i="1" dirty="0"/>
          </a:p>
          <a:p>
            <a:pPr defTabSz="951320">
              <a:defRPr/>
            </a:pPr>
            <a:r>
              <a:rPr lang="en-US" b="1" i="1" dirty="0"/>
              <a:t>NOTE: </a:t>
            </a:r>
            <a:r>
              <a:rPr lang="en-US" i="1" dirty="0"/>
              <a:t>In some situations, a divorced spouse may qualify for benefits based on your earnings, if he or she was married to you for at least 10 years, is not currently married, and is at least age 62. The money paid to a divorced spouse doesn’t reduce your benefit or any benefits due to your current spouse or children.</a:t>
            </a:r>
            <a:endParaRPr lang="en-US" dirty="0"/>
          </a:p>
        </p:txBody>
      </p:sp>
      <p:sp>
        <p:nvSpPr>
          <p:cNvPr id="4" name="Slide Number Placeholder 3"/>
          <p:cNvSpPr>
            <a:spLocks noGrp="1"/>
          </p:cNvSpPr>
          <p:nvPr>
            <p:ph type="sldNum" sz="quarter" idx="10"/>
          </p:nvPr>
        </p:nvSpPr>
        <p:spPr/>
        <p:txBody>
          <a:bodyPr/>
          <a:lstStyle/>
          <a:p>
            <a:fld id="{D8AD8C53-ECBC-44FC-9144-A8C38BDE651D}" type="slidenum">
              <a:rPr lang="en-US" smtClean="0"/>
              <a:t>19</a:t>
            </a:fld>
            <a:endParaRPr lang="en-US"/>
          </a:p>
        </p:txBody>
      </p:sp>
    </p:spTree>
    <p:extLst>
      <p:ext uri="{BB962C8B-B14F-4D97-AF65-F5344CB8AC3E}">
        <p14:creationId xmlns:p14="http://schemas.microsoft.com/office/powerpoint/2010/main" val="606632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AD8C53-ECBC-44FC-9144-A8C38BDE651D}" type="slidenum">
              <a:rPr lang="en-US" smtClean="0"/>
              <a:t>2</a:t>
            </a:fld>
            <a:endParaRPr lang="en-US"/>
          </a:p>
        </p:txBody>
      </p:sp>
    </p:spTree>
    <p:extLst>
      <p:ext uri="{BB962C8B-B14F-4D97-AF65-F5344CB8AC3E}">
        <p14:creationId xmlns:p14="http://schemas.microsoft.com/office/powerpoint/2010/main" val="1478383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21</a:t>
            </a:fld>
            <a:endParaRPr lang="en-US"/>
          </a:p>
        </p:txBody>
      </p:sp>
      <p:sp>
        <p:nvSpPr>
          <p:cNvPr id="5" name="Notes Placeholder 4"/>
          <p:cNvSpPr>
            <a:spLocks noGrp="1"/>
          </p:cNvSpPr>
          <p:nvPr>
            <p:ph type="body" sz="quarter" idx="11"/>
          </p:nvPr>
        </p:nvSpPr>
        <p:spPr/>
        <p:txBody>
          <a:bodyPr/>
          <a:lstStyle/>
          <a:p>
            <a:pPr marL="285750" indent="-285750">
              <a:buFont typeface="Arial" panose="020B0604020202020204" pitchFamily="34" charset="0"/>
              <a:buChar char="•"/>
            </a:pPr>
            <a:r>
              <a:rPr lang="en-US" sz="1200" kern="1200" dirty="0">
                <a:solidFill>
                  <a:schemeClr val="tx1"/>
                </a:solidFill>
                <a:effectLst/>
              </a:rPr>
              <a:t>If you are disabled but do not have enough credits to qualify for SSDI and you have limited income and resources, you may be eligible for </a:t>
            </a:r>
            <a:r>
              <a:rPr lang="en-US" sz="1200" u="sng" kern="1200" dirty="0">
                <a:solidFill>
                  <a:schemeClr val="tx1"/>
                </a:solidFill>
                <a:effectLst/>
                <a:hlinkClick r:id="rId3"/>
              </a:rPr>
              <a:t>Supplemental Security Income</a:t>
            </a:r>
            <a:r>
              <a:rPr lang="en-US" sz="1200" kern="1200" dirty="0">
                <a:solidFill>
                  <a:schemeClr val="tx1"/>
                </a:solidFill>
                <a:effectLst/>
              </a:rPr>
              <a:t>.</a:t>
            </a:r>
          </a:p>
          <a:p>
            <a:pPr marL="0" indent="0">
              <a:buFont typeface="Arial" panose="020B0604020202020204" pitchFamily="34" charset="0"/>
              <a:buNone/>
            </a:pPr>
            <a:endParaRPr lang="en-US" sz="1200" kern="1200" dirty="0">
              <a:solidFill>
                <a:schemeClr val="tx1"/>
              </a:solidFill>
              <a:effectLst/>
            </a:endParaRPr>
          </a:p>
          <a:p>
            <a:pPr marL="285750" indent="-285750">
              <a:buFont typeface="Arial" panose="020B0604020202020204" pitchFamily="34" charset="0"/>
              <a:buChar char="•"/>
            </a:pPr>
            <a:r>
              <a:rPr lang="en-US" sz="1200" kern="1200" dirty="0">
                <a:solidFill>
                  <a:schemeClr val="tx1"/>
                </a:solidFill>
                <a:effectLst/>
              </a:rPr>
              <a:t>SSI is a federal income supplement program funded by general tax revenues, not Social Security taxes. </a:t>
            </a:r>
          </a:p>
          <a:p>
            <a:pPr marL="0" indent="0">
              <a:buFont typeface="Arial" panose="020B0604020202020204" pitchFamily="34" charset="0"/>
              <a:buNone/>
            </a:pPr>
            <a:endParaRPr lang="en-US" sz="1200" kern="1200" dirty="0">
              <a:solidFill>
                <a:schemeClr val="tx1"/>
              </a:solidFill>
              <a:effectLst/>
            </a:endParaRPr>
          </a:p>
          <a:p>
            <a:pPr marL="285750" indent="-285750" defTabSz="931543">
              <a:buFont typeface="Arial" panose="020B0604020202020204" pitchFamily="34" charset="0"/>
              <a:buChar char="•"/>
              <a:defRPr/>
            </a:pPr>
            <a:r>
              <a:rPr lang="en-US" sz="1200" dirty="0"/>
              <a:t>Social Security administers the SSI program, which pays monthly benefits to adults with limited income and resources who are disabled, blind, or age 65 or older. Blind or disabled children may also get SSI. </a:t>
            </a:r>
          </a:p>
          <a:p>
            <a:pPr marL="0" indent="0" defTabSz="931543">
              <a:buFont typeface="Arial" panose="020B0604020202020204" pitchFamily="34" charset="0"/>
              <a:buNone/>
              <a:defRPr/>
            </a:pPr>
            <a:endParaRPr lang="en-US" sz="1200" dirty="0"/>
          </a:p>
          <a:p>
            <a:pPr marL="285750" indent="-285750">
              <a:buFont typeface="Arial" panose="020B0604020202020204" pitchFamily="34" charset="0"/>
              <a:buChar char="•"/>
            </a:pPr>
            <a:r>
              <a:rPr lang="en-US" sz="1200" dirty="0"/>
              <a:t>People who have worked long enough, recently enough, may be able to receive Social Security benefits – such as disability or retirement – and SSI benefits at the same time, if the amount of Social Security benefits in combination with the person’s other income falls below the SSI income limits.</a:t>
            </a:r>
          </a:p>
          <a:p>
            <a:pPr marL="285750" indent="-285750">
              <a:buFont typeface="Arial" panose="020B0604020202020204" pitchFamily="34" charset="0"/>
              <a:buChar char="•"/>
            </a:pPr>
            <a:endParaRPr lang="en-US" sz="1200" dirty="0"/>
          </a:p>
          <a:p>
            <a:pPr marL="0" indent="0">
              <a:buFont typeface="Arial" panose="020B0604020202020204" pitchFamily="34" charset="0"/>
              <a:buNone/>
            </a:pPr>
            <a:r>
              <a:rPr lang="en-US" sz="1200" b="1" dirty="0"/>
              <a:t>Children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3366"/>
                </a:solidFill>
              </a:rPr>
              <a:t>If under 18, the child has a physical or mental impairment (or combination) that results in marked or severe limitation in functioning.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3366"/>
                </a:solidFill>
              </a:rPr>
              <a:t>The child must be either blind or disabled.  If the child is blind, he or she must meet the same definition of “blind” as applies for adults.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3366"/>
                </a:solidFill>
              </a:rPr>
              <a:t>Condition must be expected to last at least 12 months or result in death.</a:t>
            </a:r>
          </a:p>
          <a:p>
            <a:pPr marL="342900" indent="-342900">
              <a:spcBef>
                <a:spcPts val="0"/>
              </a:spcBef>
              <a:spcAft>
                <a:spcPts val="600"/>
              </a:spcAft>
              <a:buFont typeface="Arial" panose="020B0604020202020204" pitchFamily="34" charset="0"/>
              <a:buChar char="•"/>
            </a:pPr>
            <a:r>
              <a:rPr lang="en-US" sz="1200" dirty="0">
                <a:solidFill>
                  <a:srgbClr val="003366"/>
                </a:solidFill>
              </a:rPr>
              <a:t>Disabled children living in households with limited income and resources may be eligible to receive SSI benefits.</a:t>
            </a:r>
          </a:p>
          <a:p>
            <a:pPr marL="342900" indent="-342900">
              <a:spcBef>
                <a:spcPts val="0"/>
              </a:spcBef>
              <a:spcAft>
                <a:spcPts val="2400"/>
              </a:spcAft>
              <a:buFont typeface="Arial" panose="020B0604020202020204" pitchFamily="34" charset="0"/>
              <a:buChar char="•"/>
            </a:pPr>
            <a:r>
              <a:rPr lang="en-US" sz="1200" dirty="0">
                <a:solidFill>
                  <a:srgbClr val="003366"/>
                </a:solidFill>
              </a:rPr>
              <a:t>For eligibility, the income and assets of the disabled child and parent(s) living in the household are assessed.</a:t>
            </a:r>
          </a:p>
          <a:p>
            <a:pPr>
              <a:spcBef>
                <a:spcPts val="0"/>
              </a:spcBef>
              <a:spcAft>
                <a:spcPts val="600"/>
              </a:spcAft>
            </a:pPr>
            <a:r>
              <a:rPr lang="en-US" sz="1200" b="1" dirty="0">
                <a:solidFill>
                  <a:srgbClr val="003366"/>
                </a:solidFill>
              </a:rPr>
              <a:t>Children’s income examples:</a:t>
            </a:r>
          </a:p>
          <a:p>
            <a:pPr marL="800100" lvl="1" indent="-342900">
              <a:spcBef>
                <a:spcPts val="0"/>
              </a:spcBef>
              <a:spcAft>
                <a:spcPts val="300"/>
              </a:spcAft>
              <a:buFont typeface="Arial" panose="020B0604020202020204" pitchFamily="34" charset="0"/>
              <a:buChar char="•"/>
            </a:pPr>
            <a:r>
              <a:rPr lang="en-US" sz="1200" dirty="0">
                <a:solidFill>
                  <a:srgbClr val="003366"/>
                </a:solidFill>
              </a:rPr>
              <a:t>Child support</a:t>
            </a:r>
          </a:p>
          <a:p>
            <a:pPr marL="800100" lvl="1" indent="-342900">
              <a:spcBef>
                <a:spcPts val="0"/>
              </a:spcBef>
              <a:spcAft>
                <a:spcPts val="300"/>
              </a:spcAft>
              <a:buFont typeface="Arial" panose="020B0604020202020204" pitchFamily="34" charset="0"/>
              <a:buChar char="•"/>
            </a:pPr>
            <a:r>
              <a:rPr lang="en-US" sz="1200" dirty="0">
                <a:solidFill>
                  <a:srgbClr val="003366"/>
                </a:solidFill>
              </a:rPr>
              <a:t>Social Security auxiliary benefits</a:t>
            </a:r>
          </a:p>
          <a:p>
            <a:pPr marL="800100" lvl="1" indent="-342900">
              <a:spcBef>
                <a:spcPts val="0"/>
              </a:spcBef>
              <a:spcAft>
                <a:spcPts val="300"/>
              </a:spcAft>
              <a:buFont typeface="Arial" panose="020B0604020202020204" pitchFamily="34" charset="0"/>
              <a:buChar char="•"/>
            </a:pPr>
            <a:r>
              <a:rPr lang="en-US" sz="1200" dirty="0">
                <a:solidFill>
                  <a:srgbClr val="003366"/>
                </a:solidFill>
              </a:rPr>
              <a:t>Gifts</a:t>
            </a:r>
          </a:p>
          <a:p>
            <a:pPr marL="0" indent="0">
              <a:buFont typeface="Arial" panose="020B0604020202020204" pitchFamily="34" charset="0"/>
              <a:buNone/>
            </a:pPr>
            <a:endParaRPr lang="en-US" sz="12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Times New Roman" panose="02020603050405020304" pitchFamily="18" charset="0"/>
                <a:cs typeface="Calibri" panose="020F0502020204030204" pitchFamily="34" charset="0"/>
              </a:rPr>
              <a:t>Additionally, any household with an individual who receives SSI may be eligible to receive discounted internet service through the Affordable Connectivity Program, or ACP. The ACP is run by the Federal Communications Commission, not by the Social Security Administration.  Receiving assistance through the ACP will not affect your eligibility for SSI or your SSI payment. For more information, visit </a:t>
            </a:r>
            <a:r>
              <a:rPr lang="en-US" sz="1800" b="1"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4"/>
              </a:rPr>
              <a:t>fcc.gov/</a:t>
            </a:r>
            <a:r>
              <a:rPr lang="en-US" sz="1800" b="1" u="sng"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4"/>
              </a:rPr>
              <a:t>acp</a:t>
            </a:r>
            <a:r>
              <a:rPr lang="en-US" sz="1800" b="1" dirty="0">
                <a:effectLst/>
                <a:latin typeface="Arial" panose="020B0604020202020204" pitchFamily="34" charset="0"/>
                <a:ea typeface="Times New Roman" panose="02020603050405020304" pitchFamily="18" charset="0"/>
                <a:cs typeface="Calibri" panose="020F0502020204030204" pitchFamily="34" charset="0"/>
              </a:rPr>
              <a:t>.</a:t>
            </a:r>
            <a:endParaRPr lang="en-US" sz="1800" dirty="0">
              <a:effectLst/>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Supplemental Security Income publication</a:t>
            </a:r>
            <a:r>
              <a:rPr lang="en-US" sz="1200" baseline="0" dirty="0"/>
              <a:t> # 05-11000 -- </a:t>
            </a:r>
            <a:r>
              <a:rPr lang="en-US" sz="1200" dirty="0"/>
              <a:t>ssa.gov/pubs/EN-05-11000.pdf</a:t>
            </a:r>
          </a:p>
          <a:p>
            <a:pPr marL="0" indent="0">
              <a:buFont typeface="Arial" panose="020B0604020202020204" pitchFamily="34" charset="0"/>
              <a:buNone/>
            </a:pPr>
            <a:endParaRPr lang="en-US" sz="1200" baseline="0" dirty="0"/>
          </a:p>
          <a:p>
            <a:pPr marL="0" indent="0">
              <a:buFont typeface="Arial" panose="020B0604020202020204" pitchFamily="34" charset="0"/>
              <a:buNone/>
            </a:pPr>
            <a:r>
              <a:rPr lang="en-US" sz="1200" baseline="0" dirty="0"/>
              <a:t>Slide reviewed:  OSSIPIP 11/23/2021 (JP)  Speaker notes updated:  4/26/2022 (JP/AJ)</a:t>
            </a:r>
            <a:endParaRPr lang="en-US" sz="1200" dirty="0"/>
          </a:p>
          <a:p>
            <a:pPr marL="285750" indent="-285750">
              <a:buFont typeface="Arial" panose="020B0604020202020204" pitchFamily="34" charset="0"/>
              <a:buChar char="•"/>
            </a:pPr>
            <a:endParaRPr lang="en-US" sz="1200" dirty="0"/>
          </a:p>
        </p:txBody>
      </p:sp>
    </p:spTree>
    <p:extLst>
      <p:ext uri="{BB962C8B-B14F-4D97-AF65-F5344CB8AC3E}">
        <p14:creationId xmlns:p14="http://schemas.microsoft.com/office/powerpoint/2010/main" val="2929301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ssa.gov/ssi/text-resources-ussi.htm</a:t>
            </a:r>
          </a:p>
          <a:p>
            <a:endParaRPr lang="en-US" dirty="0"/>
          </a:p>
        </p:txBody>
      </p:sp>
      <p:sp>
        <p:nvSpPr>
          <p:cNvPr id="4" name="Slide Number Placeholder 3"/>
          <p:cNvSpPr>
            <a:spLocks noGrp="1"/>
          </p:cNvSpPr>
          <p:nvPr>
            <p:ph type="sldNum" sz="quarter" idx="10"/>
          </p:nvPr>
        </p:nvSpPr>
        <p:spPr/>
        <p:txBody>
          <a:bodyPr/>
          <a:lstStyle/>
          <a:p>
            <a:fld id="{D8AD8C53-ECBC-44FC-9144-A8C38BDE651D}" type="slidenum">
              <a:rPr lang="en-US" smtClean="0"/>
              <a:t>25</a:t>
            </a:fld>
            <a:endParaRPr lang="en-US"/>
          </a:p>
        </p:txBody>
      </p:sp>
    </p:spTree>
    <p:extLst>
      <p:ext uri="{BB962C8B-B14F-4D97-AF65-F5344CB8AC3E}">
        <p14:creationId xmlns:p14="http://schemas.microsoft.com/office/powerpoint/2010/main" val="3694848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ssa.gov/ssi/text-living-ussi.htm</a:t>
            </a:r>
          </a:p>
        </p:txBody>
      </p:sp>
      <p:sp>
        <p:nvSpPr>
          <p:cNvPr id="4" name="Slide Number Placeholder 3"/>
          <p:cNvSpPr>
            <a:spLocks noGrp="1"/>
          </p:cNvSpPr>
          <p:nvPr>
            <p:ph type="sldNum" sz="quarter" idx="10"/>
          </p:nvPr>
        </p:nvSpPr>
        <p:spPr/>
        <p:txBody>
          <a:bodyPr/>
          <a:lstStyle/>
          <a:p>
            <a:fld id="{D8AD8C53-ECBC-44FC-9144-A8C38BDE651D}" type="slidenum">
              <a:rPr lang="en-US" smtClean="0"/>
              <a:t>26</a:t>
            </a:fld>
            <a:endParaRPr lang="en-US"/>
          </a:p>
        </p:txBody>
      </p:sp>
    </p:spTree>
    <p:extLst>
      <p:ext uri="{BB962C8B-B14F-4D97-AF65-F5344CB8AC3E}">
        <p14:creationId xmlns:p14="http://schemas.microsoft.com/office/powerpoint/2010/main" val="1475337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AD8C53-ECBC-44FC-9144-A8C38BDE651D}" type="slidenum">
              <a:rPr lang="en-US" smtClean="0"/>
              <a:t>27</a:t>
            </a:fld>
            <a:endParaRPr lang="en-US"/>
          </a:p>
        </p:txBody>
      </p:sp>
    </p:spTree>
    <p:extLst>
      <p:ext uri="{BB962C8B-B14F-4D97-AF65-F5344CB8AC3E}">
        <p14:creationId xmlns:p14="http://schemas.microsoft.com/office/powerpoint/2010/main" val="3964443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ssa.gov/ssi/text-report-ussi.htm</a:t>
            </a:r>
          </a:p>
        </p:txBody>
      </p:sp>
      <p:sp>
        <p:nvSpPr>
          <p:cNvPr id="4" name="Slide Number Placeholder 3"/>
          <p:cNvSpPr>
            <a:spLocks noGrp="1"/>
          </p:cNvSpPr>
          <p:nvPr>
            <p:ph type="sldNum" sz="quarter" idx="10"/>
          </p:nvPr>
        </p:nvSpPr>
        <p:spPr/>
        <p:txBody>
          <a:bodyPr/>
          <a:lstStyle/>
          <a:p>
            <a:fld id="{D8AD8C53-ECBC-44FC-9144-A8C38BDE651D}" type="slidenum">
              <a:rPr lang="en-US" smtClean="0"/>
              <a:t>28</a:t>
            </a:fld>
            <a:endParaRPr lang="en-US"/>
          </a:p>
        </p:txBody>
      </p:sp>
    </p:spTree>
    <p:extLst>
      <p:ext uri="{BB962C8B-B14F-4D97-AF65-F5344CB8AC3E}">
        <p14:creationId xmlns:p14="http://schemas.microsoft.com/office/powerpoint/2010/main" val="3851767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4/11/2022 (LF/DRB)</a:t>
            </a:r>
          </a:p>
        </p:txBody>
      </p:sp>
      <p:sp>
        <p:nvSpPr>
          <p:cNvPr id="4" name="Slide Number Placeholder 3"/>
          <p:cNvSpPr>
            <a:spLocks noGrp="1"/>
          </p:cNvSpPr>
          <p:nvPr>
            <p:ph type="sldNum" sz="quarter" idx="10"/>
          </p:nvPr>
        </p:nvSpPr>
        <p:spPr/>
        <p:txBody>
          <a:bodyPr/>
          <a:lstStyle/>
          <a:p>
            <a:fld id="{D8AD8C53-ECBC-44FC-9144-A8C38BDE651D}" type="slidenum">
              <a:rPr lang="en-US" smtClean="0"/>
              <a:t>29</a:t>
            </a:fld>
            <a:endParaRPr lang="en-US"/>
          </a:p>
        </p:txBody>
      </p:sp>
    </p:spTree>
    <p:extLst>
      <p:ext uri="{BB962C8B-B14F-4D97-AF65-F5344CB8AC3E}">
        <p14:creationId xmlns:p14="http://schemas.microsoft.com/office/powerpoint/2010/main" val="1603774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43">
              <a:defRPr/>
            </a:pPr>
            <a:r>
              <a:rPr lang="en-US"/>
              <a:t>Social Security</a:t>
            </a:r>
            <a:r>
              <a:rPr lang="en-US" baseline="0"/>
              <a:t> </a:t>
            </a:r>
            <a:r>
              <a:rPr lang="en-US"/>
              <a:t>offers much more than just retirement. We provide a safety net of financial protection for your whole family.</a:t>
            </a:r>
          </a:p>
          <a:p>
            <a:pPr defTabSz="931543">
              <a:defRPr/>
            </a:pPr>
            <a:endParaRPr lang="en-US"/>
          </a:p>
          <a:p>
            <a:pPr defTabSz="931543">
              <a:defRPr/>
            </a:pPr>
            <a:r>
              <a:rPr lang="en-US"/>
              <a:t>We’re with you throughout life’s journey– With retirement, disability, survivors, and other benefits, Social Security is here to help you and millions of others secure today and tomorrow. </a:t>
            </a:r>
          </a:p>
          <a:p>
            <a:pPr algn="l"/>
            <a:endParaRPr lang="en-US">
              <a:solidFill>
                <a:srgbClr val="FF0000"/>
              </a:solidFill>
            </a:endParaRPr>
          </a:p>
        </p:txBody>
      </p:sp>
      <p:sp>
        <p:nvSpPr>
          <p:cNvPr id="4" name="Slide Number Placeholder 3"/>
          <p:cNvSpPr>
            <a:spLocks noGrp="1"/>
          </p:cNvSpPr>
          <p:nvPr>
            <p:ph type="sldNum" sz="quarter" idx="10"/>
          </p:nvPr>
        </p:nvSpPr>
        <p:spPr/>
        <p:txBody>
          <a:bodyPr/>
          <a:lstStyle/>
          <a:p>
            <a:fld id="{CFD9E258-0B83-4639-8B99-8C7D4571410F}"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530613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solidFill>
              </a:rPr>
              <a:t>Remember that although the full retirement age has increased above age 65, Medicare eligibility is still age 65. One of the most important things to remember is that you can apply for Medicare online, even if you are waiting past age 65 to apply for Social Security retirement benefits.</a:t>
            </a:r>
          </a:p>
          <a:p>
            <a:endParaRPr lang="en-US">
              <a:solidFill>
                <a:schemeClr val="tx1"/>
              </a:solidFill>
            </a:endParaRPr>
          </a:p>
          <a:p>
            <a:r>
              <a:rPr lang="en-US">
                <a:solidFill>
                  <a:schemeClr val="tx1"/>
                </a:solidFill>
              </a:rPr>
              <a:t>You should apply for Medicare 3 months before your 65</a:t>
            </a:r>
            <a:r>
              <a:rPr lang="en-US" baseline="30000">
                <a:solidFill>
                  <a:schemeClr val="tx1"/>
                </a:solidFill>
              </a:rPr>
              <a:t>th</a:t>
            </a:r>
            <a:r>
              <a:rPr lang="en-US">
                <a:solidFill>
                  <a:schemeClr val="tx1"/>
                </a:solidFill>
              </a:rPr>
              <a:t> birthday, even when you plan to apply for your retirement or spouse’s benefits later.</a:t>
            </a:r>
          </a:p>
          <a:p>
            <a:endParaRPr lang="en-US">
              <a:solidFill>
                <a:schemeClr val="tx1"/>
              </a:solidFill>
            </a:endParaRPr>
          </a:p>
          <a:p>
            <a:r>
              <a:rPr lang="en-US">
                <a:solidFill>
                  <a:schemeClr val="tx1"/>
                </a:solidFill>
              </a:rPr>
              <a:t>If you are approved for Social Security disability benefits, you will be eligible for Medicare benefits 24 months from the month you were </a:t>
            </a:r>
            <a:r>
              <a:rPr lang="en-US" i="1">
                <a:solidFill>
                  <a:schemeClr val="tx1"/>
                </a:solidFill>
              </a:rPr>
              <a:t>entitled</a:t>
            </a:r>
            <a:r>
              <a:rPr lang="en-US">
                <a:solidFill>
                  <a:schemeClr val="tx1"/>
                </a:solidFill>
              </a:rPr>
              <a:t> to receive benefits, not from the first month you receive a payment.</a:t>
            </a:r>
          </a:p>
          <a:p>
            <a:endParaRPr lang="en-US">
              <a:solidFill>
                <a:schemeClr val="tx1"/>
              </a:solidFill>
            </a:endParaRPr>
          </a:p>
          <a:p>
            <a:r>
              <a:rPr lang="en-US">
                <a:solidFill>
                  <a:schemeClr val="tx1"/>
                </a:solidFill>
              </a:rPr>
              <a:t>If you are diagnosed with amyotrophic lateral sclerosis (Lou Gehrig’s disease) and you get disability benefits, you can get Medicare right away.</a:t>
            </a:r>
          </a:p>
          <a:p>
            <a:endParaRPr lang="en-US">
              <a:solidFill>
                <a:schemeClr val="tx1"/>
              </a:solidFill>
            </a:endParaRPr>
          </a:p>
          <a:p>
            <a:pPr defTabSz="917235">
              <a:defRPr/>
            </a:pPr>
            <a:r>
              <a:rPr lang="en-US">
                <a:solidFill>
                  <a:schemeClr val="tx1"/>
                </a:solidFill>
              </a:rPr>
              <a:t>If you have permanent kidney failure and you receive maintenance dialysis or a kidney transplant – you may also be eligible for Medicare.</a:t>
            </a:r>
          </a:p>
          <a:p>
            <a:pPr defTabSz="917235">
              <a:defRPr/>
            </a:pPr>
            <a:endParaRPr lang="en-US">
              <a:solidFill>
                <a:schemeClr val="tx1"/>
              </a:solidFill>
            </a:endParaRPr>
          </a:p>
          <a:p>
            <a:r>
              <a:rPr lang="en-US" u="sng">
                <a:solidFill>
                  <a:schemeClr val="tx1"/>
                </a:solidFill>
              </a:rPr>
              <a:t>*Note to speaker</a:t>
            </a:r>
            <a:r>
              <a:rPr lang="en-US">
                <a:solidFill>
                  <a:schemeClr val="tx1"/>
                </a:solidFill>
              </a:rPr>
              <a:t>: If an audience member asks about Medicare based on exposure to environmental health hazards,</a:t>
            </a:r>
            <a:endParaRPr lang="en-US">
              <a:solidFill>
                <a:schemeClr val="tx1"/>
              </a:solidFill>
              <a:cs typeface="Calibri"/>
            </a:endParaRPr>
          </a:p>
          <a:p>
            <a:r>
              <a:rPr lang="en-US">
                <a:solidFill>
                  <a:schemeClr val="tx1"/>
                </a:solidFill>
              </a:rPr>
              <a:t>provide this link:</a:t>
            </a:r>
            <a:r>
              <a:rPr lang="en-US"/>
              <a:t> </a:t>
            </a:r>
            <a:r>
              <a:rPr lang="en-US">
                <a:solidFill>
                  <a:schemeClr val="tx1"/>
                </a:solidFill>
              </a:rPr>
              <a:t> ssa.gov/</a:t>
            </a:r>
            <a:r>
              <a:rPr lang="en-US" err="1">
                <a:solidFill>
                  <a:schemeClr val="tx1"/>
                </a:solidFill>
              </a:rPr>
              <a:t>OP_Home</a:t>
            </a:r>
            <a:r>
              <a:rPr lang="en-US">
                <a:solidFill>
                  <a:schemeClr val="tx1"/>
                </a:solidFill>
              </a:rPr>
              <a:t>/</a:t>
            </a:r>
            <a:r>
              <a:rPr lang="en-US" err="1">
                <a:solidFill>
                  <a:schemeClr val="tx1"/>
                </a:solidFill>
              </a:rPr>
              <a:t>ssact</a:t>
            </a:r>
            <a:r>
              <a:rPr lang="en-US">
                <a:solidFill>
                  <a:schemeClr val="tx1"/>
                </a:solidFill>
              </a:rPr>
              <a:t>/title18/1881A.htm</a:t>
            </a:r>
            <a:r>
              <a:rPr lang="en-US"/>
              <a:t> or HI 00803.001 https://secure.ssa.gov/poms.nsf/lnx/0600803001</a:t>
            </a:r>
            <a:endParaRPr lang="en-US">
              <a:cs typeface="Calibri"/>
              <a:hlinkClick r:id="rId3"/>
            </a:endParaRPr>
          </a:p>
          <a:p>
            <a:pPr defTabSz="917235">
              <a:defRPr/>
            </a:pPr>
            <a:endParaRPr lang="en-US">
              <a:solidFill>
                <a:schemeClr val="tx1"/>
              </a:solidFill>
            </a:endParaRPr>
          </a:p>
          <a:p>
            <a:pPr defTabSz="917235">
              <a:defRPr/>
            </a:pPr>
            <a:r>
              <a:rPr lang="en-US">
                <a:solidFill>
                  <a:schemeClr val="tx1"/>
                </a:solidFill>
              </a:rPr>
              <a:t>Updated – </a:t>
            </a:r>
            <a:r>
              <a:rPr lang="en-US" sz="1200"/>
              <a:t> OISP/OEEMP </a:t>
            </a:r>
            <a:r>
              <a:rPr lang="en-US">
                <a:solidFill>
                  <a:schemeClr val="tx1"/>
                </a:solidFill>
              </a:rPr>
              <a:t>10/13/2022 (SY/JP)</a:t>
            </a:r>
          </a:p>
          <a:p>
            <a:pPr defTabSz="917235">
              <a:defRPr/>
            </a:pPr>
            <a:r>
              <a:rPr lang="en-US">
                <a:solidFill>
                  <a:schemeClr val="tx1"/>
                </a:solidFill>
              </a:rPr>
              <a:t>Speaker Notes updated 12/6/2022 (SY/JP)</a:t>
            </a:r>
          </a:p>
        </p:txBody>
      </p:sp>
      <p:sp>
        <p:nvSpPr>
          <p:cNvPr id="4" name="Slide Number Placeholder 3"/>
          <p:cNvSpPr>
            <a:spLocks noGrp="1"/>
          </p:cNvSpPr>
          <p:nvPr>
            <p:ph type="sldNum" sz="quarter" idx="10"/>
          </p:nvPr>
        </p:nvSpPr>
        <p:spPr/>
        <p:txBody>
          <a:bodyPr/>
          <a:lstStyle/>
          <a:p>
            <a:fld id="{7AA6493C-F506-43B6-9B4D-1CDB5879358C}" type="slidenum">
              <a:rPr lang="en-US" smtClean="0"/>
              <a:t>32</a:t>
            </a:fld>
            <a:endParaRPr lang="en-US"/>
          </a:p>
        </p:txBody>
      </p:sp>
    </p:spTree>
    <p:extLst>
      <p:ext uri="{BB962C8B-B14F-4D97-AF65-F5344CB8AC3E}">
        <p14:creationId xmlns:p14="http://schemas.microsoft.com/office/powerpoint/2010/main" val="408552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dirty="0">
                <a:latin typeface="Arial" panose="020B0604020202020204" pitchFamily="34" charset="0"/>
              </a:rPr>
              <a:t>The Social Security website is a valuable resource of information about all of Social Security’s programs and is accessible from a computer, tablet and smartphone.  We encourage you to use our online retirement planning tools to plan for a secure financial future. </a:t>
            </a:r>
          </a:p>
          <a:p>
            <a:pPr eaLnBrk="1" hangingPunct="1"/>
            <a:endParaRPr lang="en-US" altLang="en-US" b="0" dirty="0">
              <a:latin typeface="Arial" panose="020B0604020202020204" pitchFamily="34" charset="0"/>
            </a:endParaRPr>
          </a:p>
          <a:p>
            <a:pPr eaLnBrk="1" hangingPunct="1"/>
            <a:r>
              <a:rPr lang="en-US" altLang="en-US" b="0" dirty="0">
                <a:latin typeface="Arial" panose="020B0604020202020204" pitchFamily="34" charset="0"/>
              </a:rPr>
              <a:t>Slide updated 12/6/2022 (SY/JP)</a:t>
            </a:r>
          </a:p>
        </p:txBody>
      </p:sp>
      <p:sp>
        <p:nvSpPr>
          <p:cNvPr id="17613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63">
              <a:defRPr sz="2400" b="1">
                <a:solidFill>
                  <a:srgbClr val="DDDDDD"/>
                </a:solidFill>
                <a:latin typeface="Arial" panose="020B0604020202020204" pitchFamily="34" charset="0"/>
              </a:defRPr>
            </a:lvl1pPr>
            <a:lvl2pPr marL="758496" indent="-291107" defTabSz="942863">
              <a:defRPr sz="2400" b="1">
                <a:solidFill>
                  <a:srgbClr val="DDDDDD"/>
                </a:solidFill>
                <a:latin typeface="Arial" panose="020B0604020202020204" pitchFamily="34" charset="0"/>
              </a:defRPr>
            </a:lvl2pPr>
            <a:lvl3pPr marL="1167664" indent="-232887" defTabSz="942863">
              <a:defRPr sz="2400" b="1">
                <a:solidFill>
                  <a:srgbClr val="DDDDDD"/>
                </a:solidFill>
                <a:latin typeface="Arial" panose="020B0604020202020204" pitchFamily="34" charset="0"/>
              </a:defRPr>
            </a:lvl3pPr>
            <a:lvl4pPr marL="1635053" indent="-232887" defTabSz="942863">
              <a:defRPr sz="2400" b="1">
                <a:solidFill>
                  <a:srgbClr val="DDDDDD"/>
                </a:solidFill>
                <a:latin typeface="Arial" panose="020B0604020202020204" pitchFamily="34" charset="0"/>
              </a:defRPr>
            </a:lvl4pPr>
            <a:lvl5pPr marL="2102441" indent="-232887" defTabSz="942863">
              <a:defRPr sz="2400" b="1">
                <a:solidFill>
                  <a:srgbClr val="DDDDDD"/>
                </a:solidFill>
                <a:latin typeface="Arial" panose="020B0604020202020204" pitchFamily="34" charset="0"/>
              </a:defRPr>
            </a:lvl5pPr>
            <a:lvl6pPr marL="2568212" indent="-232887" defTabSz="942863" eaLnBrk="0" fontAlgn="base" hangingPunct="0">
              <a:spcBef>
                <a:spcPct val="0"/>
              </a:spcBef>
              <a:spcAft>
                <a:spcPct val="0"/>
              </a:spcAft>
              <a:defRPr sz="2400" b="1">
                <a:solidFill>
                  <a:srgbClr val="DDDDDD"/>
                </a:solidFill>
                <a:latin typeface="Arial" panose="020B0604020202020204" pitchFamily="34" charset="0"/>
              </a:defRPr>
            </a:lvl6pPr>
            <a:lvl7pPr marL="3033984" indent="-232887" defTabSz="942863" eaLnBrk="0" fontAlgn="base" hangingPunct="0">
              <a:spcBef>
                <a:spcPct val="0"/>
              </a:spcBef>
              <a:spcAft>
                <a:spcPct val="0"/>
              </a:spcAft>
              <a:defRPr sz="2400" b="1">
                <a:solidFill>
                  <a:srgbClr val="DDDDDD"/>
                </a:solidFill>
                <a:latin typeface="Arial" panose="020B0604020202020204" pitchFamily="34" charset="0"/>
              </a:defRPr>
            </a:lvl7pPr>
            <a:lvl8pPr marL="3499756" indent="-232887" defTabSz="942863" eaLnBrk="0" fontAlgn="base" hangingPunct="0">
              <a:spcBef>
                <a:spcPct val="0"/>
              </a:spcBef>
              <a:spcAft>
                <a:spcPct val="0"/>
              </a:spcAft>
              <a:defRPr sz="2400" b="1">
                <a:solidFill>
                  <a:srgbClr val="DDDDDD"/>
                </a:solidFill>
                <a:latin typeface="Arial" panose="020B0604020202020204" pitchFamily="34" charset="0"/>
              </a:defRPr>
            </a:lvl8pPr>
            <a:lvl9pPr marL="3965527" indent="-232887" defTabSz="942863"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b="0">
                <a:solidFill>
                  <a:srgbClr val="000000"/>
                </a:solidFill>
              </a:rPr>
              <a:t>78</a:t>
            </a:r>
          </a:p>
        </p:txBody>
      </p:sp>
    </p:spTree>
    <p:extLst>
      <p:ext uri="{BB962C8B-B14F-4D97-AF65-F5344CB8AC3E}">
        <p14:creationId xmlns:p14="http://schemas.microsoft.com/office/powerpoint/2010/main" val="1819389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i="1"/>
              <a:t>my</a:t>
            </a:r>
            <a:r>
              <a:rPr lang="en-US"/>
              <a:t> Social Security is a convenient and secure suite of services designed to put you in control of your personal Social Security information, as well as help you manage your benefits when you start receiving them.  Your account gives you the information you need at your convenience - all without calling or visiting a local office.</a:t>
            </a:r>
          </a:p>
          <a:p>
            <a:pPr eaLnBrk="1" hangingPunct="1">
              <a:spcBef>
                <a:spcPct val="0"/>
              </a:spcBef>
            </a:pPr>
            <a:endParaRPr lang="en-US" altLang="en-US" b="0">
              <a:latin typeface="Arial" panose="020B0604020202020204" pitchFamily="34" charset="0"/>
            </a:endParaRPr>
          </a:p>
          <a:p>
            <a:r>
              <a:rPr lang="en-US" altLang="en-US" b="0">
                <a:latin typeface="Arial" panose="020B0604020202020204" pitchFamily="34" charset="0"/>
              </a:rPr>
              <a:t>You can only open a </a:t>
            </a:r>
            <a:r>
              <a:rPr lang="en-US" altLang="en-US" b="0" i="1">
                <a:latin typeface="Arial" panose="020B0604020202020204" pitchFamily="34" charset="0"/>
              </a:rPr>
              <a:t>my</a:t>
            </a:r>
            <a:r>
              <a:rPr lang="en-US" altLang="en-US" b="0">
                <a:latin typeface="Arial" panose="020B0604020202020204" pitchFamily="34" charset="0"/>
              </a:rPr>
              <a:t> Social Security account for yourself. You cannot open an account for another person, even if you have his or her written consent. </a:t>
            </a:r>
            <a:br>
              <a:rPr lang="en-US" altLang="en-US" b="0">
                <a:latin typeface="Arial" panose="020B0604020202020204" pitchFamily="34" charset="0"/>
              </a:rPr>
            </a:br>
            <a:br>
              <a:rPr lang="en-US" altLang="en-US" b="0">
                <a:latin typeface="Arial" panose="020B0604020202020204" pitchFamily="34" charset="0"/>
              </a:rPr>
            </a:br>
            <a:r>
              <a:rPr lang="en-US" altLang="en-US" b="0">
                <a:latin typeface="Arial" panose="020B0604020202020204" pitchFamily="34" charset="0"/>
              </a:rPr>
              <a:t>You may be unable to open a </a:t>
            </a:r>
            <a:r>
              <a:rPr lang="en-US" altLang="en-US" b="0" i="1">
                <a:latin typeface="Arial" panose="020B0604020202020204" pitchFamily="34" charset="0"/>
              </a:rPr>
              <a:t>my</a:t>
            </a:r>
            <a:r>
              <a:rPr lang="en-US" altLang="en-US" b="0">
                <a:latin typeface="Arial" panose="020B0604020202020204" pitchFamily="34" charset="0"/>
              </a:rPr>
              <a:t> Social Security account if you:</a:t>
            </a:r>
          </a:p>
          <a:p>
            <a:br>
              <a:rPr lang="en-US" altLang="en-US" b="0">
                <a:latin typeface="Arial" panose="020B0604020202020204" pitchFamily="34" charset="0"/>
              </a:rPr>
            </a:br>
            <a:r>
              <a:rPr lang="en-US" altLang="en-US" b="0">
                <a:latin typeface="Arial" panose="020B0604020202020204" pitchFamily="34" charset="0"/>
              </a:rPr>
              <a:t>•     Blocked electronic access to your personal Social Security information;</a:t>
            </a:r>
            <a:br>
              <a:rPr lang="en-US" altLang="en-US" b="0">
                <a:latin typeface="Arial" panose="020B0604020202020204" pitchFamily="34" charset="0"/>
              </a:rPr>
            </a:br>
            <a:r>
              <a:rPr lang="en-US" altLang="en-US" b="0">
                <a:latin typeface="Arial" panose="020B0604020202020204" pitchFamily="34" charset="0"/>
              </a:rPr>
              <a:t>•     Recently moved or changed your name; or</a:t>
            </a:r>
            <a:br>
              <a:rPr lang="en-US" altLang="en-US" b="0">
                <a:latin typeface="Arial" panose="020B0604020202020204" pitchFamily="34" charset="0"/>
              </a:rPr>
            </a:br>
            <a:r>
              <a:rPr lang="en-US" altLang="en-US" b="0">
                <a:latin typeface="Arial" panose="020B0604020202020204" pitchFamily="34" charset="0"/>
              </a:rPr>
              <a:t>•     Placed a freeze on your credit report.</a:t>
            </a:r>
          </a:p>
          <a:p>
            <a:endParaRPr lang="en-US" altLang="en-US" b="0">
              <a:latin typeface="Arial" panose="020B0604020202020204" pitchFamily="34" charset="0"/>
            </a:endParaRPr>
          </a:p>
          <a:p>
            <a:r>
              <a:rPr lang="en-US" altLang="en-US" b="0">
                <a:latin typeface="Arial" panose="020B0604020202020204" pitchFamily="34" charset="0"/>
              </a:rPr>
              <a:t>Your online </a:t>
            </a:r>
            <a:r>
              <a:rPr lang="en-US" altLang="en-US" b="0" i="1">
                <a:latin typeface="Arial" panose="020B0604020202020204" pitchFamily="34" charset="0"/>
              </a:rPr>
              <a:t>my</a:t>
            </a:r>
            <a:r>
              <a:rPr lang="en-US" altLang="en-US" b="0">
                <a:latin typeface="Arial" panose="020B0604020202020204" pitchFamily="34" charset="0"/>
              </a:rPr>
              <a:t> Social Security account provides a variety of information to help you and your family. </a:t>
            </a:r>
          </a:p>
          <a:p>
            <a:endParaRPr lang="en-US" altLang="en-US" b="0">
              <a:latin typeface="Arial" panose="020B0604020202020204" pitchFamily="34" charset="0"/>
            </a:endParaRPr>
          </a:p>
          <a:p>
            <a:r>
              <a:rPr lang="en-US" altLang="en-US" b="0">
                <a:latin typeface="Arial" panose="020B0604020202020204" pitchFamily="34" charset="0"/>
              </a:rPr>
              <a:t>Speaker notes updated (DRB)  6/8/2022 (JP/AJ)</a:t>
            </a:r>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63">
              <a:defRPr sz="2400" b="1">
                <a:solidFill>
                  <a:srgbClr val="DDDDDD"/>
                </a:solidFill>
                <a:latin typeface="Arial" panose="020B0604020202020204" pitchFamily="34" charset="0"/>
              </a:defRPr>
            </a:lvl1pPr>
            <a:lvl2pPr marL="758496" indent="-291107" defTabSz="942863">
              <a:defRPr sz="2400" b="1">
                <a:solidFill>
                  <a:srgbClr val="DDDDDD"/>
                </a:solidFill>
                <a:latin typeface="Arial" panose="020B0604020202020204" pitchFamily="34" charset="0"/>
              </a:defRPr>
            </a:lvl2pPr>
            <a:lvl3pPr marL="1167664" indent="-232887" defTabSz="942863">
              <a:defRPr sz="2400" b="1">
                <a:solidFill>
                  <a:srgbClr val="DDDDDD"/>
                </a:solidFill>
                <a:latin typeface="Arial" panose="020B0604020202020204" pitchFamily="34" charset="0"/>
              </a:defRPr>
            </a:lvl3pPr>
            <a:lvl4pPr marL="1635053" indent="-232887" defTabSz="942863">
              <a:defRPr sz="2400" b="1">
                <a:solidFill>
                  <a:srgbClr val="DDDDDD"/>
                </a:solidFill>
                <a:latin typeface="Arial" panose="020B0604020202020204" pitchFamily="34" charset="0"/>
              </a:defRPr>
            </a:lvl4pPr>
            <a:lvl5pPr marL="2102441" indent="-232887" defTabSz="942863">
              <a:defRPr sz="2400" b="1">
                <a:solidFill>
                  <a:srgbClr val="DDDDDD"/>
                </a:solidFill>
                <a:latin typeface="Arial" panose="020B0604020202020204" pitchFamily="34" charset="0"/>
              </a:defRPr>
            </a:lvl5pPr>
            <a:lvl6pPr marL="2568212" indent="-232887" defTabSz="942863" eaLnBrk="0" fontAlgn="base" hangingPunct="0">
              <a:spcBef>
                <a:spcPct val="0"/>
              </a:spcBef>
              <a:spcAft>
                <a:spcPct val="0"/>
              </a:spcAft>
              <a:defRPr sz="2400" b="1">
                <a:solidFill>
                  <a:srgbClr val="DDDDDD"/>
                </a:solidFill>
                <a:latin typeface="Arial" panose="020B0604020202020204" pitchFamily="34" charset="0"/>
              </a:defRPr>
            </a:lvl6pPr>
            <a:lvl7pPr marL="3033984" indent="-232887" defTabSz="942863" eaLnBrk="0" fontAlgn="base" hangingPunct="0">
              <a:spcBef>
                <a:spcPct val="0"/>
              </a:spcBef>
              <a:spcAft>
                <a:spcPct val="0"/>
              </a:spcAft>
              <a:defRPr sz="2400" b="1">
                <a:solidFill>
                  <a:srgbClr val="DDDDDD"/>
                </a:solidFill>
                <a:latin typeface="Arial" panose="020B0604020202020204" pitchFamily="34" charset="0"/>
              </a:defRPr>
            </a:lvl7pPr>
            <a:lvl8pPr marL="3499756" indent="-232887" defTabSz="942863" eaLnBrk="0" fontAlgn="base" hangingPunct="0">
              <a:spcBef>
                <a:spcPct val="0"/>
              </a:spcBef>
              <a:spcAft>
                <a:spcPct val="0"/>
              </a:spcAft>
              <a:defRPr sz="2400" b="1">
                <a:solidFill>
                  <a:srgbClr val="DDDDDD"/>
                </a:solidFill>
                <a:latin typeface="Arial" panose="020B0604020202020204" pitchFamily="34" charset="0"/>
              </a:defRPr>
            </a:lvl8pPr>
            <a:lvl9pPr marL="3965527" indent="-232887" defTabSz="942863" eaLnBrk="0" fontAlgn="base" hangingPunct="0">
              <a:spcBef>
                <a:spcPct val="0"/>
              </a:spcBef>
              <a:spcAft>
                <a:spcPct val="0"/>
              </a:spcAft>
              <a:defRPr sz="2400" b="1">
                <a:solidFill>
                  <a:srgbClr val="DDDDDD"/>
                </a:solidFill>
                <a:latin typeface="Arial" panose="020B0604020202020204" pitchFamily="34" charset="0"/>
              </a:defRPr>
            </a:lvl9pPr>
          </a:lstStyle>
          <a:p>
            <a:fld id="{51430185-CC52-4369-893A-8AC9BACCD8B6}" type="slidenum">
              <a:rPr lang="en-US" altLang="en-US" sz="1100" b="0">
                <a:solidFill>
                  <a:srgbClr val="000000"/>
                </a:solidFill>
              </a:rPr>
              <a:pPr/>
              <a:t>34</a:t>
            </a:fld>
            <a:endParaRPr lang="en-US" altLang="en-US" sz="1100" b="0">
              <a:solidFill>
                <a:srgbClr val="000000"/>
              </a:solidFill>
            </a:endParaRPr>
          </a:p>
        </p:txBody>
      </p:sp>
    </p:spTree>
    <p:extLst>
      <p:ext uri="{BB962C8B-B14F-4D97-AF65-F5344CB8AC3E}">
        <p14:creationId xmlns:p14="http://schemas.microsoft.com/office/powerpoint/2010/main" val="3910812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6493C-F506-43B6-9B4D-1CDB587935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6192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5205" indent="-175205">
              <a:buFont typeface="Arial" panose="020B0604020202020204" pitchFamily="34" charset="0"/>
              <a:buChar char="•"/>
              <a:defRPr/>
            </a:pPr>
            <a:r>
              <a:rPr lang="en-US" altLang="en-US" sz="1200" b="0">
                <a:cs typeface="Arial" panose="020B0604020202020204" pitchFamily="34" charset="0"/>
              </a:rPr>
              <a:t>To open a </a:t>
            </a:r>
            <a:r>
              <a:rPr lang="en-US" altLang="en-US" sz="1200" b="0" i="1">
                <a:cs typeface="Arial" panose="020B0604020202020204" pitchFamily="34" charset="0"/>
              </a:rPr>
              <a:t>my</a:t>
            </a:r>
            <a:r>
              <a:rPr lang="en-US" altLang="en-US" sz="1200" b="0">
                <a:cs typeface="Arial" panose="020B0604020202020204" pitchFamily="34" charset="0"/>
              </a:rPr>
              <a:t> Social Security account, you have to be at least 18, have a valid e-mail address, a Social Security number, a phone number, and a U.S. mailing address.</a:t>
            </a:r>
            <a:endParaRPr lang="en-US" sz="1200" b="0">
              <a:cs typeface="Arial" panose="020B0604020202020204" pitchFamily="34" charset="0"/>
            </a:endParaRPr>
          </a:p>
          <a:p>
            <a:pPr marL="175205" indent="-175205">
              <a:buFont typeface="Arial" panose="020B0604020202020204" pitchFamily="34" charset="0"/>
              <a:buChar char="•"/>
              <a:defRPr/>
            </a:pPr>
            <a:r>
              <a:rPr lang="en-US" sz="1200" b="0">
                <a:cs typeface="Arial" panose="020B0604020202020204" pitchFamily="34" charset="0"/>
              </a:rPr>
              <a:t>To open your account, go to </a:t>
            </a:r>
            <a:r>
              <a:rPr lang="en-US" sz="1200" b="0" i="1">
                <a:cs typeface="Arial" panose="020B0604020202020204" pitchFamily="34" charset="0"/>
              </a:rPr>
              <a:t>ssa.gov/</a:t>
            </a:r>
            <a:r>
              <a:rPr lang="en-US" sz="1200" b="0" i="1" err="1">
                <a:cs typeface="Arial" panose="020B0604020202020204" pitchFamily="34" charset="0"/>
              </a:rPr>
              <a:t>myaccount</a:t>
            </a:r>
            <a:r>
              <a:rPr lang="en-US" sz="1200" b="0" i="1">
                <a:cs typeface="Arial" panose="020B0604020202020204" pitchFamily="34" charset="0"/>
              </a:rPr>
              <a:t> </a:t>
            </a:r>
            <a:r>
              <a:rPr lang="en-US" sz="1200" b="0">
                <a:cs typeface="Arial" panose="020B0604020202020204" pitchFamily="34" charset="0"/>
              </a:rPr>
              <a:t>and select “Sign In or Create an Account.”</a:t>
            </a:r>
          </a:p>
          <a:p>
            <a:pPr marL="175205" indent="-175205">
              <a:buFont typeface="Arial" panose="020B0604020202020204" pitchFamily="34" charset="0"/>
              <a:buChar char="•"/>
              <a:defRPr/>
            </a:pPr>
            <a:endParaRPr lang="en-US" sz="1200" b="0">
              <a:cs typeface="Arial" panose="020B0604020202020204" pitchFamily="34" charset="0"/>
            </a:endParaRPr>
          </a:p>
          <a:p>
            <a:pPr marL="175205" indent="-175205" algn="l" defTabSz="914400" rtl="0" eaLnBrk="1" latinLnBrk="0" hangingPunct="1">
              <a:buFont typeface="Arial" panose="020B0604020202020204" pitchFamily="34" charset="0"/>
              <a:buChar char="•"/>
              <a:defRPr/>
            </a:pPr>
            <a:r>
              <a:rPr lang="en-US" sz="1200" b="0" kern="1200">
                <a:solidFill>
                  <a:schemeClr val="tx1"/>
                </a:solidFill>
                <a:latin typeface="+mn-lt"/>
                <a:ea typeface="+mn-ea"/>
                <a:cs typeface="Arial" panose="020B0604020202020204" pitchFamily="34" charset="0"/>
              </a:rPr>
              <a:t>If you have a </a:t>
            </a:r>
            <a:r>
              <a:rPr lang="en-US" sz="1200" b="0" i="1" kern="1200">
                <a:solidFill>
                  <a:schemeClr val="tx1"/>
                </a:solidFill>
                <a:latin typeface="+mn-lt"/>
                <a:ea typeface="+mn-ea"/>
                <a:cs typeface="Arial" panose="020B0604020202020204" pitchFamily="34" charset="0"/>
              </a:rPr>
              <a:t>my</a:t>
            </a:r>
            <a:r>
              <a:rPr lang="en-US" sz="1200" b="0" kern="1200">
                <a:solidFill>
                  <a:schemeClr val="tx1"/>
                </a:solidFill>
                <a:latin typeface="+mn-lt"/>
                <a:ea typeface="+mn-ea"/>
                <a:cs typeface="Arial" panose="020B0604020202020204" pitchFamily="34" charset="0"/>
              </a:rPr>
              <a:t> Social Security username and password from prior to 9/18/21 - you will continue to sign in with that same username and password. </a:t>
            </a:r>
          </a:p>
          <a:p>
            <a:pPr marL="175205" indent="-175205" algn="l" defTabSz="914400" rtl="0" eaLnBrk="1" latinLnBrk="0" hangingPunct="1">
              <a:buFont typeface="Arial" panose="020B0604020202020204" pitchFamily="34" charset="0"/>
              <a:buChar char="•"/>
              <a:defRPr/>
            </a:pPr>
            <a:r>
              <a:rPr lang="en-US" sz="1200">
                <a:effectLst/>
                <a:latin typeface="Segoe UI" panose="020B0502040204020203" pitchFamily="34" charset="0"/>
              </a:rPr>
              <a:t>You also have the option to sign in through Login.gov or ID.me if you already have an account.</a:t>
            </a:r>
          </a:p>
          <a:p>
            <a:pPr marL="175205" indent="-175205" algn="l" defTabSz="914400" rtl="0" eaLnBrk="1" latinLnBrk="0" hangingPunct="1">
              <a:buFont typeface="Arial" panose="020B0604020202020204" pitchFamily="34" charset="0"/>
              <a:buChar char="•"/>
              <a:defRPr/>
            </a:pPr>
            <a:endParaRPr lang="en-US" sz="1200" b="0" kern="1200">
              <a:solidFill>
                <a:schemeClr val="tx1"/>
              </a:solidFill>
              <a:latin typeface="+mn-lt"/>
              <a:ea typeface="+mn-ea"/>
              <a:cs typeface="Arial" panose="020B0604020202020204" pitchFamily="34" charset="0"/>
            </a:endParaRPr>
          </a:p>
          <a:p>
            <a:pPr marL="175205" indent="-175205" algn="l" defTabSz="914400" rtl="0" eaLnBrk="1" latinLnBrk="0" hangingPunct="1">
              <a:buFont typeface="Arial" panose="020B0604020202020204" pitchFamily="34" charset="0"/>
              <a:buChar char="•"/>
              <a:defRPr/>
            </a:pPr>
            <a:r>
              <a:rPr lang="en-US" sz="1200" b="0" kern="1200">
                <a:solidFill>
                  <a:schemeClr val="tx1"/>
                </a:solidFill>
                <a:latin typeface="+mn-lt"/>
                <a:ea typeface="+mn-ea"/>
                <a:cs typeface="Arial" panose="020B0604020202020204" pitchFamily="34" charset="0"/>
              </a:rPr>
              <a:t>If you don’t have a Login.gov or ID.me account, select the “Create an Account” link to start this one-time registration process.</a:t>
            </a:r>
          </a:p>
          <a:p>
            <a:pPr marL="175205" marR="0" lvl="0" indent="-1752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Segoe UI" panose="020B0502040204020203" pitchFamily="34" charset="0"/>
              </a:rPr>
              <a:t>The first Create an Account button will send you to a page where you will need to click ‘Create an Account’ again. Once you select ‘Create an Account’ it will automatically direct you to Login.gov.</a:t>
            </a:r>
          </a:p>
          <a:p>
            <a:pPr marL="175205" marR="0" lvl="0" indent="-1752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Segoe UI" panose="020B0502040204020203" pitchFamily="34" charset="0"/>
              </a:rPr>
              <a:t>This is the page that shows after the first Create an Account https://secure.ssa.gov/RIL/SiView.action</a:t>
            </a:r>
            <a:endParaRPr lang="en-US" sz="1800">
              <a:effectLst/>
              <a:latin typeface="Arial" panose="020B0604020202020204" pitchFamily="34" charset="0"/>
            </a:endParaRPr>
          </a:p>
          <a:p>
            <a:pPr marL="175205" indent="-175205" algn="l" defTabSz="914400" rtl="0" eaLnBrk="1" latinLnBrk="0" hangingPunct="1">
              <a:buFont typeface="Arial" panose="020B0604020202020204" pitchFamily="34" charset="0"/>
              <a:buChar char="•"/>
              <a:defRPr/>
            </a:pPr>
            <a:endParaRPr lang="en-US" sz="1200" b="0" kern="1200">
              <a:solidFill>
                <a:schemeClr val="tx1"/>
              </a:solidFill>
              <a:latin typeface="+mn-lt"/>
              <a:ea typeface="+mn-ea"/>
              <a:cs typeface="Arial" panose="020B0604020202020204" pitchFamily="34" charset="0"/>
            </a:endParaRPr>
          </a:p>
          <a:p>
            <a:pPr marL="175205" indent="-175205" algn="l" defTabSz="914400" rtl="0" eaLnBrk="1" latinLnBrk="0" hangingPunct="1">
              <a:buFont typeface="Arial" panose="020B0604020202020204" pitchFamily="34" charset="0"/>
              <a:buChar char="•"/>
              <a:defRPr/>
            </a:pPr>
            <a:r>
              <a:rPr lang="en-US" sz="1200" b="0" kern="1200">
                <a:solidFill>
                  <a:schemeClr val="tx1"/>
                </a:solidFill>
                <a:latin typeface="+mn-lt"/>
                <a:ea typeface="+mn-ea"/>
                <a:cs typeface="Arial" panose="020B0604020202020204" pitchFamily="34" charset="0"/>
              </a:rPr>
              <a:t>Once you create a new Login.gov credential, we will still complete the identity verification part, so you will need to provide some personal information to us.</a:t>
            </a:r>
          </a:p>
          <a:p>
            <a:pPr marL="175205" marR="0" lvl="0" indent="-1752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tx1"/>
                </a:solidFill>
                <a:latin typeface="+mn-lt"/>
                <a:ea typeface="+mn-ea"/>
                <a:cs typeface="Arial" panose="020B0604020202020204" pitchFamily="34" charset="0"/>
              </a:rPr>
              <a:t>You will also receive an activation code from us to complete the process </a:t>
            </a:r>
            <a:r>
              <a:rPr lang="en-US" sz="1800">
                <a:effectLst/>
                <a:latin typeface="Segoe UI" panose="020B0502040204020203" pitchFamily="34" charset="0"/>
              </a:rPr>
              <a:t>of creating your personal </a:t>
            </a:r>
            <a:r>
              <a:rPr lang="en-US" altLang="en-US" sz="1800" b="0" i="1">
                <a:solidFill>
                  <a:srgbClr val="D12229"/>
                </a:solidFill>
                <a:latin typeface="Georgia" panose="02040502050405020303" pitchFamily="18" charset="0"/>
                <a:cs typeface="Times New Roman" panose="02020603050405020304" pitchFamily="18" charset="0"/>
              </a:rPr>
              <a:t>my</a:t>
            </a:r>
            <a:r>
              <a:rPr lang="en-US" altLang="en-US" sz="1800" b="0" i="1">
                <a:solidFill>
                  <a:srgbClr val="002060"/>
                </a:solidFill>
                <a:latin typeface="Georgia" panose="02040502050405020303" pitchFamily="18" charset="0"/>
                <a:cs typeface="Times New Roman" panose="02020603050405020304" pitchFamily="18" charset="0"/>
              </a:rPr>
              <a:t> </a:t>
            </a:r>
            <a:r>
              <a:rPr lang="en-US" altLang="en-US" sz="1800" b="0">
                <a:solidFill>
                  <a:srgbClr val="0054A6"/>
                </a:solidFill>
                <a:latin typeface="Georgia" panose="02040502050405020303" pitchFamily="18" charset="0"/>
                <a:cs typeface="Times New Roman" panose="02020603050405020304" pitchFamily="18" charset="0"/>
              </a:rPr>
              <a:t>Social Security</a:t>
            </a:r>
            <a:r>
              <a:rPr lang="en-US" altLang="en-US" sz="1800" b="0">
                <a:solidFill>
                  <a:srgbClr val="6089CC"/>
                </a:solidFill>
                <a:latin typeface="Arial" panose="020B0604020202020204" pitchFamily="34" charset="0"/>
                <a:cs typeface="Times New Roman" panose="02020603050405020304" pitchFamily="18" charset="0"/>
              </a:rPr>
              <a:t> </a:t>
            </a:r>
            <a:r>
              <a:rPr lang="en-US" sz="1800">
                <a:effectLst/>
                <a:latin typeface="Segoe UI" panose="020B0502040204020203" pitchFamily="34" charset="0"/>
              </a:rPr>
              <a:t>account.</a:t>
            </a:r>
            <a:endParaRPr lang="en-US" sz="1800">
              <a:effectLst/>
              <a:latin typeface="Arial" panose="020B0604020202020204" pitchFamily="34" charset="0"/>
            </a:endParaRPr>
          </a:p>
          <a:p>
            <a:pPr marL="175205" marR="0" lvl="0" indent="-1752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Segoe UI" panose="020B0502040204020203" pitchFamily="34" charset="0"/>
              </a:rPr>
              <a:t>You are given the option to select whether to receive your activation code by postal mail, text message, or automated voice phone call if we can verify at least one of these options.</a:t>
            </a:r>
            <a:endParaRPr lang="en-US" sz="1800">
              <a:effectLst/>
              <a:latin typeface="Arial" panose="020B0604020202020204" pitchFamily="34" charset="0"/>
            </a:endParaRPr>
          </a:p>
          <a:p>
            <a:pPr marL="175205" marR="0" lvl="0" indent="-1752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Segoe UI" panose="020B0502040204020203" pitchFamily="34" charset="0"/>
              </a:rPr>
              <a:t>If you receive your activation code via text message or phone call, you can finish creating your account right away. If you receive your code by mail, you will need to go to www.ssa.gov/myaccount and select “Finish Setting Up Your Account” after receiving the code. </a:t>
            </a:r>
          </a:p>
          <a:p>
            <a:pPr marL="175205" marR="0" lvl="0" indent="-1752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Segoe UI" panose="020B0502040204020203" pitchFamily="34" charset="0"/>
              </a:rPr>
              <a:t>After successfully creating your account, you are redirected to the my Social Security Terms of Service screen prior to accessing your account.</a:t>
            </a:r>
            <a:endParaRPr lang="en-US" sz="1200" b="0" kern="1200">
              <a:solidFill>
                <a:schemeClr val="tx1"/>
              </a:solidFill>
              <a:latin typeface="+mn-lt"/>
              <a:ea typeface="+mn-ea"/>
              <a:cs typeface="Arial" panose="020B0604020202020204" pitchFamily="34" charset="0"/>
            </a:endParaRPr>
          </a:p>
          <a:p>
            <a:pPr marL="175205" indent="-175205" algn="l" defTabSz="914400" rtl="0" eaLnBrk="1" latinLnBrk="0" hangingPunct="1">
              <a:buFont typeface="Arial" panose="020B0604020202020204" pitchFamily="34" charset="0"/>
              <a:buChar char="•"/>
              <a:defRPr/>
            </a:pPr>
            <a:endParaRPr lang="en-US" sz="1200" b="0" kern="1200">
              <a:solidFill>
                <a:schemeClr val="tx1"/>
              </a:solidFill>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solidFill>
                  <a:srgbClr val="003366"/>
                </a:solidFill>
              </a:rPr>
              <a:t>No matter what type of device you use, the </a:t>
            </a:r>
            <a:r>
              <a:rPr lang="en-US" sz="1200" i="1">
                <a:solidFill>
                  <a:srgbClr val="FF0000"/>
                </a:solidFill>
                <a:latin typeface="Georgia" panose="02040502050405020303" pitchFamily="18" charset="0"/>
              </a:rPr>
              <a:t>my </a:t>
            </a:r>
            <a:r>
              <a:rPr lang="en-US" sz="1200">
                <a:solidFill>
                  <a:srgbClr val="0054A6"/>
                </a:solidFill>
                <a:latin typeface="Georgia" panose="02040502050405020303" pitchFamily="18" charset="0"/>
                <a:cs typeface="Times New Roman" panose="02020603050405020304" pitchFamily="18" charset="0"/>
              </a:rPr>
              <a:t>Social Security</a:t>
            </a:r>
            <a:r>
              <a:rPr lang="en-US" sz="1200">
                <a:solidFill>
                  <a:srgbClr val="003366"/>
                </a:solidFill>
              </a:rPr>
              <a:t> </a:t>
            </a:r>
            <a:r>
              <a:rPr lang="en-US" sz="1200" i="1">
                <a:solidFill>
                  <a:srgbClr val="003366"/>
                </a:solidFill>
              </a:rPr>
              <a:t>portal will automatically re-adjust to fit the appropriate screen size, providing you full, easy-to-use access to your personal account!</a:t>
            </a:r>
          </a:p>
          <a:p>
            <a:pPr>
              <a:defRPr/>
            </a:pPr>
            <a:endParaRPr lang="en-US" b="0"/>
          </a:p>
          <a:p>
            <a:pPr>
              <a:defRPr/>
            </a:pPr>
            <a:r>
              <a:rPr lang="en-US" altLang="en-US" b="0"/>
              <a:t>Updated</a:t>
            </a:r>
            <a:r>
              <a:rPr lang="en-US" altLang="en-US" b="0" baseline="0"/>
              <a:t> 03/22/2022 (DRB)</a:t>
            </a:r>
            <a:endParaRPr lang="en-US" altLang="en-US" b="0"/>
          </a:p>
          <a:p>
            <a:pPr>
              <a:defRPr/>
            </a:pPr>
            <a:endParaRPr lang="en-US" b="0">
              <a:latin typeface="+mn-lt"/>
            </a:endParaRPr>
          </a:p>
          <a:p>
            <a:pPr>
              <a:defRPr/>
            </a:pPr>
            <a:r>
              <a:rPr lang="en-US" b="0">
                <a:latin typeface="+mn-lt"/>
              </a:rPr>
              <a:t> </a:t>
            </a:r>
          </a:p>
          <a:p>
            <a:pPr>
              <a:defRPr/>
            </a:pPr>
            <a:endParaRPr lang="en-US" b="0"/>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63">
              <a:defRPr sz="2400" b="1">
                <a:solidFill>
                  <a:srgbClr val="DDDDDD"/>
                </a:solidFill>
                <a:latin typeface="Arial" panose="020B0604020202020204" pitchFamily="34" charset="0"/>
              </a:defRPr>
            </a:lvl1pPr>
            <a:lvl2pPr marL="758496" indent="-291107" defTabSz="942863">
              <a:defRPr sz="2400" b="1">
                <a:solidFill>
                  <a:srgbClr val="DDDDDD"/>
                </a:solidFill>
                <a:latin typeface="Arial" panose="020B0604020202020204" pitchFamily="34" charset="0"/>
              </a:defRPr>
            </a:lvl2pPr>
            <a:lvl3pPr marL="1167664" indent="-232887" defTabSz="942863">
              <a:defRPr sz="2400" b="1">
                <a:solidFill>
                  <a:srgbClr val="DDDDDD"/>
                </a:solidFill>
                <a:latin typeface="Arial" panose="020B0604020202020204" pitchFamily="34" charset="0"/>
              </a:defRPr>
            </a:lvl3pPr>
            <a:lvl4pPr marL="1635053" indent="-232887" defTabSz="942863">
              <a:defRPr sz="2400" b="1">
                <a:solidFill>
                  <a:srgbClr val="DDDDDD"/>
                </a:solidFill>
                <a:latin typeface="Arial" panose="020B0604020202020204" pitchFamily="34" charset="0"/>
              </a:defRPr>
            </a:lvl4pPr>
            <a:lvl5pPr marL="2102441" indent="-232887" defTabSz="942863">
              <a:defRPr sz="2400" b="1">
                <a:solidFill>
                  <a:srgbClr val="DDDDDD"/>
                </a:solidFill>
                <a:latin typeface="Arial" panose="020B0604020202020204" pitchFamily="34" charset="0"/>
              </a:defRPr>
            </a:lvl5pPr>
            <a:lvl6pPr marL="2568212" indent="-232887" defTabSz="942863" eaLnBrk="0" fontAlgn="base" hangingPunct="0">
              <a:spcBef>
                <a:spcPct val="0"/>
              </a:spcBef>
              <a:spcAft>
                <a:spcPct val="0"/>
              </a:spcAft>
              <a:defRPr sz="2400" b="1">
                <a:solidFill>
                  <a:srgbClr val="DDDDDD"/>
                </a:solidFill>
                <a:latin typeface="Arial" panose="020B0604020202020204" pitchFamily="34" charset="0"/>
              </a:defRPr>
            </a:lvl6pPr>
            <a:lvl7pPr marL="3033984" indent="-232887" defTabSz="942863" eaLnBrk="0" fontAlgn="base" hangingPunct="0">
              <a:spcBef>
                <a:spcPct val="0"/>
              </a:spcBef>
              <a:spcAft>
                <a:spcPct val="0"/>
              </a:spcAft>
              <a:defRPr sz="2400" b="1">
                <a:solidFill>
                  <a:srgbClr val="DDDDDD"/>
                </a:solidFill>
                <a:latin typeface="Arial" panose="020B0604020202020204" pitchFamily="34" charset="0"/>
              </a:defRPr>
            </a:lvl7pPr>
            <a:lvl8pPr marL="3499756" indent="-232887" defTabSz="942863" eaLnBrk="0" fontAlgn="base" hangingPunct="0">
              <a:spcBef>
                <a:spcPct val="0"/>
              </a:spcBef>
              <a:spcAft>
                <a:spcPct val="0"/>
              </a:spcAft>
              <a:defRPr sz="2400" b="1">
                <a:solidFill>
                  <a:srgbClr val="DDDDDD"/>
                </a:solidFill>
                <a:latin typeface="Arial" panose="020B0604020202020204" pitchFamily="34" charset="0"/>
              </a:defRPr>
            </a:lvl8pPr>
            <a:lvl9pPr marL="3965527" indent="-232887" defTabSz="942863" eaLnBrk="0" fontAlgn="base" hangingPunct="0">
              <a:spcBef>
                <a:spcPct val="0"/>
              </a:spcBef>
              <a:spcAft>
                <a:spcPct val="0"/>
              </a:spcAft>
              <a:defRPr sz="2400" b="1">
                <a:solidFill>
                  <a:srgbClr val="DDDDDD"/>
                </a:solidFill>
                <a:latin typeface="Arial" panose="020B0604020202020204" pitchFamily="34" charset="0"/>
              </a:defRPr>
            </a:lvl9pPr>
          </a:lstStyle>
          <a:p>
            <a:fld id="{4AFD3967-BFFC-46A3-AB63-67A83AC4596B}" type="slidenum">
              <a:rPr lang="en-US" altLang="en-US" sz="1100" b="0">
                <a:solidFill>
                  <a:schemeClr val="tx1"/>
                </a:solidFill>
              </a:rPr>
              <a:pPr/>
              <a:t>35</a:t>
            </a:fld>
            <a:endParaRPr lang="en-US" altLang="en-US" sz="1100" b="0">
              <a:solidFill>
                <a:schemeClr val="tx1"/>
              </a:solidFill>
            </a:endParaRPr>
          </a:p>
        </p:txBody>
      </p:sp>
    </p:spTree>
    <p:extLst>
      <p:ext uri="{BB962C8B-B14F-4D97-AF65-F5344CB8AC3E}">
        <p14:creationId xmlns:p14="http://schemas.microsoft.com/office/powerpoint/2010/main" val="1750718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kern="1200">
              <a:solidFill>
                <a:schemeClr val="tx1"/>
              </a:solidFill>
              <a:effectLst/>
              <a:latin typeface="+mn-lt"/>
              <a:ea typeface="+mn-ea"/>
              <a:cs typeface="+mn-cs"/>
            </a:endParaRPr>
          </a:p>
          <a:p>
            <a:r>
              <a:rPr lang="en-US" altLang="en-US" sz="1200" b="0" baseline="0">
                <a:latin typeface="Arial" panose="020B0604020202020204" pitchFamily="34" charset="0"/>
              </a:rPr>
              <a:t>Slide updated – minor edit - 1/19/2022 (JP)</a:t>
            </a:r>
            <a:endParaRPr lang="en-US" altLang="en-US" sz="1200" b="0">
              <a:latin typeface="Arial" panose="020B0604020202020204" pitchFamily="34" charset="0"/>
            </a:endParaRPr>
          </a:p>
        </p:txBody>
      </p:sp>
      <p:sp>
        <p:nvSpPr>
          <p:cNvPr id="18227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63">
              <a:defRPr sz="2400" b="1">
                <a:solidFill>
                  <a:srgbClr val="DDDDDD"/>
                </a:solidFill>
                <a:latin typeface="Arial" panose="020B0604020202020204" pitchFamily="34" charset="0"/>
              </a:defRPr>
            </a:lvl1pPr>
            <a:lvl2pPr marL="758496" indent="-291107" defTabSz="942863">
              <a:defRPr sz="2400" b="1">
                <a:solidFill>
                  <a:srgbClr val="DDDDDD"/>
                </a:solidFill>
                <a:latin typeface="Arial" panose="020B0604020202020204" pitchFamily="34" charset="0"/>
              </a:defRPr>
            </a:lvl2pPr>
            <a:lvl3pPr marL="1167664" indent="-232887" defTabSz="942863">
              <a:defRPr sz="2400" b="1">
                <a:solidFill>
                  <a:srgbClr val="DDDDDD"/>
                </a:solidFill>
                <a:latin typeface="Arial" panose="020B0604020202020204" pitchFamily="34" charset="0"/>
              </a:defRPr>
            </a:lvl3pPr>
            <a:lvl4pPr marL="1635053" indent="-232887" defTabSz="942863">
              <a:defRPr sz="2400" b="1">
                <a:solidFill>
                  <a:srgbClr val="DDDDDD"/>
                </a:solidFill>
                <a:latin typeface="Arial" panose="020B0604020202020204" pitchFamily="34" charset="0"/>
              </a:defRPr>
            </a:lvl4pPr>
            <a:lvl5pPr marL="2102441" indent="-232887" defTabSz="942863">
              <a:defRPr sz="2400" b="1">
                <a:solidFill>
                  <a:srgbClr val="DDDDDD"/>
                </a:solidFill>
                <a:latin typeface="Arial" panose="020B0604020202020204" pitchFamily="34" charset="0"/>
              </a:defRPr>
            </a:lvl5pPr>
            <a:lvl6pPr marL="2568212" indent="-232887" defTabSz="942863" eaLnBrk="0" fontAlgn="base" hangingPunct="0">
              <a:spcBef>
                <a:spcPct val="0"/>
              </a:spcBef>
              <a:spcAft>
                <a:spcPct val="0"/>
              </a:spcAft>
              <a:defRPr sz="2400" b="1">
                <a:solidFill>
                  <a:srgbClr val="DDDDDD"/>
                </a:solidFill>
                <a:latin typeface="Arial" panose="020B0604020202020204" pitchFamily="34" charset="0"/>
              </a:defRPr>
            </a:lvl6pPr>
            <a:lvl7pPr marL="3033984" indent="-232887" defTabSz="942863" eaLnBrk="0" fontAlgn="base" hangingPunct="0">
              <a:spcBef>
                <a:spcPct val="0"/>
              </a:spcBef>
              <a:spcAft>
                <a:spcPct val="0"/>
              </a:spcAft>
              <a:defRPr sz="2400" b="1">
                <a:solidFill>
                  <a:srgbClr val="DDDDDD"/>
                </a:solidFill>
                <a:latin typeface="Arial" panose="020B0604020202020204" pitchFamily="34" charset="0"/>
              </a:defRPr>
            </a:lvl7pPr>
            <a:lvl8pPr marL="3499756" indent="-232887" defTabSz="942863" eaLnBrk="0" fontAlgn="base" hangingPunct="0">
              <a:spcBef>
                <a:spcPct val="0"/>
              </a:spcBef>
              <a:spcAft>
                <a:spcPct val="0"/>
              </a:spcAft>
              <a:defRPr sz="2400" b="1">
                <a:solidFill>
                  <a:srgbClr val="DDDDDD"/>
                </a:solidFill>
                <a:latin typeface="Arial" panose="020B0604020202020204" pitchFamily="34" charset="0"/>
              </a:defRPr>
            </a:lvl8pPr>
            <a:lvl9pPr marL="3965527" indent="-232887" defTabSz="942863"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b="0">
                <a:solidFill>
                  <a:srgbClr val="000000"/>
                </a:solidFill>
              </a:rPr>
              <a:t>81</a:t>
            </a:r>
          </a:p>
        </p:txBody>
      </p:sp>
    </p:spTree>
    <p:extLst>
      <p:ext uri="{BB962C8B-B14F-4D97-AF65-F5344CB8AC3E}">
        <p14:creationId xmlns:p14="http://schemas.microsoft.com/office/powerpoint/2010/main" val="3790457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z="1800"/>
              <a:t>* New redesigned </a:t>
            </a:r>
            <a:r>
              <a:rPr lang="en-US" sz="1800" i="1"/>
              <a:t>Statement:</a:t>
            </a:r>
          </a:p>
          <a:p>
            <a:pPr marL="742950" lvl="1" indent="-285750">
              <a:buFontTx/>
              <a:buChar char="-"/>
            </a:pPr>
            <a:r>
              <a:rPr lang="en-US" sz="1800"/>
              <a:t>Plain language, design, and graphics make it easier to find information.</a:t>
            </a:r>
          </a:p>
          <a:p>
            <a:pPr marL="742950" lvl="1" indent="-285750">
              <a:buFontTx/>
              <a:buChar char="-"/>
            </a:pPr>
            <a:r>
              <a:rPr lang="en-US" sz="1800"/>
              <a:t>For example, we now provide a graph with retirement benefit estimates for up to 9 ages, depending on when you want benefits to start.</a:t>
            </a:r>
          </a:p>
          <a:p>
            <a:pPr marL="742950" lvl="1" indent="-285750">
              <a:buFontTx/>
              <a:buChar char="-"/>
            </a:pPr>
            <a:endParaRPr lang="en-US" sz="1800"/>
          </a:p>
          <a:p>
            <a:pPr lvl="0"/>
            <a:r>
              <a:rPr lang="en-US" sz="1800"/>
              <a:t>* The </a:t>
            </a:r>
            <a:r>
              <a:rPr lang="en-US" sz="1800" i="1"/>
              <a:t>Statement </a:t>
            </a:r>
            <a:r>
              <a:rPr lang="en-US" sz="1800"/>
              <a:t>is one of Social Security’s most far-reaching educational tools. </a:t>
            </a:r>
          </a:p>
          <a:p>
            <a:pPr lvl="1"/>
            <a:r>
              <a:rPr lang="en-US" sz="1800"/>
              <a:t>-      In 2022, we provided more than 38 million </a:t>
            </a:r>
            <a:r>
              <a:rPr lang="en-US" sz="1800" i="1"/>
              <a:t>Statements </a:t>
            </a:r>
            <a:r>
              <a:rPr lang="en-US" sz="1800"/>
              <a:t>in print and online.</a:t>
            </a:r>
          </a:p>
          <a:p>
            <a:pPr marL="742950" lvl="1" indent="-285750">
              <a:buFontTx/>
              <a:buChar char="-"/>
            </a:pPr>
            <a:endParaRPr lang="en-US" sz="1800"/>
          </a:p>
          <a:p>
            <a:pPr lvl="0"/>
            <a:r>
              <a:rPr lang="en-US" sz="1800"/>
              <a:t>* Workers age 18 and older can access their </a:t>
            </a:r>
            <a:r>
              <a:rPr lang="en-US" sz="1800" i="1"/>
              <a:t>Statement</a:t>
            </a:r>
            <a:r>
              <a:rPr lang="en-US" sz="1800"/>
              <a:t> online using </a:t>
            </a:r>
            <a:r>
              <a:rPr lang="en-US" sz="1800" i="1"/>
              <a:t>my</a:t>
            </a:r>
            <a:r>
              <a:rPr lang="en-US" sz="1800"/>
              <a:t> Social Security. </a:t>
            </a:r>
          </a:p>
          <a:p>
            <a:pPr marL="742950" lvl="1" indent="-285750">
              <a:buFontTx/>
              <a:buChar char="-"/>
            </a:pPr>
            <a:r>
              <a:rPr lang="en-US" sz="1800"/>
              <a:t>We mail a </a:t>
            </a:r>
            <a:r>
              <a:rPr lang="en-US" sz="1800" i="1"/>
              <a:t>Statement</a:t>
            </a:r>
            <a:r>
              <a:rPr lang="en-US" sz="1800"/>
              <a:t> to workers age 60 and older who do not have an online account.  </a:t>
            </a:r>
          </a:p>
          <a:p>
            <a:pPr marL="742950" lvl="1" indent="-285750">
              <a:buFontTx/>
              <a:buChar char="-"/>
            </a:pPr>
            <a:r>
              <a:rPr lang="en-US" sz="1800"/>
              <a:t>Anyone can send in a written request to have a </a:t>
            </a:r>
            <a:r>
              <a:rPr lang="en-US" sz="1800" i="1"/>
              <a:t>Statement </a:t>
            </a:r>
            <a:r>
              <a:rPr lang="en-US" sz="1800"/>
              <a:t>mailed to them.</a:t>
            </a:r>
          </a:p>
          <a:p>
            <a:pPr marL="457200" lvl="1" indent="0">
              <a:buFontTx/>
              <a:buNone/>
            </a:pPr>
            <a:endParaRPr lang="en-US" sz="1800"/>
          </a:p>
          <a:p>
            <a:r>
              <a:rPr lang="en-US"/>
              <a:t>Speaker notes updated 11/3/2022 (SY/JP)</a:t>
            </a:r>
          </a:p>
        </p:txBody>
      </p:sp>
      <p:sp>
        <p:nvSpPr>
          <p:cNvPr id="18227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63">
              <a:defRPr sz="2400" b="1">
                <a:solidFill>
                  <a:srgbClr val="DDDDDD"/>
                </a:solidFill>
                <a:latin typeface="Arial" panose="020B0604020202020204" pitchFamily="34" charset="0"/>
              </a:defRPr>
            </a:lvl1pPr>
            <a:lvl2pPr marL="758496" indent="-291107" defTabSz="942863">
              <a:defRPr sz="2400" b="1">
                <a:solidFill>
                  <a:srgbClr val="DDDDDD"/>
                </a:solidFill>
                <a:latin typeface="Arial" panose="020B0604020202020204" pitchFamily="34" charset="0"/>
              </a:defRPr>
            </a:lvl2pPr>
            <a:lvl3pPr marL="1167664" indent="-232887" defTabSz="942863">
              <a:defRPr sz="2400" b="1">
                <a:solidFill>
                  <a:srgbClr val="DDDDDD"/>
                </a:solidFill>
                <a:latin typeface="Arial" panose="020B0604020202020204" pitchFamily="34" charset="0"/>
              </a:defRPr>
            </a:lvl3pPr>
            <a:lvl4pPr marL="1635053" indent="-232887" defTabSz="942863">
              <a:defRPr sz="2400" b="1">
                <a:solidFill>
                  <a:srgbClr val="DDDDDD"/>
                </a:solidFill>
                <a:latin typeface="Arial" panose="020B0604020202020204" pitchFamily="34" charset="0"/>
              </a:defRPr>
            </a:lvl4pPr>
            <a:lvl5pPr marL="2102441" indent="-232887" defTabSz="942863">
              <a:defRPr sz="2400" b="1">
                <a:solidFill>
                  <a:srgbClr val="DDDDDD"/>
                </a:solidFill>
                <a:latin typeface="Arial" panose="020B0604020202020204" pitchFamily="34" charset="0"/>
              </a:defRPr>
            </a:lvl5pPr>
            <a:lvl6pPr marL="2568212" indent="-232887" defTabSz="942863" eaLnBrk="0" fontAlgn="base" hangingPunct="0">
              <a:spcBef>
                <a:spcPct val="0"/>
              </a:spcBef>
              <a:spcAft>
                <a:spcPct val="0"/>
              </a:spcAft>
              <a:defRPr sz="2400" b="1">
                <a:solidFill>
                  <a:srgbClr val="DDDDDD"/>
                </a:solidFill>
                <a:latin typeface="Arial" panose="020B0604020202020204" pitchFamily="34" charset="0"/>
              </a:defRPr>
            </a:lvl6pPr>
            <a:lvl7pPr marL="3033984" indent="-232887" defTabSz="942863" eaLnBrk="0" fontAlgn="base" hangingPunct="0">
              <a:spcBef>
                <a:spcPct val="0"/>
              </a:spcBef>
              <a:spcAft>
                <a:spcPct val="0"/>
              </a:spcAft>
              <a:defRPr sz="2400" b="1">
                <a:solidFill>
                  <a:srgbClr val="DDDDDD"/>
                </a:solidFill>
                <a:latin typeface="Arial" panose="020B0604020202020204" pitchFamily="34" charset="0"/>
              </a:defRPr>
            </a:lvl7pPr>
            <a:lvl8pPr marL="3499756" indent="-232887" defTabSz="942863" eaLnBrk="0" fontAlgn="base" hangingPunct="0">
              <a:spcBef>
                <a:spcPct val="0"/>
              </a:spcBef>
              <a:spcAft>
                <a:spcPct val="0"/>
              </a:spcAft>
              <a:defRPr sz="2400" b="1">
                <a:solidFill>
                  <a:srgbClr val="DDDDDD"/>
                </a:solidFill>
                <a:latin typeface="Arial" panose="020B0604020202020204" pitchFamily="34" charset="0"/>
              </a:defRPr>
            </a:lvl8pPr>
            <a:lvl9pPr marL="3965527" indent="-232887" defTabSz="942863"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b="0">
                <a:solidFill>
                  <a:srgbClr val="000000"/>
                </a:solidFill>
              </a:rPr>
              <a:t>81</a:t>
            </a:r>
          </a:p>
        </p:txBody>
      </p:sp>
    </p:spTree>
    <p:extLst>
      <p:ext uri="{BB962C8B-B14F-4D97-AF65-F5344CB8AC3E}">
        <p14:creationId xmlns:p14="http://schemas.microsoft.com/office/powerpoint/2010/main" val="15934155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a:latin typeface="Arial" panose="020B0604020202020204" pitchFamily="34" charset="0"/>
              </a:rPr>
              <a:t>So, what can you do with a </a:t>
            </a:r>
            <a:r>
              <a:rPr lang="en-US" altLang="en-US" sz="1200" i="1">
                <a:latin typeface="Arial" panose="020B0604020202020204" pitchFamily="34" charset="0"/>
              </a:rPr>
              <a:t>my</a:t>
            </a:r>
            <a:r>
              <a:rPr lang="en-US" altLang="en-US" sz="1200">
                <a:latin typeface="Arial" panose="020B0604020202020204" pitchFamily="34" charset="0"/>
              </a:rPr>
              <a:t> Social Security account?  Your online</a:t>
            </a:r>
            <a:r>
              <a:rPr lang="en-US" altLang="en-US" sz="1200" i="1">
                <a:latin typeface="Arial" panose="020B0604020202020204" pitchFamily="34" charset="0"/>
              </a:rPr>
              <a:t> my</a:t>
            </a:r>
            <a:r>
              <a:rPr lang="en-US" altLang="en-US" sz="1200">
                <a:latin typeface="Arial" panose="020B0604020202020204" pitchFamily="34" charset="0"/>
              </a:rPr>
              <a:t> Social Security account provides a wealth of information to help you and your family plan for your financial future</a:t>
            </a:r>
            <a:endParaRPr lang="en-US" sz="1200"/>
          </a:p>
          <a:p>
            <a:endParaRPr lang="en-US" altLang="en-US" sz="1200" b="0" baseline="0">
              <a:latin typeface="Arial" panose="020B0604020202020204" pitchFamily="34" charset="0"/>
            </a:endParaRPr>
          </a:p>
          <a:p>
            <a:r>
              <a:rPr lang="en-US" altLang="en-US" sz="1200" b="0" baseline="0">
                <a:latin typeface="Arial" panose="020B0604020202020204" pitchFamily="34" charset="0"/>
              </a:rPr>
              <a:t>Slide updated 12/2/2022 (SY/JP)</a:t>
            </a:r>
            <a:endParaRPr lang="en-US" altLang="en-US" sz="1200" b="0">
              <a:latin typeface="Arial" panose="020B0604020202020204" pitchFamily="34" charset="0"/>
            </a:endParaRPr>
          </a:p>
          <a:p>
            <a:endParaRPr lang="en-US" altLang="en-US" b="0">
              <a:latin typeface="Arial" panose="020B0604020202020204" pitchFamily="34" charset="0"/>
            </a:endParaRPr>
          </a:p>
        </p:txBody>
      </p:sp>
      <p:sp>
        <p:nvSpPr>
          <p:cNvPr id="18023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63">
              <a:defRPr sz="2400" b="1">
                <a:solidFill>
                  <a:srgbClr val="DDDDDD"/>
                </a:solidFill>
                <a:latin typeface="Arial" panose="020B0604020202020204" pitchFamily="34" charset="0"/>
              </a:defRPr>
            </a:lvl1pPr>
            <a:lvl2pPr marL="758496" indent="-291107" defTabSz="942863">
              <a:defRPr sz="2400" b="1">
                <a:solidFill>
                  <a:srgbClr val="DDDDDD"/>
                </a:solidFill>
                <a:latin typeface="Arial" panose="020B0604020202020204" pitchFamily="34" charset="0"/>
              </a:defRPr>
            </a:lvl2pPr>
            <a:lvl3pPr marL="1167664" indent="-232887" defTabSz="942863">
              <a:defRPr sz="2400" b="1">
                <a:solidFill>
                  <a:srgbClr val="DDDDDD"/>
                </a:solidFill>
                <a:latin typeface="Arial" panose="020B0604020202020204" pitchFamily="34" charset="0"/>
              </a:defRPr>
            </a:lvl3pPr>
            <a:lvl4pPr marL="1635053" indent="-232887" defTabSz="942863">
              <a:defRPr sz="2400" b="1">
                <a:solidFill>
                  <a:srgbClr val="DDDDDD"/>
                </a:solidFill>
                <a:latin typeface="Arial" panose="020B0604020202020204" pitchFamily="34" charset="0"/>
              </a:defRPr>
            </a:lvl4pPr>
            <a:lvl5pPr marL="2102441" indent="-232887" defTabSz="942863">
              <a:defRPr sz="2400" b="1">
                <a:solidFill>
                  <a:srgbClr val="DDDDDD"/>
                </a:solidFill>
                <a:latin typeface="Arial" panose="020B0604020202020204" pitchFamily="34" charset="0"/>
              </a:defRPr>
            </a:lvl5pPr>
            <a:lvl6pPr marL="2568212" indent="-232887" defTabSz="942863" eaLnBrk="0" fontAlgn="base" hangingPunct="0">
              <a:spcBef>
                <a:spcPct val="0"/>
              </a:spcBef>
              <a:spcAft>
                <a:spcPct val="0"/>
              </a:spcAft>
              <a:defRPr sz="2400" b="1">
                <a:solidFill>
                  <a:srgbClr val="DDDDDD"/>
                </a:solidFill>
                <a:latin typeface="Arial" panose="020B0604020202020204" pitchFamily="34" charset="0"/>
              </a:defRPr>
            </a:lvl6pPr>
            <a:lvl7pPr marL="3033984" indent="-232887" defTabSz="942863" eaLnBrk="0" fontAlgn="base" hangingPunct="0">
              <a:spcBef>
                <a:spcPct val="0"/>
              </a:spcBef>
              <a:spcAft>
                <a:spcPct val="0"/>
              </a:spcAft>
              <a:defRPr sz="2400" b="1">
                <a:solidFill>
                  <a:srgbClr val="DDDDDD"/>
                </a:solidFill>
                <a:latin typeface="Arial" panose="020B0604020202020204" pitchFamily="34" charset="0"/>
              </a:defRPr>
            </a:lvl7pPr>
            <a:lvl8pPr marL="3499756" indent="-232887" defTabSz="942863" eaLnBrk="0" fontAlgn="base" hangingPunct="0">
              <a:spcBef>
                <a:spcPct val="0"/>
              </a:spcBef>
              <a:spcAft>
                <a:spcPct val="0"/>
              </a:spcAft>
              <a:defRPr sz="2400" b="1">
                <a:solidFill>
                  <a:srgbClr val="DDDDDD"/>
                </a:solidFill>
                <a:latin typeface="Arial" panose="020B0604020202020204" pitchFamily="34" charset="0"/>
              </a:defRPr>
            </a:lvl8pPr>
            <a:lvl9pPr marL="3965527" indent="-232887" defTabSz="942863"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b="0">
                <a:solidFill>
                  <a:srgbClr val="000000"/>
                </a:solidFill>
              </a:rPr>
              <a:t>80</a:t>
            </a:r>
          </a:p>
        </p:txBody>
      </p:sp>
    </p:spTree>
    <p:extLst>
      <p:ext uri="{BB962C8B-B14F-4D97-AF65-F5344CB8AC3E}">
        <p14:creationId xmlns:p14="http://schemas.microsoft.com/office/powerpoint/2010/main" val="3265134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pPr defTabSz="917235">
              <a:defRPr/>
            </a:pPr>
            <a:r>
              <a:rPr lang="en-US" dirty="0">
                <a:effectLst/>
              </a:rPr>
              <a:t>The Social Security Administration’s Office of the Inspector General continues to receive reports from across the country about fraudulent phone calls from people claiming to be from SSA.</a:t>
            </a:r>
          </a:p>
          <a:p>
            <a:pPr defTabSz="917235">
              <a:defRPr/>
            </a:pPr>
            <a:r>
              <a:rPr lang="en-US" dirty="0">
                <a:effectLst/>
              </a:rPr>
              <a:t>  </a:t>
            </a:r>
            <a:endParaRPr lang="en-US" b="1" dirty="0"/>
          </a:p>
          <a:p>
            <a:r>
              <a:rPr lang="en-US" b="0" dirty="0"/>
              <a:t>Scam artists go to great lengths to trick you out of your personal information or money. </a:t>
            </a:r>
          </a:p>
          <a:p>
            <a:endParaRPr lang="en-US" b="1" dirty="0"/>
          </a:p>
          <a:p>
            <a:r>
              <a:rPr lang="en-US" b="1" dirty="0"/>
              <a:t>Here are 3 Tips to Protect Yourself: </a:t>
            </a:r>
          </a:p>
          <a:p>
            <a:endParaRPr lang="en-US" b="1" dirty="0"/>
          </a:p>
          <a:p>
            <a:r>
              <a:rPr lang="en-US" b="1" dirty="0"/>
              <a:t>Understand the threats. </a:t>
            </a:r>
            <a:r>
              <a:rPr lang="en-US" dirty="0"/>
              <a:t>Fraudsters use several forms of impersonation, advance fee, and phishing schemes. They might contact you and claim to be from SSA, the IRS, or another government agency and request your information. They might claim that you have won the lottery or become eligible for an investment if you pay an upfront fee. They might design emails or text messages that look legitimate and request your immediate response.  </a:t>
            </a:r>
            <a:r>
              <a:rPr lang="en-US" u="sng" baseline="0" dirty="0"/>
              <a:t>The most recent scam is</a:t>
            </a:r>
            <a:r>
              <a:rPr lang="en-US" u="sng" dirty="0"/>
              <a:t> an automated recording</a:t>
            </a:r>
            <a:r>
              <a:rPr lang="en-US" u="sng" baseline="0" dirty="0"/>
              <a:t> stating that your Social Security number has been suspended for suspicion of illegal activity, and that you must call the number provided or your assets will be frozen.  If you call the number and provide personal information, the scammer can then use it to commit identity theft or other fraud.</a:t>
            </a:r>
            <a:r>
              <a:rPr lang="en-US" u="none" baseline="0" dirty="0"/>
              <a:t>  </a:t>
            </a:r>
            <a:r>
              <a:rPr lang="en-US" dirty="0"/>
              <a:t>Be aware of these types of schemes, so you can identify them and guard against them. </a:t>
            </a:r>
          </a:p>
          <a:p>
            <a:r>
              <a:rPr lang="en-US" dirty="0"/>
              <a:t>   </a:t>
            </a:r>
          </a:p>
          <a:p>
            <a:r>
              <a:rPr lang="en-US" b="1" dirty="0"/>
              <a:t>Exercise caution. </a:t>
            </a:r>
            <a:r>
              <a:rPr lang="en-US" dirty="0"/>
              <a:t>In general, no government agency or reputable company will call or email you unexpectedly and request your personal information, or request advance fees for services in the form of wire transfers or gift cards.</a:t>
            </a:r>
            <a:r>
              <a:rPr lang="en-US" baseline="0" dirty="0"/>
              <a:t> </a:t>
            </a:r>
            <a:r>
              <a:rPr lang="en-US" dirty="0"/>
              <a:t>Build a habit of verifying the identity of anyone who asks for your personal information over the phone, and say you will respond through the entity's customer service channels. If anyone pressures you to provide information or money over the phone, it's a scam and you should </a:t>
            </a:r>
            <a:r>
              <a:rPr lang="en-US" u="sng" dirty="0"/>
              <a:t>just hang up</a:t>
            </a:r>
            <a:r>
              <a:rPr lang="en-US" dirty="0"/>
              <a:t>.</a:t>
            </a:r>
          </a:p>
          <a:p>
            <a:r>
              <a:rPr lang="en-US" dirty="0"/>
              <a:t>   </a:t>
            </a:r>
          </a:p>
          <a:p>
            <a:r>
              <a:rPr lang="en-US" b="1" dirty="0"/>
              <a:t>Secure your information. </a:t>
            </a:r>
            <a:r>
              <a:rPr lang="en-US" dirty="0"/>
              <a:t>Store your Social Security card in a secure location; avoid carrying it with you. Shred documents that list personal information such as your Social Security number and banking information. Avoid opening emails from unknown sources or clicking on suspicious hyperlinks. Equip your computing devices with strong anti-virus software and maintain strong passwords. Regularly check your credit reports for suspicious activity.  </a:t>
            </a:r>
          </a:p>
          <a:p>
            <a:r>
              <a:rPr lang="en-US" dirty="0"/>
              <a:t>-----</a:t>
            </a:r>
          </a:p>
          <a:p>
            <a:r>
              <a:rPr lang="en-US" dirty="0"/>
              <a:t>To report allegations of fraud, waste, and abuse concerning SSA programs and operations, go to:  https://oig.ssa.gov</a:t>
            </a:r>
          </a:p>
          <a:p>
            <a:endParaRPr lang="en-US" dirty="0"/>
          </a:p>
          <a:p>
            <a:r>
              <a:rPr lang="en-US" dirty="0"/>
              <a:t>Related fact</a:t>
            </a:r>
            <a:r>
              <a:rPr lang="en-US" baseline="0" dirty="0"/>
              <a:t> sheet</a:t>
            </a:r>
            <a:r>
              <a:rPr lang="en-US" dirty="0"/>
              <a:t>:  oig.ssa.gov/files/21-540_Protecting_Personal_Information.pdf</a:t>
            </a:r>
          </a:p>
          <a:p>
            <a:endParaRPr lang="en-US" dirty="0"/>
          </a:p>
          <a:p>
            <a:pPr marL="0" marR="0" lvl="0" indent="0" algn="l" defTabSz="934431" rtl="0" eaLnBrk="1" fontAlgn="auto" latinLnBrk="0" hangingPunct="1">
              <a:lnSpc>
                <a:spcPct val="100000"/>
              </a:lnSpc>
              <a:spcBef>
                <a:spcPts val="0"/>
              </a:spcBef>
              <a:spcAft>
                <a:spcPts val="0"/>
              </a:spcAft>
              <a:buClrTx/>
              <a:buSzTx/>
              <a:buFontTx/>
              <a:buNone/>
              <a:tabLst/>
              <a:defRPr/>
            </a:pPr>
            <a:r>
              <a:rPr lang="en-US" dirty="0"/>
              <a:t>Source:  ssa.gov/scam</a:t>
            </a:r>
          </a:p>
          <a:p>
            <a:pPr marL="0" marR="0" lvl="0" indent="0" algn="l" defTabSz="934431" rtl="0" eaLnBrk="1" fontAlgn="auto" latinLnBrk="0" hangingPunct="1">
              <a:lnSpc>
                <a:spcPct val="100000"/>
              </a:lnSpc>
              <a:spcBef>
                <a:spcPts val="0"/>
              </a:spcBef>
              <a:spcAft>
                <a:spcPts val="0"/>
              </a:spcAft>
              <a:buClrTx/>
              <a:buSzTx/>
              <a:buFontTx/>
              <a:buNone/>
              <a:tabLst/>
              <a:defRPr/>
            </a:pPr>
            <a:endParaRPr lang="en-US" dirty="0"/>
          </a:p>
          <a:p>
            <a:pPr marL="0" marR="0" lvl="0" indent="0" algn="l" defTabSz="934431" rtl="0" eaLnBrk="1" fontAlgn="auto" latinLnBrk="0" hangingPunct="1">
              <a:lnSpc>
                <a:spcPct val="100000"/>
              </a:lnSpc>
              <a:spcBef>
                <a:spcPts val="0"/>
              </a:spcBef>
              <a:spcAft>
                <a:spcPts val="0"/>
              </a:spcAft>
              <a:buClrTx/>
              <a:buSzTx/>
              <a:buFontTx/>
              <a:buNone/>
              <a:tabLst/>
              <a:defRPr/>
            </a:pPr>
            <a:r>
              <a:rPr lang="en-US" dirty="0"/>
              <a:t>Slide URL and speaker notes updated 12/14/2021 (JP)</a:t>
            </a:r>
          </a:p>
          <a:p>
            <a:pPr defTabSz="934431">
              <a:defRPr/>
            </a:pPr>
            <a:endParaRPr lang="en-US" dirty="0"/>
          </a:p>
        </p:txBody>
      </p:sp>
      <p:sp>
        <p:nvSpPr>
          <p:cNvPr id="4" name="Slide Number Placeholder 3"/>
          <p:cNvSpPr>
            <a:spLocks noGrp="1"/>
          </p:cNvSpPr>
          <p:nvPr>
            <p:ph type="sldNum" sz="quarter" idx="10"/>
          </p:nvPr>
        </p:nvSpPr>
        <p:spPr/>
        <p:txBody>
          <a:bodyPr/>
          <a:lstStyle/>
          <a:p>
            <a:fld id="{D8AD8C53-ECBC-44FC-9144-A8C38BDE651D}" type="slidenum">
              <a:rPr lang="en-US" smtClean="0"/>
              <a:t>39</a:t>
            </a:fld>
            <a:endParaRPr lang="en-US"/>
          </a:p>
        </p:txBody>
      </p:sp>
    </p:spTree>
    <p:extLst>
      <p:ext uri="{BB962C8B-B14F-4D97-AF65-F5344CB8AC3E}">
        <p14:creationId xmlns:p14="http://schemas.microsoft.com/office/powerpoint/2010/main" val="28705831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endParaRPr lang="en-US" b="1" dirty="0"/>
          </a:p>
          <a:p>
            <a:r>
              <a:rPr lang="en-US" dirty="0"/>
              <a:t>-----</a:t>
            </a:r>
          </a:p>
          <a:p>
            <a:r>
              <a:rPr lang="en-US" dirty="0"/>
              <a:t>To report allegations of fraud, waste, and abuse concerning SSA programs and operations, go to: </a:t>
            </a:r>
            <a:r>
              <a:rPr lang="en-US" dirty="0">
                <a:effectLst/>
                <a:hlinkClick r:id="rId3"/>
              </a:rPr>
              <a:t>oig.ssa.gov/report</a:t>
            </a:r>
            <a:endParaRPr lang="en-US" dirty="0">
              <a:effectLst/>
            </a:endParaRPr>
          </a:p>
          <a:p>
            <a:endParaRPr lang="en-US" dirty="0"/>
          </a:p>
          <a:p>
            <a:r>
              <a:rPr lang="en-US" dirty="0"/>
              <a:t>Related fact</a:t>
            </a:r>
            <a:r>
              <a:rPr lang="en-US" baseline="0" dirty="0"/>
              <a:t> sheet</a:t>
            </a:r>
            <a:r>
              <a:rPr lang="en-US" dirty="0"/>
              <a:t>:  oig.ssa.gov/files/21-540_Protecting_Personal_Information.pdf</a:t>
            </a:r>
          </a:p>
          <a:p>
            <a:endParaRPr lang="en-US" dirty="0"/>
          </a:p>
          <a:p>
            <a:pPr marL="0" marR="0" lvl="0" indent="0" algn="l" defTabSz="934431" rtl="0" eaLnBrk="1" fontAlgn="auto" latinLnBrk="0" hangingPunct="1">
              <a:lnSpc>
                <a:spcPct val="100000"/>
              </a:lnSpc>
              <a:spcBef>
                <a:spcPts val="0"/>
              </a:spcBef>
              <a:spcAft>
                <a:spcPts val="0"/>
              </a:spcAft>
              <a:buClrTx/>
              <a:buSzTx/>
              <a:buFontTx/>
              <a:buNone/>
              <a:tabLst/>
              <a:defRPr/>
            </a:pPr>
            <a:r>
              <a:rPr lang="en-US" dirty="0"/>
              <a:t>Source:  ssa.gov/scam</a:t>
            </a:r>
          </a:p>
          <a:p>
            <a:pPr marL="0" marR="0" lvl="0" indent="0" algn="l" defTabSz="934431" rtl="0" eaLnBrk="1" fontAlgn="auto" latinLnBrk="0" hangingPunct="1">
              <a:lnSpc>
                <a:spcPct val="100000"/>
              </a:lnSpc>
              <a:spcBef>
                <a:spcPts val="0"/>
              </a:spcBef>
              <a:spcAft>
                <a:spcPts val="0"/>
              </a:spcAft>
              <a:buClrTx/>
              <a:buSzTx/>
              <a:buFontTx/>
              <a:buNone/>
              <a:tabLst/>
              <a:defRPr/>
            </a:pPr>
            <a:endParaRPr lang="en-US" dirty="0"/>
          </a:p>
          <a:p>
            <a:pPr marL="0" marR="0" lvl="0" indent="0" algn="l" defTabSz="934431" rtl="0" eaLnBrk="1" fontAlgn="auto" latinLnBrk="0" hangingPunct="1">
              <a:lnSpc>
                <a:spcPct val="100000"/>
              </a:lnSpc>
              <a:spcBef>
                <a:spcPts val="0"/>
              </a:spcBef>
              <a:spcAft>
                <a:spcPts val="0"/>
              </a:spcAft>
              <a:buClrTx/>
              <a:buSzTx/>
              <a:buFontTx/>
              <a:buNone/>
              <a:tabLst/>
              <a:defRPr/>
            </a:pPr>
            <a:r>
              <a:rPr lang="en-US" dirty="0"/>
              <a:t>Speaker notes updated 12/14/2021 (JP)</a:t>
            </a:r>
          </a:p>
          <a:p>
            <a:endParaRPr lang="en-US" dirty="0"/>
          </a:p>
        </p:txBody>
      </p:sp>
      <p:sp>
        <p:nvSpPr>
          <p:cNvPr id="4" name="Slide Number Placeholder 3"/>
          <p:cNvSpPr>
            <a:spLocks noGrp="1"/>
          </p:cNvSpPr>
          <p:nvPr>
            <p:ph type="sldNum" sz="quarter" idx="10"/>
          </p:nvPr>
        </p:nvSpPr>
        <p:spPr/>
        <p:txBody>
          <a:bodyPr/>
          <a:lstStyle/>
          <a:p>
            <a:fld id="{D8AD8C53-ECBC-44FC-9144-A8C38BDE651D}" type="slidenum">
              <a:rPr lang="en-US" smtClean="0"/>
              <a:t>40</a:t>
            </a:fld>
            <a:endParaRPr lang="en-US"/>
          </a:p>
        </p:txBody>
      </p:sp>
    </p:spTree>
    <p:extLst>
      <p:ext uri="{BB962C8B-B14F-4D97-AF65-F5344CB8AC3E}">
        <p14:creationId xmlns:p14="http://schemas.microsoft.com/office/powerpoint/2010/main" val="3842737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1162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725" eaLnBrk="0" hangingPunct="0">
              <a:defRPr sz="2400" b="1">
                <a:solidFill>
                  <a:srgbClr val="DDDDDD"/>
                </a:solidFill>
                <a:latin typeface="Times New Roman" pitchFamily="18" charset="0"/>
              </a:defRPr>
            </a:lvl1pPr>
            <a:lvl2pPr marL="742649" indent="-285635" defTabSz="926725" eaLnBrk="0" hangingPunct="0">
              <a:defRPr sz="2400" b="1">
                <a:solidFill>
                  <a:srgbClr val="DDDDDD"/>
                </a:solidFill>
                <a:latin typeface="Times New Roman" pitchFamily="18" charset="0"/>
              </a:defRPr>
            </a:lvl2pPr>
            <a:lvl3pPr marL="1142538" indent="-228508" defTabSz="926725" eaLnBrk="0" hangingPunct="0">
              <a:defRPr sz="2400" b="1">
                <a:solidFill>
                  <a:srgbClr val="DDDDDD"/>
                </a:solidFill>
                <a:latin typeface="Times New Roman" pitchFamily="18" charset="0"/>
              </a:defRPr>
            </a:lvl3pPr>
            <a:lvl4pPr marL="1599551" indent="-228508" defTabSz="926725" eaLnBrk="0" hangingPunct="0">
              <a:defRPr sz="2400" b="1">
                <a:solidFill>
                  <a:srgbClr val="DDDDDD"/>
                </a:solidFill>
                <a:latin typeface="Times New Roman" pitchFamily="18" charset="0"/>
              </a:defRPr>
            </a:lvl4pPr>
            <a:lvl5pPr marL="2056568" indent="-228508" defTabSz="926725" eaLnBrk="0" hangingPunct="0">
              <a:defRPr sz="2400" b="1">
                <a:solidFill>
                  <a:srgbClr val="DDDDDD"/>
                </a:solidFill>
                <a:latin typeface="Times New Roman" pitchFamily="18" charset="0"/>
              </a:defRPr>
            </a:lvl5pPr>
            <a:lvl6pPr marL="2513583" indent="-228508" defTabSz="926725" eaLnBrk="0" fontAlgn="base" hangingPunct="0">
              <a:spcBef>
                <a:spcPct val="0"/>
              </a:spcBef>
              <a:spcAft>
                <a:spcPct val="0"/>
              </a:spcAft>
              <a:defRPr sz="2400" b="1">
                <a:solidFill>
                  <a:srgbClr val="DDDDDD"/>
                </a:solidFill>
                <a:latin typeface="Times New Roman" pitchFamily="18" charset="0"/>
              </a:defRPr>
            </a:lvl6pPr>
            <a:lvl7pPr marL="2970596" indent="-228508" defTabSz="926725" eaLnBrk="0" fontAlgn="base" hangingPunct="0">
              <a:spcBef>
                <a:spcPct val="0"/>
              </a:spcBef>
              <a:spcAft>
                <a:spcPct val="0"/>
              </a:spcAft>
              <a:defRPr sz="2400" b="1">
                <a:solidFill>
                  <a:srgbClr val="DDDDDD"/>
                </a:solidFill>
                <a:latin typeface="Times New Roman" pitchFamily="18" charset="0"/>
              </a:defRPr>
            </a:lvl7pPr>
            <a:lvl8pPr marL="3427611" indent="-228508" defTabSz="926725" eaLnBrk="0" fontAlgn="base" hangingPunct="0">
              <a:spcBef>
                <a:spcPct val="0"/>
              </a:spcBef>
              <a:spcAft>
                <a:spcPct val="0"/>
              </a:spcAft>
              <a:defRPr sz="2400" b="1">
                <a:solidFill>
                  <a:srgbClr val="DDDDDD"/>
                </a:solidFill>
                <a:latin typeface="Times New Roman" pitchFamily="18" charset="0"/>
              </a:defRPr>
            </a:lvl8pPr>
            <a:lvl9pPr marL="3884626" indent="-228508" defTabSz="926725" eaLnBrk="0" fontAlgn="base" hangingPunct="0">
              <a:spcBef>
                <a:spcPct val="0"/>
              </a:spcBef>
              <a:spcAft>
                <a:spcPct val="0"/>
              </a:spcAft>
              <a:defRPr sz="2400" b="1">
                <a:solidFill>
                  <a:srgbClr val="DDDDDD"/>
                </a:solidFill>
                <a:latin typeface="Times New Roman" pitchFamily="18" charset="0"/>
              </a:defRPr>
            </a:lvl9pPr>
          </a:lstStyle>
          <a:p>
            <a:pPr marL="0" marR="0" lvl="0" indent="0" algn="r" defTabSz="926725" rtl="0" eaLnBrk="1" fontAlgn="auto" latinLnBrk="0" hangingPunct="1">
              <a:lnSpc>
                <a:spcPct val="100000"/>
              </a:lnSpc>
              <a:spcBef>
                <a:spcPts val="0"/>
              </a:spcBef>
              <a:spcAft>
                <a:spcPts val="0"/>
              </a:spcAft>
              <a:buClrTx/>
              <a:buSzTx/>
              <a:buFontTx/>
              <a:buNone/>
              <a:tabLst/>
              <a:defRPr/>
            </a:pPr>
            <a:fld id="{0E712A37-4A70-4F5B-BF5C-DDD880AFE49E}" type="slidenum">
              <a:rPr kumimoji="0" lang="en-US" sz="11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26725" rtl="0" eaLnBrk="1" fontAlgn="auto" latinLnBrk="0" hangingPunct="1">
                <a:lnSpc>
                  <a:spcPct val="100000"/>
                </a:lnSpc>
                <a:spcBef>
                  <a:spcPts val="0"/>
                </a:spcBef>
                <a:spcAft>
                  <a:spcPts val="0"/>
                </a:spcAft>
                <a:buClrTx/>
                <a:buSzTx/>
                <a:buFontTx/>
                <a:buNone/>
                <a:tabLst/>
                <a:defRPr/>
              </a:pPr>
              <a:t>41</a:t>
            </a:fld>
            <a:endParaRPr kumimoji="0" lang="en-US" sz="11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 name="Notes Placeholder 1"/>
          <p:cNvSpPr>
            <a:spLocks noGrp="1"/>
          </p:cNvSpPr>
          <p:nvPr>
            <p:ph type="body" sz="quarter" idx="10"/>
          </p:nvPr>
        </p:nvSpPr>
        <p:spPr/>
        <p:txBody>
          <a:bodyPr/>
          <a:lstStyle/>
          <a:p>
            <a:endParaRPr lang="en-US">
              <a:solidFill>
                <a:srgbClr val="FF0000"/>
              </a:solidFill>
            </a:endParaRPr>
          </a:p>
        </p:txBody>
      </p:sp>
    </p:spTree>
    <p:extLst>
      <p:ext uri="{BB962C8B-B14F-4D97-AF65-F5344CB8AC3E}">
        <p14:creationId xmlns:p14="http://schemas.microsoft.com/office/powerpoint/2010/main" val="2490819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AD8C53-ECBC-44FC-9144-A8C38BDE651D}" type="slidenum">
              <a:rPr lang="en-US" smtClean="0"/>
              <a:t>4</a:t>
            </a:fld>
            <a:endParaRPr lang="en-US" dirty="0"/>
          </a:p>
        </p:txBody>
      </p:sp>
    </p:spTree>
    <p:extLst>
      <p:ext uri="{BB962C8B-B14F-4D97-AF65-F5344CB8AC3E}">
        <p14:creationId xmlns:p14="http://schemas.microsoft.com/office/powerpoint/2010/main" val="282498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a:t>When you file an application for disability benefits with Social Security, we always check on your eligibility for both of our programs.</a:t>
            </a:r>
            <a:r>
              <a:rPr lang="en-US" sz="1100" baseline="0"/>
              <a:t>  </a:t>
            </a:r>
            <a:r>
              <a:rPr lang="en-US" sz="1100"/>
              <a:t>The same medical requirements apply to both programs, but the non-medical requirements differ.</a:t>
            </a:r>
          </a:p>
          <a:p>
            <a:endParaRPr lang="en-US" sz="1100"/>
          </a:p>
          <a:p>
            <a:pPr marL="171450" indent="-171450">
              <a:buFont typeface="Arial" panose="020B0604020202020204" pitchFamily="34" charset="0"/>
              <a:buChar char="•"/>
            </a:pPr>
            <a:r>
              <a:rPr lang="en-US" sz="1100"/>
              <a:t>Staff at your local Social Security field office review your non-medical eligibility. If you meet the non-medical requirements for SSDI, SSI, or both programs, we send your claim – or claims – to a medical examiner who works for the state of ___(your state).</a:t>
            </a:r>
          </a:p>
          <a:p>
            <a:endParaRPr lang="en-US" sz="1100"/>
          </a:p>
          <a:p>
            <a:pPr marL="171450" indent="-171450">
              <a:buFont typeface="Arial" panose="020B0604020202020204" pitchFamily="34" charset="0"/>
              <a:buChar char="•"/>
            </a:pPr>
            <a:r>
              <a:rPr lang="en-US" sz="1100"/>
              <a:t>Specifically, the medical examiners work for a state agency called the Disability Determination Service, or DDS. Once the medical examiner makes a medical decision on your application, you receive notification by mail, and your local Social Security field office receives notification electronically. If your claim is approved, you start receiving monthly disability benefits. If denied, you have 60 days to file an appeal.</a:t>
            </a:r>
          </a:p>
          <a:p>
            <a:endParaRPr lang="en-US" sz="1100"/>
          </a:p>
          <a:p>
            <a:pPr marL="171450" indent="-171450">
              <a:buFont typeface="Arial" panose="020B0604020202020204" pitchFamily="34" charset="0"/>
              <a:buChar char="•"/>
            </a:pPr>
            <a:r>
              <a:rPr lang="en-US" sz="1100"/>
              <a:t>For SSDI, you must have recent work history in order to receive benefits. Adults must have worked and earned Social Security credits in 5 out of the 10 years prior to the onset of the disability.</a:t>
            </a:r>
          </a:p>
          <a:p>
            <a:endParaRPr lang="en-US" sz="1100"/>
          </a:p>
          <a:p>
            <a:pPr marL="171450" indent="-171450">
              <a:buFont typeface="Arial" panose="020B0604020202020204" pitchFamily="34" charset="0"/>
              <a:buChar char="•"/>
            </a:pPr>
            <a:r>
              <a:rPr lang="en-US" sz="1100"/>
              <a:t>For younger workers, however, less work is required. For example:</a:t>
            </a:r>
          </a:p>
          <a:p>
            <a:endParaRPr lang="en-US" sz="1100"/>
          </a:p>
          <a:p>
            <a:pPr>
              <a:spcBef>
                <a:spcPct val="20000"/>
              </a:spcBef>
              <a:buClr>
                <a:srgbClr val="A8C0F6"/>
              </a:buClr>
              <a:buFont typeface="Wingdings" pitchFamily="2" charset="2"/>
              <a:buChar char="§"/>
            </a:pPr>
            <a:r>
              <a:rPr lang="en-US" altLang="en-US" sz="1100" u="sng"/>
              <a:t> Before age 24:</a:t>
            </a:r>
          </a:p>
          <a:p>
            <a:pPr marL="628512" lvl="1" indent="-171450">
              <a:spcBef>
                <a:spcPct val="20000"/>
              </a:spcBef>
              <a:buFont typeface="Wingdings" panose="05000000000000000000" pitchFamily="2" charset="2"/>
              <a:buChar char="§"/>
            </a:pPr>
            <a:r>
              <a:rPr lang="en-US" altLang="en-US" sz="1100"/>
              <a:t>1 ½ years of work in a three-year period before becoming disabled</a:t>
            </a:r>
          </a:p>
          <a:p>
            <a:pPr>
              <a:spcBef>
                <a:spcPct val="20000"/>
              </a:spcBef>
              <a:buClr>
                <a:srgbClr val="A8C0F6"/>
              </a:buClr>
              <a:buFont typeface="Wingdings" pitchFamily="2" charset="2"/>
              <a:buChar char="§"/>
            </a:pPr>
            <a:r>
              <a:rPr lang="en-US" altLang="en-US" sz="1100"/>
              <a:t> </a:t>
            </a:r>
            <a:r>
              <a:rPr lang="en-US" altLang="en-US" sz="1100" u="sng"/>
              <a:t>Age 24-31:</a:t>
            </a:r>
          </a:p>
          <a:p>
            <a:pPr marL="628650" lvl="1" indent="-171450">
              <a:spcBef>
                <a:spcPct val="20000"/>
              </a:spcBef>
              <a:buClr>
                <a:srgbClr val="A8C0F6"/>
              </a:buClr>
              <a:buFont typeface="Wingdings" panose="05000000000000000000" pitchFamily="2" charset="2"/>
              <a:buChar char="§"/>
            </a:pPr>
            <a:r>
              <a:rPr lang="en-US" altLang="en-US" sz="1100"/>
              <a:t>work during half the time between age 21 and the time the disability began</a:t>
            </a:r>
          </a:p>
          <a:p>
            <a:pPr>
              <a:spcBef>
                <a:spcPct val="20000"/>
              </a:spcBef>
              <a:buClr>
                <a:srgbClr val="A8C0F6"/>
              </a:buClr>
              <a:buFont typeface="Wingdings" pitchFamily="2" charset="2"/>
              <a:buChar char="§"/>
            </a:pPr>
            <a:r>
              <a:rPr lang="en-US" altLang="en-US" sz="1100" u="sng"/>
              <a:t>Age 31 or older:</a:t>
            </a:r>
          </a:p>
          <a:p>
            <a:pPr marL="628650" lvl="1" indent="-171450">
              <a:spcBef>
                <a:spcPct val="20000"/>
              </a:spcBef>
              <a:buClr>
                <a:srgbClr val="A8C0F6"/>
              </a:buClr>
              <a:buFont typeface="Wingdings" panose="05000000000000000000" pitchFamily="2" charset="2"/>
              <a:buChar char="§"/>
            </a:pPr>
            <a:r>
              <a:rPr lang="en-US" altLang="en-US" sz="1100"/>
              <a:t>work during five out of the 10 years before the disability began</a:t>
            </a:r>
            <a:r>
              <a:rPr lang="en-US" altLang="en-US" sz="1100" i="1"/>
              <a:t>   </a:t>
            </a:r>
          </a:p>
          <a:p>
            <a:endParaRPr lang="en-US" sz="1100"/>
          </a:p>
          <a:p>
            <a:pPr marL="171450" indent="-171450">
              <a:buFont typeface="Arial" panose="020B0604020202020204" pitchFamily="34" charset="0"/>
              <a:buChar char="•"/>
            </a:pPr>
            <a:r>
              <a:rPr lang="en-US" sz="1100"/>
              <a:t>However, since you do not need to work and gain insured status for SSI, babies and older people who have never worked can receive SSI benefits. They just need to be blind, disabled, or age 65 or older and have limited income and resources.</a:t>
            </a:r>
          </a:p>
          <a:p>
            <a:endParaRPr lang="en-US" sz="1100"/>
          </a:p>
          <a:p>
            <a:pPr marL="171450" indent="-171450" defTabSz="931543">
              <a:buFont typeface="Arial" panose="020B0604020202020204" pitchFamily="34" charset="0"/>
              <a:buChar char="•"/>
              <a:defRPr/>
            </a:pPr>
            <a:r>
              <a:rPr lang="en-US" sz="1100"/>
              <a:t>Social Security has a specific set of rules that apply to disability beneficiaries. If you receive Social Security disability benefits or Supplemental Security Income payments, </a:t>
            </a:r>
            <a:r>
              <a:rPr lang="en-US" sz="1100" b="1"/>
              <a:t>you must report all earnings to Social Security</a:t>
            </a:r>
            <a:r>
              <a:rPr lang="en-US" sz="1100"/>
              <a:t>. </a:t>
            </a:r>
          </a:p>
          <a:p>
            <a:endParaRPr lang="en-US" sz="1100"/>
          </a:p>
          <a:p>
            <a:pPr marL="0" indent="0">
              <a:buFont typeface="Arial" panose="020B0604020202020204" pitchFamily="34" charset="0"/>
              <a:buNone/>
            </a:pPr>
            <a:r>
              <a:rPr lang="en-US" sz="1100" baseline="0"/>
              <a:t>Slide Updated:  ^OAESP 11/8/2022 (SY/JP)</a:t>
            </a:r>
            <a:endParaRPr lang="en-US" sz="1100"/>
          </a:p>
          <a:p>
            <a:endParaRPr lang="en-US" sz="1100"/>
          </a:p>
        </p:txBody>
      </p:sp>
      <p:sp>
        <p:nvSpPr>
          <p:cNvPr id="4" name="Slide Number Placeholder 3"/>
          <p:cNvSpPr>
            <a:spLocks noGrp="1"/>
          </p:cNvSpPr>
          <p:nvPr>
            <p:ph type="sldNum" sz="quarter" idx="10"/>
          </p:nvPr>
        </p:nvSpPr>
        <p:spPr/>
        <p:txBody>
          <a:bodyPr/>
          <a:lstStyle/>
          <a:p>
            <a:fld id="{D8AD8C53-ECBC-44FC-9144-A8C38BDE651D}" type="slidenum">
              <a:rPr lang="en-US" smtClean="0"/>
              <a:t>5</a:t>
            </a:fld>
            <a:endParaRPr lang="en-US"/>
          </a:p>
        </p:txBody>
      </p:sp>
    </p:spTree>
    <p:extLst>
      <p:ext uri="{BB962C8B-B14F-4D97-AF65-F5344CB8AC3E}">
        <p14:creationId xmlns:p14="http://schemas.microsoft.com/office/powerpoint/2010/main" val="2630985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AD8C53-ECBC-44FC-9144-A8C38BDE651D}" type="slidenum">
              <a:rPr lang="en-US" smtClean="0"/>
              <a:t>6</a:t>
            </a:fld>
            <a:endParaRPr lang="en-US"/>
          </a:p>
        </p:txBody>
      </p:sp>
    </p:spTree>
    <p:extLst>
      <p:ext uri="{BB962C8B-B14F-4D97-AF65-F5344CB8AC3E}">
        <p14:creationId xmlns:p14="http://schemas.microsoft.com/office/powerpoint/2010/main" val="2163735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7</a:t>
            </a:fld>
            <a:endParaRPr lang="en-US"/>
          </a:p>
        </p:txBody>
      </p:sp>
      <p:sp>
        <p:nvSpPr>
          <p:cNvPr id="5" name="Notes Placeholder 4"/>
          <p:cNvSpPr>
            <a:spLocks noGrp="1"/>
          </p:cNvSpPr>
          <p:nvPr>
            <p:ph type="body" sz="quarter" idx="11"/>
          </p:nvPr>
        </p:nvSpPr>
        <p:spPr/>
        <p:txBody>
          <a:bodyPr/>
          <a:lstStyle/>
          <a:p>
            <a:pPr marL="171450" indent="-171450" defTabSz="931543">
              <a:buFont typeface="Arial" panose="020B0604020202020204" pitchFamily="34" charset="0"/>
              <a:buChar char="•"/>
              <a:defRPr/>
            </a:pPr>
            <a:r>
              <a:rPr lang="en-US" sz="1200"/>
              <a:t>Social Security’s disability definition requires you to have a medical condition that prevents you from doing substantial work for at least 12 months or your condition is terminal. This work determination is based on your age, education, and work experience.</a:t>
            </a:r>
          </a:p>
          <a:p>
            <a:pPr marL="0" indent="0" defTabSz="931543">
              <a:buFont typeface="Arial" panose="020B0604020202020204" pitchFamily="34" charset="0"/>
              <a:buNone/>
              <a:defRPr/>
            </a:pPr>
            <a:endParaRPr lang="en-US" sz="1200"/>
          </a:p>
          <a:p>
            <a:pPr marL="171450" indent="-171450" defTabSz="931543">
              <a:buFont typeface="Arial" panose="020B0604020202020204" pitchFamily="34" charset="0"/>
              <a:buChar char="•"/>
              <a:defRPr/>
            </a:pPr>
            <a:r>
              <a:rPr lang="en-US" sz="1200"/>
              <a:t>Our definition makes the clear distinction between Social Security’s disability requirements compared to other disability programs, such as Veterans and Workman’s Compensation.</a:t>
            </a:r>
          </a:p>
          <a:p>
            <a:pPr marL="0" indent="0" defTabSz="931543">
              <a:buFont typeface="Arial" panose="020B0604020202020204" pitchFamily="34" charset="0"/>
              <a:buNone/>
              <a:defRPr/>
            </a:pPr>
            <a:endParaRPr lang="en-US" sz="1200"/>
          </a:p>
          <a:p>
            <a:pPr marL="171450" indent="-171450" defTabSz="931543">
              <a:buFont typeface="Arial" panose="020B0604020202020204" pitchFamily="34" charset="0"/>
              <a:buChar char="•"/>
              <a:defRPr/>
            </a:pPr>
            <a:r>
              <a:rPr lang="en-US" sz="1200"/>
              <a:t>In addition to meeting the definition of disability, you must also have worked long enough – and recent enough – to qualify.</a:t>
            </a:r>
          </a:p>
          <a:p>
            <a:pPr marL="0" indent="0" defTabSz="931543">
              <a:buFont typeface="Arial" panose="020B0604020202020204" pitchFamily="34" charset="0"/>
              <a:buNone/>
              <a:defRPr/>
            </a:pPr>
            <a:endParaRPr lang="en-US" sz="1200"/>
          </a:p>
          <a:p>
            <a:pPr marL="171450" indent="-171450" defTabSz="931543">
              <a:buFont typeface="Arial" panose="020B0604020202020204" pitchFamily="34" charset="0"/>
              <a:buChar char="•"/>
              <a:defRPr/>
            </a:pPr>
            <a:r>
              <a:rPr lang="en-US" sz="1200"/>
              <a:t>The number of work credits you need to qualify for disability benefits depends on your age when you become disabled. Generally, you need 40 credits, 20 of which were earned in the last 10 years ending with the year you become disabled. For younger workers, less work/fewer credits are required. </a:t>
            </a:r>
          </a:p>
          <a:p>
            <a:pPr marL="0" indent="0" defTabSz="931543">
              <a:buFont typeface="Arial" panose="020B0604020202020204" pitchFamily="34" charset="0"/>
              <a:buNone/>
              <a:defRPr/>
            </a:pPr>
            <a:endParaRPr lang="en-US" sz="1200"/>
          </a:p>
          <a:p>
            <a:pPr marL="171450" indent="-171450" defTabSz="931543">
              <a:buFont typeface="Arial" panose="020B0604020202020204" pitchFamily="34" charset="0"/>
              <a:buChar char="•"/>
              <a:defRPr/>
            </a:pPr>
            <a:r>
              <a:rPr lang="en-US" sz="1200"/>
              <a:t>You can apply for disability benefits in person, by telephone, by mail, or online. </a:t>
            </a:r>
          </a:p>
          <a:p>
            <a:pPr marL="0" indent="0" defTabSz="931543">
              <a:buFont typeface="Arial" panose="020B0604020202020204" pitchFamily="34" charset="0"/>
              <a:buNone/>
              <a:defRPr/>
            </a:pPr>
            <a:endParaRPr lang="en-US" sz="1200"/>
          </a:p>
          <a:p>
            <a:pPr marL="171450" indent="-171450" defTabSz="931543">
              <a:buFont typeface="Arial" panose="020B0604020202020204" pitchFamily="34" charset="0"/>
              <a:buChar char="•"/>
              <a:defRPr/>
            </a:pPr>
            <a:r>
              <a:rPr lang="en-US" sz="1200"/>
              <a:t>The application is then sent to a  State Disability</a:t>
            </a:r>
            <a:r>
              <a:rPr lang="en-US" sz="1200" baseline="0"/>
              <a:t> </a:t>
            </a:r>
            <a:r>
              <a:rPr lang="en-US" sz="1200"/>
              <a:t>Determination Services for evaluation of disability. </a:t>
            </a:r>
            <a:r>
              <a:rPr lang="en-US" sz="1200">
                <a:highlight>
                  <a:srgbClr val="FFFF00"/>
                </a:highlight>
              </a:rPr>
              <a:t>The average processing time is three to six months.</a:t>
            </a:r>
          </a:p>
          <a:p>
            <a:pPr marL="0" marR="0" lvl="0" indent="0" algn="l" defTabSz="93154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p>
          <a:p>
            <a:pPr marL="171450" marR="0" lvl="0" indent="-171450" algn="l" defTabSz="9315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After becoming eligible for a disability benefit, the law requires us to conduct a medical review to ensure that the beneficiary still qualifies for the program. This generally occurs every 3 to 7 years, depending on the severity of the disability. </a:t>
            </a:r>
          </a:p>
          <a:p>
            <a:pPr marL="0" marR="0" lvl="0" indent="0" algn="l" defTabSz="93154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p>
          <a:p>
            <a:pPr marL="0" marR="0" lvl="0" indent="0" algn="l" defTabSz="93154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t>Source: </a:t>
            </a:r>
            <a:r>
              <a:rPr lang="en-US" sz="1800">
                <a:effectLst/>
                <a:latin typeface="Segoe UI" panose="020B0502040204020203" pitchFamily="34" charset="0"/>
              </a:rPr>
              <a:t>Publication #05-10029 (Disability Benefits) </a:t>
            </a:r>
            <a:endParaRPr lang="en-US" sz="1200"/>
          </a:p>
          <a:p>
            <a:pPr marL="0" marR="0" lvl="0" indent="0" algn="l" defTabSz="931543" rtl="0" eaLnBrk="1" fontAlgn="auto" latinLnBrk="0" hangingPunct="1">
              <a:lnSpc>
                <a:spcPct val="100000"/>
              </a:lnSpc>
              <a:spcBef>
                <a:spcPts val="0"/>
              </a:spcBef>
              <a:spcAft>
                <a:spcPts val="0"/>
              </a:spcAft>
              <a:buClrTx/>
              <a:buSzTx/>
              <a:buFontTx/>
              <a:buNone/>
              <a:tabLst/>
              <a:defRPr/>
            </a:pPr>
            <a:r>
              <a:rPr lang="en-US" sz="1200"/>
              <a:t>8/16/2022 - Speaker</a:t>
            </a:r>
            <a:r>
              <a:rPr lang="en-US" sz="1200" baseline="0"/>
              <a:t> notes updated (AW)</a:t>
            </a:r>
            <a:endParaRPr lang="en-US" sz="1200"/>
          </a:p>
          <a:p>
            <a:pPr marL="0" marR="0" lvl="0" indent="0" algn="l" defTabSz="93154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p>
          <a:p>
            <a:pPr defTabSz="914123">
              <a:defRPr/>
            </a:pPr>
            <a:endParaRPr lang="en-US"/>
          </a:p>
          <a:p>
            <a:pPr defTabSz="931543">
              <a:defRPr/>
            </a:pPr>
            <a:endParaRPr lang="en-US"/>
          </a:p>
          <a:p>
            <a:endParaRPr lang="en-US"/>
          </a:p>
        </p:txBody>
      </p:sp>
    </p:spTree>
    <p:extLst>
      <p:ext uri="{BB962C8B-B14F-4D97-AF65-F5344CB8AC3E}">
        <p14:creationId xmlns:p14="http://schemas.microsoft.com/office/powerpoint/2010/main" val="2929301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table shows the rules for how much work you need for the recent work test, based on your age when your disability began. We base the rules in this table on the </a:t>
            </a:r>
            <a:r>
              <a:rPr lang="en-US" i="1" dirty="0"/>
              <a:t>calendar quarter </a:t>
            </a:r>
            <a:r>
              <a:rPr lang="en-US" dirty="0"/>
              <a:t>in which you turned or will turn a certain age. </a:t>
            </a:r>
          </a:p>
          <a:p>
            <a:endParaRPr lang="en-US" dirty="0"/>
          </a:p>
          <a:p>
            <a:r>
              <a:rPr lang="en-US" dirty="0"/>
              <a:t>The calendar quarters are: </a:t>
            </a:r>
          </a:p>
          <a:p>
            <a:r>
              <a:rPr lang="en-US" b="1" dirty="0"/>
              <a:t>First Quarter: </a:t>
            </a:r>
            <a:r>
              <a:rPr lang="en-US" dirty="0"/>
              <a:t>January 1 through March 31 </a:t>
            </a:r>
          </a:p>
          <a:p>
            <a:r>
              <a:rPr lang="en-US" b="1" dirty="0"/>
              <a:t>Second Quarter: </a:t>
            </a:r>
            <a:r>
              <a:rPr lang="en-US" dirty="0"/>
              <a:t>April 1 through June 30 </a:t>
            </a:r>
          </a:p>
          <a:p>
            <a:r>
              <a:rPr lang="en-US" b="1" dirty="0"/>
              <a:t>Third Quarter: </a:t>
            </a:r>
            <a:r>
              <a:rPr lang="en-US" dirty="0"/>
              <a:t>July 1 through September 30 </a:t>
            </a:r>
          </a:p>
          <a:p>
            <a:r>
              <a:rPr lang="en-US" b="1" dirty="0"/>
              <a:t>Fourth Quarter: </a:t>
            </a:r>
            <a:r>
              <a:rPr lang="en-US" dirty="0"/>
              <a:t>October 1 through December 31 </a:t>
            </a:r>
          </a:p>
          <a:p>
            <a:endParaRPr lang="en-US" dirty="0"/>
          </a:p>
        </p:txBody>
      </p:sp>
      <p:sp>
        <p:nvSpPr>
          <p:cNvPr id="4" name="Slide Number Placeholder 3"/>
          <p:cNvSpPr>
            <a:spLocks noGrp="1"/>
          </p:cNvSpPr>
          <p:nvPr>
            <p:ph type="sldNum" sz="quarter" idx="10"/>
          </p:nvPr>
        </p:nvSpPr>
        <p:spPr/>
        <p:txBody>
          <a:bodyPr/>
          <a:lstStyle/>
          <a:p>
            <a:fld id="{D8AD8C53-ECBC-44FC-9144-A8C38BDE651D}" type="slidenum">
              <a:rPr lang="en-US" smtClean="0"/>
              <a:t>8</a:t>
            </a:fld>
            <a:endParaRPr lang="en-US"/>
          </a:p>
        </p:txBody>
      </p:sp>
    </p:spTree>
    <p:extLst>
      <p:ext uri="{BB962C8B-B14F-4D97-AF65-F5344CB8AC3E}">
        <p14:creationId xmlns:p14="http://schemas.microsoft.com/office/powerpoint/2010/main" val="526837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235">
              <a:defRPr/>
            </a:pPr>
            <a:r>
              <a:rPr lang="en-US" sz="1100" dirty="0"/>
              <a:t>Processing an application for disability benefits can take three to five months. </a:t>
            </a:r>
          </a:p>
          <a:p>
            <a:pPr defTabSz="917235">
              <a:defRPr/>
            </a:pPr>
            <a:endParaRPr lang="en-US" sz="1100" dirty="0"/>
          </a:p>
          <a:p>
            <a:r>
              <a:rPr lang="en-US" dirty="0"/>
              <a:t>The information we need includes: </a:t>
            </a:r>
          </a:p>
          <a:p>
            <a:r>
              <a:rPr lang="en-US" dirty="0"/>
              <a:t>Your Social Security number; </a:t>
            </a:r>
          </a:p>
          <a:p>
            <a:r>
              <a:rPr lang="en-US" dirty="0"/>
              <a:t>Your birth or baptismal certificate; </a:t>
            </a:r>
          </a:p>
          <a:p>
            <a:r>
              <a:rPr lang="en-US" dirty="0"/>
              <a:t>Names, addresses, and phone numbers of the doctors, caseworkers, hospitals, and clinics that took care of you, and dates of your visits; </a:t>
            </a:r>
          </a:p>
          <a:p>
            <a:r>
              <a:rPr lang="en-US" dirty="0"/>
              <a:t>Names and dosage of all the medicine you take; </a:t>
            </a:r>
          </a:p>
          <a:p>
            <a:r>
              <a:rPr lang="en-US" dirty="0"/>
              <a:t>Medical records from your doctors, therapists, hospitals, clinics, and caseworkers that you already have in your possession; </a:t>
            </a:r>
          </a:p>
          <a:p>
            <a:r>
              <a:rPr lang="en-US" dirty="0"/>
              <a:t>Laboratory and test results; </a:t>
            </a:r>
          </a:p>
          <a:p>
            <a:r>
              <a:rPr lang="en-US" dirty="0"/>
              <a:t>A summary of where you worked and the kind of work you did; and </a:t>
            </a:r>
          </a:p>
          <a:p>
            <a:r>
              <a:rPr lang="en-US" dirty="0"/>
              <a:t>A copy of your most recent W-2 Form (Wage and Tax Statement) or, if you’re self-employed, your federal tax returns for the past year. </a:t>
            </a:r>
          </a:p>
          <a:p>
            <a:endParaRPr lang="en-US" dirty="0"/>
          </a:p>
          <a:p>
            <a:r>
              <a:rPr lang="en-US" dirty="0"/>
              <a:t>In addition to the basic application for disability benefits, you’ll also need to fill out other forms. One form collects information about your medical condition and how it affects your ability to work. Other forms give doctors, hospitals, and other health care professionals who have treated you, permission to send us information about your medical condition. </a:t>
            </a:r>
          </a:p>
          <a:p>
            <a:r>
              <a:rPr lang="en-US" dirty="0"/>
              <a:t>Don’t delay applying for benefits if you can’t get all of this information together quickly. We’ll help you get it. </a:t>
            </a:r>
            <a:endParaRPr lang="en-US" sz="1100" dirty="0"/>
          </a:p>
          <a:p>
            <a:endParaRPr lang="en-US" dirty="0"/>
          </a:p>
        </p:txBody>
      </p:sp>
      <p:sp>
        <p:nvSpPr>
          <p:cNvPr id="4" name="Slide Number Placeholder 3"/>
          <p:cNvSpPr>
            <a:spLocks noGrp="1"/>
          </p:cNvSpPr>
          <p:nvPr>
            <p:ph type="sldNum" sz="quarter" idx="10"/>
          </p:nvPr>
        </p:nvSpPr>
        <p:spPr/>
        <p:txBody>
          <a:bodyPr/>
          <a:lstStyle/>
          <a:p>
            <a:fld id="{D8AD8C53-ECBC-44FC-9144-A8C38BDE651D}" type="slidenum">
              <a:rPr lang="en-US" smtClean="0"/>
              <a:t>9</a:t>
            </a:fld>
            <a:endParaRPr lang="en-US"/>
          </a:p>
        </p:txBody>
      </p:sp>
    </p:spTree>
    <p:extLst>
      <p:ext uri="{BB962C8B-B14F-4D97-AF65-F5344CB8AC3E}">
        <p14:creationId xmlns:p14="http://schemas.microsoft.com/office/powerpoint/2010/main" val="40710761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Tree>
    <p:extLst>
      <p:ext uri="{BB962C8B-B14F-4D97-AF65-F5344CB8AC3E}">
        <p14:creationId xmlns:p14="http://schemas.microsoft.com/office/powerpoint/2010/main" val="1244174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p>
        </p:txBody>
      </p:sp>
      <p:sp>
        <p:nvSpPr>
          <p:cNvPr id="4" name="Date Placeholder 3"/>
          <p:cNvSpPr>
            <a:spLocks noGrp="1"/>
          </p:cNvSpPr>
          <p:nvPr>
            <p:ph type="dt" sz="half" idx="10"/>
          </p:nvPr>
        </p:nvSpPr>
        <p:spPr/>
        <p:txBody>
          <a:bodyPr/>
          <a:lstStyle/>
          <a:p>
            <a:fld id="{5E9450E1-381E-41C4-B49F-52DA1CD1B16E}"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1156372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9450E1-381E-41C4-B49F-52DA1CD1B16E}"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2407225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9450E1-381E-41C4-B49F-52DA1CD1B16E}" type="datetimeFigureOut">
              <a:rPr lang="en-US" smtClean="0"/>
              <a:t>6/7/2023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843754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E9450E1-381E-41C4-B49F-52DA1CD1B16E}" type="datetimeFigureOut">
              <a:rPr lang="en-US" smtClean="0"/>
              <a:t>6/7/2023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1956990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9450E1-381E-41C4-B49F-52DA1CD1B16E}" type="datetimeFigureOut">
              <a:rPr lang="en-US" smtClean="0"/>
              <a:t>6/7/2023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3011877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9450E1-381E-41C4-B49F-52DA1CD1B16E}"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1199223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9450E1-381E-41C4-B49F-52DA1CD1B16E}"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1290557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9450E1-381E-41C4-B49F-52DA1CD1B16E}"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2212006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9450E1-381E-41C4-B49F-52DA1CD1B16E}"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2990687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32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ard">
    <p:spTree>
      <p:nvGrpSpPr>
        <p:cNvPr id="1" name=""/>
        <p:cNvGrpSpPr/>
        <p:nvPr/>
      </p:nvGrpSpPr>
      <p:grpSpPr>
        <a:xfrm>
          <a:off x="0" y="0"/>
          <a:ext cx="0" cy="0"/>
          <a:chOff x="0" y="0"/>
          <a:chExt cx="0" cy="0"/>
        </a:xfrm>
      </p:grpSpPr>
      <p:sp>
        <p:nvSpPr>
          <p:cNvPr id="7" name="Rectangle 6"/>
          <p:cNvSpPr/>
          <p:nvPr userDrawn="1"/>
        </p:nvSpPr>
        <p:spPr>
          <a:xfrm>
            <a:off x="0" y="6547104"/>
            <a:ext cx="9144000" cy="310896"/>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664208"/>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952999"/>
            <a:ext cx="9144000" cy="1670304"/>
          </a:xfrm>
          <a:prstGeom prst="rect">
            <a:avLst/>
          </a:prstGeom>
        </p:spPr>
      </p:pic>
    </p:spTree>
    <p:extLst>
      <p:ext uri="{BB962C8B-B14F-4D97-AF65-F5344CB8AC3E}">
        <p14:creationId xmlns:p14="http://schemas.microsoft.com/office/powerpoint/2010/main" val="3017175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2400" y="2209800"/>
            <a:ext cx="8610600" cy="1143000"/>
          </a:xfrm>
        </p:spPr>
        <p:txBody>
          <a:bodyPr/>
          <a:lstStyle/>
          <a:p>
            <a:r>
              <a:rPr lang="en-US"/>
              <a:t>Click to edit Master title style</a:t>
            </a:r>
          </a:p>
        </p:txBody>
      </p:sp>
    </p:spTree>
    <p:extLst>
      <p:ext uri="{BB962C8B-B14F-4D97-AF65-F5344CB8AC3E}">
        <p14:creationId xmlns:p14="http://schemas.microsoft.com/office/powerpoint/2010/main" val="4180956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552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E9450E1-381E-41C4-B49F-52DA1CD1B16E}" type="datetimeFigureOut">
              <a:rPr lang="en-US" smtClean="0">
                <a:solidFill>
                  <a:srgbClr val="003366">
                    <a:tint val="75000"/>
                  </a:srgbClr>
                </a:solidFill>
              </a:rPr>
              <a:pPr/>
              <a:t>6/7/2023</a:t>
            </a:fld>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2612975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9450E1-381E-41C4-B49F-52DA1CD1B16E}" type="datetimeFigureOut">
              <a:rPr lang="en-US" smtClean="0">
                <a:solidFill>
                  <a:srgbClr val="003366">
                    <a:tint val="75000"/>
                  </a:srgbClr>
                </a:solidFill>
              </a:rPr>
              <a:pPr/>
              <a:t>6/7/2023</a:t>
            </a:fld>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2689747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p>
        </p:txBody>
      </p:sp>
      <p:sp>
        <p:nvSpPr>
          <p:cNvPr id="4" name="Date Placeholder 3"/>
          <p:cNvSpPr>
            <a:spLocks noGrp="1"/>
          </p:cNvSpPr>
          <p:nvPr>
            <p:ph type="dt" sz="half" idx="10"/>
          </p:nvPr>
        </p:nvSpPr>
        <p:spPr/>
        <p:txBody>
          <a:bodyPr/>
          <a:lstStyle/>
          <a:p>
            <a:fld id="{5E9450E1-381E-41C4-B49F-52DA1CD1B16E}" type="datetimeFigureOut">
              <a:rPr lang="en-US" smtClean="0">
                <a:solidFill>
                  <a:srgbClr val="003366">
                    <a:tint val="75000"/>
                  </a:srgbClr>
                </a:solidFill>
              </a:rPr>
              <a:pPr/>
              <a:t>6/7/2023</a:t>
            </a:fld>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1694633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9450E1-381E-41C4-B49F-52DA1CD1B16E}" type="datetimeFigureOut">
              <a:rPr lang="en-US" smtClean="0">
                <a:solidFill>
                  <a:srgbClr val="003366">
                    <a:tint val="75000"/>
                  </a:srgbClr>
                </a:solidFill>
              </a:rPr>
              <a:pPr/>
              <a:t>6/7/2023</a:t>
            </a:fld>
            <a:endParaRPr lang="en-US">
              <a:solidFill>
                <a:srgbClr val="003366">
                  <a:tint val="75000"/>
                </a:srgbClr>
              </a:solidFill>
            </a:endParaRPr>
          </a:p>
        </p:txBody>
      </p:sp>
      <p:sp>
        <p:nvSpPr>
          <p:cNvPr id="6" name="Footer Placeholder 5"/>
          <p:cNvSpPr>
            <a:spLocks noGrp="1"/>
          </p:cNvSpPr>
          <p:nvPr>
            <p:ph type="ftr" sz="quarter" idx="11"/>
          </p:nvPr>
        </p:nvSpPr>
        <p:spPr/>
        <p:txBody>
          <a:bodyPr/>
          <a:lstStyle/>
          <a:p>
            <a:endParaRPr lang="en-US">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9897971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9450E1-381E-41C4-B49F-52DA1CD1B16E}" type="datetimeFigureOut">
              <a:rPr lang="en-US" smtClean="0">
                <a:solidFill>
                  <a:srgbClr val="003366">
                    <a:tint val="75000"/>
                  </a:srgbClr>
                </a:solidFill>
              </a:rPr>
              <a:pPr/>
              <a:t>6/7/2023</a:t>
            </a:fld>
            <a:endParaRPr lang="en-US">
              <a:solidFill>
                <a:srgbClr val="003366">
                  <a:tint val="75000"/>
                </a:srgbClr>
              </a:solidFill>
            </a:endParaRPr>
          </a:p>
        </p:txBody>
      </p:sp>
      <p:sp>
        <p:nvSpPr>
          <p:cNvPr id="8" name="Footer Placeholder 7"/>
          <p:cNvSpPr>
            <a:spLocks noGrp="1"/>
          </p:cNvSpPr>
          <p:nvPr>
            <p:ph type="ftr" sz="quarter" idx="11"/>
          </p:nvPr>
        </p:nvSpPr>
        <p:spPr/>
        <p:txBody>
          <a:bodyPr/>
          <a:lstStyle/>
          <a:p>
            <a:endParaRPr lang="en-US">
              <a:solidFill>
                <a:srgbClr val="003366">
                  <a:tint val="75000"/>
                </a:srgbClr>
              </a:solidFill>
            </a:endParaRPr>
          </a:p>
        </p:txBody>
      </p:sp>
      <p:sp>
        <p:nvSpPr>
          <p:cNvPr id="9" name="Slide Number Placeholder 8"/>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2005869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E9450E1-381E-41C4-B49F-52DA1CD1B16E}" type="datetimeFigureOut">
              <a:rPr lang="en-US" smtClean="0">
                <a:solidFill>
                  <a:srgbClr val="003366">
                    <a:tint val="75000"/>
                  </a:srgbClr>
                </a:solidFill>
              </a:rPr>
              <a:pPr/>
              <a:t>6/7/2023</a:t>
            </a:fld>
            <a:endParaRPr lang="en-US">
              <a:solidFill>
                <a:srgbClr val="003366">
                  <a:tint val="75000"/>
                </a:srgbClr>
              </a:solidFill>
            </a:endParaRPr>
          </a:p>
        </p:txBody>
      </p:sp>
      <p:sp>
        <p:nvSpPr>
          <p:cNvPr id="4" name="Footer Placeholder 3"/>
          <p:cNvSpPr>
            <a:spLocks noGrp="1"/>
          </p:cNvSpPr>
          <p:nvPr>
            <p:ph type="ftr" sz="quarter" idx="11"/>
          </p:nvPr>
        </p:nvSpPr>
        <p:spPr/>
        <p:txBody>
          <a:bodyPr/>
          <a:lstStyle/>
          <a:p>
            <a:endParaRPr lang="en-US">
              <a:solidFill>
                <a:srgbClr val="003366">
                  <a:tint val="75000"/>
                </a:srgbClr>
              </a:solidFill>
            </a:endParaRPr>
          </a:p>
        </p:txBody>
      </p:sp>
      <p:sp>
        <p:nvSpPr>
          <p:cNvPr id="5" name="Slide Number Placeholder 4"/>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264761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9450E1-381E-41C4-B49F-52DA1CD1B16E}" type="datetimeFigureOut">
              <a:rPr lang="en-US" smtClean="0">
                <a:solidFill>
                  <a:srgbClr val="003366">
                    <a:tint val="75000"/>
                  </a:srgbClr>
                </a:solidFill>
              </a:rPr>
              <a:pPr/>
              <a:t>6/7/2023</a:t>
            </a:fld>
            <a:endParaRPr lang="en-US">
              <a:solidFill>
                <a:srgbClr val="003366">
                  <a:tint val="75000"/>
                </a:srgbClr>
              </a:solidFill>
            </a:endParaRPr>
          </a:p>
        </p:txBody>
      </p:sp>
      <p:sp>
        <p:nvSpPr>
          <p:cNvPr id="3" name="Footer Placeholder 2"/>
          <p:cNvSpPr>
            <a:spLocks noGrp="1"/>
          </p:cNvSpPr>
          <p:nvPr>
            <p:ph type="ftr" sz="quarter" idx="11"/>
          </p:nvPr>
        </p:nvSpPr>
        <p:spPr/>
        <p:txBody>
          <a:bodyPr/>
          <a:lstStyle/>
          <a:p>
            <a:endParaRPr lang="en-US">
              <a:solidFill>
                <a:srgbClr val="003366">
                  <a:tint val="75000"/>
                </a:srgbClr>
              </a:solidFill>
            </a:endParaRPr>
          </a:p>
        </p:txBody>
      </p:sp>
      <p:sp>
        <p:nvSpPr>
          <p:cNvPr id="4" name="Slide Number Placeholder 3"/>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23154870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9450E1-381E-41C4-B49F-52DA1CD1B16E}" type="datetimeFigureOut">
              <a:rPr lang="en-US" smtClean="0">
                <a:solidFill>
                  <a:srgbClr val="003366">
                    <a:tint val="75000"/>
                  </a:srgbClr>
                </a:solidFill>
              </a:rPr>
              <a:pPr/>
              <a:t>6/7/2023</a:t>
            </a:fld>
            <a:endParaRPr lang="en-US">
              <a:solidFill>
                <a:srgbClr val="003366">
                  <a:tint val="75000"/>
                </a:srgbClr>
              </a:solidFill>
            </a:endParaRPr>
          </a:p>
        </p:txBody>
      </p:sp>
      <p:sp>
        <p:nvSpPr>
          <p:cNvPr id="6" name="Footer Placeholder 5"/>
          <p:cNvSpPr>
            <a:spLocks noGrp="1"/>
          </p:cNvSpPr>
          <p:nvPr>
            <p:ph type="ftr" sz="quarter" idx="11"/>
          </p:nvPr>
        </p:nvSpPr>
        <p:spPr/>
        <p:txBody>
          <a:bodyPr/>
          <a:lstStyle/>
          <a:p>
            <a:endParaRPr lang="en-US">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266495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1938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9450E1-381E-41C4-B49F-52DA1CD1B16E}" type="datetimeFigureOut">
              <a:rPr lang="en-US" smtClean="0">
                <a:solidFill>
                  <a:srgbClr val="003366">
                    <a:tint val="75000"/>
                  </a:srgbClr>
                </a:solidFill>
              </a:rPr>
              <a:pPr/>
              <a:t>6/7/2023</a:t>
            </a:fld>
            <a:endParaRPr lang="en-US">
              <a:solidFill>
                <a:srgbClr val="003366">
                  <a:tint val="75000"/>
                </a:srgbClr>
              </a:solidFill>
            </a:endParaRPr>
          </a:p>
        </p:txBody>
      </p:sp>
      <p:sp>
        <p:nvSpPr>
          <p:cNvPr id="6" name="Footer Placeholder 5"/>
          <p:cNvSpPr>
            <a:spLocks noGrp="1"/>
          </p:cNvSpPr>
          <p:nvPr>
            <p:ph type="ftr" sz="quarter" idx="11"/>
          </p:nvPr>
        </p:nvSpPr>
        <p:spPr/>
        <p:txBody>
          <a:bodyPr/>
          <a:lstStyle/>
          <a:p>
            <a:endParaRPr lang="en-US">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028983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kumimoji="0" lang="en-US" sz="4400" b="1" i="0" u="none" strike="noStrike" kern="1200" cap="none" spc="0" normalizeH="0" baseline="0" noProof="0">
                <a:ln>
                  <a:noFill/>
                </a:ln>
                <a:solidFill>
                  <a:srgbClr val="003366"/>
                </a:solidFill>
                <a:effectLst/>
                <a:uLnTx/>
                <a:uFillTx/>
                <a:latin typeface="+mj-lt"/>
                <a:ea typeface="+mj-ea"/>
                <a:cs typeface="+mj-cs"/>
              </a:rPr>
              <a:t>Click to edit Master title style</a:t>
            </a:r>
            <a:endParaRPr lang="en-US"/>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9450E1-381E-41C4-B49F-52DA1CD1B16E}" type="datetimeFigureOut">
              <a:rPr lang="en-US" smtClean="0">
                <a:solidFill>
                  <a:srgbClr val="003366">
                    <a:tint val="75000"/>
                  </a:srgbClr>
                </a:solidFill>
              </a:rPr>
              <a:pPr/>
              <a:t>6/7/2023</a:t>
            </a:fld>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27597906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9450E1-381E-41C4-B49F-52DA1CD1B16E}" type="datetimeFigureOut">
              <a:rPr lang="en-US" smtClean="0">
                <a:solidFill>
                  <a:srgbClr val="003366">
                    <a:tint val="75000"/>
                  </a:srgbClr>
                </a:solidFill>
              </a:rPr>
              <a:pPr/>
              <a:t>6/7/2023</a:t>
            </a:fld>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4232767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045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9450E1-381E-41C4-B49F-52DA1CD1B16E}" type="datetimeFigureOut">
              <a:rPr lang="en-US" smtClean="0">
                <a:solidFill>
                  <a:srgbClr val="003366">
                    <a:tint val="75000"/>
                  </a:srgbClr>
                </a:solidFill>
              </a:rPr>
              <a:pPr/>
              <a:t>6/7/2023</a:t>
            </a:fld>
            <a:endParaRPr lang="en-US">
              <a:solidFill>
                <a:srgbClr val="003366">
                  <a:tint val="75000"/>
                </a:srgbClr>
              </a:solidFill>
            </a:endParaRPr>
          </a:p>
        </p:txBody>
      </p:sp>
      <p:sp>
        <p:nvSpPr>
          <p:cNvPr id="4" name="Footer Placeholder 3"/>
          <p:cNvSpPr>
            <a:spLocks noGrp="1"/>
          </p:cNvSpPr>
          <p:nvPr>
            <p:ph type="ftr" sz="quarter" idx="11"/>
          </p:nvPr>
        </p:nvSpPr>
        <p:spPr/>
        <p:txBody>
          <a:bodyPr/>
          <a:lstStyle/>
          <a:p>
            <a:endParaRPr lang="en-US">
              <a:solidFill>
                <a:srgbClr val="003366">
                  <a:tint val="75000"/>
                </a:srgbClr>
              </a:solidFill>
            </a:endParaRPr>
          </a:p>
        </p:txBody>
      </p:sp>
      <p:sp>
        <p:nvSpPr>
          <p:cNvPr id="5" name="Slide Number Placeholder 4"/>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2178466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ard">
    <p:spTree>
      <p:nvGrpSpPr>
        <p:cNvPr id="1" name=""/>
        <p:cNvGrpSpPr/>
        <p:nvPr/>
      </p:nvGrpSpPr>
      <p:grpSpPr>
        <a:xfrm>
          <a:off x="0" y="0"/>
          <a:ext cx="0" cy="0"/>
          <a:chOff x="0" y="0"/>
          <a:chExt cx="0" cy="0"/>
        </a:xfrm>
      </p:grpSpPr>
      <p:sp>
        <p:nvSpPr>
          <p:cNvPr id="7" name="Rectangle 6"/>
          <p:cNvSpPr/>
          <p:nvPr userDrawn="1"/>
        </p:nvSpPr>
        <p:spPr>
          <a:xfrm>
            <a:off x="0" y="6547104"/>
            <a:ext cx="9144000" cy="310896"/>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664208"/>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952999"/>
            <a:ext cx="9144000" cy="1670304"/>
          </a:xfrm>
          <a:prstGeom prst="rect">
            <a:avLst/>
          </a:prstGeom>
        </p:spPr>
      </p:pic>
      <p:sp>
        <p:nvSpPr>
          <p:cNvPr id="2" name="Title 1"/>
          <p:cNvSpPr>
            <a:spLocks noGrp="1"/>
          </p:cNvSpPr>
          <p:nvPr>
            <p:ph type="title" hasCustomPrompt="1"/>
          </p:nvPr>
        </p:nvSpPr>
        <p:spPr>
          <a:xfrm>
            <a:off x="0" y="1665007"/>
            <a:ext cx="9144000" cy="818217"/>
          </a:xfrm>
          <a:prstGeom prst="rect">
            <a:avLst/>
          </a:prstGeom>
        </p:spPr>
        <p:txBody>
          <a:bodyPr/>
          <a:lstStyle>
            <a:lvl1pPr>
              <a:defRPr/>
            </a:lvl1pPr>
          </a:lstStyle>
          <a:p>
            <a:r>
              <a:rPr lang="en-US"/>
              <a:t>Title</a:t>
            </a:r>
          </a:p>
        </p:txBody>
      </p:sp>
      <p:sp>
        <p:nvSpPr>
          <p:cNvPr id="4" name="Content Placeholder 3"/>
          <p:cNvSpPr>
            <a:spLocks noGrp="1"/>
          </p:cNvSpPr>
          <p:nvPr>
            <p:ph sz="quarter" idx="10"/>
          </p:nvPr>
        </p:nvSpPr>
        <p:spPr>
          <a:xfrm>
            <a:off x="0" y="2627313"/>
            <a:ext cx="9144000" cy="2141537"/>
          </a:xfrm>
          <a:prstGeom prst="rect">
            <a:avLst/>
          </a:prstGeo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257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0"/>
            <a:ext cx="9144000" cy="58181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0" y="0"/>
            <a:ext cx="9144000" cy="1325563"/>
          </a:xfrm>
          <a:prstGeom prst="rect">
            <a:avLst/>
          </a:prstGeom>
        </p:spPr>
        <p:txBody>
          <a:bodyPr/>
          <a:lstStyle>
            <a:lvl1pPr>
              <a:defRPr b="0"/>
            </a:lvl1pPr>
          </a:lstStyle>
          <a:p>
            <a:r>
              <a:rPr lang="en-US"/>
              <a:t>Title</a:t>
            </a:r>
          </a:p>
        </p:txBody>
      </p:sp>
    </p:spTree>
    <p:extLst>
      <p:ext uri="{BB962C8B-B14F-4D97-AF65-F5344CB8AC3E}">
        <p14:creationId xmlns:p14="http://schemas.microsoft.com/office/powerpoint/2010/main" val="21171472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a:t>Title</a:t>
            </a:r>
          </a:p>
        </p:txBody>
      </p:sp>
      <p:sp>
        <p:nvSpPr>
          <p:cNvPr id="9" name="Content Placeholder 7"/>
          <p:cNvSpPr>
            <a:spLocks noGrp="1"/>
          </p:cNvSpPr>
          <p:nvPr>
            <p:ph sz="quarter" idx="11"/>
          </p:nvPr>
        </p:nvSpPr>
        <p:spPr>
          <a:xfrm>
            <a:off x="394447" y="1560419"/>
            <a:ext cx="8364071" cy="3863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3199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Top Ba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
        <p:nvSpPr>
          <p:cNvPr id="2" name="Title 1"/>
          <p:cNvSpPr>
            <a:spLocks noGrp="1"/>
          </p:cNvSpPr>
          <p:nvPr>
            <p:ph type="title" hasCustomPrompt="1"/>
          </p:nvPr>
        </p:nvSpPr>
        <p:spPr>
          <a:xfrm>
            <a:off x="0" y="992655"/>
            <a:ext cx="9144000" cy="1114051"/>
          </a:xfrm>
          <a:prstGeom prst="rect">
            <a:avLst/>
          </a:prstGeom>
        </p:spPr>
        <p:txBody>
          <a:bodyPr/>
          <a:lstStyle>
            <a:lvl1pPr>
              <a:defRPr/>
            </a:lvl1pPr>
          </a:lstStyle>
          <a:p>
            <a:r>
              <a:rPr lang="en-US"/>
              <a:t>Title</a:t>
            </a:r>
          </a:p>
        </p:txBody>
      </p:sp>
      <p:sp>
        <p:nvSpPr>
          <p:cNvPr id="4" name="Content Placeholder 3"/>
          <p:cNvSpPr>
            <a:spLocks noGrp="1"/>
          </p:cNvSpPr>
          <p:nvPr>
            <p:ph sz="quarter" idx="10"/>
          </p:nvPr>
        </p:nvSpPr>
        <p:spPr>
          <a:xfrm>
            <a:off x="0" y="2312988"/>
            <a:ext cx="9144000" cy="32813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75877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a:t>Title</a:t>
            </a:r>
          </a:p>
        </p:txBody>
      </p:sp>
      <p:sp>
        <p:nvSpPr>
          <p:cNvPr id="8" name="Content Placeholder 7"/>
          <p:cNvSpPr>
            <a:spLocks noGrp="1"/>
          </p:cNvSpPr>
          <p:nvPr>
            <p:ph sz="quarter" idx="10"/>
          </p:nvPr>
        </p:nvSpPr>
        <p:spPr>
          <a:xfrm>
            <a:off x="788988" y="1533525"/>
            <a:ext cx="3746500" cy="3863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p:cNvSpPr>
            <a:spLocks noGrp="1"/>
          </p:cNvSpPr>
          <p:nvPr>
            <p:ph sz="quarter" idx="11"/>
          </p:nvPr>
        </p:nvSpPr>
        <p:spPr>
          <a:xfrm>
            <a:off x="4724494" y="1560419"/>
            <a:ext cx="3746500" cy="3863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990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9592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E9450E1-381E-41C4-B49F-52DA1CD1B16E}"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7545147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9450E1-381E-41C4-B49F-52DA1CD1B16E}"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13210076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p>
        </p:txBody>
      </p:sp>
      <p:sp>
        <p:nvSpPr>
          <p:cNvPr id="4" name="Date Placeholder 3"/>
          <p:cNvSpPr>
            <a:spLocks noGrp="1"/>
          </p:cNvSpPr>
          <p:nvPr>
            <p:ph type="dt" sz="half" idx="10"/>
          </p:nvPr>
        </p:nvSpPr>
        <p:spPr/>
        <p:txBody>
          <a:bodyPr/>
          <a:lstStyle/>
          <a:p>
            <a:fld id="{5E9450E1-381E-41C4-B49F-52DA1CD1B16E}"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8669331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9450E1-381E-41C4-B49F-52DA1CD1B16E}"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17135632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9450E1-381E-41C4-B49F-52DA1CD1B16E}" type="datetimeFigureOut">
              <a:rPr lang="en-US" smtClean="0"/>
              <a:t>6/7/2023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34421626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E9450E1-381E-41C4-B49F-52DA1CD1B16E}" type="datetimeFigureOut">
              <a:rPr lang="en-US" smtClean="0"/>
              <a:t>6/7/2023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9242951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9450E1-381E-41C4-B49F-52DA1CD1B16E}" type="datetimeFigureOut">
              <a:rPr lang="en-US" smtClean="0"/>
              <a:t>6/7/2023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20466707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9450E1-381E-41C4-B49F-52DA1CD1B16E}"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35877361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9450E1-381E-41C4-B49F-52DA1CD1B16E}"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3438482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9450E1-381E-41C4-B49F-52DA1CD1B16E}"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2856676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6590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9450E1-381E-41C4-B49F-52DA1CD1B16E}"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24883588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1857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CB8F892-42C2-4459-A3EA-DAB263151689}"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F8B61-4D41-4B70-AE7F-CA91DC33DAB1}" type="slidenum">
              <a:rPr lang="en-US" smtClean="0"/>
              <a:t>‹#›</a:t>
            </a:fld>
            <a:endParaRPr lang="en-US"/>
          </a:p>
        </p:txBody>
      </p:sp>
    </p:spTree>
    <p:extLst>
      <p:ext uri="{BB962C8B-B14F-4D97-AF65-F5344CB8AC3E}">
        <p14:creationId xmlns:p14="http://schemas.microsoft.com/office/powerpoint/2010/main" val="4130917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B8F892-42C2-4459-A3EA-DAB263151689}"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F8B61-4D41-4B70-AE7F-CA91DC33DAB1}" type="slidenum">
              <a:rPr lang="en-US" smtClean="0"/>
              <a:t>‹#›</a:t>
            </a:fld>
            <a:endParaRPr lang="en-US"/>
          </a:p>
        </p:txBody>
      </p:sp>
    </p:spTree>
    <p:extLst>
      <p:ext uri="{BB962C8B-B14F-4D97-AF65-F5344CB8AC3E}">
        <p14:creationId xmlns:p14="http://schemas.microsoft.com/office/powerpoint/2010/main" val="36493713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B8F892-42C2-4459-A3EA-DAB263151689}"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F8B61-4D41-4B70-AE7F-CA91DC33DAB1}" type="slidenum">
              <a:rPr lang="en-US" smtClean="0"/>
              <a:t>‹#›</a:t>
            </a:fld>
            <a:endParaRPr lang="en-US"/>
          </a:p>
        </p:txBody>
      </p:sp>
    </p:spTree>
    <p:extLst>
      <p:ext uri="{BB962C8B-B14F-4D97-AF65-F5344CB8AC3E}">
        <p14:creationId xmlns:p14="http://schemas.microsoft.com/office/powerpoint/2010/main" val="8386096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B8F892-42C2-4459-A3EA-DAB263151689}"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9F8B61-4D41-4B70-AE7F-CA91DC33DAB1}" type="slidenum">
              <a:rPr lang="en-US" smtClean="0"/>
              <a:t>‹#›</a:t>
            </a:fld>
            <a:endParaRPr lang="en-US"/>
          </a:p>
        </p:txBody>
      </p:sp>
    </p:spTree>
    <p:extLst>
      <p:ext uri="{BB962C8B-B14F-4D97-AF65-F5344CB8AC3E}">
        <p14:creationId xmlns:p14="http://schemas.microsoft.com/office/powerpoint/2010/main" val="24449523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B8F892-42C2-4459-A3EA-DAB263151689}" type="datetimeFigureOut">
              <a:rPr lang="en-US" smtClean="0"/>
              <a:t>6/7/2023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9F8B61-4D41-4B70-AE7F-CA91DC33DAB1}" type="slidenum">
              <a:rPr lang="en-US" smtClean="0"/>
              <a:t>‹#›</a:t>
            </a:fld>
            <a:endParaRPr lang="en-US"/>
          </a:p>
        </p:txBody>
      </p:sp>
    </p:spTree>
    <p:extLst>
      <p:ext uri="{BB962C8B-B14F-4D97-AF65-F5344CB8AC3E}">
        <p14:creationId xmlns:p14="http://schemas.microsoft.com/office/powerpoint/2010/main" val="2265706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B8F892-42C2-4459-A3EA-DAB263151689}" type="datetimeFigureOut">
              <a:rPr lang="en-US" smtClean="0"/>
              <a:t>6/7/2023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9F8B61-4D41-4B70-AE7F-CA91DC33DAB1}" type="slidenum">
              <a:rPr lang="en-US" smtClean="0"/>
              <a:t>‹#›</a:t>
            </a:fld>
            <a:endParaRPr lang="en-US"/>
          </a:p>
        </p:txBody>
      </p:sp>
    </p:spTree>
    <p:extLst>
      <p:ext uri="{BB962C8B-B14F-4D97-AF65-F5344CB8AC3E}">
        <p14:creationId xmlns:p14="http://schemas.microsoft.com/office/powerpoint/2010/main" val="41057217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B8F892-42C2-4459-A3EA-DAB263151689}" type="datetimeFigureOut">
              <a:rPr lang="en-US" smtClean="0"/>
              <a:t>6/7/2023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9F8B61-4D41-4B70-AE7F-CA91DC33DAB1}" type="slidenum">
              <a:rPr lang="en-US" smtClean="0"/>
              <a:t>‹#›</a:t>
            </a:fld>
            <a:endParaRPr lang="en-US"/>
          </a:p>
        </p:txBody>
      </p:sp>
    </p:spTree>
    <p:extLst>
      <p:ext uri="{BB962C8B-B14F-4D97-AF65-F5344CB8AC3E}">
        <p14:creationId xmlns:p14="http://schemas.microsoft.com/office/powerpoint/2010/main" val="26791107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B8F892-42C2-4459-A3EA-DAB263151689}"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9F8B61-4D41-4B70-AE7F-CA91DC33DAB1}" type="slidenum">
              <a:rPr lang="en-US" smtClean="0"/>
              <a:t>‹#›</a:t>
            </a:fld>
            <a:endParaRPr lang="en-US"/>
          </a:p>
        </p:txBody>
      </p:sp>
    </p:spTree>
    <p:extLst>
      <p:ext uri="{BB962C8B-B14F-4D97-AF65-F5344CB8AC3E}">
        <p14:creationId xmlns:p14="http://schemas.microsoft.com/office/powerpoint/2010/main" val="3450357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Card">
    <p:spTree>
      <p:nvGrpSpPr>
        <p:cNvPr id="1" name=""/>
        <p:cNvGrpSpPr/>
        <p:nvPr/>
      </p:nvGrpSpPr>
      <p:grpSpPr>
        <a:xfrm>
          <a:off x="0" y="0"/>
          <a:ext cx="0" cy="0"/>
          <a:chOff x="0" y="0"/>
          <a:chExt cx="0" cy="0"/>
        </a:xfrm>
      </p:grpSpPr>
      <p:sp>
        <p:nvSpPr>
          <p:cNvPr id="7" name="Rectangle 6"/>
          <p:cNvSpPr/>
          <p:nvPr userDrawn="1"/>
        </p:nvSpPr>
        <p:spPr>
          <a:xfrm>
            <a:off x="0" y="6547104"/>
            <a:ext cx="9144000" cy="310896"/>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664208"/>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952999"/>
            <a:ext cx="9144000" cy="1670304"/>
          </a:xfrm>
          <a:prstGeom prst="rect">
            <a:avLst/>
          </a:prstGeom>
        </p:spPr>
      </p:pic>
      <p:sp>
        <p:nvSpPr>
          <p:cNvPr id="2" name="Title 1"/>
          <p:cNvSpPr>
            <a:spLocks noGrp="1"/>
          </p:cNvSpPr>
          <p:nvPr>
            <p:ph type="title" hasCustomPrompt="1"/>
          </p:nvPr>
        </p:nvSpPr>
        <p:spPr>
          <a:xfrm>
            <a:off x="0" y="1665007"/>
            <a:ext cx="9144000" cy="818217"/>
          </a:xfrm>
          <a:prstGeom prst="rect">
            <a:avLst/>
          </a:prstGeom>
        </p:spPr>
        <p:txBody>
          <a:bodyPr/>
          <a:lstStyle>
            <a:lvl1pPr>
              <a:defRPr/>
            </a:lvl1pPr>
          </a:lstStyle>
          <a:p>
            <a:r>
              <a:rPr lang="en-US"/>
              <a:t>Title</a:t>
            </a:r>
          </a:p>
        </p:txBody>
      </p:sp>
      <p:sp>
        <p:nvSpPr>
          <p:cNvPr id="4" name="Content Placeholder 3"/>
          <p:cNvSpPr>
            <a:spLocks noGrp="1"/>
          </p:cNvSpPr>
          <p:nvPr>
            <p:ph sz="quarter" idx="10"/>
          </p:nvPr>
        </p:nvSpPr>
        <p:spPr>
          <a:xfrm>
            <a:off x="0" y="2627313"/>
            <a:ext cx="9144000" cy="2141537"/>
          </a:xfrm>
          <a:prstGeom prst="rect">
            <a:avLst/>
          </a:prstGeom>
        </p:spPr>
        <p:txBody>
          <a:bodyPr/>
          <a:lstStyle>
            <a:lvl1pPr algn="ctr">
              <a:defRPr/>
            </a:lvl1pPr>
            <a:lvl2pPr algn="ctr">
              <a:defRPr/>
            </a:lvl2pPr>
            <a:lvl3pPr algn="ctr">
              <a:defRPr/>
            </a:lvl3pPr>
            <a:lvl4pPr algn="ctr">
              <a:defRPr/>
            </a:lvl4pPr>
            <a:lvl5pPr algn="ct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36467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B8F892-42C2-4459-A3EA-DAB263151689}"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9F8B61-4D41-4B70-AE7F-CA91DC33DAB1}" type="slidenum">
              <a:rPr lang="en-US" smtClean="0"/>
              <a:t>‹#›</a:t>
            </a:fld>
            <a:endParaRPr lang="en-US"/>
          </a:p>
        </p:txBody>
      </p:sp>
    </p:spTree>
    <p:extLst>
      <p:ext uri="{BB962C8B-B14F-4D97-AF65-F5344CB8AC3E}">
        <p14:creationId xmlns:p14="http://schemas.microsoft.com/office/powerpoint/2010/main" val="38595817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B8F892-42C2-4459-A3EA-DAB263151689}"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F8B61-4D41-4B70-AE7F-CA91DC33DAB1}" type="slidenum">
              <a:rPr lang="en-US" smtClean="0"/>
              <a:t>‹#›</a:t>
            </a:fld>
            <a:endParaRPr lang="en-US"/>
          </a:p>
        </p:txBody>
      </p:sp>
    </p:spTree>
    <p:extLst>
      <p:ext uri="{BB962C8B-B14F-4D97-AF65-F5344CB8AC3E}">
        <p14:creationId xmlns:p14="http://schemas.microsoft.com/office/powerpoint/2010/main" val="14663963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B8F892-42C2-4459-A3EA-DAB263151689}"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F8B61-4D41-4B70-AE7F-CA91DC33DAB1}" type="slidenum">
              <a:rPr lang="en-US" smtClean="0"/>
              <a:t>‹#›</a:t>
            </a:fld>
            <a:endParaRPr lang="en-US"/>
          </a:p>
        </p:txBody>
      </p:sp>
    </p:spTree>
    <p:extLst>
      <p:ext uri="{BB962C8B-B14F-4D97-AF65-F5344CB8AC3E}">
        <p14:creationId xmlns:p14="http://schemas.microsoft.com/office/powerpoint/2010/main" val="21756811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Card">
    <p:spTree>
      <p:nvGrpSpPr>
        <p:cNvPr id="1" name=""/>
        <p:cNvGrpSpPr/>
        <p:nvPr/>
      </p:nvGrpSpPr>
      <p:grpSpPr>
        <a:xfrm>
          <a:off x="0" y="0"/>
          <a:ext cx="0" cy="0"/>
          <a:chOff x="0" y="0"/>
          <a:chExt cx="0" cy="0"/>
        </a:xfrm>
      </p:grpSpPr>
      <p:sp>
        <p:nvSpPr>
          <p:cNvPr id="7" name="Rectangle 6"/>
          <p:cNvSpPr/>
          <p:nvPr userDrawn="1"/>
        </p:nvSpPr>
        <p:spPr>
          <a:xfrm>
            <a:off x="0" y="6547104"/>
            <a:ext cx="9144000" cy="310896"/>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664208"/>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952999"/>
            <a:ext cx="9144000" cy="1670304"/>
          </a:xfrm>
          <a:prstGeom prst="rect">
            <a:avLst/>
          </a:prstGeom>
        </p:spPr>
      </p:pic>
      <p:sp>
        <p:nvSpPr>
          <p:cNvPr id="2" name="Title 1"/>
          <p:cNvSpPr>
            <a:spLocks noGrp="1"/>
          </p:cNvSpPr>
          <p:nvPr>
            <p:ph type="title" hasCustomPrompt="1"/>
          </p:nvPr>
        </p:nvSpPr>
        <p:spPr>
          <a:xfrm>
            <a:off x="0" y="1665007"/>
            <a:ext cx="9144000" cy="818217"/>
          </a:xfrm>
          <a:prstGeom prst="rect">
            <a:avLst/>
          </a:prstGeom>
        </p:spPr>
        <p:txBody>
          <a:bodyPr/>
          <a:lstStyle>
            <a:lvl1pPr>
              <a:defRPr/>
            </a:lvl1pPr>
          </a:lstStyle>
          <a:p>
            <a:r>
              <a:rPr lang="en-US"/>
              <a:t>Title</a:t>
            </a:r>
          </a:p>
        </p:txBody>
      </p:sp>
      <p:sp>
        <p:nvSpPr>
          <p:cNvPr id="4" name="Content Placeholder 3"/>
          <p:cNvSpPr>
            <a:spLocks noGrp="1"/>
          </p:cNvSpPr>
          <p:nvPr>
            <p:ph sz="quarter" idx="10"/>
          </p:nvPr>
        </p:nvSpPr>
        <p:spPr>
          <a:xfrm>
            <a:off x="0" y="2627313"/>
            <a:ext cx="9144000" cy="2141537"/>
          </a:xfrm>
          <a:prstGeom prst="rect">
            <a:avLst/>
          </a:prstGeom>
        </p:spPr>
        <p:txBody>
          <a:bodyPr/>
          <a:lstStyle>
            <a:lvl1pPr algn="ctr">
              <a:defRPr/>
            </a:lvl1pPr>
            <a:lvl2pPr algn="ctr">
              <a:defRPr/>
            </a:lvl2pPr>
            <a:lvl3pPr algn="ctr">
              <a:defRPr/>
            </a:lvl3pPr>
            <a:lvl4pPr algn="ctr">
              <a:defRPr/>
            </a:lvl4pPr>
            <a:lvl5pPr algn="ct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28947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0"/>
            <a:ext cx="9144000" cy="58181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0" y="0"/>
            <a:ext cx="9144000" cy="1325563"/>
          </a:xfrm>
          <a:prstGeom prst="rect">
            <a:avLst/>
          </a:prstGeom>
        </p:spPr>
        <p:txBody>
          <a:bodyPr/>
          <a:lstStyle>
            <a:lvl1pPr>
              <a:defRPr b="0"/>
            </a:lvl1pPr>
          </a:lstStyle>
          <a:p>
            <a:r>
              <a:rPr lang="en-US"/>
              <a:t>Title</a:t>
            </a:r>
          </a:p>
        </p:txBody>
      </p:sp>
    </p:spTree>
    <p:extLst>
      <p:ext uri="{BB962C8B-B14F-4D97-AF65-F5344CB8AC3E}">
        <p14:creationId xmlns:p14="http://schemas.microsoft.com/office/powerpoint/2010/main" val="18595751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a:t>Title</a:t>
            </a:r>
          </a:p>
        </p:txBody>
      </p:sp>
      <p:sp>
        <p:nvSpPr>
          <p:cNvPr id="9" name="Content Placeholder 7"/>
          <p:cNvSpPr>
            <a:spLocks noGrp="1"/>
          </p:cNvSpPr>
          <p:nvPr>
            <p:ph sz="quarter" idx="11"/>
          </p:nvPr>
        </p:nvSpPr>
        <p:spPr>
          <a:xfrm>
            <a:off x="394447" y="1560419"/>
            <a:ext cx="8364071"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26909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Top Ba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
        <p:nvSpPr>
          <p:cNvPr id="2" name="Title 1"/>
          <p:cNvSpPr>
            <a:spLocks noGrp="1"/>
          </p:cNvSpPr>
          <p:nvPr>
            <p:ph type="title" hasCustomPrompt="1"/>
          </p:nvPr>
        </p:nvSpPr>
        <p:spPr>
          <a:xfrm>
            <a:off x="0" y="992655"/>
            <a:ext cx="9144000" cy="1114051"/>
          </a:xfrm>
          <a:prstGeom prst="rect">
            <a:avLst/>
          </a:prstGeom>
        </p:spPr>
        <p:txBody>
          <a:bodyPr/>
          <a:lstStyle>
            <a:lvl1pPr>
              <a:defRPr/>
            </a:lvl1pPr>
          </a:lstStyle>
          <a:p>
            <a:r>
              <a:rPr lang="en-US"/>
              <a:t>Title</a:t>
            </a:r>
          </a:p>
        </p:txBody>
      </p:sp>
      <p:sp>
        <p:nvSpPr>
          <p:cNvPr id="4" name="Content Placeholder 3"/>
          <p:cNvSpPr>
            <a:spLocks noGrp="1"/>
          </p:cNvSpPr>
          <p:nvPr>
            <p:ph sz="quarter" idx="10"/>
          </p:nvPr>
        </p:nvSpPr>
        <p:spPr>
          <a:xfrm>
            <a:off x="0" y="2312988"/>
            <a:ext cx="9144000" cy="32813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44022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a:t>Title</a:t>
            </a:r>
          </a:p>
        </p:txBody>
      </p:sp>
      <p:sp>
        <p:nvSpPr>
          <p:cNvPr id="8" name="Content Placeholder 7"/>
          <p:cNvSpPr>
            <a:spLocks noGrp="1"/>
          </p:cNvSpPr>
          <p:nvPr>
            <p:ph sz="quarter" idx="10"/>
          </p:nvPr>
        </p:nvSpPr>
        <p:spPr>
          <a:xfrm>
            <a:off x="788988" y="1533525"/>
            <a:ext cx="3746500"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p:cNvSpPr>
            <a:spLocks noGrp="1"/>
          </p:cNvSpPr>
          <p:nvPr>
            <p:ph sz="quarter" idx="11"/>
          </p:nvPr>
        </p:nvSpPr>
        <p:spPr>
          <a:xfrm>
            <a:off x="4724494" y="1560419"/>
            <a:ext cx="3746500"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85923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4" name="Title 3"/>
          <p:cNvSpPr>
            <a:spLocks noGrp="1"/>
          </p:cNvSpPr>
          <p:nvPr>
            <p:ph type="title"/>
          </p:nvPr>
        </p:nvSpPr>
        <p:spPr>
          <a:xfrm>
            <a:off x="0" y="999745"/>
            <a:ext cx="9144000" cy="765994"/>
          </a:xfrm>
          <a:prstGeom prst="rect">
            <a:avLst/>
          </a:prstGeom>
        </p:spPr>
        <p:txBody>
          <a:bodyPr/>
          <a:lstStyle/>
          <a:p>
            <a:r>
              <a:rPr lang="en-US"/>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
        <p:nvSpPr>
          <p:cNvPr id="6" name="Text Placeholder 5"/>
          <p:cNvSpPr>
            <a:spLocks noGrp="1"/>
          </p:cNvSpPr>
          <p:nvPr>
            <p:ph type="body" sz="quarter" idx="10"/>
          </p:nvPr>
        </p:nvSpPr>
        <p:spPr>
          <a:xfrm>
            <a:off x="343688" y="1942313"/>
            <a:ext cx="8456623" cy="3512426"/>
          </a:xfrm>
          <a:prstGeom prst="rect">
            <a:avLst/>
          </a:prstGeo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94302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200" y="1600200"/>
            <a:ext cx="8229600" cy="403124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48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0"/>
            <a:ext cx="9144000" cy="58181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0" y="0"/>
            <a:ext cx="9144000" cy="1325563"/>
          </a:xfrm>
          <a:prstGeom prst="rect">
            <a:avLst/>
          </a:prstGeom>
        </p:spPr>
        <p:txBody>
          <a:bodyPr/>
          <a:lstStyle>
            <a:lvl1pPr>
              <a:defRPr b="0"/>
            </a:lvl1pPr>
          </a:lstStyle>
          <a:p>
            <a:r>
              <a:rPr lang="en-US"/>
              <a:t>Title</a:t>
            </a:r>
          </a:p>
        </p:txBody>
      </p:sp>
    </p:spTree>
    <p:extLst>
      <p:ext uri="{BB962C8B-B14F-4D97-AF65-F5344CB8AC3E}">
        <p14:creationId xmlns:p14="http://schemas.microsoft.com/office/powerpoint/2010/main" val="3634099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ntent_header (bullets)">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Placeholder 1"/>
          <p:cNvSpPr>
            <a:spLocks noGrp="1"/>
          </p:cNvSpPr>
          <p:nvPr>
            <p:ph type="title"/>
          </p:nvPr>
        </p:nvSpPr>
        <p:spPr>
          <a:xfrm>
            <a:off x="228600" y="1023256"/>
            <a:ext cx="8610600" cy="849086"/>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6"/>
          <p:cNvSpPr>
            <a:spLocks noGrp="1"/>
          </p:cNvSpPr>
          <p:nvPr>
            <p:ph type="body" sz="quarter" idx="10"/>
          </p:nvPr>
        </p:nvSpPr>
        <p:spPr>
          <a:xfrm>
            <a:off x="339725" y="2046288"/>
            <a:ext cx="8499475" cy="370205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60662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p:cNvSpPr>
            <a:spLocks noGrp="1"/>
          </p:cNvSpPr>
          <p:nvPr>
            <p:ph type="title"/>
          </p:nvPr>
        </p:nvSpPr>
        <p:spPr>
          <a:xfrm>
            <a:off x="0" y="999745"/>
            <a:ext cx="9144000" cy="765994"/>
          </a:xfrm>
          <a:prstGeom prst="rect">
            <a:avLst/>
          </a:prstGeom>
        </p:spPr>
        <p:txBody>
          <a:bodyPr/>
          <a:lstStyle/>
          <a:p>
            <a:r>
              <a:rPr lang="en-US"/>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
        <p:nvSpPr>
          <p:cNvPr id="6" name="Text Placeholder 5"/>
          <p:cNvSpPr>
            <a:spLocks noGrp="1"/>
          </p:cNvSpPr>
          <p:nvPr>
            <p:ph type="body" sz="quarter" idx="10"/>
          </p:nvPr>
        </p:nvSpPr>
        <p:spPr>
          <a:xfrm>
            <a:off x="343688" y="1942313"/>
            <a:ext cx="8456623" cy="3512426"/>
          </a:xfrm>
          <a:prstGeom prst="rect">
            <a:avLst/>
          </a:prstGeo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52145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4" name="Title 3"/>
          <p:cNvSpPr>
            <a:spLocks noGrp="1"/>
          </p:cNvSpPr>
          <p:nvPr>
            <p:ph type="title"/>
          </p:nvPr>
        </p:nvSpPr>
        <p:spPr>
          <a:xfrm>
            <a:off x="0" y="999745"/>
            <a:ext cx="9144000" cy="765994"/>
          </a:xfrm>
          <a:prstGeom prst="rect">
            <a:avLst/>
          </a:prstGeom>
        </p:spPr>
        <p:txBody>
          <a:bodyPr/>
          <a:lstStyle/>
          <a:p>
            <a:r>
              <a:rPr lang="en-US"/>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
        <p:nvSpPr>
          <p:cNvPr id="6" name="Text Placeholder 5"/>
          <p:cNvSpPr>
            <a:spLocks noGrp="1"/>
          </p:cNvSpPr>
          <p:nvPr>
            <p:ph type="body" sz="quarter" idx="10"/>
          </p:nvPr>
        </p:nvSpPr>
        <p:spPr>
          <a:xfrm>
            <a:off x="343688" y="1942313"/>
            <a:ext cx="8456623" cy="1808887"/>
          </a:xfrm>
          <a:prstGeom prst="rect">
            <a:avLst/>
          </a:prstGeom>
        </p:spPr>
        <p:txBody>
          <a:bodyPr/>
          <a:lstStyle>
            <a:lvl1pPr marL="0" indent="0">
              <a:buNone/>
              <a:defRPr/>
            </a:lvl1pPr>
          </a:lstStyle>
          <a:p>
            <a:pPr lvl="0"/>
            <a:r>
              <a:rPr lang="en-US"/>
              <a:t>Edit Master text styles</a:t>
            </a:r>
          </a:p>
          <a:p>
            <a:pPr lvl="1"/>
            <a:r>
              <a:rPr lang="en-US"/>
              <a:t>Second level</a:t>
            </a:r>
          </a:p>
        </p:txBody>
      </p:sp>
      <p:sp>
        <p:nvSpPr>
          <p:cNvPr id="2" name="TextBox 1"/>
          <p:cNvSpPr txBox="1"/>
          <p:nvPr userDrawn="1"/>
        </p:nvSpPr>
        <p:spPr>
          <a:xfrm>
            <a:off x="343688" y="3960000"/>
            <a:ext cx="8456623" cy="1605600"/>
          </a:xfrm>
          <a:prstGeom prst="rect">
            <a:avLst/>
          </a:prstGeom>
        </p:spPr>
        <p:txBody>
          <a:bodyPr vert="horz" wrap="square" lIns="91440" tIns="45720" rIns="91440" bIns="45720" rtlCol="0">
            <a:normAutofit/>
          </a:bodyPr>
          <a:lstStyle/>
          <a:p>
            <a:pPr marL="0" indent="0">
              <a:lnSpc>
                <a:spcPct val="150000"/>
              </a:lnSpc>
              <a:buFont typeface="Arial" panose="020B0604020202020204" pitchFamily="34" charset="0"/>
              <a:buNone/>
            </a:pPr>
            <a:endParaRPr lang="en-US" sz="2400"/>
          </a:p>
        </p:txBody>
      </p:sp>
      <p:sp>
        <p:nvSpPr>
          <p:cNvPr id="5" name="Text Placeholder 4"/>
          <p:cNvSpPr>
            <a:spLocks noGrp="1"/>
          </p:cNvSpPr>
          <p:nvPr>
            <p:ph type="body" sz="quarter" idx="11"/>
          </p:nvPr>
        </p:nvSpPr>
        <p:spPr>
          <a:xfrm>
            <a:off x="342900" y="3959225"/>
            <a:ext cx="8458200" cy="1606550"/>
          </a:xfrm>
          <a:prstGeom prst="rect">
            <a:avLst/>
          </a:prstGeom>
        </p:spPr>
        <p:txBody>
          <a:bodyPr/>
          <a:lstStyle>
            <a:lvl1pPr marL="0" indent="0">
              <a:buNone/>
              <a:defRPr/>
            </a:lvl1pPr>
            <a:lvl4pPr marL="1371600" indent="0">
              <a:buNone/>
              <a:defRPr/>
            </a:lvl4pPr>
          </a:lstStyle>
          <a:p>
            <a:pPr lvl="0"/>
            <a:r>
              <a:rPr lang="en-US"/>
              <a:t>Edit Master text styles</a:t>
            </a:r>
          </a:p>
          <a:p>
            <a:pPr lvl="1"/>
            <a:r>
              <a:rPr lang="en-US"/>
              <a:t>Second level</a:t>
            </a:r>
          </a:p>
        </p:txBody>
      </p:sp>
    </p:spTree>
    <p:extLst>
      <p:ext uri="{BB962C8B-B14F-4D97-AF65-F5344CB8AC3E}">
        <p14:creationId xmlns:p14="http://schemas.microsoft.com/office/powerpoint/2010/main" val="40579509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Card">
    <p:spTree>
      <p:nvGrpSpPr>
        <p:cNvPr id="1" name=""/>
        <p:cNvGrpSpPr/>
        <p:nvPr/>
      </p:nvGrpSpPr>
      <p:grpSpPr>
        <a:xfrm>
          <a:off x="0" y="0"/>
          <a:ext cx="0" cy="0"/>
          <a:chOff x="0" y="0"/>
          <a:chExt cx="0" cy="0"/>
        </a:xfrm>
      </p:grpSpPr>
      <p:sp>
        <p:nvSpPr>
          <p:cNvPr id="7" name="Rectangle 6"/>
          <p:cNvSpPr/>
          <p:nvPr userDrawn="1"/>
        </p:nvSpPr>
        <p:spPr>
          <a:xfrm>
            <a:off x="0" y="6547104"/>
            <a:ext cx="9144000" cy="310896"/>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664208"/>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952999"/>
            <a:ext cx="9144000" cy="1670304"/>
          </a:xfrm>
          <a:prstGeom prst="rect">
            <a:avLst/>
          </a:prstGeom>
        </p:spPr>
      </p:pic>
      <p:sp>
        <p:nvSpPr>
          <p:cNvPr id="2" name="Title 1"/>
          <p:cNvSpPr>
            <a:spLocks noGrp="1"/>
          </p:cNvSpPr>
          <p:nvPr>
            <p:ph type="title"/>
          </p:nvPr>
        </p:nvSpPr>
        <p:spPr>
          <a:xfrm>
            <a:off x="628650" y="2420949"/>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303609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8650" y="1556998"/>
            <a:ext cx="7886700" cy="292671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813392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03124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82162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131796"/>
            <a:ext cx="7886700" cy="826747"/>
          </a:xfrm>
          <a:prstGeom prst="rect">
            <a:avLst/>
          </a:prstGeom>
        </p:spPr>
        <p:txBody>
          <a:bodyPr/>
          <a:lstStyle/>
          <a:p>
            <a:r>
              <a:rPr lang="en-US"/>
              <a:t>Click to edit Master title style</a:t>
            </a:r>
          </a:p>
        </p:txBody>
      </p:sp>
      <p:sp>
        <p:nvSpPr>
          <p:cNvPr id="8" name="Content Placeholder 2"/>
          <p:cNvSpPr>
            <a:spLocks noGrp="1"/>
          </p:cNvSpPr>
          <p:nvPr>
            <p:ph idx="1" hasCustomPrompt="1"/>
          </p:nvPr>
        </p:nvSpPr>
        <p:spPr>
          <a:xfrm>
            <a:off x="628650" y="5235205"/>
            <a:ext cx="7886700" cy="472966"/>
          </a:xfrm>
          <a:prstGeom prst="rect">
            <a:avLst/>
          </a:prstGeom>
        </p:spPr>
        <p:txBody>
          <a:bodyPr numCol="1"/>
          <a:lstStyle>
            <a:lvl1pPr marL="0" indent="0">
              <a:buNone/>
              <a:defRPr/>
            </a:lvl1pPr>
            <a:lvl5pPr>
              <a:defRPr/>
            </a:lvl5pPr>
          </a:lstStyle>
          <a:p>
            <a:pPr lvl="0"/>
            <a:r>
              <a:rPr lang="en-US"/>
              <a:t>Click to edit Master text styles</a:t>
            </a:r>
          </a:p>
        </p:txBody>
      </p:sp>
      <p:sp>
        <p:nvSpPr>
          <p:cNvPr id="10" name="Table Placeholder 9"/>
          <p:cNvSpPr>
            <a:spLocks noGrp="1"/>
          </p:cNvSpPr>
          <p:nvPr>
            <p:ph type="tbl" sz="quarter" idx="10"/>
          </p:nvPr>
        </p:nvSpPr>
        <p:spPr>
          <a:xfrm>
            <a:off x="628650" y="1127233"/>
            <a:ext cx="7886700" cy="4031244"/>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118052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97533"/>
            <a:ext cx="7886700" cy="288257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915239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0"/>
            <a:ext cx="9144000" cy="58181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0" y="0"/>
            <a:ext cx="9144000" cy="1325563"/>
          </a:xfrm>
          <a:prstGeom prst="rect">
            <a:avLst/>
          </a:prstGeom>
        </p:spPr>
        <p:txBody>
          <a:bodyPr/>
          <a:lstStyle>
            <a:lvl1pPr>
              <a:defRPr b="0"/>
            </a:lvl1pPr>
          </a:lstStyle>
          <a:p>
            <a:r>
              <a:rPr lang="en-US"/>
              <a:t>Title</a:t>
            </a:r>
          </a:p>
        </p:txBody>
      </p:sp>
    </p:spTree>
    <p:extLst>
      <p:ext uri="{BB962C8B-B14F-4D97-AF65-F5344CB8AC3E}">
        <p14:creationId xmlns:p14="http://schemas.microsoft.com/office/powerpoint/2010/main" val="42946852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a:t>Title</a:t>
            </a:r>
          </a:p>
        </p:txBody>
      </p:sp>
      <p:sp>
        <p:nvSpPr>
          <p:cNvPr id="9" name="Content Placeholder 7"/>
          <p:cNvSpPr>
            <a:spLocks noGrp="1"/>
          </p:cNvSpPr>
          <p:nvPr>
            <p:ph sz="quarter" idx="11"/>
          </p:nvPr>
        </p:nvSpPr>
        <p:spPr>
          <a:xfrm>
            <a:off x="394447" y="1560419"/>
            <a:ext cx="8364071"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3693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E9450E1-381E-41C4-B49F-52DA1CD1B16E}"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3012369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Card">
    <p:spTree>
      <p:nvGrpSpPr>
        <p:cNvPr id="1" name=""/>
        <p:cNvGrpSpPr/>
        <p:nvPr/>
      </p:nvGrpSpPr>
      <p:grpSpPr>
        <a:xfrm>
          <a:off x="0" y="0"/>
          <a:ext cx="0" cy="0"/>
          <a:chOff x="0" y="0"/>
          <a:chExt cx="0" cy="0"/>
        </a:xfrm>
      </p:grpSpPr>
      <p:sp>
        <p:nvSpPr>
          <p:cNvPr id="7" name="Rectangle 6"/>
          <p:cNvSpPr/>
          <p:nvPr userDrawn="1"/>
        </p:nvSpPr>
        <p:spPr>
          <a:xfrm>
            <a:off x="0" y="6547104"/>
            <a:ext cx="9144000" cy="310896"/>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664208"/>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952999"/>
            <a:ext cx="9144000" cy="1670304"/>
          </a:xfrm>
          <a:prstGeom prst="rect">
            <a:avLst/>
          </a:prstGeom>
        </p:spPr>
      </p:pic>
      <p:sp>
        <p:nvSpPr>
          <p:cNvPr id="2" name="Title 1"/>
          <p:cNvSpPr>
            <a:spLocks noGrp="1"/>
          </p:cNvSpPr>
          <p:nvPr>
            <p:ph type="title" hasCustomPrompt="1"/>
          </p:nvPr>
        </p:nvSpPr>
        <p:spPr>
          <a:xfrm>
            <a:off x="0" y="1665007"/>
            <a:ext cx="9144000" cy="818217"/>
          </a:xfrm>
          <a:prstGeom prst="rect">
            <a:avLst/>
          </a:prstGeom>
        </p:spPr>
        <p:txBody>
          <a:bodyPr/>
          <a:lstStyle>
            <a:lvl1pPr>
              <a:defRPr/>
            </a:lvl1pPr>
          </a:lstStyle>
          <a:p>
            <a:r>
              <a:rPr lang="en-US"/>
              <a:t>Title</a:t>
            </a:r>
          </a:p>
        </p:txBody>
      </p:sp>
      <p:sp>
        <p:nvSpPr>
          <p:cNvPr id="4" name="Content Placeholder 3"/>
          <p:cNvSpPr>
            <a:spLocks noGrp="1"/>
          </p:cNvSpPr>
          <p:nvPr>
            <p:ph sz="quarter" idx="10"/>
          </p:nvPr>
        </p:nvSpPr>
        <p:spPr>
          <a:xfrm>
            <a:off x="0" y="2627313"/>
            <a:ext cx="9144000" cy="2141537"/>
          </a:xfrm>
          <a:prstGeom prst="rect">
            <a:avLst/>
          </a:prstGeo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48294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0"/>
            <a:ext cx="9144000" cy="58181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0" y="0"/>
            <a:ext cx="9144000" cy="1325563"/>
          </a:xfrm>
          <a:prstGeom prst="rect">
            <a:avLst/>
          </a:prstGeom>
        </p:spPr>
        <p:txBody>
          <a:bodyPr/>
          <a:lstStyle>
            <a:lvl1pPr>
              <a:defRPr b="0"/>
            </a:lvl1pPr>
          </a:lstStyle>
          <a:p>
            <a:r>
              <a:rPr lang="en-US"/>
              <a:t>Title</a:t>
            </a:r>
          </a:p>
        </p:txBody>
      </p:sp>
    </p:spTree>
    <p:extLst>
      <p:ext uri="{BB962C8B-B14F-4D97-AF65-F5344CB8AC3E}">
        <p14:creationId xmlns:p14="http://schemas.microsoft.com/office/powerpoint/2010/main" val="1958375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a:t>Title</a:t>
            </a:r>
          </a:p>
        </p:txBody>
      </p:sp>
      <p:sp>
        <p:nvSpPr>
          <p:cNvPr id="9" name="Content Placeholder 7"/>
          <p:cNvSpPr>
            <a:spLocks noGrp="1"/>
          </p:cNvSpPr>
          <p:nvPr>
            <p:ph sz="quarter" idx="11"/>
          </p:nvPr>
        </p:nvSpPr>
        <p:spPr>
          <a:xfrm>
            <a:off x="394447" y="1560419"/>
            <a:ext cx="8364071" cy="3863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26856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Top Ba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
        <p:nvSpPr>
          <p:cNvPr id="2" name="Title 1"/>
          <p:cNvSpPr>
            <a:spLocks noGrp="1"/>
          </p:cNvSpPr>
          <p:nvPr>
            <p:ph type="title" hasCustomPrompt="1"/>
          </p:nvPr>
        </p:nvSpPr>
        <p:spPr>
          <a:xfrm>
            <a:off x="0" y="992655"/>
            <a:ext cx="9144000" cy="1114051"/>
          </a:xfrm>
          <a:prstGeom prst="rect">
            <a:avLst/>
          </a:prstGeom>
        </p:spPr>
        <p:txBody>
          <a:bodyPr/>
          <a:lstStyle>
            <a:lvl1pPr>
              <a:defRPr/>
            </a:lvl1pPr>
          </a:lstStyle>
          <a:p>
            <a:r>
              <a:rPr lang="en-US"/>
              <a:t>Title</a:t>
            </a:r>
          </a:p>
        </p:txBody>
      </p:sp>
      <p:sp>
        <p:nvSpPr>
          <p:cNvPr id="4" name="Content Placeholder 3"/>
          <p:cNvSpPr>
            <a:spLocks noGrp="1"/>
          </p:cNvSpPr>
          <p:nvPr>
            <p:ph sz="quarter" idx="10"/>
          </p:nvPr>
        </p:nvSpPr>
        <p:spPr>
          <a:xfrm>
            <a:off x="0" y="2312988"/>
            <a:ext cx="9144000" cy="32813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232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a:t>Title</a:t>
            </a:r>
          </a:p>
        </p:txBody>
      </p:sp>
      <p:sp>
        <p:nvSpPr>
          <p:cNvPr id="8" name="Content Placeholder 7"/>
          <p:cNvSpPr>
            <a:spLocks noGrp="1"/>
          </p:cNvSpPr>
          <p:nvPr>
            <p:ph sz="quarter" idx="10"/>
          </p:nvPr>
        </p:nvSpPr>
        <p:spPr>
          <a:xfrm>
            <a:off x="788988" y="1533525"/>
            <a:ext cx="3746500" cy="3863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p:cNvSpPr>
            <a:spLocks noGrp="1"/>
          </p:cNvSpPr>
          <p:nvPr>
            <p:ph sz="quarter" idx="11"/>
          </p:nvPr>
        </p:nvSpPr>
        <p:spPr>
          <a:xfrm>
            <a:off x="4724494" y="1560419"/>
            <a:ext cx="3746500" cy="3863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5475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9450E1-381E-41C4-B49F-52DA1CD1B16E}"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265247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8.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8.jpeg"/><Relationship Id="rId2" Type="http://schemas.openxmlformats.org/officeDocument/2006/relationships/slideLayout" Target="../slideLayouts/slideLayout21.xml"/><Relationship Id="rId16" Type="http://schemas.openxmlformats.org/officeDocument/2006/relationships/theme" Target="../theme/theme3.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1.gif"/><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8.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10" Type="http://schemas.openxmlformats.org/officeDocument/2006/relationships/image" Target="../media/image1.gif"/><Relationship Id="rId4" Type="http://schemas.openxmlformats.org/officeDocument/2006/relationships/slideLayout" Target="../slideLayouts/slideLayout66.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1.gif"/><Relationship Id="rId5" Type="http://schemas.openxmlformats.org/officeDocument/2006/relationships/slideLayout" Target="../slideLayouts/slideLayout75.xml"/><Relationship Id="rId10" Type="http://schemas.openxmlformats.org/officeDocument/2006/relationships/theme" Target="../theme/theme8.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image" Target="../media/image1.gif"/><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theme" Target="../theme/theme9.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F2E9D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5894435"/>
            <a:ext cx="9144000" cy="972273"/>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5808617"/>
            <a:ext cx="9144000" cy="134983"/>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6244541" y="6166440"/>
            <a:ext cx="2806861" cy="477054"/>
          </a:xfrm>
          <a:prstGeom prst="rect">
            <a:avLst/>
          </a:prstGeom>
          <a:noFill/>
        </p:spPr>
        <p:txBody>
          <a:bodyPr wrap="square" rtlCol="0">
            <a:spAutoFit/>
          </a:bodyPr>
          <a:lstStyle/>
          <a:p>
            <a:r>
              <a:rPr lang="en-US" sz="2500" b="0">
                <a:solidFill>
                  <a:srgbClr val="00295B"/>
                </a:solidFill>
              </a:rPr>
              <a:t>SocialSecurity.gov</a:t>
            </a:r>
          </a:p>
        </p:txBody>
      </p:sp>
      <p:pic>
        <p:nvPicPr>
          <p:cNvPr id="10" name="Picture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9005" y="6035041"/>
            <a:ext cx="2140064" cy="734972"/>
          </a:xfrm>
          <a:prstGeom prst="rect">
            <a:avLst/>
          </a:prstGeom>
        </p:spPr>
      </p:pic>
    </p:spTree>
    <p:extLst>
      <p:ext uri="{BB962C8B-B14F-4D97-AF65-F5344CB8AC3E}">
        <p14:creationId xmlns:p14="http://schemas.microsoft.com/office/powerpoint/2010/main" val="3856328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57" r:id="rId6"/>
    <p:sldLayoutId id="2147483759" r:id="rId7"/>
  </p:sldLayoutIdLst>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066800"/>
            <a:ext cx="8610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2362200"/>
            <a:ext cx="8610600" cy="3763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9450E1-381E-41C4-B49F-52DA1CD1B16E}" type="datetimeFigureOut">
              <a:rPr lang="en-US" smtClean="0"/>
              <a:t>6/7/2023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1CDAF-7AA6-4807-B601-63BF3B41F162}" type="slidenum">
              <a:rPr lang="en-US" smtClean="0"/>
              <a:t>‹#›</a:t>
            </a:fld>
            <a:endParaRPr lang="en-US"/>
          </a:p>
        </p:txBody>
      </p:sp>
    </p:spTree>
    <p:extLst>
      <p:ext uri="{BB962C8B-B14F-4D97-AF65-F5344CB8AC3E}">
        <p14:creationId xmlns:p14="http://schemas.microsoft.com/office/powerpoint/2010/main" val="224479866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066800"/>
            <a:ext cx="8610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2362200"/>
            <a:ext cx="8610600" cy="3763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9450E1-381E-41C4-B49F-52DA1CD1B16E}" type="datetimeFigureOut">
              <a:rPr lang="en-US" smtClean="0">
                <a:solidFill>
                  <a:srgbClr val="003366">
                    <a:tint val="75000"/>
                  </a:srgbClr>
                </a:solidFill>
              </a:rPr>
              <a:pPr/>
              <a:t>6/7/2023</a:t>
            </a:fld>
            <a:endParaRPr lang="en-US">
              <a:solidFill>
                <a:srgbClr val="003366">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3366">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06569392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Lst>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F2E9D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5894435"/>
            <a:ext cx="9144000" cy="972273"/>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5808617"/>
            <a:ext cx="9144000" cy="134983"/>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6244541" y="6166440"/>
            <a:ext cx="2806861" cy="477054"/>
          </a:xfrm>
          <a:prstGeom prst="rect">
            <a:avLst/>
          </a:prstGeom>
          <a:noFill/>
        </p:spPr>
        <p:txBody>
          <a:bodyPr wrap="square" rtlCol="0">
            <a:spAutoFit/>
          </a:bodyPr>
          <a:lstStyle/>
          <a:p>
            <a:r>
              <a:rPr lang="en-US" sz="2500" b="0">
                <a:solidFill>
                  <a:srgbClr val="00295B"/>
                </a:solidFill>
              </a:rPr>
              <a:t>SocialSecurity.gov</a:t>
            </a: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9005" y="6035041"/>
            <a:ext cx="2140064" cy="734972"/>
          </a:xfrm>
          <a:prstGeom prst="rect">
            <a:avLst/>
          </a:prstGeom>
        </p:spPr>
      </p:pic>
    </p:spTree>
    <p:extLst>
      <p:ext uri="{BB962C8B-B14F-4D97-AF65-F5344CB8AC3E}">
        <p14:creationId xmlns:p14="http://schemas.microsoft.com/office/powerpoint/2010/main" val="410765157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066800"/>
            <a:ext cx="8610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2362200"/>
            <a:ext cx="8610600" cy="3763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9450E1-381E-41C4-B49F-52DA1CD1B16E}" type="datetimeFigureOut">
              <a:rPr lang="en-US" smtClean="0"/>
              <a:t>6/7/2023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1CDAF-7AA6-4807-B601-63BF3B41F162}" type="slidenum">
              <a:rPr lang="en-US" smtClean="0"/>
              <a:t>‹#›</a:t>
            </a:fld>
            <a:endParaRPr lang="en-US"/>
          </a:p>
        </p:txBody>
      </p:sp>
    </p:spTree>
    <p:extLst>
      <p:ext uri="{BB962C8B-B14F-4D97-AF65-F5344CB8AC3E}">
        <p14:creationId xmlns:p14="http://schemas.microsoft.com/office/powerpoint/2010/main" val="426872583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B8F892-42C2-4459-A3EA-DAB263151689}" type="datetimeFigureOut">
              <a:rPr lang="en-US" smtClean="0"/>
              <a:t>6/7/2023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9F8B61-4D41-4B70-AE7F-CA91DC33DAB1}" type="slidenum">
              <a:rPr lang="en-US" smtClean="0"/>
              <a:t>‹#›</a:t>
            </a:fld>
            <a:endParaRPr lang="en-US"/>
          </a:p>
        </p:txBody>
      </p:sp>
    </p:spTree>
    <p:extLst>
      <p:ext uri="{BB962C8B-B14F-4D97-AF65-F5344CB8AC3E}">
        <p14:creationId xmlns:p14="http://schemas.microsoft.com/office/powerpoint/2010/main" val="249050391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F2E9D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5894435"/>
            <a:ext cx="9144000" cy="972273"/>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5808617"/>
            <a:ext cx="9144000" cy="134983"/>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6142943" y="6166440"/>
            <a:ext cx="2806861" cy="477054"/>
          </a:xfrm>
          <a:prstGeom prst="rect">
            <a:avLst/>
          </a:prstGeom>
          <a:noFill/>
        </p:spPr>
        <p:txBody>
          <a:bodyPr wrap="square" rtlCol="0">
            <a:spAutoFit/>
          </a:bodyPr>
          <a:lstStyle/>
          <a:p>
            <a:pPr algn="r"/>
            <a:r>
              <a:rPr lang="en-US" sz="2500" b="0">
                <a:solidFill>
                  <a:srgbClr val="00295B"/>
                </a:solidFill>
              </a:rPr>
              <a:t>SSA.gov</a:t>
            </a:r>
          </a:p>
        </p:txBody>
      </p:sp>
      <p:pic>
        <p:nvPicPr>
          <p:cNvPr id="10" name="Pictur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9005" y="6035041"/>
            <a:ext cx="2140064" cy="734972"/>
          </a:xfrm>
          <a:prstGeom prst="rect">
            <a:avLst/>
          </a:prstGeom>
        </p:spPr>
      </p:pic>
    </p:spTree>
    <p:extLst>
      <p:ext uri="{BB962C8B-B14F-4D97-AF65-F5344CB8AC3E}">
        <p14:creationId xmlns:p14="http://schemas.microsoft.com/office/powerpoint/2010/main" val="90805225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55" r:id="rId6"/>
    <p:sldLayoutId id="2147483758" r:id="rId7"/>
    <p:sldLayoutId id="2147483760" r:id="rId8"/>
  </p:sldLayoutIdLst>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F2E9D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5894435"/>
            <a:ext cx="9144000" cy="972273"/>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5808617"/>
            <a:ext cx="9144000" cy="134983"/>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6244541" y="6166440"/>
            <a:ext cx="2806861" cy="477054"/>
          </a:xfrm>
          <a:prstGeom prst="rect">
            <a:avLst/>
          </a:prstGeom>
          <a:noFill/>
        </p:spPr>
        <p:txBody>
          <a:bodyPr wrap="square" rtlCol="0">
            <a:spAutoFit/>
          </a:bodyPr>
          <a:lstStyle/>
          <a:p>
            <a:pPr algn="r"/>
            <a:r>
              <a:rPr lang="en-US" sz="2500" b="0">
                <a:solidFill>
                  <a:srgbClr val="00295B"/>
                </a:solidFill>
              </a:rPr>
              <a:t>SSA.gov</a:t>
            </a:r>
          </a:p>
        </p:txBody>
      </p:sp>
      <p:pic>
        <p:nvPicPr>
          <p:cNvPr id="10" name="Picture 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09005" y="6035041"/>
            <a:ext cx="2140064" cy="734972"/>
          </a:xfrm>
          <a:prstGeom prst="rect">
            <a:avLst/>
          </a:prstGeom>
        </p:spPr>
      </p:pic>
    </p:spTree>
    <p:extLst>
      <p:ext uri="{BB962C8B-B14F-4D97-AF65-F5344CB8AC3E}">
        <p14:creationId xmlns:p14="http://schemas.microsoft.com/office/powerpoint/2010/main" val="256450337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61" r:id="rId8"/>
    <p:sldLayoutId id="2147483762" r:id="rId9"/>
  </p:sldLayoutIdLst>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F2E9D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5894435"/>
            <a:ext cx="9144000" cy="972273"/>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5808617"/>
            <a:ext cx="9144000" cy="134983"/>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6142943" y="6166440"/>
            <a:ext cx="2806861" cy="477054"/>
          </a:xfrm>
          <a:prstGeom prst="rect">
            <a:avLst/>
          </a:prstGeom>
          <a:noFill/>
        </p:spPr>
        <p:txBody>
          <a:bodyPr wrap="square" rtlCol="0">
            <a:spAutoFit/>
          </a:bodyPr>
          <a:lstStyle/>
          <a:p>
            <a:pPr algn="r"/>
            <a:r>
              <a:rPr lang="en-US" sz="2500" b="0">
                <a:solidFill>
                  <a:srgbClr val="00295B"/>
                </a:solidFill>
              </a:rPr>
              <a:t>SSA.gov</a:t>
            </a: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9005" y="6035041"/>
            <a:ext cx="2140064" cy="734972"/>
          </a:xfrm>
          <a:prstGeom prst="rect">
            <a:avLst/>
          </a:prstGeom>
        </p:spPr>
      </p:pic>
    </p:spTree>
    <p:extLst>
      <p:ext uri="{BB962C8B-B14F-4D97-AF65-F5344CB8AC3E}">
        <p14:creationId xmlns:p14="http://schemas.microsoft.com/office/powerpoint/2010/main" val="119753308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Lst>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ocialsecurity.gov/"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hyperlink" Target="https://www.ssa.gov/benefits/disability/" TargetMode="External"/><Relationship Id="rId2" Type="http://schemas.openxmlformats.org/officeDocument/2006/relationships/notesSlide" Target="../notesSlides/notesSlide10.xml"/><Relationship Id="rId1" Type="http://schemas.openxmlformats.org/officeDocument/2006/relationships/slideLayout" Target="../slideLayouts/slideLayout7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3" Type="http://schemas.openxmlformats.org/officeDocument/2006/relationships/hyperlink" Target="https://www.socialsecurity.gov/disability/professionals/bluebook" TargetMode="External"/><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hyperlink" Target="https://www.socialsecurity.gov/compassionateallowances" TargetMode="External"/><Relationship Id="rId2" Type="http://schemas.openxmlformats.org/officeDocument/2006/relationships/notesSlide" Target="../notesSlides/notesSlide14.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hyperlink" Target="https://www.socialsecurity.gov/veterans" TargetMode="External"/><Relationship Id="rId2" Type="http://schemas.openxmlformats.org/officeDocument/2006/relationships/notesSlide" Target="../notesSlides/notesSlide15.xml"/><Relationship Id="rId1" Type="http://schemas.openxmlformats.org/officeDocument/2006/relationships/slideLayout" Target="../slideLayouts/slideLayout6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hyperlink" Target="https://www.ssa.gov/benefits/disability/appeal.html" TargetMode="External"/><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hyperlink" Target="https://www.ssa.gov/benefits/ssi/" TargetMode="External"/><Relationship Id="rId2" Type="http://schemas.openxmlformats.org/officeDocument/2006/relationships/notesSlide" Target="../notesSlides/notesSlide20.xml"/><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hyperlink" Target="https://www.ssa.gov/benefits/ssi/start.html" TargetMode="External"/><Relationship Id="rId2" Type="http://schemas.openxmlformats.org/officeDocument/2006/relationships/notesSlide" Target="../notesSlides/notesSlide25.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67.xml"/><Relationship Id="rId4" Type="http://schemas.openxmlformats.org/officeDocument/2006/relationships/hyperlink" Target="https://www.socialsecurity.gov/myaccount"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ssa.gov/myaccount" TargetMode="External"/><Relationship Id="rId2" Type="http://schemas.openxmlformats.org/officeDocument/2006/relationships/notesSlide" Target="../notesSlides/notesSlide30.xml"/><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3" Type="http://schemas.openxmlformats.org/officeDocument/2006/relationships/hyperlink" Target="https://www.ssa.gov/myaccount/what.html" TargetMode="External"/><Relationship Id="rId2" Type="http://schemas.openxmlformats.org/officeDocument/2006/relationships/notesSlide" Target="../notesSlides/notesSlide31.xml"/><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65.xml"/><Relationship Id="rId4" Type="http://schemas.openxmlformats.org/officeDocument/2006/relationships/image" Target="../media/image21.jpeg"/></Relationships>
</file>

<file path=ppt/slides/_rels/slide38.xml.rels><?xml version="1.0" encoding="UTF-8" standalone="yes"?>
<Relationships xmlns="http://schemas.openxmlformats.org/package/2006/relationships"><Relationship Id="rId3" Type="http://schemas.openxmlformats.org/officeDocument/2006/relationships/hyperlink" Target="https://www.ssa.gov/myaccount/what.html" TargetMode="External"/><Relationship Id="rId2" Type="http://schemas.openxmlformats.org/officeDocument/2006/relationships/notesSlide" Target="../notesSlides/notesSlide33.xml"/><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0.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6.xml"/><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hyperlink" Target="https://www.ssa.gov/disability/" TargetMode="External"/><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07474"/>
            <a:ext cx="9144000" cy="1288870"/>
          </a:xfrm>
          <a:prstGeom prst="rect">
            <a:avLst/>
          </a:prstGeom>
        </p:spPr>
        <p:txBody>
          <a:bodyPr>
            <a:normAutofit fontScale="90000"/>
          </a:bodyPr>
          <a:lstStyle/>
          <a:p>
            <a:r>
              <a:rPr lang="en-US"/>
              <a:t>Social Security: </a:t>
            </a:r>
            <a:br>
              <a:rPr lang="en-US"/>
            </a:br>
            <a:r>
              <a:rPr lang="en-US"/>
              <a:t>With You Through Life’s Journey…</a:t>
            </a:r>
          </a:p>
        </p:txBody>
      </p:sp>
      <p:pic>
        <p:nvPicPr>
          <p:cNvPr id="5" name="Picture 4" descr="Social Security Administration.  Securing today and Tomorrow.">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16162" y="3640109"/>
            <a:ext cx="2626672" cy="902090"/>
          </a:xfrm>
          <a:prstGeom prst="rect">
            <a:avLst/>
          </a:prstGeom>
        </p:spPr>
      </p:pic>
      <p:sp>
        <p:nvSpPr>
          <p:cNvPr id="2" name="TextBox 1"/>
          <p:cNvSpPr txBox="1"/>
          <p:nvPr/>
        </p:nvSpPr>
        <p:spPr>
          <a:xfrm>
            <a:off x="6529498" y="6590145"/>
            <a:ext cx="2608406" cy="276999"/>
          </a:xfrm>
          <a:prstGeom prst="rect">
            <a:avLst/>
          </a:prstGeom>
          <a:noFill/>
        </p:spPr>
        <p:txBody>
          <a:bodyPr wrap="none" rtlCol="0">
            <a:spAutoFit/>
          </a:bodyPr>
          <a:lstStyle/>
          <a:p>
            <a:r>
              <a:rPr lang="en-US" sz="1200">
                <a:solidFill>
                  <a:schemeClr val="bg1"/>
                </a:solidFill>
              </a:rPr>
              <a:t>Produced at U.S. taxpayer expense</a:t>
            </a:r>
          </a:p>
        </p:txBody>
      </p:sp>
      <p:sp>
        <p:nvSpPr>
          <p:cNvPr id="3" name="TextBox 2">
            <a:extLst>
              <a:ext uri="{FF2B5EF4-FFF2-40B4-BE49-F238E27FC236}">
                <a16:creationId xmlns:a16="http://schemas.microsoft.com/office/drawing/2014/main" id="{A67F42CF-2ACD-D797-E388-1EF39457976F}"/>
              </a:ext>
            </a:extLst>
          </p:cNvPr>
          <p:cNvSpPr txBox="1"/>
          <p:nvPr/>
        </p:nvSpPr>
        <p:spPr>
          <a:xfrm>
            <a:off x="1335506" y="3640109"/>
            <a:ext cx="3128210" cy="923330"/>
          </a:xfrm>
          <a:prstGeom prst="rect">
            <a:avLst/>
          </a:prstGeom>
          <a:noFill/>
          <a:ln w="19050">
            <a:solidFill>
              <a:schemeClr val="tx1"/>
            </a:solidFill>
          </a:ln>
        </p:spPr>
        <p:txBody>
          <a:bodyPr wrap="square" rtlCol="0">
            <a:spAutoFit/>
          </a:bodyPr>
          <a:lstStyle/>
          <a:p>
            <a:pPr algn="ctr"/>
            <a:r>
              <a:rPr lang="en-US" dirty="0">
                <a:solidFill>
                  <a:srgbClr val="002060"/>
                </a:solidFill>
              </a:rPr>
              <a:t>Patty Hoffman</a:t>
            </a:r>
          </a:p>
          <a:p>
            <a:pPr algn="ctr"/>
            <a:r>
              <a:rPr lang="en-US" dirty="0">
                <a:solidFill>
                  <a:srgbClr val="002060"/>
                </a:solidFill>
              </a:rPr>
              <a:t>Public Affairs Specialist</a:t>
            </a:r>
          </a:p>
          <a:p>
            <a:pPr algn="ctr"/>
            <a:r>
              <a:rPr lang="en-US" dirty="0">
                <a:solidFill>
                  <a:srgbClr val="002060"/>
                </a:solidFill>
              </a:rPr>
              <a:t>June 8, 2023</a:t>
            </a:r>
          </a:p>
        </p:txBody>
      </p:sp>
    </p:spTree>
    <p:extLst>
      <p:ext uri="{BB962C8B-B14F-4D97-AF65-F5344CB8AC3E}">
        <p14:creationId xmlns:p14="http://schemas.microsoft.com/office/powerpoint/2010/main" val="91432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spcBef>
                <a:spcPts val="0"/>
              </a:spcBef>
            </a:pPr>
            <a:r>
              <a:rPr lang="en-US" sz="3600" dirty="0">
                <a:solidFill>
                  <a:srgbClr val="003366"/>
                </a:solidFill>
                <a:ea typeface="+mn-ea"/>
                <a:cs typeface="+mn-cs"/>
              </a:rPr>
              <a:t>How do I apply for disability benefits?</a:t>
            </a:r>
            <a:endParaRPr lang="en-US" dirty="0"/>
          </a:p>
        </p:txBody>
      </p:sp>
      <p:sp>
        <p:nvSpPr>
          <p:cNvPr id="3" name="Text Placeholder 2"/>
          <p:cNvSpPr>
            <a:spLocks noGrp="1"/>
          </p:cNvSpPr>
          <p:nvPr>
            <p:ph type="body" sz="quarter" idx="10"/>
          </p:nvPr>
        </p:nvSpPr>
        <p:spPr>
          <a:xfrm>
            <a:off x="1300655" y="2310132"/>
            <a:ext cx="6944711" cy="2238218"/>
          </a:xfrm>
        </p:spPr>
        <p:txBody>
          <a:bodyPr/>
          <a:lstStyle/>
          <a:p>
            <a:pPr lvl="0">
              <a:lnSpc>
                <a:spcPct val="150000"/>
              </a:lnSpc>
              <a:spcBef>
                <a:spcPts val="0"/>
              </a:spcBef>
            </a:pPr>
            <a:r>
              <a:rPr lang="en-US" sz="2200" dirty="0">
                <a:solidFill>
                  <a:srgbClr val="003366"/>
                </a:solidFill>
              </a:rPr>
              <a:t>Online at </a:t>
            </a:r>
            <a:r>
              <a:rPr lang="en-US" sz="2200" b="1" dirty="0">
                <a:solidFill>
                  <a:srgbClr val="002060"/>
                </a:solidFill>
                <a:hlinkClick r:id="rId3">
                  <a:extLst>
                    <a:ext uri="{A12FA001-AC4F-418D-AE19-62706E023703}">
                      <ahyp:hlinkClr xmlns:ahyp="http://schemas.microsoft.com/office/drawing/2018/hyperlinkcolor" val="tx"/>
                    </a:ext>
                  </a:extLst>
                </a:hlinkClick>
              </a:rPr>
              <a:t>ssa.gov/benefits/disability</a:t>
            </a:r>
            <a:endParaRPr lang="en-US" sz="2200" b="1" dirty="0">
              <a:solidFill>
                <a:srgbClr val="002060"/>
              </a:solidFill>
            </a:endParaRPr>
          </a:p>
          <a:p>
            <a:pPr lvl="0">
              <a:lnSpc>
                <a:spcPct val="150000"/>
              </a:lnSpc>
              <a:spcBef>
                <a:spcPts val="0"/>
              </a:spcBef>
            </a:pPr>
            <a:r>
              <a:rPr lang="en-US" sz="2200" b="1" dirty="0">
                <a:solidFill>
                  <a:srgbClr val="003366"/>
                </a:solidFill>
              </a:rPr>
              <a:t>                                </a:t>
            </a:r>
            <a:r>
              <a:rPr lang="en-US" sz="2200" dirty="0">
                <a:solidFill>
                  <a:srgbClr val="003366"/>
                </a:solidFill>
              </a:rPr>
              <a:t>Or</a:t>
            </a:r>
          </a:p>
          <a:p>
            <a:pPr lvl="0">
              <a:lnSpc>
                <a:spcPct val="150000"/>
              </a:lnSpc>
              <a:spcBef>
                <a:spcPts val="0"/>
              </a:spcBef>
            </a:pPr>
            <a:r>
              <a:rPr lang="en-US" sz="2200" dirty="0">
                <a:solidFill>
                  <a:srgbClr val="003366"/>
                </a:solidFill>
              </a:rPr>
              <a:t>Call 1-800-772-1213, 8 a.m. to 7 p.m. Monday through Friday, to make an appointment at your local office</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5388" y="2551100"/>
            <a:ext cx="585267" cy="1755800"/>
          </a:xfrm>
          <a:prstGeom prst="rect">
            <a:avLst/>
          </a:prstGeom>
        </p:spPr>
      </p:pic>
    </p:spTree>
    <p:extLst>
      <p:ext uri="{BB962C8B-B14F-4D97-AF65-F5344CB8AC3E}">
        <p14:creationId xmlns:p14="http://schemas.microsoft.com/office/powerpoint/2010/main" val="135893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SSDI: What Happens Next?</a:t>
            </a:r>
          </a:p>
        </p:txBody>
      </p:sp>
      <p:sp>
        <p:nvSpPr>
          <p:cNvPr id="3" name="Text Placeholder 2"/>
          <p:cNvSpPr>
            <a:spLocks noGrp="1"/>
          </p:cNvSpPr>
          <p:nvPr>
            <p:ph type="body" sz="quarter" idx="10"/>
          </p:nvPr>
        </p:nvSpPr>
        <p:spPr>
          <a:xfrm>
            <a:off x="528918" y="1855694"/>
            <a:ext cx="8157881" cy="3854824"/>
          </a:xfrm>
        </p:spPr>
        <p:txBody>
          <a:bodyPr/>
          <a:lstStyle/>
          <a:p>
            <a:pPr marL="457200" lvl="0" indent="-457200">
              <a:spcBef>
                <a:spcPts val="0"/>
              </a:spcBef>
              <a:spcAft>
                <a:spcPts val="300"/>
              </a:spcAft>
              <a:buFont typeface="Arial" panose="020B0604020202020204" pitchFamily="34" charset="0"/>
              <a:buChar char="•"/>
            </a:pPr>
            <a:r>
              <a:rPr lang="en-US" sz="2400" dirty="0">
                <a:solidFill>
                  <a:srgbClr val="003366"/>
                </a:solidFill>
              </a:rPr>
              <a:t>Your application will be reviewed to make sure you meet some basic requirements for disability benefits.</a:t>
            </a:r>
          </a:p>
          <a:p>
            <a:pPr lvl="0">
              <a:spcBef>
                <a:spcPts val="0"/>
              </a:spcBef>
              <a:spcAft>
                <a:spcPts val="300"/>
              </a:spcAft>
            </a:pPr>
            <a:endParaRPr lang="en-US" sz="2400" dirty="0">
              <a:solidFill>
                <a:srgbClr val="003366"/>
              </a:solidFill>
            </a:endParaRPr>
          </a:p>
          <a:p>
            <a:pPr marL="457200" lvl="0" indent="-457200">
              <a:spcBef>
                <a:spcPts val="0"/>
              </a:spcBef>
              <a:spcAft>
                <a:spcPts val="300"/>
              </a:spcAft>
              <a:buFont typeface="Arial" panose="020B0604020202020204" pitchFamily="34" charset="0"/>
              <a:buChar char="•"/>
            </a:pPr>
            <a:r>
              <a:rPr lang="en-US" sz="2400" dirty="0">
                <a:solidFill>
                  <a:srgbClr val="003366"/>
                </a:solidFill>
              </a:rPr>
              <a:t>We’ll check whether you worked enough years to qualify and evaluate any current work activities. </a:t>
            </a:r>
          </a:p>
          <a:p>
            <a:pPr lvl="0">
              <a:spcBef>
                <a:spcPts val="0"/>
              </a:spcBef>
              <a:spcAft>
                <a:spcPts val="300"/>
              </a:spcAft>
            </a:pPr>
            <a:endParaRPr lang="en-US" sz="2400" dirty="0">
              <a:solidFill>
                <a:srgbClr val="003366"/>
              </a:solidFill>
            </a:endParaRPr>
          </a:p>
          <a:p>
            <a:pPr marL="457200" lvl="0" indent="-457200">
              <a:spcBef>
                <a:spcPts val="0"/>
              </a:spcBef>
              <a:buFont typeface="Arial" panose="020B0604020202020204" pitchFamily="34" charset="0"/>
              <a:buChar char="•"/>
            </a:pPr>
            <a:r>
              <a:rPr lang="en-US" sz="2400" dirty="0">
                <a:solidFill>
                  <a:srgbClr val="003366"/>
                </a:solidFill>
              </a:rPr>
              <a:t>If you meet these requirements, we’ll forward your case to the Disability Determination Services office in your state. </a:t>
            </a:r>
          </a:p>
        </p:txBody>
      </p:sp>
    </p:spTree>
    <p:extLst>
      <p:ext uri="{BB962C8B-B14F-4D97-AF65-F5344CB8AC3E}">
        <p14:creationId xmlns:p14="http://schemas.microsoft.com/office/powerpoint/2010/main" val="405527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spcBef>
                <a:spcPts val="0"/>
              </a:spcBef>
            </a:pPr>
            <a:r>
              <a:rPr lang="en-US" sz="3400" dirty="0">
                <a:solidFill>
                  <a:srgbClr val="003366"/>
                </a:solidFill>
                <a:ea typeface="+mn-ea"/>
                <a:cs typeface="+mn-cs"/>
              </a:rPr>
              <a:t>Disability Determination Services Office - State</a:t>
            </a:r>
            <a:br>
              <a:rPr lang="en-US" sz="3400" dirty="0">
                <a:solidFill>
                  <a:srgbClr val="003366"/>
                </a:solidFill>
                <a:ea typeface="+mn-ea"/>
                <a:cs typeface="+mn-cs"/>
              </a:rPr>
            </a:br>
            <a:endParaRPr lang="en-US" dirty="0"/>
          </a:p>
        </p:txBody>
      </p:sp>
      <p:sp>
        <p:nvSpPr>
          <p:cNvPr id="3" name="Text Placeholder 2"/>
          <p:cNvSpPr>
            <a:spLocks noGrp="1"/>
          </p:cNvSpPr>
          <p:nvPr>
            <p:ph type="body" sz="quarter" idx="10"/>
          </p:nvPr>
        </p:nvSpPr>
        <p:spPr>
          <a:xfrm>
            <a:off x="266700" y="1676483"/>
            <a:ext cx="8672348" cy="3778256"/>
          </a:xfrm>
        </p:spPr>
        <p:txBody>
          <a:bodyPr/>
          <a:lstStyle/>
          <a:p>
            <a:pPr marL="457200" lvl="0" indent="-457200">
              <a:spcBef>
                <a:spcPts val="0"/>
              </a:spcBef>
              <a:buFont typeface="Arial" panose="020B0604020202020204" pitchFamily="34" charset="0"/>
              <a:buChar char="•"/>
            </a:pPr>
            <a:r>
              <a:rPr lang="en-US" sz="2400" dirty="0">
                <a:solidFill>
                  <a:srgbClr val="003366"/>
                </a:solidFill>
              </a:rPr>
              <a:t>This state agency completes the initial disability determination decision for us. </a:t>
            </a:r>
          </a:p>
          <a:p>
            <a:pPr lvl="0">
              <a:spcBef>
                <a:spcPts val="0"/>
              </a:spcBef>
            </a:pPr>
            <a:endParaRPr lang="en-US" sz="2400" dirty="0">
              <a:solidFill>
                <a:srgbClr val="003366"/>
              </a:solidFill>
            </a:endParaRPr>
          </a:p>
          <a:p>
            <a:pPr marL="457200" lvl="0" indent="-457200">
              <a:spcBef>
                <a:spcPts val="0"/>
              </a:spcBef>
              <a:buFont typeface="Arial" panose="020B0604020202020204" pitchFamily="34" charset="0"/>
              <a:buChar char="•"/>
            </a:pPr>
            <a:r>
              <a:rPr lang="en-US" sz="2400" dirty="0">
                <a:solidFill>
                  <a:srgbClr val="003366"/>
                </a:solidFill>
              </a:rPr>
              <a:t>Doctors and disability specialists in the state agency ask your doctors for information about your condition(s). They’ll consider all the facts in your case.</a:t>
            </a:r>
          </a:p>
          <a:p>
            <a:pPr lvl="0">
              <a:spcBef>
                <a:spcPts val="0"/>
              </a:spcBef>
            </a:pPr>
            <a:r>
              <a:rPr lang="en-US" sz="2400" dirty="0">
                <a:solidFill>
                  <a:srgbClr val="003366"/>
                </a:solidFill>
              </a:rPr>
              <a:t> </a:t>
            </a:r>
          </a:p>
          <a:p>
            <a:pPr marL="457200" lvl="0" indent="-457200">
              <a:spcBef>
                <a:spcPts val="0"/>
              </a:spcBef>
              <a:buFont typeface="Arial" panose="020B0604020202020204" pitchFamily="34" charset="0"/>
              <a:buChar char="•"/>
            </a:pPr>
            <a:r>
              <a:rPr lang="en-US" sz="2400" dirty="0">
                <a:solidFill>
                  <a:srgbClr val="003366"/>
                </a:solidFill>
              </a:rPr>
              <a:t>They’ll use the medical evidence from your doctors, hospitals, clinics, or institutions where you’ve been treated.</a:t>
            </a:r>
          </a:p>
        </p:txBody>
      </p:sp>
    </p:spTree>
    <p:extLst>
      <p:ext uri="{BB962C8B-B14F-4D97-AF65-F5344CB8AC3E}">
        <p14:creationId xmlns:p14="http://schemas.microsoft.com/office/powerpoint/2010/main" val="82953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Disability Evaluation Under Social Security</a:t>
            </a:r>
          </a:p>
        </p:txBody>
      </p:sp>
      <p:sp>
        <p:nvSpPr>
          <p:cNvPr id="3" name="Content Placeholder 2"/>
          <p:cNvSpPr>
            <a:spLocks noGrp="1"/>
          </p:cNvSpPr>
          <p:nvPr>
            <p:ph sz="quarter" idx="10"/>
          </p:nvPr>
        </p:nvSpPr>
        <p:spPr>
          <a:xfrm>
            <a:off x="0" y="1767840"/>
            <a:ext cx="9144000" cy="3826510"/>
          </a:xfrm>
        </p:spPr>
        <p:txBody>
          <a:bodyPr/>
          <a:lstStyle/>
          <a:p>
            <a:pPr marL="0" lvl="0" indent="0" algn="ctr">
              <a:spcBef>
                <a:spcPts val="0"/>
              </a:spcBef>
              <a:spcAft>
                <a:spcPts val="1200"/>
              </a:spcAft>
              <a:buNone/>
            </a:pPr>
            <a:r>
              <a:rPr lang="en-US" sz="2400" i="1">
                <a:solidFill>
                  <a:srgbClr val="003366"/>
                </a:solidFill>
              </a:rPr>
              <a:t>Also known as “The Social Security Blue Book”</a:t>
            </a:r>
          </a:p>
          <a:p>
            <a:pPr lvl="0">
              <a:spcBef>
                <a:spcPts val="1200"/>
              </a:spcBef>
            </a:pPr>
            <a:r>
              <a:rPr lang="en-US" sz="2000">
                <a:solidFill>
                  <a:srgbClr val="003366"/>
                </a:solidFill>
              </a:rPr>
              <a:t>Provides physicians and other health professionals with an understanding of the disability programs administered by the Social Security Administration</a:t>
            </a:r>
          </a:p>
          <a:p>
            <a:pPr lvl="0">
              <a:spcBef>
                <a:spcPts val="1200"/>
              </a:spcBef>
            </a:pPr>
            <a:r>
              <a:rPr lang="en-US" sz="2000">
                <a:solidFill>
                  <a:srgbClr val="003366"/>
                </a:solidFill>
              </a:rPr>
              <a:t>Explains how each program works, and provides information to help health professionals make sound and prompt determinations and decisions on disability claims</a:t>
            </a:r>
          </a:p>
          <a:p>
            <a:pPr lvl="0">
              <a:spcBef>
                <a:spcPts val="1200"/>
              </a:spcBef>
            </a:pPr>
            <a:r>
              <a:rPr lang="en-US" sz="2000">
                <a:solidFill>
                  <a:srgbClr val="003366"/>
                </a:solidFill>
              </a:rPr>
              <a:t>Lists specific criteria under which claimants who suffer from a disabling condition can qualify for Social Security disability benefits.</a:t>
            </a:r>
          </a:p>
          <a:p>
            <a:pPr marL="0" lvl="0" indent="0" algn="ctr">
              <a:spcBef>
                <a:spcPts val="2400"/>
              </a:spcBef>
              <a:buNone/>
            </a:pPr>
            <a:r>
              <a:rPr lang="en-US" sz="2000" b="1">
                <a:solidFill>
                  <a:prstClr val="white"/>
                </a:solidFill>
                <a:hlinkClick r:id="rId3"/>
              </a:rPr>
              <a:t>ssa.gov/disability/professionals/bluebook</a:t>
            </a:r>
            <a:endParaRPr lang="en-US" sz="2000" b="1"/>
          </a:p>
        </p:txBody>
      </p:sp>
    </p:spTree>
    <p:extLst>
      <p:ext uri="{BB962C8B-B14F-4D97-AF65-F5344CB8AC3E}">
        <p14:creationId xmlns:p14="http://schemas.microsoft.com/office/powerpoint/2010/main" val="411680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Compassionate Allowances (CAL) </a:t>
            </a:r>
          </a:p>
        </p:txBody>
      </p:sp>
      <p:sp>
        <p:nvSpPr>
          <p:cNvPr id="3" name="Content Placeholder 2"/>
          <p:cNvSpPr>
            <a:spLocks noGrp="1"/>
          </p:cNvSpPr>
          <p:nvPr>
            <p:ph sz="quarter" idx="10"/>
          </p:nvPr>
        </p:nvSpPr>
        <p:spPr>
          <a:xfrm>
            <a:off x="0" y="1844040"/>
            <a:ext cx="9144000" cy="3750310"/>
          </a:xfrm>
        </p:spPr>
        <p:txBody>
          <a:bodyPr/>
          <a:lstStyle/>
          <a:p>
            <a:pPr marL="285750" lvl="0" indent="-285750">
              <a:spcBef>
                <a:spcPts val="1800"/>
              </a:spcBef>
            </a:pPr>
            <a:r>
              <a:rPr lang="en-US" sz="2200">
                <a:solidFill>
                  <a:srgbClr val="003366"/>
                </a:solidFill>
              </a:rPr>
              <a:t>A way of quickly identifying diseases and other medical conditions that invariably qualify under the Listing of Impairments based on minimal objective medical information</a:t>
            </a:r>
          </a:p>
          <a:p>
            <a:pPr marL="285750" lvl="0" indent="-285750">
              <a:spcBef>
                <a:spcPts val="1800"/>
              </a:spcBef>
            </a:pPr>
            <a:r>
              <a:rPr lang="en-US" sz="2200">
                <a:solidFill>
                  <a:srgbClr val="003366"/>
                </a:solidFill>
              </a:rPr>
              <a:t>Allows Social Security to target the most obviously disabled individuals for allowances based on objective medical information that we can obtain quickly</a:t>
            </a:r>
          </a:p>
          <a:p>
            <a:pPr marL="285750" lvl="0" indent="-285750">
              <a:spcBef>
                <a:spcPts val="1800"/>
              </a:spcBef>
            </a:pPr>
            <a:r>
              <a:rPr lang="en-US" sz="2200">
                <a:solidFill>
                  <a:srgbClr val="003366"/>
                </a:solidFill>
              </a:rPr>
              <a:t>Is not a separate program from the Social Security Disability Insurance or Supplemental Security Income programs</a:t>
            </a:r>
          </a:p>
          <a:p>
            <a:pPr marL="0" indent="0" algn="ctr">
              <a:spcBef>
                <a:spcPts val="2600"/>
              </a:spcBef>
              <a:buNone/>
            </a:pPr>
            <a:r>
              <a:rPr lang="en-US" sz="2000" b="1">
                <a:solidFill>
                  <a:prstClr val="white"/>
                </a:solidFill>
                <a:hlinkClick r:id="rId3"/>
              </a:rPr>
              <a:t>ssa.gov/</a:t>
            </a:r>
            <a:r>
              <a:rPr lang="en-US" sz="2000" b="1" err="1">
                <a:solidFill>
                  <a:prstClr val="white"/>
                </a:solidFill>
                <a:hlinkClick r:id="rId3"/>
              </a:rPr>
              <a:t>compassionateallowances</a:t>
            </a:r>
            <a:endParaRPr lang="en-US" sz="2000" b="1">
              <a:solidFill>
                <a:prstClr val="white"/>
              </a:solidFill>
            </a:endParaRPr>
          </a:p>
        </p:txBody>
      </p:sp>
    </p:spTree>
    <p:extLst>
      <p:ext uri="{BB962C8B-B14F-4D97-AF65-F5344CB8AC3E}">
        <p14:creationId xmlns:p14="http://schemas.microsoft.com/office/powerpoint/2010/main" val="152624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325563"/>
          </a:xfrm>
        </p:spPr>
        <p:txBody>
          <a:bodyPr/>
          <a:lstStyle/>
          <a:p>
            <a:pPr lvl="0">
              <a:spcBef>
                <a:spcPts val="0"/>
              </a:spcBef>
            </a:pPr>
            <a:r>
              <a:rPr lang="en-US">
                <a:solidFill>
                  <a:srgbClr val="003366"/>
                </a:solidFill>
              </a:rPr>
              <a:t>Wounded Warriors &amp; Veterans</a:t>
            </a:r>
            <a:endParaRPr lang="en-US"/>
          </a:p>
        </p:txBody>
      </p:sp>
      <p:sp>
        <p:nvSpPr>
          <p:cNvPr id="6" name="Content Placeholder 5"/>
          <p:cNvSpPr>
            <a:spLocks noGrp="1"/>
          </p:cNvSpPr>
          <p:nvPr>
            <p:ph sz="quarter" idx="10"/>
          </p:nvPr>
        </p:nvSpPr>
        <p:spPr>
          <a:xfrm>
            <a:off x="320040" y="1203960"/>
            <a:ext cx="4215448" cy="3843020"/>
          </a:xfrm>
        </p:spPr>
        <p:txBody>
          <a:bodyPr/>
          <a:lstStyle/>
          <a:p>
            <a:pPr marL="0" lvl="0" indent="0">
              <a:spcBef>
                <a:spcPts val="0"/>
              </a:spcBef>
              <a:buNone/>
            </a:pPr>
            <a:r>
              <a:rPr lang="en-US" sz="2800">
                <a:solidFill>
                  <a:srgbClr val="003366"/>
                </a:solidFill>
              </a:rPr>
              <a:t>Wounded warriors and veterans with 100% Permanent &amp; Total disability ratings from the VA may be able to get expedited medical decisions on SSDI and SSI applications.</a:t>
            </a:r>
          </a:p>
          <a:p>
            <a:pPr marL="0" indent="0" algn="ctr">
              <a:spcBef>
                <a:spcPts val="2400"/>
              </a:spcBef>
              <a:buNone/>
            </a:pPr>
            <a:r>
              <a:rPr lang="en-US" sz="2400" b="1">
                <a:solidFill>
                  <a:prstClr val="white"/>
                </a:solidFill>
                <a:hlinkClick r:id="rId3"/>
              </a:rPr>
              <a:t>ssa.gov/veterans</a:t>
            </a:r>
            <a:endParaRPr lang="en-US" sz="2400" b="1">
              <a:solidFill>
                <a:prstClr val="white"/>
              </a:solidFill>
            </a:endParaRPr>
          </a:p>
        </p:txBody>
      </p:sp>
      <p:pic>
        <p:nvPicPr>
          <p:cNvPr id="10" name="Content Placeholder 9">
            <a:extLst>
              <a:ext uri="{C183D7F6-B498-43B3-948B-1728B52AA6E4}">
                <adec:decorative xmlns:adec="http://schemas.microsoft.com/office/drawing/2017/decorative" val="1"/>
              </a:ext>
            </a:extLst>
          </p:cNvPr>
          <p:cNvPicPr>
            <a:picLocks noGrp="1" noChangeAspect="1"/>
          </p:cNvPicPr>
          <p:nvPr>
            <p:ph sz="quarter" idx="11"/>
          </p:nvPr>
        </p:nvPicPr>
        <p:blipFill rotWithShape="1">
          <a:blip r:embed="rId4" cstate="email">
            <a:extLst>
              <a:ext uri="{28A0092B-C50C-407E-A947-70E740481C1C}">
                <a14:useLocalDpi xmlns:a14="http://schemas.microsoft.com/office/drawing/2010/main"/>
              </a:ext>
            </a:extLst>
          </a:blip>
          <a:stretch/>
        </p:blipFill>
        <p:spPr>
          <a:xfrm>
            <a:off x="4724400" y="1274152"/>
            <a:ext cx="3746500" cy="37356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09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spcBef>
                <a:spcPts val="0"/>
              </a:spcBef>
            </a:pPr>
            <a:r>
              <a:rPr lang="en-US" sz="3600" dirty="0">
                <a:solidFill>
                  <a:srgbClr val="003366"/>
                </a:solidFill>
                <a:ea typeface="+mn-ea"/>
                <a:cs typeface="+mn-cs"/>
              </a:rPr>
              <a:t>How is a Disability Determination Made?</a:t>
            </a:r>
            <a:br>
              <a:rPr lang="en-US" sz="3600" dirty="0">
                <a:solidFill>
                  <a:srgbClr val="003366"/>
                </a:solidFill>
                <a:ea typeface="+mn-ea"/>
                <a:cs typeface="+mn-cs"/>
              </a:rPr>
            </a:br>
            <a:endParaRPr lang="en-US" dirty="0"/>
          </a:p>
        </p:txBody>
      </p:sp>
      <p:sp>
        <p:nvSpPr>
          <p:cNvPr id="5" name="Text Placeholder 4"/>
          <p:cNvSpPr>
            <a:spLocks noGrp="1"/>
          </p:cNvSpPr>
          <p:nvPr>
            <p:ph type="body" sz="quarter" idx="10"/>
          </p:nvPr>
        </p:nvSpPr>
        <p:spPr>
          <a:xfrm>
            <a:off x="425668" y="1765739"/>
            <a:ext cx="8410903" cy="3689000"/>
          </a:xfrm>
        </p:spPr>
        <p:txBody>
          <a:bodyPr/>
          <a:lstStyle/>
          <a:p>
            <a:pPr lvl="0">
              <a:spcBef>
                <a:spcPts val="0"/>
              </a:spcBef>
            </a:pPr>
            <a:r>
              <a:rPr lang="en-US" sz="2400" dirty="0">
                <a:solidFill>
                  <a:srgbClr val="003366"/>
                </a:solidFill>
              </a:rPr>
              <a:t>Five-step process: </a:t>
            </a:r>
          </a:p>
          <a:p>
            <a:pPr marL="514350" lvl="0" indent="-514350">
              <a:lnSpc>
                <a:spcPct val="150000"/>
              </a:lnSpc>
              <a:spcBef>
                <a:spcPts val="0"/>
              </a:spcBef>
              <a:buFont typeface="+mj-lt"/>
              <a:buAutoNum type="arabicPeriod"/>
            </a:pPr>
            <a:r>
              <a:rPr lang="en-US" sz="2400" dirty="0">
                <a:solidFill>
                  <a:srgbClr val="003366"/>
                </a:solidFill>
              </a:rPr>
              <a:t>Are you working? </a:t>
            </a:r>
          </a:p>
          <a:p>
            <a:pPr marL="514350" lvl="0" indent="-514350">
              <a:lnSpc>
                <a:spcPct val="150000"/>
              </a:lnSpc>
              <a:spcBef>
                <a:spcPts val="0"/>
              </a:spcBef>
              <a:buFont typeface="+mj-lt"/>
              <a:buAutoNum type="arabicPeriod"/>
            </a:pPr>
            <a:r>
              <a:rPr lang="en-US" sz="2400" dirty="0">
                <a:solidFill>
                  <a:srgbClr val="003366"/>
                </a:solidFill>
              </a:rPr>
              <a:t>Is your medical condition “severe” ?</a:t>
            </a:r>
          </a:p>
          <a:p>
            <a:pPr marL="514350" lvl="0" indent="-514350">
              <a:lnSpc>
                <a:spcPct val="150000"/>
              </a:lnSpc>
              <a:spcBef>
                <a:spcPts val="0"/>
              </a:spcBef>
              <a:buFont typeface="+mj-lt"/>
              <a:buAutoNum type="arabicPeriod"/>
            </a:pPr>
            <a:r>
              <a:rPr lang="en-US" sz="2400" dirty="0">
                <a:solidFill>
                  <a:srgbClr val="003366"/>
                </a:solidFill>
              </a:rPr>
              <a:t>Does your impairment(s) meet or medically equal a listing?</a:t>
            </a:r>
          </a:p>
          <a:p>
            <a:pPr marL="514350" lvl="0" indent="-514350">
              <a:lnSpc>
                <a:spcPct val="150000"/>
              </a:lnSpc>
              <a:spcBef>
                <a:spcPts val="0"/>
              </a:spcBef>
              <a:buFont typeface="+mj-lt"/>
              <a:buAutoNum type="arabicPeriod"/>
            </a:pPr>
            <a:r>
              <a:rPr lang="en-US" sz="2400" dirty="0">
                <a:solidFill>
                  <a:srgbClr val="003366"/>
                </a:solidFill>
              </a:rPr>
              <a:t>Can you do the work you did before?</a:t>
            </a:r>
          </a:p>
          <a:p>
            <a:pPr marL="514350" lvl="0" indent="-514350">
              <a:lnSpc>
                <a:spcPct val="150000"/>
              </a:lnSpc>
              <a:spcBef>
                <a:spcPts val="0"/>
              </a:spcBef>
              <a:buFont typeface="+mj-lt"/>
              <a:buAutoNum type="arabicPeriod"/>
            </a:pPr>
            <a:r>
              <a:rPr lang="en-US" sz="2400" dirty="0">
                <a:solidFill>
                  <a:srgbClr val="003366"/>
                </a:solidFill>
              </a:rPr>
              <a:t>Can you do any other type of work?</a:t>
            </a:r>
          </a:p>
          <a:p>
            <a:endParaRPr lang="en-US" dirty="0"/>
          </a:p>
        </p:txBody>
      </p:sp>
    </p:spTree>
    <p:extLst>
      <p:ext uri="{BB962C8B-B14F-4D97-AF65-F5344CB8AC3E}">
        <p14:creationId xmlns:p14="http://schemas.microsoft.com/office/powerpoint/2010/main" val="3384597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spcBef>
                <a:spcPts val="0"/>
              </a:spcBef>
            </a:pPr>
            <a:r>
              <a:rPr lang="en-US" sz="3600" dirty="0">
                <a:solidFill>
                  <a:srgbClr val="003366"/>
                </a:solidFill>
                <a:ea typeface="+mn-ea"/>
                <a:cs typeface="+mn-cs"/>
              </a:rPr>
              <a:t>We’ll tell you our decision…</a:t>
            </a:r>
            <a:br>
              <a:rPr lang="en-US" sz="3600" dirty="0">
                <a:solidFill>
                  <a:srgbClr val="003366"/>
                </a:solidFill>
                <a:ea typeface="+mn-ea"/>
                <a:cs typeface="+mn-cs"/>
              </a:rPr>
            </a:br>
            <a:endParaRPr lang="en-US" dirty="0"/>
          </a:p>
        </p:txBody>
      </p:sp>
      <p:sp>
        <p:nvSpPr>
          <p:cNvPr id="5" name="Text Placeholder 4"/>
          <p:cNvSpPr>
            <a:spLocks noGrp="1"/>
          </p:cNvSpPr>
          <p:nvPr>
            <p:ph type="body" sz="quarter" idx="10"/>
          </p:nvPr>
        </p:nvSpPr>
        <p:spPr>
          <a:xfrm>
            <a:off x="381000" y="1674716"/>
            <a:ext cx="8419311" cy="3780023"/>
          </a:xfrm>
        </p:spPr>
        <p:txBody>
          <a:bodyPr/>
          <a:lstStyle/>
          <a:p>
            <a:pPr marL="285750" lvl="0" indent="-285750">
              <a:spcBef>
                <a:spcPts val="0"/>
              </a:spcBef>
              <a:buFont typeface="Arial" panose="020B0604020202020204" pitchFamily="34" charset="0"/>
              <a:buChar char="•"/>
            </a:pPr>
            <a:r>
              <a:rPr lang="en-US" sz="2400" dirty="0">
                <a:solidFill>
                  <a:srgbClr val="003366"/>
                </a:solidFill>
              </a:rPr>
              <a:t>When the state agency makes a determination on your case, we’ll send a letter to you. </a:t>
            </a:r>
          </a:p>
          <a:p>
            <a:pPr marL="285750" lvl="0" indent="-285750">
              <a:spcBef>
                <a:spcPts val="0"/>
              </a:spcBef>
              <a:buFont typeface="Arial" panose="020B0604020202020204" pitchFamily="34" charset="0"/>
              <a:buChar char="•"/>
            </a:pPr>
            <a:endParaRPr lang="en-US" sz="2400" dirty="0">
              <a:solidFill>
                <a:srgbClr val="003366"/>
              </a:solidFill>
            </a:endParaRPr>
          </a:p>
          <a:p>
            <a:pPr marL="285750" lvl="0" indent="-285750">
              <a:spcBef>
                <a:spcPts val="0"/>
              </a:spcBef>
              <a:buFont typeface="Arial" panose="020B0604020202020204" pitchFamily="34" charset="0"/>
              <a:buChar char="•"/>
            </a:pPr>
            <a:r>
              <a:rPr lang="en-US" sz="2400" dirty="0">
                <a:solidFill>
                  <a:srgbClr val="003366"/>
                </a:solidFill>
              </a:rPr>
              <a:t>If approved, the letter will show the amount of your benefit, when your payments start, and your reporting responsibilities.</a:t>
            </a:r>
          </a:p>
          <a:p>
            <a:pPr marL="285750" lvl="0" indent="-285750">
              <a:spcBef>
                <a:spcPts val="0"/>
              </a:spcBef>
              <a:buFont typeface="Arial" panose="020B0604020202020204" pitchFamily="34" charset="0"/>
              <a:buChar char="•"/>
            </a:pPr>
            <a:endParaRPr lang="en-US" sz="2400" dirty="0">
              <a:solidFill>
                <a:srgbClr val="003366"/>
              </a:solidFill>
            </a:endParaRPr>
          </a:p>
          <a:p>
            <a:pPr marL="285750" lvl="0" indent="-285750">
              <a:spcBef>
                <a:spcPts val="0"/>
              </a:spcBef>
              <a:buFont typeface="Arial" panose="020B0604020202020204" pitchFamily="34" charset="0"/>
              <a:buChar char="•"/>
            </a:pPr>
            <a:r>
              <a:rPr lang="en-US" sz="2400" dirty="0">
                <a:solidFill>
                  <a:srgbClr val="003366"/>
                </a:solidFill>
              </a:rPr>
              <a:t>If not approved, the letter will explain why and tell you how to appeal the determination if you don’t agree with it.</a:t>
            </a:r>
          </a:p>
        </p:txBody>
      </p:sp>
    </p:spTree>
    <p:extLst>
      <p:ext uri="{BB962C8B-B14F-4D97-AF65-F5344CB8AC3E}">
        <p14:creationId xmlns:p14="http://schemas.microsoft.com/office/powerpoint/2010/main" val="1359288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027"/>
            <a:ext cx="9144000" cy="699957"/>
          </a:xfrm>
        </p:spPr>
        <p:txBody>
          <a:bodyPr/>
          <a:lstStyle/>
          <a:p>
            <a:r>
              <a:rPr lang="en-US" sz="4000"/>
              <a:t>Disagree With The Medical Decision?</a:t>
            </a:r>
          </a:p>
        </p:txBody>
      </p:sp>
      <p:sp>
        <p:nvSpPr>
          <p:cNvPr id="5" name="Content Placeholder 4"/>
          <p:cNvSpPr>
            <a:spLocks noGrp="1"/>
          </p:cNvSpPr>
          <p:nvPr>
            <p:ph sz="quarter" idx="10"/>
          </p:nvPr>
        </p:nvSpPr>
        <p:spPr>
          <a:xfrm>
            <a:off x="1001951" y="2205985"/>
            <a:ext cx="6955276" cy="2609207"/>
          </a:xfrm>
        </p:spPr>
        <p:txBody>
          <a:bodyPr/>
          <a:lstStyle/>
          <a:p>
            <a:pPr marL="0" indent="0">
              <a:buNone/>
            </a:pPr>
            <a:r>
              <a:rPr lang="en-US" sz="2800"/>
              <a:t>If you recently applied for Social Security or Supplemental Security Income disability benefits and were denied for medical reasons, you have the right to file an appeal within 60 days of the date on your decision notice.</a:t>
            </a:r>
          </a:p>
        </p:txBody>
      </p:sp>
      <p:sp>
        <p:nvSpPr>
          <p:cNvPr id="3" name="TextBox 2"/>
          <p:cNvSpPr txBox="1"/>
          <p:nvPr/>
        </p:nvSpPr>
        <p:spPr>
          <a:xfrm>
            <a:off x="1796143" y="5072743"/>
            <a:ext cx="5666014" cy="707886"/>
          </a:xfrm>
          <a:prstGeom prst="rect">
            <a:avLst/>
          </a:prstGeom>
          <a:noFill/>
        </p:spPr>
        <p:txBody>
          <a:bodyPr wrap="square" rtlCol="0">
            <a:spAutoFit/>
          </a:bodyPr>
          <a:lstStyle/>
          <a:p>
            <a:r>
              <a:rPr lang="en-US" sz="2200" b="1">
                <a:hlinkClick r:id="rId3"/>
              </a:rPr>
              <a:t>ssa.gov/benefits/disability/appeal.html</a:t>
            </a:r>
            <a:endParaRPr lang="en-US" sz="2200" b="1"/>
          </a:p>
          <a:p>
            <a:endParaRPr lang="en-US" b="1"/>
          </a:p>
        </p:txBody>
      </p:sp>
    </p:spTree>
    <p:extLst>
      <p:ext uri="{BB962C8B-B14F-4D97-AF65-F5344CB8AC3E}">
        <p14:creationId xmlns:p14="http://schemas.microsoft.com/office/powerpoint/2010/main" val="289500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spcBef>
                <a:spcPts val="0"/>
              </a:spcBef>
            </a:pPr>
            <a:r>
              <a:rPr lang="en-US" sz="3600" dirty="0">
                <a:solidFill>
                  <a:srgbClr val="003366"/>
                </a:solidFill>
                <a:ea typeface="+mn-ea"/>
                <a:cs typeface="+mn-cs"/>
              </a:rPr>
              <a:t>SSDI: Benefits for the Family</a:t>
            </a:r>
            <a:endParaRPr lang="en-US" dirty="0"/>
          </a:p>
        </p:txBody>
      </p:sp>
      <p:sp>
        <p:nvSpPr>
          <p:cNvPr id="4" name="Text Placeholder 3"/>
          <p:cNvSpPr>
            <a:spLocks noGrp="1"/>
          </p:cNvSpPr>
          <p:nvPr>
            <p:ph type="body" sz="quarter" idx="10"/>
          </p:nvPr>
        </p:nvSpPr>
        <p:spPr>
          <a:xfrm>
            <a:off x="343689" y="1786873"/>
            <a:ext cx="8434552" cy="3667866"/>
          </a:xfrm>
        </p:spPr>
        <p:txBody>
          <a:bodyPr/>
          <a:lstStyle/>
          <a:p>
            <a:pPr lvl="0">
              <a:spcBef>
                <a:spcPct val="100000"/>
              </a:spcBef>
              <a:defRPr/>
            </a:pPr>
            <a:r>
              <a:rPr lang="en-US" altLang="en-US" sz="2400" u="sng" dirty="0">
                <a:solidFill>
                  <a:srgbClr val="003366"/>
                </a:solidFill>
              </a:rPr>
              <a:t>Spouse</a:t>
            </a:r>
          </a:p>
          <a:p>
            <a:pPr marL="342900" lvl="0" indent="-342900">
              <a:spcBef>
                <a:spcPct val="50000"/>
              </a:spcBef>
              <a:buFont typeface="Arial" panose="020B0604020202020204" pitchFamily="34" charset="0"/>
              <a:buChar char="•"/>
              <a:defRPr/>
            </a:pPr>
            <a:r>
              <a:rPr lang="en-US" altLang="en-US" sz="2400" dirty="0">
                <a:solidFill>
                  <a:srgbClr val="003366"/>
                </a:solidFill>
              </a:rPr>
              <a:t>At age 62</a:t>
            </a:r>
          </a:p>
          <a:p>
            <a:pPr marL="342900" lvl="0" indent="-342900">
              <a:spcBef>
                <a:spcPts val="0"/>
              </a:spcBef>
              <a:buFont typeface="Arial" panose="020B0604020202020204" pitchFamily="34" charset="0"/>
              <a:buChar char="•"/>
              <a:defRPr/>
            </a:pPr>
            <a:r>
              <a:rPr lang="en-US" altLang="en-US" sz="2400" dirty="0">
                <a:solidFill>
                  <a:srgbClr val="003366"/>
                </a:solidFill>
              </a:rPr>
              <a:t>At any age if caring for child who is under 16 or disabled</a:t>
            </a:r>
          </a:p>
          <a:p>
            <a:pPr marL="342900" lvl="0" indent="-342900">
              <a:spcBef>
                <a:spcPts val="0"/>
              </a:spcBef>
              <a:buFont typeface="Arial" panose="020B0604020202020204" pitchFamily="34" charset="0"/>
              <a:buChar char="•"/>
              <a:defRPr/>
            </a:pPr>
            <a:r>
              <a:rPr lang="en-US" altLang="en-US" sz="2400" dirty="0">
                <a:solidFill>
                  <a:srgbClr val="003366"/>
                </a:solidFill>
              </a:rPr>
              <a:t>Divorced spouses may qualify</a:t>
            </a:r>
          </a:p>
          <a:p>
            <a:pPr lvl="0">
              <a:spcBef>
                <a:spcPts val="0"/>
              </a:spcBef>
              <a:defRPr/>
            </a:pPr>
            <a:endParaRPr lang="en-US" altLang="en-US" sz="2400" dirty="0">
              <a:solidFill>
                <a:srgbClr val="003366"/>
              </a:solidFill>
            </a:endParaRPr>
          </a:p>
          <a:p>
            <a:pPr lvl="0">
              <a:spcBef>
                <a:spcPts val="0"/>
              </a:spcBef>
              <a:defRPr/>
            </a:pPr>
            <a:r>
              <a:rPr lang="en-US" altLang="en-US" sz="2400" u="sng" dirty="0">
                <a:solidFill>
                  <a:srgbClr val="003366"/>
                </a:solidFill>
              </a:rPr>
              <a:t>Child</a:t>
            </a:r>
          </a:p>
          <a:p>
            <a:pPr marL="342900" lvl="0" indent="-342900">
              <a:spcBef>
                <a:spcPts val="0"/>
              </a:spcBef>
              <a:buFont typeface="Arial" panose="020B0604020202020204" pitchFamily="34" charset="0"/>
              <a:buChar char="•"/>
              <a:defRPr/>
            </a:pPr>
            <a:r>
              <a:rPr lang="en-US" altLang="en-US" sz="2400" dirty="0">
                <a:solidFill>
                  <a:srgbClr val="003366"/>
                </a:solidFill>
              </a:rPr>
              <a:t>Not married under age 18 (under 19 if still in high school)</a:t>
            </a:r>
          </a:p>
          <a:p>
            <a:pPr marL="342900" lvl="0" indent="-342900">
              <a:spcBef>
                <a:spcPts val="0"/>
              </a:spcBef>
              <a:buFont typeface="Arial" panose="020B0604020202020204" pitchFamily="34" charset="0"/>
              <a:buChar char="•"/>
              <a:defRPr/>
            </a:pPr>
            <a:r>
              <a:rPr lang="en-US" altLang="en-US" sz="2400" dirty="0">
                <a:solidFill>
                  <a:srgbClr val="003366"/>
                </a:solidFill>
              </a:rPr>
              <a:t>Not married and disabled before age 22</a:t>
            </a:r>
          </a:p>
        </p:txBody>
      </p:sp>
    </p:spTree>
    <p:extLst>
      <p:ext uri="{BB962C8B-B14F-4D97-AF65-F5344CB8AC3E}">
        <p14:creationId xmlns:p14="http://schemas.microsoft.com/office/powerpoint/2010/main" val="3531920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30905" y="3309560"/>
            <a:ext cx="2264653" cy="1695772"/>
          </a:xfrm>
          <a:prstGeom prst="rect">
            <a:avLst/>
          </a:prstGeom>
          <a:ln w="12700">
            <a:solidFill>
              <a:schemeClr val="tx1"/>
            </a:solidFill>
          </a:ln>
        </p:spPr>
      </p:pic>
      <p:sp>
        <p:nvSpPr>
          <p:cNvPr id="3" name="TextBox 1"/>
          <p:cNvSpPr txBox="1">
            <a:spLocks noChangeArrowheads="1"/>
          </p:cNvSpPr>
          <p:nvPr/>
        </p:nvSpPr>
        <p:spPr bwMode="auto">
          <a:xfrm>
            <a:off x="660586" y="0"/>
            <a:ext cx="756957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0" fontAlgn="auto" latinLnBrk="0" hangingPunct="0">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t>Presentation Overview – 2023</a:t>
            </a:r>
          </a:p>
        </p:txBody>
      </p:sp>
      <p:sp>
        <p:nvSpPr>
          <p:cNvPr id="5" name="TextBox 4"/>
          <p:cNvSpPr txBox="1"/>
          <p:nvPr/>
        </p:nvSpPr>
        <p:spPr>
          <a:xfrm>
            <a:off x="660586" y="5033177"/>
            <a:ext cx="7239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3366"/>
                </a:solidFill>
                <a:effectLst/>
                <a:uLnTx/>
                <a:uFillTx/>
                <a:latin typeface="Helvetica"/>
                <a:ea typeface="+mn-ea"/>
                <a:cs typeface="+mn-cs"/>
              </a:rPr>
              <a:t>Information contained in this presentation is subject to changes in legislation, policies, or procedures</a:t>
            </a:r>
          </a:p>
        </p:txBody>
      </p:sp>
      <p:sp>
        <p:nvSpPr>
          <p:cNvPr id="7" name="Rectangle 6"/>
          <p:cNvSpPr/>
          <p:nvPr/>
        </p:nvSpPr>
        <p:spPr>
          <a:xfrm>
            <a:off x="648229" y="797286"/>
            <a:ext cx="8810367" cy="3970318"/>
          </a:xfrm>
          <a:prstGeom prst="rect">
            <a:avLst/>
          </a:prstGeom>
        </p:spPr>
        <p:txBody>
          <a:bodyPr wrap="square">
            <a:spAutoFit/>
          </a:bodyPr>
          <a:lstStyle/>
          <a:p>
            <a:pPr marL="342900" lvl="0" indent="-342900">
              <a:lnSpc>
                <a:spcPct val="150000"/>
              </a:lnSpc>
              <a:buFont typeface="Arial" panose="020B0604020202020204" pitchFamily="34" charset="0"/>
              <a:buChar char="•"/>
            </a:pPr>
            <a:r>
              <a:rPr lang="en-US" sz="2400">
                <a:solidFill>
                  <a:srgbClr val="003366"/>
                </a:solidFill>
                <a:sym typeface="Arial"/>
              </a:rPr>
              <a:t>How We Define Disability</a:t>
            </a:r>
          </a:p>
          <a:p>
            <a:pPr marL="342900" lvl="0" indent="-342900">
              <a:lnSpc>
                <a:spcPct val="150000"/>
              </a:lnSpc>
              <a:buFont typeface="Arial" panose="020B0604020202020204" pitchFamily="34" charset="0"/>
              <a:buChar char="•"/>
            </a:pPr>
            <a:r>
              <a:rPr lang="en-US" sz="2400">
                <a:solidFill>
                  <a:srgbClr val="003366"/>
                </a:solidFill>
                <a:sym typeface="Arial"/>
              </a:rPr>
              <a:t>Substantial Gainful Activity (SGA)</a:t>
            </a:r>
          </a:p>
          <a:p>
            <a:pPr marL="342900" lvl="0" indent="-342900">
              <a:lnSpc>
                <a:spcPct val="150000"/>
              </a:lnSpc>
              <a:buFont typeface="Arial" panose="020B0604020202020204" pitchFamily="34" charset="0"/>
              <a:buChar char="•"/>
            </a:pPr>
            <a:r>
              <a:rPr lang="en-US" sz="2400">
                <a:solidFill>
                  <a:srgbClr val="003366"/>
                </a:solidFill>
                <a:sym typeface="Arial"/>
              </a:rPr>
              <a:t>Difference between Social Security Disability Insurance (SSDI) &amp; Supplemental Security Income (SSI)</a:t>
            </a:r>
          </a:p>
          <a:p>
            <a:pPr marL="342900" lvl="0" indent="-342900">
              <a:lnSpc>
                <a:spcPct val="150000"/>
              </a:lnSpc>
              <a:buFont typeface="Arial" panose="020B0604020202020204" pitchFamily="34" charset="0"/>
              <a:buChar char="•"/>
            </a:pPr>
            <a:r>
              <a:rPr lang="en-US" sz="2400">
                <a:solidFill>
                  <a:srgbClr val="003366"/>
                </a:solidFill>
                <a:sym typeface="Arial"/>
              </a:rPr>
              <a:t>SSDI &amp; SSI eligibility </a:t>
            </a:r>
          </a:p>
          <a:p>
            <a:pPr marL="342900" lvl="0" indent="-342900">
              <a:lnSpc>
                <a:spcPct val="150000"/>
              </a:lnSpc>
              <a:buFont typeface="Arial" panose="020B0604020202020204" pitchFamily="34" charset="0"/>
              <a:buChar char="•"/>
            </a:pPr>
            <a:r>
              <a:rPr lang="en-US" sz="2400">
                <a:solidFill>
                  <a:srgbClr val="003366"/>
                </a:solidFill>
                <a:sym typeface="Arial"/>
              </a:rPr>
              <a:t>Medicare</a:t>
            </a:r>
          </a:p>
          <a:p>
            <a:pPr marL="342900" lvl="0" indent="-342900">
              <a:lnSpc>
                <a:spcPct val="150000"/>
              </a:lnSpc>
              <a:buFont typeface="Arial" panose="020B0604020202020204" pitchFamily="34" charset="0"/>
              <a:buChar char="•"/>
            </a:pPr>
            <a:r>
              <a:rPr lang="en-US" sz="2400">
                <a:solidFill>
                  <a:srgbClr val="003366"/>
                </a:solidFill>
                <a:sym typeface="Arial"/>
              </a:rPr>
              <a:t>Online Services</a:t>
            </a:r>
          </a:p>
        </p:txBody>
      </p:sp>
    </p:spTree>
    <p:extLst>
      <p:ext uri="{BB962C8B-B14F-4D97-AF65-F5344CB8AC3E}">
        <p14:creationId xmlns:p14="http://schemas.microsoft.com/office/powerpoint/2010/main" val="2882315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8031" y="2434790"/>
            <a:ext cx="7228703"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3366"/>
                </a:solidFill>
                <a:effectLst/>
                <a:uLnTx/>
                <a:uFillTx/>
                <a:latin typeface="Times"/>
                <a:ea typeface="+mn-ea"/>
                <a:cs typeface="+mn-cs"/>
              </a:rPr>
              <a:t>Supplemental Security Income (SSI)</a:t>
            </a:r>
          </a:p>
        </p:txBody>
      </p:sp>
    </p:spTree>
    <p:extLst>
      <p:ext uri="{BB962C8B-B14F-4D97-AF65-F5344CB8AC3E}">
        <p14:creationId xmlns:p14="http://schemas.microsoft.com/office/powerpoint/2010/main" val="2294445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9227"/>
            <a:ext cx="9144000" cy="807396"/>
          </a:xfrm>
        </p:spPr>
        <p:txBody>
          <a:bodyPr/>
          <a:lstStyle/>
          <a:p>
            <a:pPr lvl="0">
              <a:spcBef>
                <a:spcPts val="0"/>
              </a:spcBef>
              <a:defRPr/>
            </a:pPr>
            <a:r>
              <a:rPr lang="en-US" sz="3600">
                <a:solidFill>
                  <a:srgbClr val="003366"/>
                </a:solidFill>
                <a:ea typeface="+mn-ea"/>
                <a:cs typeface="+mn-cs"/>
              </a:rPr>
              <a:t>Supplemental Security Income (SSI)</a:t>
            </a:r>
            <a:endParaRPr lang="en-US"/>
          </a:p>
        </p:txBody>
      </p:sp>
      <p:sp>
        <p:nvSpPr>
          <p:cNvPr id="3" name="Content Placeholder 2"/>
          <p:cNvSpPr>
            <a:spLocks noGrp="1"/>
          </p:cNvSpPr>
          <p:nvPr>
            <p:ph sz="quarter" idx="10"/>
          </p:nvPr>
        </p:nvSpPr>
        <p:spPr>
          <a:xfrm>
            <a:off x="385482" y="1906623"/>
            <a:ext cx="8373035" cy="3281362"/>
          </a:xfrm>
        </p:spPr>
        <p:txBody>
          <a:bodyPr/>
          <a:lstStyle/>
          <a:p>
            <a:pPr marL="0" lvl="0" indent="0">
              <a:spcBef>
                <a:spcPts val="0"/>
              </a:spcBef>
              <a:spcAft>
                <a:spcPts val="600"/>
              </a:spcAft>
              <a:buNone/>
              <a:defRPr/>
            </a:pPr>
            <a:r>
              <a:rPr lang="en-US" sz="2600" b="1">
                <a:solidFill>
                  <a:srgbClr val="003366"/>
                </a:solidFill>
              </a:rPr>
              <a:t>What is it?</a:t>
            </a:r>
          </a:p>
          <a:p>
            <a:pPr marL="0" lvl="0" indent="0">
              <a:spcBef>
                <a:spcPts val="0"/>
              </a:spcBef>
              <a:buNone/>
              <a:defRPr/>
            </a:pPr>
            <a:r>
              <a:rPr lang="en-US" sz="2400">
                <a:solidFill>
                  <a:srgbClr val="003366"/>
                </a:solidFill>
              </a:rPr>
              <a:t>SSI is a federal program that provides monthly payments to people who have limited income and resources.</a:t>
            </a:r>
          </a:p>
          <a:p>
            <a:pPr marL="0" lvl="0" indent="0">
              <a:spcBef>
                <a:spcPts val="2400"/>
              </a:spcBef>
              <a:spcAft>
                <a:spcPts val="600"/>
              </a:spcAft>
              <a:buNone/>
              <a:defRPr/>
            </a:pPr>
            <a:r>
              <a:rPr lang="en-US" sz="2600" b="1">
                <a:solidFill>
                  <a:srgbClr val="003366"/>
                </a:solidFill>
              </a:rPr>
              <a:t>Who is it for?</a:t>
            </a:r>
          </a:p>
          <a:p>
            <a:pPr marL="0" lvl="0" indent="0">
              <a:spcBef>
                <a:spcPts val="0"/>
              </a:spcBef>
              <a:buNone/>
              <a:defRPr/>
            </a:pPr>
            <a:r>
              <a:rPr lang="en-US" sz="2400">
                <a:solidFill>
                  <a:srgbClr val="003366"/>
                </a:solidFill>
              </a:rPr>
              <a:t>People who are 65 or older, as well as for those of any age, including children, who are blind or who have disabilities and have limited income and resources.</a:t>
            </a:r>
            <a:endParaRPr lang="en-US" sz="2400"/>
          </a:p>
        </p:txBody>
      </p:sp>
      <p:sp>
        <p:nvSpPr>
          <p:cNvPr id="4" name="Rectangle 3"/>
          <p:cNvSpPr/>
          <p:nvPr/>
        </p:nvSpPr>
        <p:spPr>
          <a:xfrm>
            <a:off x="0" y="5271301"/>
            <a:ext cx="9144000" cy="461665"/>
          </a:xfrm>
          <a:prstGeom prst="rect">
            <a:avLst/>
          </a:prstGeom>
        </p:spPr>
        <p:txBody>
          <a:bodyPr wrap="square">
            <a:spAutoFit/>
          </a:bodyPr>
          <a:lstStyle/>
          <a:p>
            <a:pPr algn="ctr"/>
            <a:r>
              <a:rPr lang="en-US" sz="2400" b="1">
                <a:solidFill>
                  <a:schemeClr val="tx1">
                    <a:lumMod val="75000"/>
                  </a:schemeClr>
                </a:solidFill>
                <a:hlinkClick r:id="rId3"/>
              </a:rPr>
              <a:t>ssa.gov/benefits/SSI</a:t>
            </a:r>
            <a:endParaRPr lang="en-US" sz="2400" b="1">
              <a:solidFill>
                <a:schemeClr val="tx1">
                  <a:lumMod val="75000"/>
                </a:schemeClr>
              </a:solidFill>
            </a:endParaRPr>
          </a:p>
        </p:txBody>
      </p:sp>
    </p:spTree>
    <p:extLst>
      <p:ext uri="{BB962C8B-B14F-4D97-AF65-F5344CB8AC3E}">
        <p14:creationId xmlns:p14="http://schemas.microsoft.com/office/powerpoint/2010/main" val="286927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2681" y="1721799"/>
            <a:ext cx="6981568" cy="2357568"/>
          </a:xfrm>
          <a:prstGeom prst="rect">
            <a:avLst/>
          </a:prstGeom>
        </p:spPr>
        <p:txBody>
          <a:bodyPr wrap="square">
            <a:spAutoFit/>
          </a:bodyPr>
          <a:lstStyle/>
          <a:p>
            <a:pPr lvl="0">
              <a:spcBef>
                <a:spcPct val="20000"/>
              </a:spcBef>
              <a:buClr>
                <a:srgbClr val="A8C0F6"/>
              </a:buClr>
              <a:buSzPct val="110000"/>
            </a:pPr>
            <a:endParaRPr lang="en-US" altLang="en-US" sz="3200" dirty="0">
              <a:solidFill>
                <a:srgbClr val="003366"/>
              </a:solidFill>
            </a:endParaRPr>
          </a:p>
          <a:p>
            <a:pPr marL="342900" lvl="0" indent="-342900">
              <a:spcBef>
                <a:spcPct val="20000"/>
              </a:spcBef>
              <a:buClr>
                <a:srgbClr val="003366"/>
              </a:buClr>
              <a:buSzPct val="110000"/>
              <a:buFont typeface="Arial" panose="020B0604020202020204" pitchFamily="34" charset="0"/>
              <a:buChar char="•"/>
            </a:pPr>
            <a:r>
              <a:rPr lang="en-US" altLang="en-US" sz="3200" dirty="0">
                <a:solidFill>
                  <a:srgbClr val="003366"/>
                </a:solidFill>
              </a:rPr>
              <a:t>Individual		$914/month</a:t>
            </a:r>
          </a:p>
          <a:p>
            <a:pPr marL="342900" lvl="0" indent="-342900">
              <a:spcBef>
                <a:spcPct val="20000"/>
              </a:spcBef>
              <a:buClr>
                <a:srgbClr val="003366"/>
              </a:buClr>
              <a:buSzPct val="110000"/>
              <a:buFont typeface="Arial" panose="020B0604020202020204" pitchFamily="34" charset="0"/>
              <a:buChar char="•"/>
            </a:pPr>
            <a:endParaRPr lang="en-US" altLang="en-US" sz="3200" dirty="0">
              <a:solidFill>
                <a:srgbClr val="003366"/>
              </a:solidFill>
            </a:endParaRPr>
          </a:p>
          <a:p>
            <a:pPr marL="342900" lvl="0" indent="-342900">
              <a:spcBef>
                <a:spcPct val="20000"/>
              </a:spcBef>
              <a:buClr>
                <a:srgbClr val="003366"/>
              </a:buClr>
              <a:buSzPct val="110000"/>
              <a:buFont typeface="Arial" panose="020B0604020202020204" pitchFamily="34" charset="0"/>
              <a:buChar char="•"/>
            </a:pPr>
            <a:r>
              <a:rPr lang="en-US" altLang="en-US" sz="3200" dirty="0">
                <a:solidFill>
                  <a:srgbClr val="003366"/>
                </a:solidFill>
              </a:rPr>
              <a:t>Couple			$1,371/month</a:t>
            </a:r>
          </a:p>
        </p:txBody>
      </p:sp>
      <p:sp>
        <p:nvSpPr>
          <p:cNvPr id="3" name="Rectangle 2"/>
          <p:cNvSpPr/>
          <p:nvPr/>
        </p:nvSpPr>
        <p:spPr>
          <a:xfrm>
            <a:off x="1062681" y="406912"/>
            <a:ext cx="6981568" cy="1384995"/>
          </a:xfrm>
          <a:prstGeom prst="rect">
            <a:avLst/>
          </a:prstGeom>
        </p:spPr>
        <p:txBody>
          <a:bodyPr wrap="square">
            <a:spAutoFit/>
          </a:bodyPr>
          <a:lstStyle/>
          <a:p>
            <a:pPr algn="ctr"/>
            <a:r>
              <a:rPr lang="en-US" altLang="en-US" sz="4200" b="1" dirty="0">
                <a:solidFill>
                  <a:srgbClr val="003366"/>
                </a:solidFill>
                <a:latin typeface="Times" panose="02020603050405020304" pitchFamily="18" charset="0"/>
                <a:ea typeface="+mj-ea"/>
                <a:cs typeface="Times" panose="02020603050405020304" pitchFamily="18" charset="0"/>
              </a:rPr>
              <a:t>SSI Federal Payment Rates 2023</a:t>
            </a:r>
            <a:endParaRPr lang="en-US" sz="4200" dirty="0"/>
          </a:p>
        </p:txBody>
      </p:sp>
    </p:spTree>
    <p:extLst>
      <p:ext uri="{BB962C8B-B14F-4D97-AF65-F5344CB8AC3E}">
        <p14:creationId xmlns:p14="http://schemas.microsoft.com/office/powerpoint/2010/main" val="1934327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spcBef>
                <a:spcPts val="0"/>
              </a:spcBef>
            </a:pPr>
            <a:r>
              <a:rPr lang="en-US" sz="3600" dirty="0">
                <a:solidFill>
                  <a:srgbClr val="003366"/>
                </a:solidFill>
                <a:ea typeface="+mn-ea"/>
                <a:cs typeface="+mn-cs"/>
              </a:rPr>
              <a:t>Requirements for Getting SSI</a:t>
            </a:r>
            <a:endParaRPr lang="en-US" dirty="0"/>
          </a:p>
        </p:txBody>
      </p:sp>
      <p:sp>
        <p:nvSpPr>
          <p:cNvPr id="5" name="Text Placeholder 4"/>
          <p:cNvSpPr>
            <a:spLocks noGrp="1"/>
          </p:cNvSpPr>
          <p:nvPr>
            <p:ph type="body" sz="quarter" idx="10"/>
          </p:nvPr>
        </p:nvSpPr>
        <p:spPr>
          <a:xfrm>
            <a:off x="120762" y="1765739"/>
            <a:ext cx="8931349" cy="3363265"/>
          </a:xfrm>
        </p:spPr>
        <p:txBody>
          <a:bodyPr/>
          <a:lstStyle/>
          <a:p>
            <a:pPr marL="342900" lvl="0" indent="-342900">
              <a:spcBef>
                <a:spcPts val="0"/>
              </a:spcBef>
              <a:buFont typeface="Arial" panose="020B0604020202020204" pitchFamily="34" charset="0"/>
              <a:buChar char="•"/>
            </a:pPr>
            <a:r>
              <a:rPr lang="en-US" sz="2400" dirty="0">
                <a:solidFill>
                  <a:srgbClr val="003366"/>
                </a:solidFill>
              </a:rPr>
              <a:t>Your income – money you receive such as wages, Social Security benefits, and pensions. Income also includes such things as food and shelter.</a:t>
            </a:r>
          </a:p>
          <a:p>
            <a:pPr lvl="0">
              <a:spcBef>
                <a:spcPts val="0"/>
              </a:spcBef>
            </a:pPr>
            <a:endParaRPr lang="en-US" sz="1200" dirty="0">
              <a:solidFill>
                <a:srgbClr val="003366"/>
              </a:solidFill>
            </a:endParaRPr>
          </a:p>
          <a:p>
            <a:pPr marL="342900" lvl="0" indent="-342900">
              <a:spcBef>
                <a:spcPts val="0"/>
              </a:spcBef>
              <a:buFont typeface="Arial" panose="020B0604020202020204" pitchFamily="34" charset="0"/>
              <a:buChar char="•"/>
            </a:pPr>
            <a:r>
              <a:rPr lang="en-US" sz="2400" dirty="0">
                <a:solidFill>
                  <a:srgbClr val="003366"/>
                </a:solidFill>
              </a:rPr>
              <a:t>Your resources – things you own such as real estate, bank accounts, cash, stocks, and bonds.</a:t>
            </a:r>
          </a:p>
          <a:p>
            <a:pPr lvl="0">
              <a:spcBef>
                <a:spcPts val="0"/>
              </a:spcBef>
            </a:pPr>
            <a:endParaRPr lang="en-US" sz="1200" dirty="0">
              <a:solidFill>
                <a:srgbClr val="003366"/>
              </a:solidFill>
            </a:endParaRPr>
          </a:p>
          <a:p>
            <a:pPr marL="342900" lvl="0" indent="-342900">
              <a:spcBef>
                <a:spcPts val="0"/>
              </a:spcBef>
              <a:buFont typeface="Arial" panose="020B0604020202020204" pitchFamily="34" charset="0"/>
              <a:buChar char="•"/>
            </a:pPr>
            <a:r>
              <a:rPr lang="en-US" sz="2400" dirty="0">
                <a:solidFill>
                  <a:srgbClr val="003366"/>
                </a:solidFill>
              </a:rPr>
              <a:t>Where you live – must live in the U.S., or Northern Mariana Islands. If you’re not a U.S. citizen, but you are lawfully residing in the United States, you still may be able to get SSI.</a:t>
            </a:r>
            <a:endParaRPr lang="en-US" dirty="0"/>
          </a:p>
        </p:txBody>
      </p:sp>
    </p:spTree>
    <p:extLst>
      <p:ext uri="{BB962C8B-B14F-4D97-AF65-F5344CB8AC3E}">
        <p14:creationId xmlns:p14="http://schemas.microsoft.com/office/powerpoint/2010/main" val="3642389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8721"/>
            <a:ext cx="8229600" cy="646331"/>
          </a:xfrm>
        </p:spPr>
        <p:txBody>
          <a:bodyPr/>
          <a:lstStyle/>
          <a:p>
            <a:pPr lvl="0">
              <a:spcBef>
                <a:spcPts val="0"/>
              </a:spcBef>
            </a:pPr>
            <a:r>
              <a:rPr lang="en-US" sz="3600" dirty="0">
                <a:solidFill>
                  <a:srgbClr val="003366"/>
                </a:solidFill>
                <a:ea typeface="+mn-ea"/>
                <a:cs typeface="+mn-cs"/>
              </a:rPr>
              <a:t>Income</a:t>
            </a:r>
            <a:endParaRPr lang="en-US" dirty="0"/>
          </a:p>
        </p:txBody>
      </p:sp>
      <p:graphicFrame>
        <p:nvGraphicFramePr>
          <p:cNvPr id="7" name="Content Placeholder 6" title="Table Explaining Earned and unearned income"/>
          <p:cNvGraphicFramePr>
            <a:graphicFrameLocks noGrp="1"/>
          </p:cNvGraphicFramePr>
          <p:nvPr>
            <p:ph idx="1"/>
          </p:nvPr>
        </p:nvGraphicFramePr>
        <p:xfrm>
          <a:off x="519113" y="1135063"/>
          <a:ext cx="8105776" cy="3720068"/>
        </p:xfrm>
        <a:graphic>
          <a:graphicData uri="http://schemas.openxmlformats.org/drawingml/2006/table">
            <a:tbl>
              <a:tblPr firstRow="1" bandRow="1">
                <a:tableStyleId>{5C22544A-7EE6-4342-B048-85BDC9FD1C3A}</a:tableStyleId>
              </a:tblPr>
              <a:tblGrid>
                <a:gridCol w="4052888">
                  <a:extLst>
                    <a:ext uri="{9D8B030D-6E8A-4147-A177-3AD203B41FA5}">
                      <a16:colId xmlns:a16="http://schemas.microsoft.com/office/drawing/2014/main" val="1529105542"/>
                    </a:ext>
                  </a:extLst>
                </a:gridCol>
                <a:gridCol w="4052888">
                  <a:extLst>
                    <a:ext uri="{9D8B030D-6E8A-4147-A177-3AD203B41FA5}">
                      <a16:colId xmlns:a16="http://schemas.microsoft.com/office/drawing/2014/main" val="718849036"/>
                    </a:ext>
                  </a:extLst>
                </a:gridCol>
              </a:tblGrid>
              <a:tr h="370840">
                <a:tc>
                  <a:txBody>
                    <a:bodyPr/>
                    <a:lstStyle/>
                    <a:p>
                      <a:pPr algn="ctr"/>
                      <a:r>
                        <a:rPr lang="en-US" sz="2200" dirty="0"/>
                        <a:t>Earned</a:t>
                      </a:r>
                    </a:p>
                  </a:txBody>
                  <a:tcPr marL="100363" marR="100363" marT="50182" marB="50182"/>
                </a:tc>
                <a:tc>
                  <a:txBody>
                    <a:bodyPr/>
                    <a:lstStyle/>
                    <a:p>
                      <a:pPr algn="ctr"/>
                      <a:r>
                        <a:rPr lang="en-US" sz="2200" dirty="0"/>
                        <a:t>Unearned</a:t>
                      </a:r>
                    </a:p>
                  </a:txBody>
                  <a:tcPr marL="100363" marR="100363" marT="50182" marB="50182"/>
                </a:tc>
                <a:extLst>
                  <a:ext uri="{0D108BD9-81ED-4DB2-BD59-A6C34878D82A}">
                    <a16:rowId xmlns:a16="http://schemas.microsoft.com/office/drawing/2014/main" val="1568035419"/>
                  </a:ext>
                </a:extLst>
              </a:tr>
              <a:tr h="370840">
                <a:tc>
                  <a:txBody>
                    <a:bodyPr/>
                    <a:lstStyle/>
                    <a:p>
                      <a:r>
                        <a:rPr lang="en-US" sz="2200" dirty="0"/>
                        <a:t>Wages</a:t>
                      </a:r>
                    </a:p>
                  </a:txBody>
                  <a:tcPr marL="100363" marR="100363" marT="50182" marB="50182"/>
                </a:tc>
                <a:tc>
                  <a:txBody>
                    <a:bodyPr/>
                    <a:lstStyle/>
                    <a:p>
                      <a:r>
                        <a:rPr lang="en-US" sz="2200" dirty="0"/>
                        <a:t>SSA benefits</a:t>
                      </a:r>
                    </a:p>
                  </a:txBody>
                  <a:tcPr marL="100363" marR="100363" marT="50182" marB="50182"/>
                </a:tc>
                <a:extLst>
                  <a:ext uri="{0D108BD9-81ED-4DB2-BD59-A6C34878D82A}">
                    <a16:rowId xmlns:a16="http://schemas.microsoft.com/office/drawing/2014/main" val="2265663925"/>
                  </a:ext>
                </a:extLst>
              </a:tr>
              <a:tr h="370840">
                <a:tc>
                  <a:txBody>
                    <a:bodyPr/>
                    <a:lstStyle/>
                    <a:p>
                      <a:r>
                        <a:rPr lang="en-US" sz="2200" dirty="0"/>
                        <a:t>Net earnings from self-employment</a:t>
                      </a:r>
                    </a:p>
                  </a:txBody>
                  <a:tcPr marL="100363" marR="100363" marT="50182" marB="50182"/>
                </a:tc>
                <a:tc>
                  <a:txBody>
                    <a:bodyPr/>
                    <a:lstStyle/>
                    <a:p>
                      <a:r>
                        <a:rPr lang="en-US" sz="2200" dirty="0"/>
                        <a:t>Veterans</a:t>
                      </a:r>
                      <a:r>
                        <a:rPr lang="en-US" sz="2200" baseline="0" dirty="0"/>
                        <a:t> benefits</a:t>
                      </a:r>
                      <a:endParaRPr lang="en-US" sz="2200" dirty="0"/>
                    </a:p>
                  </a:txBody>
                  <a:tcPr marL="100363" marR="100363" marT="50182" marB="50182"/>
                </a:tc>
                <a:extLst>
                  <a:ext uri="{0D108BD9-81ED-4DB2-BD59-A6C34878D82A}">
                    <a16:rowId xmlns:a16="http://schemas.microsoft.com/office/drawing/2014/main" val="3294052096"/>
                  </a:ext>
                </a:extLst>
              </a:tr>
              <a:tr h="370840">
                <a:tc>
                  <a:txBody>
                    <a:bodyPr/>
                    <a:lstStyle/>
                    <a:p>
                      <a:r>
                        <a:rPr lang="en-US" sz="2200" dirty="0"/>
                        <a:t>Payment for services in sheltered workshop</a:t>
                      </a:r>
                    </a:p>
                  </a:txBody>
                  <a:tcPr marL="100363" marR="100363" marT="50182" marB="50182"/>
                </a:tc>
                <a:tc>
                  <a:txBody>
                    <a:bodyPr/>
                    <a:lstStyle/>
                    <a:p>
                      <a:r>
                        <a:rPr lang="en-US" sz="2200" dirty="0"/>
                        <a:t>Unemployment</a:t>
                      </a:r>
                      <a:r>
                        <a:rPr lang="en-US" sz="2200" baseline="0" dirty="0"/>
                        <a:t> benefits</a:t>
                      </a:r>
                      <a:endParaRPr lang="en-US" sz="2200" dirty="0"/>
                    </a:p>
                  </a:txBody>
                  <a:tcPr marL="100363" marR="100363" marT="50182" marB="50182"/>
                </a:tc>
                <a:extLst>
                  <a:ext uri="{0D108BD9-81ED-4DB2-BD59-A6C34878D82A}">
                    <a16:rowId xmlns:a16="http://schemas.microsoft.com/office/drawing/2014/main" val="2102423081"/>
                  </a:ext>
                </a:extLst>
              </a:tr>
              <a:tr h="370840">
                <a:tc>
                  <a:txBody>
                    <a:bodyPr/>
                    <a:lstStyle/>
                    <a:p>
                      <a:endParaRPr lang="en-US" sz="2200"/>
                    </a:p>
                  </a:txBody>
                  <a:tcPr marL="100363" marR="100363" marT="50182" marB="50182"/>
                </a:tc>
                <a:tc>
                  <a:txBody>
                    <a:bodyPr/>
                    <a:lstStyle/>
                    <a:p>
                      <a:r>
                        <a:rPr lang="en-US" sz="2200" dirty="0"/>
                        <a:t>Interests</a:t>
                      </a:r>
                    </a:p>
                  </a:txBody>
                  <a:tcPr marL="100363" marR="100363" marT="50182" marB="50182"/>
                </a:tc>
                <a:extLst>
                  <a:ext uri="{0D108BD9-81ED-4DB2-BD59-A6C34878D82A}">
                    <a16:rowId xmlns:a16="http://schemas.microsoft.com/office/drawing/2014/main" val="3227887307"/>
                  </a:ext>
                </a:extLst>
              </a:tr>
              <a:tr h="370840">
                <a:tc>
                  <a:txBody>
                    <a:bodyPr/>
                    <a:lstStyle/>
                    <a:p>
                      <a:endParaRPr lang="en-US" sz="2200"/>
                    </a:p>
                  </a:txBody>
                  <a:tcPr marL="100363" marR="100363" marT="50182" marB="50182"/>
                </a:tc>
                <a:tc>
                  <a:txBody>
                    <a:bodyPr/>
                    <a:lstStyle/>
                    <a:p>
                      <a:r>
                        <a:rPr lang="en-US" sz="2200" dirty="0"/>
                        <a:t>Pensions</a:t>
                      </a:r>
                    </a:p>
                  </a:txBody>
                  <a:tcPr marL="100363" marR="100363" marT="50182" marB="50182"/>
                </a:tc>
                <a:extLst>
                  <a:ext uri="{0D108BD9-81ED-4DB2-BD59-A6C34878D82A}">
                    <a16:rowId xmlns:a16="http://schemas.microsoft.com/office/drawing/2014/main" val="3228761615"/>
                  </a:ext>
                </a:extLst>
              </a:tr>
              <a:tr h="370840">
                <a:tc>
                  <a:txBody>
                    <a:bodyPr/>
                    <a:lstStyle/>
                    <a:p>
                      <a:endParaRPr lang="en-US" sz="2200" dirty="0"/>
                    </a:p>
                  </a:txBody>
                  <a:tcPr marL="100363" marR="100363" marT="50182" marB="50182"/>
                </a:tc>
                <a:tc>
                  <a:txBody>
                    <a:bodyPr/>
                    <a:lstStyle/>
                    <a:p>
                      <a:r>
                        <a:rPr lang="en-US" sz="2200" dirty="0"/>
                        <a:t>Cash from family/friends</a:t>
                      </a:r>
                    </a:p>
                  </a:txBody>
                  <a:tcPr marL="100363" marR="100363" marT="50182" marB="50182"/>
                </a:tc>
                <a:extLst>
                  <a:ext uri="{0D108BD9-81ED-4DB2-BD59-A6C34878D82A}">
                    <a16:rowId xmlns:a16="http://schemas.microsoft.com/office/drawing/2014/main" val="4233105869"/>
                  </a:ext>
                </a:extLst>
              </a:tr>
            </a:tbl>
          </a:graphicData>
        </a:graphic>
      </p:graphicFrame>
    </p:spTree>
    <p:extLst>
      <p:ext uri="{BB962C8B-B14F-4D97-AF65-F5344CB8AC3E}">
        <p14:creationId xmlns:p14="http://schemas.microsoft.com/office/powerpoint/2010/main" val="3744307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131796"/>
            <a:ext cx="7886700" cy="587135"/>
          </a:xfrm>
        </p:spPr>
        <p:txBody>
          <a:bodyPr/>
          <a:lstStyle/>
          <a:p>
            <a:pPr lvl="0">
              <a:spcBef>
                <a:spcPts val="0"/>
              </a:spcBef>
            </a:pPr>
            <a:r>
              <a:rPr lang="en-US" sz="3600" dirty="0">
                <a:solidFill>
                  <a:srgbClr val="003366"/>
                </a:solidFill>
                <a:ea typeface="+mn-ea"/>
                <a:cs typeface="+mn-cs"/>
              </a:rPr>
              <a:t>Resources</a:t>
            </a:r>
            <a:endParaRPr lang="en-US" dirty="0"/>
          </a:p>
        </p:txBody>
      </p:sp>
      <p:graphicFrame>
        <p:nvGraphicFramePr>
          <p:cNvPr id="8" name="Table Placeholder 7" title="Table showing examples of included and excluded reources."/>
          <p:cNvGraphicFramePr>
            <a:graphicFrameLocks noGrp="1"/>
          </p:cNvGraphicFramePr>
          <p:nvPr>
            <p:ph type="tbl" sz="quarter" idx="10"/>
          </p:nvPr>
        </p:nvGraphicFramePr>
        <p:xfrm>
          <a:off x="500063" y="1111250"/>
          <a:ext cx="8155172" cy="3630785"/>
        </p:xfrm>
        <a:graphic>
          <a:graphicData uri="http://schemas.openxmlformats.org/drawingml/2006/table">
            <a:tbl>
              <a:tblPr firstRow="1" bandRow="1">
                <a:tableStyleId>{5C22544A-7EE6-4342-B048-85BDC9FD1C3A}</a:tableStyleId>
              </a:tblPr>
              <a:tblGrid>
                <a:gridCol w="4328748">
                  <a:extLst>
                    <a:ext uri="{9D8B030D-6E8A-4147-A177-3AD203B41FA5}">
                      <a16:colId xmlns:a16="http://schemas.microsoft.com/office/drawing/2014/main" val="164544814"/>
                    </a:ext>
                  </a:extLst>
                </a:gridCol>
                <a:gridCol w="3826424">
                  <a:extLst>
                    <a:ext uri="{9D8B030D-6E8A-4147-A177-3AD203B41FA5}">
                      <a16:colId xmlns:a16="http://schemas.microsoft.com/office/drawing/2014/main" val="2169140657"/>
                    </a:ext>
                  </a:extLst>
                </a:gridCol>
              </a:tblGrid>
              <a:tr h="391620">
                <a:tc>
                  <a:txBody>
                    <a:bodyPr/>
                    <a:lstStyle/>
                    <a:p>
                      <a:pPr algn="ctr"/>
                      <a:r>
                        <a:rPr lang="en-US" sz="2200" dirty="0"/>
                        <a:t>Included</a:t>
                      </a:r>
                      <a:r>
                        <a:rPr lang="en-US" sz="2200" baseline="0" dirty="0"/>
                        <a:t> Resources</a:t>
                      </a:r>
                      <a:endParaRPr lang="en-US" sz="2200" dirty="0"/>
                    </a:p>
                  </a:txBody>
                  <a:tcPr marL="100363" marR="100363" marT="50182" marB="50182"/>
                </a:tc>
                <a:tc>
                  <a:txBody>
                    <a:bodyPr/>
                    <a:lstStyle/>
                    <a:p>
                      <a:pPr algn="ctr"/>
                      <a:r>
                        <a:rPr lang="en-US" sz="2200" dirty="0"/>
                        <a:t>Excluded Resources</a:t>
                      </a:r>
                    </a:p>
                  </a:txBody>
                  <a:tcPr marL="100363" marR="100363" marT="50182" marB="50182"/>
                </a:tc>
                <a:extLst>
                  <a:ext uri="{0D108BD9-81ED-4DB2-BD59-A6C34878D82A}">
                    <a16:rowId xmlns:a16="http://schemas.microsoft.com/office/drawing/2014/main" val="2594397504"/>
                  </a:ext>
                </a:extLst>
              </a:tr>
              <a:tr h="446725">
                <a:tc>
                  <a:txBody>
                    <a:bodyPr/>
                    <a:lstStyle/>
                    <a:p>
                      <a:r>
                        <a:rPr lang="en-US" sz="2200" dirty="0"/>
                        <a:t>Bank Accounts (CDs, IRAs)</a:t>
                      </a:r>
                    </a:p>
                  </a:txBody>
                  <a:tcPr marL="100363" marR="100363" marT="50182" marB="50182"/>
                </a:tc>
                <a:tc>
                  <a:txBody>
                    <a:bodyPr/>
                    <a:lstStyle/>
                    <a:p>
                      <a:r>
                        <a:rPr lang="en-US" sz="2200" dirty="0"/>
                        <a:t>Home in which you live</a:t>
                      </a:r>
                    </a:p>
                  </a:txBody>
                  <a:tcPr marL="100363" marR="100363" marT="50182" marB="50182"/>
                </a:tc>
                <a:extLst>
                  <a:ext uri="{0D108BD9-81ED-4DB2-BD59-A6C34878D82A}">
                    <a16:rowId xmlns:a16="http://schemas.microsoft.com/office/drawing/2014/main" val="4175390465"/>
                  </a:ext>
                </a:extLst>
              </a:tr>
              <a:tr h="470520">
                <a:tc>
                  <a:txBody>
                    <a:bodyPr/>
                    <a:lstStyle/>
                    <a:p>
                      <a:r>
                        <a:rPr lang="en-US" sz="2200" dirty="0"/>
                        <a:t>Stocks,</a:t>
                      </a:r>
                      <a:r>
                        <a:rPr lang="en-US" sz="2200" baseline="0" dirty="0"/>
                        <a:t> Bonds, 401Ks (Liquid Assets)</a:t>
                      </a:r>
                      <a:endParaRPr lang="en-US" sz="2200" dirty="0"/>
                    </a:p>
                  </a:txBody>
                  <a:tcPr marL="100363" marR="100363" marT="50182" marB="50182"/>
                </a:tc>
                <a:tc>
                  <a:txBody>
                    <a:bodyPr/>
                    <a:lstStyle/>
                    <a:p>
                      <a:r>
                        <a:rPr lang="en-US" sz="2200" dirty="0"/>
                        <a:t>First</a:t>
                      </a:r>
                      <a:r>
                        <a:rPr lang="en-US" sz="2200" baseline="0" dirty="0"/>
                        <a:t> car</a:t>
                      </a:r>
                      <a:endParaRPr lang="en-US" sz="2200" dirty="0"/>
                    </a:p>
                  </a:txBody>
                  <a:tcPr marL="100363" marR="100363" marT="50182" marB="50182"/>
                </a:tc>
                <a:extLst>
                  <a:ext uri="{0D108BD9-81ED-4DB2-BD59-A6C34878D82A}">
                    <a16:rowId xmlns:a16="http://schemas.microsoft.com/office/drawing/2014/main" val="401067975"/>
                  </a:ext>
                </a:extLst>
              </a:tr>
              <a:tr h="433247">
                <a:tc>
                  <a:txBody>
                    <a:bodyPr/>
                    <a:lstStyle/>
                    <a:p>
                      <a:r>
                        <a:rPr lang="en-US" sz="2200" dirty="0"/>
                        <a:t>Second Car</a:t>
                      </a:r>
                    </a:p>
                  </a:txBody>
                  <a:tcPr marL="100363" marR="100363" marT="50182" marB="50182"/>
                </a:tc>
                <a:tc>
                  <a:txBody>
                    <a:bodyPr/>
                    <a:lstStyle/>
                    <a:p>
                      <a:r>
                        <a:rPr lang="en-US" sz="2200" dirty="0"/>
                        <a:t>Burial plots</a:t>
                      </a:r>
                      <a:r>
                        <a:rPr lang="en-US" sz="2200" baseline="0" dirty="0"/>
                        <a:t> for self &amp; family</a:t>
                      </a:r>
                      <a:endParaRPr lang="en-US" sz="2200" dirty="0"/>
                    </a:p>
                  </a:txBody>
                  <a:tcPr marL="100363" marR="100363" marT="50182" marB="50182"/>
                </a:tc>
                <a:extLst>
                  <a:ext uri="{0D108BD9-81ED-4DB2-BD59-A6C34878D82A}">
                    <a16:rowId xmlns:a16="http://schemas.microsoft.com/office/drawing/2014/main" val="2373402916"/>
                  </a:ext>
                </a:extLst>
              </a:tr>
              <a:tr h="446568">
                <a:tc>
                  <a:txBody>
                    <a:bodyPr/>
                    <a:lstStyle/>
                    <a:p>
                      <a:r>
                        <a:rPr lang="en-US" sz="2200" dirty="0"/>
                        <a:t>Life</a:t>
                      </a:r>
                      <a:r>
                        <a:rPr lang="en-US" sz="2200" baseline="0" dirty="0"/>
                        <a:t> Insurance</a:t>
                      </a:r>
                      <a:endParaRPr lang="en-US" sz="2200" dirty="0"/>
                    </a:p>
                  </a:txBody>
                  <a:tcPr marL="100363" marR="100363" marT="50182" marB="50182"/>
                </a:tc>
                <a:tc>
                  <a:txBody>
                    <a:bodyPr/>
                    <a:lstStyle/>
                    <a:p>
                      <a:r>
                        <a:rPr lang="en-US" sz="2200" dirty="0"/>
                        <a:t>Some resources set aside</a:t>
                      </a:r>
                      <a:r>
                        <a:rPr lang="en-US" sz="2200" baseline="0" dirty="0"/>
                        <a:t> for burial</a:t>
                      </a:r>
                      <a:endParaRPr lang="en-US" sz="2200" dirty="0"/>
                    </a:p>
                  </a:txBody>
                  <a:tcPr marL="100363" marR="100363" marT="50182" marB="50182"/>
                </a:tc>
                <a:extLst>
                  <a:ext uri="{0D108BD9-81ED-4DB2-BD59-A6C34878D82A}">
                    <a16:rowId xmlns:a16="http://schemas.microsoft.com/office/drawing/2014/main" val="1868568031"/>
                  </a:ext>
                </a:extLst>
              </a:tr>
              <a:tr h="698918">
                <a:tc>
                  <a:txBody>
                    <a:bodyPr/>
                    <a:lstStyle/>
                    <a:p>
                      <a:r>
                        <a:rPr lang="en-US" sz="2200" dirty="0"/>
                        <a:t>Property other than where</a:t>
                      </a:r>
                      <a:r>
                        <a:rPr lang="en-US" sz="2200" baseline="0" dirty="0"/>
                        <a:t> you live</a:t>
                      </a:r>
                      <a:endParaRPr lang="en-US" sz="2200" dirty="0"/>
                    </a:p>
                  </a:txBody>
                  <a:tcPr marL="100363" marR="100363" marT="50182" marB="50182"/>
                </a:tc>
                <a:tc>
                  <a:txBody>
                    <a:bodyPr/>
                    <a:lstStyle/>
                    <a:p>
                      <a:endParaRPr lang="en-US" sz="2200" dirty="0"/>
                    </a:p>
                  </a:txBody>
                  <a:tcPr marL="100363" marR="100363" marT="50182" marB="50182"/>
                </a:tc>
                <a:extLst>
                  <a:ext uri="{0D108BD9-81ED-4DB2-BD59-A6C34878D82A}">
                    <a16:rowId xmlns:a16="http://schemas.microsoft.com/office/drawing/2014/main" val="4128091890"/>
                  </a:ext>
                </a:extLst>
              </a:tr>
            </a:tbl>
          </a:graphicData>
        </a:graphic>
      </p:graphicFrame>
      <p:sp>
        <p:nvSpPr>
          <p:cNvPr id="6" name="Content Placeholder 5"/>
          <p:cNvSpPr>
            <a:spLocks noGrp="1"/>
          </p:cNvSpPr>
          <p:nvPr>
            <p:ph idx="1"/>
          </p:nvPr>
        </p:nvSpPr>
        <p:spPr>
          <a:xfrm>
            <a:off x="628650" y="5146717"/>
            <a:ext cx="7886700" cy="316023"/>
          </a:xfrm>
        </p:spPr>
        <p:txBody>
          <a:bodyPr/>
          <a:lstStyle/>
          <a:p>
            <a:pPr lvl="0" algn="ctr">
              <a:spcBef>
                <a:spcPts val="0"/>
              </a:spcBef>
            </a:pPr>
            <a:r>
              <a:rPr lang="en-US" sz="1800" b="1" dirty="0">
                <a:solidFill>
                  <a:srgbClr val="003366"/>
                </a:solidFill>
              </a:rPr>
              <a:t>Individual Limit: $2,000 / Couples Limit: $3,000</a:t>
            </a:r>
          </a:p>
        </p:txBody>
      </p:sp>
    </p:spTree>
    <p:extLst>
      <p:ext uri="{BB962C8B-B14F-4D97-AF65-F5344CB8AC3E}">
        <p14:creationId xmlns:p14="http://schemas.microsoft.com/office/powerpoint/2010/main" val="4100797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spcBef>
                <a:spcPts val="0"/>
              </a:spcBef>
            </a:pPr>
            <a:r>
              <a:rPr lang="en-US" sz="3600" dirty="0">
                <a:solidFill>
                  <a:srgbClr val="003366"/>
                </a:solidFill>
                <a:ea typeface="+mn-ea"/>
                <a:cs typeface="+mn-cs"/>
              </a:rPr>
              <a:t>Living Arrangements</a:t>
            </a:r>
            <a:endParaRPr lang="en-US" dirty="0"/>
          </a:p>
        </p:txBody>
      </p:sp>
      <p:sp>
        <p:nvSpPr>
          <p:cNvPr id="5" name="Text Placeholder 4"/>
          <p:cNvSpPr>
            <a:spLocks noGrp="1"/>
          </p:cNvSpPr>
          <p:nvPr>
            <p:ph type="body" sz="quarter" idx="10"/>
          </p:nvPr>
        </p:nvSpPr>
        <p:spPr>
          <a:xfrm>
            <a:off x="373626" y="1800012"/>
            <a:ext cx="8504903" cy="3062377"/>
          </a:xfrm>
        </p:spPr>
        <p:txBody>
          <a:bodyPr/>
          <a:lstStyle/>
          <a:p>
            <a:pPr lvl="0">
              <a:spcBef>
                <a:spcPts val="0"/>
              </a:spcBef>
              <a:spcAft>
                <a:spcPts val="1200"/>
              </a:spcAft>
            </a:pPr>
            <a:r>
              <a:rPr lang="en-US" sz="2400" dirty="0">
                <a:solidFill>
                  <a:srgbClr val="003366"/>
                </a:solidFill>
              </a:rPr>
              <a:t>Living arrangements are another factor to determine how much SSI a person can get. Benefits may vary depending on where you live:</a:t>
            </a:r>
          </a:p>
          <a:p>
            <a:pPr marL="342900" lvl="0" indent="-342900">
              <a:spcBef>
                <a:spcPts val="0"/>
              </a:spcBef>
              <a:spcAft>
                <a:spcPts val="600"/>
              </a:spcAft>
              <a:buFont typeface="Arial" panose="020B0604020202020204" pitchFamily="34" charset="0"/>
              <a:buChar char="•"/>
            </a:pPr>
            <a:r>
              <a:rPr lang="en-US" sz="2400" dirty="0">
                <a:solidFill>
                  <a:srgbClr val="003366"/>
                </a:solidFill>
              </a:rPr>
              <a:t>In someone else’s household</a:t>
            </a:r>
          </a:p>
          <a:p>
            <a:pPr marL="342900" lvl="0" indent="-342900">
              <a:spcBef>
                <a:spcPts val="0"/>
              </a:spcBef>
              <a:spcAft>
                <a:spcPts val="600"/>
              </a:spcAft>
              <a:buFont typeface="Arial" panose="020B0604020202020204" pitchFamily="34" charset="0"/>
              <a:buChar char="•"/>
            </a:pPr>
            <a:r>
              <a:rPr lang="en-US" sz="2400" dirty="0">
                <a:solidFill>
                  <a:srgbClr val="003366"/>
                </a:solidFill>
              </a:rPr>
              <a:t>In an institution – generally $30/month maximum</a:t>
            </a:r>
          </a:p>
          <a:p>
            <a:pPr marL="342900" lvl="0" indent="-342900">
              <a:spcBef>
                <a:spcPts val="0"/>
              </a:spcBef>
              <a:spcAft>
                <a:spcPts val="600"/>
              </a:spcAft>
              <a:buFont typeface="Arial" panose="020B0604020202020204" pitchFamily="34" charset="0"/>
              <a:buChar char="•"/>
            </a:pPr>
            <a:r>
              <a:rPr lang="en-US" sz="2400" dirty="0">
                <a:solidFill>
                  <a:srgbClr val="003366"/>
                </a:solidFill>
              </a:rPr>
              <a:t>In a group care or board and care facility</a:t>
            </a:r>
          </a:p>
        </p:txBody>
      </p:sp>
    </p:spTree>
    <p:extLst>
      <p:ext uri="{BB962C8B-B14F-4D97-AF65-F5344CB8AC3E}">
        <p14:creationId xmlns:p14="http://schemas.microsoft.com/office/powerpoint/2010/main" val="3023943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lvl="0">
              <a:spcBef>
                <a:spcPts val="0"/>
              </a:spcBef>
            </a:pPr>
            <a:r>
              <a:rPr lang="en-US" sz="3600" dirty="0">
                <a:solidFill>
                  <a:srgbClr val="003366"/>
                </a:solidFill>
                <a:ea typeface="+mn-ea"/>
                <a:cs typeface="+mn-cs"/>
              </a:rPr>
              <a:t>What to Report Under SSI</a:t>
            </a:r>
            <a:endParaRPr lang="en-US" dirty="0"/>
          </a:p>
        </p:txBody>
      </p:sp>
      <p:sp>
        <p:nvSpPr>
          <p:cNvPr id="6" name="Text Placeholder 5"/>
          <p:cNvSpPr>
            <a:spLocks noGrp="1"/>
          </p:cNvSpPr>
          <p:nvPr>
            <p:ph type="body" sz="quarter" idx="10"/>
          </p:nvPr>
        </p:nvSpPr>
        <p:spPr>
          <a:xfrm>
            <a:off x="109683" y="1586131"/>
            <a:ext cx="8767618" cy="4165740"/>
          </a:xfrm>
        </p:spPr>
        <p:txBody>
          <a:bodyPr numCol="2"/>
          <a:lstStyle/>
          <a:p>
            <a:pPr marL="342900" lvl="0" indent="-342900">
              <a:spcBef>
                <a:spcPts val="0"/>
              </a:spcBef>
              <a:buFont typeface="Arial" panose="020B0604020202020204" pitchFamily="34" charset="0"/>
              <a:buChar char="•"/>
            </a:pPr>
            <a:r>
              <a:rPr lang="en-US" sz="1800" dirty="0">
                <a:solidFill>
                  <a:srgbClr val="003366"/>
                </a:solidFill>
              </a:rPr>
              <a:t>change of address</a:t>
            </a:r>
          </a:p>
          <a:p>
            <a:pPr marL="342900" lvl="0" indent="-342900">
              <a:spcBef>
                <a:spcPts val="0"/>
              </a:spcBef>
              <a:buFont typeface="Arial" panose="020B0604020202020204" pitchFamily="34" charset="0"/>
              <a:buChar char="•"/>
            </a:pPr>
            <a:r>
              <a:rPr lang="en-US" sz="1800" dirty="0">
                <a:solidFill>
                  <a:srgbClr val="003366"/>
                </a:solidFill>
              </a:rPr>
              <a:t>change in living arrangements</a:t>
            </a:r>
          </a:p>
          <a:p>
            <a:pPr marL="342900" lvl="0" indent="-342900">
              <a:spcBef>
                <a:spcPts val="0"/>
              </a:spcBef>
              <a:buFont typeface="Arial" panose="020B0604020202020204" pitchFamily="34" charset="0"/>
              <a:buChar char="•"/>
            </a:pPr>
            <a:r>
              <a:rPr lang="en-US" sz="1800" dirty="0">
                <a:solidFill>
                  <a:srgbClr val="003366"/>
                </a:solidFill>
              </a:rPr>
              <a:t>change in earned and unearned income</a:t>
            </a:r>
          </a:p>
          <a:p>
            <a:pPr marL="342900" lvl="0" indent="-342900">
              <a:spcBef>
                <a:spcPts val="0"/>
              </a:spcBef>
              <a:buFont typeface="Arial" panose="020B0604020202020204" pitchFamily="34" charset="0"/>
              <a:buChar char="•"/>
            </a:pPr>
            <a:r>
              <a:rPr lang="en-US" sz="1800" dirty="0">
                <a:solidFill>
                  <a:srgbClr val="003366"/>
                </a:solidFill>
              </a:rPr>
              <a:t>change in resources </a:t>
            </a:r>
          </a:p>
          <a:p>
            <a:pPr marL="342900" lvl="0" indent="-342900">
              <a:spcBef>
                <a:spcPts val="0"/>
              </a:spcBef>
              <a:buFont typeface="Arial" panose="020B0604020202020204" pitchFamily="34" charset="0"/>
              <a:buChar char="•"/>
            </a:pPr>
            <a:r>
              <a:rPr lang="en-US" sz="1800" dirty="0">
                <a:solidFill>
                  <a:srgbClr val="003366"/>
                </a:solidFill>
              </a:rPr>
              <a:t>death of a spouse or anyone in your household</a:t>
            </a:r>
          </a:p>
          <a:p>
            <a:pPr marL="342900" lvl="0" indent="-342900">
              <a:spcBef>
                <a:spcPts val="0"/>
              </a:spcBef>
              <a:buFont typeface="Arial" panose="020B0604020202020204" pitchFamily="34" charset="0"/>
              <a:buChar char="•"/>
            </a:pPr>
            <a:r>
              <a:rPr lang="en-US" sz="1800" dirty="0">
                <a:solidFill>
                  <a:srgbClr val="003366"/>
                </a:solidFill>
              </a:rPr>
              <a:t>change in marital status</a:t>
            </a:r>
          </a:p>
          <a:p>
            <a:pPr marL="342900" lvl="0" indent="-342900">
              <a:spcBef>
                <a:spcPts val="0"/>
              </a:spcBef>
              <a:buFont typeface="Arial" panose="020B0604020202020204" pitchFamily="34" charset="0"/>
              <a:buChar char="•"/>
            </a:pPr>
            <a:r>
              <a:rPr lang="en-US" sz="1800" dirty="0">
                <a:solidFill>
                  <a:srgbClr val="003366"/>
                </a:solidFill>
              </a:rPr>
              <a:t>change in citizenship or immigration status</a:t>
            </a:r>
          </a:p>
          <a:p>
            <a:pPr marL="342900" lvl="0" indent="-342900">
              <a:spcBef>
                <a:spcPts val="0"/>
              </a:spcBef>
              <a:buFont typeface="Arial" panose="020B0604020202020204" pitchFamily="34" charset="0"/>
              <a:buChar char="•"/>
            </a:pPr>
            <a:r>
              <a:rPr lang="en-US" sz="1800" dirty="0">
                <a:solidFill>
                  <a:srgbClr val="003366"/>
                </a:solidFill>
              </a:rPr>
              <a:t>change in help with living expenses from friends or relatives</a:t>
            </a:r>
          </a:p>
          <a:p>
            <a:pPr marL="342900" lvl="0" indent="-342900">
              <a:spcBef>
                <a:spcPts val="0"/>
              </a:spcBef>
              <a:buFont typeface="Arial" panose="020B0604020202020204" pitchFamily="34" charset="0"/>
              <a:buChar char="•"/>
            </a:pPr>
            <a:r>
              <a:rPr lang="en-US" sz="1800" dirty="0">
                <a:solidFill>
                  <a:srgbClr val="003366"/>
                </a:solidFill>
              </a:rPr>
              <a:t>eligibility for other benefits or payments</a:t>
            </a:r>
          </a:p>
          <a:p>
            <a:pPr marL="342900" lvl="0" indent="-342900">
              <a:spcBef>
                <a:spcPts val="0"/>
              </a:spcBef>
              <a:buFont typeface="Arial" panose="020B0604020202020204" pitchFamily="34" charset="0"/>
              <a:buChar char="•"/>
            </a:pPr>
            <a:r>
              <a:rPr lang="en-US" sz="1800" dirty="0">
                <a:solidFill>
                  <a:srgbClr val="003366"/>
                </a:solidFill>
              </a:rPr>
              <a:t>admission to or discharge from an institution (i.e. hospital, nursing home, jail, etc.)</a:t>
            </a:r>
          </a:p>
          <a:p>
            <a:pPr marL="342900" lvl="0" indent="-342900">
              <a:spcBef>
                <a:spcPts val="0"/>
              </a:spcBef>
              <a:buFont typeface="Arial" panose="020B0604020202020204" pitchFamily="34" charset="0"/>
              <a:buChar char="•"/>
            </a:pPr>
            <a:r>
              <a:rPr lang="en-US" sz="1800" dirty="0">
                <a:solidFill>
                  <a:srgbClr val="003366"/>
                </a:solidFill>
              </a:rPr>
              <a:t>change in school attendance (if under age 22)</a:t>
            </a:r>
          </a:p>
          <a:p>
            <a:pPr marL="342900" lvl="0" indent="-342900">
              <a:spcBef>
                <a:spcPts val="0"/>
              </a:spcBef>
              <a:buFont typeface="Arial" panose="020B0604020202020204" pitchFamily="34" charset="0"/>
              <a:buChar char="•"/>
            </a:pPr>
            <a:r>
              <a:rPr lang="en-US" sz="1800" dirty="0">
                <a:solidFill>
                  <a:srgbClr val="003366"/>
                </a:solidFill>
              </a:rPr>
              <a:t>change in legal alien status </a:t>
            </a:r>
          </a:p>
          <a:p>
            <a:pPr marL="342900" lvl="0" indent="-342900">
              <a:spcBef>
                <a:spcPts val="0"/>
              </a:spcBef>
              <a:buFont typeface="Arial" panose="020B0604020202020204" pitchFamily="34" charset="0"/>
              <a:buChar char="•"/>
            </a:pPr>
            <a:r>
              <a:rPr lang="en-US" sz="1800" dirty="0">
                <a:solidFill>
                  <a:srgbClr val="003366"/>
                </a:solidFill>
              </a:rPr>
              <a:t>sponsor changes of income, resources, or living arrangements for aliens </a:t>
            </a:r>
          </a:p>
          <a:p>
            <a:pPr marL="342900" lvl="0" indent="-342900">
              <a:spcBef>
                <a:spcPts val="0"/>
              </a:spcBef>
              <a:buFont typeface="Arial" panose="020B0604020202020204" pitchFamily="34" charset="0"/>
              <a:buChar char="•"/>
            </a:pPr>
            <a:r>
              <a:rPr lang="en-US" sz="1800" dirty="0">
                <a:solidFill>
                  <a:srgbClr val="003366"/>
                </a:solidFill>
              </a:rPr>
              <a:t>leaving the U.S. for a full calendar month or for 30 consecutive days or more</a:t>
            </a:r>
          </a:p>
          <a:p>
            <a:pPr marL="342900" lvl="0" indent="-342900">
              <a:spcBef>
                <a:spcPts val="0"/>
              </a:spcBef>
              <a:buFont typeface="Arial" panose="020B0604020202020204" pitchFamily="34" charset="0"/>
              <a:buChar char="•"/>
            </a:pPr>
            <a:r>
              <a:rPr lang="en-US" sz="1800" dirty="0">
                <a:solidFill>
                  <a:srgbClr val="003366"/>
                </a:solidFill>
              </a:rPr>
              <a:t>an unsatisfied felony or arrest warrant for escape from custody, flight to avoid prosecution or confinement, or flight-escape</a:t>
            </a:r>
            <a:endParaRPr lang="en-US" sz="2000" dirty="0">
              <a:solidFill>
                <a:srgbClr val="003366"/>
              </a:solidFill>
            </a:endParaRPr>
          </a:p>
        </p:txBody>
      </p:sp>
    </p:spTree>
    <p:extLst>
      <p:ext uri="{BB962C8B-B14F-4D97-AF65-F5344CB8AC3E}">
        <p14:creationId xmlns:p14="http://schemas.microsoft.com/office/powerpoint/2010/main" val="3883364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spcBef>
                <a:spcPts val="0"/>
              </a:spcBef>
            </a:pPr>
            <a:r>
              <a:rPr lang="en-US" sz="3600" dirty="0">
                <a:solidFill>
                  <a:srgbClr val="003366"/>
                </a:solidFill>
                <a:ea typeface="+mn-ea"/>
                <a:cs typeface="+mn-cs"/>
              </a:rPr>
              <a:t>Reporting Responsibilities Under SSI</a:t>
            </a:r>
            <a:endParaRPr lang="en-US" dirty="0"/>
          </a:p>
        </p:txBody>
      </p:sp>
      <p:sp>
        <p:nvSpPr>
          <p:cNvPr id="5" name="Text Placeholder 4"/>
          <p:cNvSpPr>
            <a:spLocks noGrp="1"/>
          </p:cNvSpPr>
          <p:nvPr>
            <p:ph type="body" sz="quarter" idx="10"/>
          </p:nvPr>
        </p:nvSpPr>
        <p:spPr>
          <a:xfrm>
            <a:off x="139700" y="1710813"/>
            <a:ext cx="8877300" cy="4045690"/>
          </a:xfrm>
        </p:spPr>
        <p:txBody>
          <a:bodyPr/>
          <a:lstStyle/>
          <a:p>
            <a:pPr lvl="0">
              <a:spcBef>
                <a:spcPts val="0"/>
              </a:spcBef>
              <a:spcAft>
                <a:spcPts val="600"/>
              </a:spcAft>
            </a:pPr>
            <a:r>
              <a:rPr lang="en-US" sz="2000" b="1" u="sng" dirty="0">
                <a:solidFill>
                  <a:srgbClr val="003366"/>
                </a:solidFill>
              </a:rPr>
              <a:t>What Things Must You Report To Social Security?</a:t>
            </a:r>
          </a:p>
          <a:p>
            <a:pPr lvl="0">
              <a:spcBef>
                <a:spcPts val="0"/>
              </a:spcBef>
            </a:pPr>
            <a:r>
              <a:rPr lang="en-US" sz="1900" dirty="0">
                <a:solidFill>
                  <a:srgbClr val="003366"/>
                </a:solidFill>
              </a:rPr>
              <a:t>You must report any changes in your status because they may affect your eligibility for SSI and your benefit amount. If you work and get SSI, then you must report your earnings.</a:t>
            </a:r>
          </a:p>
          <a:p>
            <a:pPr lvl="0">
              <a:spcBef>
                <a:spcPts val="0"/>
              </a:spcBef>
            </a:pPr>
            <a:endParaRPr lang="en-US" sz="1900" dirty="0">
              <a:solidFill>
                <a:srgbClr val="003366"/>
              </a:solidFill>
            </a:endParaRPr>
          </a:p>
          <a:p>
            <a:pPr lvl="0">
              <a:spcBef>
                <a:spcPts val="0"/>
              </a:spcBef>
            </a:pPr>
            <a:r>
              <a:rPr lang="en-US" sz="2000" b="1" u="sng" dirty="0">
                <a:solidFill>
                  <a:srgbClr val="003366"/>
                </a:solidFill>
              </a:rPr>
              <a:t>When Do You Need To Report?</a:t>
            </a:r>
          </a:p>
          <a:p>
            <a:pPr lvl="0">
              <a:spcBef>
                <a:spcPts val="0"/>
              </a:spcBef>
            </a:pPr>
            <a:r>
              <a:rPr lang="en-US" sz="1900" dirty="0">
                <a:solidFill>
                  <a:srgbClr val="003366"/>
                </a:solidFill>
              </a:rPr>
              <a:t>Report any changes that may affect your SSI as soon as possible and no later than 10 days after the end of the month in which the change occurred.</a:t>
            </a:r>
          </a:p>
          <a:p>
            <a:pPr lvl="0">
              <a:spcBef>
                <a:spcPts val="0"/>
              </a:spcBef>
            </a:pPr>
            <a:endParaRPr lang="en-US" sz="1900" dirty="0">
              <a:solidFill>
                <a:srgbClr val="003366"/>
              </a:solidFill>
            </a:endParaRPr>
          </a:p>
          <a:p>
            <a:pPr lvl="0">
              <a:spcBef>
                <a:spcPts val="0"/>
              </a:spcBef>
            </a:pPr>
            <a:r>
              <a:rPr lang="en-US" sz="2000" b="1" u="sng" dirty="0">
                <a:solidFill>
                  <a:srgbClr val="003366"/>
                </a:solidFill>
              </a:rPr>
              <a:t>How Do I Report Wages?</a:t>
            </a:r>
          </a:p>
          <a:p>
            <a:pPr lvl="0">
              <a:spcBef>
                <a:spcPts val="0"/>
              </a:spcBef>
            </a:pPr>
            <a:r>
              <a:rPr lang="en-US" sz="1900" dirty="0">
                <a:solidFill>
                  <a:srgbClr val="003366"/>
                </a:solidFill>
              </a:rPr>
              <a:t>Social Security offers a toll-free automated wage reporting telephone system and a mobile wage reporting application. You can also report your wages through your personal </a:t>
            </a:r>
            <a:r>
              <a:rPr lang="en-US" sz="1900" i="1" dirty="0">
                <a:solidFill>
                  <a:srgbClr val="C00000"/>
                </a:solidFill>
                <a:latin typeface="Georgia" panose="02040502050405020303" pitchFamily="18" charset="0"/>
              </a:rPr>
              <a:t>my</a:t>
            </a:r>
            <a:r>
              <a:rPr lang="en-US" sz="1900" dirty="0">
                <a:solidFill>
                  <a:srgbClr val="003366"/>
                </a:solidFill>
                <a:latin typeface="Georgia" panose="02040502050405020303" pitchFamily="18" charset="0"/>
              </a:rPr>
              <a:t> </a:t>
            </a:r>
            <a:r>
              <a:rPr lang="en-US" sz="1900" dirty="0">
                <a:solidFill>
                  <a:srgbClr val="0070C0"/>
                </a:solidFill>
                <a:latin typeface="Georgia" panose="02040502050405020303" pitchFamily="18" charset="0"/>
              </a:rPr>
              <a:t>Social Security </a:t>
            </a:r>
            <a:r>
              <a:rPr lang="en-US" sz="1900" dirty="0">
                <a:solidFill>
                  <a:srgbClr val="003366"/>
                </a:solidFill>
              </a:rPr>
              <a:t>account.</a:t>
            </a:r>
            <a:endParaRPr lang="en-US" sz="1900" dirty="0"/>
          </a:p>
        </p:txBody>
      </p:sp>
    </p:spTree>
    <p:extLst>
      <p:ext uri="{BB962C8B-B14F-4D97-AF65-F5344CB8AC3E}">
        <p14:creationId xmlns:p14="http://schemas.microsoft.com/office/powerpoint/2010/main" val="3513622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spcBef>
                <a:spcPts val="0"/>
              </a:spcBef>
            </a:pPr>
            <a:r>
              <a:rPr lang="en-US" sz="3600" dirty="0">
                <a:solidFill>
                  <a:srgbClr val="003366"/>
                </a:solidFill>
                <a:ea typeface="+mn-ea"/>
                <a:cs typeface="+mn-cs"/>
              </a:rPr>
              <a:t>How to Apply for SSI</a:t>
            </a:r>
            <a:endParaRPr lang="en-US" dirty="0"/>
          </a:p>
        </p:txBody>
      </p:sp>
      <p:sp>
        <p:nvSpPr>
          <p:cNvPr id="5" name="Text Placeholder 4"/>
          <p:cNvSpPr>
            <a:spLocks noGrp="1"/>
          </p:cNvSpPr>
          <p:nvPr>
            <p:ph type="body" sz="quarter" idx="10"/>
          </p:nvPr>
        </p:nvSpPr>
        <p:spPr>
          <a:xfrm>
            <a:off x="481724" y="2207220"/>
            <a:ext cx="8180552" cy="3110740"/>
          </a:xfrm>
        </p:spPr>
        <p:txBody>
          <a:bodyPr/>
          <a:lstStyle/>
          <a:p>
            <a:pPr marL="914400" lvl="1" indent="-457200">
              <a:spcBef>
                <a:spcPts val="0"/>
              </a:spcBef>
              <a:buSzPct val="100000"/>
              <a:buFont typeface="Arial" panose="020B0604020202020204" pitchFamily="34" charset="0"/>
              <a:buChar char="•"/>
              <a:defRPr/>
            </a:pPr>
            <a:r>
              <a:rPr lang="en-US" sz="2000" dirty="0">
                <a:solidFill>
                  <a:srgbClr val="003366"/>
                </a:solidFill>
                <a:cs typeface="Arial" panose="020B0604020202020204" pitchFamily="34" charset="0"/>
              </a:rPr>
              <a:t>Visit </a:t>
            </a:r>
            <a:r>
              <a:rPr lang="en-US" sz="2000" b="1" dirty="0">
                <a:solidFill>
                  <a:srgbClr val="003366"/>
                </a:solidFill>
                <a:cs typeface="Arial" panose="020B0604020202020204" pitchFamily="34" charset="0"/>
                <a:hlinkClick r:id="rId3"/>
              </a:rPr>
              <a:t>s</a:t>
            </a:r>
            <a:r>
              <a:rPr lang="en-US" sz="2000" b="1" u="sng" dirty="0">
                <a:solidFill>
                  <a:srgbClr val="003366"/>
                </a:solidFill>
                <a:cs typeface="Arial" panose="020B0604020202020204" pitchFamily="34" charset="0"/>
                <a:hlinkClick r:id="rId3"/>
              </a:rPr>
              <a:t>sa.gov/</a:t>
            </a:r>
            <a:r>
              <a:rPr lang="en-US" sz="2000" b="1" u="sng" dirty="0" err="1">
                <a:solidFill>
                  <a:srgbClr val="003366"/>
                </a:solidFill>
                <a:cs typeface="Arial" panose="020B0604020202020204" pitchFamily="34" charset="0"/>
                <a:hlinkClick r:id="rId3"/>
              </a:rPr>
              <a:t>ssi</a:t>
            </a:r>
            <a:r>
              <a:rPr lang="en-US" sz="2000" b="1" u="sng" dirty="0">
                <a:solidFill>
                  <a:srgbClr val="003366"/>
                </a:solidFill>
                <a:cs typeface="Arial" panose="020B0604020202020204" pitchFamily="34" charset="0"/>
                <a:hlinkClick r:id="rId3"/>
              </a:rPr>
              <a:t>/start</a:t>
            </a:r>
            <a:r>
              <a:rPr lang="en-US" sz="2000" b="1" u="sng" dirty="0">
                <a:solidFill>
                  <a:srgbClr val="003366"/>
                </a:solidFill>
                <a:cs typeface="Arial" panose="020B0604020202020204" pitchFamily="34" charset="0"/>
              </a:rPr>
              <a:t>.html </a:t>
            </a:r>
            <a:r>
              <a:rPr lang="en-US" sz="2000" dirty="0">
                <a:solidFill>
                  <a:srgbClr val="003366"/>
                </a:solidFill>
                <a:cs typeface="Arial" panose="020B0604020202020204" pitchFamily="34" charset="0"/>
              </a:rPr>
              <a:t>to let us know you want to apply </a:t>
            </a:r>
          </a:p>
          <a:p>
            <a:pPr marL="914400" lvl="1" indent="-457200">
              <a:spcBef>
                <a:spcPts val="0"/>
              </a:spcBef>
              <a:buSzPct val="100000"/>
              <a:buFont typeface="Arial" panose="020B0604020202020204" pitchFamily="34" charset="0"/>
              <a:buChar char="•"/>
              <a:defRPr/>
            </a:pPr>
            <a:endParaRPr lang="en-US" sz="2000" dirty="0">
              <a:solidFill>
                <a:srgbClr val="003366"/>
              </a:solidFill>
              <a:cs typeface="Arial" panose="020B0604020202020204" pitchFamily="34" charset="0"/>
            </a:endParaRPr>
          </a:p>
          <a:p>
            <a:pPr marL="457200" lvl="1" indent="0" algn="ctr">
              <a:spcBef>
                <a:spcPts val="0"/>
              </a:spcBef>
              <a:buSzPct val="100000"/>
              <a:buNone/>
              <a:defRPr/>
            </a:pPr>
            <a:r>
              <a:rPr lang="en-US" sz="2000" dirty="0">
                <a:solidFill>
                  <a:srgbClr val="003366"/>
                </a:solidFill>
                <a:cs typeface="Arial" panose="020B0604020202020204" pitchFamily="34" charset="0"/>
              </a:rPr>
              <a:t>or </a:t>
            </a:r>
          </a:p>
          <a:p>
            <a:pPr marL="457200" lvl="1" indent="0" algn="ctr">
              <a:spcBef>
                <a:spcPts val="0"/>
              </a:spcBef>
              <a:buSzPct val="100000"/>
              <a:buNone/>
              <a:defRPr/>
            </a:pPr>
            <a:endParaRPr lang="en-US" sz="2000" dirty="0">
              <a:solidFill>
                <a:srgbClr val="003366"/>
              </a:solidFill>
              <a:cs typeface="Arial" panose="020B0604020202020204" pitchFamily="34" charset="0"/>
            </a:endParaRPr>
          </a:p>
          <a:p>
            <a:pPr marL="914400" lvl="1" indent="-457200">
              <a:spcBef>
                <a:spcPts val="0"/>
              </a:spcBef>
              <a:buSzPct val="100000"/>
              <a:buFont typeface="Arial" panose="020B0604020202020204" pitchFamily="34" charset="0"/>
              <a:buChar char="•"/>
              <a:defRPr/>
            </a:pPr>
            <a:r>
              <a:rPr lang="en-US" sz="2000" dirty="0">
                <a:solidFill>
                  <a:srgbClr val="003366"/>
                </a:solidFill>
                <a:cs typeface="Arial" panose="020B0604020202020204" pitchFamily="34" charset="0"/>
              </a:rPr>
              <a:t>Schedule an appointment with us. Call 1-800-772-1213 (TTY 1-800-325-0778) from 8 a.m. to 7 p.m., Monday through Friday or contact your local Social Security office;   </a:t>
            </a:r>
          </a:p>
          <a:p>
            <a:pPr marL="457200" lvl="1" indent="0" algn="ctr">
              <a:spcBef>
                <a:spcPts val="0"/>
              </a:spcBef>
              <a:buSzPct val="100000"/>
              <a:buNone/>
              <a:defRPr/>
            </a:pPr>
            <a:r>
              <a:rPr lang="en-US" sz="2000" dirty="0">
                <a:solidFill>
                  <a:srgbClr val="003366"/>
                </a:solidFill>
                <a:cs typeface="Arial" panose="020B0604020202020204" pitchFamily="34" charset="0"/>
              </a:rPr>
              <a:t>  </a:t>
            </a:r>
          </a:p>
        </p:txBody>
      </p:sp>
    </p:spTree>
    <p:extLst>
      <p:ext uri="{BB962C8B-B14F-4D97-AF65-F5344CB8AC3E}">
        <p14:creationId xmlns:p14="http://schemas.microsoft.com/office/powerpoint/2010/main" val="2092148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uot;  &quot;"/>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821573"/>
          </a:xfrm>
          <a:prstGeom prst="rect">
            <a:avLst/>
          </a:prstGeom>
        </p:spPr>
      </p:pic>
      <p:sp>
        <p:nvSpPr>
          <p:cNvPr id="3" name="Title 2"/>
          <p:cNvSpPr>
            <a:spLocks noGrp="1"/>
          </p:cNvSpPr>
          <p:nvPr>
            <p:ph type="title"/>
          </p:nvPr>
        </p:nvSpPr>
        <p:spPr/>
        <p:txBody>
          <a:bodyPr>
            <a:noAutofit/>
          </a:bodyPr>
          <a:lstStyle/>
          <a:p>
            <a:pPr algn="l"/>
            <a:r>
              <a:rPr lang="en-US" b="0"/>
              <a:t>We’re With You If</a:t>
            </a:r>
            <a:br>
              <a:rPr lang="en-US" b="0"/>
            </a:br>
            <a:r>
              <a:rPr lang="en-US" b="0"/>
              <a:t>The Unexpected Happens</a:t>
            </a:r>
          </a:p>
        </p:txBody>
      </p:sp>
    </p:spTree>
    <p:extLst>
      <p:ext uri="{BB962C8B-B14F-4D97-AF65-F5344CB8AC3E}">
        <p14:creationId xmlns:p14="http://schemas.microsoft.com/office/powerpoint/2010/main" val="1023428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76801"/>
            <a:ext cx="9144000" cy="640080"/>
          </a:xfrm>
        </p:spPr>
        <p:txBody>
          <a:bodyPr/>
          <a:lstStyle/>
          <a:p>
            <a:r>
              <a:rPr lang="en-US" sz="3600" b="1"/>
              <a:t>We’re With You Through Life’s Journey</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8926" y="460064"/>
            <a:ext cx="8346147" cy="4230991"/>
          </a:xfrm>
          <a:prstGeom prst="rect">
            <a:avLst/>
          </a:prstGeom>
        </p:spPr>
      </p:pic>
    </p:spTree>
    <p:extLst>
      <p:ext uri="{BB962C8B-B14F-4D97-AF65-F5344CB8AC3E}">
        <p14:creationId xmlns:p14="http://schemas.microsoft.com/office/powerpoint/2010/main" val="132542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spcBef>
                <a:spcPts val="0"/>
              </a:spcBef>
            </a:pPr>
            <a:r>
              <a:rPr lang="en-US" sz="3600" dirty="0">
                <a:solidFill>
                  <a:srgbClr val="003366"/>
                </a:solidFill>
                <a:ea typeface="+mn-ea"/>
                <a:cs typeface="+mn-cs"/>
              </a:rPr>
              <a:t>Medicare and Medicaid</a:t>
            </a:r>
            <a:endParaRPr lang="en-US" dirty="0"/>
          </a:p>
        </p:txBody>
      </p:sp>
      <p:sp>
        <p:nvSpPr>
          <p:cNvPr id="5" name="Text Placeholder 4"/>
          <p:cNvSpPr>
            <a:spLocks noGrp="1"/>
          </p:cNvSpPr>
          <p:nvPr>
            <p:ph type="body" sz="quarter" idx="10"/>
          </p:nvPr>
        </p:nvSpPr>
        <p:spPr>
          <a:xfrm>
            <a:off x="343688" y="1765739"/>
            <a:ext cx="8519756" cy="3763212"/>
          </a:xfrm>
        </p:spPr>
        <p:txBody>
          <a:bodyPr/>
          <a:lstStyle/>
          <a:p>
            <a:pPr lvl="0">
              <a:spcBef>
                <a:spcPts val="0"/>
              </a:spcBef>
            </a:pPr>
            <a:r>
              <a:rPr lang="en-US" sz="2400" b="1" dirty="0">
                <a:solidFill>
                  <a:srgbClr val="003366"/>
                </a:solidFill>
              </a:rPr>
              <a:t>Medicare</a:t>
            </a:r>
            <a:r>
              <a:rPr lang="en-US" sz="2400" dirty="0">
                <a:solidFill>
                  <a:srgbClr val="003366"/>
                </a:solidFill>
              </a:rPr>
              <a:t> – federal health insurance program for people 65 or older and people who have been getting disability benefits for 24 consecutive months. </a:t>
            </a:r>
          </a:p>
          <a:p>
            <a:pPr lvl="0">
              <a:spcBef>
                <a:spcPts val="0"/>
              </a:spcBef>
            </a:pPr>
            <a:endParaRPr lang="en-US" sz="2400" dirty="0">
              <a:solidFill>
                <a:srgbClr val="003366"/>
              </a:solidFill>
            </a:endParaRPr>
          </a:p>
          <a:p>
            <a:pPr lvl="0">
              <a:spcBef>
                <a:spcPts val="0"/>
              </a:spcBef>
            </a:pPr>
            <a:r>
              <a:rPr lang="en-US" sz="2400" b="1" dirty="0">
                <a:solidFill>
                  <a:srgbClr val="003366"/>
                </a:solidFill>
              </a:rPr>
              <a:t>Medicaid</a:t>
            </a:r>
            <a:r>
              <a:rPr lang="en-US" sz="2400" dirty="0">
                <a:solidFill>
                  <a:srgbClr val="003366"/>
                </a:solidFill>
              </a:rPr>
              <a:t> – state health program for people with low incomes and limited resources. </a:t>
            </a:r>
          </a:p>
          <a:p>
            <a:pPr marL="914400" lvl="1" indent="-457200">
              <a:spcBef>
                <a:spcPts val="0"/>
              </a:spcBef>
              <a:buFont typeface="Arial" panose="020B0604020202020204" pitchFamily="34" charset="0"/>
              <a:buChar char="•"/>
            </a:pPr>
            <a:r>
              <a:rPr lang="en-US" sz="2400" dirty="0">
                <a:solidFill>
                  <a:srgbClr val="003366"/>
                </a:solidFill>
              </a:rPr>
              <a:t>In most states, children who get SSI qualify for Medicaid. </a:t>
            </a:r>
          </a:p>
          <a:p>
            <a:pPr marL="914400" lvl="1" indent="-457200">
              <a:spcBef>
                <a:spcPts val="0"/>
              </a:spcBef>
              <a:buFont typeface="Arial" panose="020B0604020202020204" pitchFamily="34" charset="0"/>
              <a:buChar char="•"/>
            </a:pPr>
            <a:r>
              <a:rPr lang="en-US" sz="2400" dirty="0">
                <a:solidFill>
                  <a:srgbClr val="003366"/>
                </a:solidFill>
              </a:rPr>
              <a:t>In many states, Medicaid comes automatically with SSI eligibility.</a:t>
            </a:r>
            <a:endParaRPr lang="en-US" dirty="0"/>
          </a:p>
        </p:txBody>
      </p:sp>
    </p:spTree>
    <p:extLst>
      <p:ext uri="{BB962C8B-B14F-4D97-AF65-F5344CB8AC3E}">
        <p14:creationId xmlns:p14="http://schemas.microsoft.com/office/powerpoint/2010/main" val="1656229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a:t>Medicare Eligibility</a:t>
            </a:r>
          </a:p>
        </p:txBody>
      </p:sp>
      <p:pic>
        <p:nvPicPr>
          <p:cNvPr id="2" name="Picture 1" descr="You will be eligible for medicare after 24 months of SSDI, after age 65, if you have ALS, if you have kidney failure, or because of environmental health hazard exposure."/>
          <p:cNvPicPr>
            <a:picLocks noChangeAspect="1"/>
          </p:cNvPicPr>
          <p:nvPr/>
        </p:nvPicPr>
        <p:blipFill>
          <a:blip r:embed="rId3">
            <a:extLst>
              <a:ext uri="{28A0092B-C50C-407E-A947-70E740481C1C}">
                <a14:useLocalDpi xmlns:a14="http://schemas.microsoft.com/office/drawing/2010/main" val="0"/>
              </a:ext>
            </a:extLst>
          </a:blip>
          <a:srcRect/>
          <a:stretch/>
        </p:blipFill>
        <p:spPr>
          <a:xfrm>
            <a:off x="-195682" y="-456006"/>
            <a:ext cx="9530308" cy="6833050"/>
          </a:xfrm>
          <a:prstGeom prst="rect">
            <a:avLst/>
          </a:prstGeom>
        </p:spPr>
      </p:pic>
    </p:spTree>
    <p:extLst>
      <p:ext uri="{BB962C8B-B14F-4D97-AF65-F5344CB8AC3E}">
        <p14:creationId xmlns:p14="http://schemas.microsoft.com/office/powerpoint/2010/main" val="106822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a:xfrm>
            <a:off x="0" y="0"/>
            <a:ext cx="9144000" cy="1325563"/>
          </a:xfrm>
        </p:spPr>
        <p:txBody>
          <a:bodyPr/>
          <a:lstStyle/>
          <a:p>
            <a:r>
              <a:rPr lang="en-US"/>
              <a:t>Social Security Website</a:t>
            </a:r>
          </a:p>
        </p:txBody>
      </p:sp>
      <p:pic>
        <p:nvPicPr>
          <p:cNvPr id="15" name="Content Placeholder 14" descr="Screenshot of SSA.gov home page">
            <a:extLst>
              <a:ext uri="{FF2B5EF4-FFF2-40B4-BE49-F238E27FC236}">
                <a16:creationId xmlns:a16="http://schemas.microsoft.com/office/drawing/2014/main" id="{B30553C2-63C7-4D83-9A9B-8AD0582CB2AF}"/>
              </a:ext>
            </a:extLst>
          </p:cNvPr>
          <p:cNvPicPr>
            <a:picLocks noGrp="1" noChangeAspect="1"/>
          </p:cNvPicPr>
          <p:nvPr>
            <p:ph sz="quarter" idx="10"/>
          </p:nvPr>
        </p:nvPicPr>
        <p:blipFill>
          <a:blip r:embed="rId3"/>
          <a:stretch>
            <a:fillRect/>
          </a:stretch>
        </p:blipFill>
        <p:spPr>
          <a:xfrm>
            <a:off x="0" y="1"/>
            <a:ext cx="9144000" cy="5773766"/>
          </a:xfrm>
        </p:spPr>
      </p:pic>
    </p:spTree>
    <p:extLst>
      <p:ext uri="{BB962C8B-B14F-4D97-AF65-F5344CB8AC3E}">
        <p14:creationId xmlns:p14="http://schemas.microsoft.com/office/powerpoint/2010/main" val="179258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9144000" cy="762000"/>
          </a:xfrm>
        </p:spPr>
        <p:txBody>
          <a:bodyPr/>
          <a:lstStyle/>
          <a:p>
            <a:pPr lvl="0"/>
            <a:r>
              <a:rPr lang="en-US" altLang="en-US" sz="4800" b="0" i="1">
                <a:solidFill>
                  <a:srgbClr val="D12229"/>
                </a:solidFill>
                <a:latin typeface="Georgia" panose="02040502050405020303" pitchFamily="18" charset="0"/>
              </a:rPr>
              <a:t>my</a:t>
            </a:r>
            <a:r>
              <a:rPr lang="en-US" altLang="en-US" sz="4800" b="0" i="1">
                <a:solidFill>
                  <a:srgbClr val="002060"/>
                </a:solidFill>
                <a:latin typeface="Georgia" panose="02040502050405020303" pitchFamily="18" charset="0"/>
              </a:rPr>
              <a:t> </a:t>
            </a:r>
            <a:r>
              <a:rPr lang="en-US" altLang="en-US" sz="4800" b="0">
                <a:solidFill>
                  <a:srgbClr val="0054A6"/>
                </a:solidFill>
                <a:latin typeface="Georgia" panose="02040502050405020303" pitchFamily="18" charset="0"/>
              </a:rPr>
              <a:t>Social Security</a:t>
            </a:r>
            <a:endParaRPr lang="en-US"/>
          </a:p>
        </p:txBody>
      </p:sp>
      <p:pic>
        <p:nvPicPr>
          <p:cNvPr id="11" name="Content Placeholder 10" descr="Create your personal my Social Security account today. my Social Security is a convenient and secure suite of services designed to put you in control of your personal Social Security information, as well as help you manage your benefits when you are ready."/>
          <p:cNvPicPr>
            <a:picLocks noGrp="1" noChangeAspect="1"/>
          </p:cNvPicPr>
          <p:nvPr>
            <p:ph sz="quarter" idx="10"/>
          </p:nvPr>
        </p:nvPicPr>
        <p:blipFill>
          <a:blip r:embed="rId3">
            <a:extLst>
              <a:ext uri="{28A0092B-C50C-407E-A947-70E740481C1C}">
                <a14:useLocalDpi xmlns:a14="http://schemas.microsoft.com/office/drawing/2010/main" val="0"/>
              </a:ext>
            </a:extLst>
          </a:blip>
          <a:srcRect/>
          <a:stretch/>
        </p:blipFill>
        <p:spPr>
          <a:xfrm>
            <a:off x="213806" y="1163490"/>
            <a:ext cx="8731940" cy="3903557"/>
          </a:xfrm>
          <a:prstGeom prst="rect">
            <a:avLst/>
          </a:prstGeom>
        </p:spPr>
      </p:pic>
      <p:sp>
        <p:nvSpPr>
          <p:cNvPr id="10" name="Content Placeholder 9"/>
          <p:cNvSpPr>
            <a:spLocks noGrp="1"/>
          </p:cNvSpPr>
          <p:nvPr>
            <p:ph sz="quarter" idx="11"/>
          </p:nvPr>
        </p:nvSpPr>
        <p:spPr>
          <a:xfrm>
            <a:off x="0" y="5151120"/>
            <a:ext cx="9144000" cy="578074"/>
          </a:xfrm>
        </p:spPr>
        <p:txBody>
          <a:bodyPr/>
          <a:lstStyle/>
          <a:p>
            <a:pPr marL="0" indent="0" algn="ctr">
              <a:buNone/>
            </a:pPr>
            <a:r>
              <a:rPr lang="en-US" altLang="en-US" b="1">
                <a:solidFill>
                  <a:srgbClr val="FFFFFF"/>
                </a:solidFill>
                <a:hlinkClick r:id="rId4"/>
              </a:rPr>
              <a:t>ssa.gov/</a:t>
            </a:r>
            <a:r>
              <a:rPr lang="en-US" altLang="en-US" b="1" err="1">
                <a:solidFill>
                  <a:srgbClr val="FFFFFF"/>
                </a:solidFill>
                <a:hlinkClick r:id="rId4"/>
              </a:rPr>
              <a:t>myaccount</a:t>
            </a:r>
            <a:endParaRPr lang="en-US" altLang="en-US" b="1">
              <a:solidFill>
                <a:srgbClr val="FFFFFF"/>
              </a:solidFill>
            </a:endParaRPr>
          </a:p>
          <a:p>
            <a:pPr marL="0" indent="0">
              <a:buNone/>
            </a:pPr>
            <a:endParaRPr lang="en-US"/>
          </a:p>
        </p:txBody>
      </p:sp>
    </p:spTree>
    <p:extLst>
      <p:ext uri="{BB962C8B-B14F-4D97-AF65-F5344CB8AC3E}">
        <p14:creationId xmlns:p14="http://schemas.microsoft.com/office/powerpoint/2010/main" val="71798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105198"/>
            <a:ext cx="9144000" cy="695468"/>
          </a:xfrm>
        </p:spPr>
        <p:txBody>
          <a:bodyPr/>
          <a:lstStyle/>
          <a:p>
            <a:pPr lvl="0"/>
            <a:r>
              <a:rPr lang="en-US" altLang="en-US" sz="3000">
                <a:solidFill>
                  <a:srgbClr val="002060"/>
                </a:solidFill>
                <a:cs typeface="Times New Roman" panose="02020603050405020304" pitchFamily="18" charset="0"/>
              </a:rPr>
              <a:t>How to Open/Sign In to a </a:t>
            </a:r>
            <a:r>
              <a:rPr lang="en-US" altLang="en-US" sz="3000" b="0" i="1">
                <a:solidFill>
                  <a:srgbClr val="D12229"/>
                </a:solidFill>
                <a:latin typeface="Georgia" panose="02040502050405020303" pitchFamily="18" charset="0"/>
                <a:cs typeface="Times New Roman" panose="02020603050405020304" pitchFamily="18" charset="0"/>
              </a:rPr>
              <a:t>my</a:t>
            </a:r>
            <a:r>
              <a:rPr lang="en-US" altLang="en-US" sz="3000" b="0" i="1">
                <a:solidFill>
                  <a:srgbClr val="002060"/>
                </a:solidFill>
                <a:latin typeface="Georgia" panose="02040502050405020303" pitchFamily="18" charset="0"/>
                <a:cs typeface="Times New Roman" panose="02020603050405020304" pitchFamily="18" charset="0"/>
              </a:rPr>
              <a:t> </a:t>
            </a:r>
            <a:r>
              <a:rPr lang="en-US" altLang="en-US" sz="3000" b="0">
                <a:solidFill>
                  <a:srgbClr val="0054A6"/>
                </a:solidFill>
                <a:latin typeface="Georgia" panose="02040502050405020303" pitchFamily="18" charset="0"/>
                <a:cs typeface="Times New Roman" panose="02020603050405020304" pitchFamily="18" charset="0"/>
              </a:rPr>
              <a:t>Social Security</a:t>
            </a:r>
            <a:r>
              <a:rPr lang="en-US" altLang="en-US" sz="3000" b="0">
                <a:solidFill>
                  <a:srgbClr val="6089CC"/>
                </a:solidFill>
                <a:latin typeface="Arial" panose="020B0604020202020204" pitchFamily="34" charset="0"/>
                <a:cs typeface="Times New Roman" panose="02020603050405020304" pitchFamily="18" charset="0"/>
              </a:rPr>
              <a:t> </a:t>
            </a:r>
            <a:r>
              <a:rPr lang="en-US" altLang="en-US" sz="3000">
                <a:solidFill>
                  <a:srgbClr val="002060"/>
                </a:solidFill>
                <a:cs typeface="Times New Roman" panose="02020603050405020304" pitchFamily="18" charset="0"/>
              </a:rPr>
              <a:t>Account</a:t>
            </a:r>
            <a:endParaRPr lang="en-US" sz="3000"/>
          </a:p>
        </p:txBody>
      </p:sp>
      <p:sp>
        <p:nvSpPr>
          <p:cNvPr id="6" name="Content Placeholder 5"/>
          <p:cNvSpPr>
            <a:spLocks noGrp="1"/>
          </p:cNvSpPr>
          <p:nvPr>
            <p:ph sz="quarter" idx="10"/>
          </p:nvPr>
        </p:nvSpPr>
        <p:spPr>
          <a:xfrm>
            <a:off x="184136" y="1800666"/>
            <a:ext cx="8862882" cy="3951974"/>
          </a:xfrm>
        </p:spPr>
        <p:txBody>
          <a:bodyPr/>
          <a:lstStyle/>
          <a:p>
            <a:pPr marL="514350" indent="-514350">
              <a:spcBef>
                <a:spcPts val="0"/>
              </a:spcBef>
              <a:buClr>
                <a:srgbClr val="002060"/>
              </a:buClr>
              <a:buFont typeface="+mj-lt"/>
              <a:buAutoNum type="arabicPeriod"/>
            </a:pPr>
            <a:r>
              <a:rPr lang="en-US" altLang="en-US" sz="2100">
                <a:solidFill>
                  <a:srgbClr val="002060"/>
                </a:solidFill>
                <a:cs typeface="Times New Roman" panose="02020603050405020304" pitchFamily="18" charset="0"/>
              </a:rPr>
              <a:t>Visit </a:t>
            </a:r>
            <a:r>
              <a:rPr lang="en-US" altLang="en-US" sz="2100">
                <a:solidFill>
                  <a:srgbClr val="002060"/>
                </a:solidFill>
                <a:cs typeface="Times New Roman" panose="02020603050405020304" pitchFamily="18" charset="0"/>
                <a:hlinkClick r:id="rId3"/>
              </a:rPr>
              <a:t>www.ssa.gov/myaccount</a:t>
            </a:r>
            <a:endParaRPr lang="en-US" altLang="en-US" sz="2100">
              <a:solidFill>
                <a:srgbClr val="002060"/>
              </a:solidFill>
              <a:cs typeface="Times New Roman" panose="02020603050405020304" pitchFamily="18" charset="0"/>
            </a:endParaRPr>
          </a:p>
          <a:p>
            <a:pPr marL="514350" indent="-514350">
              <a:spcBef>
                <a:spcPts val="0"/>
              </a:spcBef>
              <a:buClr>
                <a:srgbClr val="002060"/>
              </a:buClr>
              <a:buFont typeface="+mj-lt"/>
              <a:buAutoNum type="arabicPeriod"/>
            </a:pPr>
            <a:r>
              <a:rPr lang="en-US" altLang="en-US" sz="2100">
                <a:solidFill>
                  <a:srgbClr val="002060"/>
                </a:solidFill>
                <a:cs typeface="Times New Roman" panose="02020603050405020304" pitchFamily="18" charset="0"/>
              </a:rPr>
              <a:t>Select: “Sign In or Create an Account”</a:t>
            </a:r>
          </a:p>
          <a:p>
            <a:pPr marL="514350" indent="-514350">
              <a:spcBef>
                <a:spcPts val="0"/>
              </a:spcBef>
              <a:buClr>
                <a:srgbClr val="002060"/>
              </a:buClr>
              <a:buFont typeface="+mj-lt"/>
              <a:buAutoNum type="arabicPeriod"/>
            </a:pPr>
            <a:r>
              <a:rPr lang="en-US" altLang="en-US" sz="2100">
                <a:solidFill>
                  <a:srgbClr val="002060"/>
                </a:solidFill>
                <a:cs typeface="Times New Roman" panose="02020603050405020304" pitchFamily="18" charset="0"/>
              </a:rPr>
              <a:t>If you already have an account, select Sign In and enter: </a:t>
            </a:r>
          </a:p>
          <a:p>
            <a:pPr marL="914400" lvl="1" indent="-514350">
              <a:spcBef>
                <a:spcPts val="0"/>
              </a:spcBef>
              <a:buClr>
                <a:srgbClr val="002060"/>
              </a:buClr>
              <a:buFont typeface="Arial" panose="020B0604020202020204" pitchFamily="34" charset="0"/>
              <a:buChar char="•"/>
            </a:pPr>
            <a:r>
              <a:rPr lang="en-US" altLang="en-US" sz="2100">
                <a:solidFill>
                  <a:srgbClr val="002060"/>
                </a:solidFill>
                <a:cs typeface="Times New Roman" panose="02020603050405020304" pitchFamily="18" charset="0"/>
              </a:rPr>
              <a:t>Existing my Social Security username and password</a:t>
            </a:r>
          </a:p>
          <a:p>
            <a:pPr marL="914400" lvl="1" indent="-514350">
              <a:spcBef>
                <a:spcPts val="0"/>
              </a:spcBef>
              <a:buClr>
                <a:srgbClr val="002060"/>
              </a:buClr>
              <a:buFont typeface="Arial" panose="020B0604020202020204" pitchFamily="34" charset="0"/>
              <a:buChar char="•"/>
            </a:pPr>
            <a:r>
              <a:rPr lang="en-US" altLang="en-US" sz="2100">
                <a:solidFill>
                  <a:srgbClr val="002060"/>
                </a:solidFill>
                <a:cs typeface="Times New Roman" panose="02020603050405020304" pitchFamily="18" charset="0"/>
              </a:rPr>
              <a:t>Existing Login.gov or ID.me credentials</a:t>
            </a:r>
          </a:p>
          <a:p>
            <a:pPr marL="514350" indent="-514350">
              <a:spcBef>
                <a:spcPts val="0"/>
              </a:spcBef>
              <a:buClr>
                <a:srgbClr val="002060"/>
              </a:buClr>
              <a:buFont typeface="+mj-lt"/>
              <a:buAutoNum type="arabicPeriod"/>
            </a:pPr>
            <a:r>
              <a:rPr lang="en-US" altLang="en-US" sz="2100">
                <a:solidFill>
                  <a:srgbClr val="002060"/>
                </a:solidFill>
                <a:cs typeface="Times New Roman" panose="02020603050405020304" pitchFamily="18" charset="0"/>
              </a:rPr>
              <a:t>To create a new account, select Create an Account on this and the next screen. You will be directed to Login.gov for next steps.</a:t>
            </a:r>
          </a:p>
          <a:p>
            <a:pPr marL="514350" indent="-514350">
              <a:spcBef>
                <a:spcPts val="0"/>
              </a:spcBef>
              <a:buClr>
                <a:srgbClr val="002060"/>
              </a:buClr>
              <a:buFont typeface="+mj-lt"/>
              <a:buAutoNum type="arabicPeriod"/>
            </a:pPr>
            <a:r>
              <a:rPr lang="en-US" altLang="en-US" sz="2100">
                <a:solidFill>
                  <a:srgbClr val="002060"/>
                </a:solidFill>
                <a:cs typeface="Times New Roman" panose="02020603050405020304" pitchFamily="18" charset="0"/>
              </a:rPr>
              <a:t>After creating your Login.gov account, you will be directed back to our website where you will provide personal information so we can verify your identity. </a:t>
            </a:r>
          </a:p>
          <a:p>
            <a:pPr marL="514350" indent="-514350">
              <a:spcBef>
                <a:spcPts val="0"/>
              </a:spcBef>
              <a:buClr>
                <a:srgbClr val="002060"/>
              </a:buClr>
              <a:buFont typeface="+mj-lt"/>
              <a:buAutoNum type="arabicPeriod"/>
            </a:pPr>
            <a:r>
              <a:rPr lang="en-US" altLang="en-US" sz="2100">
                <a:solidFill>
                  <a:srgbClr val="002060"/>
                </a:solidFill>
                <a:cs typeface="Times New Roman" panose="02020603050405020304" pitchFamily="18" charset="0"/>
              </a:rPr>
              <a:t>Complete the registration process using the activation code we send you. </a:t>
            </a:r>
          </a:p>
          <a:p>
            <a:pPr marL="0" indent="0">
              <a:buNone/>
            </a:pPr>
            <a:endParaRPr lang="en-US"/>
          </a:p>
        </p:txBody>
      </p:sp>
    </p:spTree>
    <p:extLst>
      <p:ext uri="{BB962C8B-B14F-4D97-AF65-F5344CB8AC3E}">
        <p14:creationId xmlns:p14="http://schemas.microsoft.com/office/powerpoint/2010/main" val="54202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1"/>
            <a:ext cx="9144000" cy="697430"/>
          </a:xfrm>
        </p:spPr>
        <p:txBody>
          <a:bodyPr/>
          <a:lstStyle/>
          <a:p>
            <a:pPr lvl="0"/>
            <a:r>
              <a:rPr lang="en-US" altLang="en-US" sz="4000" b="0" i="1">
                <a:solidFill>
                  <a:srgbClr val="D12229"/>
                </a:solidFill>
                <a:latin typeface="Georgia" panose="02040502050405020303" pitchFamily="18" charset="0"/>
              </a:rPr>
              <a:t>my</a:t>
            </a:r>
            <a:r>
              <a:rPr lang="en-US" altLang="en-US" sz="4000" b="0" i="1">
                <a:solidFill>
                  <a:srgbClr val="002060"/>
                </a:solidFill>
                <a:latin typeface="Georgia" panose="02040502050405020303" pitchFamily="18" charset="0"/>
              </a:rPr>
              <a:t> </a:t>
            </a:r>
            <a:r>
              <a:rPr lang="en-US" altLang="en-US" sz="4000" b="0">
                <a:solidFill>
                  <a:srgbClr val="0054A6"/>
                </a:solidFill>
                <a:latin typeface="Georgia" panose="02040502050405020303" pitchFamily="18" charset="0"/>
              </a:rPr>
              <a:t>Social Security </a:t>
            </a:r>
            <a:r>
              <a:rPr lang="en-US" altLang="en-US" sz="4000">
                <a:solidFill>
                  <a:srgbClr val="003366"/>
                </a:solidFill>
                <a:cs typeface="Calibri" pitchFamily="34" charset="0"/>
              </a:rPr>
              <a:t>Services</a:t>
            </a:r>
            <a:endParaRPr lang="en-US"/>
          </a:p>
        </p:txBody>
      </p:sp>
      <p:sp>
        <p:nvSpPr>
          <p:cNvPr id="4" name="Content Placeholder 3"/>
          <p:cNvSpPr>
            <a:spLocks noGrp="1"/>
          </p:cNvSpPr>
          <p:nvPr>
            <p:ph sz="quarter" idx="11"/>
          </p:nvPr>
        </p:nvSpPr>
        <p:spPr>
          <a:xfrm>
            <a:off x="96253" y="687290"/>
            <a:ext cx="9047747" cy="5095053"/>
          </a:xfrm>
        </p:spPr>
        <p:txBody>
          <a:bodyPr/>
          <a:lstStyle/>
          <a:p>
            <a:pPr marL="0" indent="0">
              <a:buNone/>
              <a:defRPr/>
            </a:pPr>
            <a:r>
              <a:rPr lang="en-US" sz="2200"/>
              <a:t>If you do not receive benefits, you can:</a:t>
            </a:r>
          </a:p>
          <a:p>
            <a:pPr marL="800100" lvl="1" indent="-342900">
              <a:spcBef>
                <a:spcPts val="600"/>
              </a:spcBef>
              <a:buFont typeface="Arial" panose="020B0604020202020204" pitchFamily="34" charset="0"/>
              <a:buChar char="•"/>
              <a:defRPr/>
            </a:pPr>
            <a:r>
              <a:rPr lang="en-US" sz="2000"/>
              <a:t>View retirement benefit estimates at different ages or dates when you want to start receiving benefits;</a:t>
            </a:r>
          </a:p>
          <a:p>
            <a:pPr marL="800100" lvl="1" indent="-342900">
              <a:spcBef>
                <a:spcPts val="600"/>
              </a:spcBef>
              <a:buFont typeface="Arial" panose="020B0604020202020204" pitchFamily="34" charset="0"/>
              <a:buChar char="•"/>
              <a:defRPr/>
            </a:pPr>
            <a:r>
              <a:rPr lang="en-US" sz="2000"/>
              <a:t>View possible spouse’s benefits; </a:t>
            </a:r>
          </a:p>
          <a:p>
            <a:pPr marL="800100" lvl="1" indent="-342900">
              <a:spcBef>
                <a:spcPts val="600"/>
              </a:spcBef>
              <a:buFont typeface="Arial" panose="020B0604020202020204" pitchFamily="34" charset="0"/>
              <a:buChar char="•"/>
              <a:defRPr/>
            </a:pPr>
            <a:r>
              <a:rPr lang="en-US" sz="2000"/>
              <a:t>Request a replacement Social Security card if you meet certain requirements;</a:t>
            </a:r>
          </a:p>
          <a:p>
            <a:pPr marL="800100" lvl="1" indent="-342900">
              <a:spcBef>
                <a:spcPts val="600"/>
              </a:spcBef>
              <a:buFont typeface="Arial" panose="020B0604020202020204" pitchFamily="34" charset="0"/>
              <a:buChar char="•"/>
              <a:defRPr/>
            </a:pPr>
            <a:r>
              <a:rPr lang="en-US" sz="2000"/>
              <a:t>Check the status of your application or appeal;</a:t>
            </a:r>
          </a:p>
          <a:p>
            <a:pPr marL="800100" lvl="1" indent="-342900">
              <a:spcBef>
                <a:spcPts val="600"/>
              </a:spcBef>
              <a:buFont typeface="Arial" panose="020B0604020202020204" pitchFamily="34" charset="0"/>
              <a:buChar char="•"/>
              <a:defRPr/>
            </a:pPr>
            <a:r>
              <a:rPr lang="en-US" sz="2000"/>
              <a:t>Get a benefit verification letter as proof that you are not getting benefits;</a:t>
            </a:r>
          </a:p>
          <a:p>
            <a:pPr marL="800100" lvl="1" indent="-342900">
              <a:spcBef>
                <a:spcPts val="600"/>
              </a:spcBef>
              <a:buFont typeface="Arial" panose="020B0604020202020204" pitchFamily="34" charset="0"/>
              <a:buChar char="•"/>
              <a:defRPr/>
            </a:pPr>
            <a:r>
              <a:rPr lang="en-US" sz="2000"/>
              <a:t>Get your </a:t>
            </a:r>
            <a:r>
              <a:rPr lang="en-US" sz="2000" i="1"/>
              <a:t>Social Security Statement </a:t>
            </a:r>
            <a:r>
              <a:rPr lang="en-US" sz="2000"/>
              <a:t>to review:</a:t>
            </a:r>
          </a:p>
          <a:p>
            <a:pPr lvl="2">
              <a:spcBef>
                <a:spcPts val="600"/>
              </a:spcBef>
              <a:spcAft>
                <a:spcPts val="0"/>
              </a:spcAft>
              <a:buFont typeface="Helvetica" panose="020B0504020202030204" pitchFamily="34" charset="0"/>
              <a:buChar char="–"/>
              <a:defRPr/>
            </a:pPr>
            <a:r>
              <a:rPr lang="en-US" sz="2000"/>
              <a:t>Estimates of your future retirement, disability, and survivor benefits;</a:t>
            </a:r>
          </a:p>
          <a:p>
            <a:pPr lvl="2">
              <a:spcBef>
                <a:spcPts val="600"/>
              </a:spcBef>
              <a:spcAft>
                <a:spcPts val="0"/>
              </a:spcAft>
              <a:buFont typeface="Helvetica" panose="020B0504020202030204" pitchFamily="34" charset="0"/>
              <a:buChar char="–"/>
              <a:defRPr/>
            </a:pPr>
            <a:r>
              <a:rPr lang="en-US" sz="2000"/>
              <a:t>Your earnings, to verify the amounts that we posted are correct; and</a:t>
            </a:r>
          </a:p>
          <a:p>
            <a:pPr lvl="2">
              <a:spcBef>
                <a:spcPts val="600"/>
              </a:spcBef>
              <a:spcAft>
                <a:spcPts val="0"/>
              </a:spcAft>
              <a:buFont typeface="Helvetica" panose="020B0504020202030204" pitchFamily="34" charset="0"/>
              <a:buChar char="–"/>
              <a:defRPr/>
            </a:pPr>
            <a:r>
              <a:rPr lang="en-US" sz="2000"/>
              <a:t>The estimated Social Security and Medicare taxes you’ve paid.</a:t>
            </a:r>
          </a:p>
        </p:txBody>
      </p:sp>
      <p:sp>
        <p:nvSpPr>
          <p:cNvPr id="5" name="Rectangle 4"/>
          <p:cNvSpPr/>
          <p:nvPr/>
        </p:nvSpPr>
        <p:spPr>
          <a:xfrm>
            <a:off x="794064" y="5351456"/>
            <a:ext cx="7281948" cy="430887"/>
          </a:xfrm>
          <a:prstGeom prst="rect">
            <a:avLst/>
          </a:prstGeom>
        </p:spPr>
        <p:txBody>
          <a:bodyPr wrap="square">
            <a:spAutoFit/>
          </a:bodyPr>
          <a:lstStyle/>
          <a:p>
            <a:pPr marL="227013" lvl="1" algn="ctr">
              <a:spcBef>
                <a:spcPts val="600"/>
              </a:spcBef>
              <a:defRPr/>
            </a:pPr>
            <a:r>
              <a:rPr lang="en-US" sz="2200" b="1">
                <a:solidFill>
                  <a:schemeClr val="tx1">
                    <a:lumMod val="75000"/>
                  </a:schemeClr>
                </a:solidFill>
                <a:hlinkClick r:id="rId3"/>
              </a:rPr>
              <a:t>ssa.gov/</a:t>
            </a:r>
            <a:r>
              <a:rPr lang="en-US" sz="2200" b="1" err="1">
                <a:solidFill>
                  <a:schemeClr val="tx1">
                    <a:lumMod val="75000"/>
                  </a:schemeClr>
                </a:solidFill>
                <a:hlinkClick r:id="rId3"/>
              </a:rPr>
              <a:t>myaccount</a:t>
            </a:r>
            <a:r>
              <a:rPr lang="en-US" sz="2200" b="1">
                <a:solidFill>
                  <a:schemeClr val="tx1">
                    <a:lumMod val="75000"/>
                  </a:schemeClr>
                </a:solidFill>
                <a:hlinkClick r:id="rId3"/>
              </a:rPr>
              <a:t>/what.html</a:t>
            </a:r>
            <a:endParaRPr lang="en-US" sz="2200" b="1">
              <a:solidFill>
                <a:schemeClr val="tx1">
                  <a:lumMod val="75000"/>
                </a:schemeClr>
              </a:solidFill>
            </a:endParaRPr>
          </a:p>
        </p:txBody>
      </p:sp>
    </p:spTree>
    <p:extLst>
      <p:ext uri="{BB962C8B-B14F-4D97-AF65-F5344CB8AC3E}">
        <p14:creationId xmlns:p14="http://schemas.microsoft.com/office/powerpoint/2010/main" val="33903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46673" y="482204"/>
            <a:ext cx="3184264" cy="835645"/>
          </a:xfrm>
        </p:spPr>
        <p:txBody>
          <a:bodyPr/>
          <a:lstStyle/>
          <a:p>
            <a:pPr lvl="0"/>
            <a:r>
              <a:rPr lang="en-US" altLang="en-US" sz="3400">
                <a:solidFill>
                  <a:schemeClr val="bg1"/>
                </a:solidFill>
                <a:cs typeface="Calibri" pitchFamily="34" charset="0"/>
              </a:rPr>
              <a:t>Social </a:t>
            </a:r>
            <a:r>
              <a:rPr lang="en-US" altLang="en-US" sz="3400" err="1">
                <a:solidFill>
                  <a:schemeClr val="bg1"/>
                </a:solidFill>
                <a:cs typeface="Calibri" pitchFamily="34" charset="0"/>
              </a:rPr>
              <a:t>Securiaaty</a:t>
            </a:r>
            <a:r>
              <a:rPr lang="en-US" altLang="en-US" sz="3400">
                <a:solidFill>
                  <a:schemeClr val="bg1"/>
                </a:solidFill>
                <a:cs typeface="Calibri" pitchFamily="34" charset="0"/>
              </a:rPr>
              <a:t> Statement</a:t>
            </a:r>
            <a:endParaRPr lang="en-US" sz="3400">
              <a:solidFill>
                <a:schemeClr val="bg1"/>
              </a:solidFill>
            </a:endParaRPr>
          </a:p>
        </p:txBody>
      </p:sp>
      <p:pic>
        <p:nvPicPr>
          <p:cNvPr id="3" name="Picture 2" descr="Screenshot of the front page of a sample Social Security statement.">
            <a:extLst>
              <a:ext uri="{FF2B5EF4-FFF2-40B4-BE49-F238E27FC236}">
                <a16:creationId xmlns:a16="http://schemas.microsoft.com/office/drawing/2014/main" id="{32A6D7DB-9EB6-4B45-A255-137CCCD3B0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3777" y="152132"/>
            <a:ext cx="4163468" cy="5388019"/>
          </a:xfrm>
          <a:prstGeom prst="rect">
            <a:avLst/>
          </a:prstGeom>
        </p:spPr>
      </p:pic>
      <p:pic>
        <p:nvPicPr>
          <p:cNvPr id="6" name="Picture 5" descr="Screenshot of the back page of a sample Social Security statement.">
            <a:extLst>
              <a:ext uri="{FF2B5EF4-FFF2-40B4-BE49-F238E27FC236}">
                <a16:creationId xmlns:a16="http://schemas.microsoft.com/office/drawing/2014/main" id="{23311D4D-50DD-40A2-84F8-8335736730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36757" y="152133"/>
            <a:ext cx="4163468" cy="5388019"/>
          </a:xfrm>
          <a:prstGeom prst="rect">
            <a:avLst/>
          </a:prstGeom>
        </p:spPr>
      </p:pic>
    </p:spTree>
    <p:extLst>
      <p:ext uri="{BB962C8B-B14F-4D97-AF65-F5344CB8AC3E}">
        <p14:creationId xmlns:p14="http://schemas.microsoft.com/office/powerpoint/2010/main" val="63695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07720"/>
          </a:xfrm>
        </p:spPr>
        <p:txBody>
          <a:bodyPr/>
          <a:lstStyle/>
          <a:p>
            <a:pPr lvl="0"/>
            <a:r>
              <a:rPr lang="en-US" altLang="en-US" sz="4000" b="0" i="1">
                <a:solidFill>
                  <a:srgbClr val="D12229"/>
                </a:solidFill>
                <a:latin typeface="Georgia" panose="02040502050405020303" pitchFamily="18" charset="0"/>
              </a:rPr>
              <a:t>my</a:t>
            </a:r>
            <a:r>
              <a:rPr lang="en-US" altLang="en-US" sz="4000" b="0" i="1">
                <a:solidFill>
                  <a:srgbClr val="002060"/>
                </a:solidFill>
                <a:latin typeface="Georgia" panose="02040502050405020303" pitchFamily="18" charset="0"/>
              </a:rPr>
              <a:t> </a:t>
            </a:r>
            <a:r>
              <a:rPr lang="en-US" altLang="en-US" sz="4000" b="0">
                <a:solidFill>
                  <a:srgbClr val="0054A6"/>
                </a:solidFill>
                <a:latin typeface="Georgia" panose="02040502050405020303" pitchFamily="18" charset="0"/>
              </a:rPr>
              <a:t>Social Security </a:t>
            </a:r>
            <a:r>
              <a:rPr lang="en-US" altLang="en-US" sz="4000">
                <a:solidFill>
                  <a:srgbClr val="003366"/>
                </a:solidFill>
                <a:cs typeface="Calibri" pitchFamily="34" charset="0"/>
              </a:rPr>
              <a:t>Services</a:t>
            </a:r>
            <a:endParaRPr lang="en-US"/>
          </a:p>
        </p:txBody>
      </p:sp>
      <p:sp>
        <p:nvSpPr>
          <p:cNvPr id="3" name="Content Placeholder 2"/>
          <p:cNvSpPr>
            <a:spLocks noGrp="1"/>
          </p:cNvSpPr>
          <p:nvPr>
            <p:ph sz="quarter" idx="11"/>
          </p:nvPr>
        </p:nvSpPr>
        <p:spPr>
          <a:xfrm>
            <a:off x="-1" y="714956"/>
            <a:ext cx="9144000" cy="4518280"/>
          </a:xfrm>
        </p:spPr>
        <p:txBody>
          <a:bodyPr/>
          <a:lstStyle/>
          <a:p>
            <a:pPr marL="0" indent="0">
              <a:buNone/>
              <a:defRPr/>
            </a:pPr>
            <a:r>
              <a:rPr lang="en-US" sz="2100"/>
              <a:t>If you receive benefits or have Medicare, you can:</a:t>
            </a:r>
          </a:p>
          <a:p>
            <a:pPr marL="569913" lvl="1" indent="-342900">
              <a:spcBef>
                <a:spcPts val="1200"/>
              </a:spcBef>
              <a:buFont typeface="Arial" panose="020B0604020202020204" pitchFamily="34" charset="0"/>
              <a:buChar char="•"/>
              <a:defRPr/>
            </a:pPr>
            <a:r>
              <a:rPr lang="en-US" sz="1900" err="1"/>
              <a:t>Opt</a:t>
            </a:r>
            <a:r>
              <a:rPr lang="en-US" sz="1900"/>
              <a:t> out of mailed notices for those available online;</a:t>
            </a:r>
          </a:p>
          <a:p>
            <a:pPr marL="569913" lvl="1" indent="-342900">
              <a:spcBef>
                <a:spcPts val="600"/>
              </a:spcBef>
              <a:buFont typeface="Arial" panose="020B0604020202020204" pitchFamily="34" charset="0"/>
              <a:buChar char="•"/>
              <a:defRPr/>
            </a:pPr>
            <a:r>
              <a:rPr lang="en-US" sz="1900"/>
              <a:t>Request a replacement Social Security card if you meet certain requirements;</a:t>
            </a:r>
          </a:p>
          <a:p>
            <a:pPr marL="569913" lvl="1" indent="-342900">
              <a:spcBef>
                <a:spcPts val="600"/>
              </a:spcBef>
              <a:buFont typeface="Arial" panose="020B0604020202020204" pitchFamily="34" charset="0"/>
              <a:buChar char="•"/>
              <a:defRPr/>
            </a:pPr>
            <a:r>
              <a:rPr lang="en-US" sz="1900"/>
              <a:t>Report your wages if you work and receive Disability Insurance (SSDI) and/or Supplemental Security Income (SSI) benefits;</a:t>
            </a:r>
          </a:p>
          <a:p>
            <a:pPr marL="569913" lvl="1" indent="-342900">
              <a:spcBef>
                <a:spcPts val="600"/>
              </a:spcBef>
              <a:buFont typeface="Arial" panose="020B0604020202020204" pitchFamily="34" charset="0"/>
              <a:buChar char="•"/>
              <a:defRPr/>
            </a:pPr>
            <a:r>
              <a:rPr lang="en-US" sz="1900"/>
              <a:t>Get a benefit verification letter as proof that you are getting benefits;</a:t>
            </a:r>
          </a:p>
          <a:p>
            <a:pPr marL="569913" lvl="1" indent="-342900">
              <a:spcBef>
                <a:spcPts val="600"/>
              </a:spcBef>
              <a:buFont typeface="Arial" panose="020B0604020202020204" pitchFamily="34" charset="0"/>
              <a:buChar char="•"/>
              <a:defRPr/>
            </a:pPr>
            <a:r>
              <a:rPr lang="en-US" sz="1900"/>
              <a:t>Check your benefit and payment information and your earnings record;</a:t>
            </a:r>
          </a:p>
          <a:p>
            <a:pPr marL="569913" lvl="1" indent="-342900">
              <a:spcBef>
                <a:spcPts val="600"/>
              </a:spcBef>
              <a:buFont typeface="Arial" panose="020B0604020202020204" pitchFamily="34" charset="0"/>
              <a:buChar char="•"/>
              <a:defRPr/>
            </a:pPr>
            <a:r>
              <a:rPr lang="en-US" sz="1900"/>
              <a:t>Change your address and phone number (Social Security beneficiaries only);</a:t>
            </a:r>
          </a:p>
          <a:p>
            <a:pPr marL="569913" lvl="1" indent="-342900">
              <a:spcBef>
                <a:spcPts val="600"/>
              </a:spcBef>
              <a:buFont typeface="Arial" panose="020B0604020202020204" pitchFamily="34" charset="0"/>
              <a:buChar char="•"/>
              <a:defRPr/>
            </a:pPr>
            <a:r>
              <a:rPr lang="en-US" sz="1900"/>
              <a:t>Start or change direct deposit of your benefit payment (Social Security beneficiaries only); </a:t>
            </a:r>
          </a:p>
          <a:p>
            <a:pPr marL="569913" lvl="1" indent="-342900">
              <a:spcBef>
                <a:spcPts val="600"/>
              </a:spcBef>
              <a:buFont typeface="Arial" panose="020B0604020202020204" pitchFamily="34" charset="0"/>
              <a:buChar char="•"/>
              <a:defRPr/>
            </a:pPr>
            <a:r>
              <a:rPr lang="en-US" sz="1900"/>
              <a:t>Submit your advance designation of representative payee request;</a:t>
            </a:r>
          </a:p>
          <a:p>
            <a:pPr marL="569913" lvl="1" indent="-342900">
              <a:spcBef>
                <a:spcPts val="600"/>
              </a:spcBef>
              <a:buFont typeface="Arial" panose="020B0604020202020204" pitchFamily="34" charset="0"/>
              <a:buChar char="•"/>
              <a:defRPr/>
            </a:pPr>
            <a:r>
              <a:rPr lang="en-US" sz="1900"/>
              <a:t>Request a replacement Medicare card; and</a:t>
            </a:r>
          </a:p>
          <a:p>
            <a:pPr marL="569913" lvl="1" indent="-342900">
              <a:spcBef>
                <a:spcPts val="600"/>
              </a:spcBef>
              <a:buFont typeface="Arial" panose="020B0604020202020204" pitchFamily="34" charset="0"/>
              <a:buChar char="•"/>
              <a:defRPr/>
            </a:pPr>
            <a:r>
              <a:rPr lang="en-US" sz="1900"/>
              <a:t>Get a replacement SSA-1099 or SSA-1042S for tax season.</a:t>
            </a:r>
          </a:p>
        </p:txBody>
      </p:sp>
      <p:sp>
        <p:nvSpPr>
          <p:cNvPr id="4" name="Rectangle 3"/>
          <p:cNvSpPr/>
          <p:nvPr/>
        </p:nvSpPr>
        <p:spPr>
          <a:xfrm>
            <a:off x="1" y="5372858"/>
            <a:ext cx="9143998" cy="907941"/>
          </a:xfrm>
          <a:prstGeom prst="rect">
            <a:avLst/>
          </a:prstGeom>
        </p:spPr>
        <p:txBody>
          <a:bodyPr wrap="square">
            <a:spAutoFit/>
          </a:bodyPr>
          <a:lstStyle/>
          <a:p>
            <a:pPr marL="227013" lvl="1" algn="ctr">
              <a:spcBef>
                <a:spcPts val="600"/>
              </a:spcBef>
              <a:defRPr/>
            </a:pPr>
            <a:r>
              <a:rPr lang="en-US" sz="2200" b="1">
                <a:solidFill>
                  <a:schemeClr val="tx1">
                    <a:lumMod val="75000"/>
                  </a:schemeClr>
                </a:solidFill>
                <a:hlinkClick r:id="rId3"/>
              </a:rPr>
              <a:t>ssa.gov/</a:t>
            </a:r>
            <a:r>
              <a:rPr lang="en-US" sz="2200" b="1" err="1">
                <a:solidFill>
                  <a:schemeClr val="tx1">
                    <a:lumMod val="75000"/>
                  </a:schemeClr>
                </a:solidFill>
                <a:hlinkClick r:id="rId3"/>
              </a:rPr>
              <a:t>myaccount</a:t>
            </a:r>
            <a:r>
              <a:rPr lang="en-US" sz="2200" b="1">
                <a:solidFill>
                  <a:schemeClr val="tx1">
                    <a:lumMod val="75000"/>
                  </a:schemeClr>
                </a:solidFill>
                <a:hlinkClick r:id="rId3"/>
              </a:rPr>
              <a:t>/what.html</a:t>
            </a:r>
            <a:endParaRPr lang="en-US" sz="2200" b="1"/>
          </a:p>
          <a:p>
            <a:pPr marL="227013" lvl="1" algn="ctr">
              <a:spcBef>
                <a:spcPts val="600"/>
              </a:spcBef>
              <a:defRPr/>
            </a:pPr>
            <a:endParaRPr lang="en-US" sz="2400" b="1">
              <a:solidFill>
                <a:srgbClr val="002060"/>
              </a:solidFill>
            </a:endParaRPr>
          </a:p>
        </p:txBody>
      </p:sp>
    </p:spTree>
    <p:extLst>
      <p:ext uri="{BB962C8B-B14F-4D97-AF65-F5344CB8AC3E}">
        <p14:creationId xmlns:p14="http://schemas.microsoft.com/office/powerpoint/2010/main" val="37870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3200" dirty="0"/>
              <a:t>Scam Awareness - 3 Tips to Protect Yourself</a:t>
            </a:r>
          </a:p>
        </p:txBody>
      </p:sp>
      <p:sp>
        <p:nvSpPr>
          <p:cNvPr id="6" name="Content Placeholder 5"/>
          <p:cNvSpPr>
            <a:spLocks noGrp="1"/>
          </p:cNvSpPr>
          <p:nvPr>
            <p:ph type="body" sz="quarter" idx="10"/>
          </p:nvPr>
        </p:nvSpPr>
        <p:spPr>
          <a:xfrm>
            <a:off x="1097280" y="2023428"/>
            <a:ext cx="6355080" cy="3257232"/>
          </a:xfrm>
        </p:spPr>
        <p:txBody>
          <a:bodyPr/>
          <a:lstStyle/>
          <a:p>
            <a:pPr marL="457200" indent="-457200">
              <a:spcBef>
                <a:spcPts val="3000"/>
              </a:spcBef>
            </a:pPr>
            <a:r>
              <a:rPr lang="en-US" dirty="0"/>
              <a:t>Understand the threats.</a:t>
            </a:r>
          </a:p>
          <a:p>
            <a:pPr marL="457200" indent="-457200">
              <a:spcBef>
                <a:spcPts val="3000"/>
              </a:spcBef>
            </a:pPr>
            <a:r>
              <a:rPr lang="en-US" dirty="0"/>
              <a:t>Exercise caution.</a:t>
            </a:r>
          </a:p>
          <a:p>
            <a:pPr marL="457200" indent="-457200">
              <a:spcBef>
                <a:spcPts val="3000"/>
              </a:spcBef>
            </a:pPr>
            <a:r>
              <a:rPr lang="en-US" dirty="0"/>
              <a:t>Secure your information.</a:t>
            </a:r>
          </a:p>
          <a:p>
            <a:pPr marL="0" indent="0" algn="ctr">
              <a:spcBef>
                <a:spcPts val="3600"/>
              </a:spcBef>
              <a:buNone/>
            </a:pPr>
            <a:r>
              <a:rPr lang="en-US" sz="1800" dirty="0"/>
              <a:t>To report fraud, go to: </a:t>
            </a:r>
            <a:r>
              <a:rPr lang="en-US" sz="1800" b="1" dirty="0"/>
              <a:t>oig.ssa.gov</a:t>
            </a:r>
          </a:p>
        </p:txBody>
      </p:sp>
    </p:spTree>
    <p:extLst>
      <p:ext uri="{BB962C8B-B14F-4D97-AF65-F5344CB8AC3E}">
        <p14:creationId xmlns:p14="http://schemas.microsoft.com/office/powerpoint/2010/main" val="304633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6200" y="304800"/>
            <a:ext cx="89154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95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003366"/>
                </a:solidFill>
                <a:effectLst/>
                <a:uLnTx/>
                <a:uFillTx/>
                <a:latin typeface="Times"/>
                <a:ea typeface="+mj-ea"/>
                <a:cs typeface="+mj-cs"/>
              </a:rPr>
              <a:t>Disability Definition 2023</a:t>
            </a:r>
          </a:p>
        </p:txBody>
      </p:sp>
      <p:sp>
        <p:nvSpPr>
          <p:cNvPr id="3" name="Rectangle 3"/>
          <p:cNvSpPr txBox="1">
            <a:spLocks noChangeArrowheads="1"/>
          </p:cNvSpPr>
          <p:nvPr/>
        </p:nvSpPr>
        <p:spPr bwMode="auto">
          <a:xfrm>
            <a:off x="76200" y="1219200"/>
            <a:ext cx="8839200" cy="3352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50000"/>
              </a:lnSpc>
              <a:spcBef>
                <a:spcPct val="20000"/>
              </a:spcBef>
              <a:spcAft>
                <a:spcPts val="0"/>
              </a:spcAft>
              <a:buClrTx/>
              <a:buSzPct val="100000"/>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3366"/>
                </a:solidFill>
                <a:effectLst/>
                <a:uLnTx/>
                <a:uFillTx/>
                <a:latin typeface="Helvetica"/>
                <a:ea typeface="+mn-ea"/>
                <a:cs typeface="+mn-cs"/>
              </a:rPr>
              <a:t>Must have severe medical condition </a:t>
            </a:r>
          </a:p>
          <a:p>
            <a:pPr marL="342900" marR="0" lvl="0" indent="-342900" algn="l" defTabSz="914400" rtl="0" eaLnBrk="1" fontAlgn="auto" latinLnBrk="0" hangingPunct="1">
              <a:lnSpc>
                <a:spcPct val="150000"/>
              </a:lnSpc>
              <a:spcBef>
                <a:spcPct val="20000"/>
              </a:spcBef>
              <a:spcAft>
                <a:spcPts val="0"/>
              </a:spcAft>
              <a:buClrTx/>
              <a:buSzPct val="100000"/>
              <a:buFont typeface="Arial" panose="020B0604020202020204" pitchFamily="34" charset="0"/>
              <a:buChar char="•"/>
              <a:tabLst/>
              <a:defRPr/>
            </a:pPr>
            <a:r>
              <a:rPr kumimoji="0" lang="en-US" altLang="en-US" sz="2400" i="0" u="none" strike="noStrike" kern="1200" cap="none" spc="0" normalizeH="0" baseline="0" noProof="0" dirty="0">
                <a:ln>
                  <a:noFill/>
                </a:ln>
                <a:solidFill>
                  <a:srgbClr val="003366"/>
                </a:solidFill>
                <a:effectLst/>
                <a:uLnTx/>
                <a:uFillTx/>
                <a:latin typeface="Helvetica"/>
                <a:ea typeface="+mn-ea"/>
                <a:cs typeface="+mn-cs"/>
              </a:rPr>
              <a:t>Expected to last at least one year or result in death</a:t>
            </a:r>
          </a:p>
          <a:p>
            <a:pPr marL="342900" marR="0" lvl="0" indent="-342900" algn="l" defTabSz="914400" rtl="0" eaLnBrk="1" fontAlgn="auto" latinLnBrk="0" hangingPunct="1">
              <a:lnSpc>
                <a:spcPct val="150000"/>
              </a:lnSpc>
              <a:spcBef>
                <a:spcPct val="20000"/>
              </a:spcBef>
              <a:spcAft>
                <a:spcPts val="0"/>
              </a:spcAft>
              <a:buClrTx/>
              <a:buSzPct val="100000"/>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3366"/>
                </a:solidFill>
                <a:effectLst/>
                <a:uLnTx/>
                <a:uFillTx/>
                <a:latin typeface="Helvetica"/>
                <a:ea typeface="+mn-ea"/>
                <a:cs typeface="+mn-cs"/>
              </a:rPr>
              <a:t>Inability to perform substantial gainful employment</a:t>
            </a:r>
          </a:p>
          <a:p>
            <a:pPr lvl="1" indent="-342900">
              <a:lnSpc>
                <a:spcPct val="150000"/>
              </a:lnSpc>
              <a:buSzPct val="100000"/>
              <a:buFont typeface="Arial" panose="020B0604020202020204" pitchFamily="34" charset="0"/>
              <a:buChar char="•"/>
              <a:defRPr/>
            </a:pPr>
            <a:r>
              <a:rPr kumimoji="0" lang="en-US" altLang="en-US" sz="2000" b="1" i="0" u="none" strike="noStrike" kern="1200" cap="none" spc="0" normalizeH="0" baseline="0" noProof="0" dirty="0">
                <a:ln>
                  <a:noFill/>
                </a:ln>
                <a:solidFill>
                  <a:srgbClr val="003366"/>
                </a:solidFill>
                <a:effectLst/>
                <a:uLnTx/>
                <a:uFillTx/>
                <a:latin typeface="Helvetica"/>
                <a:ea typeface="+mn-ea"/>
                <a:cs typeface="+mn-cs"/>
              </a:rPr>
              <a:t>Disability</a:t>
            </a:r>
            <a:r>
              <a:rPr kumimoji="0" lang="en-US" altLang="en-US" sz="2000" b="0" i="0" u="none" strike="noStrike" kern="1200" cap="none" spc="0" normalizeH="0" baseline="0" noProof="0" dirty="0">
                <a:ln>
                  <a:noFill/>
                </a:ln>
                <a:solidFill>
                  <a:srgbClr val="003366"/>
                </a:solidFill>
                <a:effectLst/>
                <a:uLnTx/>
                <a:uFillTx/>
                <a:latin typeface="Helvetica"/>
                <a:ea typeface="+mn-ea"/>
                <a:cs typeface="+mn-cs"/>
              </a:rPr>
              <a:t> ($1470/month)  </a:t>
            </a:r>
            <a:r>
              <a:rPr kumimoji="0" lang="en-US" altLang="en-US" sz="2000" b="1" i="0" u="none" strike="noStrike" kern="1200" cap="none" spc="0" normalizeH="0" baseline="0" noProof="0" dirty="0">
                <a:ln>
                  <a:noFill/>
                </a:ln>
                <a:solidFill>
                  <a:srgbClr val="003366"/>
                </a:solidFill>
                <a:effectLst/>
                <a:uLnTx/>
                <a:uFillTx/>
                <a:latin typeface="Helvetica"/>
                <a:ea typeface="+mn-ea"/>
                <a:cs typeface="+mn-cs"/>
              </a:rPr>
              <a:t>Blind </a:t>
            </a:r>
            <a:r>
              <a:rPr kumimoji="0" lang="en-US" altLang="en-US" sz="2000" b="0" i="0" u="none" strike="noStrike" kern="1200" cap="none" spc="0" normalizeH="0" baseline="0" noProof="0" dirty="0">
                <a:ln>
                  <a:noFill/>
                </a:ln>
                <a:solidFill>
                  <a:srgbClr val="003366"/>
                </a:solidFill>
                <a:effectLst/>
                <a:uLnTx/>
                <a:uFillTx/>
                <a:latin typeface="Helvetica"/>
                <a:ea typeface="+mn-ea"/>
                <a:cs typeface="+mn-cs"/>
              </a:rPr>
              <a:t>($</a:t>
            </a:r>
            <a:r>
              <a:rPr lang="en-US" altLang="en-US" sz="2000" dirty="0">
                <a:solidFill>
                  <a:srgbClr val="003366"/>
                </a:solidFill>
                <a:latin typeface="Helvetica"/>
              </a:rPr>
              <a:t>2460</a:t>
            </a:r>
            <a:r>
              <a:rPr kumimoji="0" lang="en-US" altLang="en-US" sz="2000" b="0" i="0" u="none" strike="noStrike" kern="1200" cap="none" spc="0" normalizeH="0" baseline="0" noProof="0" dirty="0">
                <a:ln>
                  <a:noFill/>
                </a:ln>
                <a:solidFill>
                  <a:srgbClr val="003366"/>
                </a:solidFill>
                <a:effectLst/>
                <a:uLnTx/>
                <a:uFillTx/>
                <a:latin typeface="Helvetica"/>
                <a:ea typeface="+mn-ea"/>
                <a:cs typeface="+mn-cs"/>
              </a:rPr>
              <a:t>/month)</a:t>
            </a:r>
          </a:p>
        </p:txBody>
      </p:sp>
      <p:sp>
        <p:nvSpPr>
          <p:cNvPr id="4" name="Rectangle 3"/>
          <p:cNvSpPr/>
          <p:nvPr/>
        </p:nvSpPr>
        <p:spPr>
          <a:xfrm>
            <a:off x="3159966" y="5334000"/>
            <a:ext cx="274786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366">
                    <a:lumMod val="75000"/>
                  </a:srgbClr>
                </a:solidFill>
                <a:effectLst/>
                <a:uLnTx/>
                <a:uFillTx/>
                <a:latin typeface="Helvetica"/>
                <a:ea typeface="+mn-ea"/>
                <a:cs typeface="+mn-cs"/>
              </a:rPr>
              <a:t>ssa.gov/disability</a:t>
            </a:r>
            <a:endParaRPr kumimoji="0" lang="en-US" sz="2400" b="0" i="0" u="none" strike="noStrike" kern="1200" cap="none" spc="0" normalizeH="0" baseline="0" noProof="0" dirty="0">
              <a:ln>
                <a:noFill/>
              </a:ln>
              <a:solidFill>
                <a:srgbClr val="003366"/>
              </a:solidFill>
              <a:effectLst/>
              <a:uLnTx/>
              <a:uFillTx/>
              <a:latin typeface="Helvetica"/>
              <a:ea typeface="+mn-ea"/>
              <a:cs typeface="+mn-cs"/>
            </a:endParaRPr>
          </a:p>
        </p:txBody>
      </p:sp>
    </p:spTree>
    <p:extLst>
      <p:ext uri="{BB962C8B-B14F-4D97-AF65-F5344CB8AC3E}">
        <p14:creationId xmlns:p14="http://schemas.microsoft.com/office/powerpoint/2010/main" val="504603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998980"/>
            <a:ext cx="8610600" cy="849086"/>
          </a:xfrm>
        </p:spPr>
        <p:txBody>
          <a:bodyPr>
            <a:normAutofit/>
          </a:bodyPr>
          <a:lstStyle/>
          <a:p>
            <a:r>
              <a:rPr lang="en-US" dirty="0"/>
              <a:t>Scam Awareness &amp; Social Security</a:t>
            </a:r>
          </a:p>
        </p:txBody>
      </p:sp>
      <p:sp>
        <p:nvSpPr>
          <p:cNvPr id="6" name="Text Placeholder 5"/>
          <p:cNvSpPr>
            <a:spLocks noGrp="1"/>
          </p:cNvSpPr>
          <p:nvPr>
            <p:ph type="body" sz="quarter" idx="10"/>
          </p:nvPr>
        </p:nvSpPr>
        <p:spPr>
          <a:xfrm>
            <a:off x="339725" y="1965368"/>
            <a:ext cx="8499475" cy="3702050"/>
          </a:xfrm>
        </p:spPr>
        <p:txBody>
          <a:bodyPr/>
          <a:lstStyle/>
          <a:p>
            <a:pPr marL="457200" indent="-457200">
              <a:spcBef>
                <a:spcPts val="1800"/>
              </a:spcBef>
            </a:pPr>
            <a:r>
              <a:rPr lang="en-US" sz="2400" dirty="0"/>
              <a:t>We do contact citizens - generally those who have ongoing business with Social Security - by telephone for customer-service purposes. </a:t>
            </a:r>
            <a:endParaRPr lang="en-US" sz="800" dirty="0"/>
          </a:p>
          <a:p>
            <a:pPr marL="457200" indent="-457200">
              <a:spcBef>
                <a:spcPts val="1800"/>
              </a:spcBef>
            </a:pPr>
            <a:r>
              <a:rPr lang="en-US" sz="2400" dirty="0"/>
              <a:t>Social Security employees </a:t>
            </a:r>
            <a:r>
              <a:rPr lang="en-US" sz="2400" u="sng" dirty="0"/>
              <a:t>will never</a:t>
            </a:r>
            <a:r>
              <a:rPr lang="en-US" sz="2400" dirty="0"/>
              <a:t> threaten you for information; we will not state that you face potential arrest or other legal action if you fail to provide information.</a:t>
            </a:r>
            <a:endParaRPr lang="en-US" sz="800" dirty="0"/>
          </a:p>
          <a:p>
            <a:pPr marL="457200" indent="-457200">
              <a:spcBef>
                <a:spcPts val="1800"/>
              </a:spcBef>
            </a:pPr>
            <a:r>
              <a:rPr lang="en-US" sz="2400" dirty="0"/>
              <a:t>In those cases, the call is </a:t>
            </a:r>
            <a:r>
              <a:rPr lang="en-US" sz="2400" u="sng" dirty="0"/>
              <a:t>fraudulent</a:t>
            </a:r>
            <a:r>
              <a:rPr lang="en-US" sz="2400" dirty="0"/>
              <a:t>, and you should </a:t>
            </a:r>
            <a:r>
              <a:rPr lang="en-US" sz="2400" u="sng" dirty="0"/>
              <a:t>just hang up</a:t>
            </a:r>
            <a:r>
              <a:rPr lang="en-US" sz="2400" dirty="0"/>
              <a:t>.  Don’t give out any information.</a:t>
            </a:r>
          </a:p>
        </p:txBody>
      </p:sp>
    </p:spTree>
    <p:extLst>
      <p:ext uri="{BB962C8B-B14F-4D97-AF65-F5344CB8AC3E}">
        <p14:creationId xmlns:p14="http://schemas.microsoft.com/office/powerpoint/2010/main" val="30634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quot;  &quot;"/>
          <p:cNvPicPr>
            <a:picLocks noGrp="1" noChangeAspect="1"/>
          </p:cNvPicPr>
          <p:nvPr>
            <p:ph sz="quarter" idx="10"/>
          </p:nvPr>
        </p:nvPicPr>
        <p:blipFill rotWithShape="1">
          <a:blip r:embed="rId3" cstate="screen">
            <a:extLst>
              <a:ext uri="{28A0092B-C50C-407E-A947-70E740481C1C}">
                <a14:useLocalDpi xmlns:a14="http://schemas.microsoft.com/office/drawing/2010/main"/>
              </a:ext>
            </a:extLst>
          </a:blip>
          <a:srcRect/>
          <a:stretch/>
        </p:blipFill>
        <p:spPr>
          <a:xfrm>
            <a:off x="1" y="0"/>
            <a:ext cx="9144000" cy="5818188"/>
          </a:xfrm>
          <a:prstGeom prst="rect">
            <a:avLst/>
          </a:prstGeom>
        </p:spPr>
      </p:pic>
      <p:sp>
        <p:nvSpPr>
          <p:cNvPr id="3" name="Title 2"/>
          <p:cNvSpPr>
            <a:spLocks noGrp="1"/>
          </p:cNvSpPr>
          <p:nvPr>
            <p:ph type="title"/>
          </p:nvPr>
        </p:nvSpPr>
        <p:spPr>
          <a:xfrm>
            <a:off x="0" y="52687"/>
            <a:ext cx="9144000" cy="800100"/>
          </a:xfrm>
        </p:spPr>
        <p:txBody>
          <a:bodyPr/>
          <a:lstStyle/>
          <a:p>
            <a:r>
              <a:rPr lang="en-US" b="1"/>
              <a:t>Q&amp;A Session</a:t>
            </a:r>
            <a:endParaRPr lang="en-US"/>
          </a:p>
        </p:txBody>
      </p:sp>
      <p:sp>
        <p:nvSpPr>
          <p:cNvPr id="2" name="TextBox 1"/>
          <p:cNvSpPr txBox="1"/>
          <p:nvPr/>
        </p:nvSpPr>
        <p:spPr>
          <a:xfrm>
            <a:off x="207818" y="2124264"/>
            <a:ext cx="36714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3366"/>
                </a:solidFill>
                <a:effectLst/>
                <a:uLnTx/>
                <a:uFillTx/>
                <a:latin typeface="Helvetica"/>
                <a:ea typeface="+mn-ea"/>
                <a:cs typeface="+mn-cs"/>
              </a:rPr>
              <a:t>Participation in this presentation does not constitute an endorsement by the Social Security Administration (SSA) or its employees of the organizations and information and products not provided by SSA.</a:t>
            </a:r>
            <a:endParaRPr kumimoji="0" lang="en-US" sz="1600" b="0" i="0" u="none" strike="noStrike" kern="1200" cap="none" spc="0" normalizeH="0" baseline="0" noProof="0">
              <a:ln>
                <a:noFill/>
              </a:ln>
              <a:solidFill>
                <a:srgbClr val="003366"/>
              </a:solidFill>
              <a:effectLst/>
              <a:uLnTx/>
              <a:uFillTx/>
              <a:latin typeface="Helvetica"/>
              <a:ea typeface="+mn-ea"/>
              <a:cs typeface="+mn-cs"/>
            </a:endParaRPr>
          </a:p>
        </p:txBody>
      </p:sp>
    </p:spTree>
    <p:extLst>
      <p:ext uri="{BB962C8B-B14F-4D97-AF65-F5344CB8AC3E}">
        <p14:creationId xmlns:p14="http://schemas.microsoft.com/office/powerpoint/2010/main" val="4070695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Chart showing the differences between Social Security Disability Insurance and Supplemental Security Income." title="SSDI vs. SSI"/>
          <p:cNvSpPr>
            <a:spLocks noGrp="1"/>
          </p:cNvSpPr>
          <p:nvPr>
            <p:ph type="title"/>
          </p:nvPr>
        </p:nvSpPr>
        <p:spPr>
          <a:xfrm>
            <a:off x="0" y="1"/>
            <a:ext cx="9144000" cy="749030"/>
          </a:xfrm>
        </p:spPr>
        <p:txBody>
          <a:bodyPr/>
          <a:lstStyle/>
          <a:p>
            <a:r>
              <a:rPr lang="en-US"/>
              <a:t>SSDI vs. SSI</a:t>
            </a:r>
          </a:p>
        </p:txBody>
      </p:sp>
      <p:graphicFrame>
        <p:nvGraphicFramePr>
          <p:cNvPr id="8" name="Content Placeholder 7" descr="Comparison between SSDI and SSI"/>
          <p:cNvGraphicFramePr>
            <a:graphicFrameLocks noGrp="1"/>
          </p:cNvGraphicFramePr>
          <p:nvPr>
            <p:ph sz="quarter" idx="11"/>
          </p:nvPr>
        </p:nvGraphicFramePr>
        <p:xfrm>
          <a:off x="286868" y="749031"/>
          <a:ext cx="8570260" cy="4855703"/>
        </p:xfrm>
        <a:graphic>
          <a:graphicData uri="http://schemas.openxmlformats.org/drawingml/2006/table">
            <a:tbl>
              <a:tblPr firstRow="1" bandRow="1">
                <a:tableStyleId>{69CF1AB2-1976-4502-BF36-3FF5EA218861}</a:tableStyleId>
              </a:tblPr>
              <a:tblGrid>
                <a:gridCol w="4285130">
                  <a:extLst>
                    <a:ext uri="{9D8B030D-6E8A-4147-A177-3AD203B41FA5}">
                      <a16:colId xmlns:a16="http://schemas.microsoft.com/office/drawing/2014/main" val="20000"/>
                    </a:ext>
                  </a:extLst>
                </a:gridCol>
                <a:gridCol w="4285130">
                  <a:extLst>
                    <a:ext uri="{9D8B030D-6E8A-4147-A177-3AD203B41FA5}">
                      <a16:colId xmlns:a16="http://schemas.microsoft.com/office/drawing/2014/main" val="20001"/>
                    </a:ext>
                  </a:extLst>
                </a:gridCol>
              </a:tblGrid>
              <a:tr h="364434">
                <a:tc>
                  <a:txBody>
                    <a:bodyPr/>
                    <a:lstStyle/>
                    <a:p>
                      <a:r>
                        <a:rPr lang="en-US" sz="1800" b="1"/>
                        <a:t>Social</a:t>
                      </a:r>
                      <a:r>
                        <a:rPr lang="en-US" sz="1800" b="1" baseline="0"/>
                        <a:t> Security Disability Insurance </a:t>
                      </a:r>
                      <a:endParaRPr lang="en-US" sz="1800" b="0"/>
                    </a:p>
                  </a:txBody>
                  <a:tcPr/>
                </a:tc>
                <a:tc>
                  <a:txBody>
                    <a:bodyPr/>
                    <a:lstStyle/>
                    <a:p>
                      <a:r>
                        <a:rPr lang="en-US" sz="1800" b="1"/>
                        <a:t>Supplemental</a:t>
                      </a:r>
                      <a:r>
                        <a:rPr lang="en-US" sz="1800" b="1" baseline="0"/>
                        <a:t> Security Income </a:t>
                      </a:r>
                      <a:endParaRPr lang="en-US" sz="1800" b="0"/>
                    </a:p>
                  </a:txBody>
                  <a:tcPr/>
                </a:tc>
                <a:extLst>
                  <a:ext uri="{0D108BD9-81ED-4DB2-BD59-A6C34878D82A}">
                    <a16:rowId xmlns:a16="http://schemas.microsoft.com/office/drawing/2014/main" val="10000"/>
                  </a:ext>
                </a:extLst>
              </a:tr>
              <a:tr h="1198103">
                <a:tc>
                  <a:txBody>
                    <a:bodyPr/>
                    <a:lstStyle/>
                    <a:p>
                      <a:r>
                        <a:rPr lang="en-US" sz="1800" b="0" baseline="0"/>
                        <a:t>P</a:t>
                      </a:r>
                      <a:r>
                        <a:rPr lang="en-US" sz="1800" b="0"/>
                        <a:t>ayments</a:t>
                      </a:r>
                      <a:r>
                        <a:rPr lang="en-US" sz="1800" b="0" baseline="0"/>
                        <a:t> come from Social Security trust funds and are based on a person’s earnings.</a:t>
                      </a:r>
                      <a:endParaRPr lang="en-US" sz="1800" b="0"/>
                    </a:p>
                  </a:txBody>
                  <a:tcPr/>
                </a:tc>
                <a:tc>
                  <a:txBody>
                    <a:bodyPr/>
                    <a:lstStyle/>
                    <a:p>
                      <a:r>
                        <a:rPr lang="en-US" sz="1800" b="0" baseline="0"/>
                        <a:t>P</a:t>
                      </a:r>
                      <a:r>
                        <a:rPr lang="en-US" sz="1800" b="0"/>
                        <a:t>ayments come from the general treasury fund,</a:t>
                      </a:r>
                      <a:r>
                        <a:rPr lang="en-US" sz="1800" b="0" baseline="0"/>
                        <a:t> NOT the Social Security trust funds. SSI payments are not based on a person’s earnings.</a:t>
                      </a:r>
                      <a:endParaRPr lang="en-US" sz="1800" b="0"/>
                    </a:p>
                  </a:txBody>
                  <a:tcPr/>
                </a:tc>
                <a:extLst>
                  <a:ext uri="{0D108BD9-81ED-4DB2-BD59-A6C34878D82A}">
                    <a16:rowId xmlns:a16="http://schemas.microsoft.com/office/drawing/2014/main" val="10001"/>
                  </a:ext>
                </a:extLst>
              </a:tr>
              <a:tr h="322171">
                <a:tc>
                  <a:txBody>
                    <a:bodyPr/>
                    <a:lstStyle/>
                    <a:p>
                      <a:r>
                        <a:rPr lang="en-US" sz="1800" dirty="0"/>
                        <a:t>Insurance that workers earn by paying Social</a:t>
                      </a:r>
                      <a:r>
                        <a:rPr lang="en-US" sz="1800" baseline="0" dirty="0"/>
                        <a:t> Security taxes on their wages.</a:t>
                      </a:r>
                      <a:endParaRPr lang="en-US" sz="1800" dirty="0"/>
                    </a:p>
                  </a:txBody>
                  <a:tcPr/>
                </a:tc>
                <a:tc>
                  <a:txBody>
                    <a:bodyPr/>
                    <a:lstStyle/>
                    <a:p>
                      <a:r>
                        <a:rPr lang="en-US" sz="1800" kern="1200">
                          <a:solidFill>
                            <a:schemeClr val="dk1"/>
                          </a:solidFill>
                          <a:effectLst/>
                          <a:latin typeface="+mn-lt"/>
                          <a:ea typeface="+mn-ea"/>
                          <a:cs typeface="+mn-cs"/>
                        </a:rPr>
                        <a:t>Needs-based program where eligibility depends largely on limited income and resources.</a:t>
                      </a:r>
                    </a:p>
                  </a:txBody>
                  <a:tcPr/>
                </a:tc>
                <a:extLst>
                  <a:ext uri="{0D108BD9-81ED-4DB2-BD59-A6C34878D82A}">
                    <a16:rowId xmlns:a16="http://schemas.microsoft.com/office/drawing/2014/main" val="10002"/>
                  </a:ext>
                </a:extLst>
              </a:tr>
              <a:tr h="0">
                <a:tc>
                  <a:txBody>
                    <a:bodyPr/>
                    <a:lstStyle/>
                    <a:p>
                      <a:pPr algn="l"/>
                      <a:r>
                        <a:rPr lang="en-US" sz="1800"/>
                        <a:t>Pays benefits to disabled individuals who are unable to work, regardless of their income and resources.</a:t>
                      </a:r>
                    </a:p>
                  </a:txBody>
                  <a:tcPr/>
                </a:tc>
                <a:tc>
                  <a:txBody>
                    <a:bodyPr/>
                    <a:lstStyle/>
                    <a:p>
                      <a:r>
                        <a:rPr lang="en-US" sz="1800"/>
                        <a:t>Pays disabled individuals who are unable to work AND have limited income and resources;</a:t>
                      </a:r>
                      <a:r>
                        <a:rPr lang="en-US" sz="1800" baseline="0"/>
                        <a:t> </a:t>
                      </a:r>
                      <a:r>
                        <a:rPr lang="en-US" sz="1800"/>
                        <a:t>pays</a:t>
                      </a:r>
                      <a:r>
                        <a:rPr lang="en-US" sz="1800" baseline="0"/>
                        <a:t> aged individuals 65 and older with limited income and resources.</a:t>
                      </a:r>
                      <a:endParaRPr lang="en-US" sz="1800"/>
                    </a:p>
                  </a:txBody>
                  <a:tcPr/>
                </a:tc>
                <a:extLst>
                  <a:ext uri="{0D108BD9-81ED-4DB2-BD59-A6C34878D82A}">
                    <a16:rowId xmlns:a16="http://schemas.microsoft.com/office/drawing/2014/main" val="10003"/>
                  </a:ext>
                </a:extLst>
              </a:tr>
              <a:tr h="166528">
                <a:tc>
                  <a:txBody>
                    <a:bodyPr/>
                    <a:lstStyle/>
                    <a:p>
                      <a:pPr algn="l"/>
                      <a:r>
                        <a:rPr lang="en-US" sz="1800" b="0">
                          <a:solidFill>
                            <a:schemeClr val="tx1"/>
                          </a:solidFill>
                          <a:effectLst/>
                          <a:latin typeface="+mn-lt"/>
                        </a:rPr>
                        <a:t>Pays benefits for workers and for adults disabled since childhood. Must meet insured status requirements.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Benefits for children and adults in financial need. Must have limited income</a:t>
                      </a:r>
                      <a:r>
                        <a:rPr lang="en-US" sz="1800" baseline="0" dirty="0">
                          <a:solidFill>
                            <a:schemeClr val="tx1"/>
                          </a:solidFill>
                        </a:rPr>
                        <a:t> and limited resources.</a:t>
                      </a:r>
                      <a:endParaRPr lang="en-US" sz="1800" dirty="0">
                        <a:solidFill>
                          <a:schemeClr val="tx1"/>
                        </a:solidFill>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1147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82810" y="2175299"/>
            <a:ext cx="6487298" cy="1323439"/>
          </a:xfrm>
          <a:prstGeom prst="rect">
            <a:avLst/>
          </a:prstGeom>
        </p:spPr>
        <p:txBody>
          <a:bodyPr wrap="square">
            <a:spAutoFit/>
          </a:bodyPr>
          <a:lstStyle/>
          <a:p>
            <a:pPr lvl="0" algn="ctr"/>
            <a:r>
              <a:rPr lang="en-US" sz="4000" b="1">
                <a:solidFill>
                  <a:srgbClr val="003366"/>
                </a:solidFill>
                <a:latin typeface="Times"/>
              </a:rPr>
              <a:t>Social Security </a:t>
            </a:r>
          </a:p>
          <a:p>
            <a:pPr lvl="0"/>
            <a:r>
              <a:rPr lang="en-US" sz="4000" b="1">
                <a:solidFill>
                  <a:srgbClr val="003366"/>
                </a:solidFill>
                <a:latin typeface="Times"/>
              </a:rPr>
              <a:t>Disability Insurance (SSDI)</a:t>
            </a:r>
          </a:p>
        </p:txBody>
      </p:sp>
    </p:spTree>
    <p:extLst>
      <p:ext uri="{BB962C8B-B14F-4D97-AF65-F5344CB8AC3E}">
        <p14:creationId xmlns:p14="http://schemas.microsoft.com/office/powerpoint/2010/main" val="2300578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3742"/>
            <a:ext cx="9144000" cy="651319"/>
          </a:xfrm>
        </p:spPr>
        <p:txBody>
          <a:bodyPr/>
          <a:lstStyle/>
          <a:p>
            <a:pPr lvl="0">
              <a:spcBef>
                <a:spcPts val="0"/>
              </a:spcBef>
            </a:pPr>
            <a:r>
              <a:rPr lang="en-US" sz="3600">
                <a:solidFill>
                  <a:srgbClr val="003366"/>
                </a:solidFill>
              </a:rPr>
              <a:t>Social Security Disability Insurance (SSDI)</a:t>
            </a:r>
          </a:p>
        </p:txBody>
      </p:sp>
      <p:sp>
        <p:nvSpPr>
          <p:cNvPr id="3" name="Content Placeholder 2"/>
          <p:cNvSpPr>
            <a:spLocks noGrp="1"/>
          </p:cNvSpPr>
          <p:nvPr>
            <p:ph sz="quarter" idx="10"/>
          </p:nvPr>
        </p:nvSpPr>
        <p:spPr>
          <a:xfrm>
            <a:off x="369651" y="1593139"/>
            <a:ext cx="8511702" cy="3767755"/>
          </a:xfrm>
        </p:spPr>
        <p:txBody>
          <a:bodyPr/>
          <a:lstStyle/>
          <a:p>
            <a:pPr marL="0" lvl="0" indent="0">
              <a:spcBef>
                <a:spcPts val="0"/>
              </a:spcBef>
              <a:spcAft>
                <a:spcPts val="600"/>
              </a:spcAft>
              <a:buNone/>
            </a:pPr>
            <a:r>
              <a:rPr lang="en-US" sz="2200" b="1">
                <a:solidFill>
                  <a:srgbClr val="003366"/>
                </a:solidFill>
              </a:rPr>
              <a:t>What is it?</a:t>
            </a:r>
          </a:p>
          <a:p>
            <a:pPr marL="0" lvl="0" indent="0">
              <a:spcBef>
                <a:spcPts val="0"/>
              </a:spcBef>
              <a:buNone/>
            </a:pPr>
            <a:r>
              <a:rPr lang="en-US" sz="2000">
                <a:solidFill>
                  <a:srgbClr val="003366"/>
                </a:solidFill>
              </a:rPr>
              <a:t>SSDI provides a monthly benefit to people who are no longer able to work because of a significant disabling condition(s). SSA does not pay partial or temporary disability benefits.</a:t>
            </a:r>
          </a:p>
          <a:p>
            <a:pPr marL="0" lvl="0" indent="0">
              <a:spcBef>
                <a:spcPts val="0"/>
              </a:spcBef>
              <a:buNone/>
            </a:pPr>
            <a:endParaRPr lang="en-US" sz="1000">
              <a:solidFill>
                <a:srgbClr val="003366"/>
              </a:solidFill>
            </a:endParaRPr>
          </a:p>
          <a:p>
            <a:pPr marL="0" lvl="0" indent="0">
              <a:spcBef>
                <a:spcPts val="0"/>
              </a:spcBef>
              <a:buNone/>
            </a:pPr>
            <a:r>
              <a:rPr lang="en-US" sz="2200" b="1">
                <a:solidFill>
                  <a:srgbClr val="003366"/>
                </a:solidFill>
              </a:rPr>
              <a:t>Who is it for? </a:t>
            </a:r>
          </a:p>
          <a:p>
            <a:pPr marL="0" lvl="0" indent="0">
              <a:spcBef>
                <a:spcPts val="0"/>
              </a:spcBef>
              <a:buNone/>
            </a:pPr>
            <a:r>
              <a:rPr lang="en-US" sz="2000">
                <a:solidFill>
                  <a:srgbClr val="003366"/>
                </a:solidFill>
              </a:rPr>
              <a:t>People who cannot perform substantial work activity may qualify if they:</a:t>
            </a:r>
          </a:p>
          <a:p>
            <a:pPr lvl="0">
              <a:spcBef>
                <a:spcPts val="0"/>
              </a:spcBef>
            </a:pPr>
            <a:r>
              <a:rPr lang="en-US" sz="2000">
                <a:solidFill>
                  <a:srgbClr val="003366"/>
                </a:solidFill>
              </a:rPr>
              <a:t>have medical condition(s) expected to last at least 12 months or result in death</a:t>
            </a:r>
          </a:p>
          <a:p>
            <a:pPr lvl="0">
              <a:spcBef>
                <a:spcPts val="0"/>
              </a:spcBef>
            </a:pPr>
            <a:r>
              <a:rPr lang="en-US" sz="2000">
                <a:solidFill>
                  <a:srgbClr val="003366"/>
                </a:solidFill>
              </a:rPr>
              <a:t>are younger than full retirement age (FRA) and earn less than the  substantial gainful activity (SGA) limit </a:t>
            </a:r>
          </a:p>
          <a:p>
            <a:pPr lvl="0">
              <a:spcBef>
                <a:spcPts val="0"/>
              </a:spcBef>
            </a:pPr>
            <a:r>
              <a:rPr lang="en-US" sz="2000">
                <a:solidFill>
                  <a:srgbClr val="003366"/>
                </a:solidFill>
              </a:rPr>
              <a:t>have recent work and a certain number of work credits based on age</a:t>
            </a:r>
          </a:p>
        </p:txBody>
      </p:sp>
      <p:sp>
        <p:nvSpPr>
          <p:cNvPr id="4" name="Rectangle 3"/>
          <p:cNvSpPr/>
          <p:nvPr/>
        </p:nvSpPr>
        <p:spPr>
          <a:xfrm>
            <a:off x="3265072" y="5314158"/>
            <a:ext cx="2832827" cy="461665"/>
          </a:xfrm>
          <a:prstGeom prst="rect">
            <a:avLst/>
          </a:prstGeom>
        </p:spPr>
        <p:txBody>
          <a:bodyPr wrap="none">
            <a:spAutoFit/>
          </a:bodyPr>
          <a:lstStyle/>
          <a:p>
            <a:r>
              <a:rPr lang="en-US" sz="2400" b="1">
                <a:solidFill>
                  <a:schemeClr val="tx1">
                    <a:lumMod val="75000"/>
                  </a:schemeClr>
                </a:solidFill>
                <a:hlinkClick r:id="rId3"/>
              </a:rPr>
              <a:t>ssa.gov/disability</a:t>
            </a:r>
            <a:endParaRPr lang="en-US" sz="2400" b="1">
              <a:solidFill>
                <a:schemeClr val="tx1">
                  <a:lumMod val="75000"/>
                </a:schemeClr>
              </a:solidFill>
            </a:endParaRPr>
          </a:p>
        </p:txBody>
      </p:sp>
    </p:spTree>
    <p:extLst>
      <p:ext uri="{BB962C8B-B14F-4D97-AF65-F5344CB8AC3E}">
        <p14:creationId xmlns:p14="http://schemas.microsoft.com/office/powerpoint/2010/main" val="85642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0958"/>
            <a:ext cx="9129486" cy="646331"/>
          </a:xfrm>
        </p:spPr>
        <p:txBody>
          <a:bodyPr/>
          <a:lstStyle/>
          <a:p>
            <a:r>
              <a:rPr lang="en-US" sz="3600" dirty="0"/>
              <a:t>Rules for Recent Work Test</a:t>
            </a:r>
            <a:br>
              <a:rPr lang="en-US" sz="3600" dirty="0"/>
            </a:br>
            <a:endParaRPr lang="en-US" sz="3600" dirty="0"/>
          </a:p>
        </p:txBody>
      </p:sp>
      <p:graphicFrame>
        <p:nvGraphicFramePr>
          <p:cNvPr id="7" name="Content Placeholder 6" descr="The following table shows the rules for how much work you need for the recent work test, based on your age when your disability began. We base the rules in this table on the calendar quarter in which you turned or will turn a certain age." title="Table Explaining Rules for Recent Work Test"/>
          <p:cNvGraphicFramePr>
            <a:graphicFrameLocks noGrp="1"/>
          </p:cNvGraphicFramePr>
          <p:nvPr>
            <p:ph idx="1"/>
          </p:nvPr>
        </p:nvGraphicFramePr>
        <p:xfrm>
          <a:off x="164924" y="1120877"/>
          <a:ext cx="8853714" cy="4421492"/>
        </p:xfrm>
        <a:graphic>
          <a:graphicData uri="http://schemas.openxmlformats.org/drawingml/2006/table">
            <a:tbl>
              <a:tblPr firstRow="1" bandRow="1">
                <a:tableStyleId>{5C22544A-7EE6-4342-B048-85BDC9FD1C3A}</a:tableStyleId>
              </a:tblPr>
              <a:tblGrid>
                <a:gridCol w="3976914">
                  <a:extLst>
                    <a:ext uri="{9D8B030D-6E8A-4147-A177-3AD203B41FA5}">
                      <a16:colId xmlns:a16="http://schemas.microsoft.com/office/drawing/2014/main" val="164544814"/>
                    </a:ext>
                  </a:extLst>
                </a:gridCol>
                <a:gridCol w="4876800">
                  <a:extLst>
                    <a:ext uri="{9D8B030D-6E8A-4147-A177-3AD203B41FA5}">
                      <a16:colId xmlns:a16="http://schemas.microsoft.com/office/drawing/2014/main" val="2169140657"/>
                    </a:ext>
                  </a:extLst>
                </a:gridCol>
              </a:tblGrid>
              <a:tr h="391620">
                <a:tc>
                  <a:txBody>
                    <a:bodyPr/>
                    <a:lstStyle/>
                    <a:p>
                      <a:pPr algn="ctr"/>
                      <a:r>
                        <a:rPr lang="en-US" sz="2200" dirty="0"/>
                        <a:t>If you become disabled</a:t>
                      </a:r>
                    </a:p>
                  </a:txBody>
                  <a:tcPr marL="100363" marR="100363" marT="50182" marB="50182"/>
                </a:tc>
                <a:tc>
                  <a:txBody>
                    <a:bodyPr/>
                    <a:lstStyle/>
                    <a:p>
                      <a:pPr algn="ctr"/>
                      <a:r>
                        <a:rPr lang="en-US" sz="2200" dirty="0"/>
                        <a:t>You generally need</a:t>
                      </a:r>
                    </a:p>
                  </a:txBody>
                  <a:tcPr marL="100363" marR="100363" marT="50182" marB="50182"/>
                </a:tc>
                <a:extLst>
                  <a:ext uri="{0D108BD9-81ED-4DB2-BD59-A6C34878D82A}">
                    <a16:rowId xmlns:a16="http://schemas.microsoft.com/office/drawing/2014/main" val="2594397504"/>
                  </a:ext>
                </a:extLst>
              </a:tr>
              <a:tr h="1271908">
                <a:tc>
                  <a:txBody>
                    <a:bodyPr/>
                    <a:lstStyle/>
                    <a:p>
                      <a:r>
                        <a:rPr lang="en-US" sz="2200" dirty="0"/>
                        <a:t>In or before the quarter you turn age 24</a:t>
                      </a:r>
                    </a:p>
                  </a:txBody>
                  <a:tcPr marL="100363" marR="100363" marT="50182" marB="50182"/>
                </a:tc>
                <a:tc>
                  <a:txBody>
                    <a:bodyPr/>
                    <a:lstStyle/>
                    <a:p>
                      <a:r>
                        <a:rPr lang="en-US" sz="2200" dirty="0"/>
                        <a:t>1.5 years of work during the three-year</a:t>
                      </a:r>
                      <a:r>
                        <a:rPr lang="en-US" sz="2200" baseline="0" dirty="0"/>
                        <a:t> period ending with the quarter you become disabled.</a:t>
                      </a:r>
                      <a:endParaRPr lang="en-US" sz="2200" dirty="0"/>
                    </a:p>
                  </a:txBody>
                  <a:tcPr marL="100363" marR="100363" marT="50182" marB="50182"/>
                </a:tc>
                <a:extLst>
                  <a:ext uri="{0D108BD9-81ED-4DB2-BD59-A6C34878D82A}">
                    <a16:rowId xmlns:a16="http://schemas.microsoft.com/office/drawing/2014/main" val="4175390465"/>
                  </a:ext>
                </a:extLst>
              </a:tr>
              <a:tr h="1607736">
                <a:tc>
                  <a:txBody>
                    <a:bodyPr/>
                    <a:lstStyle/>
                    <a:p>
                      <a:r>
                        <a:rPr lang="en-US" sz="2200" dirty="0"/>
                        <a:t>In the quarter after you turn age </a:t>
                      </a:r>
                      <a:r>
                        <a:rPr lang="en-US" sz="2200" baseline="0" dirty="0"/>
                        <a:t>24 but before the quarter you turn age 31</a:t>
                      </a:r>
                      <a:endParaRPr lang="en-US" sz="2200" dirty="0"/>
                    </a:p>
                  </a:txBody>
                  <a:tcPr marL="100363" marR="100363" marT="50182" marB="50182"/>
                </a:tc>
                <a:tc>
                  <a:txBody>
                    <a:bodyPr/>
                    <a:lstStyle/>
                    <a:p>
                      <a:r>
                        <a:rPr lang="en-US" sz="2200" dirty="0"/>
                        <a:t>Work during half the</a:t>
                      </a:r>
                      <a:r>
                        <a:rPr lang="en-US" sz="2200" baseline="0" dirty="0"/>
                        <a:t> time for the period beginning with the quarter after you turned 21 and ending with the quarter you become disabled.</a:t>
                      </a:r>
                      <a:endParaRPr lang="en-US" sz="2200" dirty="0"/>
                    </a:p>
                  </a:txBody>
                  <a:tcPr marL="100363" marR="100363" marT="50182" marB="50182"/>
                </a:tc>
                <a:extLst>
                  <a:ext uri="{0D108BD9-81ED-4DB2-BD59-A6C34878D82A}">
                    <a16:rowId xmlns:a16="http://schemas.microsoft.com/office/drawing/2014/main" val="401067975"/>
                  </a:ext>
                </a:extLst>
              </a:tr>
              <a:tr h="470520">
                <a:tc>
                  <a:txBody>
                    <a:bodyPr/>
                    <a:lstStyle/>
                    <a:p>
                      <a:r>
                        <a:rPr lang="en-US" sz="2200" dirty="0"/>
                        <a:t>In the quarter you turn</a:t>
                      </a:r>
                      <a:r>
                        <a:rPr lang="en-US" sz="2200" baseline="0" dirty="0"/>
                        <a:t> age 31 or later</a:t>
                      </a:r>
                      <a:endParaRPr lang="en-US" sz="2200" dirty="0"/>
                    </a:p>
                  </a:txBody>
                  <a:tcPr marL="100363" marR="100363" marT="50182" marB="50182"/>
                </a:tc>
                <a:tc>
                  <a:txBody>
                    <a:bodyPr/>
                    <a:lstStyle/>
                    <a:p>
                      <a:r>
                        <a:rPr lang="en-US" sz="2200" dirty="0"/>
                        <a:t>Work during five years out of the 10-year period ending with the quarter your disability began.</a:t>
                      </a:r>
                    </a:p>
                  </a:txBody>
                  <a:tcPr marL="100363" marR="100363" marT="50182" marB="50182"/>
                </a:tc>
                <a:extLst>
                  <a:ext uri="{0D108BD9-81ED-4DB2-BD59-A6C34878D82A}">
                    <a16:rowId xmlns:a16="http://schemas.microsoft.com/office/drawing/2014/main" val="699407913"/>
                  </a:ext>
                </a:extLst>
              </a:tr>
            </a:tbl>
          </a:graphicData>
        </a:graphic>
      </p:graphicFrame>
    </p:spTree>
    <p:extLst>
      <p:ext uri="{BB962C8B-B14F-4D97-AF65-F5344CB8AC3E}">
        <p14:creationId xmlns:p14="http://schemas.microsoft.com/office/powerpoint/2010/main" val="269969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spcBef>
                <a:spcPts val="0"/>
              </a:spcBef>
            </a:pPr>
            <a:r>
              <a:rPr lang="en-US" sz="3600" dirty="0">
                <a:solidFill>
                  <a:srgbClr val="003366"/>
                </a:solidFill>
                <a:ea typeface="+mn-ea"/>
                <a:cs typeface="+mn-cs"/>
              </a:rPr>
              <a:t>When should I apply for disability benefits?</a:t>
            </a:r>
          </a:p>
        </p:txBody>
      </p:sp>
      <p:sp>
        <p:nvSpPr>
          <p:cNvPr id="5" name="Text Placeholder 4"/>
          <p:cNvSpPr>
            <a:spLocks noGrp="1"/>
          </p:cNvSpPr>
          <p:nvPr>
            <p:ph type="body" sz="quarter" idx="10"/>
          </p:nvPr>
        </p:nvSpPr>
        <p:spPr>
          <a:xfrm>
            <a:off x="601454" y="1942313"/>
            <a:ext cx="7941091" cy="3512426"/>
          </a:xfrm>
        </p:spPr>
        <p:txBody>
          <a:bodyPr/>
          <a:lstStyle/>
          <a:p>
            <a:pPr marL="342900" lvl="0" indent="-342900">
              <a:spcBef>
                <a:spcPts val="0"/>
              </a:spcBef>
              <a:buFont typeface="Arial" panose="020B0604020202020204" pitchFamily="34" charset="0"/>
              <a:buChar char="•"/>
            </a:pPr>
            <a:r>
              <a:rPr lang="en-US" sz="2400" dirty="0">
                <a:solidFill>
                  <a:srgbClr val="003366"/>
                </a:solidFill>
              </a:rPr>
              <a:t>Apply as soon as you become disabled. </a:t>
            </a:r>
            <a:endParaRPr lang="en-US" sz="1100" dirty="0">
              <a:solidFill>
                <a:srgbClr val="003366"/>
              </a:solidFill>
            </a:endParaRPr>
          </a:p>
          <a:p>
            <a:pPr marL="342900" lvl="0" indent="-342900">
              <a:spcBef>
                <a:spcPts val="0"/>
              </a:spcBef>
              <a:buFont typeface="Arial" panose="020B0604020202020204" pitchFamily="34" charset="0"/>
              <a:buChar char="•"/>
            </a:pPr>
            <a:r>
              <a:rPr lang="en-US" sz="2400" dirty="0">
                <a:solidFill>
                  <a:srgbClr val="003366"/>
                </a:solidFill>
              </a:rPr>
              <a:t>Processing an application for disability benefits can take three to five months. </a:t>
            </a:r>
            <a:endParaRPr lang="en-US" sz="1100" dirty="0">
              <a:solidFill>
                <a:srgbClr val="003366"/>
              </a:solidFill>
            </a:endParaRPr>
          </a:p>
          <a:p>
            <a:pPr marL="342900" lvl="0" indent="-342900">
              <a:spcBef>
                <a:spcPts val="0"/>
              </a:spcBef>
              <a:buFont typeface="Arial" panose="020B0604020202020204" pitchFamily="34" charset="0"/>
              <a:buChar char="•"/>
            </a:pPr>
            <a:r>
              <a:rPr lang="en-US" sz="2400" dirty="0">
                <a:solidFill>
                  <a:srgbClr val="003366"/>
                </a:solidFill>
              </a:rPr>
              <a:t>We may be able to process your application faster if you help us by getting any other information we need.</a:t>
            </a:r>
          </a:p>
          <a:p>
            <a:endParaRPr lang="en-US" dirty="0"/>
          </a:p>
        </p:txBody>
      </p:sp>
    </p:spTree>
    <p:extLst>
      <p:ext uri="{BB962C8B-B14F-4D97-AF65-F5344CB8AC3E}">
        <p14:creationId xmlns:p14="http://schemas.microsoft.com/office/powerpoint/2010/main" val="2898242569"/>
      </p:ext>
    </p:extLst>
  </p:cSld>
  <p:clrMapOvr>
    <a:masterClrMapping/>
  </p:clrMapOvr>
</p:sld>
</file>

<file path=ppt/theme/theme1.xml><?xml version="1.0" encoding="utf-8"?>
<a:theme xmlns:a="http://schemas.openxmlformats.org/drawingml/2006/main" name="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ormAutofit fontScale="92500" lnSpcReduction="10000"/>
      </a:bodyPr>
      <a:lstStyle>
        <a:defPPr marL="0" indent="0">
          <a:lnSpc>
            <a:spcPct val="150000"/>
          </a:lnSpc>
          <a:buFont typeface="Arial" panose="020B0604020202020204" pitchFamily="34" charset="0"/>
          <a:buNone/>
          <a:defRPr sz="2400" dirty="0" smtClean="0"/>
        </a:defPPr>
      </a:lstStyle>
    </a:txDef>
  </a:objectDefaults>
  <a:extraClrSchemeLst/>
</a:theme>
</file>

<file path=ppt/theme/theme9.xml><?xml version="1.0" encoding="utf-8"?>
<a:theme xmlns:a="http://schemas.openxmlformats.org/drawingml/2006/main" name="7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16D1D7BD74BE540992DBBAAF8A93C50" ma:contentTypeVersion="4" ma:contentTypeDescription="Create a new document." ma:contentTypeScope="" ma:versionID="98c483069493b31b5f5a825ebbcba385">
  <xsd:schema xmlns:xsd="http://www.w3.org/2001/XMLSchema" xmlns:xs="http://www.w3.org/2001/XMLSchema" xmlns:p="http://schemas.microsoft.com/office/2006/metadata/properties" xmlns:ns2="7a645a87-4eb4-4f56-a72c-a706c615cd43" xmlns:ns3="8ba8819a-876f-4ef6-ae01-e17e318f7eeb" targetNamespace="http://schemas.microsoft.com/office/2006/metadata/properties" ma:root="true" ma:fieldsID="dfbce2a6895e27bd9971fe652c7c8a4a" ns2:_="" ns3:_="">
    <xsd:import namespace="7a645a87-4eb4-4f56-a72c-a706c615cd43"/>
    <xsd:import namespace="8ba8819a-876f-4ef6-ae01-e17e318f7ee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645a87-4eb4-4f56-a72c-a706c615cd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ba8819a-876f-4ef6-ae01-e17e318f7ee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A07D156-053D-4831-B32E-3C814154AA72}">
  <ds:schemaRefs>
    <ds:schemaRef ds:uri="http://schemas.microsoft.com/sharepoint/v3/contenttype/forms"/>
  </ds:schemaRefs>
</ds:datastoreItem>
</file>

<file path=customXml/itemProps2.xml><?xml version="1.0" encoding="utf-8"?>
<ds:datastoreItem xmlns:ds="http://schemas.openxmlformats.org/officeDocument/2006/customXml" ds:itemID="{D857FCD0-E0B0-4118-8447-626F71FCDF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645a87-4eb4-4f56-a72c-a706c615cd43"/>
    <ds:schemaRef ds:uri="8ba8819a-876f-4ef6-ae01-e17e318f7e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C1D150-B45C-4469-AD4B-55248EA5D732}">
  <ds:schemaRefs>
    <ds:schemaRef ds:uri="http://schemas.openxmlformats.org/package/2006/metadata/core-properties"/>
    <ds:schemaRef ds:uri="http://purl.org/dc/terms/"/>
    <ds:schemaRef ds:uri="7a645a87-4eb4-4f56-a72c-a706c615cd43"/>
    <ds:schemaRef ds:uri="http://schemas.microsoft.com/office/2006/documentManagement/types"/>
    <ds:schemaRef ds:uri="http://schemas.microsoft.com/office/2006/metadata/properties"/>
    <ds:schemaRef ds:uri="http://purl.org/dc/elements/1.1/"/>
    <ds:schemaRef ds:uri="http://schemas.microsoft.com/office/infopath/2007/PartnerControls"/>
    <ds:schemaRef ds:uri="8ba8819a-876f-4ef6-ae01-e17e318f7ee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UPP Template</Template>
  <TotalTime>524</TotalTime>
  <Words>7561</Words>
  <Application>Microsoft Office PowerPoint</Application>
  <PresentationFormat>On-screen Show (4:3)</PresentationFormat>
  <Paragraphs>553</Paragraphs>
  <Slides>41</Slides>
  <Notes>36</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41</vt:i4>
      </vt:variant>
    </vt:vector>
  </HeadingPairs>
  <TitlesOfParts>
    <vt:vector size="59" baseType="lpstr">
      <vt:lpstr>Arial</vt:lpstr>
      <vt:lpstr>Calibri</vt:lpstr>
      <vt:lpstr>Calibri Light</vt:lpstr>
      <vt:lpstr>Georgia</vt:lpstr>
      <vt:lpstr>Helvetica</vt:lpstr>
      <vt:lpstr>Segoe UI</vt:lpstr>
      <vt:lpstr>Times</vt:lpstr>
      <vt:lpstr>Times New Roman</vt:lpstr>
      <vt:lpstr>Wingdings</vt:lpstr>
      <vt:lpstr>UPP Template</vt:lpstr>
      <vt:lpstr>3_UPP Template</vt:lpstr>
      <vt:lpstr>1_UPP Template</vt:lpstr>
      <vt:lpstr>2_UPP Template</vt:lpstr>
      <vt:lpstr>4_UPP Template</vt:lpstr>
      <vt:lpstr>Custom Design</vt:lpstr>
      <vt:lpstr>5_UPP Template</vt:lpstr>
      <vt:lpstr>6_UPP Template</vt:lpstr>
      <vt:lpstr>7_UPP Template</vt:lpstr>
      <vt:lpstr>Social Security:  With You Through Life’s Journey…</vt:lpstr>
      <vt:lpstr>PowerPoint Presentation</vt:lpstr>
      <vt:lpstr>We’re With You If The Unexpected Happens</vt:lpstr>
      <vt:lpstr>PowerPoint Presentation</vt:lpstr>
      <vt:lpstr>SSDI vs. SSI</vt:lpstr>
      <vt:lpstr>PowerPoint Presentation</vt:lpstr>
      <vt:lpstr>Social Security Disability Insurance (SSDI)</vt:lpstr>
      <vt:lpstr>Rules for Recent Work Test </vt:lpstr>
      <vt:lpstr>When should I apply for disability benefits?</vt:lpstr>
      <vt:lpstr>How do I apply for disability benefits?</vt:lpstr>
      <vt:lpstr>SSDI: What Happens Next?</vt:lpstr>
      <vt:lpstr>Disability Determination Services Office - State </vt:lpstr>
      <vt:lpstr>Disability Evaluation Under Social Security</vt:lpstr>
      <vt:lpstr>Compassionate Allowances (CAL) </vt:lpstr>
      <vt:lpstr>Wounded Warriors &amp; Veterans</vt:lpstr>
      <vt:lpstr>How is a Disability Determination Made? </vt:lpstr>
      <vt:lpstr>We’ll tell you our decision… </vt:lpstr>
      <vt:lpstr>Disagree With The Medical Decision?</vt:lpstr>
      <vt:lpstr>SSDI: Benefits for the Family</vt:lpstr>
      <vt:lpstr>PowerPoint Presentation</vt:lpstr>
      <vt:lpstr>Supplemental Security Income (SSI)</vt:lpstr>
      <vt:lpstr>PowerPoint Presentation</vt:lpstr>
      <vt:lpstr>Requirements for Getting SSI</vt:lpstr>
      <vt:lpstr>Income</vt:lpstr>
      <vt:lpstr>Resources</vt:lpstr>
      <vt:lpstr>Living Arrangements</vt:lpstr>
      <vt:lpstr>What to Report Under SSI</vt:lpstr>
      <vt:lpstr>Reporting Responsibilities Under SSI</vt:lpstr>
      <vt:lpstr>How to Apply for SSI</vt:lpstr>
      <vt:lpstr>We’re With You Through Life’s Journey</vt:lpstr>
      <vt:lpstr>Medicare and Medicaid</vt:lpstr>
      <vt:lpstr>Medicare Eligibility</vt:lpstr>
      <vt:lpstr>Social Security Website</vt:lpstr>
      <vt:lpstr>my Social Security</vt:lpstr>
      <vt:lpstr>How to Open/Sign In to a my Social Security Account</vt:lpstr>
      <vt:lpstr>my Social Security Services</vt:lpstr>
      <vt:lpstr>Social Securiaaty Statement</vt:lpstr>
      <vt:lpstr>my Social Security Services</vt:lpstr>
      <vt:lpstr>Scam Awareness - 3 Tips to Protect Yourself</vt:lpstr>
      <vt:lpstr>Scam Awareness &amp; Social Security</vt:lpstr>
      <vt:lpstr>Q&amp;A Session</vt:lpstr>
    </vt:vector>
  </TitlesOfParts>
  <Company>Social Security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889123</dc:creator>
  <cp:lastModifiedBy>Hoffman, Patty</cp:lastModifiedBy>
  <cp:revision>13</cp:revision>
  <cp:lastPrinted>2018-02-05T15:17:28Z</cp:lastPrinted>
  <dcterms:created xsi:type="dcterms:W3CDTF">2016-09-26T18:33:45Z</dcterms:created>
  <dcterms:modified xsi:type="dcterms:W3CDTF">2023-06-07T18:50:06Z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0x010100416D1D7BD74BE540992DBBAAF8A93C50</vt:lpwstr>
  </property>
  <property fmtid="{D5CDD505-2E9C-101B-9397-08002B2CF9AE}" pid="3" name="_AdHocReviewCycleID">
    <vt:i4>-816046286</vt:i4>
  </property>
  <property fmtid="{D5CDD505-2E9C-101B-9397-08002B2CF9AE}" pid="4" name="_NewReviewCycle">
    <vt:lpwstr/>
  </property>
  <property fmtid="{D5CDD505-2E9C-101B-9397-08002B2CF9AE}" pid="5" name="_EmailSubject">
    <vt:lpwstr>MPA Lunch &amp; Learn</vt:lpwstr>
  </property>
  <property fmtid="{D5CDD505-2E9C-101B-9397-08002B2CF9AE}" pid="6" name="_AuthorEmail">
    <vt:lpwstr>Patty.Hoffman@ssa.gov</vt:lpwstr>
  </property>
  <property fmtid="{D5CDD505-2E9C-101B-9397-08002B2CF9AE}" pid="7" name="_AuthorEmailDisplayName">
    <vt:lpwstr>Hoffman, Patty</vt:lpwstr>
  </property>
  <property fmtid="{D5CDD505-2E9C-101B-9397-08002B2CF9AE}" pid="8" name="_PreviousAdHocReviewCycleID">
    <vt:i4>-667416894</vt:i4>
  </property>
</Properties>
</file>