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Lst>
  <p:notesMasterIdLst>
    <p:notesMasterId r:id="rId50"/>
  </p:notesMasterIdLst>
  <p:sldIdLst>
    <p:sldId id="256" r:id="rId2"/>
    <p:sldId id="289" r:id="rId3"/>
    <p:sldId id="258" r:id="rId4"/>
    <p:sldId id="266" r:id="rId5"/>
    <p:sldId id="290" r:id="rId6"/>
    <p:sldId id="293" r:id="rId7"/>
    <p:sldId id="292" r:id="rId8"/>
    <p:sldId id="341" r:id="rId9"/>
    <p:sldId id="320" r:id="rId10"/>
    <p:sldId id="297" r:id="rId11"/>
    <p:sldId id="324" r:id="rId12"/>
    <p:sldId id="325" r:id="rId13"/>
    <p:sldId id="323" r:id="rId14"/>
    <p:sldId id="347" r:id="rId15"/>
    <p:sldId id="346" r:id="rId16"/>
    <p:sldId id="342" r:id="rId17"/>
    <p:sldId id="326" r:id="rId18"/>
    <p:sldId id="327" r:id="rId19"/>
    <p:sldId id="269" r:id="rId20"/>
    <p:sldId id="328" r:id="rId21"/>
    <p:sldId id="345" r:id="rId22"/>
    <p:sldId id="330" r:id="rId23"/>
    <p:sldId id="349" r:id="rId24"/>
    <p:sldId id="298" r:id="rId25"/>
    <p:sldId id="348" r:id="rId26"/>
    <p:sldId id="319" r:id="rId27"/>
    <p:sldId id="343" r:id="rId28"/>
    <p:sldId id="331" r:id="rId29"/>
    <p:sldId id="300" r:id="rId30"/>
    <p:sldId id="279" r:id="rId31"/>
    <p:sldId id="261" r:id="rId32"/>
    <p:sldId id="301" r:id="rId33"/>
    <p:sldId id="302" r:id="rId34"/>
    <p:sldId id="303" r:id="rId35"/>
    <p:sldId id="304" r:id="rId36"/>
    <p:sldId id="305" r:id="rId37"/>
    <p:sldId id="306" r:id="rId38"/>
    <p:sldId id="307" r:id="rId39"/>
    <p:sldId id="312" r:id="rId40"/>
    <p:sldId id="344" r:id="rId41"/>
    <p:sldId id="333" r:id="rId42"/>
    <p:sldId id="329" r:id="rId43"/>
    <p:sldId id="337" r:id="rId44"/>
    <p:sldId id="336" r:id="rId45"/>
    <p:sldId id="315" r:id="rId46"/>
    <p:sldId id="314" r:id="rId47"/>
    <p:sldId id="316" r:id="rId48"/>
    <p:sldId id="318" r:id="rId4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002B"/>
    <a:srgbClr val="E2002B"/>
    <a:srgbClr val="C00025"/>
    <a:srgbClr val="A50021"/>
    <a:srgbClr val="CC0000"/>
    <a:srgbClr val="D412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4A9742-2398-4D16-A2C4-3FA4345762DC}" v="25" dt="2023-12-18T17:51:27.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369" autoAdjust="0"/>
  </p:normalViewPr>
  <p:slideViewPr>
    <p:cSldViewPr snapToGrid="0">
      <p:cViewPr varScale="1">
        <p:scale>
          <a:sx n="98" d="100"/>
          <a:sy n="98" d="100"/>
        </p:scale>
        <p:origin x="10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olk, Thomas M." userId="10ad19ad-3d29-4ee6-8c45-a4fa44d78cd3" providerId="ADAL" clId="{F74A9742-2398-4D16-A2C4-3FA4345762DC}"/>
    <pc:docChg chg="custSel addSld delSld modSld sldOrd">
      <pc:chgData name="Volk, Thomas M." userId="10ad19ad-3d29-4ee6-8c45-a4fa44d78cd3" providerId="ADAL" clId="{F74A9742-2398-4D16-A2C4-3FA4345762DC}" dt="2023-12-18T17:55:01.867" v="717" actId="6549"/>
      <pc:docMkLst>
        <pc:docMk/>
      </pc:docMkLst>
      <pc:sldChg chg="modSp mod">
        <pc:chgData name="Volk, Thomas M." userId="10ad19ad-3d29-4ee6-8c45-a4fa44d78cd3" providerId="ADAL" clId="{F74A9742-2398-4D16-A2C4-3FA4345762DC}" dt="2023-12-18T16:41:59.782" v="638" actId="1076"/>
        <pc:sldMkLst>
          <pc:docMk/>
          <pc:sldMk cId="151697193" sldId="256"/>
        </pc:sldMkLst>
        <pc:spChg chg="mod">
          <ac:chgData name="Volk, Thomas M." userId="10ad19ad-3d29-4ee6-8c45-a4fa44d78cd3" providerId="ADAL" clId="{F74A9742-2398-4D16-A2C4-3FA4345762DC}" dt="2023-12-18T16:41:59.782" v="638" actId="1076"/>
          <ac:spMkLst>
            <pc:docMk/>
            <pc:sldMk cId="151697193" sldId="256"/>
            <ac:spMk id="3" creationId="{F6C52D3B-5DBF-4497-83D9-76FCD01EA3C0}"/>
          </ac:spMkLst>
        </pc:spChg>
      </pc:sldChg>
      <pc:sldChg chg="modNotesTx">
        <pc:chgData name="Volk, Thomas M." userId="10ad19ad-3d29-4ee6-8c45-a4fa44d78cd3" providerId="ADAL" clId="{F74A9742-2398-4D16-A2C4-3FA4345762DC}" dt="2023-12-18T17:50:23.707" v="652" actId="6549"/>
        <pc:sldMkLst>
          <pc:docMk/>
          <pc:sldMk cId="2111704432" sldId="258"/>
        </pc:sldMkLst>
      </pc:sldChg>
      <pc:sldChg chg="mod modShow modNotesTx">
        <pc:chgData name="Volk, Thomas M." userId="10ad19ad-3d29-4ee6-8c45-a4fa44d78cd3" providerId="ADAL" clId="{F74A9742-2398-4D16-A2C4-3FA4345762DC}" dt="2023-12-18T17:53:28.114" v="692" actId="6549"/>
        <pc:sldMkLst>
          <pc:docMk/>
          <pc:sldMk cId="3254797943" sldId="261"/>
        </pc:sldMkLst>
      </pc:sldChg>
      <pc:sldChg chg="modNotesTx">
        <pc:chgData name="Volk, Thomas M." userId="10ad19ad-3d29-4ee6-8c45-a4fa44d78cd3" providerId="ADAL" clId="{F74A9742-2398-4D16-A2C4-3FA4345762DC}" dt="2023-12-18T17:52:14.286" v="674" actId="20577"/>
        <pc:sldMkLst>
          <pc:docMk/>
          <pc:sldMk cId="1792606547" sldId="269"/>
        </pc:sldMkLst>
      </pc:sldChg>
      <pc:sldChg chg="addSp modSp del mod">
        <pc:chgData name="Volk, Thomas M." userId="10ad19ad-3d29-4ee6-8c45-a4fa44d78cd3" providerId="ADAL" clId="{F74A9742-2398-4D16-A2C4-3FA4345762DC}" dt="2023-12-18T16:35:59.538" v="620" actId="47"/>
        <pc:sldMkLst>
          <pc:docMk/>
          <pc:sldMk cId="3022570371" sldId="270"/>
        </pc:sldMkLst>
        <pc:spChg chg="mod">
          <ac:chgData name="Volk, Thomas M." userId="10ad19ad-3d29-4ee6-8c45-a4fa44d78cd3" providerId="ADAL" clId="{F74A9742-2398-4D16-A2C4-3FA4345762DC}" dt="2023-12-18T15:21:25.068" v="3" actId="1076"/>
          <ac:spMkLst>
            <pc:docMk/>
            <pc:sldMk cId="3022570371" sldId="270"/>
            <ac:spMk id="2" creationId="{275CBC95-2EFC-9E1C-5D34-1C75C62A7AB1}"/>
          </ac:spMkLst>
        </pc:spChg>
        <pc:picChg chg="add mod">
          <ac:chgData name="Volk, Thomas M." userId="10ad19ad-3d29-4ee6-8c45-a4fa44d78cd3" providerId="ADAL" clId="{F74A9742-2398-4D16-A2C4-3FA4345762DC}" dt="2023-12-18T15:23:03.600" v="10" actId="732"/>
          <ac:picMkLst>
            <pc:docMk/>
            <pc:sldMk cId="3022570371" sldId="270"/>
            <ac:picMk id="1026" creationId="{4639A0E7-A1D7-544F-7E40-373F36E0D775}"/>
          </ac:picMkLst>
        </pc:picChg>
      </pc:sldChg>
      <pc:sldChg chg="modNotesTx">
        <pc:chgData name="Volk, Thomas M." userId="10ad19ad-3d29-4ee6-8c45-a4fa44d78cd3" providerId="ADAL" clId="{F74A9742-2398-4D16-A2C4-3FA4345762DC}" dt="2023-12-18T17:53:21.787" v="691" actId="6549"/>
        <pc:sldMkLst>
          <pc:docMk/>
          <pc:sldMk cId="4182273686" sldId="279"/>
        </pc:sldMkLst>
      </pc:sldChg>
      <pc:sldChg chg="modNotesTx">
        <pc:chgData name="Volk, Thomas M." userId="10ad19ad-3d29-4ee6-8c45-a4fa44d78cd3" providerId="ADAL" clId="{F74A9742-2398-4D16-A2C4-3FA4345762DC}" dt="2023-12-18T17:50:08.615" v="650" actId="6549"/>
        <pc:sldMkLst>
          <pc:docMk/>
          <pc:sldMk cId="2095092448" sldId="289"/>
        </pc:sldMkLst>
      </pc:sldChg>
      <pc:sldChg chg="modNotesTx">
        <pc:chgData name="Volk, Thomas M." userId="10ad19ad-3d29-4ee6-8c45-a4fa44d78cd3" providerId="ADAL" clId="{F74A9742-2398-4D16-A2C4-3FA4345762DC}" dt="2023-12-18T15:44:57.048" v="318" actId="6549"/>
        <pc:sldMkLst>
          <pc:docMk/>
          <pc:sldMk cId="488836568" sldId="290"/>
        </pc:sldMkLst>
      </pc:sldChg>
      <pc:sldChg chg="modNotesTx">
        <pc:chgData name="Volk, Thomas M." userId="10ad19ad-3d29-4ee6-8c45-a4fa44d78cd3" providerId="ADAL" clId="{F74A9742-2398-4D16-A2C4-3FA4345762DC}" dt="2023-12-18T15:45:01.666" v="319" actId="6549"/>
        <pc:sldMkLst>
          <pc:docMk/>
          <pc:sldMk cId="653310806" sldId="292"/>
        </pc:sldMkLst>
      </pc:sldChg>
      <pc:sldChg chg="modSp mod modNotesTx">
        <pc:chgData name="Volk, Thomas M." userId="10ad19ad-3d29-4ee6-8c45-a4fa44d78cd3" providerId="ADAL" clId="{F74A9742-2398-4D16-A2C4-3FA4345762DC}" dt="2023-12-18T16:40:50.993" v="637" actId="20577"/>
        <pc:sldMkLst>
          <pc:docMk/>
          <pc:sldMk cId="2496401707" sldId="293"/>
        </pc:sldMkLst>
        <pc:spChg chg="mod">
          <ac:chgData name="Volk, Thomas M." userId="10ad19ad-3d29-4ee6-8c45-a4fa44d78cd3" providerId="ADAL" clId="{F74A9742-2398-4D16-A2C4-3FA4345762DC}" dt="2023-12-18T16:40:50.993" v="637" actId="20577"/>
          <ac:spMkLst>
            <pc:docMk/>
            <pc:sldMk cId="2496401707" sldId="293"/>
            <ac:spMk id="7" creationId="{C26F921B-25BC-4FA8-93F0-CED3A691BA89}"/>
          </ac:spMkLst>
        </pc:spChg>
      </pc:sldChg>
      <pc:sldChg chg="modNotesTx">
        <pc:chgData name="Volk, Thomas M." userId="10ad19ad-3d29-4ee6-8c45-a4fa44d78cd3" providerId="ADAL" clId="{F74A9742-2398-4D16-A2C4-3FA4345762DC}" dt="2023-12-18T17:50:47.290" v="657" actId="6549"/>
        <pc:sldMkLst>
          <pc:docMk/>
          <pc:sldMk cId="2388443758" sldId="297"/>
        </pc:sldMkLst>
      </pc:sldChg>
      <pc:sldChg chg="modNotesTx">
        <pc:chgData name="Volk, Thomas M." userId="10ad19ad-3d29-4ee6-8c45-a4fa44d78cd3" providerId="ADAL" clId="{F74A9742-2398-4D16-A2C4-3FA4345762DC}" dt="2023-12-18T17:52:50.923" v="680" actId="6549"/>
        <pc:sldMkLst>
          <pc:docMk/>
          <pc:sldMk cId="1896401053" sldId="298"/>
        </pc:sldMkLst>
      </pc:sldChg>
      <pc:sldChg chg="modNotesTx">
        <pc:chgData name="Volk, Thomas M." userId="10ad19ad-3d29-4ee6-8c45-a4fa44d78cd3" providerId="ADAL" clId="{F74A9742-2398-4D16-A2C4-3FA4345762DC}" dt="2023-12-18T17:53:17.160" v="690" actId="6549"/>
        <pc:sldMkLst>
          <pc:docMk/>
          <pc:sldMk cId="3161614999" sldId="300"/>
        </pc:sldMkLst>
      </pc:sldChg>
      <pc:sldChg chg="mod modShow modNotesTx">
        <pc:chgData name="Volk, Thomas M." userId="10ad19ad-3d29-4ee6-8c45-a4fa44d78cd3" providerId="ADAL" clId="{F74A9742-2398-4D16-A2C4-3FA4345762DC}" dt="2023-12-18T17:53:31.235" v="693" actId="6549"/>
        <pc:sldMkLst>
          <pc:docMk/>
          <pc:sldMk cId="2298143887" sldId="301"/>
        </pc:sldMkLst>
      </pc:sldChg>
      <pc:sldChg chg="mod modShow modNotesTx">
        <pc:chgData name="Volk, Thomas M." userId="10ad19ad-3d29-4ee6-8c45-a4fa44d78cd3" providerId="ADAL" clId="{F74A9742-2398-4D16-A2C4-3FA4345762DC}" dt="2023-12-18T17:53:33.845" v="694" actId="6549"/>
        <pc:sldMkLst>
          <pc:docMk/>
          <pc:sldMk cId="1823131737" sldId="302"/>
        </pc:sldMkLst>
      </pc:sldChg>
      <pc:sldChg chg="mod modShow modNotesTx">
        <pc:chgData name="Volk, Thomas M." userId="10ad19ad-3d29-4ee6-8c45-a4fa44d78cd3" providerId="ADAL" clId="{F74A9742-2398-4D16-A2C4-3FA4345762DC}" dt="2023-12-18T17:53:38.173" v="695" actId="6549"/>
        <pc:sldMkLst>
          <pc:docMk/>
          <pc:sldMk cId="405100749" sldId="303"/>
        </pc:sldMkLst>
      </pc:sldChg>
      <pc:sldChg chg="mod modShow modNotesTx">
        <pc:chgData name="Volk, Thomas M." userId="10ad19ad-3d29-4ee6-8c45-a4fa44d78cd3" providerId="ADAL" clId="{F74A9742-2398-4D16-A2C4-3FA4345762DC}" dt="2023-12-18T17:53:40.911" v="696" actId="6549"/>
        <pc:sldMkLst>
          <pc:docMk/>
          <pc:sldMk cId="1187155099" sldId="304"/>
        </pc:sldMkLst>
      </pc:sldChg>
      <pc:sldChg chg="mod modShow modNotesTx">
        <pc:chgData name="Volk, Thomas M." userId="10ad19ad-3d29-4ee6-8c45-a4fa44d78cd3" providerId="ADAL" clId="{F74A9742-2398-4D16-A2C4-3FA4345762DC}" dt="2023-12-18T17:53:42.948" v="697" actId="6549"/>
        <pc:sldMkLst>
          <pc:docMk/>
          <pc:sldMk cId="923032005" sldId="305"/>
        </pc:sldMkLst>
      </pc:sldChg>
      <pc:sldChg chg="mod modShow modNotesTx">
        <pc:chgData name="Volk, Thomas M." userId="10ad19ad-3d29-4ee6-8c45-a4fa44d78cd3" providerId="ADAL" clId="{F74A9742-2398-4D16-A2C4-3FA4345762DC}" dt="2023-12-18T17:53:45.824" v="698" actId="6549"/>
        <pc:sldMkLst>
          <pc:docMk/>
          <pc:sldMk cId="2242761831" sldId="306"/>
        </pc:sldMkLst>
      </pc:sldChg>
      <pc:sldChg chg="addSp modSp mod modNotesTx">
        <pc:chgData name="Volk, Thomas M." userId="10ad19ad-3d29-4ee6-8c45-a4fa44d78cd3" providerId="ADAL" clId="{F74A9742-2398-4D16-A2C4-3FA4345762DC}" dt="2023-12-18T17:53:51.726" v="703" actId="20577"/>
        <pc:sldMkLst>
          <pc:docMk/>
          <pc:sldMk cId="959314545" sldId="307"/>
        </pc:sldMkLst>
        <pc:spChg chg="mod">
          <ac:chgData name="Volk, Thomas M." userId="10ad19ad-3d29-4ee6-8c45-a4fa44d78cd3" providerId="ADAL" clId="{F74A9742-2398-4D16-A2C4-3FA4345762DC}" dt="2023-12-18T15:29:32.463" v="20" actId="1076"/>
          <ac:spMkLst>
            <pc:docMk/>
            <pc:sldMk cId="959314545" sldId="307"/>
            <ac:spMk id="2" creationId="{4C4DDAF0-691E-4438-BD75-CD9D3C5D10D4}"/>
          </ac:spMkLst>
        </pc:spChg>
        <pc:spChg chg="mod">
          <ac:chgData name="Volk, Thomas M." userId="10ad19ad-3d29-4ee6-8c45-a4fa44d78cd3" providerId="ADAL" clId="{F74A9742-2398-4D16-A2C4-3FA4345762DC}" dt="2023-12-18T15:29:52.019" v="43" actId="20577"/>
          <ac:spMkLst>
            <pc:docMk/>
            <pc:sldMk cId="959314545" sldId="307"/>
            <ac:spMk id="3" creationId="{725E3892-8925-4767-A58B-1CD93773ADE5}"/>
          </ac:spMkLst>
        </pc:spChg>
        <pc:picChg chg="mod ord">
          <ac:chgData name="Volk, Thomas M." userId="10ad19ad-3d29-4ee6-8c45-a4fa44d78cd3" providerId="ADAL" clId="{F74A9742-2398-4D16-A2C4-3FA4345762DC}" dt="2023-12-18T15:29:38.385" v="23" actId="166"/>
          <ac:picMkLst>
            <pc:docMk/>
            <pc:sldMk cId="959314545" sldId="307"/>
            <ac:picMk id="5" creationId="{71637271-669A-4D9A-AC6E-2F48EE81BF0C}"/>
          </ac:picMkLst>
        </pc:picChg>
        <pc:picChg chg="add mod">
          <ac:chgData name="Volk, Thomas M." userId="10ad19ad-3d29-4ee6-8c45-a4fa44d78cd3" providerId="ADAL" clId="{F74A9742-2398-4D16-A2C4-3FA4345762DC}" dt="2023-12-18T15:29:42.204" v="24" actId="1076"/>
          <ac:picMkLst>
            <pc:docMk/>
            <pc:sldMk cId="959314545" sldId="307"/>
            <ac:picMk id="6" creationId="{0AD4026C-7392-F3A6-4900-761993193544}"/>
          </ac:picMkLst>
        </pc:picChg>
      </pc:sldChg>
      <pc:sldChg chg="modNotesTx">
        <pc:chgData name="Volk, Thomas M." userId="10ad19ad-3d29-4ee6-8c45-a4fa44d78cd3" providerId="ADAL" clId="{F74A9742-2398-4D16-A2C4-3FA4345762DC}" dt="2023-12-18T17:54:06.137" v="706" actId="6549"/>
        <pc:sldMkLst>
          <pc:docMk/>
          <pc:sldMk cId="1697390145" sldId="312"/>
        </pc:sldMkLst>
      </pc:sldChg>
      <pc:sldChg chg="mod modShow modNotesTx">
        <pc:chgData name="Volk, Thomas M." userId="10ad19ad-3d29-4ee6-8c45-a4fa44d78cd3" providerId="ADAL" clId="{F74A9742-2398-4D16-A2C4-3FA4345762DC}" dt="2023-12-18T17:54:51.655" v="716" actId="6549"/>
        <pc:sldMkLst>
          <pc:docMk/>
          <pc:sldMk cId="3289989658" sldId="314"/>
        </pc:sldMkLst>
      </pc:sldChg>
      <pc:sldChg chg="modNotesTx">
        <pc:chgData name="Volk, Thomas M." userId="10ad19ad-3d29-4ee6-8c45-a4fa44d78cd3" providerId="ADAL" clId="{F74A9742-2398-4D16-A2C4-3FA4345762DC}" dt="2023-12-18T17:54:27.439" v="713" actId="6549"/>
        <pc:sldMkLst>
          <pc:docMk/>
          <pc:sldMk cId="2054096684" sldId="315"/>
        </pc:sldMkLst>
      </pc:sldChg>
      <pc:sldChg chg="modNotesTx">
        <pc:chgData name="Volk, Thomas M." userId="10ad19ad-3d29-4ee6-8c45-a4fa44d78cd3" providerId="ADAL" clId="{F74A9742-2398-4D16-A2C4-3FA4345762DC}" dt="2023-12-18T17:55:01.867" v="717" actId="6549"/>
        <pc:sldMkLst>
          <pc:docMk/>
          <pc:sldMk cId="2996046585" sldId="316"/>
        </pc:sldMkLst>
      </pc:sldChg>
      <pc:sldChg chg="modSp mod modNotesTx">
        <pc:chgData name="Volk, Thomas M." userId="10ad19ad-3d29-4ee6-8c45-a4fa44d78cd3" providerId="ADAL" clId="{F74A9742-2398-4D16-A2C4-3FA4345762DC}" dt="2023-12-18T17:53:05.828" v="687" actId="20577"/>
        <pc:sldMkLst>
          <pc:docMk/>
          <pc:sldMk cId="4187394829" sldId="319"/>
        </pc:sldMkLst>
        <pc:spChg chg="mod">
          <ac:chgData name="Volk, Thomas M." userId="10ad19ad-3d29-4ee6-8c45-a4fa44d78cd3" providerId="ADAL" clId="{F74A9742-2398-4D16-A2C4-3FA4345762DC}" dt="2023-12-18T16:02:42.297" v="331" actId="1076"/>
          <ac:spMkLst>
            <pc:docMk/>
            <pc:sldMk cId="4187394829" sldId="319"/>
            <ac:spMk id="2" creationId="{A6FAFA7E-FE49-4F56-A26F-6EF4E9638F71}"/>
          </ac:spMkLst>
        </pc:spChg>
        <pc:spChg chg="mod">
          <ac:chgData name="Volk, Thomas M." userId="10ad19ad-3d29-4ee6-8c45-a4fa44d78cd3" providerId="ADAL" clId="{F74A9742-2398-4D16-A2C4-3FA4345762DC}" dt="2023-12-18T16:04:16.167" v="353" actId="20577"/>
          <ac:spMkLst>
            <pc:docMk/>
            <pc:sldMk cId="4187394829" sldId="319"/>
            <ac:spMk id="3" creationId="{DD0D21B7-F979-49C2-A3A9-11B0EFC8E970}"/>
          </ac:spMkLst>
        </pc:spChg>
      </pc:sldChg>
      <pc:sldChg chg="modNotesTx">
        <pc:chgData name="Volk, Thomas M." userId="10ad19ad-3d29-4ee6-8c45-a4fa44d78cd3" providerId="ADAL" clId="{F74A9742-2398-4D16-A2C4-3FA4345762DC}" dt="2023-12-18T17:50:35.375" v="653" actId="6549"/>
        <pc:sldMkLst>
          <pc:docMk/>
          <pc:sldMk cId="1350277493" sldId="320"/>
        </pc:sldMkLst>
      </pc:sldChg>
      <pc:sldChg chg="modNotesTx">
        <pc:chgData name="Volk, Thomas M." userId="10ad19ad-3d29-4ee6-8c45-a4fa44d78cd3" providerId="ADAL" clId="{F74A9742-2398-4D16-A2C4-3FA4345762DC}" dt="2023-12-18T17:51:10.265" v="660" actId="6549"/>
        <pc:sldMkLst>
          <pc:docMk/>
          <pc:sldMk cId="3454645742" sldId="323"/>
        </pc:sldMkLst>
      </pc:sldChg>
      <pc:sldChg chg="modNotesTx">
        <pc:chgData name="Volk, Thomas M." userId="10ad19ad-3d29-4ee6-8c45-a4fa44d78cd3" providerId="ADAL" clId="{F74A9742-2398-4D16-A2C4-3FA4345762DC}" dt="2023-12-18T17:50:54.506" v="658" actId="6549"/>
        <pc:sldMkLst>
          <pc:docMk/>
          <pc:sldMk cId="797717756" sldId="324"/>
        </pc:sldMkLst>
      </pc:sldChg>
      <pc:sldChg chg="modNotesTx">
        <pc:chgData name="Volk, Thomas M." userId="10ad19ad-3d29-4ee6-8c45-a4fa44d78cd3" providerId="ADAL" clId="{F74A9742-2398-4D16-A2C4-3FA4345762DC}" dt="2023-12-18T17:51:04.093" v="659" actId="6549"/>
        <pc:sldMkLst>
          <pc:docMk/>
          <pc:sldMk cId="2470150773" sldId="325"/>
        </pc:sldMkLst>
      </pc:sldChg>
      <pc:sldChg chg="modNotesTx">
        <pc:chgData name="Volk, Thomas M." userId="10ad19ad-3d29-4ee6-8c45-a4fa44d78cd3" providerId="ADAL" clId="{F74A9742-2398-4D16-A2C4-3FA4345762DC}" dt="2023-12-18T17:51:50.238" v="668" actId="6549"/>
        <pc:sldMkLst>
          <pc:docMk/>
          <pc:sldMk cId="259785382" sldId="326"/>
        </pc:sldMkLst>
      </pc:sldChg>
      <pc:sldChg chg="modNotesTx">
        <pc:chgData name="Volk, Thomas M." userId="10ad19ad-3d29-4ee6-8c45-a4fa44d78cd3" providerId="ADAL" clId="{F74A9742-2398-4D16-A2C4-3FA4345762DC}" dt="2023-12-18T17:51:56.634" v="669" actId="6549"/>
        <pc:sldMkLst>
          <pc:docMk/>
          <pc:sldMk cId="3108543742" sldId="327"/>
        </pc:sldMkLst>
      </pc:sldChg>
      <pc:sldChg chg="modNotesTx">
        <pc:chgData name="Volk, Thomas M." userId="10ad19ad-3d29-4ee6-8c45-a4fa44d78cd3" providerId="ADAL" clId="{F74A9742-2398-4D16-A2C4-3FA4345762DC}" dt="2023-12-18T17:52:19.625" v="675" actId="6549"/>
        <pc:sldMkLst>
          <pc:docMk/>
          <pc:sldMk cId="1511769026" sldId="328"/>
        </pc:sldMkLst>
      </pc:sldChg>
      <pc:sldChg chg="modNotesTx">
        <pc:chgData name="Volk, Thomas M." userId="10ad19ad-3d29-4ee6-8c45-a4fa44d78cd3" providerId="ADAL" clId="{F74A9742-2398-4D16-A2C4-3FA4345762DC}" dt="2023-12-18T17:54:17.427" v="710" actId="6549"/>
        <pc:sldMkLst>
          <pc:docMk/>
          <pc:sldMk cId="4218695069" sldId="329"/>
        </pc:sldMkLst>
      </pc:sldChg>
      <pc:sldChg chg="modNotesTx">
        <pc:chgData name="Volk, Thomas M." userId="10ad19ad-3d29-4ee6-8c45-a4fa44d78cd3" providerId="ADAL" clId="{F74A9742-2398-4D16-A2C4-3FA4345762DC}" dt="2023-12-18T17:52:26.295" v="676" actId="6549"/>
        <pc:sldMkLst>
          <pc:docMk/>
          <pc:sldMk cId="2252629393" sldId="330"/>
        </pc:sldMkLst>
      </pc:sldChg>
      <pc:sldChg chg="modSp mod modNotesTx">
        <pc:chgData name="Volk, Thomas M." userId="10ad19ad-3d29-4ee6-8c45-a4fa44d78cd3" providerId="ADAL" clId="{F74A9742-2398-4D16-A2C4-3FA4345762DC}" dt="2023-12-18T17:53:11.097" v="689" actId="6549"/>
        <pc:sldMkLst>
          <pc:docMk/>
          <pc:sldMk cId="3723428785" sldId="331"/>
        </pc:sldMkLst>
        <pc:spChg chg="mod">
          <ac:chgData name="Volk, Thomas M." userId="10ad19ad-3d29-4ee6-8c45-a4fa44d78cd3" providerId="ADAL" clId="{F74A9742-2398-4D16-A2C4-3FA4345762DC}" dt="2023-12-18T15:35:25.591" v="103" actId="14100"/>
          <ac:spMkLst>
            <pc:docMk/>
            <pc:sldMk cId="3723428785" sldId="331"/>
            <ac:spMk id="4" creationId="{6C36DA34-A271-6855-D566-777C1D6F6C70}"/>
          </ac:spMkLst>
        </pc:spChg>
        <pc:spChg chg="mod">
          <ac:chgData name="Volk, Thomas M." userId="10ad19ad-3d29-4ee6-8c45-a4fa44d78cd3" providerId="ADAL" clId="{F74A9742-2398-4D16-A2C4-3FA4345762DC}" dt="2023-12-18T15:37:31.057" v="244" actId="20577"/>
          <ac:spMkLst>
            <pc:docMk/>
            <pc:sldMk cId="3723428785" sldId="331"/>
            <ac:spMk id="8" creationId="{57901929-019F-4BCD-A299-6A74AC1829DA}"/>
          </ac:spMkLst>
        </pc:spChg>
      </pc:sldChg>
      <pc:sldChg chg="modNotesTx">
        <pc:chgData name="Volk, Thomas M." userId="10ad19ad-3d29-4ee6-8c45-a4fa44d78cd3" providerId="ADAL" clId="{F74A9742-2398-4D16-A2C4-3FA4345762DC}" dt="2023-12-18T17:54:12.265" v="708" actId="6549"/>
        <pc:sldMkLst>
          <pc:docMk/>
          <pc:sldMk cId="3850898848" sldId="333"/>
        </pc:sldMkLst>
      </pc:sldChg>
      <pc:sldChg chg="modNotesTx">
        <pc:chgData name="Volk, Thomas M." userId="10ad19ad-3d29-4ee6-8c45-a4fa44d78cd3" providerId="ADAL" clId="{F74A9742-2398-4D16-A2C4-3FA4345762DC}" dt="2023-12-18T17:54:25.003" v="712" actId="6549"/>
        <pc:sldMkLst>
          <pc:docMk/>
          <pc:sldMk cId="2688269573" sldId="336"/>
        </pc:sldMkLst>
      </pc:sldChg>
      <pc:sldChg chg="modNotesTx">
        <pc:chgData name="Volk, Thomas M." userId="10ad19ad-3d29-4ee6-8c45-a4fa44d78cd3" providerId="ADAL" clId="{F74A9742-2398-4D16-A2C4-3FA4345762DC}" dt="2023-12-18T17:54:21.793" v="711" actId="6549"/>
        <pc:sldMkLst>
          <pc:docMk/>
          <pc:sldMk cId="1021494731" sldId="337"/>
        </pc:sldMkLst>
      </pc:sldChg>
      <pc:sldChg chg="modNotesTx">
        <pc:chgData name="Volk, Thomas M." userId="10ad19ad-3d29-4ee6-8c45-a4fa44d78cd3" providerId="ADAL" clId="{F74A9742-2398-4D16-A2C4-3FA4345762DC}" dt="2023-12-18T15:45:05.272" v="320" actId="6549"/>
        <pc:sldMkLst>
          <pc:docMk/>
          <pc:sldMk cId="1072587976" sldId="341"/>
        </pc:sldMkLst>
      </pc:sldChg>
      <pc:sldChg chg="modNotesTx">
        <pc:chgData name="Volk, Thomas M." userId="10ad19ad-3d29-4ee6-8c45-a4fa44d78cd3" providerId="ADAL" clId="{F74A9742-2398-4D16-A2C4-3FA4345762DC}" dt="2023-12-18T17:51:47.606" v="667" actId="6549"/>
        <pc:sldMkLst>
          <pc:docMk/>
          <pc:sldMk cId="478841262" sldId="342"/>
        </pc:sldMkLst>
      </pc:sldChg>
      <pc:sldChg chg="modNotesTx">
        <pc:chgData name="Volk, Thomas M." userId="10ad19ad-3d29-4ee6-8c45-a4fa44d78cd3" providerId="ADAL" clId="{F74A9742-2398-4D16-A2C4-3FA4345762DC}" dt="2023-12-18T17:53:08.259" v="688" actId="6549"/>
        <pc:sldMkLst>
          <pc:docMk/>
          <pc:sldMk cId="2068584521" sldId="343"/>
        </pc:sldMkLst>
      </pc:sldChg>
      <pc:sldChg chg="modNotesTx">
        <pc:chgData name="Volk, Thomas M." userId="10ad19ad-3d29-4ee6-8c45-a4fa44d78cd3" providerId="ADAL" clId="{F74A9742-2398-4D16-A2C4-3FA4345762DC}" dt="2023-12-18T17:54:09.022" v="707" actId="6549"/>
        <pc:sldMkLst>
          <pc:docMk/>
          <pc:sldMk cId="3784688583" sldId="344"/>
        </pc:sldMkLst>
      </pc:sldChg>
      <pc:sldChg chg="addSp delSp modSp new mod ord">
        <pc:chgData name="Volk, Thomas M." userId="10ad19ad-3d29-4ee6-8c45-a4fa44d78cd3" providerId="ADAL" clId="{F74A9742-2398-4D16-A2C4-3FA4345762DC}" dt="2023-12-18T15:34:38.756" v="102"/>
        <pc:sldMkLst>
          <pc:docMk/>
          <pc:sldMk cId="1500790807" sldId="345"/>
        </pc:sldMkLst>
        <pc:spChg chg="del">
          <ac:chgData name="Volk, Thomas M." userId="10ad19ad-3d29-4ee6-8c45-a4fa44d78cd3" providerId="ADAL" clId="{F74A9742-2398-4D16-A2C4-3FA4345762DC}" dt="2023-12-18T15:32:00.665" v="48" actId="478"/>
          <ac:spMkLst>
            <pc:docMk/>
            <pc:sldMk cId="1500790807" sldId="345"/>
            <ac:spMk id="2" creationId="{6F8EAA98-0A24-D905-CA25-646E09219EB5}"/>
          </ac:spMkLst>
        </pc:spChg>
        <pc:spChg chg="del">
          <ac:chgData name="Volk, Thomas M." userId="10ad19ad-3d29-4ee6-8c45-a4fa44d78cd3" providerId="ADAL" clId="{F74A9742-2398-4D16-A2C4-3FA4345762DC}" dt="2023-12-18T15:31:42.665" v="45" actId="478"/>
          <ac:spMkLst>
            <pc:docMk/>
            <pc:sldMk cId="1500790807" sldId="345"/>
            <ac:spMk id="3" creationId="{F4430350-3C45-0299-EEC5-94F3E9316871}"/>
          </ac:spMkLst>
        </pc:spChg>
        <pc:spChg chg="mod">
          <ac:chgData name="Volk, Thomas M." userId="10ad19ad-3d29-4ee6-8c45-a4fa44d78cd3" providerId="ADAL" clId="{F74A9742-2398-4D16-A2C4-3FA4345762DC}" dt="2023-12-18T15:32:54.540" v="100" actId="27636"/>
          <ac:spMkLst>
            <pc:docMk/>
            <pc:sldMk cId="1500790807" sldId="345"/>
            <ac:spMk id="4" creationId="{5B40E69F-37D9-2B44-D7C7-6E320FF4EC36}"/>
          </ac:spMkLst>
        </pc:spChg>
        <pc:spChg chg="add mod">
          <ac:chgData name="Volk, Thomas M." userId="10ad19ad-3d29-4ee6-8c45-a4fa44d78cd3" providerId="ADAL" clId="{F74A9742-2398-4D16-A2C4-3FA4345762DC}" dt="2023-12-18T15:32:01.645" v="49"/>
          <ac:spMkLst>
            <pc:docMk/>
            <pc:sldMk cId="1500790807" sldId="345"/>
            <ac:spMk id="5" creationId="{B51B18FE-A6F4-B3E5-A366-205D22CE3E34}"/>
          </ac:spMkLst>
        </pc:spChg>
        <pc:picChg chg="add mod">
          <ac:chgData name="Volk, Thomas M." userId="10ad19ad-3d29-4ee6-8c45-a4fa44d78cd3" providerId="ADAL" clId="{F74A9742-2398-4D16-A2C4-3FA4345762DC}" dt="2023-12-18T15:32:39.416" v="95" actId="1076"/>
          <ac:picMkLst>
            <pc:docMk/>
            <pc:sldMk cId="1500790807" sldId="345"/>
            <ac:picMk id="2050" creationId="{D7C81D84-991D-B68B-5F38-3D1DD2BEAC2E}"/>
          </ac:picMkLst>
        </pc:picChg>
      </pc:sldChg>
      <pc:sldChg chg="modSp mod ord modNotesTx">
        <pc:chgData name="Volk, Thomas M." userId="10ad19ad-3d29-4ee6-8c45-a4fa44d78cd3" providerId="ADAL" clId="{F74A9742-2398-4D16-A2C4-3FA4345762DC}" dt="2023-12-18T17:51:43.356" v="666" actId="6549"/>
        <pc:sldMkLst>
          <pc:docMk/>
          <pc:sldMk cId="1979475273" sldId="346"/>
        </pc:sldMkLst>
        <pc:spChg chg="mod">
          <ac:chgData name="Volk, Thomas M." userId="10ad19ad-3d29-4ee6-8c45-a4fa44d78cd3" providerId="ADAL" clId="{F74A9742-2398-4D16-A2C4-3FA4345762DC}" dt="2023-12-18T16:34:48.877" v="590" actId="27636"/>
          <ac:spMkLst>
            <pc:docMk/>
            <pc:sldMk cId="1979475273" sldId="346"/>
            <ac:spMk id="2" creationId="{275CBC95-2EFC-9E1C-5D34-1C75C62A7AB1}"/>
          </ac:spMkLst>
        </pc:spChg>
        <pc:spChg chg="mod">
          <ac:chgData name="Volk, Thomas M." userId="10ad19ad-3d29-4ee6-8c45-a4fa44d78cd3" providerId="ADAL" clId="{F74A9742-2398-4D16-A2C4-3FA4345762DC}" dt="2023-12-18T16:30:55.850" v="372" actId="207"/>
          <ac:spMkLst>
            <pc:docMk/>
            <pc:sldMk cId="1979475273" sldId="346"/>
            <ac:spMk id="4" creationId="{6ADAD6AE-7B50-4639-BA2A-3F28B0D46FD7}"/>
          </ac:spMkLst>
        </pc:spChg>
        <pc:picChg chg="mod">
          <ac:chgData name="Volk, Thomas M." userId="10ad19ad-3d29-4ee6-8c45-a4fa44d78cd3" providerId="ADAL" clId="{F74A9742-2398-4D16-A2C4-3FA4345762DC}" dt="2023-12-18T16:32:45.766" v="452" actId="1076"/>
          <ac:picMkLst>
            <pc:docMk/>
            <pc:sldMk cId="1979475273" sldId="346"/>
            <ac:picMk id="1026" creationId="{4639A0E7-A1D7-544F-7E40-373F36E0D775}"/>
          </ac:picMkLst>
        </pc:picChg>
      </pc:sldChg>
      <pc:sldChg chg="modSp mod modNotesTx">
        <pc:chgData name="Volk, Thomas M." userId="10ad19ad-3d29-4ee6-8c45-a4fa44d78cd3" providerId="ADAL" clId="{F74A9742-2398-4D16-A2C4-3FA4345762DC}" dt="2023-12-18T17:51:38.745" v="665" actId="6549"/>
        <pc:sldMkLst>
          <pc:docMk/>
          <pc:sldMk cId="1902132374" sldId="347"/>
        </pc:sldMkLst>
        <pc:spChg chg="mod">
          <ac:chgData name="Volk, Thomas M." userId="10ad19ad-3d29-4ee6-8c45-a4fa44d78cd3" providerId="ADAL" clId="{F74A9742-2398-4D16-A2C4-3FA4345762DC}" dt="2023-12-18T16:33:29.520" v="464" actId="207"/>
          <ac:spMkLst>
            <pc:docMk/>
            <pc:sldMk cId="1902132374" sldId="347"/>
            <ac:spMk id="2" creationId="{5C5DD47E-0EF3-439A-B5BE-5C691C6150EE}"/>
          </ac:spMkLst>
        </pc:spChg>
        <pc:spChg chg="mod">
          <ac:chgData name="Volk, Thomas M." userId="10ad19ad-3d29-4ee6-8c45-a4fa44d78cd3" providerId="ADAL" clId="{F74A9742-2398-4D16-A2C4-3FA4345762DC}" dt="2023-12-18T16:35:22.940" v="619" actId="20577"/>
          <ac:spMkLst>
            <pc:docMk/>
            <pc:sldMk cId="1902132374" sldId="347"/>
            <ac:spMk id="5" creationId="{00139A14-7F0F-45C7-9380-AA1EC5CD5EC4}"/>
          </ac:spMkLst>
        </pc:spChg>
      </pc:sldChg>
      <pc:sldChg chg="modSp mod modNotesTx">
        <pc:chgData name="Volk, Thomas M." userId="10ad19ad-3d29-4ee6-8c45-a4fa44d78cd3" providerId="ADAL" clId="{F74A9742-2398-4D16-A2C4-3FA4345762DC}" dt="2023-12-18T17:52:57.727" v="682" actId="6549"/>
        <pc:sldMkLst>
          <pc:docMk/>
          <pc:sldMk cId="768900588" sldId="348"/>
        </pc:sldMkLst>
        <pc:spChg chg="mod">
          <ac:chgData name="Volk, Thomas M." userId="10ad19ad-3d29-4ee6-8c45-a4fa44d78cd3" providerId="ADAL" clId="{F74A9742-2398-4D16-A2C4-3FA4345762DC}" dt="2023-12-18T16:36:32.132" v="629" actId="207"/>
          <ac:spMkLst>
            <pc:docMk/>
            <pc:sldMk cId="768900588" sldId="348"/>
            <ac:spMk id="4" creationId="{6ADAD6AE-7B50-4639-BA2A-3F28B0D46FD7}"/>
          </ac:spMkLst>
        </pc:spChg>
      </pc:sldChg>
      <pc:sldChg chg="addSp delSp modSp mod modNotesTx">
        <pc:chgData name="Volk, Thomas M." userId="10ad19ad-3d29-4ee6-8c45-a4fa44d78cd3" providerId="ADAL" clId="{F74A9742-2398-4D16-A2C4-3FA4345762DC}" dt="2023-12-18T17:52:42.949" v="678" actId="6549"/>
        <pc:sldMkLst>
          <pc:docMk/>
          <pc:sldMk cId="661589674" sldId="349"/>
        </pc:sldMkLst>
        <pc:spChg chg="add mod">
          <ac:chgData name="Volk, Thomas M." userId="10ad19ad-3d29-4ee6-8c45-a4fa44d78cd3" providerId="ADAL" clId="{F74A9742-2398-4D16-A2C4-3FA4345762DC}" dt="2023-12-18T16:45:49.100" v="647" actId="208"/>
          <ac:spMkLst>
            <pc:docMk/>
            <pc:sldMk cId="661589674" sldId="349"/>
            <ac:spMk id="4" creationId="{122C27AF-87C8-4DED-A3F4-F29BFA2DB8DB}"/>
          </ac:spMkLst>
        </pc:spChg>
        <pc:spChg chg="del">
          <ac:chgData name="Volk, Thomas M." userId="10ad19ad-3d29-4ee6-8c45-a4fa44d78cd3" providerId="ADAL" clId="{F74A9742-2398-4D16-A2C4-3FA4345762DC}" dt="2023-12-18T16:45:01.068" v="641" actId="478"/>
          <ac:spMkLst>
            <pc:docMk/>
            <pc:sldMk cId="661589674" sldId="349"/>
            <ac:spMk id="12" creationId="{9EC4790B-A062-446F-AD70-40A317CCD1BF}"/>
          </ac:spMkLst>
        </pc:spChg>
        <pc:spChg chg="del">
          <ac:chgData name="Volk, Thomas M." userId="10ad19ad-3d29-4ee6-8c45-a4fa44d78cd3" providerId="ADAL" clId="{F74A9742-2398-4D16-A2C4-3FA4345762DC}" dt="2023-12-18T16:45:02.803" v="642" actId="478"/>
          <ac:spMkLst>
            <pc:docMk/>
            <pc:sldMk cId="661589674" sldId="349"/>
            <ac:spMk id="13" creationId="{86831F79-3CCD-44D2-8000-42D4005694C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946A3-AD9F-4D17-9DE5-AAF716EC10A2}" type="doc">
      <dgm:prSet loTypeId="urn:microsoft.com/office/officeart/2005/8/layout/default" loCatId="list" qsTypeId="urn:microsoft.com/office/officeart/2005/8/quickstyle/simple4" qsCatId="simple" csTypeId="urn:microsoft.com/office/officeart/2005/8/colors/accent0_1" csCatId="mainScheme" phldr="1"/>
      <dgm:spPr/>
      <dgm:t>
        <a:bodyPr/>
        <a:lstStyle/>
        <a:p>
          <a:endParaRPr lang="en-US"/>
        </a:p>
      </dgm:t>
    </dgm:pt>
    <dgm:pt modelId="{B36F34FA-EC7C-4F3C-9E46-ADE908ABC6B5}">
      <dgm:prSet phldrT="[Text]"/>
      <dgm:spPr/>
      <dgm:t>
        <a:bodyPr/>
        <a:lstStyle/>
        <a:p>
          <a:r>
            <a:rPr lang="en-US" dirty="0"/>
            <a:t>Center for Behavioral Health Statistics and Quality</a:t>
          </a:r>
        </a:p>
      </dgm:t>
    </dgm:pt>
    <dgm:pt modelId="{CBAC426D-CBB2-42A4-84AA-2D0CBBF1A9C3}" type="parTrans" cxnId="{F0E85F52-06AF-4F64-B705-3B9225AA9806}">
      <dgm:prSet/>
      <dgm:spPr/>
      <dgm:t>
        <a:bodyPr/>
        <a:lstStyle/>
        <a:p>
          <a:endParaRPr lang="en-US"/>
        </a:p>
      </dgm:t>
    </dgm:pt>
    <dgm:pt modelId="{39744483-ED19-48BB-BD46-931B4891F4B2}" type="sibTrans" cxnId="{F0E85F52-06AF-4F64-B705-3B9225AA9806}">
      <dgm:prSet/>
      <dgm:spPr/>
      <dgm:t>
        <a:bodyPr/>
        <a:lstStyle/>
        <a:p>
          <a:endParaRPr lang="en-US"/>
        </a:p>
      </dgm:t>
    </dgm:pt>
    <dgm:pt modelId="{47B1EFF3-7B24-4A71-89F5-F0FF7C717F22}">
      <dgm:prSet phldrT="[Text]"/>
      <dgm:spPr/>
      <dgm:t>
        <a:bodyPr/>
        <a:lstStyle/>
        <a:p>
          <a:r>
            <a:rPr lang="en-US" dirty="0"/>
            <a:t>Center for Mental Health Services</a:t>
          </a:r>
        </a:p>
      </dgm:t>
    </dgm:pt>
    <dgm:pt modelId="{85ED3C5D-62B2-42E5-BB8C-532367C52A18}" type="parTrans" cxnId="{A477BCBA-09E0-4C76-8F63-9BC58C04FD61}">
      <dgm:prSet/>
      <dgm:spPr/>
      <dgm:t>
        <a:bodyPr/>
        <a:lstStyle/>
        <a:p>
          <a:endParaRPr lang="en-US"/>
        </a:p>
      </dgm:t>
    </dgm:pt>
    <dgm:pt modelId="{0FC11292-B4A0-41FC-B90F-BC1C789E4D02}" type="sibTrans" cxnId="{A477BCBA-09E0-4C76-8F63-9BC58C04FD61}">
      <dgm:prSet/>
      <dgm:spPr/>
      <dgm:t>
        <a:bodyPr/>
        <a:lstStyle/>
        <a:p>
          <a:endParaRPr lang="en-US"/>
        </a:p>
      </dgm:t>
    </dgm:pt>
    <dgm:pt modelId="{238FEE40-A996-44EC-9937-DDD5BFD8AE11}">
      <dgm:prSet phldrT="[Text]"/>
      <dgm:spPr>
        <a:solidFill>
          <a:schemeClr val="accent2">
            <a:lumMod val="50000"/>
          </a:schemeClr>
        </a:solidFill>
      </dgm:spPr>
      <dgm:t>
        <a:bodyPr/>
        <a:lstStyle/>
        <a:p>
          <a:r>
            <a:rPr lang="en-US" b="1" dirty="0">
              <a:solidFill>
                <a:schemeClr val="bg1"/>
              </a:solidFill>
            </a:rPr>
            <a:t>Center for Substance Abuse Prevention</a:t>
          </a:r>
        </a:p>
      </dgm:t>
    </dgm:pt>
    <dgm:pt modelId="{815C4B0C-9937-47B3-9E22-F94E0B9CAE30}" type="parTrans" cxnId="{2A562952-37C1-4103-AB3F-621845E4E116}">
      <dgm:prSet/>
      <dgm:spPr/>
      <dgm:t>
        <a:bodyPr/>
        <a:lstStyle/>
        <a:p>
          <a:endParaRPr lang="en-US"/>
        </a:p>
      </dgm:t>
    </dgm:pt>
    <dgm:pt modelId="{5C0BB3D5-2F85-4EC1-87F4-65C8124C3F06}" type="sibTrans" cxnId="{2A562952-37C1-4103-AB3F-621845E4E116}">
      <dgm:prSet/>
      <dgm:spPr/>
      <dgm:t>
        <a:bodyPr/>
        <a:lstStyle/>
        <a:p>
          <a:endParaRPr lang="en-US"/>
        </a:p>
      </dgm:t>
    </dgm:pt>
    <dgm:pt modelId="{61B2FE2F-4454-4479-BF1F-9A95D7A5611A}">
      <dgm:prSet phldrT="[Text]"/>
      <dgm:spPr/>
      <dgm:t>
        <a:bodyPr/>
        <a:lstStyle/>
        <a:p>
          <a:r>
            <a:rPr lang="en-US" dirty="0"/>
            <a:t>Center for Substance Abuse Treatment</a:t>
          </a:r>
        </a:p>
      </dgm:t>
    </dgm:pt>
    <dgm:pt modelId="{F7CD140C-B6D4-4F77-893F-BCA61640ED6D}" type="parTrans" cxnId="{4345AE3B-6A4E-454A-B8BC-FDDB7954E791}">
      <dgm:prSet/>
      <dgm:spPr/>
      <dgm:t>
        <a:bodyPr/>
        <a:lstStyle/>
        <a:p>
          <a:endParaRPr lang="en-US"/>
        </a:p>
      </dgm:t>
    </dgm:pt>
    <dgm:pt modelId="{23A36381-0968-424F-8007-417BDE89DDD3}" type="sibTrans" cxnId="{4345AE3B-6A4E-454A-B8BC-FDDB7954E791}">
      <dgm:prSet/>
      <dgm:spPr/>
      <dgm:t>
        <a:bodyPr/>
        <a:lstStyle/>
        <a:p>
          <a:endParaRPr lang="en-US"/>
        </a:p>
      </dgm:t>
    </dgm:pt>
    <dgm:pt modelId="{619F22B8-4B54-436E-BA8F-0CCF2DACD9CC}" type="pres">
      <dgm:prSet presAssocID="{6AD946A3-AD9F-4D17-9DE5-AAF716EC10A2}" presName="diagram" presStyleCnt="0">
        <dgm:presLayoutVars>
          <dgm:dir/>
          <dgm:resizeHandles val="exact"/>
        </dgm:presLayoutVars>
      </dgm:prSet>
      <dgm:spPr/>
    </dgm:pt>
    <dgm:pt modelId="{5EEA8353-00D4-48FD-AE64-457A93B3CBEA}" type="pres">
      <dgm:prSet presAssocID="{B36F34FA-EC7C-4F3C-9E46-ADE908ABC6B5}" presName="node" presStyleLbl="node1" presStyleIdx="0" presStyleCnt="4" custScaleX="67567" custScaleY="45587">
        <dgm:presLayoutVars>
          <dgm:bulletEnabled val="1"/>
        </dgm:presLayoutVars>
      </dgm:prSet>
      <dgm:spPr/>
    </dgm:pt>
    <dgm:pt modelId="{BEAC5B7F-7D44-498E-809C-EA56630D23E0}" type="pres">
      <dgm:prSet presAssocID="{39744483-ED19-48BB-BD46-931B4891F4B2}" presName="sibTrans" presStyleCnt="0"/>
      <dgm:spPr/>
    </dgm:pt>
    <dgm:pt modelId="{800BBA24-6E0C-47A1-90B6-B9EA8B35C32F}" type="pres">
      <dgm:prSet presAssocID="{47B1EFF3-7B24-4A71-89F5-F0FF7C717F22}" presName="node" presStyleLbl="node1" presStyleIdx="1" presStyleCnt="4" custScaleX="67567" custScaleY="45587">
        <dgm:presLayoutVars>
          <dgm:bulletEnabled val="1"/>
        </dgm:presLayoutVars>
      </dgm:prSet>
      <dgm:spPr/>
    </dgm:pt>
    <dgm:pt modelId="{89265798-7F95-4B7F-B9B7-5ED1BECBD801}" type="pres">
      <dgm:prSet presAssocID="{0FC11292-B4A0-41FC-B90F-BC1C789E4D02}" presName="sibTrans" presStyleCnt="0"/>
      <dgm:spPr/>
    </dgm:pt>
    <dgm:pt modelId="{94384A22-2CA8-442E-919A-47521E6DF531}" type="pres">
      <dgm:prSet presAssocID="{238FEE40-A996-44EC-9937-DDD5BFD8AE11}" presName="node" presStyleLbl="node1" presStyleIdx="2" presStyleCnt="4" custScaleX="67567" custScaleY="45587">
        <dgm:presLayoutVars>
          <dgm:bulletEnabled val="1"/>
        </dgm:presLayoutVars>
      </dgm:prSet>
      <dgm:spPr/>
    </dgm:pt>
    <dgm:pt modelId="{76B5B245-B97D-44E8-89F0-08FC4F4768EB}" type="pres">
      <dgm:prSet presAssocID="{5C0BB3D5-2F85-4EC1-87F4-65C8124C3F06}" presName="sibTrans" presStyleCnt="0"/>
      <dgm:spPr/>
    </dgm:pt>
    <dgm:pt modelId="{0678B971-39E1-4AA6-B671-F52A1E5DB8DF}" type="pres">
      <dgm:prSet presAssocID="{61B2FE2F-4454-4479-BF1F-9A95D7A5611A}" presName="node" presStyleLbl="node1" presStyleIdx="3" presStyleCnt="4" custScaleX="67567" custScaleY="45587">
        <dgm:presLayoutVars>
          <dgm:bulletEnabled val="1"/>
        </dgm:presLayoutVars>
      </dgm:prSet>
      <dgm:spPr/>
    </dgm:pt>
  </dgm:ptLst>
  <dgm:cxnLst>
    <dgm:cxn modelId="{E9214220-9F48-4D90-9D7E-135F874EEBA4}" type="presOf" srcId="{61B2FE2F-4454-4479-BF1F-9A95D7A5611A}" destId="{0678B971-39E1-4AA6-B671-F52A1E5DB8DF}" srcOrd="0" destOrd="0" presId="urn:microsoft.com/office/officeart/2005/8/layout/default"/>
    <dgm:cxn modelId="{4345AE3B-6A4E-454A-B8BC-FDDB7954E791}" srcId="{6AD946A3-AD9F-4D17-9DE5-AAF716EC10A2}" destId="{61B2FE2F-4454-4479-BF1F-9A95D7A5611A}" srcOrd="3" destOrd="0" parTransId="{F7CD140C-B6D4-4F77-893F-BCA61640ED6D}" sibTransId="{23A36381-0968-424F-8007-417BDE89DDD3}"/>
    <dgm:cxn modelId="{2A562952-37C1-4103-AB3F-621845E4E116}" srcId="{6AD946A3-AD9F-4D17-9DE5-AAF716EC10A2}" destId="{238FEE40-A996-44EC-9937-DDD5BFD8AE11}" srcOrd="2" destOrd="0" parTransId="{815C4B0C-9937-47B3-9E22-F94E0B9CAE30}" sibTransId="{5C0BB3D5-2F85-4EC1-87F4-65C8124C3F06}"/>
    <dgm:cxn modelId="{F0E85F52-06AF-4F64-B705-3B9225AA9806}" srcId="{6AD946A3-AD9F-4D17-9DE5-AAF716EC10A2}" destId="{B36F34FA-EC7C-4F3C-9E46-ADE908ABC6B5}" srcOrd="0" destOrd="0" parTransId="{CBAC426D-CBB2-42A4-84AA-2D0CBBF1A9C3}" sibTransId="{39744483-ED19-48BB-BD46-931B4891F4B2}"/>
    <dgm:cxn modelId="{51DAA599-BE2D-46D0-BBA8-F1F01B769711}" type="presOf" srcId="{6AD946A3-AD9F-4D17-9DE5-AAF716EC10A2}" destId="{619F22B8-4B54-436E-BA8F-0CCF2DACD9CC}" srcOrd="0" destOrd="0" presId="urn:microsoft.com/office/officeart/2005/8/layout/default"/>
    <dgm:cxn modelId="{A063C5AF-24EF-41E3-AB8C-14585CD0C915}" type="presOf" srcId="{238FEE40-A996-44EC-9937-DDD5BFD8AE11}" destId="{94384A22-2CA8-442E-919A-47521E6DF531}" srcOrd="0" destOrd="0" presId="urn:microsoft.com/office/officeart/2005/8/layout/default"/>
    <dgm:cxn modelId="{99588CB0-63BE-4AEF-B40B-1AC2BB0CECAB}" type="presOf" srcId="{B36F34FA-EC7C-4F3C-9E46-ADE908ABC6B5}" destId="{5EEA8353-00D4-48FD-AE64-457A93B3CBEA}" srcOrd="0" destOrd="0" presId="urn:microsoft.com/office/officeart/2005/8/layout/default"/>
    <dgm:cxn modelId="{A477BCBA-09E0-4C76-8F63-9BC58C04FD61}" srcId="{6AD946A3-AD9F-4D17-9DE5-AAF716EC10A2}" destId="{47B1EFF3-7B24-4A71-89F5-F0FF7C717F22}" srcOrd="1" destOrd="0" parTransId="{85ED3C5D-62B2-42E5-BB8C-532367C52A18}" sibTransId="{0FC11292-B4A0-41FC-B90F-BC1C789E4D02}"/>
    <dgm:cxn modelId="{DDD713E2-05BA-4255-8E3F-603ED6707144}" type="presOf" srcId="{47B1EFF3-7B24-4A71-89F5-F0FF7C717F22}" destId="{800BBA24-6E0C-47A1-90B6-B9EA8B35C32F}" srcOrd="0" destOrd="0" presId="urn:microsoft.com/office/officeart/2005/8/layout/default"/>
    <dgm:cxn modelId="{DB450A75-6D56-45B7-8014-CBFDEE1FF344}" type="presParOf" srcId="{619F22B8-4B54-436E-BA8F-0CCF2DACD9CC}" destId="{5EEA8353-00D4-48FD-AE64-457A93B3CBEA}" srcOrd="0" destOrd="0" presId="urn:microsoft.com/office/officeart/2005/8/layout/default"/>
    <dgm:cxn modelId="{2A645C81-672D-4596-9D33-D8DA64DFCD5D}" type="presParOf" srcId="{619F22B8-4B54-436E-BA8F-0CCF2DACD9CC}" destId="{BEAC5B7F-7D44-498E-809C-EA56630D23E0}" srcOrd="1" destOrd="0" presId="urn:microsoft.com/office/officeart/2005/8/layout/default"/>
    <dgm:cxn modelId="{C967F9EC-A197-49C6-95C2-581A23FCB433}" type="presParOf" srcId="{619F22B8-4B54-436E-BA8F-0CCF2DACD9CC}" destId="{800BBA24-6E0C-47A1-90B6-B9EA8B35C32F}" srcOrd="2" destOrd="0" presId="urn:microsoft.com/office/officeart/2005/8/layout/default"/>
    <dgm:cxn modelId="{FF063379-21A2-4848-AE0E-F3981CDDB43D}" type="presParOf" srcId="{619F22B8-4B54-436E-BA8F-0CCF2DACD9CC}" destId="{89265798-7F95-4B7F-B9B7-5ED1BECBD801}" srcOrd="3" destOrd="0" presId="urn:microsoft.com/office/officeart/2005/8/layout/default"/>
    <dgm:cxn modelId="{5D291F1D-7297-419F-A81C-859F5DA495A9}" type="presParOf" srcId="{619F22B8-4B54-436E-BA8F-0CCF2DACD9CC}" destId="{94384A22-2CA8-442E-919A-47521E6DF531}" srcOrd="4" destOrd="0" presId="urn:microsoft.com/office/officeart/2005/8/layout/default"/>
    <dgm:cxn modelId="{3E23C9B6-27C1-450B-90E1-B537C4396D1D}" type="presParOf" srcId="{619F22B8-4B54-436E-BA8F-0CCF2DACD9CC}" destId="{76B5B245-B97D-44E8-89F0-08FC4F4768EB}" srcOrd="5" destOrd="0" presId="urn:microsoft.com/office/officeart/2005/8/layout/default"/>
    <dgm:cxn modelId="{A04E0363-5978-4CC2-984F-9368B9C36A6C}" type="presParOf" srcId="{619F22B8-4B54-436E-BA8F-0CCF2DACD9CC}" destId="{0678B971-39E1-4AA6-B671-F52A1E5DB8DF}"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A8353-00D4-48FD-AE64-457A93B3CBEA}">
      <dsp:nvSpPr>
        <dsp:cNvPr id="0" name=""/>
        <dsp:cNvSpPr/>
      </dsp:nvSpPr>
      <dsp:spPr>
        <a:xfrm>
          <a:off x="475743" y="139081"/>
          <a:ext cx="1982211" cy="8024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Center for Behavioral Health Statistics and Quality</a:t>
          </a:r>
        </a:p>
      </dsp:txBody>
      <dsp:txXfrm>
        <a:off x="475743" y="139081"/>
        <a:ext cx="1982211" cy="802430"/>
      </dsp:txXfrm>
    </dsp:sp>
    <dsp:sp modelId="{800BBA24-6E0C-47A1-90B6-B9EA8B35C32F}">
      <dsp:nvSpPr>
        <dsp:cNvPr id="0" name=""/>
        <dsp:cNvSpPr/>
      </dsp:nvSpPr>
      <dsp:spPr>
        <a:xfrm>
          <a:off x="475743" y="1234882"/>
          <a:ext cx="1982211" cy="8024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Center for Mental Health Services</a:t>
          </a:r>
        </a:p>
      </dsp:txBody>
      <dsp:txXfrm>
        <a:off x="475743" y="1234882"/>
        <a:ext cx="1982211" cy="802430"/>
      </dsp:txXfrm>
    </dsp:sp>
    <dsp:sp modelId="{94384A22-2CA8-442E-919A-47521E6DF531}">
      <dsp:nvSpPr>
        <dsp:cNvPr id="0" name=""/>
        <dsp:cNvSpPr/>
      </dsp:nvSpPr>
      <dsp:spPr>
        <a:xfrm>
          <a:off x="475743" y="2330682"/>
          <a:ext cx="1982211" cy="802430"/>
        </a:xfrm>
        <a:prstGeom prst="rect">
          <a:avLst/>
        </a:prstGeom>
        <a:solidFill>
          <a:schemeClr val="accent2">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Center for Substance Abuse Prevention</a:t>
          </a:r>
        </a:p>
      </dsp:txBody>
      <dsp:txXfrm>
        <a:off x="475743" y="2330682"/>
        <a:ext cx="1982211" cy="802430"/>
      </dsp:txXfrm>
    </dsp:sp>
    <dsp:sp modelId="{0678B971-39E1-4AA6-B671-F52A1E5DB8DF}">
      <dsp:nvSpPr>
        <dsp:cNvPr id="0" name=""/>
        <dsp:cNvSpPr/>
      </dsp:nvSpPr>
      <dsp:spPr>
        <a:xfrm>
          <a:off x="475743" y="3426483"/>
          <a:ext cx="1982211" cy="8024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Center for Substance Abuse Treatment</a:t>
          </a:r>
        </a:p>
      </dsp:txBody>
      <dsp:txXfrm>
        <a:off x="475743" y="3426483"/>
        <a:ext cx="1982211" cy="8024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630D5CD-0D6C-40F3-89B8-F6AC56ECDDF6}" type="datetimeFigureOut">
              <a:rPr lang="en-US" smtClean="0"/>
              <a:t>12/18/2023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FF8A60F-6FA0-42CA-BA27-69C72FFCA787}" type="slidenum">
              <a:rPr lang="en-US" smtClean="0"/>
              <a:t>‹#›</a:t>
            </a:fld>
            <a:endParaRPr lang="en-US"/>
          </a:p>
        </p:txBody>
      </p:sp>
    </p:spTree>
    <p:extLst>
      <p:ext uri="{BB962C8B-B14F-4D97-AF65-F5344CB8AC3E}">
        <p14:creationId xmlns:p14="http://schemas.microsoft.com/office/powerpoint/2010/main" val="424191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1</a:t>
            </a:fld>
            <a:endParaRPr lang="en-US"/>
          </a:p>
        </p:txBody>
      </p:sp>
    </p:spTree>
    <p:extLst>
      <p:ext uri="{BB962C8B-B14F-4D97-AF65-F5344CB8AC3E}">
        <p14:creationId xmlns:p14="http://schemas.microsoft.com/office/powerpoint/2010/main" val="2227513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what was provided came from statewide or regional data. Most of you stated underage drinking was going to be the area of focus based on this data. </a:t>
            </a:r>
          </a:p>
        </p:txBody>
      </p:sp>
      <p:sp>
        <p:nvSpPr>
          <p:cNvPr id="4" name="Slide Number Placeholder 3"/>
          <p:cNvSpPr>
            <a:spLocks noGrp="1"/>
          </p:cNvSpPr>
          <p:nvPr>
            <p:ph type="sldNum" sz="quarter" idx="5"/>
          </p:nvPr>
        </p:nvSpPr>
        <p:spPr/>
        <p:txBody>
          <a:bodyPr/>
          <a:lstStyle/>
          <a:p>
            <a:fld id="{0FF8A60F-6FA0-42CA-BA27-69C72FFCA787}" type="slidenum">
              <a:rPr lang="en-US" smtClean="0"/>
              <a:t>10</a:t>
            </a:fld>
            <a:endParaRPr lang="en-US"/>
          </a:p>
        </p:txBody>
      </p:sp>
    </p:spTree>
    <p:extLst>
      <p:ext uri="{BB962C8B-B14F-4D97-AF65-F5344CB8AC3E}">
        <p14:creationId xmlns:p14="http://schemas.microsoft.com/office/powerpoint/2010/main" val="159413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identified underage drinking or adult binge drinking as the problem, the next step is to identify why it is an issue. Is underage drinking a problem because there is high retail access? Or, is it high social access? Is it the community norms? During the assessment, we will peel back the layers of the onion.  </a:t>
            </a:r>
          </a:p>
        </p:txBody>
      </p:sp>
      <p:sp>
        <p:nvSpPr>
          <p:cNvPr id="4" name="Slide Number Placeholder 3"/>
          <p:cNvSpPr>
            <a:spLocks noGrp="1"/>
          </p:cNvSpPr>
          <p:nvPr>
            <p:ph type="sldNum" sz="quarter" idx="5"/>
          </p:nvPr>
        </p:nvSpPr>
        <p:spPr/>
        <p:txBody>
          <a:bodyPr/>
          <a:lstStyle/>
          <a:p>
            <a:fld id="{0FF8A60F-6FA0-42CA-BA27-69C72FFCA787}" type="slidenum">
              <a:rPr lang="en-US" smtClean="0"/>
              <a:t>11</a:t>
            </a:fld>
            <a:endParaRPr lang="en-US"/>
          </a:p>
        </p:txBody>
      </p:sp>
    </p:spTree>
    <p:extLst>
      <p:ext uri="{BB962C8B-B14F-4D97-AF65-F5344CB8AC3E}">
        <p14:creationId xmlns:p14="http://schemas.microsoft.com/office/powerpoint/2010/main" val="31978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identified why underage or adult binge drinking is a problem, we have to go one step further and ask “but why here?” Why is underage drinking a problem in this community? What does social access look like in Jamestown…or Watford City? What specific behavior is occurring? This is referred to as the local condition. </a:t>
            </a:r>
          </a:p>
        </p:txBody>
      </p:sp>
      <p:sp>
        <p:nvSpPr>
          <p:cNvPr id="4" name="Slide Number Placeholder 3"/>
          <p:cNvSpPr>
            <a:spLocks noGrp="1"/>
          </p:cNvSpPr>
          <p:nvPr>
            <p:ph type="sldNum" sz="quarter" idx="5"/>
          </p:nvPr>
        </p:nvSpPr>
        <p:spPr/>
        <p:txBody>
          <a:bodyPr/>
          <a:lstStyle/>
          <a:p>
            <a:fld id="{0FF8A60F-6FA0-42CA-BA27-69C72FFCA787}" type="slidenum">
              <a:rPr lang="en-US" smtClean="0"/>
              <a:t>12</a:t>
            </a:fld>
            <a:endParaRPr lang="en-US"/>
          </a:p>
        </p:txBody>
      </p:sp>
    </p:spTree>
    <p:extLst>
      <p:ext uri="{BB962C8B-B14F-4D97-AF65-F5344CB8AC3E}">
        <p14:creationId xmlns:p14="http://schemas.microsoft.com/office/powerpoint/2010/main" val="273292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be very specific on what your local condition is and be able to measure it. You can do this by conducting key informant interviews, focus groups, surveys, etc. Speaking with the youth might be one of the best way to determine what the local condition looks like within the community. COVID has changed a lot of things and you may have to get creative on how you do this.  When we review your assessments, we will look for how well you identified, measured and described your local condition. </a:t>
            </a:r>
          </a:p>
          <a:p>
            <a:endParaRPr lang="en-US" dirty="0"/>
          </a:p>
          <a:p>
            <a:r>
              <a:rPr lang="en-US" dirty="0"/>
              <a:t>Don’t jump ahead to planning until after you have completed the assessment. </a:t>
            </a:r>
          </a:p>
        </p:txBody>
      </p:sp>
      <p:sp>
        <p:nvSpPr>
          <p:cNvPr id="4" name="Slide Number Placeholder 3"/>
          <p:cNvSpPr>
            <a:spLocks noGrp="1"/>
          </p:cNvSpPr>
          <p:nvPr>
            <p:ph type="sldNum" sz="quarter" idx="5"/>
          </p:nvPr>
        </p:nvSpPr>
        <p:spPr/>
        <p:txBody>
          <a:bodyPr/>
          <a:lstStyle/>
          <a:p>
            <a:fld id="{0FF8A60F-6FA0-42CA-BA27-69C72FFCA787}" type="slidenum">
              <a:rPr lang="en-US" smtClean="0"/>
              <a:t>13</a:t>
            </a:fld>
            <a:endParaRPr lang="en-US"/>
          </a:p>
        </p:txBody>
      </p:sp>
    </p:spTree>
    <p:extLst>
      <p:ext uri="{BB962C8B-B14F-4D97-AF65-F5344CB8AC3E}">
        <p14:creationId xmlns:p14="http://schemas.microsoft.com/office/powerpoint/2010/main" val="119806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5"/>
          </p:nvPr>
        </p:nvSpPr>
        <p:spPr/>
        <p:txBody>
          <a:bodyPr/>
          <a:lstStyle/>
          <a:p>
            <a:fld id="{0FF8A60F-6FA0-42CA-BA27-69C72FFCA787}" type="slidenum">
              <a:rPr lang="en-US" smtClean="0"/>
              <a:t>14</a:t>
            </a:fld>
            <a:endParaRPr lang="en-US"/>
          </a:p>
        </p:txBody>
      </p:sp>
    </p:spTree>
    <p:extLst>
      <p:ext uri="{BB962C8B-B14F-4D97-AF65-F5344CB8AC3E}">
        <p14:creationId xmlns:p14="http://schemas.microsoft.com/office/powerpoint/2010/main" val="3018585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15</a:t>
            </a:fld>
            <a:endParaRPr lang="en-US"/>
          </a:p>
        </p:txBody>
      </p:sp>
    </p:spTree>
    <p:extLst>
      <p:ext uri="{BB962C8B-B14F-4D97-AF65-F5344CB8AC3E}">
        <p14:creationId xmlns:p14="http://schemas.microsoft.com/office/powerpoint/2010/main" val="2161605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8A60F-6FA0-42CA-BA27-69C72FFCA78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094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your assessment, the next step is to start planning. What are you going to do to address the local condition?   </a:t>
            </a:r>
          </a:p>
        </p:txBody>
      </p:sp>
      <p:sp>
        <p:nvSpPr>
          <p:cNvPr id="4" name="Slide Number Placeholder 3"/>
          <p:cNvSpPr>
            <a:spLocks noGrp="1"/>
          </p:cNvSpPr>
          <p:nvPr>
            <p:ph type="sldNum" sz="quarter" idx="5"/>
          </p:nvPr>
        </p:nvSpPr>
        <p:spPr/>
        <p:txBody>
          <a:bodyPr/>
          <a:lstStyle/>
          <a:p>
            <a:fld id="{0FF8A60F-6FA0-42CA-BA27-69C72FFCA787}" type="slidenum">
              <a:rPr lang="en-US" smtClean="0"/>
              <a:t>17</a:t>
            </a:fld>
            <a:endParaRPr lang="en-US"/>
          </a:p>
        </p:txBody>
      </p:sp>
    </p:spTree>
    <p:extLst>
      <p:ext uri="{BB962C8B-B14F-4D97-AF65-F5344CB8AC3E}">
        <p14:creationId xmlns:p14="http://schemas.microsoft.com/office/powerpoint/2010/main" val="2951346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contract requires you to select ONE environmental strategy to focus your implementation efforts on. An environmental strategy is one that will lead to long-term outcomes.</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18</a:t>
            </a:fld>
            <a:endParaRPr lang="en-US"/>
          </a:p>
        </p:txBody>
      </p:sp>
    </p:spTree>
    <p:extLst>
      <p:ext uri="{BB962C8B-B14F-4D97-AF65-F5344CB8AC3E}">
        <p14:creationId xmlns:p14="http://schemas.microsoft.com/office/powerpoint/2010/main" val="233200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asking for only ONE strategy because, we have learned that if there is one clear, obtainable goal, you will be more likely to succeed and see outcomes. </a:t>
            </a:r>
          </a:p>
          <a:p>
            <a:endParaRPr lang="en-US" dirty="0"/>
          </a:p>
          <a:p>
            <a:pPr defTabSz="966612">
              <a:defRPr/>
            </a:pPr>
            <a:r>
              <a:rPr lang="en-US" baseline="0" dirty="0"/>
              <a:t>Think about if you have a candle that you want to put out. If we use the spray bottle, our water is a mist spread and scattered and does not put out the candle.</a:t>
            </a:r>
          </a:p>
          <a:p>
            <a:pPr defTabSz="966612">
              <a:defRPr/>
            </a:pPr>
            <a:r>
              <a:rPr lang="en-US" baseline="0" dirty="0"/>
              <a:t>But a small amount of water in an eye dropper, concentrated and working together is enough to put the candle out. We want our community-based efforts to have the effect of that eye dropper, not the spray bottle; to have a clear vision and ensure that the activities you do are specific to the environmental strategy you are attempting to implement and the behavior you are attempting to change.</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19</a:t>
            </a:fld>
            <a:endParaRPr lang="en-US"/>
          </a:p>
        </p:txBody>
      </p:sp>
    </p:spTree>
    <p:extLst>
      <p:ext uri="{BB962C8B-B14F-4D97-AF65-F5344CB8AC3E}">
        <p14:creationId xmlns:p14="http://schemas.microsoft.com/office/powerpoint/2010/main" val="375147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Support community-level evidence-based substance abuse prevention implementation by:</a:t>
            </a:r>
          </a:p>
          <a:p>
            <a:r>
              <a:rPr lang="en-US" dirty="0"/>
              <a:t>Increasing capacity for sustaining prevention in the public health and behavioral health systems throughout the state</a:t>
            </a:r>
          </a:p>
          <a:p>
            <a:r>
              <a:rPr lang="en-US" dirty="0"/>
              <a:t>Making positive change in data-driven priority areas including:</a:t>
            </a:r>
          </a:p>
          <a:p>
            <a:pPr lvl="1"/>
            <a:r>
              <a:rPr lang="en-US" dirty="0"/>
              <a:t>Underage drinking</a:t>
            </a:r>
          </a:p>
          <a:p>
            <a:pPr lvl="1"/>
            <a:r>
              <a:rPr lang="en-US" dirty="0"/>
              <a:t>Adult binge drinking</a:t>
            </a:r>
          </a:p>
          <a:p>
            <a:pPr lvl="1"/>
            <a:r>
              <a:rPr lang="en-US" dirty="0"/>
              <a:t>Other substance use/misuse as identified through data (excluding opioids and stimulants)</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2</a:t>
            </a:fld>
            <a:endParaRPr lang="en-US"/>
          </a:p>
        </p:txBody>
      </p:sp>
    </p:spTree>
    <p:extLst>
      <p:ext uri="{BB962C8B-B14F-4D97-AF65-F5344CB8AC3E}">
        <p14:creationId xmlns:p14="http://schemas.microsoft.com/office/powerpoint/2010/main" val="520579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Once you select an environmental strategy to implement within your community, you will begin implementing activities through a comprehensive approach following CADCA’s 7 strategies for community change (which we will discuss in a later slide). Breaking down the steps to implement an environmental strategy will increase the likelihood of success and outcomes. </a:t>
            </a:r>
          </a:p>
        </p:txBody>
      </p:sp>
      <p:sp>
        <p:nvSpPr>
          <p:cNvPr id="4" name="Slide Number Placeholder 3"/>
          <p:cNvSpPr>
            <a:spLocks noGrp="1"/>
          </p:cNvSpPr>
          <p:nvPr>
            <p:ph type="sldNum" sz="quarter" idx="5"/>
          </p:nvPr>
        </p:nvSpPr>
        <p:spPr/>
        <p:txBody>
          <a:bodyPr/>
          <a:lstStyle/>
          <a:p>
            <a:fld id="{0FF8A60F-6FA0-42CA-BA27-69C72FFCA787}" type="slidenum">
              <a:rPr lang="en-US" smtClean="0"/>
              <a:t>20</a:t>
            </a:fld>
            <a:endParaRPr lang="en-US"/>
          </a:p>
        </p:txBody>
      </p:sp>
    </p:spTree>
    <p:extLst>
      <p:ext uri="{BB962C8B-B14F-4D97-AF65-F5344CB8AC3E}">
        <p14:creationId xmlns:p14="http://schemas.microsoft.com/office/powerpoint/2010/main" val="3580956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contract requires a plan to be created based on the data you collected. We will look for SMART goals, the selection of your strategy and how that relates to your problem, intervening variable and local condition. We need to ensure the activities you plan to implement will impact the intervening variable and ultimately your identified problem. </a:t>
            </a:r>
          </a:p>
          <a:p>
            <a:endParaRPr lang="en-US" dirty="0"/>
          </a:p>
          <a:p>
            <a:r>
              <a:rPr lang="en-US" dirty="0"/>
              <a:t>SMART: </a:t>
            </a:r>
            <a:r>
              <a:rPr lang="en-US" b="0" i="0" dirty="0">
                <a:solidFill>
                  <a:srgbClr val="040C28"/>
                </a:solidFill>
                <a:effectLst/>
                <a:latin typeface="Google Sans"/>
              </a:rPr>
              <a:t>Specific, Measurable, Achievable, Relevant, and Time-Bound</a:t>
            </a:r>
            <a:endParaRPr lang="en-US" dirty="0"/>
          </a:p>
          <a:p>
            <a:endParaRPr lang="en-US" dirty="0"/>
          </a:p>
          <a:p>
            <a:r>
              <a:rPr lang="en-US" dirty="0"/>
              <a:t>We will also review for Importance and Changeability.</a:t>
            </a:r>
          </a:p>
          <a:p>
            <a:endParaRPr lang="en-US" dirty="0"/>
          </a:p>
          <a:p>
            <a:pPr>
              <a:spcBef>
                <a:spcPct val="10000"/>
              </a:spcBef>
            </a:pPr>
            <a:r>
              <a:rPr lang="en-US" altLang="en-US" sz="1300" b="1" i="1" dirty="0"/>
              <a:t>Importanc</a:t>
            </a:r>
            <a:r>
              <a:rPr lang="en-US" altLang="en-US" sz="1300" dirty="0"/>
              <a:t>e = “how much an intervening variable impacts the substance abuse problem/priority in a community”.</a:t>
            </a:r>
          </a:p>
          <a:p>
            <a:pPr marL="483306" indent="-483306">
              <a:spcBef>
                <a:spcPct val="10000"/>
              </a:spcBef>
            </a:pPr>
            <a:r>
              <a:rPr lang="en-US" altLang="en-US" sz="1300" dirty="0"/>
              <a:t>•	Will the intervening variable impact other behavioral health issues? </a:t>
            </a:r>
          </a:p>
          <a:p>
            <a:pPr marL="483306" indent="-483306">
              <a:spcBef>
                <a:spcPct val="10000"/>
              </a:spcBef>
            </a:pPr>
            <a:r>
              <a:rPr lang="en-US" altLang="en-US" sz="1300" dirty="0"/>
              <a:t>•	Does the intervening variable directly impact the specific developmental stage of the population group that is experiencing the problem? </a:t>
            </a:r>
          </a:p>
          <a:p>
            <a:r>
              <a:rPr lang="en-US" dirty="0"/>
              <a:t> </a:t>
            </a:r>
          </a:p>
          <a:p>
            <a:endParaRPr lang="en-US" dirty="0"/>
          </a:p>
          <a:p>
            <a:pPr>
              <a:spcBef>
                <a:spcPct val="10000"/>
              </a:spcBef>
            </a:pPr>
            <a:r>
              <a:rPr lang="en-US" altLang="en-US" sz="1300" dirty="0"/>
              <a:t>Changeability = “a community’s capacity to influence a specific intervening variable and local condition”:</a:t>
            </a:r>
          </a:p>
          <a:p>
            <a:pPr marL="483306" indent="-483306">
              <a:spcBef>
                <a:spcPct val="10000"/>
              </a:spcBef>
              <a:buFont typeface="Arial" panose="020B0604020202020204" pitchFamily="34" charset="0"/>
              <a:buChar char="•"/>
            </a:pPr>
            <a:r>
              <a:rPr lang="en-US" altLang="en-US" sz="1300" dirty="0"/>
              <a:t>Do we have the </a:t>
            </a:r>
            <a:r>
              <a:rPr lang="en-US" altLang="en-US" sz="1300" b="1" i="1" dirty="0"/>
              <a:t>resources</a:t>
            </a:r>
            <a:r>
              <a:rPr lang="en-US" altLang="en-US" sz="1300" dirty="0"/>
              <a:t> and readiness to address this factor?</a:t>
            </a:r>
          </a:p>
          <a:p>
            <a:pPr marL="483306" indent="-483306">
              <a:spcBef>
                <a:spcPct val="10000"/>
              </a:spcBef>
              <a:buFont typeface="Arial" panose="020B0604020202020204" pitchFamily="34" charset="0"/>
              <a:buChar char="•"/>
            </a:pPr>
            <a:r>
              <a:rPr lang="en-US" altLang="en-US" sz="1300" dirty="0"/>
              <a:t>Does a </a:t>
            </a:r>
            <a:r>
              <a:rPr lang="en-US" altLang="en-US" sz="1300" b="1" i="1" dirty="0"/>
              <a:t>suitable intervention </a:t>
            </a:r>
            <a:r>
              <a:rPr lang="en-US" altLang="en-US" sz="1300" dirty="0"/>
              <a:t>exist to address this factor?</a:t>
            </a:r>
          </a:p>
          <a:p>
            <a:pPr marL="483306" indent="-483306">
              <a:spcBef>
                <a:spcPct val="10000"/>
              </a:spcBef>
              <a:buFont typeface="Arial" panose="020B0604020202020204" pitchFamily="34" charset="0"/>
              <a:buChar char="•"/>
            </a:pPr>
            <a:r>
              <a:rPr lang="en-US" altLang="en-US" sz="1300" dirty="0"/>
              <a:t>Can we </a:t>
            </a:r>
            <a:r>
              <a:rPr lang="en-US" altLang="en-US" sz="1300" b="1" i="1" dirty="0"/>
              <a:t>produce outcomes </a:t>
            </a:r>
            <a:r>
              <a:rPr lang="en-US" altLang="en-US" sz="1300" dirty="0"/>
              <a:t>within a reasonable timeframe?</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22</a:t>
            </a:fld>
            <a:endParaRPr lang="en-US"/>
          </a:p>
        </p:txBody>
      </p:sp>
    </p:spTree>
    <p:extLst>
      <p:ext uri="{BB962C8B-B14F-4D97-AF65-F5344CB8AC3E}">
        <p14:creationId xmlns:p14="http://schemas.microsoft.com/office/powerpoint/2010/main" val="2386218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23</a:t>
            </a:fld>
            <a:endParaRPr lang="en-US"/>
          </a:p>
        </p:txBody>
      </p:sp>
    </p:spTree>
    <p:extLst>
      <p:ext uri="{BB962C8B-B14F-4D97-AF65-F5344CB8AC3E}">
        <p14:creationId xmlns:p14="http://schemas.microsoft.com/office/powerpoint/2010/main" val="2520439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endParaRPr lang="en-US" sz="1300" dirty="0"/>
          </a:p>
        </p:txBody>
      </p:sp>
      <p:sp>
        <p:nvSpPr>
          <p:cNvPr id="4" name="Slide Number Placeholder 3"/>
          <p:cNvSpPr>
            <a:spLocks noGrp="1"/>
          </p:cNvSpPr>
          <p:nvPr>
            <p:ph type="sldNum" sz="quarter" idx="5"/>
          </p:nvPr>
        </p:nvSpPr>
        <p:spPr/>
        <p:txBody>
          <a:bodyPr/>
          <a:lstStyle/>
          <a:p>
            <a:fld id="{0FF8A60F-6FA0-42CA-BA27-69C72FFCA787}" type="slidenum">
              <a:rPr lang="en-US" smtClean="0"/>
              <a:t>24</a:t>
            </a:fld>
            <a:endParaRPr lang="en-US"/>
          </a:p>
        </p:txBody>
      </p:sp>
    </p:spTree>
    <p:extLst>
      <p:ext uri="{BB962C8B-B14F-4D97-AF65-F5344CB8AC3E}">
        <p14:creationId xmlns:p14="http://schemas.microsoft.com/office/powerpoint/2010/main" val="3688370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the monthly report</a:t>
            </a:r>
          </a:p>
        </p:txBody>
      </p:sp>
      <p:sp>
        <p:nvSpPr>
          <p:cNvPr id="4" name="Slide Number Placeholder 3"/>
          <p:cNvSpPr>
            <a:spLocks noGrp="1"/>
          </p:cNvSpPr>
          <p:nvPr>
            <p:ph type="sldNum" sz="quarter" idx="5"/>
          </p:nvPr>
        </p:nvSpPr>
        <p:spPr/>
        <p:txBody>
          <a:bodyPr/>
          <a:lstStyle/>
          <a:p>
            <a:fld id="{0FF8A60F-6FA0-42CA-BA27-69C72FFCA787}" type="slidenum">
              <a:rPr lang="en-US" smtClean="0"/>
              <a:t>25</a:t>
            </a:fld>
            <a:endParaRPr lang="en-US"/>
          </a:p>
        </p:txBody>
      </p:sp>
    </p:spTree>
    <p:extLst>
      <p:ext uri="{BB962C8B-B14F-4D97-AF65-F5344CB8AC3E}">
        <p14:creationId xmlns:p14="http://schemas.microsoft.com/office/powerpoint/2010/main" val="2104985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26</a:t>
            </a:fld>
            <a:endParaRPr lang="en-US"/>
          </a:p>
        </p:txBody>
      </p:sp>
    </p:spTree>
    <p:extLst>
      <p:ext uri="{BB962C8B-B14F-4D97-AF65-F5344CB8AC3E}">
        <p14:creationId xmlns:p14="http://schemas.microsoft.com/office/powerpoint/2010/main" val="2376231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8A60F-6FA0-42CA-BA27-69C72FFCA78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98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implementation phase is where the rubber meets the road. You created a plan of all the activities you wanted to implement, and this is where you put the plan into action. Again, this is done following CADCA’s 7 strategies for community change. </a:t>
            </a:r>
          </a:p>
        </p:txBody>
      </p:sp>
      <p:sp>
        <p:nvSpPr>
          <p:cNvPr id="4" name="Slide Number Placeholder 3"/>
          <p:cNvSpPr>
            <a:spLocks noGrp="1"/>
          </p:cNvSpPr>
          <p:nvPr>
            <p:ph type="sldNum" sz="quarter" idx="5"/>
          </p:nvPr>
        </p:nvSpPr>
        <p:spPr/>
        <p:txBody>
          <a:bodyPr/>
          <a:lstStyle/>
          <a:p>
            <a:fld id="{0FF8A60F-6FA0-42CA-BA27-69C72FFCA787}" type="slidenum">
              <a:rPr lang="en-US" smtClean="0"/>
              <a:t>28</a:t>
            </a:fld>
            <a:endParaRPr lang="en-US"/>
          </a:p>
        </p:txBody>
      </p:sp>
    </p:spTree>
    <p:extLst>
      <p:ext uri="{BB962C8B-B14F-4D97-AF65-F5344CB8AC3E}">
        <p14:creationId xmlns:p14="http://schemas.microsoft.com/office/powerpoint/2010/main" val="1961459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CADCA’s 7 strategies are a proven effective in implementing an environmental change and is a multifaceted approach to prevention.  </a:t>
            </a:r>
          </a:p>
          <a:p>
            <a:endParaRPr lang="en-US" dirty="0"/>
          </a:p>
          <a:p>
            <a:r>
              <a:rPr lang="en-US" dirty="0"/>
              <a:t>The goal in planning is to work from #7 backwards. All activities should be focused on the environmental change. </a:t>
            </a:r>
          </a:p>
        </p:txBody>
      </p:sp>
      <p:sp>
        <p:nvSpPr>
          <p:cNvPr id="4" name="Slide Number Placeholder 3"/>
          <p:cNvSpPr>
            <a:spLocks noGrp="1"/>
          </p:cNvSpPr>
          <p:nvPr>
            <p:ph type="sldNum" sz="quarter" idx="5"/>
          </p:nvPr>
        </p:nvSpPr>
        <p:spPr/>
        <p:txBody>
          <a:bodyPr/>
          <a:lstStyle/>
          <a:p>
            <a:fld id="{0FF8A60F-6FA0-42CA-BA27-69C72FFCA787}" type="slidenum">
              <a:rPr lang="en-US" smtClean="0"/>
              <a:t>29</a:t>
            </a:fld>
            <a:endParaRPr lang="en-US"/>
          </a:p>
        </p:txBody>
      </p:sp>
    </p:spTree>
    <p:extLst>
      <p:ext uri="{BB962C8B-B14F-4D97-AF65-F5344CB8AC3E}">
        <p14:creationId xmlns:p14="http://schemas.microsoft.com/office/powerpoint/2010/main" val="406589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Attachment A was developed based on CADCA’s 7 strategies. The contract will reimburse based on the individual activities implemented following Attachment A. This will be new for PFS grantees and probably the biggest change. It will take time to adapt to this style of reimbursement structure. </a:t>
            </a:r>
          </a:p>
          <a:p>
            <a:br>
              <a:rPr lang="en-US" dirty="0"/>
            </a:br>
            <a:r>
              <a:rPr lang="en-US" dirty="0"/>
              <a:t>This method of reimbursement was developed approximately 3 years ago and has been highly successful. Grantees were able to accomplish more which allowed us to report more in 1 year than we were able to report in 10. </a:t>
            </a:r>
          </a:p>
          <a:p>
            <a:endParaRPr lang="en-US" dirty="0"/>
          </a:p>
          <a:p>
            <a:r>
              <a:rPr lang="en-US" dirty="0"/>
              <a:t>Again, this is new for PFS grantees. It is not a flat monthly reimbursement but rather a reimbursement based on the specific deliverables completed. </a:t>
            </a:r>
          </a:p>
        </p:txBody>
      </p:sp>
      <p:sp>
        <p:nvSpPr>
          <p:cNvPr id="4" name="Slide Number Placeholder 3"/>
          <p:cNvSpPr>
            <a:spLocks noGrp="1"/>
          </p:cNvSpPr>
          <p:nvPr>
            <p:ph type="sldNum" sz="quarter" idx="5"/>
          </p:nvPr>
        </p:nvSpPr>
        <p:spPr/>
        <p:txBody>
          <a:bodyPr/>
          <a:lstStyle/>
          <a:p>
            <a:fld id="{0FF8A60F-6FA0-42CA-BA27-69C72FFCA787}" type="slidenum">
              <a:rPr lang="en-US" smtClean="0"/>
              <a:t>30</a:t>
            </a:fld>
            <a:endParaRPr lang="en-US"/>
          </a:p>
        </p:txBody>
      </p:sp>
    </p:spTree>
    <p:extLst>
      <p:ext uri="{BB962C8B-B14F-4D97-AF65-F5344CB8AC3E}">
        <p14:creationId xmlns:p14="http://schemas.microsoft.com/office/powerpoint/2010/main" val="116172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The Substance Abuse Prevention Community Grant program is funded through the primary prevention set-aside from the federal Substance Abuse Prevention and Treatment Block Grant (SAPT BG). The Substance Abuse and Mental Health Services Administration (SAMHSA) requires that states spend no less than 20% of their SAPT BG allotment for primary prevention strategies on substance abuse. These strategies are directed at individuals not identified to be in need of treatment. Funding must be used to develop a comprehensive primary prevention program that includes activities and services provided in a variety of settings. The program must target both the general population and sub-groups that are at high risk for substance abuse.</a:t>
            </a:r>
          </a:p>
        </p:txBody>
      </p:sp>
      <p:sp>
        <p:nvSpPr>
          <p:cNvPr id="4" name="Slide Number Placeholder 3"/>
          <p:cNvSpPr>
            <a:spLocks noGrp="1"/>
          </p:cNvSpPr>
          <p:nvPr>
            <p:ph type="sldNum" sz="quarter" idx="5"/>
          </p:nvPr>
        </p:nvSpPr>
        <p:spPr/>
        <p:txBody>
          <a:bodyPr/>
          <a:lstStyle/>
          <a:p>
            <a:fld id="{0FF8A60F-6FA0-42CA-BA27-69C72FFCA787}" type="slidenum">
              <a:rPr lang="en-US" smtClean="0"/>
              <a:t>3</a:t>
            </a:fld>
            <a:endParaRPr lang="en-US"/>
          </a:p>
        </p:txBody>
      </p:sp>
    </p:spTree>
    <p:extLst>
      <p:ext uri="{BB962C8B-B14F-4D97-AF65-F5344CB8AC3E}">
        <p14:creationId xmlns:p14="http://schemas.microsoft.com/office/powerpoint/2010/main" val="954171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a few examples of the 7 strategies… Step 1 is providing information. Providing information is just that…it is usually 1-way communication efforts. Most expensive/least effective. Providing information would be things like educational presentations, workshops or seminars or other presentations of data (e.g., public announcements, brochures, dissemination, billboards, community meetings, forums, web-based communication).</a:t>
            </a:r>
          </a:p>
          <a:p>
            <a:endParaRPr lang="en-US" dirty="0"/>
          </a:p>
          <a:p>
            <a:r>
              <a:rPr lang="en-US" dirty="0"/>
              <a:t>So by this time, you have already identified your local condition and one environmental strategy to implement. The activities are the individual steps to complete to implement the 1 environmental strategy. </a:t>
            </a:r>
          </a:p>
        </p:txBody>
      </p:sp>
      <p:sp>
        <p:nvSpPr>
          <p:cNvPr id="4" name="Slide Number Placeholder 3"/>
          <p:cNvSpPr>
            <a:spLocks noGrp="1"/>
          </p:cNvSpPr>
          <p:nvPr>
            <p:ph type="sldNum" sz="quarter" idx="5"/>
          </p:nvPr>
        </p:nvSpPr>
        <p:spPr/>
        <p:txBody>
          <a:bodyPr/>
          <a:lstStyle/>
          <a:p>
            <a:fld id="{0FF8A60F-6FA0-42CA-BA27-69C72FFCA787}" type="slidenum">
              <a:rPr lang="en-US" smtClean="0"/>
              <a:t>31</a:t>
            </a:fld>
            <a:endParaRPr lang="en-US"/>
          </a:p>
        </p:txBody>
      </p:sp>
    </p:spTree>
    <p:extLst>
      <p:ext uri="{BB962C8B-B14F-4D97-AF65-F5344CB8AC3E}">
        <p14:creationId xmlns:p14="http://schemas.microsoft.com/office/powerpoint/2010/main" val="866479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implement an environmental strategy such as increased penalties, you have to build capacity…community capacity and key stakeholder capacity. The goal of capacity building is to increase the skills of participants, members and staff needed to achieve population level outcomes. If your local condition is…</a:t>
            </a:r>
          </a:p>
        </p:txBody>
      </p:sp>
      <p:sp>
        <p:nvSpPr>
          <p:cNvPr id="4" name="Slide Number Placeholder 3"/>
          <p:cNvSpPr>
            <a:spLocks noGrp="1"/>
          </p:cNvSpPr>
          <p:nvPr>
            <p:ph type="sldNum" sz="quarter" idx="5"/>
          </p:nvPr>
        </p:nvSpPr>
        <p:spPr/>
        <p:txBody>
          <a:bodyPr/>
          <a:lstStyle/>
          <a:p>
            <a:fld id="{0FF8A60F-6FA0-42CA-BA27-69C72FFCA787}" type="slidenum">
              <a:rPr lang="en-US" smtClean="0"/>
              <a:t>32</a:t>
            </a:fld>
            <a:endParaRPr lang="en-US"/>
          </a:p>
        </p:txBody>
      </p:sp>
    </p:spTree>
    <p:extLst>
      <p:ext uri="{BB962C8B-B14F-4D97-AF65-F5344CB8AC3E}">
        <p14:creationId xmlns:p14="http://schemas.microsoft.com/office/powerpoint/2010/main" val="2172272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support is creating opportunities to support people to participate in prevention efforts/activities/strategies that reduce risk or enhance protection. Providing support could look like…</a:t>
            </a:r>
          </a:p>
        </p:txBody>
      </p:sp>
      <p:sp>
        <p:nvSpPr>
          <p:cNvPr id="4" name="Slide Number Placeholder 3"/>
          <p:cNvSpPr>
            <a:spLocks noGrp="1"/>
          </p:cNvSpPr>
          <p:nvPr>
            <p:ph type="sldNum" sz="quarter" idx="5"/>
          </p:nvPr>
        </p:nvSpPr>
        <p:spPr/>
        <p:txBody>
          <a:bodyPr/>
          <a:lstStyle/>
          <a:p>
            <a:fld id="{0FF8A60F-6FA0-42CA-BA27-69C72FFCA787}" type="slidenum">
              <a:rPr lang="en-US" smtClean="0"/>
              <a:t>33</a:t>
            </a:fld>
            <a:endParaRPr lang="en-US"/>
          </a:p>
        </p:txBody>
      </p:sp>
    </p:spTree>
    <p:extLst>
      <p:ext uri="{BB962C8B-B14F-4D97-AF65-F5344CB8AC3E}">
        <p14:creationId xmlns:p14="http://schemas.microsoft.com/office/powerpoint/2010/main" val="2745288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access/reducing barriers is anything related to improving systems and processes to increase the ease, ability and opportunity to utilize those systems and services (e.g., assuring healthcare, childcare, transportation, housing, justice, education, safety, special needs, cultural and language sensitivity). This step can include identifying barriers and possible strategies to overcome those barriers. These have to be preapproved by the state. </a:t>
            </a:r>
          </a:p>
        </p:txBody>
      </p:sp>
      <p:sp>
        <p:nvSpPr>
          <p:cNvPr id="4" name="Slide Number Placeholder 3"/>
          <p:cNvSpPr>
            <a:spLocks noGrp="1"/>
          </p:cNvSpPr>
          <p:nvPr>
            <p:ph type="sldNum" sz="quarter" idx="5"/>
          </p:nvPr>
        </p:nvSpPr>
        <p:spPr/>
        <p:txBody>
          <a:bodyPr/>
          <a:lstStyle/>
          <a:p>
            <a:fld id="{0FF8A60F-6FA0-42CA-BA27-69C72FFCA787}" type="slidenum">
              <a:rPr lang="en-US" smtClean="0"/>
              <a:t>34</a:t>
            </a:fld>
            <a:endParaRPr lang="en-US"/>
          </a:p>
        </p:txBody>
      </p:sp>
    </p:spTree>
    <p:extLst>
      <p:ext uri="{BB962C8B-B14F-4D97-AF65-F5344CB8AC3E}">
        <p14:creationId xmlns:p14="http://schemas.microsoft.com/office/powerpoint/2010/main" val="2257981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consequences are strategies that increase or decrease the probability of a specific behavior that reduces risk or enhances protection by altering the consequences for performing that behavior. So, if your local condition is… what would be ways to change the consequences in this situation? It could be things like implementing or promoting a texting </a:t>
            </a:r>
            <a:r>
              <a:rPr lang="en-US" dirty="0" err="1"/>
              <a:t>tipline</a:t>
            </a:r>
            <a:r>
              <a:rPr lang="en-US" dirty="0"/>
              <a:t> to report parties or adults who provide alcohol. Or, you could provide incentives for those who submit tips leading to an arrest.  </a:t>
            </a:r>
          </a:p>
        </p:txBody>
      </p:sp>
      <p:sp>
        <p:nvSpPr>
          <p:cNvPr id="4" name="Slide Number Placeholder 3"/>
          <p:cNvSpPr>
            <a:spLocks noGrp="1"/>
          </p:cNvSpPr>
          <p:nvPr>
            <p:ph type="sldNum" sz="quarter" idx="5"/>
          </p:nvPr>
        </p:nvSpPr>
        <p:spPr/>
        <p:txBody>
          <a:bodyPr/>
          <a:lstStyle/>
          <a:p>
            <a:fld id="{0FF8A60F-6FA0-42CA-BA27-69C72FFCA787}" type="slidenum">
              <a:rPr lang="en-US" smtClean="0"/>
              <a:t>35</a:t>
            </a:fld>
            <a:endParaRPr lang="en-US"/>
          </a:p>
        </p:txBody>
      </p:sp>
    </p:spTree>
    <p:extLst>
      <p:ext uri="{BB962C8B-B14F-4D97-AF65-F5344CB8AC3E}">
        <p14:creationId xmlns:p14="http://schemas.microsoft.com/office/powerpoint/2010/main" val="2114659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physical design or structure of the environment to reduce risk or enhance protection. These are usually permanent changes.  </a:t>
            </a:r>
          </a:p>
        </p:txBody>
      </p:sp>
      <p:sp>
        <p:nvSpPr>
          <p:cNvPr id="4" name="Slide Number Placeholder 3"/>
          <p:cNvSpPr>
            <a:spLocks noGrp="1"/>
          </p:cNvSpPr>
          <p:nvPr>
            <p:ph type="sldNum" sz="quarter" idx="5"/>
          </p:nvPr>
        </p:nvSpPr>
        <p:spPr/>
        <p:txBody>
          <a:bodyPr/>
          <a:lstStyle/>
          <a:p>
            <a:fld id="{0FF8A60F-6FA0-42CA-BA27-69C72FFCA787}" type="slidenum">
              <a:rPr lang="en-US" smtClean="0"/>
              <a:t>36</a:t>
            </a:fld>
            <a:endParaRPr lang="en-US"/>
          </a:p>
        </p:txBody>
      </p:sp>
    </p:spTree>
    <p:extLst>
      <p:ext uri="{BB962C8B-B14F-4D97-AF65-F5344CB8AC3E}">
        <p14:creationId xmlns:p14="http://schemas.microsoft.com/office/powerpoint/2010/main" val="1436185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environmental change is that formal change in written procedures, by-laws, proclamations, rules or laws with written documentation and/or voting procedures. You would have identified this in your planning phase. These strategies are the lease expensive/most effective. They lead to real outcomes. </a:t>
            </a:r>
          </a:p>
        </p:txBody>
      </p:sp>
      <p:sp>
        <p:nvSpPr>
          <p:cNvPr id="4" name="Slide Number Placeholder 3"/>
          <p:cNvSpPr>
            <a:spLocks noGrp="1"/>
          </p:cNvSpPr>
          <p:nvPr>
            <p:ph type="sldNum" sz="quarter" idx="5"/>
          </p:nvPr>
        </p:nvSpPr>
        <p:spPr/>
        <p:txBody>
          <a:bodyPr/>
          <a:lstStyle/>
          <a:p>
            <a:fld id="{0FF8A60F-6FA0-42CA-BA27-69C72FFCA787}" type="slidenum">
              <a:rPr lang="en-US" smtClean="0"/>
              <a:t>37</a:t>
            </a:fld>
            <a:endParaRPr lang="en-US"/>
          </a:p>
        </p:txBody>
      </p:sp>
    </p:spTree>
    <p:extLst>
      <p:ext uri="{BB962C8B-B14F-4D97-AF65-F5344CB8AC3E}">
        <p14:creationId xmlns:p14="http://schemas.microsoft.com/office/powerpoint/2010/main" val="950448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thing to mention about the AOD prevention contract, it requires the implementation of Parents LEAD activities. You can find a community toolkit online which provides context on what to implement. Understandably there are tactics that you won’t be able to be utilize due to the lack of in-person events, but the toolkit provides plenty of ideas to tweak to fit your community’s needs, while falling within CDC guidelines. </a:t>
            </a:r>
          </a:p>
        </p:txBody>
      </p:sp>
      <p:sp>
        <p:nvSpPr>
          <p:cNvPr id="4" name="Slide Number Placeholder 3"/>
          <p:cNvSpPr>
            <a:spLocks noGrp="1"/>
          </p:cNvSpPr>
          <p:nvPr>
            <p:ph type="sldNum" sz="quarter" idx="5"/>
          </p:nvPr>
        </p:nvSpPr>
        <p:spPr/>
        <p:txBody>
          <a:bodyPr/>
          <a:lstStyle/>
          <a:p>
            <a:fld id="{0FF8A60F-6FA0-42CA-BA27-69C72FFCA787}" type="slidenum">
              <a:rPr lang="en-US" smtClean="0"/>
              <a:t>38</a:t>
            </a:fld>
            <a:endParaRPr lang="en-US"/>
          </a:p>
        </p:txBody>
      </p:sp>
    </p:spTree>
    <p:extLst>
      <p:ext uri="{BB962C8B-B14F-4D97-AF65-F5344CB8AC3E}">
        <p14:creationId xmlns:p14="http://schemas.microsoft.com/office/powerpoint/2010/main" val="1945671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r>
              <a:rPr lang="en-US" dirty="0"/>
              <a:t>*** Does not reimbursement for administration fees, administration is built into activities</a:t>
            </a:r>
          </a:p>
          <a:p>
            <a:endParaRPr lang="en-US" dirty="0"/>
          </a:p>
          <a:p>
            <a:r>
              <a:rPr lang="en-US" dirty="0"/>
              <a:t>You must submit both your RFR and Monthly Report in order to be reimbursed. </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39</a:t>
            </a:fld>
            <a:endParaRPr lang="en-US"/>
          </a:p>
        </p:txBody>
      </p:sp>
    </p:spTree>
    <p:extLst>
      <p:ext uri="{BB962C8B-B14F-4D97-AF65-F5344CB8AC3E}">
        <p14:creationId xmlns:p14="http://schemas.microsoft.com/office/powerpoint/2010/main" val="79003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8A60F-6FA0-42CA-BA27-69C72FFCA78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760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240329E2-B8BB-43F7-8777-48A3648D3A70}" type="slidenum">
              <a:rPr lang="en-US">
                <a:solidFill>
                  <a:prstClr val="black"/>
                </a:solidFill>
                <a:latin typeface="Calibri"/>
              </a:rPr>
              <a:pPr defTabSz="966612">
                <a:defRPr/>
              </a:pPr>
              <a:t>4</a:t>
            </a:fld>
            <a:endParaRPr lang="en-US">
              <a:solidFill>
                <a:prstClr val="black"/>
              </a:solidFill>
              <a:latin typeface="Calibri"/>
            </a:endParaRPr>
          </a:p>
        </p:txBody>
      </p:sp>
    </p:spTree>
    <p:extLst>
      <p:ext uri="{BB962C8B-B14F-4D97-AF65-F5344CB8AC3E}">
        <p14:creationId xmlns:p14="http://schemas.microsoft.com/office/powerpoint/2010/main" val="2694540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think about evaluation is by referring back to the logic model. Each measure is tied back to the problem statements. So, if your local condition was “youth are obtaining alcohol by purchasing it with fake IDs”…then the short-term measure would be a reduction in the use of fake IDs – number of IDs captured…number of IDs checked, number of training held on how to check for fake IDs…etc. These measures are being captured in your monthly reports. The short-term measures let us know that you are working towards the long-term outcomes. </a:t>
            </a:r>
          </a:p>
        </p:txBody>
      </p:sp>
      <p:sp>
        <p:nvSpPr>
          <p:cNvPr id="4" name="Slide Number Placeholder 3"/>
          <p:cNvSpPr>
            <a:spLocks noGrp="1"/>
          </p:cNvSpPr>
          <p:nvPr>
            <p:ph type="sldNum" sz="quarter" idx="5"/>
          </p:nvPr>
        </p:nvSpPr>
        <p:spPr/>
        <p:txBody>
          <a:bodyPr/>
          <a:lstStyle/>
          <a:p>
            <a:fld id="{0FF8A60F-6FA0-42CA-BA27-69C72FFCA787}" type="slidenum">
              <a:rPr lang="en-US" smtClean="0"/>
              <a:t>41</a:t>
            </a:fld>
            <a:endParaRPr lang="en-US"/>
          </a:p>
        </p:txBody>
      </p:sp>
    </p:spTree>
    <p:extLst>
      <p:ext uri="{BB962C8B-B14F-4D97-AF65-F5344CB8AC3E}">
        <p14:creationId xmlns:p14="http://schemas.microsoft.com/office/powerpoint/2010/main" val="4017130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short-term/process </a:t>
            </a:r>
            <a:r>
              <a:rPr lang="en-US" sz="1300" b="1" dirty="0"/>
              <a:t>measures</a:t>
            </a:r>
            <a:r>
              <a:rPr lang="en-US" sz="1300" dirty="0"/>
              <a:t> are related to the specific steps that lead to a particular outcome and measures whether an activity has been accomplished. </a:t>
            </a:r>
            <a:r>
              <a:rPr lang="en-US" altLang="en-US" sz="1300" dirty="0"/>
              <a:t>Answers the question: “Did we do what we said we would do?”</a:t>
            </a:r>
          </a:p>
          <a:p>
            <a:endParaRPr lang="en-US" sz="1300" dirty="0"/>
          </a:p>
          <a:p>
            <a:pPr defTabSz="966612">
              <a:defRPr/>
            </a:pPr>
            <a:r>
              <a:rPr lang="en-US" dirty="0"/>
              <a:t>These are things like: number of people reached, number of IDs checked, number of flyers handed out, number of face-to-face meetings, etc. Again, the process measures are being collected in your monthly reports. </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42</a:t>
            </a:fld>
            <a:endParaRPr lang="en-US"/>
          </a:p>
        </p:txBody>
      </p:sp>
    </p:spTree>
    <p:extLst>
      <p:ext uri="{BB962C8B-B14F-4D97-AF65-F5344CB8AC3E}">
        <p14:creationId xmlns:p14="http://schemas.microsoft.com/office/powerpoint/2010/main" val="1663095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634"/>
              </a:spcBef>
              <a:defRPr/>
            </a:pPr>
            <a:r>
              <a:rPr lang="en-US" dirty="0"/>
              <a:t>Your intermediate measures are tied to your intervening variables. Was there a “reduction in social access of alcohol”…less kids are reporting using fake IDs to purchase alcohol, less kids are reporting obtaining alcohol from underage friends, etc. We don’t expect to see large changes in these measures, but some may see changes in these measures. </a:t>
            </a:r>
          </a:p>
          <a:p>
            <a:pPr>
              <a:spcBef>
                <a:spcPts val="634"/>
              </a:spcBef>
            </a:pPr>
            <a:endParaRPr lang="en-US" altLang="en-US" sz="1300" dirty="0">
              <a:latin typeface="Franklin Gothic Medium" panose="020B0603020102020204" pitchFamily="34" charset="0"/>
            </a:endParaRPr>
          </a:p>
          <a:p>
            <a:pPr>
              <a:spcBef>
                <a:spcPts val="634"/>
              </a:spcBef>
            </a:pPr>
            <a:r>
              <a:rPr lang="en-US" altLang="en-US" sz="1300" dirty="0">
                <a:latin typeface="Franklin Gothic Medium" panose="020B0603020102020204" pitchFamily="34" charset="0"/>
              </a:rPr>
              <a:t>Intermediate outcomes:</a:t>
            </a:r>
          </a:p>
          <a:p>
            <a:pPr>
              <a:spcBef>
                <a:spcPts val="634"/>
              </a:spcBef>
            </a:pPr>
            <a:r>
              <a:rPr lang="en-US" altLang="en-US" sz="1300" dirty="0">
                <a:latin typeface="Franklin Gothic Medium" panose="020B0603020102020204" pitchFamily="34" charset="0"/>
              </a:rPr>
              <a:t>•Are the effects of your strategies at some point after they are completed</a:t>
            </a:r>
          </a:p>
          <a:p>
            <a:pPr>
              <a:spcBef>
                <a:spcPts val="634"/>
              </a:spcBef>
              <a:buFont typeface="Arial" panose="020B0604020202020204" pitchFamily="34" charset="0"/>
              <a:buChar char="•"/>
            </a:pPr>
            <a:r>
              <a:rPr lang="en-US" altLang="en-US" sz="1300" dirty="0">
                <a:latin typeface="Franklin Gothic Medium" panose="020B0603020102020204" pitchFamily="34" charset="0"/>
              </a:rPr>
              <a:t>Depend on the short-term outcomes and how well you implemented your activities. </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43</a:t>
            </a:fld>
            <a:endParaRPr lang="en-US"/>
          </a:p>
        </p:txBody>
      </p:sp>
    </p:spTree>
    <p:extLst>
      <p:ext uri="{BB962C8B-B14F-4D97-AF65-F5344CB8AC3E}">
        <p14:creationId xmlns:p14="http://schemas.microsoft.com/office/powerpoint/2010/main" val="4176946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 measures are tied to the identified problem. Did you see a behavior change? This could be a decrease in underage drinking and drunk driving. You might not see changes in this area for years. </a:t>
            </a:r>
          </a:p>
        </p:txBody>
      </p:sp>
      <p:sp>
        <p:nvSpPr>
          <p:cNvPr id="4" name="Slide Number Placeholder 3"/>
          <p:cNvSpPr>
            <a:spLocks noGrp="1"/>
          </p:cNvSpPr>
          <p:nvPr>
            <p:ph type="sldNum" sz="quarter" idx="5"/>
          </p:nvPr>
        </p:nvSpPr>
        <p:spPr/>
        <p:txBody>
          <a:bodyPr/>
          <a:lstStyle/>
          <a:p>
            <a:fld id="{0FF8A60F-6FA0-42CA-BA27-69C72FFCA787}" type="slidenum">
              <a:rPr lang="en-US" smtClean="0"/>
              <a:t>44</a:t>
            </a:fld>
            <a:endParaRPr lang="en-US"/>
          </a:p>
        </p:txBody>
      </p:sp>
    </p:spTree>
    <p:extLst>
      <p:ext uri="{BB962C8B-B14F-4D97-AF65-F5344CB8AC3E}">
        <p14:creationId xmlns:p14="http://schemas.microsoft.com/office/powerpoint/2010/main" val="2205448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You will collect baseline data during the assessment phase. During the evaluation phase, you will be collecting data to see if there were changes in your baseline data. It will be critical for you to have a good baseline measure and post implementation measure to determine your successes. </a:t>
            </a:r>
          </a:p>
          <a:p>
            <a:endParaRPr lang="en-US" sz="1300" dirty="0"/>
          </a:p>
          <a:p>
            <a:r>
              <a:rPr lang="en-US" sz="1300" dirty="0"/>
              <a:t>The contract requires you to provide an evaluation report which analyzes both your process and outcome measures. </a:t>
            </a:r>
          </a:p>
          <a:p>
            <a:r>
              <a:rPr lang="en-US" sz="1300" dirty="0"/>
              <a:t>	</a:t>
            </a:r>
          </a:p>
          <a:p>
            <a:endParaRPr lang="en-US" sz="1300" dirty="0"/>
          </a:p>
        </p:txBody>
      </p:sp>
      <p:sp>
        <p:nvSpPr>
          <p:cNvPr id="4" name="Slide Number Placeholder 3"/>
          <p:cNvSpPr>
            <a:spLocks noGrp="1"/>
          </p:cNvSpPr>
          <p:nvPr>
            <p:ph type="sldNum" sz="quarter" idx="5"/>
          </p:nvPr>
        </p:nvSpPr>
        <p:spPr/>
        <p:txBody>
          <a:bodyPr/>
          <a:lstStyle/>
          <a:p>
            <a:fld id="{0FF8A60F-6FA0-42CA-BA27-69C72FFCA787}" type="slidenum">
              <a:rPr lang="en-US" smtClean="0"/>
              <a:t>45</a:t>
            </a:fld>
            <a:endParaRPr lang="en-US"/>
          </a:p>
        </p:txBody>
      </p:sp>
    </p:spTree>
    <p:extLst>
      <p:ext uri="{BB962C8B-B14F-4D97-AF65-F5344CB8AC3E}">
        <p14:creationId xmlns:p14="http://schemas.microsoft.com/office/powerpoint/2010/main" val="3876437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will write an evaluation report and submit to BHD</a:t>
            </a:r>
            <a:r>
              <a:rPr lang="en-US" sz="1300" dirty="0"/>
              <a:t>. There is no template for this. </a:t>
            </a:r>
          </a:p>
          <a:p>
            <a:r>
              <a:rPr lang="en-US" sz="1300" dirty="0"/>
              <a:t>This is your chance to show all the wonderful work and progress you made in your community. </a:t>
            </a:r>
          </a:p>
          <a:p>
            <a:r>
              <a:rPr lang="en-US" sz="1300" dirty="0"/>
              <a:t>The application Guidance does break this down into the specific parts we would like to see in your written assessment plan. </a:t>
            </a:r>
          </a:p>
          <a:p>
            <a:endParaRPr lang="en-US" sz="1300" dirty="0"/>
          </a:p>
          <a:p>
            <a:pPr defTabSz="966612">
              <a:defRPr/>
            </a:pPr>
            <a:r>
              <a:rPr lang="en-US" sz="1300" dirty="0"/>
              <a:t>Monthly reports submitted on September 10 and October 10. These reports are to make sure your evaluation is on track and letting us know barriers you are encountering and any TA you are needing. If you do not submit this form and an RFR you will not be reimbursed the $5,000/month. This form is a text only form – you will not have to select specific activities to be reimbursed. These do</a:t>
            </a:r>
            <a:r>
              <a:rPr lang="en-US" dirty="0">
                <a:highlight>
                  <a:srgbClr val="FFFF00"/>
                </a:highlight>
              </a:rPr>
              <a:t> not reimbursement for administration fees, administration is built into activities.</a:t>
            </a:r>
            <a:endParaRPr lang="en-US" sz="1300" dirty="0"/>
          </a:p>
          <a:p>
            <a:endParaRPr lang="en-US" sz="1300" dirty="0"/>
          </a:p>
          <a:p>
            <a:r>
              <a:rPr lang="en-US" sz="1300" dirty="0"/>
              <a:t>	</a:t>
            </a:r>
          </a:p>
          <a:p>
            <a:endParaRPr lang="en-US" sz="1300" dirty="0"/>
          </a:p>
        </p:txBody>
      </p:sp>
      <p:sp>
        <p:nvSpPr>
          <p:cNvPr id="4" name="Slide Number Placeholder 3"/>
          <p:cNvSpPr>
            <a:spLocks noGrp="1"/>
          </p:cNvSpPr>
          <p:nvPr>
            <p:ph type="sldNum" sz="quarter" idx="5"/>
          </p:nvPr>
        </p:nvSpPr>
        <p:spPr/>
        <p:txBody>
          <a:bodyPr/>
          <a:lstStyle/>
          <a:p>
            <a:fld id="{0FF8A60F-6FA0-42CA-BA27-69C72FFCA787}" type="slidenum">
              <a:rPr lang="en-US" smtClean="0"/>
              <a:t>46</a:t>
            </a:fld>
            <a:endParaRPr lang="en-US"/>
          </a:p>
        </p:txBody>
      </p:sp>
    </p:spTree>
    <p:extLst>
      <p:ext uri="{BB962C8B-B14F-4D97-AF65-F5344CB8AC3E}">
        <p14:creationId xmlns:p14="http://schemas.microsoft.com/office/powerpoint/2010/main" val="2789370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47</a:t>
            </a:fld>
            <a:endParaRPr lang="en-US"/>
          </a:p>
        </p:txBody>
      </p:sp>
    </p:spTree>
    <p:extLst>
      <p:ext uri="{BB962C8B-B14F-4D97-AF65-F5344CB8AC3E}">
        <p14:creationId xmlns:p14="http://schemas.microsoft.com/office/powerpoint/2010/main" val="874755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48</a:t>
            </a:fld>
            <a:endParaRPr lang="en-US"/>
          </a:p>
        </p:txBody>
      </p:sp>
    </p:spTree>
    <p:extLst>
      <p:ext uri="{BB962C8B-B14F-4D97-AF65-F5344CB8AC3E}">
        <p14:creationId xmlns:p14="http://schemas.microsoft.com/office/powerpoint/2010/main" val="244194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5</a:t>
            </a:fld>
            <a:endParaRPr lang="en-US"/>
          </a:p>
        </p:txBody>
      </p:sp>
    </p:spTree>
    <p:extLst>
      <p:ext uri="{BB962C8B-B14F-4D97-AF65-F5344CB8AC3E}">
        <p14:creationId xmlns:p14="http://schemas.microsoft.com/office/powerpoint/2010/main" val="22690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300" dirty="0"/>
              <a:t>􀁸 Collaborate with existing substance abuse prevention organizations and programs in order to maximize benefit, avoid duplication and leverage, redirect and realign resources.</a:t>
            </a:r>
          </a:p>
          <a:p>
            <a:r>
              <a:rPr lang="en-US" sz="1300" dirty="0"/>
              <a:t>􀁸 Participate in required Training and Technical Assistance (T/TA) opportunities provided by the State, to include trainings and onsite TA visits. (Will describe more in-depth later)</a:t>
            </a:r>
          </a:p>
          <a:p>
            <a:r>
              <a:rPr lang="en-US" sz="1300" dirty="0"/>
              <a:t>􀁸 Participate in a minimum of quarterly meetings with the requirement of presenting accomplishments and activities.</a:t>
            </a:r>
          </a:p>
          <a:p>
            <a:r>
              <a:rPr lang="en-US" sz="1300" dirty="0"/>
              <a:t>􀁸 Ensure at least one individual working under this grant has completed the Substance Abuse Prevention Skills Training (SAPST), a training offered by the state, within the last 5 years.</a:t>
            </a:r>
          </a:p>
          <a:p>
            <a:pPr defTabSz="966612">
              <a:defRPr/>
            </a:pPr>
            <a:r>
              <a:rPr lang="en-US" sz="1300" dirty="0"/>
              <a:t>􀁸 Submit monthly reports on or before the 10th of each month to the State using the Monthly Reporting Excel document provided by the State. (Will describe more in-depth later)</a:t>
            </a:r>
          </a:p>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6</a:t>
            </a:fld>
            <a:endParaRPr lang="en-US"/>
          </a:p>
        </p:txBody>
      </p:sp>
    </p:spTree>
    <p:extLst>
      <p:ext uri="{BB962C8B-B14F-4D97-AF65-F5344CB8AC3E}">
        <p14:creationId xmlns:p14="http://schemas.microsoft.com/office/powerpoint/2010/main" val="269782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8A60F-6FA0-42CA-BA27-69C72FFCA787}" type="slidenum">
              <a:rPr lang="en-US" smtClean="0"/>
              <a:t>7</a:t>
            </a:fld>
            <a:endParaRPr lang="en-US"/>
          </a:p>
        </p:txBody>
      </p:sp>
    </p:spTree>
    <p:extLst>
      <p:ext uri="{BB962C8B-B14F-4D97-AF65-F5344CB8AC3E}">
        <p14:creationId xmlns:p14="http://schemas.microsoft.com/office/powerpoint/2010/main" val="399145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8A60F-6FA0-42CA-BA27-69C72FFCA78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3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best to think of a logic model when discussing the assessment and planning phase. In the assessment phase, you will review the problem, intervening variable, and local condition. During the planning phase, you will select a strategy and activities to implement. </a:t>
            </a:r>
          </a:p>
        </p:txBody>
      </p:sp>
      <p:sp>
        <p:nvSpPr>
          <p:cNvPr id="4" name="Slide Number Placeholder 3"/>
          <p:cNvSpPr>
            <a:spLocks noGrp="1"/>
          </p:cNvSpPr>
          <p:nvPr>
            <p:ph type="sldNum" sz="quarter" idx="5"/>
          </p:nvPr>
        </p:nvSpPr>
        <p:spPr/>
        <p:txBody>
          <a:bodyPr/>
          <a:lstStyle/>
          <a:p>
            <a:fld id="{0FF8A60F-6FA0-42CA-BA27-69C72FFCA787}" type="slidenum">
              <a:rPr lang="en-US" smtClean="0"/>
              <a:t>9</a:t>
            </a:fld>
            <a:endParaRPr lang="en-US"/>
          </a:p>
        </p:txBody>
      </p:sp>
    </p:spTree>
    <p:extLst>
      <p:ext uri="{BB962C8B-B14F-4D97-AF65-F5344CB8AC3E}">
        <p14:creationId xmlns:p14="http://schemas.microsoft.com/office/powerpoint/2010/main" val="2239094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0261" y="578507"/>
            <a:ext cx="9569513" cy="1628853"/>
          </a:xfrm>
          <a:noFill/>
          <a:effectLst>
            <a:outerShdw blurRad="50800" dist="38100" dir="2700000" algn="tl" rotWithShape="0">
              <a:prstClr val="black">
                <a:alpha val="40000"/>
              </a:prstClr>
            </a:outerShdw>
          </a:effectLst>
        </p:spPr>
        <p:txBody>
          <a:bodyPr>
            <a:normAutofit/>
          </a:bodyPr>
          <a:lstStyle>
            <a:lvl1pPr algn="r">
              <a:defRPr sz="4800">
                <a:solidFill>
                  <a:schemeClr val="accent6">
                    <a:lumMod val="75000"/>
                  </a:schemeClr>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820261" y="2207359"/>
            <a:ext cx="9569513" cy="814427"/>
          </a:xfrm>
        </p:spPr>
        <p:txBody>
          <a:bodyPr>
            <a:normAutofit/>
          </a:bodyPr>
          <a:lstStyle>
            <a:lvl1pPr marL="0" indent="0" algn="r">
              <a:buNone/>
              <a:defRPr sz="3733" b="0" i="0">
                <a:solidFill>
                  <a:schemeClr val="bg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0506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09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359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pic>
        <p:nvPicPr>
          <p:cNvPr id="7" name="Picture 6" descr="E:\websites\free-power-point-templates\2012\logos.png">
            <a:extLst>
              <a:ext uri="{FF2B5EF4-FFF2-40B4-BE49-F238E27FC236}">
                <a16:creationId xmlns:a16="http://schemas.microsoft.com/office/drawing/2014/main" id="{ED38B126-F850-4970-96DD-0124EC76CD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24408" y="3101618"/>
            <a:ext cx="1951712"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5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12/18/2023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472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r section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8B6D7-42D6-4E1A-BCC2-0CBF2B2359B7}"/>
              </a:ext>
            </a:extLst>
          </p:cNvPr>
          <p:cNvSpPr/>
          <p:nvPr userDrawn="1"/>
        </p:nvSpPr>
        <p:spPr>
          <a:xfrm>
            <a:off x="0" y="5010150"/>
            <a:ext cx="12192000" cy="1847850"/>
          </a:xfrm>
          <a:prstGeom prst="rect">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753AFE6F-24B9-440C-BB02-46F9A80CBF17}"/>
              </a:ext>
            </a:extLst>
          </p:cNvPr>
          <p:cNvSpPr>
            <a:spLocks noGrp="1"/>
          </p:cNvSpPr>
          <p:nvPr>
            <p:ph type="pic" sz="quarter" idx="10"/>
          </p:nvPr>
        </p:nvSpPr>
        <p:spPr>
          <a:xfrm>
            <a:off x="0" y="0"/>
            <a:ext cx="12192000" cy="5010150"/>
          </a:xfrm>
          <a:solidFill>
            <a:schemeClr val="bg2"/>
          </a:solidFill>
        </p:spPr>
        <p:txBody>
          <a:bodyPr/>
          <a:lstStyle/>
          <a:p>
            <a:r>
              <a:rPr lang="en-US"/>
              <a:t>Click icon to add picture</a:t>
            </a:r>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207460" y="4719397"/>
            <a:ext cx="8745471" cy="1251459"/>
          </a:xfrm>
        </p:spPr>
        <p:txBody>
          <a:bodyPr/>
          <a:lstStyle>
            <a:lvl1pPr algn="l">
              <a:defRPr>
                <a:solidFill>
                  <a:schemeClr val="bg1"/>
                </a:solidFill>
              </a:defRPr>
            </a:lvl1pPr>
          </a:lstStyle>
          <a:p>
            <a:r>
              <a:rPr lang="en-US" dirty="0"/>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210206" y="5993043"/>
            <a:ext cx="8745469" cy="941157"/>
          </a:xfrm>
        </p:spPr>
        <p:txBody>
          <a:bodyPr/>
          <a:lstStyle>
            <a:lvl1pPr marL="0" indent="0" algn="l">
              <a:buNone/>
              <a:defRPr>
                <a:solidFill>
                  <a:schemeClr val="bg1"/>
                </a:solidFill>
              </a:defRPr>
            </a:lvl1pPr>
            <a:lvl2pPr>
              <a:spcAft>
                <a:spcPts val="959"/>
              </a:spcAft>
              <a:defRPr/>
            </a:lvl2pPr>
            <a:lvl3pPr>
              <a:tabLst>
                <a:tab pos="169629" algn="l"/>
                <a:tab pos="339257" algn="l"/>
              </a:tabLst>
              <a:defRPr/>
            </a:lvl3pPr>
          </a:lstStyle>
          <a:p>
            <a:pPr lvl="0"/>
            <a:r>
              <a:rPr lang="en-US" dirty="0"/>
              <a:t>Edit Master text styles</a:t>
            </a:r>
          </a:p>
        </p:txBody>
      </p:sp>
      <p:pic>
        <p:nvPicPr>
          <p:cNvPr id="3" name="Picture 2">
            <a:extLst>
              <a:ext uri="{FF2B5EF4-FFF2-40B4-BE49-F238E27FC236}">
                <a16:creationId xmlns:a16="http://schemas.microsoft.com/office/drawing/2014/main" id="{1D2098B4-6F2E-4027-85AC-B0472FB1A7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1139" y="5311813"/>
            <a:ext cx="2432309" cy="1286259"/>
          </a:xfrm>
          <a:prstGeom prst="rect">
            <a:avLst/>
          </a:prstGeom>
        </p:spPr>
      </p:pic>
    </p:spTree>
    <p:extLst>
      <p:ext uri="{BB962C8B-B14F-4D97-AF65-F5344CB8AC3E}">
        <p14:creationId xmlns:p14="http://schemas.microsoft.com/office/powerpoint/2010/main" val="17716778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mp; bod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4FEDC-BAF8-4DAC-A1FC-D71419223E8E}"/>
              </a:ext>
            </a:extLst>
          </p:cNvPr>
          <p:cNvSpPr>
            <a:spLocks noGrp="1"/>
          </p:cNvSpPr>
          <p:nvPr>
            <p:ph type="sldNum" sz="quarter" idx="12"/>
          </p:nvPr>
        </p:nvSpPr>
        <p:spPr/>
        <p:txBody>
          <a:bodyPr/>
          <a:lstStyle/>
          <a:p>
            <a:fld id="{7FF58515-C1FE-4FC6-A571-48A5D2061125}" type="slidenum">
              <a:rPr lang="en-US" smtClean="0"/>
              <a:t>‹#›</a:t>
            </a:fld>
            <a:endParaRPr lang="en-US"/>
          </a:p>
        </p:txBody>
      </p:sp>
      <p:sp>
        <p:nvSpPr>
          <p:cNvPr id="11" name="Title 10">
            <a:extLst>
              <a:ext uri="{FF2B5EF4-FFF2-40B4-BE49-F238E27FC236}">
                <a16:creationId xmlns:a16="http://schemas.microsoft.com/office/drawing/2014/main" id="{8BFE4E51-FA15-4EC0-8129-B3A2B8BD90A3}"/>
              </a:ext>
            </a:extLst>
          </p:cNvPr>
          <p:cNvSpPr>
            <a:spLocks noGrp="1"/>
          </p:cNvSpPr>
          <p:nvPr>
            <p:ph type="title"/>
          </p:nvPr>
        </p:nvSpPr>
        <p:spPr>
          <a:xfrm>
            <a:off x="343940" y="365129"/>
            <a:ext cx="11384595" cy="941157"/>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110C5D3E-7090-4C5E-8088-D040B0F91FE3}"/>
              </a:ext>
            </a:extLst>
          </p:cNvPr>
          <p:cNvSpPr>
            <a:spLocks noGrp="1"/>
          </p:cNvSpPr>
          <p:nvPr>
            <p:ph type="body" sz="quarter" idx="16"/>
          </p:nvPr>
        </p:nvSpPr>
        <p:spPr>
          <a:xfrm>
            <a:off x="343942" y="1409228"/>
            <a:ext cx="5470004"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1">
            <a:extLst>
              <a:ext uri="{FF2B5EF4-FFF2-40B4-BE49-F238E27FC236}">
                <a16:creationId xmlns:a16="http://schemas.microsoft.com/office/drawing/2014/main" id="{CE0AE3F5-6982-4A38-8591-8A0B200CFBE4}"/>
              </a:ext>
            </a:extLst>
          </p:cNvPr>
          <p:cNvSpPr>
            <a:spLocks noGrp="1"/>
          </p:cNvSpPr>
          <p:nvPr>
            <p:ph type="body" sz="quarter" idx="17"/>
          </p:nvPr>
        </p:nvSpPr>
        <p:spPr>
          <a:xfrm>
            <a:off x="6096000" y="1409228"/>
            <a:ext cx="5621163" cy="4844180"/>
          </a:xfrm>
        </p:spPr>
        <p:txBody>
          <a:bodyPr/>
          <a:lstStyle>
            <a:lvl2pPr>
              <a:spcAft>
                <a:spcPts val="959"/>
              </a:spcAft>
              <a:defRPr/>
            </a:lvl2pPr>
            <a:lvl3pPr>
              <a:tabLst>
                <a:tab pos="169629" algn="l"/>
                <a:tab pos="339257"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46362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2" y="1760513"/>
            <a:ext cx="3341091" cy="3869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425455" y="1760513"/>
            <a:ext cx="3341091" cy="3869380"/>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506968" y="1760513"/>
            <a:ext cx="3341092" cy="38693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hasCustomPrompt="1"/>
          </p:nvPr>
        </p:nvSpPr>
        <p:spPr>
          <a:xfrm>
            <a:off x="343942" y="365129"/>
            <a:ext cx="10515600" cy="941157"/>
          </a:xfrm>
        </p:spPr>
        <p:txBody>
          <a:bodyPr/>
          <a:lstStyle>
            <a:lvl1pPr>
              <a:defRPr/>
            </a:lvl1pPr>
          </a:lstStyle>
          <a:p>
            <a:r>
              <a:rPr lang="en-US" dirty="0"/>
              <a:t>Three pillars</a:t>
            </a:r>
          </a:p>
        </p:txBody>
      </p:sp>
    </p:spTree>
    <p:extLst>
      <p:ext uri="{BB962C8B-B14F-4D97-AF65-F5344CB8AC3E}">
        <p14:creationId xmlns:p14="http://schemas.microsoft.com/office/powerpoint/2010/main" val="25228885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3737-DC80-4920-9FDC-124927F98C7B}"/>
              </a:ext>
            </a:extLst>
          </p:cNvPr>
          <p:cNvSpPr>
            <a:spLocks noGrp="1"/>
          </p:cNvSpPr>
          <p:nvPr>
            <p:ph type="sldNum" sz="quarter" idx="15"/>
          </p:nvPr>
        </p:nvSpPr>
        <p:spPr/>
        <p:txBody>
          <a:bodyPr/>
          <a:lstStyle/>
          <a:p>
            <a:fld id="{7FF58515-C1FE-4FC6-A571-48A5D2061125}" type="slidenum">
              <a:rPr lang="en-US" smtClean="0"/>
              <a:t>‹#›</a:t>
            </a:fld>
            <a:endParaRPr lang="en-US"/>
          </a:p>
        </p:txBody>
      </p:sp>
      <p:sp>
        <p:nvSpPr>
          <p:cNvPr id="13" name="Text Placeholder 11">
            <a:extLst>
              <a:ext uri="{FF2B5EF4-FFF2-40B4-BE49-F238E27FC236}">
                <a16:creationId xmlns:a16="http://schemas.microsoft.com/office/drawing/2014/main" id="{54DBBEF8-009C-4BE0-9D18-16ECF300634D}"/>
              </a:ext>
            </a:extLst>
          </p:cNvPr>
          <p:cNvSpPr>
            <a:spLocks noGrp="1"/>
          </p:cNvSpPr>
          <p:nvPr>
            <p:ph type="body" sz="quarter" idx="17"/>
          </p:nvPr>
        </p:nvSpPr>
        <p:spPr>
          <a:xfrm>
            <a:off x="343941" y="1764839"/>
            <a:ext cx="3714871"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a:extLst>
              <a:ext uri="{FF2B5EF4-FFF2-40B4-BE49-F238E27FC236}">
                <a16:creationId xmlns:a16="http://schemas.microsoft.com/office/drawing/2014/main" id="{B8FC0271-1041-4E10-A525-3AAD4809D6DE}"/>
              </a:ext>
            </a:extLst>
          </p:cNvPr>
          <p:cNvSpPr>
            <a:spLocks noGrp="1"/>
          </p:cNvSpPr>
          <p:nvPr>
            <p:ph type="body" sz="quarter" idx="18"/>
          </p:nvPr>
        </p:nvSpPr>
        <p:spPr>
          <a:xfrm>
            <a:off x="4206037" y="1764839"/>
            <a:ext cx="3711199" cy="4253824"/>
          </a:xfrm>
        </p:spPr>
        <p:txBody>
          <a:bodyPr/>
          <a:lstStyle>
            <a:lvl3pPr>
              <a:tabLst>
                <a:tab pos="169629" algn="l"/>
                <a:tab pos="339257" algn="l"/>
              </a:tabLst>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a:extLst>
              <a:ext uri="{FF2B5EF4-FFF2-40B4-BE49-F238E27FC236}">
                <a16:creationId xmlns:a16="http://schemas.microsoft.com/office/drawing/2014/main" id="{9AFB8DDE-9A18-4AFB-B092-5B1340961B5A}"/>
              </a:ext>
            </a:extLst>
          </p:cNvPr>
          <p:cNvSpPr>
            <a:spLocks noGrp="1"/>
          </p:cNvSpPr>
          <p:nvPr>
            <p:ph type="body" sz="quarter" idx="19"/>
          </p:nvPr>
        </p:nvSpPr>
        <p:spPr>
          <a:xfrm>
            <a:off x="8059168" y="1764839"/>
            <a:ext cx="3711199" cy="4253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F804130C-9D7C-4BF3-BC1B-45592CC644F1}"/>
              </a:ext>
            </a:extLst>
          </p:cNvPr>
          <p:cNvSpPr>
            <a:spLocks noGrp="1"/>
          </p:cNvSpPr>
          <p:nvPr>
            <p:ph type="title"/>
          </p:nvPr>
        </p:nvSpPr>
        <p:spPr>
          <a:xfrm>
            <a:off x="343942" y="365129"/>
            <a:ext cx="10515600" cy="941157"/>
          </a:xfrm>
        </p:spPr>
        <p:txBody>
          <a:bodyPr/>
          <a:lstStyle/>
          <a:p>
            <a:r>
              <a:rPr lang="en-US"/>
              <a:t>Click to edit Master title style</a:t>
            </a:r>
            <a:endParaRPr lang="en-US" dirty="0"/>
          </a:p>
        </p:txBody>
      </p:sp>
    </p:spTree>
    <p:extLst>
      <p:ext uri="{BB962C8B-B14F-4D97-AF65-F5344CB8AC3E}">
        <p14:creationId xmlns:p14="http://schemas.microsoft.com/office/powerpoint/2010/main" val="24935675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DA039DA-C997-4866-AF0E-83E809304880}"/>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3743384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ck">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6E152E-7D8E-4E31-81D0-D7F9B1198B54}"/>
              </a:ext>
            </a:extLst>
          </p:cNvPr>
          <p:cNvSpPr>
            <a:spLocks noGrp="1"/>
          </p:cNvSpPr>
          <p:nvPr>
            <p:ph type="pic" sz="quarter" idx="10"/>
          </p:nvPr>
        </p:nvSpPr>
        <p:spPr>
          <a:xfrm>
            <a:off x="0" y="0"/>
            <a:ext cx="12276138" cy="6858000"/>
          </a:xfrm>
        </p:spPr>
        <p:txBody>
          <a:bodyPr/>
          <a:lstStyle/>
          <a:p>
            <a:r>
              <a:rPr lang="en-US"/>
              <a:t>Click icon to add picture</a:t>
            </a:r>
          </a:p>
        </p:txBody>
      </p:sp>
      <p:sp>
        <p:nvSpPr>
          <p:cNvPr id="4" name="Slide Number Placeholder 2">
            <a:extLst>
              <a:ext uri="{FF2B5EF4-FFF2-40B4-BE49-F238E27FC236}">
                <a16:creationId xmlns:a16="http://schemas.microsoft.com/office/drawing/2014/main" id="{5DD72F90-3359-4F1D-BE0F-B42003E7FB35}"/>
              </a:ext>
            </a:extLst>
          </p:cNvPr>
          <p:cNvSpPr>
            <a:spLocks noGrp="1"/>
          </p:cNvSpPr>
          <p:nvPr>
            <p:ph type="sldNum" sz="quarter" idx="12"/>
          </p:nvPr>
        </p:nvSpPr>
        <p:spPr>
          <a:xfrm>
            <a:off x="8610600" y="6356350"/>
            <a:ext cx="2743200" cy="365125"/>
          </a:xfrm>
        </p:spPr>
        <p:txBody>
          <a:bodyPr/>
          <a:lstStyle/>
          <a:p>
            <a:fld id="{7FF58515-C1FE-4FC6-A571-48A5D2061125}" type="slidenum">
              <a:rPr lang="en-US" smtClean="0"/>
              <a:t>‹#›</a:t>
            </a:fld>
            <a:endParaRPr lang="en-US"/>
          </a:p>
        </p:txBody>
      </p:sp>
    </p:spTree>
    <p:extLst>
      <p:ext uri="{BB962C8B-B14F-4D97-AF65-F5344CB8AC3E}">
        <p14:creationId xmlns:p14="http://schemas.microsoft.com/office/powerpoint/2010/main" val="165275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1"/>
            <a:ext cx="10994760" cy="1018033"/>
          </a:xfrm>
        </p:spPr>
        <p:txBody>
          <a:bodyPr>
            <a:normAutofit/>
          </a:bodyPr>
          <a:lstStyle>
            <a:lvl1pPr algn="r">
              <a:defRPr sz="4800" baseline="0">
                <a:solidFill>
                  <a:schemeClr val="accent6">
                    <a:lumMod val="75000"/>
                  </a:schemeClr>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598621" y="2207359"/>
            <a:ext cx="10994760" cy="4072135"/>
          </a:xfrm>
        </p:spPr>
        <p:txBody>
          <a:bodyPr/>
          <a:lstStyle>
            <a:lvl1pPr algn="l">
              <a:defRPr sz="3733">
                <a:solidFill>
                  <a:schemeClr val="bg1">
                    <a:lumMod val="50000"/>
                  </a:schemeClr>
                </a:solidFill>
              </a:defRPr>
            </a:lvl1pPr>
            <a:lvl2pPr algn="l">
              <a:defRPr>
                <a:solidFill>
                  <a:schemeClr val="bg1">
                    <a:lumMod val="50000"/>
                  </a:schemeClr>
                </a:solidFill>
              </a:defRPr>
            </a:lvl2pPr>
            <a:lvl3pPr algn="l">
              <a:defRPr>
                <a:solidFill>
                  <a:schemeClr val="bg1">
                    <a:lumMod val="50000"/>
                  </a:schemeClr>
                </a:solidFill>
              </a:defRPr>
            </a:lvl3pPr>
            <a:lvl4pPr algn="l">
              <a:defRPr>
                <a:solidFill>
                  <a:schemeClr val="bg1">
                    <a:lumMod val="50000"/>
                  </a:schemeClr>
                </a:solidFill>
              </a:defRPr>
            </a:lvl4pPr>
            <a:lvl5pPr algn="l">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38567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ny History 2">
    <p:spTree>
      <p:nvGrpSpPr>
        <p:cNvPr id="1" name=""/>
        <p:cNvGrpSpPr/>
        <p:nvPr/>
      </p:nvGrpSpPr>
      <p:grpSpPr>
        <a:xfrm>
          <a:off x="0" y="0"/>
          <a:ext cx="0" cy="0"/>
          <a:chOff x="0" y="0"/>
          <a:chExt cx="0" cy="0"/>
        </a:xfrm>
      </p:grpSpPr>
      <p:sp>
        <p:nvSpPr>
          <p:cNvPr id="9" name="Picture Placeholder 6"/>
          <p:cNvSpPr>
            <a:spLocks noGrp="1"/>
          </p:cNvSpPr>
          <p:nvPr>
            <p:ph type="pic" sz="quarter" idx="24" hasCustomPrompt="1"/>
          </p:nvPr>
        </p:nvSpPr>
        <p:spPr>
          <a:xfrm>
            <a:off x="232229" y="196475"/>
            <a:ext cx="11698514" cy="6465050"/>
          </a:xfrm>
          <a:solidFill>
            <a:schemeClr val="tx1"/>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5"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897308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4270787" y="0"/>
            <a:ext cx="7921214"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4"/>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5"/>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584013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Rectangle 3">
            <a:extLst>
              <a:ext uri="{FF2B5EF4-FFF2-40B4-BE49-F238E27FC236}">
                <a16:creationId xmlns:a16="http://schemas.microsoft.com/office/drawing/2014/main" id="{79CF8484-2DC0-40B4-964D-BC0C8EFCACF5}"/>
              </a:ext>
            </a:extLst>
          </p:cNvPr>
          <p:cNvSpPr/>
          <p:nvPr userDrawn="1"/>
        </p:nvSpPr>
        <p:spPr>
          <a:xfrm>
            <a:off x="4735773" y="2634018"/>
            <a:ext cx="2715905" cy="1542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generated with very high confidence">
            <a:extLst>
              <a:ext uri="{FF2B5EF4-FFF2-40B4-BE49-F238E27FC236}">
                <a16:creationId xmlns:a16="http://schemas.microsoft.com/office/drawing/2014/main" id="{9C1D7024-CD0C-4199-AB82-61A2126CE1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7089" y="2785870"/>
            <a:ext cx="2337821" cy="1286259"/>
          </a:xfrm>
          <a:prstGeom prst="rect">
            <a:avLst/>
          </a:prstGeom>
        </p:spPr>
      </p:pic>
    </p:spTree>
    <p:extLst>
      <p:ext uri="{BB962C8B-B14F-4D97-AF65-F5344CB8AC3E}">
        <p14:creationId xmlns:p14="http://schemas.microsoft.com/office/powerpoint/2010/main" val="2957423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our Image Slide 3">
    <p:spTree>
      <p:nvGrpSpPr>
        <p:cNvPr id="1" name=""/>
        <p:cNvGrpSpPr/>
        <p:nvPr/>
      </p:nvGrpSpPr>
      <p:grpSpPr>
        <a:xfrm>
          <a:off x="0" y="0"/>
          <a:ext cx="0" cy="0"/>
          <a:chOff x="0" y="0"/>
          <a:chExt cx="0" cy="0"/>
        </a:xfrm>
      </p:grpSpPr>
      <p:sp>
        <p:nvSpPr>
          <p:cNvPr id="29" name="Picture Placeholder 6"/>
          <p:cNvSpPr>
            <a:spLocks noGrp="1"/>
          </p:cNvSpPr>
          <p:nvPr>
            <p:ph type="pic" sz="quarter" idx="14" hasCustomPrompt="1"/>
          </p:nvPr>
        </p:nvSpPr>
        <p:spPr>
          <a:xfrm>
            <a:off x="6155973"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6" name="Picture Placeholder 6"/>
          <p:cNvSpPr>
            <a:spLocks noGrp="1"/>
          </p:cNvSpPr>
          <p:nvPr>
            <p:ph type="pic" sz="quarter" idx="16" hasCustomPrompt="1"/>
          </p:nvPr>
        </p:nvSpPr>
        <p:spPr>
          <a:xfrm>
            <a:off x="6155973" y="3470119"/>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1" name="Picture Placeholder 6"/>
          <p:cNvSpPr>
            <a:spLocks noGrp="1"/>
          </p:cNvSpPr>
          <p:nvPr>
            <p:ph type="pic" sz="quarter" idx="17" hasCustomPrompt="1"/>
          </p:nvPr>
        </p:nvSpPr>
        <p:spPr>
          <a:xfrm>
            <a:off x="421199" y="421201"/>
            <a:ext cx="5614827"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2" name="Picture Placeholder 6"/>
          <p:cNvSpPr>
            <a:spLocks noGrp="1"/>
          </p:cNvSpPr>
          <p:nvPr>
            <p:ph type="pic" sz="quarter" idx="18" hasCustomPrompt="1"/>
          </p:nvPr>
        </p:nvSpPr>
        <p:spPr>
          <a:xfrm>
            <a:off x="421200" y="3470119"/>
            <a:ext cx="5614826" cy="2947826"/>
          </a:xfrm>
          <a:solidFill>
            <a:schemeClr val="tx1"/>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719479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descr="A close up of a sign&#10;&#10;Description generated with very high confidence">
            <a:extLst>
              <a:ext uri="{FF2B5EF4-FFF2-40B4-BE49-F238E27FC236}">
                <a16:creationId xmlns:a16="http://schemas.microsoft.com/office/drawing/2014/main" id="{AD5E0767-3F82-443A-B0F6-557EA7D564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8485" y="2303923"/>
            <a:ext cx="4255029" cy="2250154"/>
          </a:xfrm>
          <a:prstGeom prst="rect">
            <a:avLst/>
          </a:prstGeom>
        </p:spPr>
      </p:pic>
    </p:spTree>
    <p:extLst>
      <p:ext uri="{BB962C8B-B14F-4D97-AF65-F5344CB8AC3E}">
        <p14:creationId xmlns:p14="http://schemas.microsoft.com/office/powerpoint/2010/main" val="671900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bg>
      <p:bgRef idx="1003">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BBDABA-89E5-43A4-9546-2479F90350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1716" y="2358514"/>
            <a:ext cx="4048567" cy="2140972"/>
          </a:xfrm>
          <a:prstGeom prst="rect">
            <a:avLst/>
          </a:prstGeom>
        </p:spPr>
      </p:pic>
    </p:spTree>
    <p:extLst>
      <p:ext uri="{BB962C8B-B14F-4D97-AF65-F5344CB8AC3E}">
        <p14:creationId xmlns:p14="http://schemas.microsoft.com/office/powerpoint/2010/main" val="175814696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10" name="Picture Placeholder 6"/>
          <p:cNvSpPr>
            <a:spLocks noGrp="1"/>
          </p:cNvSpPr>
          <p:nvPr>
            <p:ph type="pic" sz="quarter" idx="23" hasCustomPrompt="1"/>
          </p:nvPr>
        </p:nvSpPr>
        <p:spPr>
          <a:xfrm>
            <a:off x="8018659"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1" name="Picture Placeholder 6"/>
          <p:cNvSpPr>
            <a:spLocks noGrp="1"/>
          </p:cNvSpPr>
          <p:nvPr>
            <p:ph type="pic" sz="quarter" idx="24" hasCustomPrompt="1"/>
          </p:nvPr>
        </p:nvSpPr>
        <p:spPr>
          <a:xfrm>
            <a:off x="3" y="0"/>
            <a:ext cx="4173343" cy="68580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 name="Footer Placeholder 1"/>
          <p:cNvSpPr>
            <a:spLocks noGrp="1"/>
          </p:cNvSpPr>
          <p:nvPr>
            <p:ph type="ftr" sz="quarter" idx="25"/>
          </p:nvPr>
        </p:nvSpPr>
        <p:spPr>
          <a:xfrm>
            <a:off x="838201" y="6296400"/>
            <a:ext cx="2743200" cy="365125"/>
          </a:xfrm>
          <a:prstGeom prst="rect">
            <a:avLst/>
          </a:prstGeom>
        </p:spPr>
        <p:txBody>
          <a:bodyPr/>
          <a:lstStyle/>
          <a:p>
            <a:endParaRPr lang="en-US" dirty="0"/>
          </a:p>
        </p:txBody>
      </p:sp>
      <p:sp>
        <p:nvSpPr>
          <p:cNvPr id="3" name="Slide Number Placeholder 2"/>
          <p:cNvSpPr>
            <a:spLocks noGrp="1"/>
          </p:cNvSpPr>
          <p:nvPr>
            <p:ph type="sldNum" sz="quarter" idx="26"/>
          </p:nvPr>
        </p:nvSpPr>
        <p:spPr>
          <a:xfrm>
            <a:off x="8610601" y="6296400"/>
            <a:ext cx="2743200" cy="365125"/>
          </a:xfrm>
          <a:prstGeom prst="rect">
            <a:avLst/>
          </a:prstGeom>
        </p:spPr>
        <p:txBody>
          <a:body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10819677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Leader 1">
    <p:spTree>
      <p:nvGrpSpPr>
        <p:cNvPr id="1" name=""/>
        <p:cNvGrpSpPr/>
        <p:nvPr/>
      </p:nvGrpSpPr>
      <p:grpSpPr>
        <a:xfrm>
          <a:off x="0" y="0"/>
          <a:ext cx="0" cy="0"/>
          <a:chOff x="0" y="0"/>
          <a:chExt cx="0" cy="0"/>
        </a:xfrm>
      </p:grpSpPr>
      <p:sp>
        <p:nvSpPr>
          <p:cNvPr id="7" name="Picture Placeholder 6"/>
          <p:cNvSpPr>
            <a:spLocks noGrp="1"/>
          </p:cNvSpPr>
          <p:nvPr>
            <p:ph type="pic" sz="quarter" idx="25" hasCustomPrompt="1"/>
          </p:nvPr>
        </p:nvSpPr>
        <p:spPr>
          <a:xfrm>
            <a:off x="6105303" y="4"/>
            <a:ext cx="4800590" cy="6857999"/>
          </a:xfrm>
          <a:solidFill>
            <a:schemeClr val="accent5"/>
          </a:solidFill>
          <a:ln>
            <a:noFill/>
          </a:ln>
        </p:spPr>
        <p:txBody>
          <a:bodyPr lIns="360000" tIns="360000" rIns="360000" bIns="360000">
            <a:normAutofit/>
          </a:bodyPr>
          <a:lstStyle>
            <a:lvl1pPr algn="ctr">
              <a:defRPr sz="1001" b="1" i="0" cap="none"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5" name="Rectangle 14"/>
          <p:cNvSpPr/>
          <p:nvPr userDrawn="1"/>
        </p:nvSpPr>
        <p:spPr>
          <a:xfrm>
            <a:off x="10905893" y="4"/>
            <a:ext cx="1286106"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2" name="Title 1">
            <a:extLst>
              <a:ext uri="{FF2B5EF4-FFF2-40B4-BE49-F238E27FC236}">
                <a16:creationId xmlns:a16="http://schemas.microsoft.com/office/drawing/2014/main" id="{92116D3B-431F-445C-A7BF-970F01C3AE17}"/>
              </a:ext>
            </a:extLst>
          </p:cNvPr>
          <p:cNvSpPr>
            <a:spLocks noGrp="1"/>
          </p:cNvSpPr>
          <p:nvPr>
            <p:ph type="title"/>
          </p:nvPr>
        </p:nvSpPr>
        <p:spPr>
          <a:xfrm>
            <a:off x="622799" y="406400"/>
            <a:ext cx="4876799" cy="1971041"/>
          </a:xfrm>
        </p:spPr>
        <p:txBody>
          <a:bodyPr>
            <a:noAutofit/>
          </a:bodyPr>
          <a:lstStyle>
            <a:lvl1pPr>
              <a:defRPr>
                <a:solidFill>
                  <a:schemeClr val="tx2"/>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6CFF84AA-24D3-4053-AB9C-FC82E9D795EC}"/>
              </a:ext>
            </a:extLst>
          </p:cNvPr>
          <p:cNvSpPr>
            <a:spLocks noGrp="1"/>
          </p:cNvSpPr>
          <p:nvPr>
            <p:ph type="body" sz="quarter" idx="27"/>
          </p:nvPr>
        </p:nvSpPr>
        <p:spPr>
          <a:xfrm>
            <a:off x="583110" y="2682783"/>
            <a:ext cx="4956175" cy="3595554"/>
          </a:xfrm>
        </p:spPr>
        <p:txBody>
          <a:bodyPr>
            <a:noAutofit/>
          </a:bodyPr>
          <a:lstStyle>
            <a:lvl1pPr>
              <a:spcBef>
                <a:spcPts val="0"/>
              </a:spcBef>
              <a:spcAft>
                <a:spcPts val="600"/>
              </a:spcAft>
              <a:defRPr sz="3200">
                <a:solidFill>
                  <a:schemeClr val="tx2">
                    <a:lumMod val="75000"/>
                    <a:lumOff val="25000"/>
                  </a:schemeClr>
                </a:solidFill>
              </a:defRPr>
            </a:lvl1pPr>
            <a:lvl2pPr>
              <a:spcBef>
                <a:spcPts val="0"/>
              </a:spcBef>
              <a:spcAft>
                <a:spcPts val="600"/>
              </a:spcAft>
              <a:defRPr>
                <a:solidFill>
                  <a:schemeClr val="tx2">
                    <a:lumMod val="75000"/>
                    <a:lumOff val="25000"/>
                  </a:schemeClr>
                </a:solidFill>
              </a:defRPr>
            </a:lvl2pPr>
            <a:lvl3pPr>
              <a:spcBef>
                <a:spcPts val="0"/>
              </a:spcBef>
              <a:spcAft>
                <a:spcPts val="600"/>
              </a:spcAft>
              <a:defRPr>
                <a:solidFill>
                  <a:schemeClr val="tx2">
                    <a:lumMod val="75000"/>
                    <a:lumOff val="25000"/>
                  </a:schemeClr>
                </a:solidFill>
              </a:defRPr>
            </a:lvl3pPr>
            <a:lvl4pPr>
              <a:spcBef>
                <a:spcPts val="0"/>
              </a:spcBef>
              <a:spcAft>
                <a:spcPts val="600"/>
              </a:spcAft>
              <a:defRPr>
                <a:solidFill>
                  <a:schemeClr val="tx2">
                    <a:lumMod val="75000"/>
                    <a:lumOff val="25000"/>
                  </a:schemeClr>
                </a:solidFill>
              </a:defRPr>
            </a:lvl4pPr>
            <a:lvl5pPr>
              <a:spcBef>
                <a:spcPts val="0"/>
              </a:spcBef>
              <a:spcAft>
                <a:spcPts val="600"/>
              </a:spcAft>
              <a:defRPr>
                <a:solidFill>
                  <a:schemeClr val="tx2">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7676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073957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061507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49114" y="578507"/>
            <a:ext cx="8347873" cy="763525"/>
          </a:xfrm>
        </p:spPr>
        <p:txBody>
          <a:bodyPr>
            <a:normAutofit/>
          </a:bodyPr>
          <a:lstStyle>
            <a:lvl1pPr algn="l">
              <a:defRPr sz="4800">
                <a:solidFill>
                  <a:schemeClr val="accent6">
                    <a:lumMod val="75000"/>
                  </a:schemeClr>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3449114" y="1596541"/>
            <a:ext cx="8347873" cy="4681415"/>
          </a:xfrm>
        </p:spPr>
        <p:txBody>
          <a:bodyPr/>
          <a:lstStyle>
            <a:lvl1pPr>
              <a:defRPr sz="3733">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8450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rgbClr val="D34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055883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42107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289491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0"/>
            <a:ext cx="6096000" cy="6858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33964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0" y="0"/>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6485507" y="208498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6485507" y="101320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20283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6096000" y="-3"/>
            <a:ext cx="6096000" cy="68580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5" y="2508069"/>
            <a:ext cx="5193566" cy="3950371"/>
          </a:xfrm>
        </p:spPr>
        <p:txBody>
          <a:bodyPr/>
          <a:lstStyle>
            <a:lvl1pPr>
              <a:defRPr>
                <a:solidFill>
                  <a:schemeClr val="tx2">
                    <a:lumMod val="65000"/>
                    <a:lumOff val="35000"/>
                  </a:schemeClr>
                </a:solidFill>
              </a:defRPr>
            </a:lvl1pPr>
            <a:lvl2pPr>
              <a:defRPr>
                <a:solidFill>
                  <a:schemeClr val="tx2">
                    <a:lumMod val="65000"/>
                    <a:lumOff val="35000"/>
                  </a:schemeClr>
                </a:solidFill>
              </a:defRPr>
            </a:lvl2pPr>
            <a:lvl3pPr>
              <a:defRPr>
                <a:solidFill>
                  <a:schemeClr val="tx2">
                    <a:lumMod val="65000"/>
                    <a:lumOff val="35000"/>
                  </a:schemeClr>
                </a:solidFill>
              </a:defRPr>
            </a:lvl3pPr>
            <a:lvl4pPr>
              <a:defRPr>
                <a:solidFill>
                  <a:schemeClr val="tx2">
                    <a:lumMod val="65000"/>
                    <a:lumOff val="35000"/>
                  </a:schemeClr>
                </a:solidFill>
              </a:defRPr>
            </a:lvl4pPr>
            <a:lvl5pPr>
              <a:spcBef>
                <a:spcPts val="600"/>
              </a:spcBef>
              <a:defRPr>
                <a:solidFill>
                  <a:schemeClr val="tx2">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5" y="1436284"/>
            <a:ext cx="5193566" cy="941157"/>
          </a:xfrm>
        </p:spPr>
        <p:txBody>
          <a:bodyPr>
            <a:noAutofit/>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224718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913246" y="1568638"/>
            <a:ext cx="10365508" cy="4508487"/>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4" name="Title 1">
            <a:extLst>
              <a:ext uri="{FF2B5EF4-FFF2-40B4-BE49-F238E27FC236}">
                <a16:creationId xmlns:a16="http://schemas.microsoft.com/office/drawing/2014/main" id="{533F936B-44DC-46BD-8909-BDE54E64C1B9}"/>
              </a:ext>
            </a:extLst>
          </p:cNvPr>
          <p:cNvSpPr>
            <a:spLocks noGrp="1"/>
          </p:cNvSpPr>
          <p:nvPr>
            <p:ph type="title"/>
          </p:nvPr>
        </p:nvSpPr>
        <p:spPr>
          <a:xfrm>
            <a:off x="913246" y="328401"/>
            <a:ext cx="8161361" cy="1240237"/>
          </a:xfrm>
        </p:spPr>
        <p:txBody>
          <a:bodyPr>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093697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57946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500871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9201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10" name="Picture Placeholder 6"/>
          <p:cNvSpPr>
            <a:spLocks noGrp="1"/>
          </p:cNvSpPr>
          <p:nvPr>
            <p:ph type="pic" sz="quarter" idx="25" hasCustomPrompt="1"/>
          </p:nvPr>
        </p:nvSpPr>
        <p:spPr>
          <a:xfrm>
            <a:off x="595885" y="739080"/>
            <a:ext cx="11000230" cy="5489025"/>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757128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92316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ne Image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549D0-56C8-4C3D-AF87-973DF34FCEE3}"/>
              </a:ext>
            </a:extLst>
          </p:cNvPr>
          <p:cNvSpPr/>
          <p:nvPr userDrawn="1"/>
        </p:nvSpPr>
        <p:spPr>
          <a:xfrm>
            <a:off x="-2" y="2"/>
            <a:ext cx="12192000" cy="1719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900068"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494138" y="1887509"/>
            <a:ext cx="11149129" cy="4310821"/>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521434" y="473177"/>
            <a:ext cx="10901741" cy="941157"/>
          </a:xfrm>
        </p:spPr>
        <p:txBody>
          <a:bodyP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27608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One Image Slide 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4A74AD3-0AA0-4825-830B-9FEED176409E}"/>
              </a:ext>
            </a:extLst>
          </p:cNvPr>
          <p:cNvSpPr>
            <a:spLocks noGrp="1"/>
          </p:cNvSpPr>
          <p:nvPr>
            <p:ph type="pic" sz="quarter" idx="16"/>
          </p:nvPr>
        </p:nvSpPr>
        <p:spPr>
          <a:xfrm>
            <a:off x="-1" y="9824"/>
            <a:ext cx="12192001" cy="2520865"/>
          </a:xfrm>
          <a:blipFill>
            <a:blip r:embed="rId2" cstate="email">
              <a:extLst>
                <a:ext uri="{28A0092B-C50C-407E-A947-70E740481C1C}">
                  <a14:useLocalDpi xmlns:a14="http://schemas.microsoft.com/office/drawing/2010/main"/>
                </a:ext>
              </a:extLst>
            </a:blip>
            <a:stretch>
              <a:fillRect/>
            </a:stretch>
          </a:blipFill>
        </p:spPr>
        <p:txBody>
          <a:bodyPr anchor="ctr" anchorCtr="0"/>
          <a:lstStyle>
            <a:lvl1pPr algn="ctr">
              <a:defRPr sz="1100" i="1">
                <a:solidFill>
                  <a:schemeClr val="bg1">
                    <a:lumMod val="85000"/>
                  </a:schemeClr>
                </a:solidFill>
              </a:defRPr>
            </a:lvl1pPr>
          </a:lstStyle>
          <a:p>
            <a:r>
              <a:rPr lang="en-US"/>
              <a:t>Click icon to add picture</a:t>
            </a:r>
            <a:endParaRPr lang="en-US" dirty="0"/>
          </a:p>
        </p:txBody>
      </p:sp>
      <p:sp>
        <p:nvSpPr>
          <p:cNvPr id="6" name="Slide Number Placeholder 5"/>
          <p:cNvSpPr>
            <a:spLocks noGrp="1"/>
          </p:cNvSpPr>
          <p:nvPr>
            <p:ph type="sldNum" sz="quarter" idx="4"/>
          </p:nvPr>
        </p:nvSpPr>
        <p:spPr>
          <a:xfrm>
            <a:off x="8927364"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Muli Black" charset="0"/>
                <a:ea typeface="Muli Black" charset="0"/>
                <a:cs typeface="Muli Black" charset="0"/>
              </a:defRPr>
            </a:lvl1pPr>
          </a:lstStyle>
          <a:p>
            <a:fld id="{584AFF75-BD5D-E342-A9F1-12EC02DB40E0}" type="slidenum">
              <a:rPr lang="en-US" smtClean="0"/>
              <a:pPr/>
              <a:t>‹#›</a:t>
            </a:fld>
            <a:endParaRPr lang="en-US" dirty="0"/>
          </a:p>
        </p:txBody>
      </p:sp>
      <p:sp>
        <p:nvSpPr>
          <p:cNvPr id="4" name="Text Placeholder 3">
            <a:extLst>
              <a:ext uri="{FF2B5EF4-FFF2-40B4-BE49-F238E27FC236}">
                <a16:creationId xmlns:a16="http://schemas.microsoft.com/office/drawing/2014/main" id="{2C28BB24-2251-42C5-8852-A603FD44907A}"/>
              </a:ext>
            </a:extLst>
          </p:cNvPr>
          <p:cNvSpPr>
            <a:spLocks noGrp="1"/>
          </p:cNvSpPr>
          <p:nvPr>
            <p:ph type="body" sz="quarter" idx="15"/>
          </p:nvPr>
        </p:nvSpPr>
        <p:spPr>
          <a:xfrm>
            <a:off x="521434" y="2801899"/>
            <a:ext cx="11149130" cy="3164966"/>
          </a:xfrm>
        </p:spPr>
        <p:txBody>
          <a:bodyPr/>
          <a:lstStyle>
            <a:lvl1pPr>
              <a:spcBef>
                <a:spcPts val="0"/>
              </a:spcBef>
              <a:spcAft>
                <a:spcPts val="600"/>
              </a:spcAft>
              <a:defRPr sz="3200">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88AAC3E-7211-464C-BD28-3BD85A35AD0F}"/>
              </a:ext>
            </a:extLst>
          </p:cNvPr>
          <p:cNvSpPr>
            <a:spLocks noGrp="1"/>
          </p:cNvSpPr>
          <p:nvPr>
            <p:ph type="title"/>
          </p:nvPr>
        </p:nvSpPr>
        <p:spPr>
          <a:xfrm>
            <a:off x="425900" y="249507"/>
            <a:ext cx="5193566" cy="2041497"/>
          </a:xfrm>
        </p:spPr>
        <p:txBody>
          <a:bodyPr>
            <a:no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42559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Image Slide 2">
    <p:spTree>
      <p:nvGrpSpPr>
        <p:cNvPr id="1" name=""/>
        <p:cNvGrpSpPr/>
        <p:nvPr/>
      </p:nvGrpSpPr>
      <p:grpSpPr>
        <a:xfrm>
          <a:off x="0" y="0"/>
          <a:ext cx="0" cy="0"/>
          <a:chOff x="0" y="0"/>
          <a:chExt cx="0" cy="0"/>
        </a:xfrm>
      </p:grpSpPr>
      <p:sp>
        <p:nvSpPr>
          <p:cNvPr id="10" name="Rectangle 9"/>
          <p:cNvSpPr/>
          <p:nvPr userDrawn="1"/>
        </p:nvSpPr>
        <p:spPr>
          <a:xfrm flipH="1">
            <a:off x="5392137" y="-1"/>
            <a:ext cx="6799858" cy="51816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9" name="Picture Placeholder 6"/>
          <p:cNvSpPr>
            <a:spLocks noGrp="1" noChangeAspect="1"/>
          </p:cNvSpPr>
          <p:nvPr>
            <p:ph type="pic" sz="quarter" idx="16" hasCustomPrompt="1"/>
          </p:nvPr>
        </p:nvSpPr>
        <p:spPr>
          <a:xfrm>
            <a:off x="8610537" y="-2"/>
            <a:ext cx="3160258" cy="68580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17" hasCustomPrompt="1"/>
          </p:nvPr>
        </p:nvSpPr>
        <p:spPr>
          <a:xfrm>
            <a:off x="4970937" y="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9" name="Picture Placeholder 6"/>
          <p:cNvSpPr>
            <a:spLocks noGrp="1"/>
          </p:cNvSpPr>
          <p:nvPr>
            <p:ph type="pic" sz="quarter" idx="18" hasCustomPrompt="1"/>
          </p:nvPr>
        </p:nvSpPr>
        <p:spPr>
          <a:xfrm>
            <a:off x="4970937" y="3639600"/>
            <a:ext cx="3218400" cy="32184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8" name="Slide Number Placeholder 5"/>
          <p:cNvSpPr>
            <a:spLocks noGrp="1"/>
          </p:cNvSpPr>
          <p:nvPr>
            <p:ph type="sldNum" sz="quarter" idx="4"/>
          </p:nvPr>
        </p:nvSpPr>
        <p:spPr>
          <a:xfrm>
            <a:off x="8610601" y="6337344"/>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
        <p:nvSpPr>
          <p:cNvPr id="7" name="Title 1">
            <a:extLst>
              <a:ext uri="{FF2B5EF4-FFF2-40B4-BE49-F238E27FC236}">
                <a16:creationId xmlns:a16="http://schemas.microsoft.com/office/drawing/2014/main" id="{52EF4D8A-29F1-4D11-9268-8372FA7B944B}"/>
              </a:ext>
            </a:extLst>
          </p:cNvPr>
          <p:cNvSpPr>
            <a:spLocks noGrp="1"/>
          </p:cNvSpPr>
          <p:nvPr>
            <p:ph type="title"/>
          </p:nvPr>
        </p:nvSpPr>
        <p:spPr>
          <a:xfrm>
            <a:off x="100278" y="391886"/>
            <a:ext cx="4636314" cy="1949531"/>
          </a:xfrm>
        </p:spPr>
        <p:txBody>
          <a:bodyPr/>
          <a:lstStyle/>
          <a:p>
            <a:r>
              <a:rPr lang="en-US" dirty="0"/>
              <a:t>Click to edit Master title style</a:t>
            </a:r>
          </a:p>
        </p:txBody>
      </p:sp>
      <p:sp>
        <p:nvSpPr>
          <p:cNvPr id="11" name="Text Placeholder 3">
            <a:extLst>
              <a:ext uri="{FF2B5EF4-FFF2-40B4-BE49-F238E27FC236}">
                <a16:creationId xmlns:a16="http://schemas.microsoft.com/office/drawing/2014/main" id="{55FD2EB6-8563-4B90-BB53-5F9F20BECD5C}"/>
              </a:ext>
            </a:extLst>
          </p:cNvPr>
          <p:cNvSpPr>
            <a:spLocks noGrp="1"/>
          </p:cNvSpPr>
          <p:nvPr>
            <p:ph type="body" sz="quarter" idx="25"/>
          </p:nvPr>
        </p:nvSpPr>
        <p:spPr>
          <a:xfrm>
            <a:off x="100278" y="2612571"/>
            <a:ext cx="4636314" cy="3622551"/>
          </a:xfrm>
        </p:spPr>
        <p:txBody>
          <a:bodyPr/>
          <a:lstStyle>
            <a:lvl1pPr>
              <a:spcBef>
                <a:spcPts val="0"/>
              </a:spcBef>
              <a:spcAft>
                <a:spcPts val="600"/>
              </a:spcAft>
              <a:defRPr sz="3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68AD2D9C-D0E9-47A0-912A-1FAE6F4414C5}"/>
              </a:ext>
            </a:extLst>
          </p:cNvPr>
          <p:cNvSpPr>
            <a:spLocks noGrp="1"/>
          </p:cNvSpPr>
          <p:nvPr>
            <p:ph type="body" sz="quarter" idx="26" hasCustomPrompt="1"/>
          </p:nvPr>
        </p:nvSpPr>
        <p:spPr>
          <a:xfrm>
            <a:off x="8727710" y="4217158"/>
            <a:ext cx="2927478" cy="2017964"/>
          </a:xfrm>
        </p:spPr>
        <p:txBody>
          <a:bodyPr/>
          <a:lstStyle>
            <a:lvl1pPr marL="173038" indent="-173038">
              <a:defRPr sz="2000">
                <a:solidFill>
                  <a:schemeClr val="bg1"/>
                </a:solidFill>
              </a:defRPr>
            </a:lvl1pPr>
            <a:lvl2pPr marL="0" indent="0">
              <a:defRPr>
                <a:solidFill>
                  <a:schemeClr val="bg1"/>
                </a:solidFill>
              </a:defRPr>
            </a:lvl2pPr>
            <a:lvl3pPr marL="0" indent="0">
              <a:defRPr>
                <a:solidFill>
                  <a:schemeClr val="bg1"/>
                </a:solidFill>
              </a:defRPr>
            </a:lvl3pPr>
            <a:lvl4pPr marL="0" indent="0">
              <a:defRPr>
                <a:solidFill>
                  <a:schemeClr val="bg1"/>
                </a:solidFill>
              </a:defRPr>
            </a:lvl4pPr>
            <a:lvl5pPr marL="0" indent="0">
              <a:defRPr>
                <a:solidFill>
                  <a:schemeClr val="bg1"/>
                </a:solidFill>
              </a:defRPr>
            </a:lvl5pPr>
          </a:lstStyle>
          <a:p>
            <a:pPr lvl="0"/>
            <a:r>
              <a:rPr lang="en-US" dirty="0"/>
              <a:t>“Quote”</a:t>
            </a:r>
          </a:p>
        </p:txBody>
      </p:sp>
    </p:spTree>
    <p:extLst>
      <p:ext uri="{BB962C8B-B14F-4D97-AF65-F5344CB8AC3E}">
        <p14:creationId xmlns:p14="http://schemas.microsoft.com/office/powerpoint/2010/main" val="1838476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16" name="Picture Placeholder 6"/>
          <p:cNvSpPr>
            <a:spLocks noGrp="1" noChangeAspect="1"/>
          </p:cNvSpPr>
          <p:nvPr>
            <p:ph type="pic" sz="quarter" idx="21" hasCustomPrompt="1"/>
          </p:nvPr>
        </p:nvSpPr>
        <p:spPr>
          <a:xfrm>
            <a:off x="79695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Picture Placeholder 6"/>
          <p:cNvSpPr>
            <a:spLocks noGrp="1" noChangeAspect="1"/>
          </p:cNvSpPr>
          <p:nvPr>
            <p:ph type="pic" sz="quarter" idx="22" hasCustomPrompt="1"/>
          </p:nvPr>
        </p:nvSpPr>
        <p:spPr>
          <a:xfrm>
            <a:off x="4219605"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8" name="Picture Placeholder 6"/>
          <p:cNvSpPr>
            <a:spLocks noGrp="1" noChangeAspect="1"/>
          </p:cNvSpPr>
          <p:nvPr>
            <p:ph type="pic" sz="quarter" idx="23" hasCustomPrompt="1"/>
          </p:nvPr>
        </p:nvSpPr>
        <p:spPr>
          <a:xfrm>
            <a:off x="524299" y="1928933"/>
            <a:ext cx="3505200" cy="3300386"/>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7" name="Slide Number Placeholder 5"/>
          <p:cNvSpPr>
            <a:spLocks noGrp="1"/>
          </p:cNvSpPr>
          <p:nvPr>
            <p:ph type="sldNum" sz="quarter" idx="4"/>
          </p:nvPr>
        </p:nvSpPr>
        <p:spPr>
          <a:xfrm>
            <a:off x="8610601" y="6296400"/>
            <a:ext cx="2743200" cy="365125"/>
          </a:xfrm>
          <a:prstGeom prst="rect">
            <a:avLst/>
          </a:prstGeom>
        </p:spPr>
        <p:txBody>
          <a:bodyPr vert="horz" lIns="91440" tIns="45720" rIns="0" bIns="45720" rtlCol="0" anchor="ctr"/>
          <a:lstStyle>
            <a:lvl1pPr algn="r">
              <a:defRPr sz="900" b="1" i="0" cap="all" spc="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584AFF75-BD5D-E342-A9F1-12EC02DB40E0}" type="slidenum">
              <a:rPr lang="en-US" smtClean="0"/>
              <a:pPr/>
              <a:t>‹#›</a:t>
            </a:fld>
            <a:endParaRPr lang="en-US" dirty="0"/>
          </a:p>
        </p:txBody>
      </p:sp>
    </p:spTree>
    <p:extLst>
      <p:ext uri="{BB962C8B-B14F-4D97-AF65-F5344CB8AC3E}">
        <p14:creationId xmlns:p14="http://schemas.microsoft.com/office/powerpoint/2010/main" val="3966499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pos="715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Break 3">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0" name="Picture Placeholder 6"/>
          <p:cNvSpPr>
            <a:spLocks noGrp="1"/>
          </p:cNvSpPr>
          <p:nvPr>
            <p:ph type="pic" sz="quarter" idx="18" hasCustomPrompt="1"/>
          </p:nvPr>
        </p:nvSpPr>
        <p:spPr>
          <a:xfrm>
            <a:off x="8784412" y="1115789"/>
            <a:ext cx="3407590" cy="4626429"/>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a:off x="3407595" y="1115789"/>
            <a:ext cx="5376815" cy="4626429"/>
          </a:xfrm>
          <a:prstGeom prst="rect">
            <a:avLst/>
          </a:prstGeom>
          <a:solidFill>
            <a:srgbClr val="C7550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1" b="0" i="0" dirty="0">
              <a:latin typeface="Segoe UI" panose="020B0502040204020203" pitchFamily="34" charset="0"/>
            </a:endParaRPr>
          </a:p>
        </p:txBody>
      </p:sp>
      <p:cxnSp>
        <p:nvCxnSpPr>
          <p:cNvPr id="19" name="Straight Connector 18"/>
          <p:cNvCxnSpPr/>
          <p:nvPr userDrawn="1"/>
        </p:nvCxnSpPr>
        <p:spPr>
          <a:xfrm>
            <a:off x="3439860"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userDrawn="1"/>
        </p:nvCxnSpPr>
        <p:spPr>
          <a:xfrm>
            <a:off x="8746386" y="0"/>
            <a:ext cx="0" cy="6858000"/>
          </a:xfrm>
          <a:prstGeom prst="line">
            <a:avLst/>
          </a:prstGeom>
          <a:ln w="63500">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63547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Image Slide 3">
    <p:spTree>
      <p:nvGrpSpPr>
        <p:cNvPr id="1" name=""/>
        <p:cNvGrpSpPr/>
        <p:nvPr/>
      </p:nvGrpSpPr>
      <p:grpSpPr>
        <a:xfrm>
          <a:off x="0" y="0"/>
          <a:ext cx="0" cy="0"/>
          <a:chOff x="0" y="0"/>
          <a:chExt cx="0" cy="0"/>
        </a:xfrm>
      </p:grpSpPr>
      <p:sp>
        <p:nvSpPr>
          <p:cNvPr id="13" name="Rectangle 12"/>
          <p:cNvSpPr>
            <a:spLocks/>
          </p:cNvSpPr>
          <p:nvPr userDrawn="1"/>
        </p:nvSpPr>
        <p:spPr>
          <a:xfrm>
            <a:off x="0" y="3535146"/>
            <a:ext cx="12192000" cy="33228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7" name="Picture Placeholder 6"/>
          <p:cNvSpPr>
            <a:spLocks noGrp="1"/>
          </p:cNvSpPr>
          <p:nvPr>
            <p:ph type="pic" sz="quarter" idx="14" hasCustomPrompt="1"/>
          </p:nvPr>
        </p:nvSpPr>
        <p:spPr>
          <a:xfrm>
            <a:off x="1676399" y="838200"/>
            <a:ext cx="8839202" cy="3937630"/>
          </a:xfrm>
          <a:solidFill>
            <a:schemeClr val="bg2"/>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267433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Image Slide 2">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177424" y="177425"/>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0" name="Picture Placeholder 6"/>
          <p:cNvSpPr>
            <a:spLocks noGrp="1"/>
          </p:cNvSpPr>
          <p:nvPr>
            <p:ph type="pic" sz="quarter" idx="15" hasCustomPrompt="1"/>
          </p:nvPr>
        </p:nvSpPr>
        <p:spPr>
          <a:xfrm>
            <a:off x="177424" y="3510889"/>
            <a:ext cx="7369791" cy="3162868"/>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866272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Image Slide 4">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838198" y="1"/>
            <a:ext cx="3450472" cy="601980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2" name="Picture Placeholder 6"/>
          <p:cNvSpPr>
            <a:spLocks noGrp="1"/>
          </p:cNvSpPr>
          <p:nvPr>
            <p:ph type="pic" sz="quarter" idx="15" hasCustomPrompt="1"/>
          </p:nvPr>
        </p:nvSpPr>
        <p:spPr>
          <a:xfrm>
            <a:off x="4408618" y="1810080"/>
            <a:ext cx="3450476" cy="5047920"/>
          </a:xfrm>
          <a:solidFill>
            <a:schemeClr val="tx1"/>
          </a:solidFill>
          <a:ln>
            <a:noFill/>
          </a:ln>
        </p:spPr>
        <p:txBody>
          <a:bodyPr lIns="360000" tIns="36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4" name="Rectangle 23"/>
          <p:cNvSpPr>
            <a:spLocks/>
          </p:cNvSpPr>
          <p:nvPr userDrawn="1"/>
        </p:nvSpPr>
        <p:spPr>
          <a:xfrm>
            <a:off x="4408618" y="0"/>
            <a:ext cx="3450472" cy="16901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3508709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Image Slide 4">
    <p:spTree>
      <p:nvGrpSpPr>
        <p:cNvPr id="1" name=""/>
        <p:cNvGrpSpPr/>
        <p:nvPr/>
      </p:nvGrpSpPr>
      <p:grpSpPr>
        <a:xfrm>
          <a:off x="0" y="0"/>
          <a:ext cx="0" cy="0"/>
          <a:chOff x="0" y="0"/>
          <a:chExt cx="0" cy="0"/>
        </a:xfrm>
      </p:grpSpPr>
      <p:sp>
        <p:nvSpPr>
          <p:cNvPr id="18" name="Picture Placeholder 6"/>
          <p:cNvSpPr>
            <a:spLocks noGrp="1"/>
          </p:cNvSpPr>
          <p:nvPr>
            <p:ph type="pic" sz="quarter" idx="18" hasCustomPrompt="1"/>
          </p:nvPr>
        </p:nvSpPr>
        <p:spPr>
          <a:xfrm>
            <a:off x="4065495" y="0"/>
            <a:ext cx="4061010" cy="4050324"/>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3" name="Picture Placeholder 6"/>
          <p:cNvSpPr>
            <a:spLocks noGrp="1"/>
          </p:cNvSpPr>
          <p:nvPr>
            <p:ph type="pic" sz="quarter" idx="19" hasCustomPrompt="1"/>
          </p:nvPr>
        </p:nvSpPr>
        <p:spPr>
          <a:xfrm>
            <a:off x="0" y="0"/>
            <a:ext cx="3945549"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Picture Placeholder 6"/>
          <p:cNvSpPr>
            <a:spLocks noGrp="1"/>
          </p:cNvSpPr>
          <p:nvPr>
            <p:ph type="pic" sz="quarter" idx="20" hasCustomPrompt="1"/>
          </p:nvPr>
        </p:nvSpPr>
        <p:spPr>
          <a:xfrm>
            <a:off x="8269893" y="0"/>
            <a:ext cx="3922107" cy="68580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7" name="Rectangle 16"/>
          <p:cNvSpPr/>
          <p:nvPr userDrawn="1"/>
        </p:nvSpPr>
        <p:spPr>
          <a:xfrm>
            <a:off x="4065497" y="4188287"/>
            <a:ext cx="4061008" cy="26697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Tree>
    <p:extLst>
      <p:ext uri="{BB962C8B-B14F-4D97-AF65-F5344CB8AC3E}">
        <p14:creationId xmlns:p14="http://schemas.microsoft.com/office/powerpoint/2010/main" val="2356525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Image Slide 1">
    <p:spTree>
      <p:nvGrpSpPr>
        <p:cNvPr id="1" name=""/>
        <p:cNvGrpSpPr/>
        <p:nvPr/>
      </p:nvGrpSpPr>
      <p:grpSpPr>
        <a:xfrm>
          <a:off x="0" y="0"/>
          <a:ext cx="0" cy="0"/>
          <a:chOff x="0" y="0"/>
          <a:chExt cx="0" cy="0"/>
        </a:xfrm>
      </p:grpSpPr>
      <p:sp>
        <p:nvSpPr>
          <p:cNvPr id="20" name="Picture Placeholder 6"/>
          <p:cNvSpPr>
            <a:spLocks noGrp="1"/>
          </p:cNvSpPr>
          <p:nvPr>
            <p:ph type="pic" sz="quarter" idx="21" hasCustomPrompt="1"/>
          </p:nvPr>
        </p:nvSpPr>
        <p:spPr>
          <a:xfrm>
            <a:off x="0" y="3488973"/>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2" hasCustomPrompt="1"/>
          </p:nvPr>
        </p:nvSpPr>
        <p:spPr>
          <a:xfrm>
            <a:off x="6155973" y="0"/>
            <a:ext cx="6036027"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5" name="Picture Placeholder 6"/>
          <p:cNvSpPr>
            <a:spLocks noGrp="1"/>
          </p:cNvSpPr>
          <p:nvPr>
            <p:ph type="pic" sz="quarter" idx="24" hasCustomPrompt="1"/>
          </p:nvPr>
        </p:nvSpPr>
        <p:spPr>
          <a:xfrm>
            <a:off x="3786553" y="0"/>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25" hasCustomPrompt="1"/>
          </p:nvPr>
        </p:nvSpPr>
        <p:spPr>
          <a:xfrm>
            <a:off x="6155973" y="3488973"/>
            <a:ext cx="2249473" cy="3369027"/>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3390772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03298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ur Image Slide 4">
    <p:bg>
      <p:bgPr>
        <a:solidFill>
          <a:schemeClr val="tx1"/>
        </a:solidFill>
        <a:effectLst/>
      </p:bgPr>
    </p:bg>
    <p:spTree>
      <p:nvGrpSpPr>
        <p:cNvPr id="1" name=""/>
        <p:cNvGrpSpPr/>
        <p:nvPr/>
      </p:nvGrpSpPr>
      <p:grpSpPr>
        <a:xfrm>
          <a:off x="0" y="0"/>
          <a:ext cx="0" cy="0"/>
          <a:chOff x="0" y="0"/>
          <a:chExt cx="0" cy="0"/>
        </a:xfrm>
      </p:grpSpPr>
      <p:sp>
        <p:nvSpPr>
          <p:cNvPr id="31" name="Rectangle 3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5" name="Picture Placeholder 6"/>
          <p:cNvSpPr>
            <a:spLocks noGrp="1"/>
          </p:cNvSpPr>
          <p:nvPr>
            <p:ph type="pic" sz="quarter" idx="17" hasCustomPrompt="1"/>
          </p:nvPr>
        </p:nvSpPr>
        <p:spPr>
          <a:xfrm>
            <a:off x="8099875" y="800826"/>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9" name="Rectangle 8"/>
          <p:cNvSpPr>
            <a:spLocks/>
          </p:cNvSpPr>
          <p:nvPr userDrawn="1"/>
        </p:nvSpPr>
        <p:spPr>
          <a:xfrm>
            <a:off x="476847" y="800827"/>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5" name="Rectangle 24"/>
          <p:cNvSpPr>
            <a:spLocks/>
          </p:cNvSpPr>
          <p:nvPr userDrawn="1"/>
        </p:nvSpPr>
        <p:spPr>
          <a:xfrm>
            <a:off x="8108707" y="3429000"/>
            <a:ext cx="3541591" cy="24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Segoe UI" panose="020B0502040204020203" pitchFamily="34" charset="0"/>
            </a:endParaRPr>
          </a:p>
        </p:txBody>
      </p:sp>
      <p:sp>
        <p:nvSpPr>
          <p:cNvPr id="29" name="Picture Placeholder 6"/>
          <p:cNvSpPr>
            <a:spLocks noGrp="1"/>
          </p:cNvSpPr>
          <p:nvPr>
            <p:ph type="pic" sz="quarter" idx="18" hasCustomPrompt="1"/>
          </p:nvPr>
        </p:nvSpPr>
        <p:spPr>
          <a:xfrm>
            <a:off x="481263" y="3428999"/>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0" name="Picture Placeholder 6"/>
          <p:cNvSpPr>
            <a:spLocks noGrp="1"/>
          </p:cNvSpPr>
          <p:nvPr>
            <p:ph type="pic" sz="quarter" idx="19" hasCustomPrompt="1"/>
          </p:nvPr>
        </p:nvSpPr>
        <p:spPr>
          <a:xfrm>
            <a:off x="4290569" y="800827"/>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0" hasCustomPrompt="1"/>
          </p:nvPr>
        </p:nvSpPr>
        <p:spPr>
          <a:xfrm>
            <a:off x="4294985" y="3429000"/>
            <a:ext cx="3537175" cy="2387253"/>
          </a:xfrm>
          <a:solidFill>
            <a:schemeClr val="bg2"/>
          </a:solidFill>
          <a:ln>
            <a:noFill/>
          </a:ln>
        </p:spPr>
        <p:txBody>
          <a:bodyPr lIns="360000" tIns="180000" rIns="360000" bIns="36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581339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Gallery 2">
    <p:bg>
      <p:bgPr>
        <a:solidFill>
          <a:schemeClr val="tx1"/>
        </a:solidFill>
        <a:effectLst/>
      </p:bgPr>
    </p:bg>
    <p:spTree>
      <p:nvGrpSpPr>
        <p:cNvPr id="1" name=""/>
        <p:cNvGrpSpPr/>
        <p:nvPr/>
      </p:nvGrpSpPr>
      <p:grpSpPr>
        <a:xfrm>
          <a:off x="0" y="0"/>
          <a:ext cx="0" cy="0"/>
          <a:chOff x="0" y="0"/>
          <a:chExt cx="0" cy="0"/>
        </a:xfrm>
      </p:grpSpPr>
      <p:sp>
        <p:nvSpPr>
          <p:cNvPr id="34" name="Rectangle 33"/>
          <p:cNvSpPr/>
          <p:nvPr userDrawn="1"/>
        </p:nvSpPr>
        <p:spPr>
          <a:xfrm flipH="1">
            <a:off x="417000" y="417002"/>
            <a:ext cx="11358002" cy="602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2" name="Picture Placeholder 6"/>
          <p:cNvSpPr>
            <a:spLocks noGrp="1"/>
          </p:cNvSpPr>
          <p:nvPr>
            <p:ph type="pic" sz="quarter" idx="45" hasCustomPrompt="1"/>
          </p:nvPr>
        </p:nvSpPr>
        <p:spPr>
          <a:xfrm>
            <a:off x="7930201" y="2606404"/>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6" name="Picture Placeholder 6"/>
          <p:cNvSpPr>
            <a:spLocks noGrp="1"/>
          </p:cNvSpPr>
          <p:nvPr>
            <p:ph type="pic" sz="quarter" idx="37" hasCustomPrompt="1"/>
          </p:nvPr>
        </p:nvSpPr>
        <p:spPr>
          <a:xfrm>
            <a:off x="838201" y="838202"/>
            <a:ext cx="3423600" cy="3413401"/>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39" hasCustomPrompt="1"/>
          </p:nvPr>
        </p:nvSpPr>
        <p:spPr>
          <a:xfrm>
            <a:off x="838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7" name="Picture Placeholder 6"/>
          <p:cNvSpPr>
            <a:spLocks noGrp="1"/>
          </p:cNvSpPr>
          <p:nvPr>
            <p:ph type="pic" sz="quarter" idx="40" hasCustomPrompt="1"/>
          </p:nvPr>
        </p:nvSpPr>
        <p:spPr>
          <a:xfrm>
            <a:off x="4384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8" name="Picture Placeholder 6"/>
          <p:cNvSpPr>
            <a:spLocks noGrp="1"/>
          </p:cNvSpPr>
          <p:nvPr>
            <p:ph type="pic" sz="quarter" idx="41" hasCustomPrompt="1"/>
          </p:nvPr>
        </p:nvSpPr>
        <p:spPr>
          <a:xfrm>
            <a:off x="7930201" y="838199"/>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9" name="Picture Placeholder 6"/>
          <p:cNvSpPr>
            <a:spLocks noGrp="1"/>
          </p:cNvSpPr>
          <p:nvPr>
            <p:ph type="pic" sz="quarter" idx="42" hasCustomPrompt="1"/>
          </p:nvPr>
        </p:nvSpPr>
        <p:spPr>
          <a:xfrm>
            <a:off x="4384201" y="2606400"/>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1" name="Picture Placeholder 6"/>
          <p:cNvSpPr>
            <a:spLocks noGrp="1"/>
          </p:cNvSpPr>
          <p:nvPr>
            <p:ph type="pic" sz="quarter" idx="44" hasCustomPrompt="1"/>
          </p:nvPr>
        </p:nvSpPr>
        <p:spPr>
          <a:xfrm>
            <a:off x="4384201" y="4374601"/>
            <a:ext cx="3423600" cy="1645200"/>
          </a:xfrm>
          <a:solidFill>
            <a:schemeClr val="bg2"/>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Tree>
    <p:extLst>
      <p:ext uri="{BB962C8B-B14F-4D97-AF65-F5344CB8AC3E}">
        <p14:creationId xmlns:p14="http://schemas.microsoft.com/office/powerpoint/2010/main" val="1215967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9" name="Rectangle 28"/>
          <p:cNvSpPr/>
          <p:nvPr userDrawn="1"/>
        </p:nvSpPr>
        <p:spPr>
          <a:xfrm flipH="1">
            <a:off x="0" y="2452786"/>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24" name="Picture Placeholder 6"/>
          <p:cNvSpPr>
            <a:spLocks noGrp="1"/>
          </p:cNvSpPr>
          <p:nvPr>
            <p:ph type="pic" sz="quarter" idx="25" hasCustomPrompt="1"/>
          </p:nvPr>
        </p:nvSpPr>
        <p:spPr>
          <a:xfrm>
            <a:off x="0" y="4"/>
            <a:ext cx="1980000" cy="2387983"/>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6" name="Picture Placeholder 6"/>
          <p:cNvSpPr>
            <a:spLocks noGrp="1"/>
          </p:cNvSpPr>
          <p:nvPr>
            <p:ph type="pic" sz="quarter" idx="27" hasCustomPrompt="1"/>
          </p:nvPr>
        </p:nvSpPr>
        <p:spPr>
          <a:xfrm>
            <a:off x="0" y="4450918"/>
            <a:ext cx="1980000" cy="2407082"/>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32" name="Picture Placeholder 6"/>
          <p:cNvSpPr>
            <a:spLocks noGrp="1"/>
          </p:cNvSpPr>
          <p:nvPr>
            <p:ph type="pic" sz="quarter" idx="21" hasCustomPrompt="1"/>
          </p:nvPr>
        </p:nvSpPr>
        <p:spPr>
          <a:xfrm>
            <a:off x="6127200" y="-1"/>
            <a:ext cx="4024800" cy="4024800"/>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1" name="Picture Placeholder 6"/>
          <p:cNvSpPr>
            <a:spLocks noGrp="1"/>
          </p:cNvSpPr>
          <p:nvPr>
            <p:ph type="pic" sz="quarter" idx="22" hasCustomPrompt="1"/>
          </p:nvPr>
        </p:nvSpPr>
        <p:spPr>
          <a:xfrm>
            <a:off x="6127200" y="4089603"/>
            <a:ext cx="4024800" cy="2768401"/>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23" name="Picture Placeholder 6"/>
          <p:cNvSpPr>
            <a:spLocks noGrp="1"/>
          </p:cNvSpPr>
          <p:nvPr>
            <p:ph type="pic" sz="quarter" idx="24" hasCustomPrompt="1"/>
          </p:nvPr>
        </p:nvSpPr>
        <p:spPr>
          <a:xfrm>
            <a:off x="10212000" y="1978579"/>
            <a:ext cx="1980000" cy="4879425"/>
          </a:xfrm>
          <a:solidFill>
            <a:schemeClr val="tx1"/>
          </a:solidFill>
          <a:ln>
            <a:noFill/>
          </a:ln>
        </p:spPr>
        <p:txBody>
          <a:bodyPr lIns="270000" tIns="270000" rIns="270000" bIns="270000">
            <a:normAutofit/>
          </a:bodyPr>
          <a:lstStyle>
            <a:lvl1pPr algn="ctr">
              <a:defRPr sz="1001" b="1" i="0" cap="none" spc="0" baseline="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Drag picture to placeholder or click to add</a:t>
            </a:r>
          </a:p>
        </p:txBody>
      </p:sp>
      <p:sp>
        <p:nvSpPr>
          <p:cNvPr id="14" name="Rectangle 13"/>
          <p:cNvSpPr/>
          <p:nvPr userDrawn="1"/>
        </p:nvSpPr>
        <p:spPr>
          <a:xfrm flipH="1">
            <a:off x="2042400" y="-1"/>
            <a:ext cx="40224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
        <p:nvSpPr>
          <p:cNvPr id="36" name="Rectangle 35"/>
          <p:cNvSpPr/>
          <p:nvPr userDrawn="1"/>
        </p:nvSpPr>
        <p:spPr>
          <a:xfrm flipH="1">
            <a:off x="10212000" y="4"/>
            <a:ext cx="1980000" cy="1933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1" b="0" i="0" dirty="0">
              <a:latin typeface="Segoe UI" panose="020B0502040204020203" pitchFamily="34" charset="0"/>
            </a:endParaRPr>
          </a:p>
        </p:txBody>
      </p:sp>
    </p:spTree>
    <p:extLst>
      <p:ext uri="{BB962C8B-B14F-4D97-AF65-F5344CB8AC3E}">
        <p14:creationId xmlns:p14="http://schemas.microsoft.com/office/powerpoint/2010/main" val="2740953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5" y="1568824"/>
            <a:ext cx="3632388"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2" name="Picture Placeholder 10"/>
          <p:cNvSpPr>
            <a:spLocks noGrp="1"/>
          </p:cNvSpPr>
          <p:nvPr>
            <p:ph type="pic" sz="quarter" idx="15" hasCustomPrompt="1"/>
          </p:nvPr>
        </p:nvSpPr>
        <p:spPr>
          <a:xfrm>
            <a:off x="4281364" y="1568824"/>
            <a:ext cx="3623050" cy="2321276"/>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13" name="Picture Placeholder 10"/>
          <p:cNvSpPr>
            <a:spLocks noGrp="1"/>
          </p:cNvSpPr>
          <p:nvPr>
            <p:ph type="pic" sz="quarter" idx="16" hasCustomPrompt="1"/>
          </p:nvPr>
        </p:nvSpPr>
        <p:spPr>
          <a:xfrm>
            <a:off x="8126964" y="1568822"/>
            <a:ext cx="3634002" cy="2321277"/>
          </a:xfrm>
          <a:prstGeom prst="rect">
            <a:avLst/>
          </a:prstGeom>
          <a:solidFill>
            <a:schemeClr val="tx1"/>
          </a:solidFill>
        </p:spPr>
        <p:txBody>
          <a:bodyPr anchor="ctr">
            <a:noAutofit/>
          </a:bodyPr>
          <a:lstStyle>
            <a:lvl1pPr marL="0" indent="0" algn="ctr">
              <a:buNone/>
              <a:defRPr sz="1730" b="1">
                <a:solidFill>
                  <a:schemeClr val="bg2"/>
                </a:solidFill>
                <a:latin typeface="+mn-lt"/>
              </a:defRPr>
            </a:lvl1pPr>
          </a:lstStyle>
          <a:p>
            <a:r>
              <a:rPr lang="en-US" dirty="0"/>
              <a:t>Drop photo here</a:t>
            </a:r>
          </a:p>
        </p:txBody>
      </p:sp>
      <p:sp>
        <p:nvSpPr>
          <p:cNvPr id="3" name="Slide Number Placeholder 2">
            <a:extLst>
              <a:ext uri="{FF2B5EF4-FFF2-40B4-BE49-F238E27FC236}">
                <a16:creationId xmlns:a16="http://schemas.microsoft.com/office/drawing/2014/main" id="{67C3C6E4-E70A-4C0E-8056-0AD7042538CC}"/>
              </a:ext>
            </a:extLst>
          </p:cNvPr>
          <p:cNvSpPr>
            <a:spLocks noGrp="1"/>
          </p:cNvSpPr>
          <p:nvPr>
            <p:ph type="sldNum" sz="quarter" idx="18"/>
          </p:nvPr>
        </p:nvSpPr>
        <p:spPr/>
        <p:txBody>
          <a:bodyPr/>
          <a:lstStyle/>
          <a:p>
            <a:fld id="{7FF58515-C1FE-4FC6-A571-48A5D2061125}" type="slidenum">
              <a:rPr lang="en-US" smtClean="0"/>
              <a:t>‹#›</a:t>
            </a:fld>
            <a:endParaRPr lang="en-US"/>
          </a:p>
        </p:txBody>
      </p:sp>
      <p:sp>
        <p:nvSpPr>
          <p:cNvPr id="4" name="Title 3">
            <a:extLst>
              <a:ext uri="{FF2B5EF4-FFF2-40B4-BE49-F238E27FC236}">
                <a16:creationId xmlns:a16="http://schemas.microsoft.com/office/drawing/2014/main" id="{F7DF64F1-7940-4CD3-A8C6-BD74C5AABCDE}"/>
              </a:ext>
            </a:extLst>
          </p:cNvPr>
          <p:cNvSpPr>
            <a:spLocks noGrp="1"/>
          </p:cNvSpPr>
          <p:nvPr>
            <p:ph type="title"/>
          </p:nvPr>
        </p:nvSpPr>
        <p:spPr>
          <a:xfrm>
            <a:off x="343941" y="365129"/>
            <a:ext cx="11426426" cy="941157"/>
          </a:xfrm>
        </p:spPr>
        <p:txBody>
          <a:bodyPr/>
          <a:lstStyle/>
          <a:p>
            <a:r>
              <a:rPr lang="en-US"/>
              <a:t>Click to edit Master title style</a:t>
            </a:r>
            <a:endParaRPr lang="en-US" dirty="0"/>
          </a:p>
        </p:txBody>
      </p:sp>
      <p:sp>
        <p:nvSpPr>
          <p:cNvPr id="18" name="Text Placeholder 11">
            <a:extLst>
              <a:ext uri="{FF2B5EF4-FFF2-40B4-BE49-F238E27FC236}">
                <a16:creationId xmlns:a16="http://schemas.microsoft.com/office/drawing/2014/main" id="{D05C6F88-4513-4107-9CBF-0669D51EB166}"/>
              </a:ext>
            </a:extLst>
          </p:cNvPr>
          <p:cNvSpPr>
            <a:spLocks noGrp="1"/>
          </p:cNvSpPr>
          <p:nvPr>
            <p:ph type="body" sz="quarter" idx="20"/>
          </p:nvPr>
        </p:nvSpPr>
        <p:spPr>
          <a:xfrm>
            <a:off x="343941" y="3913088"/>
            <a:ext cx="3714871"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a:extLst>
              <a:ext uri="{FF2B5EF4-FFF2-40B4-BE49-F238E27FC236}">
                <a16:creationId xmlns:a16="http://schemas.microsoft.com/office/drawing/2014/main" id="{3FD90455-CFC1-464B-9FBC-C6B9CBC0F42F}"/>
              </a:ext>
            </a:extLst>
          </p:cNvPr>
          <p:cNvSpPr>
            <a:spLocks noGrp="1"/>
          </p:cNvSpPr>
          <p:nvPr>
            <p:ph type="body" sz="quarter" idx="21"/>
          </p:nvPr>
        </p:nvSpPr>
        <p:spPr>
          <a:xfrm>
            <a:off x="4206037"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a:extLst>
              <a:ext uri="{FF2B5EF4-FFF2-40B4-BE49-F238E27FC236}">
                <a16:creationId xmlns:a16="http://schemas.microsoft.com/office/drawing/2014/main" id="{578B5060-728E-48A6-9779-27583BBDA487}"/>
              </a:ext>
            </a:extLst>
          </p:cNvPr>
          <p:cNvSpPr>
            <a:spLocks noGrp="1"/>
          </p:cNvSpPr>
          <p:nvPr>
            <p:ph type="body" sz="quarter" idx="22"/>
          </p:nvPr>
        </p:nvSpPr>
        <p:spPr>
          <a:xfrm>
            <a:off x="8059168" y="3913088"/>
            <a:ext cx="3711199" cy="2000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74544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374901"/>
            <a:ext cx="10994760" cy="1018033"/>
          </a:xfrm>
        </p:spPr>
        <p:txBody>
          <a:bodyPr>
            <a:normAutofit/>
          </a:bodyPr>
          <a:lstStyle>
            <a:lvl1pPr algn="r">
              <a:defRPr sz="4800" baseline="0">
                <a:solidFill>
                  <a:schemeClr val="accent6">
                    <a:lumMod val="75000"/>
                  </a:schemeClr>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715839" y="2382025"/>
            <a:ext cx="5386917" cy="639763"/>
          </a:xfrm>
        </p:spPr>
        <p:txBody>
          <a:bodyPr anchor="b"/>
          <a:lstStyle>
            <a:lvl1pPr marL="0" indent="0" algn="ctr">
              <a:buNone/>
              <a:defRPr sz="3200" b="1">
                <a:solidFill>
                  <a:schemeClr val="bg1">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715839" y="3021787"/>
            <a:ext cx="5386917" cy="2850495"/>
          </a:xfrm>
        </p:spPr>
        <p:txBody>
          <a:bodyPr/>
          <a:lstStyle>
            <a:lvl1pPr algn="ctr">
              <a:defRPr sz="3200">
                <a:solidFill>
                  <a:schemeClr val="bg1">
                    <a:lumMod val="50000"/>
                  </a:schemeClr>
                </a:solidFill>
              </a:defRPr>
            </a:lvl1pPr>
            <a:lvl2pPr algn="ctr">
              <a:defRPr sz="2667">
                <a:solidFill>
                  <a:schemeClr val="bg1">
                    <a:lumMod val="50000"/>
                  </a:schemeClr>
                </a:solidFill>
              </a:defRPr>
            </a:lvl2pPr>
            <a:lvl3pPr algn="ctr">
              <a:defRPr sz="2400">
                <a:solidFill>
                  <a:schemeClr val="bg1">
                    <a:lumMod val="50000"/>
                  </a:schemeClr>
                </a:solidFill>
              </a:defRPr>
            </a:lvl3pPr>
            <a:lvl4pPr algn="ctr">
              <a:defRPr sz="2133">
                <a:solidFill>
                  <a:schemeClr val="bg1">
                    <a:lumMod val="50000"/>
                  </a:schemeClr>
                </a:solidFill>
              </a:defRPr>
            </a:lvl4pPr>
            <a:lvl5pPr algn="ctr">
              <a:defRPr sz="2133">
                <a:solidFill>
                  <a:schemeClr val="bg1">
                    <a:lumMod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1" y="2382025"/>
            <a:ext cx="5389033" cy="639763"/>
          </a:xfrm>
        </p:spPr>
        <p:txBody>
          <a:bodyPr anchor="b"/>
          <a:lstStyle>
            <a:lvl1pPr marL="0" indent="0" algn="ctr">
              <a:buNone/>
              <a:defRPr sz="3200" b="1">
                <a:solidFill>
                  <a:schemeClr val="bg1">
                    <a:lumMod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6001" y="3021787"/>
            <a:ext cx="5389033" cy="2850495"/>
          </a:xfrm>
        </p:spPr>
        <p:txBody>
          <a:bodyPr/>
          <a:lstStyle>
            <a:lvl1pPr algn="ctr">
              <a:defRPr sz="3200">
                <a:solidFill>
                  <a:schemeClr val="bg1">
                    <a:lumMod val="50000"/>
                  </a:schemeClr>
                </a:solidFill>
              </a:defRPr>
            </a:lvl1pPr>
            <a:lvl2pPr algn="ctr">
              <a:defRPr sz="2667">
                <a:solidFill>
                  <a:schemeClr val="bg1">
                    <a:lumMod val="50000"/>
                  </a:schemeClr>
                </a:solidFill>
              </a:defRPr>
            </a:lvl2pPr>
            <a:lvl3pPr algn="ctr">
              <a:defRPr sz="2400">
                <a:solidFill>
                  <a:schemeClr val="bg1">
                    <a:lumMod val="50000"/>
                  </a:schemeClr>
                </a:solidFill>
              </a:defRPr>
            </a:lvl3pPr>
            <a:lvl4pPr algn="ctr">
              <a:defRPr sz="2133">
                <a:solidFill>
                  <a:schemeClr val="bg1">
                    <a:lumMod val="50000"/>
                  </a:schemeClr>
                </a:solidFill>
              </a:defRPr>
            </a:lvl4pPr>
            <a:lvl5pPr algn="ctr">
              <a:defRPr sz="2133">
                <a:solidFill>
                  <a:schemeClr val="bg1">
                    <a:lumMod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233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9630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034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47267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8A87A34-81AB-432B-8DAE-1953F412C126}" type="datetimeFigureOut">
              <a:rPr lang="en-US" smtClean="0"/>
              <a:pPr/>
              <a:t>12/18/2023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227839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13"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d.gov/eforms/Doc/sfn01763.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hyperlink" Target="https://www.nd.gov/eforms/Doc/sfn01763.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hyperlink" Target="https://www.nd.gov/eforms/Doc/sfn01763.pdf"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4.xml"/><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Data" Target="../diagrams/data1.xml"/><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1.jp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nd.gov/eforms/Doc/sfn01763.pdf"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hhs.nd.gov/behavioral-health/preventio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hhs.nd.gov/behavioral-health/prevention/current-grantee-overview"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78AA-02DC-4B6D-B525-D4B632D3CD30}"/>
              </a:ext>
            </a:extLst>
          </p:cNvPr>
          <p:cNvSpPr>
            <a:spLocks noGrp="1"/>
          </p:cNvSpPr>
          <p:nvPr>
            <p:ph type="ctrTitle"/>
          </p:nvPr>
        </p:nvSpPr>
        <p:spPr>
          <a:xfrm>
            <a:off x="1906320" y="535477"/>
            <a:ext cx="9569513" cy="1809690"/>
          </a:xfrm>
        </p:spPr>
        <p:txBody>
          <a:bodyPr>
            <a:normAutofit/>
          </a:bodyPr>
          <a:lstStyle/>
          <a:p>
            <a:r>
              <a:rPr lang="en-US" sz="5400" dirty="0"/>
              <a:t>SUPTRS Community Grant</a:t>
            </a:r>
          </a:p>
        </p:txBody>
      </p:sp>
      <p:sp>
        <p:nvSpPr>
          <p:cNvPr id="3" name="Subtitle 2">
            <a:extLst>
              <a:ext uri="{FF2B5EF4-FFF2-40B4-BE49-F238E27FC236}">
                <a16:creationId xmlns:a16="http://schemas.microsoft.com/office/drawing/2014/main" id="{F6C52D3B-5DBF-4497-83D9-76FCD01EA3C0}"/>
              </a:ext>
            </a:extLst>
          </p:cNvPr>
          <p:cNvSpPr>
            <a:spLocks noGrp="1"/>
          </p:cNvSpPr>
          <p:nvPr>
            <p:ph type="subTitle" idx="1"/>
          </p:nvPr>
        </p:nvSpPr>
        <p:spPr>
          <a:xfrm>
            <a:off x="1906320" y="2013282"/>
            <a:ext cx="9569513" cy="1237131"/>
          </a:xfrm>
        </p:spPr>
        <p:txBody>
          <a:bodyPr>
            <a:normAutofit fontScale="62500" lnSpcReduction="20000"/>
          </a:bodyPr>
          <a:lstStyle/>
          <a:p>
            <a:r>
              <a:rPr lang="en-US" sz="7000" b="1" dirty="0">
                <a:solidFill>
                  <a:srgbClr val="7030A0"/>
                </a:solidFill>
              </a:rPr>
              <a:t>Planning Phase</a:t>
            </a:r>
          </a:p>
          <a:p>
            <a:r>
              <a:rPr lang="en-US" sz="5700" dirty="0"/>
              <a:t>December 2023</a:t>
            </a:r>
          </a:p>
          <a:p>
            <a:endParaRPr lang="en-US" sz="4400" dirty="0"/>
          </a:p>
        </p:txBody>
      </p:sp>
    </p:spTree>
    <p:extLst>
      <p:ext uri="{BB962C8B-B14F-4D97-AF65-F5344CB8AC3E}">
        <p14:creationId xmlns:p14="http://schemas.microsoft.com/office/powerpoint/2010/main" val="151697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FF0000"/>
                </a:solidFill>
              </a:rPr>
              <a:t>Assessment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Problems and Consequences</a:t>
            </a:r>
          </a:p>
        </p:txBody>
      </p:sp>
      <p:pic>
        <p:nvPicPr>
          <p:cNvPr id="6" name="Picture 5">
            <a:extLst>
              <a:ext uri="{FF2B5EF4-FFF2-40B4-BE49-F238E27FC236}">
                <a16:creationId xmlns:a16="http://schemas.microsoft.com/office/drawing/2014/main" id="{EFE8CE31-857B-4E8D-A0DA-B207CB0A32FD}"/>
              </a:ext>
            </a:extLst>
          </p:cNvPr>
          <p:cNvPicPr>
            <a:picLocks noChangeAspect="1"/>
          </p:cNvPicPr>
          <p:nvPr/>
        </p:nvPicPr>
        <p:blipFill>
          <a:blip r:embed="rId3"/>
          <a:stretch>
            <a:fillRect/>
          </a:stretch>
        </p:blipFill>
        <p:spPr>
          <a:xfrm>
            <a:off x="3449112" y="1585481"/>
            <a:ext cx="4046379" cy="4887622"/>
          </a:xfrm>
          <a:prstGeom prst="rect">
            <a:avLst/>
          </a:prstGeom>
        </p:spPr>
      </p:pic>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623048" y="2138246"/>
            <a:ext cx="4046379" cy="4278711"/>
          </a:xfrm>
        </p:spPr>
        <p:txBody>
          <a:bodyPr>
            <a:normAutofit/>
          </a:bodyPr>
          <a:lstStyle/>
          <a:p>
            <a:pPr marL="0" indent="0">
              <a:buNone/>
            </a:pPr>
            <a:r>
              <a:rPr lang="en-US" sz="3600" dirty="0"/>
              <a:t>State/Regional Data</a:t>
            </a:r>
          </a:p>
          <a:p>
            <a:r>
              <a:rPr lang="en-US" sz="3600" dirty="0"/>
              <a:t>Underage Drinking</a:t>
            </a:r>
          </a:p>
          <a:p>
            <a:r>
              <a:rPr lang="en-US" sz="3600" dirty="0"/>
              <a:t>Adult Binge Drinking</a:t>
            </a:r>
          </a:p>
        </p:txBody>
      </p:sp>
      <p:sp>
        <p:nvSpPr>
          <p:cNvPr id="7" name="Rectangle 6">
            <a:extLst>
              <a:ext uri="{FF2B5EF4-FFF2-40B4-BE49-F238E27FC236}">
                <a16:creationId xmlns:a16="http://schemas.microsoft.com/office/drawing/2014/main" id="{43E32EB6-3768-4826-91D2-D6585E04D734}"/>
              </a:ext>
            </a:extLst>
          </p:cNvPr>
          <p:cNvSpPr/>
          <p:nvPr/>
        </p:nvSpPr>
        <p:spPr>
          <a:xfrm>
            <a:off x="3348991" y="1474470"/>
            <a:ext cx="1600200" cy="5097780"/>
          </a:xfrm>
          <a:prstGeom prst="rect">
            <a:avLst/>
          </a:pr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443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FF0000"/>
                </a:solidFill>
              </a:rPr>
              <a:t>Assessment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Intervening Variable (but why?) </a:t>
            </a:r>
          </a:p>
        </p:txBody>
      </p:sp>
      <p:pic>
        <p:nvPicPr>
          <p:cNvPr id="6" name="Picture 5">
            <a:extLst>
              <a:ext uri="{FF2B5EF4-FFF2-40B4-BE49-F238E27FC236}">
                <a16:creationId xmlns:a16="http://schemas.microsoft.com/office/drawing/2014/main" id="{EFE8CE31-857B-4E8D-A0DA-B207CB0A32FD}"/>
              </a:ext>
            </a:extLst>
          </p:cNvPr>
          <p:cNvPicPr>
            <a:picLocks noChangeAspect="1"/>
          </p:cNvPicPr>
          <p:nvPr/>
        </p:nvPicPr>
        <p:blipFill>
          <a:blip r:embed="rId3"/>
          <a:stretch>
            <a:fillRect/>
          </a:stretch>
        </p:blipFill>
        <p:spPr>
          <a:xfrm>
            <a:off x="3449112" y="1585481"/>
            <a:ext cx="4046379" cy="4887622"/>
          </a:xfrm>
          <a:prstGeom prst="rect">
            <a:avLst/>
          </a:prstGeom>
        </p:spPr>
      </p:pic>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623048" y="2138246"/>
            <a:ext cx="4046379" cy="4278711"/>
          </a:xfrm>
        </p:spPr>
        <p:txBody>
          <a:bodyPr>
            <a:normAutofit/>
          </a:bodyPr>
          <a:lstStyle/>
          <a:p>
            <a:pPr marL="0" indent="0">
              <a:buNone/>
            </a:pPr>
            <a:r>
              <a:rPr lang="en-US" sz="3600" dirty="0"/>
              <a:t>Regional/County Data</a:t>
            </a:r>
          </a:p>
          <a:p>
            <a:r>
              <a:rPr lang="en-US" sz="3600" dirty="0"/>
              <a:t>High retail access of alcohol</a:t>
            </a:r>
          </a:p>
          <a:p>
            <a:r>
              <a:rPr lang="en-US" sz="3600" dirty="0"/>
              <a:t>High social access of alcohol</a:t>
            </a:r>
          </a:p>
        </p:txBody>
      </p:sp>
      <p:sp>
        <p:nvSpPr>
          <p:cNvPr id="7" name="Rectangle 6">
            <a:extLst>
              <a:ext uri="{FF2B5EF4-FFF2-40B4-BE49-F238E27FC236}">
                <a16:creationId xmlns:a16="http://schemas.microsoft.com/office/drawing/2014/main" id="{43E32EB6-3768-4826-91D2-D6585E04D734}"/>
              </a:ext>
            </a:extLst>
          </p:cNvPr>
          <p:cNvSpPr/>
          <p:nvPr/>
        </p:nvSpPr>
        <p:spPr>
          <a:xfrm>
            <a:off x="4672201" y="1480402"/>
            <a:ext cx="1600200" cy="5097780"/>
          </a:xfrm>
          <a:prstGeom prst="rect">
            <a:avLst/>
          </a:pr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717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FF0000"/>
                </a:solidFill>
              </a:rPr>
              <a:t>Assessment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Local Condition (but why here?) </a:t>
            </a:r>
          </a:p>
        </p:txBody>
      </p:sp>
      <p:pic>
        <p:nvPicPr>
          <p:cNvPr id="6" name="Picture 5">
            <a:extLst>
              <a:ext uri="{FF2B5EF4-FFF2-40B4-BE49-F238E27FC236}">
                <a16:creationId xmlns:a16="http://schemas.microsoft.com/office/drawing/2014/main" id="{EFE8CE31-857B-4E8D-A0DA-B207CB0A32FD}"/>
              </a:ext>
            </a:extLst>
          </p:cNvPr>
          <p:cNvPicPr>
            <a:picLocks noChangeAspect="1"/>
          </p:cNvPicPr>
          <p:nvPr/>
        </p:nvPicPr>
        <p:blipFill>
          <a:blip r:embed="rId3"/>
          <a:stretch>
            <a:fillRect/>
          </a:stretch>
        </p:blipFill>
        <p:spPr>
          <a:xfrm>
            <a:off x="3449112" y="1585481"/>
            <a:ext cx="4046379" cy="4887622"/>
          </a:xfrm>
          <a:prstGeom prst="rect">
            <a:avLst/>
          </a:prstGeom>
        </p:spPr>
      </p:pic>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623048" y="2138246"/>
            <a:ext cx="4046379" cy="4278711"/>
          </a:xfrm>
        </p:spPr>
        <p:txBody>
          <a:bodyPr>
            <a:normAutofit fontScale="85000" lnSpcReduction="10000"/>
          </a:bodyPr>
          <a:lstStyle/>
          <a:p>
            <a:pPr marL="0" indent="0">
              <a:buNone/>
            </a:pPr>
            <a:r>
              <a:rPr lang="en-US" sz="3600" dirty="0"/>
              <a:t>Community/Local Data</a:t>
            </a:r>
          </a:p>
          <a:p>
            <a:r>
              <a:rPr lang="en-US" sz="3600" dirty="0"/>
              <a:t>Draw a picture of what retail access looks like in the community</a:t>
            </a:r>
          </a:p>
          <a:p>
            <a:r>
              <a:rPr lang="en-US" sz="3600" dirty="0"/>
              <a:t>Draw a picture of what social access looks like in the community</a:t>
            </a:r>
          </a:p>
        </p:txBody>
      </p:sp>
      <p:sp>
        <p:nvSpPr>
          <p:cNvPr id="7" name="Rectangle 6">
            <a:extLst>
              <a:ext uri="{FF2B5EF4-FFF2-40B4-BE49-F238E27FC236}">
                <a16:creationId xmlns:a16="http://schemas.microsoft.com/office/drawing/2014/main" id="{43E32EB6-3768-4826-91D2-D6585E04D734}"/>
              </a:ext>
            </a:extLst>
          </p:cNvPr>
          <p:cNvSpPr/>
          <p:nvPr/>
        </p:nvSpPr>
        <p:spPr>
          <a:xfrm>
            <a:off x="5959070" y="1480402"/>
            <a:ext cx="1600200" cy="5097780"/>
          </a:xfrm>
          <a:prstGeom prst="rect">
            <a:avLst/>
          </a:prstGeom>
          <a:noFill/>
          <a:ln w="762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150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63991"/>
            <a:ext cx="8347873" cy="763525"/>
          </a:xfrm>
        </p:spPr>
        <p:txBody>
          <a:bodyPr>
            <a:normAutofit fontScale="90000"/>
          </a:bodyPr>
          <a:lstStyle/>
          <a:p>
            <a:r>
              <a:rPr lang="en-US" dirty="0">
                <a:solidFill>
                  <a:srgbClr val="FF0000"/>
                </a:solidFill>
              </a:rPr>
              <a:t>Assessment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449114" y="1999245"/>
            <a:ext cx="8347873" cy="4278711"/>
          </a:xfrm>
        </p:spPr>
        <p:txBody>
          <a:bodyPr/>
          <a:lstStyle/>
          <a:p>
            <a:pPr marL="0" indent="0">
              <a:buNone/>
            </a:pPr>
            <a:r>
              <a:rPr lang="en-US" sz="3600" dirty="0"/>
              <a:t>Describe the specific behavior:</a:t>
            </a:r>
          </a:p>
          <a:p>
            <a:r>
              <a:rPr lang="en-US" dirty="0"/>
              <a:t>Conduct focus groups</a:t>
            </a:r>
          </a:p>
          <a:p>
            <a:r>
              <a:rPr lang="en-US" dirty="0"/>
              <a:t>Interview key informants (12 sectors)</a:t>
            </a:r>
          </a:p>
          <a:p>
            <a:r>
              <a:rPr lang="en-US" dirty="0"/>
              <a:t>Surveys</a:t>
            </a:r>
          </a:p>
          <a:p>
            <a:r>
              <a:rPr lang="en-US" dirty="0"/>
              <a:t>Environmental scans</a:t>
            </a:r>
          </a:p>
          <a:p>
            <a:endParaRPr lang="en-US" dirty="0"/>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Assess Local Conditions</a:t>
            </a:r>
          </a:p>
        </p:txBody>
      </p:sp>
    </p:spTree>
    <p:extLst>
      <p:ext uri="{BB962C8B-B14F-4D97-AF65-F5344CB8AC3E}">
        <p14:creationId xmlns:p14="http://schemas.microsoft.com/office/powerpoint/2010/main" val="3454645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125101" y="836896"/>
            <a:ext cx="8347873" cy="763525"/>
          </a:xfrm>
        </p:spPr>
        <p:txBody>
          <a:bodyPr>
            <a:normAutofit fontScale="90000"/>
          </a:bodyPr>
          <a:lstStyle/>
          <a:p>
            <a:r>
              <a:rPr lang="en-US" dirty="0">
                <a:solidFill>
                  <a:srgbClr val="FF0000"/>
                </a:solidFill>
              </a:rPr>
              <a:t>Assessment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446113" y="2619742"/>
            <a:ext cx="8347873" cy="4142698"/>
          </a:xfrm>
        </p:spPr>
        <p:txBody>
          <a:bodyPr>
            <a:normAutofit/>
          </a:bodyPr>
          <a:lstStyle/>
          <a:p>
            <a:r>
              <a:rPr lang="en-US" sz="2400" dirty="0"/>
              <a:t>Logic Model (first three columns filled out)</a:t>
            </a:r>
          </a:p>
          <a:p>
            <a:pPr lvl="1"/>
            <a:r>
              <a:rPr lang="en-US" sz="2400" dirty="0"/>
              <a:t>By November 30, 2023</a:t>
            </a:r>
          </a:p>
          <a:p>
            <a:r>
              <a:rPr lang="en-US" sz="2400" dirty="0"/>
              <a:t>Monthly Reimbursement </a:t>
            </a:r>
          </a:p>
          <a:p>
            <a:pPr lvl="1"/>
            <a:r>
              <a:rPr lang="en-US" sz="2400" dirty="0"/>
              <a:t>Submitted to </a:t>
            </a:r>
            <a:r>
              <a:rPr lang="en-US" sz="2400" b="1" dirty="0"/>
              <a:t>Kali </a:t>
            </a:r>
            <a:r>
              <a:rPr lang="en-US" sz="2400" dirty="0"/>
              <a:t>by December 10</a:t>
            </a:r>
            <a:r>
              <a:rPr lang="en-US" sz="2400" baseline="30000" dirty="0"/>
              <a:t>th</a:t>
            </a:r>
            <a:r>
              <a:rPr lang="en-US" sz="2400" dirty="0"/>
              <a:t> (unless extension requested)</a:t>
            </a:r>
          </a:p>
          <a:p>
            <a:pPr lvl="1"/>
            <a:r>
              <a:rPr lang="en-US" sz="2400" dirty="0"/>
              <a:t>$5,000/month - $10,000 maximum</a:t>
            </a:r>
          </a:p>
          <a:p>
            <a:pPr lvl="1"/>
            <a:r>
              <a:rPr lang="en-US" sz="2400" dirty="0"/>
              <a:t>SFN1763  </a:t>
            </a:r>
          </a:p>
          <a:p>
            <a:pPr marL="1027113" lvl="2" indent="0">
              <a:buNone/>
            </a:pPr>
            <a:r>
              <a:rPr lang="en-US" sz="2400" dirty="0">
                <a:hlinkClick r:id="rId3"/>
              </a:rPr>
              <a:t>https://www.nd.gov/eforms/Doc/sfn01763.pdf</a:t>
            </a:r>
            <a:endParaRPr lang="en-US" sz="2400" dirty="0"/>
          </a:p>
          <a:p>
            <a:pPr lvl="1"/>
            <a:endParaRPr lang="en-US" sz="2800" dirty="0"/>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308066" y="2059415"/>
            <a:ext cx="8623966"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400" b="1" dirty="0"/>
              <a:t>Deadlines &amp; Monthly Reimbursements </a:t>
            </a:r>
          </a:p>
        </p:txBody>
      </p:sp>
    </p:spTree>
    <p:extLst>
      <p:ext uri="{BB962C8B-B14F-4D97-AF65-F5344CB8AC3E}">
        <p14:creationId xmlns:p14="http://schemas.microsoft.com/office/powerpoint/2010/main" val="1902132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DAD6AE-7B50-4639-BA2A-3F28B0D46FD7}"/>
              </a:ext>
            </a:extLst>
          </p:cNvPr>
          <p:cNvSpPr txBox="1">
            <a:spLocks/>
          </p:cNvSpPr>
          <p:nvPr/>
        </p:nvSpPr>
        <p:spPr>
          <a:xfrm>
            <a:off x="3341387" y="0"/>
            <a:ext cx="8347873" cy="763525"/>
          </a:xfrm>
          <a:prstGeom prst="rect">
            <a:avLst/>
          </a:prstGeom>
        </p:spPr>
        <p:txBody>
          <a:bodyPr vert="horz" lIns="91440" tIns="45720" rIns="91440" bIns="45720" rtlCol="0" anchor="ctr">
            <a:normAutofit fontScale="97500" lnSpcReduction="10000"/>
          </a:bodyPr>
          <a:lstStyle>
            <a:lvl1pPr algn="r" defTabSz="1219170" rtl="0" eaLnBrk="1" latinLnBrk="0" hangingPunct="1">
              <a:spcBef>
                <a:spcPct val="0"/>
              </a:spcBef>
              <a:buNone/>
              <a:defRPr sz="4800" kern="1200" baseline="0">
                <a:solidFill>
                  <a:schemeClr val="accent6">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dirty="0">
                <a:solidFill>
                  <a:srgbClr val="FF0000"/>
                </a:solidFill>
              </a:rPr>
              <a:t>Assessment Phase</a:t>
            </a:r>
          </a:p>
        </p:txBody>
      </p:sp>
      <p:sp>
        <p:nvSpPr>
          <p:cNvPr id="5" name="Content Placeholder 4">
            <a:extLst>
              <a:ext uri="{FF2B5EF4-FFF2-40B4-BE49-F238E27FC236}">
                <a16:creationId xmlns:a16="http://schemas.microsoft.com/office/drawing/2014/main" id="{0CB5BF19-D509-472E-B78E-BB0F35087268}"/>
              </a:ext>
            </a:extLst>
          </p:cNvPr>
          <p:cNvSpPr txBox="1">
            <a:spLocks/>
          </p:cNvSpPr>
          <p:nvPr/>
        </p:nvSpPr>
        <p:spPr>
          <a:xfrm>
            <a:off x="3341387" y="660458"/>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r">
              <a:buNone/>
            </a:pPr>
            <a:r>
              <a:rPr lang="en-US" sz="3800" b="1" dirty="0"/>
              <a:t>Monthly Reporting</a:t>
            </a:r>
          </a:p>
        </p:txBody>
      </p:sp>
      <p:sp>
        <p:nvSpPr>
          <p:cNvPr id="2" name="Content Placeholder 2">
            <a:extLst>
              <a:ext uri="{FF2B5EF4-FFF2-40B4-BE49-F238E27FC236}">
                <a16:creationId xmlns:a16="http://schemas.microsoft.com/office/drawing/2014/main" id="{275CBC95-2EFC-9E1C-5D34-1C75C62A7AB1}"/>
              </a:ext>
            </a:extLst>
          </p:cNvPr>
          <p:cNvSpPr>
            <a:spLocks noGrp="1"/>
          </p:cNvSpPr>
          <p:nvPr>
            <p:ph idx="1"/>
          </p:nvPr>
        </p:nvSpPr>
        <p:spPr>
          <a:xfrm>
            <a:off x="1879139" y="1899650"/>
            <a:ext cx="8347874" cy="1129324"/>
          </a:xfrm>
        </p:spPr>
        <p:txBody>
          <a:bodyPr>
            <a:normAutofit/>
          </a:bodyPr>
          <a:lstStyle/>
          <a:p>
            <a:pPr marL="0" indent="0">
              <a:buNone/>
            </a:pPr>
            <a:r>
              <a:rPr lang="en-US" sz="3800" b="1" dirty="0"/>
              <a:t>Online Reporting – link provided by Kali</a:t>
            </a:r>
          </a:p>
        </p:txBody>
      </p:sp>
      <p:pic>
        <p:nvPicPr>
          <p:cNvPr id="1026" name="Picture 2" descr="image">
            <a:extLst>
              <a:ext uri="{FF2B5EF4-FFF2-40B4-BE49-F238E27FC236}">
                <a16:creationId xmlns:a16="http://schemas.microsoft.com/office/drawing/2014/main" id="{4639A0E7-A1D7-544F-7E40-373F36E0D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987" y="2740172"/>
            <a:ext cx="7490298" cy="4028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75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609601" y="1933688"/>
            <a:ext cx="8579228" cy="4714538"/>
          </a:xfrm>
        </p:spPr>
        <p:txBody>
          <a:bodyPr>
            <a:normAutofit fontScale="92500" lnSpcReduction="20000"/>
          </a:bodyPr>
          <a:lstStyle/>
          <a:p>
            <a:pPr marL="0" indent="0">
              <a:buNone/>
            </a:pPr>
            <a:r>
              <a:rPr lang="en-US" sz="4200" b="1" dirty="0"/>
              <a:t>Four Phases: </a:t>
            </a:r>
          </a:p>
          <a:p>
            <a:pPr marL="0" indent="0">
              <a:buNone/>
            </a:pPr>
            <a:r>
              <a:rPr lang="en-US" dirty="0"/>
              <a:t>1. Assessment Phase</a:t>
            </a:r>
          </a:p>
          <a:p>
            <a:pPr lvl="1"/>
            <a:r>
              <a:rPr lang="en-US" dirty="0"/>
              <a:t>October 1, 2023 – November 30, 2023</a:t>
            </a:r>
          </a:p>
          <a:p>
            <a:pPr marL="0" indent="0">
              <a:buNone/>
            </a:pPr>
            <a:r>
              <a:rPr lang="en-US" dirty="0"/>
              <a:t>2. Planning Phase</a:t>
            </a:r>
          </a:p>
          <a:p>
            <a:pPr lvl="1"/>
            <a:r>
              <a:rPr lang="en-US" dirty="0"/>
              <a:t>December 1, 2023 – December 31, 2023</a:t>
            </a:r>
          </a:p>
          <a:p>
            <a:pPr marL="0" indent="0">
              <a:buNone/>
            </a:pPr>
            <a:r>
              <a:rPr lang="en-US" dirty="0"/>
              <a:t>3. Implementation Phase</a:t>
            </a:r>
          </a:p>
          <a:p>
            <a:pPr lvl="1"/>
            <a:r>
              <a:rPr lang="en-US" dirty="0"/>
              <a:t>January 1, 2024 – July 31, 2026</a:t>
            </a:r>
          </a:p>
          <a:p>
            <a:pPr marL="0" indent="0">
              <a:buNone/>
            </a:pPr>
            <a:r>
              <a:rPr lang="en-US" dirty="0"/>
              <a:t>4. Evaluation Phase</a:t>
            </a:r>
          </a:p>
          <a:p>
            <a:pPr lvl="1"/>
            <a:r>
              <a:rPr lang="en-US" dirty="0"/>
              <a:t>August 1, 2026 – September 30, 2026</a:t>
            </a:r>
          </a:p>
          <a:p>
            <a:pPr marL="0" indent="0">
              <a:buNone/>
            </a:pPr>
            <a:endParaRPr lang="en-US" dirty="0"/>
          </a:p>
        </p:txBody>
      </p:sp>
      <p:sp>
        <p:nvSpPr>
          <p:cNvPr id="3" name="Rectangle: Rounded Corners 2">
            <a:extLst>
              <a:ext uri="{FF2B5EF4-FFF2-40B4-BE49-F238E27FC236}">
                <a16:creationId xmlns:a16="http://schemas.microsoft.com/office/drawing/2014/main" id="{4690247C-9CD7-DBE0-5779-64FAD5B5BECD}"/>
              </a:ext>
            </a:extLst>
          </p:cNvPr>
          <p:cNvSpPr/>
          <p:nvPr/>
        </p:nvSpPr>
        <p:spPr>
          <a:xfrm>
            <a:off x="476656" y="3429000"/>
            <a:ext cx="8044774" cy="1143000"/>
          </a:xfrm>
          <a:prstGeom prst="roundRect">
            <a:avLst/>
          </a:prstGeom>
          <a:noFill/>
          <a:ln w="7620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BD762A2A-BABB-6BA2-178B-3C08F3F8EAF3}"/>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Tree>
    <p:extLst>
      <p:ext uri="{BB962C8B-B14F-4D97-AF65-F5344CB8AC3E}">
        <p14:creationId xmlns:p14="http://schemas.microsoft.com/office/powerpoint/2010/main" val="47884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7030A0"/>
                </a:solidFill>
              </a:rPr>
              <a:t>Planning Phase</a:t>
            </a:r>
          </a:p>
        </p:txBody>
      </p:sp>
      <p:sp>
        <p:nvSpPr>
          <p:cNvPr id="12" name="Rectangle 11">
            <a:extLst>
              <a:ext uri="{FF2B5EF4-FFF2-40B4-BE49-F238E27FC236}">
                <a16:creationId xmlns:a16="http://schemas.microsoft.com/office/drawing/2014/main" id="{9EC4790B-A062-446F-AD70-40A317CCD1BF}"/>
              </a:ext>
            </a:extLst>
          </p:cNvPr>
          <p:cNvSpPr/>
          <p:nvPr/>
        </p:nvSpPr>
        <p:spPr>
          <a:xfrm>
            <a:off x="6096000" y="2891790"/>
            <a:ext cx="2323626" cy="3360420"/>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831F79-3CCD-44D2-8000-42D4005694C8}"/>
              </a:ext>
            </a:extLst>
          </p:cNvPr>
          <p:cNvSpPr txBox="1"/>
          <p:nvPr/>
        </p:nvSpPr>
        <p:spPr>
          <a:xfrm>
            <a:off x="6037288" y="2343150"/>
            <a:ext cx="2382338" cy="523220"/>
          </a:xfrm>
          <a:prstGeom prst="rect">
            <a:avLst/>
          </a:prstGeom>
          <a:noFill/>
        </p:spPr>
        <p:txBody>
          <a:bodyPr wrap="square" rtlCol="0">
            <a:spAutoFit/>
          </a:bodyPr>
          <a:lstStyle/>
          <a:p>
            <a:pPr algn="ctr"/>
            <a:r>
              <a:rPr lang="en-US" sz="2800" b="1" dirty="0">
                <a:solidFill>
                  <a:schemeClr val="accent4">
                    <a:lumMod val="75000"/>
                  </a:schemeClr>
                </a:solidFill>
              </a:rPr>
              <a:t>PLANNING</a:t>
            </a:r>
          </a:p>
        </p:txBody>
      </p:sp>
    </p:spTree>
    <p:extLst>
      <p:ext uri="{BB962C8B-B14F-4D97-AF65-F5344CB8AC3E}">
        <p14:creationId xmlns:p14="http://schemas.microsoft.com/office/powerpoint/2010/main" val="25978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33CDE-B5FD-4686-842F-79630626214D}"/>
              </a:ext>
            </a:extLst>
          </p:cNvPr>
          <p:cNvPicPr>
            <a:picLocks noChangeAspect="1"/>
          </p:cNvPicPr>
          <p:nvPr/>
        </p:nvPicPr>
        <p:blipFill>
          <a:blip r:embed="rId3"/>
          <a:stretch>
            <a:fillRect/>
          </a:stretch>
        </p:blipFill>
        <p:spPr>
          <a:xfrm>
            <a:off x="3348990" y="1743581"/>
            <a:ext cx="3577589" cy="4759253"/>
          </a:xfrm>
          <a:prstGeom prst="rect">
            <a:avLst/>
          </a:prstGeom>
        </p:spPr>
      </p:pic>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7030A0"/>
                </a:solidFill>
              </a:rPr>
              <a:t>Planning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Environmental Strategy</a:t>
            </a:r>
          </a:p>
        </p:txBody>
      </p:sp>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246620" y="2138246"/>
            <a:ext cx="4422807" cy="4278711"/>
          </a:xfrm>
        </p:spPr>
        <p:txBody>
          <a:bodyPr>
            <a:normAutofit/>
          </a:bodyPr>
          <a:lstStyle/>
          <a:p>
            <a:pPr marL="0" indent="0">
              <a:buNone/>
            </a:pPr>
            <a:r>
              <a:rPr lang="en-US" sz="3600" dirty="0"/>
              <a:t>“Efforts aimed at changing or influencing community conditions, standards, structures, systems and policies.” </a:t>
            </a:r>
          </a:p>
          <a:p>
            <a:pPr marL="0" indent="0">
              <a:buNone/>
            </a:pPr>
            <a:endParaRPr lang="en-US" sz="3600" dirty="0"/>
          </a:p>
        </p:txBody>
      </p:sp>
      <p:sp>
        <p:nvSpPr>
          <p:cNvPr id="7" name="Rectangle 6">
            <a:extLst>
              <a:ext uri="{FF2B5EF4-FFF2-40B4-BE49-F238E27FC236}">
                <a16:creationId xmlns:a16="http://schemas.microsoft.com/office/drawing/2014/main" id="{43E32EB6-3768-4826-91D2-D6585E04D734}"/>
              </a:ext>
            </a:extLst>
          </p:cNvPr>
          <p:cNvSpPr/>
          <p:nvPr/>
        </p:nvSpPr>
        <p:spPr>
          <a:xfrm>
            <a:off x="3348990" y="1561939"/>
            <a:ext cx="1805940" cy="5097780"/>
          </a:xfrm>
          <a:prstGeom prst="rect">
            <a:avLst/>
          </a:prstGeom>
          <a:noFill/>
          <a:ln w="762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543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97BAD6C-EF4C-4F4D-833A-4DF5B283C4F4}"/>
              </a:ext>
            </a:extLst>
          </p:cNvPr>
          <p:cNvSpPr>
            <a:spLocks noGrp="1"/>
          </p:cNvSpPr>
          <p:nvPr>
            <p:ph type="title"/>
          </p:nvPr>
        </p:nvSpPr>
        <p:spPr>
          <a:xfrm>
            <a:off x="4194387" y="139061"/>
            <a:ext cx="2839960" cy="1157862"/>
          </a:xfrm>
        </p:spPr>
        <p:txBody>
          <a:bodyPr>
            <a:normAutofit fontScale="90000"/>
          </a:bodyPr>
          <a:lstStyle/>
          <a:p>
            <a:r>
              <a:rPr lang="en-US" sz="7300" dirty="0">
                <a:solidFill>
                  <a:srgbClr val="7030A0"/>
                </a:solidFill>
              </a:rPr>
              <a:t>Focus</a:t>
            </a:r>
            <a:endParaRPr lang="en-US" dirty="0">
              <a:solidFill>
                <a:srgbClr val="7030A0"/>
              </a:solidFill>
            </a:endParaRPr>
          </a:p>
        </p:txBody>
      </p:sp>
      <p:pic>
        <p:nvPicPr>
          <p:cNvPr id="1028" name="Picture 4" descr="Image result for eye dropper">
            <a:extLst>
              <a:ext uri="{FF2B5EF4-FFF2-40B4-BE49-F238E27FC236}">
                <a16:creationId xmlns:a16="http://schemas.microsoft.com/office/drawing/2014/main" id="{49BCAF30-8D94-4C45-9253-BD300E2900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519706" y="-67083"/>
            <a:ext cx="2839960" cy="28399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andle image without background">
            <a:extLst>
              <a:ext uri="{FF2B5EF4-FFF2-40B4-BE49-F238E27FC236}">
                <a16:creationId xmlns:a16="http://schemas.microsoft.com/office/drawing/2014/main" id="{F466373D-760E-49F1-8CF3-43E63CE36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5065" y="2733476"/>
            <a:ext cx="2128801" cy="259419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DCA2468-7901-48BB-A8B9-0EC2A28E8C06}"/>
              </a:ext>
            </a:extLst>
          </p:cNvPr>
          <p:cNvGrpSpPr/>
          <p:nvPr/>
        </p:nvGrpSpPr>
        <p:grpSpPr>
          <a:xfrm rot="484444">
            <a:off x="5804275" y="410346"/>
            <a:ext cx="4110700" cy="3509760"/>
            <a:chOff x="967926" y="1669692"/>
            <a:chExt cx="4570726" cy="3834103"/>
          </a:xfrm>
        </p:grpSpPr>
        <p:pic>
          <p:nvPicPr>
            <p:cNvPr id="1040" name="Picture 16" descr="Image result for spray bottle spraying">
              <a:extLst>
                <a:ext uri="{FF2B5EF4-FFF2-40B4-BE49-F238E27FC236}">
                  <a16:creationId xmlns:a16="http://schemas.microsoft.com/office/drawing/2014/main" id="{6229C007-2969-4DEB-B18E-7861464B65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762" b="90794" l="10000" r="90000">
                          <a14:foregroundMark x1="23226" y1="9206" x2="58710" y2="7942"/>
                          <a14:foregroundMark x1="58710" y1="7942" x2="62258" y2="9747"/>
                          <a14:foregroundMark x1="44839" y1="90794" x2="44839" y2="90794"/>
                          <a14:backgroundMark x1="39355" y1="37545" x2="39355" y2="37545"/>
                          <a14:backgroundMark x1="75161" y1="18773" x2="75161" y2="18773"/>
                          <a14:backgroundMark x1="67742" y1="19134" x2="67742" y2="19134"/>
                          <a14:backgroundMark x1="67419" y1="18953" x2="67419" y2="18953"/>
                          <a14:backgroundMark x1="77419" y1="55235" x2="77419" y2="55235"/>
                          <a14:backgroundMark x1="39032" y1="52527" x2="39032" y2="52527"/>
                          <a14:backgroundMark x1="53226" y1="89892" x2="53226" y2="89892"/>
                          <a14:backgroundMark x1="71935" y1="42419" x2="71935" y2="42419"/>
                          <a14:backgroundMark x1="71935" y1="47653" x2="71935" y2="47653"/>
                          <a14:backgroundMark x1="75161" y1="24910" x2="64516" y2="26354"/>
                        </a14:backgroundRemoval>
                      </a14:imgEffect>
                    </a14:imgLayer>
                  </a14:imgProps>
                </a:ext>
                <a:ext uri="{28A0092B-C50C-407E-A947-70E740481C1C}">
                  <a14:useLocalDpi xmlns:a14="http://schemas.microsoft.com/office/drawing/2010/main" val="0"/>
                </a:ext>
              </a:extLst>
            </a:blip>
            <a:srcRect t="1" b="38084"/>
            <a:stretch/>
          </p:blipFill>
          <p:spPr bwMode="auto">
            <a:xfrm rot="1579515" flipH="1">
              <a:off x="967926" y="1669692"/>
              <a:ext cx="3286767" cy="383410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C701D12-5755-43A7-A869-5BAEC16A94EA}"/>
                </a:ext>
              </a:extLst>
            </p:cNvPr>
            <p:cNvGrpSpPr/>
            <p:nvPr/>
          </p:nvGrpSpPr>
          <p:grpSpPr>
            <a:xfrm>
              <a:off x="4013536" y="2805180"/>
              <a:ext cx="1525116" cy="1131094"/>
              <a:chOff x="4013536" y="2805180"/>
              <a:chExt cx="1525116" cy="1131094"/>
            </a:xfrm>
          </p:grpSpPr>
          <p:cxnSp>
            <p:nvCxnSpPr>
              <p:cNvPr id="6" name="Straight Connector 5">
                <a:extLst>
                  <a:ext uri="{FF2B5EF4-FFF2-40B4-BE49-F238E27FC236}">
                    <a16:creationId xmlns:a16="http://schemas.microsoft.com/office/drawing/2014/main" id="{FB92481D-A7C1-4B07-B2CB-3586549061B4}"/>
                  </a:ext>
                </a:extLst>
              </p:cNvPr>
              <p:cNvCxnSpPr/>
              <p:nvPr/>
            </p:nvCxnSpPr>
            <p:spPr>
              <a:xfrm>
                <a:off x="4075612" y="2805180"/>
                <a:ext cx="1463040" cy="22096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95250-D1D6-4F58-B660-6AA1E97516E8}"/>
                  </a:ext>
                </a:extLst>
              </p:cNvPr>
              <p:cNvCxnSpPr/>
              <p:nvPr/>
            </p:nvCxnSpPr>
            <p:spPr>
              <a:xfrm>
                <a:off x="4110446" y="2834560"/>
                <a:ext cx="1340376" cy="59444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FE266B-B032-461F-8029-C6233A054D80}"/>
                  </a:ext>
                </a:extLst>
              </p:cNvPr>
              <p:cNvCxnSpPr>
                <a:cxnSpLocks/>
              </p:cNvCxnSpPr>
              <p:nvPr/>
            </p:nvCxnSpPr>
            <p:spPr>
              <a:xfrm>
                <a:off x="4013536" y="2863940"/>
                <a:ext cx="1028727" cy="107233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FA4182-E197-4A83-8AD5-4600B42C6CBB}"/>
                  </a:ext>
                </a:extLst>
              </p:cNvPr>
              <p:cNvCxnSpPr>
                <a:cxnSpLocks/>
              </p:cNvCxnSpPr>
              <p:nvPr/>
            </p:nvCxnSpPr>
            <p:spPr>
              <a:xfrm>
                <a:off x="4022616" y="2834560"/>
                <a:ext cx="1268068" cy="86691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sp>
        <p:nvSpPr>
          <p:cNvPr id="18" name="Text Placeholder 17">
            <a:extLst>
              <a:ext uri="{FF2B5EF4-FFF2-40B4-BE49-F238E27FC236}">
                <a16:creationId xmlns:a16="http://schemas.microsoft.com/office/drawing/2014/main" id="{D1678F7D-D206-4A3E-918D-BE541151EE65}"/>
              </a:ext>
            </a:extLst>
          </p:cNvPr>
          <p:cNvSpPr>
            <a:spLocks noGrp="1"/>
          </p:cNvSpPr>
          <p:nvPr>
            <p:ph type="body" sz="half" idx="4294967295"/>
          </p:nvPr>
        </p:nvSpPr>
        <p:spPr>
          <a:xfrm>
            <a:off x="2925313" y="4535327"/>
            <a:ext cx="9100463" cy="2334779"/>
          </a:xfrm>
        </p:spPr>
        <p:txBody>
          <a:bodyPr>
            <a:normAutofit fontScale="62500" lnSpcReduction="20000"/>
          </a:bodyPr>
          <a:lstStyle/>
          <a:p>
            <a:pPr>
              <a:buFont typeface="Wingdings" panose="05000000000000000000" pitchFamily="2" charset="2"/>
              <a:buChar char="ü"/>
            </a:pPr>
            <a:r>
              <a:rPr lang="en-US" b="1" dirty="0"/>
              <a:t>Have a clear vision. </a:t>
            </a:r>
          </a:p>
          <a:p>
            <a:pPr marL="0" indent="0">
              <a:buNone/>
            </a:pPr>
            <a:endParaRPr lang="en-US" b="1" dirty="0"/>
          </a:p>
          <a:p>
            <a:pPr>
              <a:buFont typeface="Wingdings" panose="05000000000000000000" pitchFamily="2" charset="2"/>
              <a:buChar char="ü"/>
            </a:pPr>
            <a:r>
              <a:rPr lang="en-US" b="1" dirty="0"/>
              <a:t>Activities you do should be specific to the environmental strategy you are attempting to implement and the behavior you are attempting to change.</a:t>
            </a:r>
          </a:p>
        </p:txBody>
      </p:sp>
    </p:spTree>
    <p:extLst>
      <p:ext uri="{BB962C8B-B14F-4D97-AF65-F5344CB8AC3E}">
        <p14:creationId xmlns:p14="http://schemas.microsoft.com/office/powerpoint/2010/main" val="179260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subTnLst>
                                    <p:animClr clrSpc="rgb" dir="cw">
                                      <p:cBhvr override="childStyle">
                                        <p:cTn dur="1" fill="hold" display="0" masterRel="nextClick" afterEffect="1"/>
                                        <p:tgtEl>
                                          <p:spTgt spid="1028"/>
                                        </p:tgtEl>
                                        <p:attrNameLst>
                                          <p:attrName>ppt_c</p:attrName>
                                        </p:attrNameLst>
                                      </p:cBhvr>
                                      <p:to>
                                        <a:srgbClr val="B2B2B2"/>
                                      </p:to>
                                    </p:animClr>
                                  </p:subTnLst>
                                </p:cTn>
                              </p:par>
                              <p:par>
                                <p:cTn id="11" presetID="30" presetClass="emph" presetSubtype="0" fill="hold" nodeType="withEffect">
                                  <p:stCondLst>
                                    <p:cond delay="0"/>
                                  </p:stCondLst>
                                  <p:childTnLst>
                                    <p:animClr clrSpc="hsl" dir="cw">
                                      <p:cBhvr override="childStyle">
                                        <p:cTn id="12" dur="500" fill="hold"/>
                                        <p:tgtEl>
                                          <p:spTgt spid="1036"/>
                                        </p:tgtEl>
                                        <p:attrNameLst>
                                          <p:attrName>style.color</p:attrName>
                                        </p:attrNameLst>
                                      </p:cBhvr>
                                      <p:by>
                                        <p:hsl h="0" s="12549" l="25098"/>
                                      </p:by>
                                    </p:animClr>
                                    <p:animClr clrSpc="hsl" dir="cw">
                                      <p:cBhvr>
                                        <p:cTn id="13" dur="500" fill="hold"/>
                                        <p:tgtEl>
                                          <p:spTgt spid="1036"/>
                                        </p:tgtEl>
                                        <p:attrNameLst>
                                          <p:attrName>fillcolor</p:attrName>
                                        </p:attrNameLst>
                                      </p:cBhvr>
                                      <p:by>
                                        <p:hsl h="0" s="12549" l="25098"/>
                                      </p:by>
                                    </p:animClr>
                                    <p:animClr clrSpc="hsl" dir="cw">
                                      <p:cBhvr>
                                        <p:cTn id="14" dur="500" fill="hold"/>
                                        <p:tgtEl>
                                          <p:spTgt spid="1036"/>
                                        </p:tgtEl>
                                        <p:attrNameLst>
                                          <p:attrName>stroke.color</p:attrName>
                                        </p:attrNameLst>
                                      </p:cBhvr>
                                      <p:by>
                                        <p:hsl h="0" s="12549" l="25098"/>
                                      </p:by>
                                    </p:animClr>
                                    <p:set>
                                      <p:cBhvr>
                                        <p:cTn id="15" dur="500" fill="hold"/>
                                        <p:tgtEl>
                                          <p:spTgt spid="1036"/>
                                        </p:tgtEl>
                                        <p:attrNameLst>
                                          <p:attrName>fill.type</p:attrName>
                                        </p:attrNameLst>
                                      </p:cBhvr>
                                      <p:to>
                                        <p:strVal val="solid"/>
                                      </p:to>
                                    </p:set>
                                  </p:childTnLst>
                                  <p:subTnLst>
                                    <p:animClr clrSpc="rgb" dir="cw">
                                      <p:cBhvr override="childStyle">
                                        <p:cTn dur="1" fill="hold" display="0" masterRel="nextClick" afterEffect="1"/>
                                        <p:tgtEl>
                                          <p:spTgt spid="1036"/>
                                        </p:tgtEl>
                                        <p:attrNameLst>
                                          <p:attrName>ppt_c</p:attrName>
                                        </p:attrNameLst>
                                      </p:cBhvr>
                                      <p:to>
                                        <a:srgbClr val="B2B2B2"/>
                                      </p:to>
                                    </p:animClr>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C0609-0DA8-4220-B528-F15816F9AB01}"/>
              </a:ext>
            </a:extLst>
          </p:cNvPr>
          <p:cNvSpPr>
            <a:spLocks noGrp="1"/>
          </p:cNvSpPr>
          <p:nvPr>
            <p:ph type="title"/>
          </p:nvPr>
        </p:nvSpPr>
        <p:spPr>
          <a:xfrm>
            <a:off x="5959813" y="0"/>
            <a:ext cx="6384587" cy="1143000"/>
          </a:xfrm>
        </p:spPr>
        <p:txBody>
          <a:bodyPr>
            <a:normAutofit/>
          </a:bodyPr>
          <a:lstStyle/>
          <a:p>
            <a:pPr algn="l"/>
            <a:r>
              <a:rPr lang="en-US" sz="4800" dirty="0">
                <a:solidFill>
                  <a:schemeClr val="accent6">
                    <a:lumMod val="75000"/>
                  </a:schemeClr>
                </a:solidFill>
                <a:effectLst>
                  <a:outerShdw blurRad="50800" dist="38100" dir="2700000" algn="tl" rotWithShape="0">
                    <a:prstClr val="black">
                      <a:alpha val="40000"/>
                    </a:prstClr>
                  </a:outerShdw>
                </a:effectLst>
              </a:rPr>
              <a:t>Purpose of the Grant  </a:t>
            </a:r>
          </a:p>
        </p:txBody>
      </p:sp>
      <p:sp>
        <p:nvSpPr>
          <p:cNvPr id="3" name="Content Placeholder 2">
            <a:extLst>
              <a:ext uri="{FF2B5EF4-FFF2-40B4-BE49-F238E27FC236}">
                <a16:creationId xmlns:a16="http://schemas.microsoft.com/office/drawing/2014/main" id="{23AF2C1A-C9D7-4350-8C88-574320536565}"/>
              </a:ext>
            </a:extLst>
          </p:cNvPr>
          <p:cNvSpPr>
            <a:spLocks noGrp="1"/>
          </p:cNvSpPr>
          <p:nvPr>
            <p:ph sz="half" idx="1"/>
          </p:nvPr>
        </p:nvSpPr>
        <p:spPr>
          <a:xfrm>
            <a:off x="609600" y="2224145"/>
            <a:ext cx="10040471" cy="4525963"/>
          </a:xfrm>
        </p:spPr>
        <p:txBody>
          <a:bodyPr>
            <a:normAutofit fontScale="92500" lnSpcReduction="20000"/>
          </a:bodyPr>
          <a:lstStyle/>
          <a:p>
            <a:pPr marL="0" indent="0">
              <a:buNone/>
            </a:pPr>
            <a:r>
              <a:rPr lang="en-US" dirty="0"/>
              <a:t>Support community-level, evidence-based substance misuse prevention by:</a:t>
            </a:r>
          </a:p>
          <a:p>
            <a:r>
              <a:rPr lang="en-US" dirty="0"/>
              <a:t>Increasing capacity for sustaining effective prevention focused on…</a:t>
            </a:r>
          </a:p>
          <a:p>
            <a:r>
              <a:rPr lang="en-US" dirty="0"/>
              <a:t>Data-driven priority areas:</a:t>
            </a:r>
          </a:p>
          <a:p>
            <a:pPr lvl="1"/>
            <a:r>
              <a:rPr lang="en-US" dirty="0"/>
              <a:t>Underage drinking</a:t>
            </a:r>
          </a:p>
          <a:p>
            <a:pPr lvl="1"/>
            <a:r>
              <a:rPr lang="en-US" dirty="0"/>
              <a:t>Adult binge drinking</a:t>
            </a:r>
          </a:p>
          <a:p>
            <a:pPr lvl="1"/>
            <a:r>
              <a:rPr lang="en-US" dirty="0"/>
              <a:t>Other substance use/misuse as identified through data (excluding opioids and stimulants)</a:t>
            </a:r>
          </a:p>
        </p:txBody>
      </p:sp>
    </p:spTree>
    <p:extLst>
      <p:ext uri="{BB962C8B-B14F-4D97-AF65-F5344CB8AC3E}">
        <p14:creationId xmlns:p14="http://schemas.microsoft.com/office/powerpoint/2010/main" val="2095092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33CDE-B5FD-4686-842F-79630626214D}"/>
              </a:ext>
            </a:extLst>
          </p:cNvPr>
          <p:cNvPicPr>
            <a:picLocks noChangeAspect="1"/>
          </p:cNvPicPr>
          <p:nvPr/>
        </p:nvPicPr>
        <p:blipFill>
          <a:blip r:embed="rId3"/>
          <a:stretch>
            <a:fillRect/>
          </a:stretch>
        </p:blipFill>
        <p:spPr>
          <a:xfrm>
            <a:off x="3348990" y="1743581"/>
            <a:ext cx="3577589" cy="4759253"/>
          </a:xfrm>
          <a:prstGeom prst="rect">
            <a:avLst/>
          </a:prstGeom>
        </p:spPr>
      </p:pic>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7030A0"/>
                </a:solidFill>
              </a:rPr>
              <a:t>Planning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Activities</a:t>
            </a:r>
          </a:p>
        </p:txBody>
      </p:sp>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269480" y="2138246"/>
            <a:ext cx="4422807" cy="4278711"/>
          </a:xfrm>
        </p:spPr>
        <p:txBody>
          <a:bodyPr>
            <a:normAutofit/>
          </a:bodyPr>
          <a:lstStyle/>
          <a:p>
            <a:pPr marL="0" indent="0">
              <a:buNone/>
            </a:pPr>
            <a:r>
              <a:rPr lang="en-US" sz="3600" dirty="0"/>
              <a:t>The individual actions or steps completed to implement the environmental strategy.</a:t>
            </a:r>
          </a:p>
          <a:p>
            <a:pPr marL="0" indent="0">
              <a:buNone/>
            </a:pPr>
            <a:endParaRPr lang="en-US" sz="3600" dirty="0"/>
          </a:p>
        </p:txBody>
      </p:sp>
      <p:sp>
        <p:nvSpPr>
          <p:cNvPr id="7" name="Rectangle 6">
            <a:extLst>
              <a:ext uri="{FF2B5EF4-FFF2-40B4-BE49-F238E27FC236}">
                <a16:creationId xmlns:a16="http://schemas.microsoft.com/office/drawing/2014/main" id="{43E32EB6-3768-4826-91D2-D6585E04D734}"/>
              </a:ext>
            </a:extLst>
          </p:cNvPr>
          <p:cNvSpPr/>
          <p:nvPr/>
        </p:nvSpPr>
        <p:spPr>
          <a:xfrm>
            <a:off x="5097779" y="1561939"/>
            <a:ext cx="1805940" cy="5097780"/>
          </a:xfrm>
          <a:prstGeom prst="rect">
            <a:avLst/>
          </a:prstGeom>
          <a:noFill/>
          <a:ln w="76200">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76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40E69F-37D9-2B44-D7C7-6E320FF4EC36}"/>
              </a:ext>
            </a:extLst>
          </p:cNvPr>
          <p:cNvSpPr>
            <a:spLocks noGrp="1"/>
          </p:cNvSpPr>
          <p:nvPr>
            <p:ph sz="half" idx="2"/>
          </p:nvPr>
        </p:nvSpPr>
        <p:spPr>
          <a:xfrm>
            <a:off x="1713149" y="2337644"/>
            <a:ext cx="7068764" cy="707114"/>
          </a:xfrm>
        </p:spPr>
        <p:txBody>
          <a:bodyPr>
            <a:normAutofit/>
          </a:bodyPr>
          <a:lstStyle/>
          <a:p>
            <a:pPr marL="0" indent="0">
              <a:buNone/>
            </a:pPr>
            <a:r>
              <a:rPr lang="en-US" dirty="0">
                <a:solidFill>
                  <a:srgbClr val="7030A0"/>
                </a:solidFill>
              </a:rPr>
              <a:t>Planning Phase Contract language: </a:t>
            </a:r>
          </a:p>
        </p:txBody>
      </p:sp>
      <p:pic>
        <p:nvPicPr>
          <p:cNvPr id="2050" name="Picture 2">
            <a:extLst>
              <a:ext uri="{FF2B5EF4-FFF2-40B4-BE49-F238E27FC236}">
                <a16:creationId xmlns:a16="http://schemas.microsoft.com/office/drawing/2014/main" id="{D7C81D84-991D-B68B-5F38-3D1DD2BEA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975" y="3248076"/>
            <a:ext cx="9088992" cy="21689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B51B18FE-A6F4-B3E5-A366-205D22CE3E34}"/>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Tree>
    <p:extLst>
      <p:ext uri="{BB962C8B-B14F-4D97-AF65-F5344CB8AC3E}">
        <p14:creationId xmlns:p14="http://schemas.microsoft.com/office/powerpoint/2010/main" val="150079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63991"/>
            <a:ext cx="8347873" cy="763525"/>
          </a:xfrm>
        </p:spPr>
        <p:txBody>
          <a:bodyPr>
            <a:normAutofit fontScale="90000"/>
          </a:bodyPr>
          <a:lstStyle/>
          <a:p>
            <a:r>
              <a:rPr lang="en-US" dirty="0">
                <a:solidFill>
                  <a:srgbClr val="7030A0"/>
                </a:solidFill>
              </a:rPr>
              <a:t>Planning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449114" y="1999245"/>
            <a:ext cx="8347873" cy="4278711"/>
          </a:xfrm>
        </p:spPr>
        <p:txBody>
          <a:bodyPr>
            <a:normAutofit lnSpcReduction="10000"/>
          </a:bodyPr>
          <a:lstStyle/>
          <a:p>
            <a:pPr marL="0" indent="0">
              <a:buNone/>
            </a:pPr>
            <a:r>
              <a:rPr lang="en-US" sz="3600" dirty="0"/>
              <a:t>The document that describes the goals and objectives to reach your outcome.</a:t>
            </a:r>
          </a:p>
          <a:p>
            <a:r>
              <a:rPr lang="en-US" dirty="0"/>
              <a:t>SMART</a:t>
            </a:r>
          </a:p>
          <a:p>
            <a:r>
              <a:rPr lang="en-US" dirty="0"/>
              <a:t>Importance/Changeability</a:t>
            </a:r>
          </a:p>
          <a:p>
            <a:r>
              <a:rPr lang="en-US" dirty="0"/>
              <a:t>Strategy linked to the data</a:t>
            </a:r>
          </a:p>
          <a:p>
            <a:r>
              <a:rPr lang="en-US" dirty="0"/>
              <a:t>Activities related to environmental change</a:t>
            </a:r>
          </a:p>
          <a:p>
            <a:endParaRPr lang="en-US" dirty="0"/>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Strategic Plan</a:t>
            </a:r>
          </a:p>
        </p:txBody>
      </p:sp>
    </p:spTree>
    <p:extLst>
      <p:ext uri="{BB962C8B-B14F-4D97-AF65-F5344CB8AC3E}">
        <p14:creationId xmlns:p14="http://schemas.microsoft.com/office/powerpoint/2010/main" val="225262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7030A0"/>
                </a:solidFill>
              </a:rPr>
              <a:t>Planning Phase</a:t>
            </a:r>
          </a:p>
        </p:txBody>
      </p:sp>
      <p:sp>
        <p:nvSpPr>
          <p:cNvPr id="4" name="Rectangle 3">
            <a:extLst>
              <a:ext uri="{FF2B5EF4-FFF2-40B4-BE49-F238E27FC236}">
                <a16:creationId xmlns:a16="http://schemas.microsoft.com/office/drawing/2014/main" id="{122C27AF-87C8-4DED-A3F4-F29BFA2DB8DB}"/>
              </a:ext>
            </a:extLst>
          </p:cNvPr>
          <p:cNvSpPr/>
          <p:nvPr/>
        </p:nvSpPr>
        <p:spPr>
          <a:xfrm>
            <a:off x="3326860" y="2859932"/>
            <a:ext cx="7918314" cy="352141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58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125101" y="836896"/>
            <a:ext cx="8347873" cy="763525"/>
          </a:xfrm>
        </p:spPr>
        <p:txBody>
          <a:bodyPr>
            <a:normAutofit fontScale="90000"/>
          </a:bodyPr>
          <a:lstStyle/>
          <a:p>
            <a:r>
              <a:rPr lang="en-US" dirty="0">
                <a:solidFill>
                  <a:srgbClr val="7030A0"/>
                </a:solidFill>
              </a:rPr>
              <a:t>Planning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446113" y="2619742"/>
            <a:ext cx="8347873" cy="4142698"/>
          </a:xfrm>
        </p:spPr>
        <p:txBody>
          <a:bodyPr>
            <a:normAutofit/>
          </a:bodyPr>
          <a:lstStyle/>
          <a:p>
            <a:r>
              <a:rPr lang="en-US" sz="2400" dirty="0"/>
              <a:t>Strategic Plan (with completed logic model)</a:t>
            </a:r>
          </a:p>
          <a:p>
            <a:pPr lvl="1"/>
            <a:r>
              <a:rPr lang="en-US" sz="2400" dirty="0"/>
              <a:t>By December 31, 2023</a:t>
            </a:r>
          </a:p>
          <a:p>
            <a:r>
              <a:rPr lang="en-US" sz="2400" dirty="0"/>
              <a:t>Monthly Reimbursement </a:t>
            </a:r>
          </a:p>
          <a:p>
            <a:pPr lvl="1"/>
            <a:r>
              <a:rPr lang="en-US" sz="2400" dirty="0"/>
              <a:t>Submitted to </a:t>
            </a:r>
            <a:r>
              <a:rPr lang="en-US" sz="2400" b="1" dirty="0"/>
              <a:t>Kali </a:t>
            </a:r>
            <a:r>
              <a:rPr lang="en-US" sz="2400" dirty="0"/>
              <a:t>by January 10</a:t>
            </a:r>
            <a:r>
              <a:rPr lang="en-US" sz="2400" baseline="30000" dirty="0"/>
              <a:t>th</a:t>
            </a:r>
            <a:r>
              <a:rPr lang="en-US" sz="2400" dirty="0"/>
              <a:t> </a:t>
            </a:r>
          </a:p>
          <a:p>
            <a:pPr lvl="1"/>
            <a:r>
              <a:rPr lang="en-US" sz="2400" dirty="0"/>
              <a:t>$5,000 maximum</a:t>
            </a:r>
          </a:p>
          <a:p>
            <a:pPr lvl="1"/>
            <a:r>
              <a:rPr lang="en-US" sz="2400" dirty="0"/>
              <a:t>SFN1763  </a:t>
            </a:r>
          </a:p>
          <a:p>
            <a:pPr marL="1027113" lvl="2" indent="0">
              <a:buNone/>
            </a:pPr>
            <a:r>
              <a:rPr lang="en-US" sz="2400" dirty="0">
                <a:hlinkClick r:id="rId3"/>
              </a:rPr>
              <a:t>https://www.nd.gov/eforms/Doc/sfn01763.pdf</a:t>
            </a:r>
            <a:endParaRPr lang="en-US" sz="2400" dirty="0"/>
          </a:p>
          <a:p>
            <a:pPr lvl="1"/>
            <a:endParaRPr lang="en-US" sz="2800" dirty="0"/>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308066" y="2059415"/>
            <a:ext cx="8623966"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400" b="1" dirty="0"/>
              <a:t>Deadlines &amp; Monthly Reimbursements </a:t>
            </a:r>
          </a:p>
        </p:txBody>
      </p:sp>
    </p:spTree>
    <p:extLst>
      <p:ext uri="{BB962C8B-B14F-4D97-AF65-F5344CB8AC3E}">
        <p14:creationId xmlns:p14="http://schemas.microsoft.com/office/powerpoint/2010/main" val="1896401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DAD6AE-7B50-4639-BA2A-3F28B0D46FD7}"/>
              </a:ext>
            </a:extLst>
          </p:cNvPr>
          <p:cNvSpPr txBox="1">
            <a:spLocks/>
          </p:cNvSpPr>
          <p:nvPr/>
        </p:nvSpPr>
        <p:spPr>
          <a:xfrm>
            <a:off x="3341387" y="0"/>
            <a:ext cx="8347873" cy="763525"/>
          </a:xfrm>
          <a:prstGeom prst="rect">
            <a:avLst/>
          </a:prstGeom>
        </p:spPr>
        <p:txBody>
          <a:bodyPr vert="horz" lIns="91440" tIns="45720" rIns="91440" bIns="45720" rtlCol="0" anchor="ctr">
            <a:normAutofit fontScale="97500" lnSpcReduction="10000"/>
          </a:bodyPr>
          <a:lstStyle>
            <a:lvl1pPr algn="r" defTabSz="1219170" rtl="0" eaLnBrk="1" latinLnBrk="0" hangingPunct="1">
              <a:spcBef>
                <a:spcPct val="0"/>
              </a:spcBef>
              <a:buNone/>
              <a:defRPr sz="4800" kern="1200" baseline="0">
                <a:solidFill>
                  <a:schemeClr val="accent6">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dirty="0">
                <a:solidFill>
                  <a:srgbClr val="7030A0"/>
                </a:solidFill>
              </a:rPr>
              <a:t>Planning Phase</a:t>
            </a:r>
          </a:p>
        </p:txBody>
      </p:sp>
      <p:sp>
        <p:nvSpPr>
          <p:cNvPr id="5" name="Content Placeholder 4">
            <a:extLst>
              <a:ext uri="{FF2B5EF4-FFF2-40B4-BE49-F238E27FC236}">
                <a16:creationId xmlns:a16="http://schemas.microsoft.com/office/drawing/2014/main" id="{0CB5BF19-D509-472E-B78E-BB0F35087268}"/>
              </a:ext>
            </a:extLst>
          </p:cNvPr>
          <p:cNvSpPr txBox="1">
            <a:spLocks/>
          </p:cNvSpPr>
          <p:nvPr/>
        </p:nvSpPr>
        <p:spPr>
          <a:xfrm>
            <a:off x="3341387" y="660458"/>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r">
              <a:buNone/>
            </a:pPr>
            <a:r>
              <a:rPr lang="en-US" sz="3800" b="1" dirty="0"/>
              <a:t>Monthly Reporting</a:t>
            </a:r>
          </a:p>
        </p:txBody>
      </p:sp>
      <p:sp>
        <p:nvSpPr>
          <p:cNvPr id="2" name="Content Placeholder 2">
            <a:extLst>
              <a:ext uri="{FF2B5EF4-FFF2-40B4-BE49-F238E27FC236}">
                <a16:creationId xmlns:a16="http://schemas.microsoft.com/office/drawing/2014/main" id="{275CBC95-2EFC-9E1C-5D34-1C75C62A7AB1}"/>
              </a:ext>
            </a:extLst>
          </p:cNvPr>
          <p:cNvSpPr>
            <a:spLocks noGrp="1"/>
          </p:cNvSpPr>
          <p:nvPr>
            <p:ph idx="1"/>
          </p:nvPr>
        </p:nvSpPr>
        <p:spPr>
          <a:xfrm>
            <a:off x="1879139" y="1899650"/>
            <a:ext cx="8347874" cy="1129324"/>
          </a:xfrm>
        </p:spPr>
        <p:txBody>
          <a:bodyPr>
            <a:normAutofit/>
          </a:bodyPr>
          <a:lstStyle/>
          <a:p>
            <a:pPr marL="0" indent="0">
              <a:buNone/>
            </a:pPr>
            <a:r>
              <a:rPr lang="en-US" sz="3800" b="1" dirty="0"/>
              <a:t>Online Reporting – link provided by Kali</a:t>
            </a:r>
          </a:p>
        </p:txBody>
      </p:sp>
      <p:pic>
        <p:nvPicPr>
          <p:cNvPr id="1026" name="Picture 2" descr="image">
            <a:extLst>
              <a:ext uri="{FF2B5EF4-FFF2-40B4-BE49-F238E27FC236}">
                <a16:creationId xmlns:a16="http://schemas.microsoft.com/office/drawing/2014/main" id="{4639A0E7-A1D7-544F-7E40-373F36E0D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987" y="2740172"/>
            <a:ext cx="7490298" cy="4028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0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FA7E-FE49-4F56-A26F-6EF4E9638F71}"/>
              </a:ext>
            </a:extLst>
          </p:cNvPr>
          <p:cNvSpPr>
            <a:spLocks noGrp="1"/>
          </p:cNvSpPr>
          <p:nvPr>
            <p:ph type="title"/>
          </p:nvPr>
        </p:nvSpPr>
        <p:spPr>
          <a:xfrm>
            <a:off x="3040552" y="2000336"/>
            <a:ext cx="8347873" cy="763525"/>
          </a:xfrm>
        </p:spPr>
        <p:txBody>
          <a:bodyPr>
            <a:normAutofit fontScale="90000"/>
          </a:bodyPr>
          <a:lstStyle/>
          <a:p>
            <a:r>
              <a:rPr lang="en-US" dirty="0">
                <a:solidFill>
                  <a:srgbClr val="7030A0"/>
                </a:solidFill>
              </a:rPr>
              <a:t>1</a:t>
            </a:r>
            <a:r>
              <a:rPr lang="en-US" baseline="30000" dirty="0">
                <a:solidFill>
                  <a:srgbClr val="7030A0"/>
                </a:solidFill>
              </a:rPr>
              <a:t>st</a:t>
            </a:r>
            <a:r>
              <a:rPr lang="en-US" dirty="0">
                <a:solidFill>
                  <a:srgbClr val="7030A0"/>
                </a:solidFill>
              </a:rPr>
              <a:t> Quarterly Presentation</a:t>
            </a:r>
          </a:p>
        </p:txBody>
      </p:sp>
      <p:sp>
        <p:nvSpPr>
          <p:cNvPr id="3" name="Content Placeholder 2">
            <a:extLst>
              <a:ext uri="{FF2B5EF4-FFF2-40B4-BE49-F238E27FC236}">
                <a16:creationId xmlns:a16="http://schemas.microsoft.com/office/drawing/2014/main" id="{DD0D21B7-F979-49C2-A3A9-11B0EFC8E970}"/>
              </a:ext>
            </a:extLst>
          </p:cNvPr>
          <p:cNvSpPr>
            <a:spLocks noGrp="1"/>
          </p:cNvSpPr>
          <p:nvPr>
            <p:ph idx="1"/>
          </p:nvPr>
        </p:nvSpPr>
        <p:spPr>
          <a:xfrm>
            <a:off x="3449114" y="2763861"/>
            <a:ext cx="8347873" cy="2654446"/>
          </a:xfrm>
        </p:spPr>
        <p:txBody>
          <a:bodyPr/>
          <a:lstStyle/>
          <a:p>
            <a:r>
              <a:rPr lang="en-US" dirty="0"/>
              <a:t>January 10th, 10am-12pm</a:t>
            </a:r>
          </a:p>
          <a:p>
            <a:r>
              <a:rPr lang="en-US" dirty="0"/>
              <a:t>Present a very brief (3 minute) summary of your logic model</a:t>
            </a:r>
          </a:p>
        </p:txBody>
      </p:sp>
    </p:spTree>
    <p:extLst>
      <p:ext uri="{BB962C8B-B14F-4D97-AF65-F5344CB8AC3E}">
        <p14:creationId xmlns:p14="http://schemas.microsoft.com/office/powerpoint/2010/main" val="4187394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609601" y="1933688"/>
            <a:ext cx="8579228" cy="4714538"/>
          </a:xfrm>
        </p:spPr>
        <p:txBody>
          <a:bodyPr>
            <a:normAutofit fontScale="92500" lnSpcReduction="20000"/>
          </a:bodyPr>
          <a:lstStyle/>
          <a:p>
            <a:pPr marL="0" indent="0">
              <a:buNone/>
            </a:pPr>
            <a:r>
              <a:rPr lang="en-US" sz="4200" b="1" dirty="0"/>
              <a:t>Four Phases: </a:t>
            </a:r>
          </a:p>
          <a:p>
            <a:pPr marL="0" indent="0">
              <a:buNone/>
            </a:pPr>
            <a:r>
              <a:rPr lang="en-US" dirty="0"/>
              <a:t>1. Assessment Phase</a:t>
            </a:r>
          </a:p>
          <a:p>
            <a:pPr lvl="1"/>
            <a:r>
              <a:rPr lang="en-US" dirty="0"/>
              <a:t>October 1, 2023 – November 30, 2023</a:t>
            </a:r>
          </a:p>
          <a:p>
            <a:pPr marL="0" indent="0">
              <a:buNone/>
            </a:pPr>
            <a:r>
              <a:rPr lang="en-US" dirty="0"/>
              <a:t>2. Planning Phase</a:t>
            </a:r>
          </a:p>
          <a:p>
            <a:pPr lvl="1"/>
            <a:r>
              <a:rPr lang="en-US" dirty="0"/>
              <a:t>December 1, 2023 – December 31, 2023</a:t>
            </a:r>
          </a:p>
          <a:p>
            <a:pPr marL="0" indent="0">
              <a:buNone/>
            </a:pPr>
            <a:r>
              <a:rPr lang="en-US" dirty="0"/>
              <a:t>3. Implementation Phase</a:t>
            </a:r>
          </a:p>
          <a:p>
            <a:pPr lvl="1"/>
            <a:r>
              <a:rPr lang="en-US" dirty="0"/>
              <a:t>January 1, 2024 – July 31, 2026</a:t>
            </a:r>
          </a:p>
          <a:p>
            <a:pPr marL="0" indent="0">
              <a:buNone/>
            </a:pPr>
            <a:r>
              <a:rPr lang="en-US" dirty="0"/>
              <a:t>4. Evaluation Phase</a:t>
            </a:r>
          </a:p>
          <a:p>
            <a:pPr lvl="1"/>
            <a:r>
              <a:rPr lang="en-US" dirty="0"/>
              <a:t>August 1, 2026 – September 30, 2026</a:t>
            </a:r>
          </a:p>
          <a:p>
            <a:pPr marL="0" indent="0">
              <a:buNone/>
            </a:pPr>
            <a:endParaRPr lang="en-US" dirty="0"/>
          </a:p>
        </p:txBody>
      </p:sp>
      <p:sp>
        <p:nvSpPr>
          <p:cNvPr id="2" name="Rectangle: Rounded Corners 1">
            <a:extLst>
              <a:ext uri="{FF2B5EF4-FFF2-40B4-BE49-F238E27FC236}">
                <a16:creationId xmlns:a16="http://schemas.microsoft.com/office/drawing/2014/main" id="{78DD2330-E00D-737F-10C3-652B646B0798}"/>
              </a:ext>
            </a:extLst>
          </p:cNvPr>
          <p:cNvSpPr/>
          <p:nvPr/>
        </p:nvSpPr>
        <p:spPr>
          <a:xfrm>
            <a:off x="609600" y="4445540"/>
            <a:ext cx="7075251" cy="1143000"/>
          </a:xfrm>
          <a:prstGeom prst="roundRect">
            <a:avLst/>
          </a:prstGeom>
          <a:no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4B69138E-7BDB-0B44-7813-1CA41E099CE3}"/>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Tree>
    <p:extLst>
      <p:ext uri="{BB962C8B-B14F-4D97-AF65-F5344CB8AC3E}">
        <p14:creationId xmlns:p14="http://schemas.microsoft.com/office/powerpoint/2010/main" val="2068584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33CDE-B5FD-4686-842F-79630626214D}"/>
              </a:ext>
            </a:extLst>
          </p:cNvPr>
          <p:cNvPicPr>
            <a:picLocks noChangeAspect="1"/>
          </p:cNvPicPr>
          <p:nvPr/>
        </p:nvPicPr>
        <p:blipFill>
          <a:blip r:embed="rId3"/>
          <a:stretch>
            <a:fillRect/>
          </a:stretch>
        </p:blipFill>
        <p:spPr>
          <a:xfrm>
            <a:off x="3348990" y="1743581"/>
            <a:ext cx="3577589" cy="4759253"/>
          </a:xfrm>
          <a:prstGeom prst="rect">
            <a:avLst/>
          </a:prstGeom>
        </p:spPr>
      </p:pic>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a:bodyPr>
          <a:lstStyle/>
          <a:p>
            <a:r>
              <a:rPr lang="en-US" sz="4300" dirty="0">
                <a:solidFill>
                  <a:srgbClr val="00B0F0"/>
                </a:solidFill>
              </a:rPr>
              <a:t>Implementation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2" y="8219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Activities</a:t>
            </a:r>
          </a:p>
        </p:txBody>
      </p:sp>
      <p:sp>
        <p:nvSpPr>
          <p:cNvPr id="8" name="Content Placeholder 4">
            <a:extLst>
              <a:ext uri="{FF2B5EF4-FFF2-40B4-BE49-F238E27FC236}">
                <a16:creationId xmlns:a16="http://schemas.microsoft.com/office/drawing/2014/main" id="{57901929-019F-4BCD-A299-6A74AC1829DA}"/>
              </a:ext>
            </a:extLst>
          </p:cNvPr>
          <p:cNvSpPr>
            <a:spLocks noGrp="1"/>
          </p:cNvSpPr>
          <p:nvPr>
            <p:ph idx="1"/>
          </p:nvPr>
        </p:nvSpPr>
        <p:spPr>
          <a:xfrm>
            <a:off x="7269480" y="1585482"/>
            <a:ext cx="4422807" cy="4831476"/>
          </a:xfrm>
        </p:spPr>
        <p:txBody>
          <a:bodyPr>
            <a:normAutofit/>
          </a:bodyPr>
          <a:lstStyle/>
          <a:p>
            <a:pPr marL="0" indent="0">
              <a:buNone/>
            </a:pPr>
            <a:r>
              <a:rPr lang="en-US" sz="3600" dirty="0"/>
              <a:t>Do what you said you were going to do. </a:t>
            </a:r>
          </a:p>
          <a:p>
            <a:pPr marL="0" indent="0">
              <a:buNone/>
            </a:pPr>
            <a:endParaRPr lang="en-US" sz="3600" dirty="0"/>
          </a:p>
          <a:p>
            <a:pPr marL="0" indent="0">
              <a:buNone/>
            </a:pPr>
            <a:r>
              <a:rPr lang="en-US" sz="3600" dirty="0"/>
              <a:t>Implement the activities to support the environmental strategy.</a:t>
            </a:r>
          </a:p>
          <a:p>
            <a:pPr marL="0" indent="0">
              <a:buNone/>
            </a:pPr>
            <a:endParaRPr lang="en-US" sz="3600" dirty="0"/>
          </a:p>
        </p:txBody>
      </p:sp>
      <p:sp>
        <p:nvSpPr>
          <p:cNvPr id="4" name="Rectangle 3">
            <a:extLst>
              <a:ext uri="{FF2B5EF4-FFF2-40B4-BE49-F238E27FC236}">
                <a16:creationId xmlns:a16="http://schemas.microsoft.com/office/drawing/2014/main" id="{6C36DA34-A271-6855-D566-777C1D6F6C70}"/>
              </a:ext>
            </a:extLst>
          </p:cNvPr>
          <p:cNvSpPr/>
          <p:nvPr/>
        </p:nvSpPr>
        <p:spPr>
          <a:xfrm>
            <a:off x="3348990" y="1546698"/>
            <a:ext cx="3577589" cy="511302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428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58431"/>
            <a:ext cx="8347873" cy="763525"/>
          </a:xfrm>
        </p:spPr>
        <p:txBody>
          <a:bodyPr>
            <a:normAutofit fontScale="90000"/>
          </a:bodyPr>
          <a:lstStyle/>
          <a:p>
            <a:r>
              <a:rPr lang="en-US" dirty="0">
                <a:solidFill>
                  <a:srgbClr val="00B0F0"/>
                </a:solidFill>
              </a:rPr>
              <a:t>Implementation Phase</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3" y="689525"/>
            <a:ext cx="8742887" cy="1177289"/>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Strategy Implementation Guide (Attachment A)</a:t>
            </a:r>
          </a:p>
        </p:txBody>
      </p:sp>
      <p:sp>
        <p:nvSpPr>
          <p:cNvPr id="7" name="Content Placeholder 2">
            <a:extLst>
              <a:ext uri="{FF2B5EF4-FFF2-40B4-BE49-F238E27FC236}">
                <a16:creationId xmlns:a16="http://schemas.microsoft.com/office/drawing/2014/main" id="{5C30CB84-557A-43F3-AA3A-C7C5F6DB1B1C}"/>
              </a:ext>
            </a:extLst>
          </p:cNvPr>
          <p:cNvSpPr>
            <a:spLocks noGrp="1"/>
          </p:cNvSpPr>
          <p:nvPr>
            <p:ph idx="1"/>
          </p:nvPr>
        </p:nvSpPr>
        <p:spPr>
          <a:xfrm>
            <a:off x="3449113" y="2048362"/>
            <a:ext cx="8347873" cy="5063178"/>
          </a:xfrm>
        </p:spPr>
        <p:txBody>
          <a:bodyPr>
            <a:normAutofit/>
          </a:bodyPr>
          <a:lstStyle/>
          <a:p>
            <a:pPr marL="0" indent="0">
              <a:buNone/>
            </a:pPr>
            <a:r>
              <a:rPr lang="en-US" sz="3200" dirty="0"/>
              <a:t>CADCA’s 7 Strategies for Community Change</a:t>
            </a:r>
          </a:p>
          <a:p>
            <a:pPr marL="1276336" lvl="1" indent="-742950">
              <a:buFont typeface="+mj-lt"/>
              <a:buAutoNum type="arabicPeriod"/>
            </a:pPr>
            <a:r>
              <a:rPr lang="en-US" sz="3200" dirty="0"/>
              <a:t>Provide information</a:t>
            </a:r>
          </a:p>
          <a:p>
            <a:pPr marL="1276336" lvl="1" indent="-742950">
              <a:buFont typeface="+mj-lt"/>
              <a:buAutoNum type="arabicPeriod"/>
            </a:pPr>
            <a:r>
              <a:rPr lang="en-US" sz="3200" dirty="0"/>
              <a:t>Enhance capacity or skills</a:t>
            </a:r>
          </a:p>
          <a:p>
            <a:pPr marL="1276336" lvl="1" indent="-742950">
              <a:buFont typeface="+mj-lt"/>
              <a:buAutoNum type="arabicPeriod"/>
            </a:pPr>
            <a:r>
              <a:rPr lang="en-US" sz="3200" dirty="0"/>
              <a:t>Provide support</a:t>
            </a:r>
          </a:p>
          <a:p>
            <a:pPr marL="1276336" lvl="1" indent="-742950">
              <a:buFont typeface="+mj-lt"/>
              <a:buAutoNum type="arabicPeriod"/>
            </a:pPr>
            <a:r>
              <a:rPr lang="en-US" sz="3200" dirty="0"/>
              <a:t>Enhance access/reduce barriers</a:t>
            </a:r>
          </a:p>
          <a:p>
            <a:pPr marL="1276336" lvl="1" indent="-742950">
              <a:buFont typeface="+mj-lt"/>
              <a:buAutoNum type="arabicPeriod"/>
            </a:pPr>
            <a:r>
              <a:rPr lang="en-US" sz="3200" dirty="0"/>
              <a:t>Change consequences</a:t>
            </a:r>
          </a:p>
          <a:p>
            <a:pPr marL="1276336" lvl="1" indent="-742950">
              <a:buFont typeface="+mj-lt"/>
              <a:buAutoNum type="arabicPeriod"/>
            </a:pPr>
            <a:r>
              <a:rPr lang="en-US" sz="3200" dirty="0"/>
              <a:t>Physical design</a:t>
            </a:r>
          </a:p>
          <a:p>
            <a:pPr marL="1276336" lvl="1" indent="-742950">
              <a:buFont typeface="+mj-lt"/>
              <a:buAutoNum type="arabicPeriod"/>
            </a:pPr>
            <a:r>
              <a:rPr lang="en-US" sz="3200" dirty="0"/>
              <a:t>Environmental change</a:t>
            </a:r>
          </a:p>
          <a:p>
            <a:endParaRPr lang="en-US" dirty="0"/>
          </a:p>
        </p:txBody>
      </p:sp>
    </p:spTree>
    <p:extLst>
      <p:ext uri="{BB962C8B-B14F-4D97-AF65-F5344CB8AC3E}">
        <p14:creationId xmlns:p14="http://schemas.microsoft.com/office/powerpoint/2010/main" val="3161614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F972-F15C-427C-93CB-5E67AC8DE8EB}"/>
              </a:ext>
            </a:extLst>
          </p:cNvPr>
          <p:cNvSpPr>
            <a:spLocks noGrp="1"/>
          </p:cNvSpPr>
          <p:nvPr>
            <p:ph type="title"/>
          </p:nvPr>
        </p:nvSpPr>
        <p:spPr>
          <a:xfrm>
            <a:off x="7810500" y="426985"/>
            <a:ext cx="3598055" cy="1018033"/>
          </a:xfrm>
        </p:spPr>
        <p:txBody>
          <a:bodyPr>
            <a:normAutofit/>
          </a:bodyPr>
          <a:lstStyle/>
          <a:p>
            <a:pPr algn="l"/>
            <a:r>
              <a:rPr lang="en-US" dirty="0"/>
              <a:t>Funding</a:t>
            </a:r>
          </a:p>
        </p:txBody>
      </p:sp>
      <p:sp>
        <p:nvSpPr>
          <p:cNvPr id="3" name="Content Placeholder 2">
            <a:extLst>
              <a:ext uri="{FF2B5EF4-FFF2-40B4-BE49-F238E27FC236}">
                <a16:creationId xmlns:a16="http://schemas.microsoft.com/office/drawing/2014/main" id="{60F2D07A-BD35-42C1-8BB2-DACEFC02E832}"/>
              </a:ext>
            </a:extLst>
          </p:cNvPr>
          <p:cNvSpPr>
            <a:spLocks noGrp="1"/>
          </p:cNvSpPr>
          <p:nvPr>
            <p:ph idx="1"/>
          </p:nvPr>
        </p:nvSpPr>
        <p:spPr>
          <a:xfrm>
            <a:off x="598620" y="2076225"/>
            <a:ext cx="10994760" cy="4719635"/>
          </a:xfrm>
        </p:spPr>
        <p:txBody>
          <a:bodyPr/>
          <a:lstStyle/>
          <a:p>
            <a:pPr marL="0" indent="0">
              <a:buNone/>
            </a:pPr>
            <a:r>
              <a:rPr lang="en-US" dirty="0"/>
              <a:t>Funded through the Substance Abuse and Mental Health Services Administration (SAMHSA)</a:t>
            </a:r>
          </a:p>
          <a:p>
            <a:pPr marL="0" indent="0">
              <a:buNone/>
            </a:pPr>
            <a:endParaRPr lang="en-US" dirty="0"/>
          </a:p>
          <a:p>
            <a:pPr marL="0" indent="0">
              <a:buNone/>
            </a:pPr>
            <a:endParaRPr lang="en-US" dirty="0"/>
          </a:p>
          <a:p>
            <a:r>
              <a:rPr lang="en-US" dirty="0"/>
              <a:t>Substance Use Prevention, Treatment and Recovery Services (SUPTRS) State Block Grant</a:t>
            </a:r>
            <a:endParaRPr lang="en-US" i="1" dirty="0"/>
          </a:p>
          <a:p>
            <a:pPr marL="0" indent="0">
              <a:buNone/>
            </a:pPr>
            <a:endParaRPr lang="en-US" b="1" dirty="0"/>
          </a:p>
          <a:p>
            <a:pPr marL="0" indent="0">
              <a:buNone/>
            </a:pPr>
            <a:endParaRPr lang="en-US" dirty="0"/>
          </a:p>
          <a:p>
            <a:pPr marL="0" indent="0">
              <a:buNone/>
            </a:pPr>
            <a:endParaRPr lang="en-US" dirty="0"/>
          </a:p>
        </p:txBody>
      </p:sp>
      <p:pic>
        <p:nvPicPr>
          <p:cNvPr id="4" name="Picture 7" descr="Image result for samhsa">
            <a:extLst>
              <a:ext uri="{FF2B5EF4-FFF2-40B4-BE49-F238E27FC236}">
                <a16:creationId xmlns:a16="http://schemas.microsoft.com/office/drawing/2014/main" id="{8D158982-BD5E-434D-AE63-8653E23A6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338639"/>
            <a:ext cx="3429000" cy="121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704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98281"/>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Attachment A</a:t>
            </a:r>
          </a:p>
        </p:txBody>
      </p:sp>
      <p:pic>
        <p:nvPicPr>
          <p:cNvPr id="3" name="Picture 2">
            <a:extLst>
              <a:ext uri="{FF2B5EF4-FFF2-40B4-BE49-F238E27FC236}">
                <a16:creationId xmlns:a16="http://schemas.microsoft.com/office/drawing/2014/main" id="{6C48F149-8526-2B20-4B68-A92835CA2D26}"/>
              </a:ext>
            </a:extLst>
          </p:cNvPr>
          <p:cNvPicPr>
            <a:picLocks noChangeAspect="1"/>
          </p:cNvPicPr>
          <p:nvPr/>
        </p:nvPicPr>
        <p:blipFill>
          <a:blip r:embed="rId3"/>
          <a:stretch>
            <a:fillRect/>
          </a:stretch>
        </p:blipFill>
        <p:spPr>
          <a:xfrm>
            <a:off x="4760543" y="2209156"/>
            <a:ext cx="7187652" cy="4696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227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ACF0-7C93-401B-97AB-248F90D1C086}"/>
              </a:ext>
            </a:extLst>
          </p:cNvPr>
          <p:cNvSpPr>
            <a:spLocks noGrp="1"/>
          </p:cNvSpPr>
          <p:nvPr>
            <p:ph type="title"/>
          </p:nvPr>
        </p:nvSpPr>
        <p:spPr>
          <a:xfrm>
            <a:off x="3449108" y="58431"/>
            <a:ext cx="8347873" cy="763525"/>
          </a:xfrm>
        </p:spPr>
        <p:txBody>
          <a:bodyPr>
            <a:normAutofit fontScale="90000"/>
          </a:bodyPr>
          <a:lstStyle/>
          <a:p>
            <a:r>
              <a:rPr lang="en-US" dirty="0">
                <a:solidFill>
                  <a:srgbClr val="00B0F0"/>
                </a:solidFill>
              </a:rPr>
              <a:t>Implementation Phase</a:t>
            </a:r>
          </a:p>
        </p:txBody>
      </p:sp>
      <p:sp>
        <p:nvSpPr>
          <p:cNvPr id="4" name="Content Placeholder 4">
            <a:extLst>
              <a:ext uri="{FF2B5EF4-FFF2-40B4-BE49-F238E27FC236}">
                <a16:creationId xmlns:a16="http://schemas.microsoft.com/office/drawing/2014/main" id="{D086768F-8EB8-42E0-B557-8E92572A77F5}"/>
              </a:ext>
            </a:extLst>
          </p:cNvPr>
          <p:cNvSpPr txBox="1">
            <a:spLocks/>
          </p:cNvSpPr>
          <p:nvPr/>
        </p:nvSpPr>
        <p:spPr>
          <a:xfrm>
            <a:off x="3449107" y="714381"/>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Provide Information</a:t>
            </a:r>
          </a:p>
        </p:txBody>
      </p:sp>
      <p:sp>
        <p:nvSpPr>
          <p:cNvPr id="5" name="Content Placeholder 4">
            <a:extLst>
              <a:ext uri="{FF2B5EF4-FFF2-40B4-BE49-F238E27FC236}">
                <a16:creationId xmlns:a16="http://schemas.microsoft.com/office/drawing/2014/main" id="{229AE9A8-688D-490E-9960-67548E5C996E}"/>
              </a:ext>
            </a:extLst>
          </p:cNvPr>
          <p:cNvSpPr>
            <a:spLocks noGrp="1"/>
          </p:cNvSpPr>
          <p:nvPr>
            <p:ph idx="1"/>
          </p:nvPr>
        </p:nvSpPr>
        <p:spPr>
          <a:xfrm>
            <a:off x="3449107" y="1731981"/>
            <a:ext cx="8347873" cy="5067588"/>
          </a:xfrm>
        </p:spPr>
        <p:txBody>
          <a:bodyPr>
            <a:normAutofit fontScale="92500" lnSpcReduction="20000"/>
          </a:bodyPr>
          <a:lstStyle/>
          <a:p>
            <a:pPr marL="0" indent="0">
              <a:buNone/>
            </a:pPr>
            <a:r>
              <a:rPr lang="en-US" sz="2400" b="1" dirty="0">
                <a:solidFill>
                  <a:schemeClr val="accent5">
                    <a:lumMod val="50000"/>
                  </a:schemeClr>
                </a:solidFill>
              </a:rPr>
              <a:t>Local condition is: </a:t>
            </a:r>
            <a:r>
              <a:rPr lang="en-US" sz="2400" dirty="0"/>
              <a:t>“Youth are getting alcohol from adults age 21 and older and drinking it at shop parties.”</a:t>
            </a:r>
          </a:p>
          <a:p>
            <a:pPr marL="0" indent="0">
              <a:buNone/>
            </a:pPr>
            <a:r>
              <a:rPr lang="en-US" sz="2400" b="1" dirty="0">
                <a:solidFill>
                  <a:schemeClr val="accent5">
                    <a:lumMod val="50000"/>
                  </a:schemeClr>
                </a:solidFill>
              </a:rPr>
              <a:t>Environmental change is: </a:t>
            </a:r>
            <a:r>
              <a:rPr lang="en-US" sz="2400" dirty="0"/>
              <a:t>“Increased penalties for adults who provide alcohol to youth.” </a:t>
            </a:r>
          </a:p>
          <a:p>
            <a:pPr marL="0" indent="0">
              <a:buNone/>
            </a:pPr>
            <a:endParaRPr lang="en-US" sz="2400" dirty="0"/>
          </a:p>
          <a:p>
            <a:pPr lvl="1"/>
            <a:r>
              <a:rPr lang="en-US" sz="2400" dirty="0"/>
              <a:t>Radio messages about the laws on providing alcohol</a:t>
            </a:r>
          </a:p>
          <a:p>
            <a:pPr lvl="1"/>
            <a:r>
              <a:rPr lang="en-US" sz="2400" dirty="0"/>
              <a:t>Facebook posts about laws and penalties for providing alcohol</a:t>
            </a:r>
          </a:p>
          <a:p>
            <a:pPr lvl="1"/>
            <a:r>
              <a:rPr lang="en-US" sz="2400" dirty="0"/>
              <a:t>Community Forum about alcohol and penalties</a:t>
            </a:r>
          </a:p>
          <a:p>
            <a:pPr lvl="1"/>
            <a:r>
              <a:rPr lang="en-US" sz="2400" dirty="0"/>
              <a:t>Share information at coalition meeting about increased penalties</a:t>
            </a:r>
          </a:p>
          <a:p>
            <a:pPr lvl="1"/>
            <a:r>
              <a:rPr lang="en-US" sz="2400" dirty="0"/>
              <a:t>Not in My House campaign materials on laws and not proving alcohol</a:t>
            </a:r>
          </a:p>
          <a:p>
            <a:pPr lvl="1"/>
            <a:r>
              <a:rPr lang="en-US" sz="2400" dirty="0"/>
              <a:t>Parents LEAD materials on being a good role model</a:t>
            </a:r>
          </a:p>
          <a:p>
            <a:pPr lvl="1"/>
            <a:r>
              <a:rPr lang="en-US" sz="2400" dirty="0"/>
              <a:t>Not in My House Campaign materials on the laws and consequences for providing alcohol to minors</a:t>
            </a:r>
          </a:p>
        </p:txBody>
      </p:sp>
    </p:spTree>
    <p:extLst>
      <p:ext uri="{BB962C8B-B14F-4D97-AF65-F5344CB8AC3E}">
        <p14:creationId xmlns:p14="http://schemas.microsoft.com/office/powerpoint/2010/main" val="325479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Enhance Capacity or Skills</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324574"/>
          </a:xfrm>
        </p:spPr>
        <p:txBody>
          <a:bodyPr>
            <a:normAutofit fontScale="62500" lnSpcReduction="20000"/>
          </a:bodyPr>
          <a:lstStyle/>
          <a:p>
            <a:pPr marL="0" lvl="0" indent="0">
              <a:buNone/>
            </a:pPr>
            <a:r>
              <a:rPr lang="en-US" sz="3800" b="1" dirty="0">
                <a:solidFill>
                  <a:schemeClr val="accent5">
                    <a:lumMod val="50000"/>
                  </a:schemeClr>
                </a:solidFill>
              </a:rPr>
              <a:t>Local condition is: </a:t>
            </a:r>
            <a:r>
              <a:rPr lang="en-US" sz="3800" dirty="0"/>
              <a:t>“Youth are getting alcohol from adults age 21 and older and drinking it at shop parties.”</a:t>
            </a:r>
          </a:p>
          <a:p>
            <a:pPr marL="0" lvl="0" indent="0">
              <a:buNone/>
            </a:pPr>
            <a:r>
              <a:rPr lang="en-US" sz="3800" b="1" dirty="0">
                <a:solidFill>
                  <a:schemeClr val="accent5">
                    <a:lumMod val="50000"/>
                  </a:schemeClr>
                </a:solidFill>
              </a:rPr>
              <a:t>Environmental change is: </a:t>
            </a:r>
            <a:r>
              <a:rPr lang="en-US" sz="3800" dirty="0"/>
              <a:t>“Increased penalties for adults who provide alcohol to youth.” </a:t>
            </a:r>
          </a:p>
          <a:p>
            <a:endParaRPr lang="en-US" sz="3800" dirty="0"/>
          </a:p>
          <a:p>
            <a:pPr lvl="1"/>
            <a:r>
              <a:rPr lang="en-US" sz="3800" dirty="0"/>
              <a:t>Law enforcement training on Source Investigations</a:t>
            </a:r>
          </a:p>
          <a:p>
            <a:pPr lvl="1"/>
            <a:r>
              <a:rPr lang="en-US" sz="3800" dirty="0"/>
              <a:t>Webinar for coalition members on effective penalties for adults who provide alcohol</a:t>
            </a:r>
          </a:p>
          <a:p>
            <a:pPr lvl="1"/>
            <a:r>
              <a:rPr lang="en-US" sz="3800" dirty="0"/>
              <a:t>Attend a training on effective penalties for adults </a:t>
            </a:r>
          </a:p>
          <a:p>
            <a:pPr lvl="1"/>
            <a:r>
              <a:rPr lang="en-US" sz="3800" dirty="0"/>
              <a:t>Collect new data on the local condition</a:t>
            </a:r>
          </a:p>
          <a:p>
            <a:pPr lvl="1"/>
            <a:r>
              <a:rPr lang="en-US" sz="3800" dirty="0"/>
              <a:t>Host a conference on laws and penalties around alcohol</a:t>
            </a:r>
          </a:p>
          <a:p>
            <a:endParaRPr lang="en-US" dirty="0"/>
          </a:p>
        </p:txBody>
      </p:sp>
    </p:spTree>
    <p:extLst>
      <p:ext uri="{BB962C8B-B14F-4D97-AF65-F5344CB8AC3E}">
        <p14:creationId xmlns:p14="http://schemas.microsoft.com/office/powerpoint/2010/main" val="229814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Provide Support</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324574"/>
          </a:xfrm>
        </p:spPr>
        <p:txBody>
          <a:bodyPr>
            <a:normAutofit/>
          </a:bodyPr>
          <a:lstStyle/>
          <a:p>
            <a:pPr marL="0" lvl="0" indent="0">
              <a:buNone/>
            </a:pPr>
            <a:r>
              <a:rPr lang="en-US" sz="2400" b="1" dirty="0">
                <a:solidFill>
                  <a:schemeClr val="accent5">
                    <a:lumMod val="50000"/>
                  </a:schemeClr>
                </a:solidFill>
              </a:rPr>
              <a:t>Local condition is: </a:t>
            </a:r>
            <a:r>
              <a:rPr lang="en-US" sz="2400" dirty="0"/>
              <a:t>“Youth are getting alcohol from adults age 21 and older and drinking it at shop parties.”</a:t>
            </a:r>
          </a:p>
          <a:p>
            <a:pPr marL="0" lvl="0" indent="0">
              <a:buNone/>
            </a:pPr>
            <a:r>
              <a:rPr lang="en-US" sz="2400" b="1" dirty="0">
                <a:solidFill>
                  <a:schemeClr val="accent5">
                    <a:lumMod val="50000"/>
                  </a:schemeClr>
                </a:solidFill>
              </a:rPr>
              <a:t>Environmental change is: </a:t>
            </a:r>
            <a:r>
              <a:rPr lang="en-US" sz="2400" dirty="0"/>
              <a:t>“Increased penalties for adults who provide alcohol to youth.” </a:t>
            </a:r>
          </a:p>
          <a:p>
            <a:endParaRPr lang="en-US" sz="2400" dirty="0"/>
          </a:p>
          <a:p>
            <a:pPr lvl="1"/>
            <a:r>
              <a:rPr lang="en-US" sz="2400" dirty="0"/>
              <a:t>Alternative events for youth during high-risk times of use</a:t>
            </a:r>
          </a:p>
          <a:p>
            <a:pPr lvl="1"/>
            <a:r>
              <a:rPr lang="en-US" sz="2400" dirty="0"/>
              <a:t>Evidence-based curriculum for youth on good decision making/alcohol prevention</a:t>
            </a:r>
          </a:p>
          <a:p>
            <a:pPr lvl="1"/>
            <a:r>
              <a:rPr lang="en-US" sz="2400" dirty="0"/>
              <a:t>Parent classes</a:t>
            </a:r>
          </a:p>
          <a:p>
            <a:endParaRPr lang="en-US" dirty="0"/>
          </a:p>
        </p:txBody>
      </p:sp>
    </p:spTree>
    <p:extLst>
      <p:ext uri="{BB962C8B-B14F-4D97-AF65-F5344CB8AC3E}">
        <p14:creationId xmlns:p14="http://schemas.microsoft.com/office/powerpoint/2010/main" val="182313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Enhancing Access/Reduce Barriers</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324574"/>
          </a:xfrm>
        </p:spPr>
        <p:txBody>
          <a:bodyPr>
            <a:normAutofit/>
          </a:bodyPr>
          <a:lstStyle/>
          <a:p>
            <a:pPr marL="0" lvl="0" indent="0">
              <a:buNone/>
            </a:pPr>
            <a:r>
              <a:rPr lang="en-US" sz="2600" b="1" dirty="0">
                <a:solidFill>
                  <a:schemeClr val="accent5">
                    <a:lumMod val="50000"/>
                  </a:schemeClr>
                </a:solidFill>
              </a:rPr>
              <a:t>Local condition is: </a:t>
            </a:r>
            <a:r>
              <a:rPr lang="en-US" sz="2600" dirty="0"/>
              <a:t>“Youth are getting alcohol from adults age 21 and older and drinking it at shop parties.”</a:t>
            </a:r>
          </a:p>
          <a:p>
            <a:pPr marL="0" lvl="0" indent="0">
              <a:buNone/>
            </a:pPr>
            <a:r>
              <a:rPr lang="en-US" sz="2600" b="1" dirty="0">
                <a:solidFill>
                  <a:schemeClr val="accent5">
                    <a:lumMod val="50000"/>
                  </a:schemeClr>
                </a:solidFill>
              </a:rPr>
              <a:t>Environmental change is: </a:t>
            </a:r>
            <a:r>
              <a:rPr lang="en-US" sz="2600" dirty="0"/>
              <a:t>“Increased penalties for adults who provide alcohol to youth.” </a:t>
            </a:r>
          </a:p>
          <a:p>
            <a:endParaRPr lang="en-US" sz="2600" dirty="0"/>
          </a:p>
          <a:p>
            <a:pPr lvl="1"/>
            <a:r>
              <a:rPr lang="en-US" sz="2600" dirty="0"/>
              <a:t>Childcare</a:t>
            </a:r>
          </a:p>
          <a:p>
            <a:pPr lvl="1"/>
            <a:r>
              <a:rPr lang="en-US" sz="2600" dirty="0"/>
              <a:t>Transportation</a:t>
            </a:r>
          </a:p>
          <a:p>
            <a:endParaRPr lang="en-US" dirty="0"/>
          </a:p>
        </p:txBody>
      </p:sp>
    </p:spTree>
    <p:extLst>
      <p:ext uri="{BB962C8B-B14F-4D97-AF65-F5344CB8AC3E}">
        <p14:creationId xmlns:p14="http://schemas.microsoft.com/office/powerpoint/2010/main" val="405100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Change Consequences</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324574"/>
          </a:xfrm>
        </p:spPr>
        <p:txBody>
          <a:bodyPr>
            <a:normAutofit fontScale="92500" lnSpcReduction="10000"/>
          </a:bodyPr>
          <a:lstStyle/>
          <a:p>
            <a:pPr marL="0" lvl="0" indent="0">
              <a:buNone/>
            </a:pPr>
            <a:r>
              <a:rPr lang="en-US" sz="2600" b="1" dirty="0">
                <a:solidFill>
                  <a:schemeClr val="accent5">
                    <a:lumMod val="50000"/>
                  </a:schemeClr>
                </a:solidFill>
              </a:rPr>
              <a:t>Local condition is: </a:t>
            </a:r>
            <a:r>
              <a:rPr lang="en-US" sz="2600" dirty="0"/>
              <a:t>“Youth are getting alcohol from adults age 21 and older and drinking it at shop parties.”</a:t>
            </a:r>
          </a:p>
          <a:p>
            <a:pPr marL="0" lvl="0" indent="0">
              <a:buNone/>
            </a:pPr>
            <a:r>
              <a:rPr lang="en-US" sz="2600" b="1" dirty="0">
                <a:solidFill>
                  <a:schemeClr val="accent5">
                    <a:lumMod val="50000"/>
                  </a:schemeClr>
                </a:solidFill>
              </a:rPr>
              <a:t>Environmental change is: </a:t>
            </a:r>
            <a:r>
              <a:rPr lang="en-US" sz="2600" dirty="0"/>
              <a:t>“Increased penalties for adults who provide alcohol to youth.” </a:t>
            </a:r>
          </a:p>
          <a:p>
            <a:endParaRPr lang="en-US" sz="2600" dirty="0"/>
          </a:p>
          <a:p>
            <a:r>
              <a:rPr lang="en-US" sz="2600" dirty="0"/>
              <a:t>Texting </a:t>
            </a:r>
            <a:r>
              <a:rPr lang="en-US" sz="2600" dirty="0" err="1"/>
              <a:t>Tipline</a:t>
            </a:r>
            <a:r>
              <a:rPr lang="en-US" sz="2600" dirty="0"/>
              <a:t> – promoted as a tool to report adults who are providing alcohol</a:t>
            </a:r>
          </a:p>
          <a:p>
            <a:r>
              <a:rPr lang="en-US" sz="2600" dirty="0"/>
              <a:t>Incentive for adults who submit tips about other adults who are providing alcohol</a:t>
            </a:r>
          </a:p>
          <a:p>
            <a:r>
              <a:rPr lang="en-US" sz="2600" dirty="0"/>
              <a:t>Disincentives – name published for illegally providing alcohol to youth</a:t>
            </a:r>
          </a:p>
          <a:p>
            <a:endParaRPr lang="en-US" dirty="0"/>
          </a:p>
        </p:txBody>
      </p:sp>
    </p:spTree>
    <p:extLst>
      <p:ext uri="{BB962C8B-B14F-4D97-AF65-F5344CB8AC3E}">
        <p14:creationId xmlns:p14="http://schemas.microsoft.com/office/powerpoint/2010/main" val="1187155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2" y="821956"/>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Physical Design</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324574"/>
          </a:xfrm>
        </p:spPr>
        <p:txBody>
          <a:bodyPr>
            <a:normAutofit fontScale="92500" lnSpcReduction="20000"/>
          </a:bodyPr>
          <a:lstStyle/>
          <a:p>
            <a:pPr marL="0" lvl="0" indent="0">
              <a:buNone/>
            </a:pPr>
            <a:r>
              <a:rPr lang="en-US" sz="2600" b="1" dirty="0">
                <a:solidFill>
                  <a:schemeClr val="accent5">
                    <a:lumMod val="50000"/>
                  </a:schemeClr>
                </a:solidFill>
              </a:rPr>
              <a:t>Local condition is: </a:t>
            </a:r>
            <a:r>
              <a:rPr lang="en-US" sz="2600" dirty="0"/>
              <a:t>“Youth are getting alcohol from adults age 21 and older and drinking it at shop parties.”</a:t>
            </a:r>
          </a:p>
          <a:p>
            <a:pPr marL="0" lvl="0" indent="0">
              <a:buNone/>
            </a:pPr>
            <a:r>
              <a:rPr lang="en-US" sz="2600" b="1" dirty="0">
                <a:solidFill>
                  <a:schemeClr val="accent5">
                    <a:lumMod val="50000"/>
                  </a:schemeClr>
                </a:solidFill>
              </a:rPr>
              <a:t>Environmental change is: </a:t>
            </a:r>
            <a:r>
              <a:rPr lang="en-US" sz="2600" dirty="0"/>
              <a:t>“Increased penalties for adults who provide alcohol to youth.” </a:t>
            </a:r>
          </a:p>
          <a:p>
            <a:endParaRPr lang="en-US" sz="2600" dirty="0"/>
          </a:p>
          <a:p>
            <a:r>
              <a:rPr lang="en-US" sz="2600" dirty="0"/>
              <a:t>Permanent signs up at retail establishments – “It is illegal to purchase alcohol for minors.”</a:t>
            </a:r>
          </a:p>
          <a:p>
            <a:r>
              <a:rPr lang="en-US" sz="2600" dirty="0"/>
              <a:t>Cameras in retail establishment parking lots – increase prosecution of adults providing alcohol</a:t>
            </a:r>
          </a:p>
          <a:p>
            <a:r>
              <a:rPr lang="en-US" sz="2600" dirty="0"/>
              <a:t>Not in My House Sticker Shock campaign materials – education on the laws and consequences for providing alcohol to minors</a:t>
            </a:r>
          </a:p>
          <a:p>
            <a:endParaRPr lang="en-US" dirty="0"/>
          </a:p>
        </p:txBody>
      </p:sp>
    </p:spTree>
    <p:extLst>
      <p:ext uri="{BB962C8B-B14F-4D97-AF65-F5344CB8AC3E}">
        <p14:creationId xmlns:p14="http://schemas.microsoft.com/office/powerpoint/2010/main" val="92303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0" y="789683"/>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Environmental Change</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2022438"/>
            <a:ext cx="8347874" cy="4496696"/>
          </a:xfrm>
        </p:spPr>
        <p:txBody>
          <a:bodyPr>
            <a:normAutofit fontScale="62500" lnSpcReduction="20000"/>
          </a:bodyPr>
          <a:lstStyle/>
          <a:p>
            <a:pPr marL="0" lvl="0" indent="0">
              <a:buNone/>
            </a:pPr>
            <a:r>
              <a:rPr lang="en-US" sz="3800" b="1" dirty="0">
                <a:solidFill>
                  <a:schemeClr val="accent5">
                    <a:lumMod val="50000"/>
                  </a:schemeClr>
                </a:solidFill>
              </a:rPr>
              <a:t>Local condition is: </a:t>
            </a:r>
            <a:r>
              <a:rPr lang="en-US" sz="3800" dirty="0"/>
              <a:t>“Youth are getting alcohol from adults age 21 and older and drinking it at shop parties.”</a:t>
            </a:r>
          </a:p>
          <a:p>
            <a:pPr marL="0" lvl="0" indent="0">
              <a:buNone/>
            </a:pPr>
            <a:r>
              <a:rPr lang="en-US" sz="3800" b="1" dirty="0">
                <a:solidFill>
                  <a:schemeClr val="accent5">
                    <a:lumMod val="50000"/>
                  </a:schemeClr>
                </a:solidFill>
              </a:rPr>
              <a:t>Environmental change is: </a:t>
            </a:r>
            <a:r>
              <a:rPr lang="en-US" sz="3800" dirty="0"/>
              <a:t>“Increased penalties for adults who provide alcohol to youth.” </a:t>
            </a:r>
          </a:p>
          <a:p>
            <a:endParaRPr lang="en-US" sz="3800" dirty="0"/>
          </a:p>
          <a:p>
            <a:r>
              <a:rPr lang="en-US" sz="3800" dirty="0"/>
              <a:t>Increased penalties for adults who provide alcohol to youth.</a:t>
            </a:r>
          </a:p>
          <a:p>
            <a:pPr lvl="1"/>
            <a:r>
              <a:rPr lang="en-US" sz="3800" dirty="0"/>
              <a:t>Law enforcement adopts new protocols on enforcing the laws for providing alcohol</a:t>
            </a:r>
          </a:p>
          <a:p>
            <a:pPr lvl="1"/>
            <a:r>
              <a:rPr lang="en-US" sz="3800" dirty="0"/>
              <a:t>Court makes it a requirement of minimum fine and community service</a:t>
            </a:r>
          </a:p>
          <a:p>
            <a:pPr lvl="1"/>
            <a:r>
              <a:rPr lang="en-US" sz="3800" dirty="0"/>
              <a:t>Law enforcement adopts new protocols on source investigations</a:t>
            </a:r>
          </a:p>
          <a:p>
            <a:endParaRPr lang="en-US" dirty="0"/>
          </a:p>
        </p:txBody>
      </p:sp>
    </p:spTree>
    <p:extLst>
      <p:ext uri="{BB962C8B-B14F-4D97-AF65-F5344CB8AC3E}">
        <p14:creationId xmlns:p14="http://schemas.microsoft.com/office/powerpoint/2010/main" val="2242761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DAF0-691E-4438-BD75-CD9D3C5D10D4}"/>
              </a:ext>
            </a:extLst>
          </p:cNvPr>
          <p:cNvSpPr>
            <a:spLocks noGrp="1"/>
          </p:cNvSpPr>
          <p:nvPr>
            <p:ph type="title"/>
          </p:nvPr>
        </p:nvSpPr>
        <p:spPr>
          <a:xfrm>
            <a:off x="3267550" y="174404"/>
            <a:ext cx="8347873" cy="763525"/>
          </a:xfrm>
        </p:spPr>
        <p:txBody>
          <a:bodyPr>
            <a:normAutofit fontScale="90000"/>
          </a:bodyPr>
          <a:lstStyle/>
          <a:p>
            <a:r>
              <a:rPr lang="en-US" dirty="0">
                <a:solidFill>
                  <a:schemeClr val="accent5"/>
                </a:solidFill>
              </a:rPr>
              <a:t>Parents Lead</a:t>
            </a:r>
          </a:p>
        </p:txBody>
      </p:sp>
      <p:sp>
        <p:nvSpPr>
          <p:cNvPr id="3" name="Content Placeholder 2">
            <a:extLst>
              <a:ext uri="{FF2B5EF4-FFF2-40B4-BE49-F238E27FC236}">
                <a16:creationId xmlns:a16="http://schemas.microsoft.com/office/drawing/2014/main" id="{725E3892-8925-4767-A58B-1CD93773ADE5}"/>
              </a:ext>
            </a:extLst>
          </p:cNvPr>
          <p:cNvSpPr>
            <a:spLocks noGrp="1"/>
          </p:cNvSpPr>
          <p:nvPr>
            <p:ph idx="1"/>
          </p:nvPr>
        </p:nvSpPr>
        <p:spPr>
          <a:xfrm>
            <a:off x="3244830" y="937929"/>
            <a:ext cx="8347873" cy="530949"/>
          </a:xfrm>
        </p:spPr>
        <p:txBody>
          <a:bodyPr>
            <a:normAutofit/>
          </a:bodyPr>
          <a:lstStyle/>
          <a:p>
            <a:pPr marL="0" indent="0">
              <a:buNone/>
            </a:pPr>
            <a:r>
              <a:rPr lang="en-US" sz="2600" dirty="0">
                <a:solidFill>
                  <a:schemeClr val="accent5">
                    <a:lumMod val="50000"/>
                  </a:schemeClr>
                </a:solidFill>
              </a:rPr>
              <a:t>Implementation of Community Toolkit (Attachment C): </a:t>
            </a:r>
          </a:p>
        </p:txBody>
      </p:sp>
      <p:pic>
        <p:nvPicPr>
          <p:cNvPr id="6" name="Picture 5">
            <a:extLst>
              <a:ext uri="{FF2B5EF4-FFF2-40B4-BE49-F238E27FC236}">
                <a16:creationId xmlns:a16="http://schemas.microsoft.com/office/drawing/2014/main" id="{0AD4026C-7392-F3A6-4900-761993193544}"/>
              </a:ext>
            </a:extLst>
          </p:cNvPr>
          <p:cNvPicPr>
            <a:picLocks noChangeAspect="1"/>
          </p:cNvPicPr>
          <p:nvPr/>
        </p:nvPicPr>
        <p:blipFill>
          <a:blip r:embed="rId3"/>
          <a:stretch>
            <a:fillRect/>
          </a:stretch>
        </p:blipFill>
        <p:spPr>
          <a:xfrm>
            <a:off x="2220705" y="1848257"/>
            <a:ext cx="5067739" cy="349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ext&#10;&#10;Description automatically generated">
            <a:extLst>
              <a:ext uri="{FF2B5EF4-FFF2-40B4-BE49-F238E27FC236}">
                <a16:creationId xmlns:a16="http://schemas.microsoft.com/office/drawing/2014/main" id="{71637271-669A-4D9A-AC6E-2F48EE81BF0C}"/>
              </a:ext>
            </a:extLst>
          </p:cNvPr>
          <p:cNvPicPr>
            <a:picLocks noChangeAspect="1"/>
          </p:cNvPicPr>
          <p:nvPr/>
        </p:nvPicPr>
        <p:blipFill>
          <a:blip r:embed="rId4"/>
          <a:stretch>
            <a:fillRect/>
          </a:stretch>
        </p:blipFill>
        <p:spPr>
          <a:xfrm>
            <a:off x="6822354" y="2232403"/>
            <a:ext cx="4866789" cy="4441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931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407689-1305-46A4-860D-C85AD297C13E}"/>
              </a:ext>
            </a:extLst>
          </p:cNvPr>
          <p:cNvSpPr>
            <a:spLocks noGrp="1"/>
          </p:cNvSpPr>
          <p:nvPr>
            <p:ph type="title"/>
          </p:nvPr>
        </p:nvSpPr>
        <p:spPr>
          <a:xfrm>
            <a:off x="3449110" y="129225"/>
            <a:ext cx="8347873" cy="763525"/>
          </a:xfrm>
        </p:spPr>
        <p:txBody>
          <a:bodyPr>
            <a:normAutofit fontScale="90000"/>
          </a:bodyPr>
          <a:lstStyle/>
          <a:p>
            <a:r>
              <a:rPr lang="en-US" dirty="0">
                <a:solidFill>
                  <a:srgbClr val="00B0F0"/>
                </a:solidFill>
              </a:rPr>
              <a:t>Implementation Phase</a:t>
            </a:r>
          </a:p>
        </p:txBody>
      </p:sp>
      <p:sp>
        <p:nvSpPr>
          <p:cNvPr id="8" name="Content Placeholder 4">
            <a:extLst>
              <a:ext uri="{FF2B5EF4-FFF2-40B4-BE49-F238E27FC236}">
                <a16:creationId xmlns:a16="http://schemas.microsoft.com/office/drawing/2014/main" id="{CBC99860-648C-4C04-A4C6-347185789989}"/>
              </a:ext>
            </a:extLst>
          </p:cNvPr>
          <p:cNvSpPr txBox="1">
            <a:spLocks/>
          </p:cNvSpPr>
          <p:nvPr/>
        </p:nvSpPr>
        <p:spPr>
          <a:xfrm>
            <a:off x="3449110" y="789683"/>
            <a:ext cx="8347873" cy="763525"/>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Monthly Reimbursements</a:t>
            </a:r>
          </a:p>
        </p:txBody>
      </p:sp>
      <p:sp>
        <p:nvSpPr>
          <p:cNvPr id="5" name="Content Placeholder 2">
            <a:extLst>
              <a:ext uri="{FF2B5EF4-FFF2-40B4-BE49-F238E27FC236}">
                <a16:creationId xmlns:a16="http://schemas.microsoft.com/office/drawing/2014/main" id="{A2D378B0-2EBE-4E27-A334-5B3F9D5310DC}"/>
              </a:ext>
            </a:extLst>
          </p:cNvPr>
          <p:cNvSpPr>
            <a:spLocks noGrp="1"/>
          </p:cNvSpPr>
          <p:nvPr>
            <p:ph idx="1"/>
          </p:nvPr>
        </p:nvSpPr>
        <p:spPr>
          <a:xfrm>
            <a:off x="3449109" y="1774082"/>
            <a:ext cx="8347874" cy="4706337"/>
          </a:xfrm>
        </p:spPr>
        <p:txBody>
          <a:bodyPr>
            <a:normAutofit/>
          </a:bodyPr>
          <a:lstStyle/>
          <a:p>
            <a:pPr marL="0" lvl="0" indent="0">
              <a:buNone/>
            </a:pPr>
            <a:r>
              <a:rPr lang="en-US" sz="2800" b="1" dirty="0"/>
              <a:t>Submit all monthly reimbursements to Kali</a:t>
            </a:r>
          </a:p>
          <a:p>
            <a:pPr lvl="1"/>
            <a:r>
              <a:rPr lang="en-US" sz="2800" dirty="0"/>
              <a:t>Submit by the 10</a:t>
            </a:r>
            <a:r>
              <a:rPr lang="en-US" sz="2800" baseline="30000" dirty="0"/>
              <a:t>th</a:t>
            </a:r>
            <a:r>
              <a:rPr lang="en-US" sz="2800" dirty="0"/>
              <a:t> of each month </a:t>
            </a:r>
          </a:p>
          <a:p>
            <a:pPr lvl="1"/>
            <a:r>
              <a:rPr lang="en-US" sz="2800" dirty="0"/>
              <a:t>$8,000 LPHU/$14,000 Tribal maximum/month  </a:t>
            </a:r>
          </a:p>
          <a:p>
            <a:pPr lvl="2"/>
            <a:r>
              <a:rPr lang="en-US" sz="2800" dirty="0"/>
              <a:t>encourage year long implementation of activities</a:t>
            </a:r>
          </a:p>
          <a:p>
            <a:pPr lvl="1"/>
            <a:r>
              <a:rPr lang="en-US" sz="2800" dirty="0"/>
              <a:t>SFN1763  </a:t>
            </a:r>
            <a:r>
              <a:rPr lang="en-US" sz="2800" dirty="0">
                <a:hlinkClick r:id="rId3"/>
              </a:rPr>
              <a:t>https://www.nd.gov/eforms/Doc/sfn01763.pdf</a:t>
            </a:r>
            <a:endParaRPr lang="en-US" sz="2800" dirty="0">
              <a:solidFill>
                <a:prstClr val="white">
                  <a:lumMod val="50000"/>
                </a:prstClr>
              </a:solidFill>
            </a:endParaRPr>
          </a:p>
          <a:p>
            <a:pPr lvl="1"/>
            <a:r>
              <a:rPr lang="en-US" sz="2800" dirty="0">
                <a:solidFill>
                  <a:prstClr val="white">
                    <a:lumMod val="50000"/>
                  </a:prstClr>
                </a:solidFill>
              </a:rPr>
              <a:t>Pay attention to activity monthly maximums</a:t>
            </a:r>
          </a:p>
          <a:p>
            <a:pPr lvl="1"/>
            <a:endParaRPr lang="en-US" sz="2800" dirty="0"/>
          </a:p>
          <a:p>
            <a:pPr marL="0" indent="0">
              <a:buNone/>
            </a:pPr>
            <a:endParaRPr lang="en-US" dirty="0"/>
          </a:p>
        </p:txBody>
      </p:sp>
    </p:spTree>
    <p:extLst>
      <p:ext uri="{BB962C8B-B14F-4D97-AF65-F5344CB8AC3E}">
        <p14:creationId xmlns:p14="http://schemas.microsoft.com/office/powerpoint/2010/main" val="169739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1943100" y="457200"/>
            <a:ext cx="8229600" cy="1143000"/>
          </a:xfrm>
        </p:spPr>
        <p:txBody>
          <a:bodyPr>
            <a:normAutofit fontScale="90000"/>
          </a:bodyPr>
          <a:lstStyle/>
          <a:p>
            <a:r>
              <a:rPr lang="en-US" dirty="0"/>
              <a:t>Substance Abuse and Mental Health Services Administration (SAMHSA)</a:t>
            </a:r>
          </a:p>
        </p:txBody>
      </p:sp>
      <p:sp>
        <p:nvSpPr>
          <p:cNvPr id="14" name="TextBox 13"/>
          <p:cNvSpPr txBox="1"/>
          <p:nvPr/>
        </p:nvSpPr>
        <p:spPr>
          <a:xfrm>
            <a:off x="1691084" y="2286001"/>
            <a:ext cx="6386117" cy="2554545"/>
          </a:xfrm>
          <a:prstGeom prst="rect">
            <a:avLst/>
          </a:prstGeom>
          <a:noFill/>
        </p:spPr>
        <p:txBody>
          <a:bodyPr wrap="square" rtlCol="0">
            <a:spAutoFit/>
          </a:bodyPr>
          <a:lstStyle/>
          <a:p>
            <a:r>
              <a:rPr lang="en-US" sz="3000" dirty="0">
                <a:solidFill>
                  <a:prstClr val="black"/>
                </a:solidFill>
                <a:latin typeface="Corbel"/>
              </a:rPr>
              <a:t>Federal agency within the U.S. Department of Health and Human Services </a:t>
            </a:r>
          </a:p>
          <a:p>
            <a:endParaRPr lang="en-US" sz="1000" dirty="0">
              <a:solidFill>
                <a:prstClr val="black"/>
              </a:solidFill>
              <a:latin typeface="Corbel"/>
            </a:endParaRPr>
          </a:p>
          <a:p>
            <a:r>
              <a:rPr lang="en-US" sz="3000" dirty="0">
                <a:solidFill>
                  <a:prstClr val="black"/>
                </a:solidFill>
                <a:latin typeface="Corbel"/>
              </a:rPr>
              <a:t>Leads public health efforts to </a:t>
            </a:r>
            <a:r>
              <a:rPr lang="en-US" sz="3000" b="1" dirty="0">
                <a:solidFill>
                  <a:prstClr val="black"/>
                </a:solidFill>
                <a:latin typeface="Corbel"/>
              </a:rPr>
              <a:t>advance the behavioral health of the nation</a:t>
            </a:r>
            <a:r>
              <a:rPr lang="en-US" sz="3000" dirty="0">
                <a:solidFill>
                  <a:prstClr val="black"/>
                </a:solidFill>
                <a:latin typeface="Corbel"/>
              </a:rPr>
              <a:t>. </a:t>
            </a:r>
          </a:p>
        </p:txBody>
      </p:sp>
      <p:sp>
        <p:nvSpPr>
          <p:cNvPr id="9" name="Rectangle 8"/>
          <p:cNvSpPr/>
          <p:nvPr/>
        </p:nvSpPr>
        <p:spPr>
          <a:xfrm>
            <a:off x="1447800" y="0"/>
            <a:ext cx="9220200" cy="30480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120597"/>
            <a:ext cx="9143999" cy="70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Diagram 1"/>
          <p:cNvGraphicFramePr/>
          <p:nvPr/>
        </p:nvGraphicFramePr>
        <p:xfrm>
          <a:off x="7962902" y="1676400"/>
          <a:ext cx="2933698" cy="43679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6413074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609601" y="1933688"/>
            <a:ext cx="8579228" cy="4714538"/>
          </a:xfrm>
        </p:spPr>
        <p:txBody>
          <a:bodyPr>
            <a:normAutofit fontScale="92500" lnSpcReduction="20000"/>
          </a:bodyPr>
          <a:lstStyle/>
          <a:p>
            <a:pPr marL="0" indent="0">
              <a:buNone/>
            </a:pPr>
            <a:r>
              <a:rPr lang="en-US" sz="4200" b="1" dirty="0"/>
              <a:t>Four Phases: </a:t>
            </a:r>
          </a:p>
          <a:p>
            <a:pPr marL="0" indent="0">
              <a:buNone/>
            </a:pPr>
            <a:r>
              <a:rPr lang="en-US" dirty="0"/>
              <a:t>1. Assessment Phase</a:t>
            </a:r>
          </a:p>
          <a:p>
            <a:pPr lvl="1"/>
            <a:r>
              <a:rPr lang="en-US" dirty="0"/>
              <a:t>October 1, 2023 – November 30, 2023</a:t>
            </a:r>
          </a:p>
          <a:p>
            <a:pPr marL="0" indent="0">
              <a:buNone/>
            </a:pPr>
            <a:r>
              <a:rPr lang="en-US" dirty="0"/>
              <a:t>2. Planning Phase</a:t>
            </a:r>
          </a:p>
          <a:p>
            <a:pPr lvl="1"/>
            <a:r>
              <a:rPr lang="en-US" dirty="0"/>
              <a:t>December 1, 2023 – December 31, 2023</a:t>
            </a:r>
          </a:p>
          <a:p>
            <a:pPr marL="0" indent="0">
              <a:buNone/>
            </a:pPr>
            <a:r>
              <a:rPr lang="en-US" dirty="0"/>
              <a:t>3. Implementation Phase</a:t>
            </a:r>
          </a:p>
          <a:p>
            <a:pPr lvl="1"/>
            <a:r>
              <a:rPr lang="en-US" dirty="0"/>
              <a:t>January 1, 2024 – July 31, 2026</a:t>
            </a:r>
          </a:p>
          <a:p>
            <a:pPr marL="0" indent="0">
              <a:buNone/>
            </a:pPr>
            <a:r>
              <a:rPr lang="en-US" dirty="0"/>
              <a:t>4. Evaluation Phase</a:t>
            </a:r>
          </a:p>
          <a:p>
            <a:pPr lvl="1"/>
            <a:r>
              <a:rPr lang="en-US" dirty="0"/>
              <a:t>August 1, 2026 – September 30, 2026</a:t>
            </a:r>
          </a:p>
          <a:p>
            <a:pPr marL="0" indent="0">
              <a:buNone/>
            </a:pPr>
            <a:endParaRPr lang="en-US" dirty="0"/>
          </a:p>
        </p:txBody>
      </p:sp>
      <p:sp>
        <p:nvSpPr>
          <p:cNvPr id="2" name="Rectangle: Rounded Corners 1">
            <a:extLst>
              <a:ext uri="{FF2B5EF4-FFF2-40B4-BE49-F238E27FC236}">
                <a16:creationId xmlns:a16="http://schemas.microsoft.com/office/drawing/2014/main" id="{78DD2330-E00D-737F-10C3-652B646B0798}"/>
              </a:ext>
            </a:extLst>
          </p:cNvPr>
          <p:cNvSpPr/>
          <p:nvPr/>
        </p:nvSpPr>
        <p:spPr>
          <a:xfrm>
            <a:off x="609600" y="5407950"/>
            <a:ext cx="7075251" cy="1143000"/>
          </a:xfrm>
          <a:prstGeom prst="roundRect">
            <a:avLst/>
          </a:prstGeom>
          <a:noFill/>
          <a:ln w="571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4">
            <a:extLst>
              <a:ext uri="{FF2B5EF4-FFF2-40B4-BE49-F238E27FC236}">
                <a16:creationId xmlns:a16="http://schemas.microsoft.com/office/drawing/2014/main" id="{ADCC4BDB-1149-98FC-C524-8454A804AA11}"/>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Tree>
    <p:extLst>
      <p:ext uri="{BB962C8B-B14F-4D97-AF65-F5344CB8AC3E}">
        <p14:creationId xmlns:p14="http://schemas.microsoft.com/office/powerpoint/2010/main" val="3784688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a:bodyPr>
          <a:lstStyle/>
          <a:p>
            <a:r>
              <a:rPr lang="en-US" sz="4300" dirty="0">
                <a:solidFill>
                  <a:srgbClr val="FFC000"/>
                </a:solidFill>
              </a:rPr>
              <a:t>Evaluation Phase</a:t>
            </a:r>
          </a:p>
        </p:txBody>
      </p:sp>
      <p:sp>
        <p:nvSpPr>
          <p:cNvPr id="12" name="Rectangle 11">
            <a:extLst>
              <a:ext uri="{FF2B5EF4-FFF2-40B4-BE49-F238E27FC236}">
                <a16:creationId xmlns:a16="http://schemas.microsoft.com/office/drawing/2014/main" id="{9EC4790B-A062-446F-AD70-40A317CCD1BF}"/>
              </a:ext>
            </a:extLst>
          </p:cNvPr>
          <p:cNvSpPr/>
          <p:nvPr/>
        </p:nvSpPr>
        <p:spPr>
          <a:xfrm>
            <a:off x="8321040" y="2891790"/>
            <a:ext cx="2788920" cy="33604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831F79-3CCD-44D2-8000-42D4005694C8}"/>
              </a:ext>
            </a:extLst>
          </p:cNvPr>
          <p:cNvSpPr txBox="1"/>
          <p:nvPr/>
        </p:nvSpPr>
        <p:spPr>
          <a:xfrm>
            <a:off x="7918921" y="2368570"/>
            <a:ext cx="3593157" cy="523220"/>
          </a:xfrm>
          <a:prstGeom prst="rect">
            <a:avLst/>
          </a:prstGeom>
          <a:noFill/>
          <a:ln>
            <a:noFill/>
          </a:ln>
        </p:spPr>
        <p:txBody>
          <a:bodyPr wrap="square" rtlCol="0">
            <a:spAutoFit/>
          </a:bodyPr>
          <a:lstStyle/>
          <a:p>
            <a:pPr algn="ctr"/>
            <a:r>
              <a:rPr lang="en-US" sz="2800" b="1" dirty="0">
                <a:solidFill>
                  <a:srgbClr val="FFC000"/>
                </a:solidFill>
              </a:rPr>
              <a:t>EVALUATION</a:t>
            </a:r>
          </a:p>
        </p:txBody>
      </p:sp>
      <p:cxnSp>
        <p:nvCxnSpPr>
          <p:cNvPr id="5" name="Straight Arrow Connector 4">
            <a:extLst>
              <a:ext uri="{FF2B5EF4-FFF2-40B4-BE49-F238E27FC236}">
                <a16:creationId xmlns:a16="http://schemas.microsoft.com/office/drawing/2014/main" id="{7E8F5D57-3E48-4722-8463-C7A6DD6054A8}"/>
              </a:ext>
            </a:extLst>
          </p:cNvPr>
          <p:cNvCxnSpPr/>
          <p:nvPr/>
        </p:nvCxnSpPr>
        <p:spPr>
          <a:xfrm flipH="1">
            <a:off x="5795010" y="4331970"/>
            <a:ext cx="3051810"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EB610646-9084-4F9B-B722-EBB9A6AC488D}"/>
              </a:ext>
            </a:extLst>
          </p:cNvPr>
          <p:cNvCxnSpPr>
            <a:cxnSpLocks/>
          </p:cNvCxnSpPr>
          <p:nvPr/>
        </p:nvCxnSpPr>
        <p:spPr>
          <a:xfrm flipH="1">
            <a:off x="4674870" y="4964430"/>
            <a:ext cx="4975860"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FECC172D-10E7-4ECE-AA42-307E357714C2}"/>
              </a:ext>
            </a:extLst>
          </p:cNvPr>
          <p:cNvCxnSpPr>
            <a:cxnSpLocks/>
          </p:cNvCxnSpPr>
          <p:nvPr/>
        </p:nvCxnSpPr>
        <p:spPr>
          <a:xfrm flipH="1">
            <a:off x="3989070" y="5684520"/>
            <a:ext cx="6484620"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8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a:bodyPr>
          <a:lstStyle/>
          <a:p>
            <a:r>
              <a:rPr lang="en-US" sz="4300" dirty="0">
                <a:solidFill>
                  <a:srgbClr val="FFC000"/>
                </a:solidFill>
              </a:rPr>
              <a:t>Evaluation Phase</a:t>
            </a:r>
          </a:p>
        </p:txBody>
      </p:sp>
      <p:sp>
        <p:nvSpPr>
          <p:cNvPr id="12" name="Rectangle 11">
            <a:extLst>
              <a:ext uri="{FF2B5EF4-FFF2-40B4-BE49-F238E27FC236}">
                <a16:creationId xmlns:a16="http://schemas.microsoft.com/office/drawing/2014/main" id="{9EC4790B-A062-446F-AD70-40A317CCD1BF}"/>
              </a:ext>
            </a:extLst>
          </p:cNvPr>
          <p:cNvSpPr/>
          <p:nvPr/>
        </p:nvSpPr>
        <p:spPr>
          <a:xfrm>
            <a:off x="8321040" y="2891790"/>
            <a:ext cx="1085850" cy="33604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831F79-3CCD-44D2-8000-42D4005694C8}"/>
              </a:ext>
            </a:extLst>
          </p:cNvPr>
          <p:cNvSpPr txBox="1"/>
          <p:nvPr/>
        </p:nvSpPr>
        <p:spPr>
          <a:xfrm>
            <a:off x="7055956" y="2368570"/>
            <a:ext cx="3593157" cy="523220"/>
          </a:xfrm>
          <a:prstGeom prst="rect">
            <a:avLst/>
          </a:prstGeom>
          <a:noFill/>
          <a:ln>
            <a:noFill/>
          </a:ln>
        </p:spPr>
        <p:txBody>
          <a:bodyPr wrap="square" rtlCol="0">
            <a:spAutoFit/>
          </a:bodyPr>
          <a:lstStyle/>
          <a:p>
            <a:pPr algn="ctr"/>
            <a:r>
              <a:rPr lang="en-US" sz="2800" b="1" dirty="0">
                <a:solidFill>
                  <a:srgbClr val="FFC000"/>
                </a:solidFill>
              </a:rPr>
              <a:t>PROCESS MEASURES</a:t>
            </a:r>
          </a:p>
        </p:txBody>
      </p:sp>
      <p:cxnSp>
        <p:nvCxnSpPr>
          <p:cNvPr id="5" name="Straight Arrow Connector 4">
            <a:extLst>
              <a:ext uri="{FF2B5EF4-FFF2-40B4-BE49-F238E27FC236}">
                <a16:creationId xmlns:a16="http://schemas.microsoft.com/office/drawing/2014/main" id="{D59E1EB6-3287-4131-883F-098725BA0091}"/>
              </a:ext>
            </a:extLst>
          </p:cNvPr>
          <p:cNvCxnSpPr/>
          <p:nvPr/>
        </p:nvCxnSpPr>
        <p:spPr>
          <a:xfrm flipH="1">
            <a:off x="5726430" y="4343400"/>
            <a:ext cx="2914650"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18695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a:bodyPr>
          <a:lstStyle/>
          <a:p>
            <a:r>
              <a:rPr lang="en-US" sz="4300" dirty="0">
                <a:solidFill>
                  <a:srgbClr val="FFC000"/>
                </a:solidFill>
              </a:rPr>
              <a:t>Evaluation Phase</a:t>
            </a:r>
          </a:p>
        </p:txBody>
      </p:sp>
      <p:sp>
        <p:nvSpPr>
          <p:cNvPr id="12" name="Rectangle 11">
            <a:extLst>
              <a:ext uri="{FF2B5EF4-FFF2-40B4-BE49-F238E27FC236}">
                <a16:creationId xmlns:a16="http://schemas.microsoft.com/office/drawing/2014/main" id="{9EC4790B-A062-446F-AD70-40A317CCD1BF}"/>
              </a:ext>
            </a:extLst>
          </p:cNvPr>
          <p:cNvSpPr/>
          <p:nvPr/>
        </p:nvSpPr>
        <p:spPr>
          <a:xfrm>
            <a:off x="9178290" y="2994660"/>
            <a:ext cx="1085850" cy="33604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831F79-3CCD-44D2-8000-42D4005694C8}"/>
              </a:ext>
            </a:extLst>
          </p:cNvPr>
          <p:cNvSpPr txBox="1"/>
          <p:nvPr/>
        </p:nvSpPr>
        <p:spPr>
          <a:xfrm>
            <a:off x="5977890" y="2368570"/>
            <a:ext cx="4671223" cy="523220"/>
          </a:xfrm>
          <a:prstGeom prst="rect">
            <a:avLst/>
          </a:prstGeom>
          <a:noFill/>
          <a:ln>
            <a:noFill/>
          </a:ln>
        </p:spPr>
        <p:txBody>
          <a:bodyPr wrap="square" rtlCol="0">
            <a:spAutoFit/>
          </a:bodyPr>
          <a:lstStyle/>
          <a:p>
            <a:pPr algn="ctr"/>
            <a:r>
              <a:rPr lang="en-US" sz="2800" b="1" dirty="0">
                <a:solidFill>
                  <a:srgbClr val="FFC000"/>
                </a:solidFill>
              </a:rPr>
              <a:t>INTERMEDIATE MEASURES</a:t>
            </a:r>
          </a:p>
        </p:txBody>
      </p:sp>
      <p:cxnSp>
        <p:nvCxnSpPr>
          <p:cNvPr id="6" name="Straight Arrow Connector 5">
            <a:extLst>
              <a:ext uri="{FF2B5EF4-FFF2-40B4-BE49-F238E27FC236}">
                <a16:creationId xmlns:a16="http://schemas.microsoft.com/office/drawing/2014/main" id="{17DE5C8F-DEB2-4CBB-A343-CE38BC6EA2D9}"/>
              </a:ext>
            </a:extLst>
          </p:cNvPr>
          <p:cNvCxnSpPr>
            <a:cxnSpLocks/>
          </p:cNvCxnSpPr>
          <p:nvPr/>
        </p:nvCxnSpPr>
        <p:spPr>
          <a:xfrm flipH="1">
            <a:off x="4754880" y="4343400"/>
            <a:ext cx="4834890"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2149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extLst>
              <p:ext uri="{D42A27DB-BD31-4B8C-83A1-F6EECF244321}">
                <p14:modId xmlns:p14="http://schemas.microsoft.com/office/powerpoint/2010/main" val="1158301065"/>
              </p:ext>
            </p:extLst>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a:bodyPr>
          <a:lstStyle/>
          <a:p>
            <a:r>
              <a:rPr lang="en-US" sz="4300" dirty="0">
                <a:solidFill>
                  <a:srgbClr val="FFC000"/>
                </a:solidFill>
              </a:rPr>
              <a:t>Evaluation Phase</a:t>
            </a:r>
          </a:p>
        </p:txBody>
      </p:sp>
      <p:grpSp>
        <p:nvGrpSpPr>
          <p:cNvPr id="4" name="Group 3">
            <a:extLst>
              <a:ext uri="{FF2B5EF4-FFF2-40B4-BE49-F238E27FC236}">
                <a16:creationId xmlns:a16="http://schemas.microsoft.com/office/drawing/2014/main" id="{4D75C54D-1932-42F7-9E47-ABC1E77B8295}"/>
              </a:ext>
            </a:extLst>
          </p:cNvPr>
          <p:cNvGrpSpPr/>
          <p:nvPr/>
        </p:nvGrpSpPr>
        <p:grpSpPr>
          <a:xfrm>
            <a:off x="8203829" y="2357140"/>
            <a:ext cx="3593157" cy="3883640"/>
            <a:chOff x="7228255" y="2368570"/>
            <a:chExt cx="3593157" cy="3883640"/>
          </a:xfrm>
        </p:grpSpPr>
        <p:sp>
          <p:nvSpPr>
            <p:cNvPr id="12" name="Rectangle 11">
              <a:extLst>
                <a:ext uri="{FF2B5EF4-FFF2-40B4-BE49-F238E27FC236}">
                  <a16:creationId xmlns:a16="http://schemas.microsoft.com/office/drawing/2014/main" id="{9EC4790B-A062-446F-AD70-40A317CCD1BF}"/>
                </a:ext>
              </a:extLst>
            </p:cNvPr>
            <p:cNvSpPr/>
            <p:nvPr/>
          </p:nvSpPr>
          <p:spPr>
            <a:xfrm>
              <a:off x="9105686" y="2891790"/>
              <a:ext cx="1017270" cy="336042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6831F79-3CCD-44D2-8000-42D4005694C8}"/>
                </a:ext>
              </a:extLst>
            </p:cNvPr>
            <p:cNvSpPr txBox="1"/>
            <p:nvPr/>
          </p:nvSpPr>
          <p:spPr>
            <a:xfrm>
              <a:off x="7228255" y="2368570"/>
              <a:ext cx="3593157" cy="523220"/>
            </a:xfrm>
            <a:prstGeom prst="rect">
              <a:avLst/>
            </a:prstGeom>
            <a:noFill/>
            <a:ln>
              <a:noFill/>
            </a:ln>
          </p:spPr>
          <p:txBody>
            <a:bodyPr wrap="square" rtlCol="0">
              <a:spAutoFit/>
            </a:bodyPr>
            <a:lstStyle/>
            <a:p>
              <a:pPr algn="ctr"/>
              <a:r>
                <a:rPr lang="en-US" sz="2800" b="1" dirty="0">
                  <a:solidFill>
                    <a:srgbClr val="FFC000"/>
                  </a:solidFill>
                </a:rPr>
                <a:t>OUTCOME MEASURES</a:t>
              </a:r>
            </a:p>
          </p:txBody>
        </p:sp>
      </p:grpSp>
      <p:cxnSp>
        <p:nvCxnSpPr>
          <p:cNvPr id="7" name="Straight Arrow Connector 6">
            <a:extLst>
              <a:ext uri="{FF2B5EF4-FFF2-40B4-BE49-F238E27FC236}">
                <a16:creationId xmlns:a16="http://schemas.microsoft.com/office/drawing/2014/main" id="{CD8CD531-8B48-42C7-886B-BF4E66E0FC14}"/>
              </a:ext>
            </a:extLst>
          </p:cNvPr>
          <p:cNvCxnSpPr>
            <a:cxnSpLocks/>
          </p:cNvCxnSpPr>
          <p:nvPr/>
        </p:nvCxnSpPr>
        <p:spPr>
          <a:xfrm flipH="1">
            <a:off x="3909060" y="4400550"/>
            <a:ext cx="6617970"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88269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FFC000"/>
                </a:solidFill>
              </a:rPr>
              <a:t>Evaluation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449113" y="2228850"/>
            <a:ext cx="8347873" cy="4237771"/>
          </a:xfrm>
        </p:spPr>
        <p:txBody>
          <a:bodyPr>
            <a:normAutofit lnSpcReduction="10000"/>
          </a:bodyPr>
          <a:lstStyle/>
          <a:p>
            <a:pPr marL="0" indent="0">
              <a:buNone/>
            </a:pPr>
            <a:r>
              <a:rPr lang="en-US" dirty="0"/>
              <a:t>Determine what worked well and what could be improved on. </a:t>
            </a:r>
          </a:p>
          <a:p>
            <a:r>
              <a:rPr lang="en-US" sz="3200" dirty="0"/>
              <a:t>Process measures – short-term (</a:t>
            </a:r>
            <a:r>
              <a:rPr lang="en-US" sz="3200" i="1" dirty="0"/>
              <a:t>local data collection, based on the local condition</a:t>
            </a:r>
            <a:r>
              <a:rPr lang="en-US" sz="3200" dirty="0"/>
              <a:t>)</a:t>
            </a:r>
          </a:p>
          <a:p>
            <a:r>
              <a:rPr lang="en-US" sz="3200" dirty="0"/>
              <a:t>Outcome measures – long-term (</a:t>
            </a:r>
            <a:r>
              <a:rPr lang="en-US" sz="3200" i="1" dirty="0"/>
              <a:t>environmental changes, decrease in underage drinking, adult binge drinking and the consequences</a:t>
            </a:r>
            <a:r>
              <a:rPr lang="en-US" sz="3200" dirty="0"/>
              <a:t>)</a:t>
            </a:r>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449113" y="853958"/>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Process and Outcome Measures</a:t>
            </a:r>
          </a:p>
        </p:txBody>
      </p:sp>
    </p:spTree>
    <p:extLst>
      <p:ext uri="{BB962C8B-B14F-4D97-AF65-F5344CB8AC3E}">
        <p14:creationId xmlns:p14="http://schemas.microsoft.com/office/powerpoint/2010/main" val="2054096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34329"/>
            <a:ext cx="8347873" cy="763525"/>
          </a:xfrm>
        </p:spPr>
        <p:txBody>
          <a:bodyPr>
            <a:normAutofit fontScale="90000"/>
          </a:bodyPr>
          <a:lstStyle/>
          <a:p>
            <a:r>
              <a:rPr lang="en-US" dirty="0">
                <a:solidFill>
                  <a:srgbClr val="FFC000"/>
                </a:solidFill>
              </a:rPr>
              <a:t>Evaluation Phase</a:t>
            </a:r>
          </a:p>
        </p:txBody>
      </p:sp>
      <p:sp>
        <p:nvSpPr>
          <p:cNvPr id="5" name="Content Placeholder 4">
            <a:extLst>
              <a:ext uri="{FF2B5EF4-FFF2-40B4-BE49-F238E27FC236}">
                <a16:creationId xmlns:a16="http://schemas.microsoft.com/office/drawing/2014/main" id="{00139A14-7F0F-45C7-9380-AA1EC5CD5EC4}"/>
              </a:ext>
            </a:extLst>
          </p:cNvPr>
          <p:cNvSpPr>
            <a:spLocks noGrp="1"/>
          </p:cNvSpPr>
          <p:nvPr>
            <p:ph idx="1"/>
          </p:nvPr>
        </p:nvSpPr>
        <p:spPr>
          <a:xfrm>
            <a:off x="3513964" y="2328662"/>
            <a:ext cx="8347873" cy="4278711"/>
          </a:xfrm>
        </p:spPr>
        <p:txBody>
          <a:bodyPr>
            <a:normAutofit/>
          </a:bodyPr>
          <a:lstStyle/>
          <a:p>
            <a:r>
              <a:rPr lang="en-US" sz="2400" dirty="0"/>
              <a:t>Evaluation Report</a:t>
            </a:r>
          </a:p>
          <a:p>
            <a:pPr lvl="1"/>
            <a:r>
              <a:rPr lang="en-US" sz="2400" dirty="0"/>
              <a:t>By September 30, 2026</a:t>
            </a:r>
          </a:p>
          <a:p>
            <a:r>
              <a:rPr lang="en-US" sz="2400" b="1" dirty="0"/>
              <a:t>Monthly Reimbursements  </a:t>
            </a:r>
          </a:p>
          <a:p>
            <a:pPr lvl="1"/>
            <a:r>
              <a:rPr lang="en-US" sz="2400" dirty="0"/>
              <a:t>Submitted to </a:t>
            </a:r>
            <a:r>
              <a:rPr lang="en-US" sz="2400" b="1" dirty="0"/>
              <a:t>Kali </a:t>
            </a:r>
            <a:r>
              <a:rPr lang="en-US" sz="2400" dirty="0"/>
              <a:t>on September 10</a:t>
            </a:r>
            <a:r>
              <a:rPr lang="en-US" sz="2400" baseline="30000" dirty="0"/>
              <a:t>th</a:t>
            </a:r>
            <a:r>
              <a:rPr lang="en-US" sz="2400" dirty="0"/>
              <a:t> and October 10</a:t>
            </a:r>
            <a:r>
              <a:rPr lang="en-US" sz="2400" baseline="30000" dirty="0"/>
              <a:t>th</a:t>
            </a:r>
            <a:r>
              <a:rPr lang="en-US" sz="2400" dirty="0"/>
              <a:t> </a:t>
            </a:r>
          </a:p>
          <a:p>
            <a:pPr lvl="1"/>
            <a:r>
              <a:rPr lang="en-US" sz="2400" dirty="0"/>
              <a:t>$5,000 maximum/month</a:t>
            </a:r>
          </a:p>
          <a:p>
            <a:pPr lvl="1"/>
            <a:r>
              <a:rPr lang="en-US" sz="2400" dirty="0"/>
              <a:t>SFN1763  </a:t>
            </a:r>
          </a:p>
          <a:p>
            <a:pPr marL="1027113" lvl="2" indent="0">
              <a:buNone/>
            </a:pPr>
            <a:r>
              <a:rPr lang="en-US" sz="2400" dirty="0">
                <a:hlinkClick r:id="rId3"/>
              </a:rPr>
              <a:t>https://www.nd.gov/eforms/Doc/sfn01763.pdf</a:t>
            </a:r>
            <a:endParaRPr lang="en-US" sz="2400" dirty="0"/>
          </a:p>
        </p:txBody>
      </p:sp>
      <p:sp>
        <p:nvSpPr>
          <p:cNvPr id="10" name="Content Placeholder 4">
            <a:extLst>
              <a:ext uri="{FF2B5EF4-FFF2-40B4-BE49-F238E27FC236}">
                <a16:creationId xmlns:a16="http://schemas.microsoft.com/office/drawing/2014/main" id="{F506DF6C-1EA6-4EDB-92AB-FB7522A3E751}"/>
              </a:ext>
            </a:extLst>
          </p:cNvPr>
          <p:cNvSpPr txBox="1">
            <a:spLocks/>
          </p:cNvSpPr>
          <p:nvPr/>
        </p:nvSpPr>
        <p:spPr>
          <a:xfrm>
            <a:off x="3254558" y="1691656"/>
            <a:ext cx="8347873" cy="560327"/>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bg1">
                    <a:lumMod val="50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bg1">
                    <a:lumMod val="50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bg1">
                    <a:lumMod val="50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3800" b="1" dirty="0"/>
              <a:t>Deadlines and Monthly Reimbursements</a:t>
            </a:r>
          </a:p>
        </p:txBody>
      </p:sp>
    </p:spTree>
    <p:extLst>
      <p:ext uri="{BB962C8B-B14F-4D97-AF65-F5344CB8AC3E}">
        <p14:creationId xmlns:p14="http://schemas.microsoft.com/office/powerpoint/2010/main" val="3289989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B333-DEBF-466A-B505-376152B9E07F}"/>
              </a:ext>
            </a:extLst>
          </p:cNvPr>
          <p:cNvSpPr>
            <a:spLocks noGrp="1"/>
          </p:cNvSpPr>
          <p:nvPr>
            <p:ph type="title"/>
          </p:nvPr>
        </p:nvSpPr>
        <p:spPr>
          <a:xfrm>
            <a:off x="598621" y="69489"/>
            <a:ext cx="10994760" cy="1018033"/>
          </a:xfrm>
        </p:spPr>
        <p:txBody>
          <a:bodyPr/>
          <a:lstStyle/>
          <a:p>
            <a:r>
              <a:rPr lang="en-US" dirty="0"/>
              <a:t>Technical Assistance</a:t>
            </a:r>
          </a:p>
        </p:txBody>
      </p:sp>
      <p:sp>
        <p:nvSpPr>
          <p:cNvPr id="3" name="Content Placeholder 2">
            <a:extLst>
              <a:ext uri="{FF2B5EF4-FFF2-40B4-BE49-F238E27FC236}">
                <a16:creationId xmlns:a16="http://schemas.microsoft.com/office/drawing/2014/main" id="{FD5E5F33-FE50-4AC3-9E2C-443395FD4F2A}"/>
              </a:ext>
            </a:extLst>
          </p:cNvPr>
          <p:cNvSpPr>
            <a:spLocks noGrp="1"/>
          </p:cNvSpPr>
          <p:nvPr>
            <p:ph idx="1"/>
          </p:nvPr>
        </p:nvSpPr>
        <p:spPr>
          <a:xfrm>
            <a:off x="598621" y="1954530"/>
            <a:ext cx="10994760" cy="4903469"/>
          </a:xfrm>
        </p:spPr>
        <p:txBody>
          <a:bodyPr>
            <a:normAutofit/>
          </a:bodyPr>
          <a:lstStyle/>
          <a:p>
            <a:r>
              <a:rPr lang="en-US" sz="2000" b="1" dirty="0"/>
              <a:t>State Staff</a:t>
            </a:r>
          </a:p>
          <a:p>
            <a:r>
              <a:rPr lang="en-US" sz="2000" b="1" dirty="0"/>
              <a:t>Prevention Website: </a:t>
            </a:r>
            <a:r>
              <a:rPr lang="en-US" sz="2000" b="1" dirty="0">
                <a:hlinkClick r:id="rId3"/>
              </a:rPr>
              <a:t>https://www.hhs.nd.gov/behavioral-health/prevention</a:t>
            </a:r>
            <a:endParaRPr lang="en-US" sz="2000" b="1" dirty="0"/>
          </a:p>
          <a:p>
            <a:r>
              <a:rPr lang="en-US" sz="2000" b="1" dirty="0"/>
              <a:t>Grantee Portal: </a:t>
            </a:r>
            <a:r>
              <a:rPr lang="en-US" sz="2000" b="1" dirty="0">
                <a:hlinkClick r:id="rId4"/>
              </a:rPr>
              <a:t>https://www.hhs.nd.gov/behavioral-health/prevention/current-grantee-overview</a:t>
            </a:r>
            <a:endParaRPr lang="en-US" sz="2000" b="1" dirty="0"/>
          </a:p>
          <a:p>
            <a:r>
              <a:rPr lang="en-US" sz="2000" b="1" dirty="0"/>
              <a:t>Videos and Resources (State)</a:t>
            </a:r>
          </a:p>
          <a:p>
            <a:pPr lvl="1"/>
            <a:r>
              <a:rPr lang="en-US" sz="2000" dirty="0"/>
              <a:t>What is Prevention?</a:t>
            </a:r>
          </a:p>
          <a:p>
            <a:pPr lvl="1"/>
            <a:r>
              <a:rPr lang="en-US" sz="2000" dirty="0"/>
              <a:t>Past training/recorded meetings</a:t>
            </a:r>
          </a:p>
          <a:p>
            <a:r>
              <a:rPr lang="en-US" sz="2000" b="1" dirty="0"/>
              <a:t>Virtual Quarterly Grantee Presentations (State)</a:t>
            </a:r>
          </a:p>
          <a:p>
            <a:r>
              <a:rPr lang="en-US" sz="2000" b="1" dirty="0"/>
              <a:t>Topic-Specific Recorded and Live Webinars (GP)</a:t>
            </a:r>
          </a:p>
          <a:p>
            <a:r>
              <a:rPr lang="en-US" sz="2000" b="1" dirty="0"/>
              <a:t>In-Person Quarterly Training Events (GP)</a:t>
            </a:r>
          </a:p>
          <a:p>
            <a:r>
              <a:rPr lang="en-US" sz="2000" b="1" dirty="0"/>
              <a:t>Regional Capacity Building Events (GP)</a:t>
            </a:r>
          </a:p>
          <a:p>
            <a:r>
              <a:rPr lang="en-US" sz="2000" b="1" dirty="0"/>
              <a:t>State Capacity Building Event (GP)</a:t>
            </a:r>
            <a:endParaRPr lang="en-US" dirty="0"/>
          </a:p>
          <a:p>
            <a:endParaRPr lang="en-US" dirty="0"/>
          </a:p>
        </p:txBody>
      </p:sp>
      <p:pic>
        <p:nvPicPr>
          <p:cNvPr id="5" name="Picture 4">
            <a:extLst>
              <a:ext uri="{FF2B5EF4-FFF2-40B4-BE49-F238E27FC236}">
                <a16:creationId xmlns:a16="http://schemas.microsoft.com/office/drawing/2014/main" id="{C2D038C8-EFFE-4476-923A-C5104347798D}"/>
              </a:ext>
            </a:extLst>
          </p:cNvPr>
          <p:cNvPicPr>
            <a:picLocks noChangeAspect="1"/>
          </p:cNvPicPr>
          <p:nvPr/>
        </p:nvPicPr>
        <p:blipFill>
          <a:blip r:embed="rId5"/>
          <a:stretch>
            <a:fillRect/>
          </a:stretch>
        </p:blipFill>
        <p:spPr>
          <a:xfrm>
            <a:off x="7052554" y="5200059"/>
            <a:ext cx="4968842" cy="873702"/>
          </a:xfrm>
          <a:prstGeom prst="rect">
            <a:avLst/>
          </a:prstGeom>
        </p:spPr>
      </p:pic>
      <p:pic>
        <p:nvPicPr>
          <p:cNvPr id="7" name="Picture 6">
            <a:extLst>
              <a:ext uri="{FF2B5EF4-FFF2-40B4-BE49-F238E27FC236}">
                <a16:creationId xmlns:a16="http://schemas.microsoft.com/office/drawing/2014/main" id="{DF9A9F25-9B2B-B3C8-7153-5127B9B47CC6}"/>
              </a:ext>
            </a:extLst>
          </p:cNvPr>
          <p:cNvPicPr>
            <a:picLocks noChangeAspect="1"/>
          </p:cNvPicPr>
          <p:nvPr/>
        </p:nvPicPr>
        <p:blipFill>
          <a:blip r:embed="rId6"/>
          <a:stretch>
            <a:fillRect/>
          </a:stretch>
        </p:blipFill>
        <p:spPr>
          <a:xfrm>
            <a:off x="9052753" y="3854166"/>
            <a:ext cx="2540626" cy="1104195"/>
          </a:xfrm>
          <a:prstGeom prst="rect">
            <a:avLst/>
          </a:prstGeom>
        </p:spPr>
      </p:pic>
    </p:spTree>
    <p:extLst>
      <p:ext uri="{BB962C8B-B14F-4D97-AF65-F5344CB8AC3E}">
        <p14:creationId xmlns:p14="http://schemas.microsoft.com/office/powerpoint/2010/main" val="2996046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A field of tall grass&#10;&#10;Description automatically generated">
            <a:extLst>
              <a:ext uri="{FF2B5EF4-FFF2-40B4-BE49-F238E27FC236}">
                <a16:creationId xmlns:a16="http://schemas.microsoft.com/office/drawing/2014/main" id="{D0BB3C3C-C774-403A-8614-D61BB1B6BBFD}"/>
              </a:ext>
            </a:extLst>
          </p:cNvPr>
          <p:cNvPicPr>
            <a:picLocks noChangeAspect="1"/>
          </p:cNvPicPr>
          <p:nvPr/>
        </p:nvPicPr>
        <p:blipFill rotWithShape="1">
          <a:blip r:embed="rId3">
            <a:alphaModFix amt="85000"/>
          </a:blip>
          <a:srcRect t="7327" b="8157"/>
          <a:stretch/>
        </p:blipFill>
        <p:spPr>
          <a:xfrm>
            <a:off x="0" y="0"/>
            <a:ext cx="12192562" cy="6858000"/>
          </a:xfrm>
          <a:prstGeom prst="rect">
            <a:avLst/>
          </a:prstGeom>
        </p:spPr>
      </p:pic>
      <p:sp>
        <p:nvSpPr>
          <p:cNvPr id="4" name="Title 3">
            <a:extLst>
              <a:ext uri="{FF2B5EF4-FFF2-40B4-BE49-F238E27FC236}">
                <a16:creationId xmlns:a16="http://schemas.microsoft.com/office/drawing/2014/main" id="{CEB3239A-B5D2-4F50-8F5C-ED223730F600}"/>
              </a:ext>
            </a:extLst>
          </p:cNvPr>
          <p:cNvSpPr>
            <a:spLocks noGrp="1"/>
          </p:cNvSpPr>
          <p:nvPr>
            <p:ph type="title"/>
          </p:nvPr>
        </p:nvSpPr>
        <p:spPr>
          <a:xfrm>
            <a:off x="200167" y="2633591"/>
            <a:ext cx="11791665" cy="1590817"/>
          </a:xfrm>
        </p:spPr>
        <p:txBody>
          <a:bodyPr>
            <a:normAutofit/>
          </a:bodyPr>
          <a:lstStyle/>
          <a:p>
            <a:r>
              <a:rPr lang="en-US" sz="6000" b="1" dirty="0"/>
              <a:t>Questions?</a:t>
            </a:r>
          </a:p>
        </p:txBody>
      </p:sp>
    </p:spTree>
    <p:extLst>
      <p:ext uri="{BB962C8B-B14F-4D97-AF65-F5344CB8AC3E}">
        <p14:creationId xmlns:p14="http://schemas.microsoft.com/office/powerpoint/2010/main" val="3873451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9C2CAE3E-100F-4665-AAF4-AA5B850615CB}"/>
              </a:ext>
            </a:extLst>
          </p:cNvPr>
          <p:cNvPicPr>
            <a:picLocks noChangeAspect="1"/>
          </p:cNvPicPr>
          <p:nvPr/>
        </p:nvPicPr>
        <p:blipFill rotWithShape="1">
          <a:blip r:embed="rId3"/>
          <a:srcRect t="12960" b="9827"/>
          <a:stretch/>
        </p:blipFill>
        <p:spPr>
          <a:xfrm>
            <a:off x="5317907" y="3840481"/>
            <a:ext cx="6728178" cy="2715962"/>
          </a:xfrm>
          <a:prstGeom prst="rect">
            <a:avLst/>
          </a:prstGeom>
        </p:spPr>
      </p:pic>
      <p:sp>
        <p:nvSpPr>
          <p:cNvPr id="2" name="Title 1">
            <a:extLst>
              <a:ext uri="{FF2B5EF4-FFF2-40B4-BE49-F238E27FC236}">
                <a16:creationId xmlns:a16="http://schemas.microsoft.com/office/drawing/2014/main" id="{C54E69B9-F352-4293-908D-1F1F0925CB10}"/>
              </a:ext>
            </a:extLst>
          </p:cNvPr>
          <p:cNvSpPr>
            <a:spLocks noGrp="1"/>
          </p:cNvSpPr>
          <p:nvPr>
            <p:ph type="title"/>
          </p:nvPr>
        </p:nvSpPr>
        <p:spPr>
          <a:xfrm>
            <a:off x="3449113" y="88867"/>
            <a:ext cx="8347873" cy="763525"/>
          </a:xfrm>
        </p:spPr>
        <p:txBody>
          <a:bodyPr>
            <a:normAutofit fontScale="90000"/>
          </a:bodyPr>
          <a:lstStyle/>
          <a:p>
            <a:r>
              <a:rPr lang="en-US" dirty="0"/>
              <a:t>Community Grantee Funding</a:t>
            </a:r>
          </a:p>
        </p:txBody>
      </p:sp>
      <p:sp>
        <p:nvSpPr>
          <p:cNvPr id="3" name="Content Placeholder 2">
            <a:extLst>
              <a:ext uri="{FF2B5EF4-FFF2-40B4-BE49-F238E27FC236}">
                <a16:creationId xmlns:a16="http://schemas.microsoft.com/office/drawing/2014/main" id="{EA77CC1C-3E68-4AA5-B763-C92BC4E114B7}"/>
              </a:ext>
            </a:extLst>
          </p:cNvPr>
          <p:cNvSpPr>
            <a:spLocks noGrp="1"/>
          </p:cNvSpPr>
          <p:nvPr>
            <p:ph idx="1"/>
          </p:nvPr>
        </p:nvSpPr>
        <p:spPr>
          <a:xfrm>
            <a:off x="3449113" y="958210"/>
            <a:ext cx="8347873" cy="4681415"/>
          </a:xfrm>
        </p:spPr>
        <p:txBody>
          <a:bodyPr/>
          <a:lstStyle/>
          <a:p>
            <a:r>
              <a:rPr lang="en-US" dirty="0"/>
              <a:t>ND BHD allocated $5,460,000 total for three years</a:t>
            </a:r>
          </a:p>
          <a:p>
            <a:r>
              <a:rPr lang="en-US" dirty="0"/>
              <a:t>28 grantees awarded (LPHUs and Tribes)</a:t>
            </a:r>
          </a:p>
        </p:txBody>
      </p:sp>
    </p:spTree>
    <p:extLst>
      <p:ext uri="{BB962C8B-B14F-4D97-AF65-F5344CB8AC3E}">
        <p14:creationId xmlns:p14="http://schemas.microsoft.com/office/powerpoint/2010/main" val="488836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516A4-930C-41B5-9617-65D6F34EA242}"/>
              </a:ext>
            </a:extLst>
          </p:cNvPr>
          <p:cNvSpPr>
            <a:spLocks noGrp="1"/>
          </p:cNvSpPr>
          <p:nvPr>
            <p:ph type="title"/>
          </p:nvPr>
        </p:nvSpPr>
        <p:spPr>
          <a:xfrm>
            <a:off x="5331011" y="0"/>
            <a:ext cx="6546250" cy="1143000"/>
          </a:xfrm>
        </p:spPr>
        <p:txBody>
          <a:bodyPr/>
          <a:lstStyle/>
          <a:p>
            <a:pPr algn="l"/>
            <a:r>
              <a:rPr lang="en-US" dirty="0">
                <a:solidFill>
                  <a:schemeClr val="accent6">
                    <a:lumMod val="75000"/>
                  </a:schemeClr>
                </a:solidFill>
              </a:rPr>
              <a:t>Scope of Service</a:t>
            </a:r>
          </a:p>
        </p:txBody>
      </p:sp>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474530" y="1933688"/>
            <a:ext cx="9712962" cy="4525963"/>
          </a:xfrm>
        </p:spPr>
        <p:txBody>
          <a:bodyPr>
            <a:normAutofit fontScale="92500" lnSpcReduction="20000"/>
          </a:bodyPr>
          <a:lstStyle/>
          <a:p>
            <a:pPr marL="0" indent="0">
              <a:buNone/>
            </a:pPr>
            <a:r>
              <a:rPr lang="en-US" dirty="0"/>
              <a:t>General Expectations</a:t>
            </a:r>
          </a:p>
          <a:p>
            <a:pPr lvl="1">
              <a:buFont typeface="Wingdings" panose="05000000000000000000" pitchFamily="2" charset="2"/>
              <a:buChar char="v"/>
            </a:pPr>
            <a:r>
              <a:rPr lang="en-US" dirty="0"/>
              <a:t>Collaborate</a:t>
            </a:r>
          </a:p>
          <a:p>
            <a:pPr lvl="1">
              <a:buFont typeface="Wingdings" panose="05000000000000000000" pitchFamily="2" charset="2"/>
              <a:buChar char="v"/>
            </a:pPr>
            <a:r>
              <a:rPr lang="en-US" dirty="0"/>
              <a:t>Participate in Training and Technical Assistance (T/TA)</a:t>
            </a:r>
          </a:p>
          <a:p>
            <a:pPr lvl="2">
              <a:buFont typeface="Wingdings" panose="05000000000000000000" pitchFamily="2" charset="2"/>
              <a:buChar char="v"/>
            </a:pPr>
            <a:r>
              <a:rPr lang="en-US" dirty="0"/>
              <a:t>State and Growth Partners</a:t>
            </a:r>
          </a:p>
          <a:p>
            <a:pPr lvl="1">
              <a:buFont typeface="Wingdings" panose="05000000000000000000" pitchFamily="2" charset="2"/>
              <a:buChar char="v"/>
            </a:pPr>
            <a:r>
              <a:rPr lang="en-US" dirty="0"/>
              <a:t>Attend/participate in virtual quarterly meetings, in-person quarterly meetings, consultations, webinars, regional events, etc.</a:t>
            </a:r>
          </a:p>
          <a:p>
            <a:pPr lvl="1">
              <a:buFont typeface="Wingdings" panose="05000000000000000000" pitchFamily="2" charset="2"/>
              <a:buChar char="v"/>
            </a:pPr>
            <a:r>
              <a:rPr lang="en-US" dirty="0"/>
              <a:t>Complete a Substance Abuse Prevention Skills Training (SAPST)</a:t>
            </a:r>
          </a:p>
          <a:p>
            <a:pPr lvl="1">
              <a:buFont typeface="Wingdings" panose="05000000000000000000" pitchFamily="2" charset="2"/>
              <a:buChar char="v"/>
            </a:pPr>
            <a:r>
              <a:rPr lang="en-US" dirty="0"/>
              <a:t>Submit Monthly Reporting</a:t>
            </a:r>
          </a:p>
        </p:txBody>
      </p:sp>
    </p:spTree>
    <p:extLst>
      <p:ext uri="{BB962C8B-B14F-4D97-AF65-F5344CB8AC3E}">
        <p14:creationId xmlns:p14="http://schemas.microsoft.com/office/powerpoint/2010/main" val="2496401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B516A4-930C-41B5-9617-65D6F34EA242}"/>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609601" y="1933688"/>
            <a:ext cx="8579228" cy="4714538"/>
          </a:xfrm>
        </p:spPr>
        <p:txBody>
          <a:bodyPr>
            <a:normAutofit fontScale="92500" lnSpcReduction="20000"/>
          </a:bodyPr>
          <a:lstStyle/>
          <a:p>
            <a:pPr marL="0" indent="0">
              <a:buNone/>
            </a:pPr>
            <a:r>
              <a:rPr lang="en-US" sz="4200" b="1" dirty="0"/>
              <a:t>Four Phases: </a:t>
            </a:r>
          </a:p>
          <a:p>
            <a:pPr marL="0" indent="0">
              <a:buNone/>
            </a:pPr>
            <a:r>
              <a:rPr lang="en-US" dirty="0"/>
              <a:t>1. Assessment Phase</a:t>
            </a:r>
          </a:p>
          <a:p>
            <a:pPr lvl="1"/>
            <a:r>
              <a:rPr lang="en-US" dirty="0"/>
              <a:t>October 1, 2023 – November 30, 2023</a:t>
            </a:r>
          </a:p>
          <a:p>
            <a:pPr marL="0" indent="0">
              <a:buNone/>
            </a:pPr>
            <a:r>
              <a:rPr lang="en-US" dirty="0"/>
              <a:t>2. Planning Phase</a:t>
            </a:r>
          </a:p>
          <a:p>
            <a:pPr lvl="1"/>
            <a:r>
              <a:rPr lang="en-US" dirty="0"/>
              <a:t>December 1, 2023 – December 31, 2023</a:t>
            </a:r>
          </a:p>
          <a:p>
            <a:pPr marL="0" indent="0">
              <a:buNone/>
            </a:pPr>
            <a:r>
              <a:rPr lang="en-US" dirty="0"/>
              <a:t>3. Implementation Phase</a:t>
            </a:r>
          </a:p>
          <a:p>
            <a:pPr lvl="1"/>
            <a:r>
              <a:rPr lang="en-US" dirty="0"/>
              <a:t>January 1, 2024 – July 31, 2026</a:t>
            </a:r>
          </a:p>
          <a:p>
            <a:pPr marL="0" indent="0">
              <a:buNone/>
            </a:pPr>
            <a:r>
              <a:rPr lang="en-US" dirty="0"/>
              <a:t>4. Evaluation Phase</a:t>
            </a:r>
          </a:p>
          <a:p>
            <a:pPr lvl="1"/>
            <a:r>
              <a:rPr lang="en-US" dirty="0"/>
              <a:t>August 1, 2026 – September 30, 2026</a:t>
            </a:r>
          </a:p>
          <a:p>
            <a:pPr marL="0" indent="0">
              <a:buNone/>
            </a:pPr>
            <a:endParaRPr lang="en-US" dirty="0"/>
          </a:p>
        </p:txBody>
      </p:sp>
    </p:spTree>
    <p:extLst>
      <p:ext uri="{BB962C8B-B14F-4D97-AF65-F5344CB8AC3E}">
        <p14:creationId xmlns:p14="http://schemas.microsoft.com/office/powerpoint/2010/main" val="653310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26F921B-25BC-4FA8-93F0-CED3A691BA89}"/>
              </a:ext>
            </a:extLst>
          </p:cNvPr>
          <p:cNvSpPr>
            <a:spLocks noGrp="1"/>
          </p:cNvSpPr>
          <p:nvPr>
            <p:ph sz="half" idx="2"/>
          </p:nvPr>
        </p:nvSpPr>
        <p:spPr>
          <a:xfrm>
            <a:off x="609601" y="1933688"/>
            <a:ext cx="8579228" cy="4714538"/>
          </a:xfrm>
        </p:spPr>
        <p:txBody>
          <a:bodyPr>
            <a:normAutofit fontScale="92500" lnSpcReduction="20000"/>
          </a:bodyPr>
          <a:lstStyle/>
          <a:p>
            <a:pPr marL="0" indent="0">
              <a:buNone/>
            </a:pPr>
            <a:r>
              <a:rPr lang="en-US" sz="4200" b="1" dirty="0"/>
              <a:t>Four Phases: </a:t>
            </a:r>
          </a:p>
          <a:p>
            <a:pPr marL="0" indent="0">
              <a:buNone/>
            </a:pPr>
            <a:r>
              <a:rPr lang="en-US" dirty="0"/>
              <a:t>1. Assessment Phase</a:t>
            </a:r>
          </a:p>
          <a:p>
            <a:pPr lvl="1"/>
            <a:r>
              <a:rPr lang="en-US" dirty="0"/>
              <a:t>October 1, 2023 – November 30, 2023</a:t>
            </a:r>
          </a:p>
          <a:p>
            <a:pPr marL="0" indent="0">
              <a:buNone/>
            </a:pPr>
            <a:r>
              <a:rPr lang="en-US" dirty="0"/>
              <a:t>2. Planning Phase</a:t>
            </a:r>
          </a:p>
          <a:p>
            <a:pPr lvl="1"/>
            <a:r>
              <a:rPr lang="en-US" dirty="0"/>
              <a:t>December 1, 2023 – December 31, 2023</a:t>
            </a:r>
          </a:p>
          <a:p>
            <a:pPr marL="0" indent="0">
              <a:buNone/>
            </a:pPr>
            <a:r>
              <a:rPr lang="en-US" dirty="0"/>
              <a:t>3. Implementation Phase</a:t>
            </a:r>
          </a:p>
          <a:p>
            <a:pPr lvl="1"/>
            <a:r>
              <a:rPr lang="en-US" dirty="0"/>
              <a:t>January 1, 2024 – July 31, 2026</a:t>
            </a:r>
          </a:p>
          <a:p>
            <a:pPr marL="0" indent="0">
              <a:buNone/>
            </a:pPr>
            <a:r>
              <a:rPr lang="en-US" dirty="0"/>
              <a:t>4. Evaluation Phase</a:t>
            </a:r>
          </a:p>
          <a:p>
            <a:pPr lvl="1"/>
            <a:r>
              <a:rPr lang="en-US" dirty="0"/>
              <a:t>August 1, 2026 – September 30, 2026</a:t>
            </a:r>
          </a:p>
          <a:p>
            <a:pPr marL="0" indent="0">
              <a:buNone/>
            </a:pPr>
            <a:endParaRPr lang="en-US" dirty="0"/>
          </a:p>
        </p:txBody>
      </p:sp>
      <p:pic>
        <p:nvPicPr>
          <p:cNvPr id="2" name="Picture 1">
            <a:extLst>
              <a:ext uri="{FF2B5EF4-FFF2-40B4-BE49-F238E27FC236}">
                <a16:creationId xmlns:a16="http://schemas.microsoft.com/office/drawing/2014/main" id="{6C5AFC7A-01DC-CCAB-FF03-C2B86916C3F8}"/>
              </a:ext>
            </a:extLst>
          </p:cNvPr>
          <p:cNvPicPr>
            <a:picLocks noChangeAspect="1"/>
          </p:cNvPicPr>
          <p:nvPr/>
        </p:nvPicPr>
        <p:blipFill>
          <a:blip r:embed="rId3"/>
          <a:stretch>
            <a:fillRect/>
          </a:stretch>
        </p:blipFill>
        <p:spPr>
          <a:xfrm>
            <a:off x="609600" y="2341392"/>
            <a:ext cx="7419475" cy="1280271"/>
          </a:xfrm>
          <a:prstGeom prst="rect">
            <a:avLst/>
          </a:prstGeom>
        </p:spPr>
      </p:pic>
      <p:sp>
        <p:nvSpPr>
          <p:cNvPr id="6" name="Title 4">
            <a:extLst>
              <a:ext uri="{FF2B5EF4-FFF2-40B4-BE49-F238E27FC236}">
                <a16:creationId xmlns:a16="http://schemas.microsoft.com/office/drawing/2014/main" id="{EEE1D2D4-F723-7A37-4226-B4E97AF86334}"/>
              </a:ext>
            </a:extLst>
          </p:cNvPr>
          <p:cNvSpPr>
            <a:spLocks noGrp="1"/>
          </p:cNvSpPr>
          <p:nvPr>
            <p:ph type="title"/>
          </p:nvPr>
        </p:nvSpPr>
        <p:spPr>
          <a:xfrm>
            <a:off x="4513634" y="43032"/>
            <a:ext cx="7068765" cy="1143000"/>
          </a:xfrm>
        </p:spPr>
        <p:txBody>
          <a:bodyPr/>
          <a:lstStyle/>
          <a:p>
            <a:pPr algn="r"/>
            <a:r>
              <a:rPr lang="en-US" dirty="0">
                <a:solidFill>
                  <a:schemeClr val="accent6">
                    <a:lumMod val="75000"/>
                  </a:schemeClr>
                </a:solidFill>
              </a:rPr>
              <a:t>Scope of Service</a:t>
            </a:r>
          </a:p>
        </p:txBody>
      </p:sp>
    </p:spTree>
    <p:extLst>
      <p:ext uri="{BB962C8B-B14F-4D97-AF65-F5344CB8AC3E}">
        <p14:creationId xmlns:p14="http://schemas.microsoft.com/office/powerpoint/2010/main" val="107258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4124E6B-032D-4DA8-AFF9-E222F9DAE9D3}"/>
              </a:ext>
            </a:extLst>
          </p:cNvPr>
          <p:cNvGraphicFramePr>
            <a:graphicFrameLocks noChangeAspect="1"/>
          </p:cNvGraphicFramePr>
          <p:nvPr>
            <p:extLst>
              <p:ext uri="{D42A27DB-BD31-4B8C-83A1-F6EECF244321}">
                <p14:modId xmlns:p14="http://schemas.microsoft.com/office/powerpoint/2010/main" val="799769161"/>
              </p:ext>
            </p:extLst>
          </p:nvPr>
        </p:nvGraphicFramePr>
        <p:xfrm>
          <a:off x="3104515" y="699047"/>
          <a:ext cx="8347873" cy="6261823"/>
        </p:xfrm>
        <a:graphic>
          <a:graphicData uri="http://schemas.openxmlformats.org/presentationml/2006/ole">
            <mc:AlternateContent xmlns:mc="http://schemas.openxmlformats.org/markup-compatibility/2006">
              <mc:Choice xmlns:v="urn:schemas-microsoft-com:vml" Requires="v">
                <p:oleObj name="Acrobat Document" r:id="rId3" imgW="26334720" imgH="19751040" progId="AcroExch.Document.DC">
                  <p:embed/>
                </p:oleObj>
              </mc:Choice>
              <mc:Fallback>
                <p:oleObj name="Acrobat Document" r:id="rId3" imgW="26334720" imgH="19751040" progId="AcroExch.Document.DC">
                  <p:embed/>
                  <p:pic>
                    <p:nvPicPr>
                      <p:cNvPr id="3" name="Object 2">
                        <a:extLst>
                          <a:ext uri="{FF2B5EF4-FFF2-40B4-BE49-F238E27FC236}">
                            <a16:creationId xmlns:a16="http://schemas.microsoft.com/office/drawing/2014/main" id="{A4124E6B-032D-4DA8-AFF9-E222F9DAE9D3}"/>
                          </a:ext>
                        </a:extLst>
                      </p:cNvPr>
                      <p:cNvPicPr/>
                      <p:nvPr/>
                    </p:nvPicPr>
                    <p:blipFill>
                      <a:blip r:embed="rId4"/>
                      <a:stretch>
                        <a:fillRect/>
                      </a:stretch>
                    </p:blipFill>
                    <p:spPr>
                      <a:xfrm>
                        <a:off x="3104515" y="699047"/>
                        <a:ext cx="8347873" cy="626182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5DD47E-0EF3-439A-B5BE-5C691C6150EE}"/>
              </a:ext>
            </a:extLst>
          </p:cNvPr>
          <p:cNvSpPr>
            <a:spLocks noGrp="1"/>
          </p:cNvSpPr>
          <p:nvPr>
            <p:ph type="title"/>
          </p:nvPr>
        </p:nvSpPr>
        <p:spPr>
          <a:xfrm>
            <a:off x="3449113" y="198281"/>
            <a:ext cx="8347873" cy="763525"/>
          </a:xfrm>
        </p:spPr>
        <p:txBody>
          <a:bodyPr>
            <a:normAutofit fontScale="90000"/>
          </a:bodyPr>
          <a:lstStyle/>
          <a:p>
            <a:r>
              <a:rPr lang="en-US" dirty="0">
                <a:solidFill>
                  <a:srgbClr val="FF0000"/>
                </a:solidFill>
              </a:rPr>
              <a:t>Assessment Phase</a:t>
            </a:r>
          </a:p>
        </p:txBody>
      </p:sp>
      <p:grpSp>
        <p:nvGrpSpPr>
          <p:cNvPr id="9" name="Group 8">
            <a:extLst>
              <a:ext uri="{FF2B5EF4-FFF2-40B4-BE49-F238E27FC236}">
                <a16:creationId xmlns:a16="http://schemas.microsoft.com/office/drawing/2014/main" id="{248C113D-157E-48A4-96BA-5138DF1E977C}"/>
              </a:ext>
            </a:extLst>
          </p:cNvPr>
          <p:cNvGrpSpPr/>
          <p:nvPr/>
        </p:nvGrpSpPr>
        <p:grpSpPr>
          <a:xfrm>
            <a:off x="3257550" y="2343150"/>
            <a:ext cx="2926081" cy="3909060"/>
            <a:chOff x="3257550" y="2343150"/>
            <a:chExt cx="2926081" cy="3909060"/>
          </a:xfrm>
        </p:grpSpPr>
        <p:sp>
          <p:nvSpPr>
            <p:cNvPr id="7" name="Rectangle 6">
              <a:extLst>
                <a:ext uri="{FF2B5EF4-FFF2-40B4-BE49-F238E27FC236}">
                  <a16:creationId xmlns:a16="http://schemas.microsoft.com/office/drawing/2014/main" id="{67EAD389-14A3-4E62-8F2F-A1C4652026AC}"/>
                </a:ext>
              </a:extLst>
            </p:cNvPr>
            <p:cNvSpPr/>
            <p:nvPr/>
          </p:nvSpPr>
          <p:spPr>
            <a:xfrm>
              <a:off x="3314701" y="2891790"/>
              <a:ext cx="2868930" cy="33604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62224106-F2ED-4D81-8627-8F7CA04E2179}"/>
                </a:ext>
              </a:extLst>
            </p:cNvPr>
            <p:cNvSpPr txBox="1"/>
            <p:nvPr/>
          </p:nvSpPr>
          <p:spPr>
            <a:xfrm>
              <a:off x="3257550" y="2343150"/>
              <a:ext cx="2838450" cy="523220"/>
            </a:xfrm>
            <a:prstGeom prst="rect">
              <a:avLst/>
            </a:prstGeom>
            <a:noFill/>
          </p:spPr>
          <p:txBody>
            <a:bodyPr wrap="square" rtlCol="0">
              <a:spAutoFit/>
            </a:bodyPr>
            <a:lstStyle/>
            <a:p>
              <a:pPr algn="ctr"/>
              <a:r>
                <a:rPr lang="en-US" sz="2800" b="1" dirty="0">
                  <a:solidFill>
                    <a:srgbClr val="FF0000"/>
                  </a:solidFill>
                </a:rPr>
                <a:t>ASSESSMENT</a:t>
              </a:r>
            </a:p>
          </p:txBody>
        </p:sp>
      </p:grpSp>
    </p:spTree>
    <p:extLst>
      <p:ext uri="{BB962C8B-B14F-4D97-AF65-F5344CB8AC3E}">
        <p14:creationId xmlns:p14="http://schemas.microsoft.com/office/powerpoint/2010/main" val="1350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60144-field-template-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4B5BD186EB041A130BDBB4D478364" ma:contentTypeVersion="17" ma:contentTypeDescription="Create a new document." ma:contentTypeScope="" ma:versionID="16bc5f9df577677e179de0afe9623464">
  <xsd:schema xmlns:xsd="http://www.w3.org/2001/XMLSchema" xmlns:xs="http://www.w3.org/2001/XMLSchema" xmlns:p="http://schemas.microsoft.com/office/2006/metadata/properties" xmlns:ns1="http://schemas.microsoft.com/sharepoint/v3" xmlns:ns2="32fd87cb-4676-4bac-a38b-4256ab1adecf" xmlns:ns3="b4c80073-f77f-404e-ab27-a0703747d089" xmlns:ns4="25d83d48-fb20-4537-95a6-325135718581" targetNamespace="http://schemas.microsoft.com/office/2006/metadata/properties" ma:root="true" ma:fieldsID="a3aa6041e82a053f5080a5f5f2033c8f" ns1:_="" ns2:_="" ns3:_="" ns4:_="">
    <xsd:import namespace="http://schemas.microsoft.com/sharepoint/v3"/>
    <xsd:import namespace="32fd87cb-4676-4bac-a38b-4256ab1adecf"/>
    <xsd:import namespace="b4c80073-f77f-404e-ab27-a0703747d089"/>
    <xsd:import namespace="25d83d48-fb20-4537-95a6-3251357185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fd87cb-4676-4bac-a38b-4256ab1ade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80073-f77f-404e-ab27-a0703747d0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d83d48-fb20-4537-95a6-32513571858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02e187f-58cd-4d28-91e3-5a1adae2d78f}" ma:internalName="TaxCatchAll" ma:showField="CatchAllData" ma:web="b4c80073-f77f-404e-ab27-a0703747d0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226413-FC37-4B91-AF51-88F4E622A612}"/>
</file>

<file path=customXml/itemProps2.xml><?xml version="1.0" encoding="utf-8"?>
<ds:datastoreItem xmlns:ds="http://schemas.openxmlformats.org/officeDocument/2006/customXml" ds:itemID="{EC3219D3-929A-454D-9177-84D35365D5E2}"/>
</file>

<file path=docProps/app.xml><?xml version="1.0" encoding="utf-8"?>
<Properties xmlns="http://schemas.openxmlformats.org/officeDocument/2006/extended-properties" xmlns:vt="http://schemas.openxmlformats.org/officeDocument/2006/docPropsVTypes">
  <Template/>
  <TotalTime>9263</TotalTime>
  <Words>4165</Words>
  <Application>Microsoft Office PowerPoint</Application>
  <PresentationFormat>Widescreen</PresentationFormat>
  <Paragraphs>420</Paragraphs>
  <Slides>48</Slides>
  <Notes>47</Notes>
  <HiddenSlides>8</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Google Sans</vt:lpstr>
      <vt:lpstr>Muli Black</vt:lpstr>
      <vt:lpstr>Arial</vt:lpstr>
      <vt:lpstr>Calibri</vt:lpstr>
      <vt:lpstr>Corbel</vt:lpstr>
      <vt:lpstr>Franklin Gothic Medium</vt:lpstr>
      <vt:lpstr>Segoe UI</vt:lpstr>
      <vt:lpstr>Segoe UI Black</vt:lpstr>
      <vt:lpstr>Wingdings</vt:lpstr>
      <vt:lpstr>160144-field-template-16x9</vt:lpstr>
      <vt:lpstr>Acrobat Document</vt:lpstr>
      <vt:lpstr>SUPTRS Community Grant</vt:lpstr>
      <vt:lpstr>Purpose of the Grant  </vt:lpstr>
      <vt:lpstr>Funding</vt:lpstr>
      <vt:lpstr>Substance Abuse and Mental Health Services Administration (SAMHSA)</vt:lpstr>
      <vt:lpstr>Community Grantee Funding</vt:lpstr>
      <vt:lpstr>Scope of Service</vt:lpstr>
      <vt:lpstr>Scope of Service</vt:lpstr>
      <vt:lpstr>Scope of Service</vt:lpstr>
      <vt:lpstr>Assessment Phase</vt:lpstr>
      <vt:lpstr>Assessment Phase</vt:lpstr>
      <vt:lpstr>Assessment Phase</vt:lpstr>
      <vt:lpstr>Assessment Phase</vt:lpstr>
      <vt:lpstr>Assessment Phase</vt:lpstr>
      <vt:lpstr>Assessment Phase</vt:lpstr>
      <vt:lpstr>PowerPoint Presentation</vt:lpstr>
      <vt:lpstr>Scope of Service</vt:lpstr>
      <vt:lpstr>Planning Phase</vt:lpstr>
      <vt:lpstr>Planning Phase</vt:lpstr>
      <vt:lpstr>Focus</vt:lpstr>
      <vt:lpstr>Planning Phase</vt:lpstr>
      <vt:lpstr>Scope of Service</vt:lpstr>
      <vt:lpstr>Planning Phase</vt:lpstr>
      <vt:lpstr>Planning Phase</vt:lpstr>
      <vt:lpstr>Planning Phase</vt:lpstr>
      <vt:lpstr>PowerPoint Presentation</vt:lpstr>
      <vt:lpstr>1st Quarterly Presentation</vt:lpstr>
      <vt:lpstr>Scope of Service</vt:lpstr>
      <vt:lpstr>Implementation Phase</vt:lpstr>
      <vt:lpstr>Implementation Phase</vt:lpstr>
      <vt:lpstr>Implementation Phase</vt:lpstr>
      <vt:lpstr>Implementation Phase</vt:lpstr>
      <vt:lpstr>Implementation Phase</vt:lpstr>
      <vt:lpstr>Implementation Phase</vt:lpstr>
      <vt:lpstr>Implementation Phase</vt:lpstr>
      <vt:lpstr>Implementation Phase</vt:lpstr>
      <vt:lpstr>Implementation Phase</vt:lpstr>
      <vt:lpstr>Implementation Phase</vt:lpstr>
      <vt:lpstr>Parents Lead</vt:lpstr>
      <vt:lpstr>Implementation Phase</vt:lpstr>
      <vt:lpstr>Scope of Service</vt:lpstr>
      <vt:lpstr>Evaluation Phase</vt:lpstr>
      <vt:lpstr>Evaluation Phase</vt:lpstr>
      <vt:lpstr>Evaluation Phase</vt:lpstr>
      <vt:lpstr>Evaluation Phase</vt:lpstr>
      <vt:lpstr>Evaluation Phase</vt:lpstr>
      <vt:lpstr>Evaluation Phase</vt:lpstr>
      <vt:lpstr>Technical Assistance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Grant Opportunity</dc:title>
  <dc:creator>Volk, Thomas M.</dc:creator>
  <cp:lastModifiedBy>Volk, Thomas M.</cp:lastModifiedBy>
  <cp:revision>127</cp:revision>
  <cp:lastPrinted>2020-10-01T17:31:27Z</cp:lastPrinted>
  <dcterms:created xsi:type="dcterms:W3CDTF">2019-09-24T19:24:29Z</dcterms:created>
  <dcterms:modified xsi:type="dcterms:W3CDTF">2023-12-18T17:55:07Z</dcterms:modified>
</cp:coreProperties>
</file>