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13"/>
  </p:notesMasterIdLst>
  <p:sldIdLst>
    <p:sldId id="256" r:id="rId2"/>
    <p:sldId id="257" r:id="rId3"/>
    <p:sldId id="303" r:id="rId4"/>
    <p:sldId id="311" r:id="rId5"/>
    <p:sldId id="306" r:id="rId6"/>
    <p:sldId id="304" r:id="rId7"/>
    <p:sldId id="308" r:id="rId8"/>
    <p:sldId id="305" r:id="rId9"/>
    <p:sldId id="309" r:id="rId10"/>
    <p:sldId id="310" r:id="rId11"/>
    <p:sldId id="300"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0" autoAdjust="0"/>
    <p:restoredTop sz="89103" autoAdjust="0"/>
  </p:normalViewPr>
  <p:slideViewPr>
    <p:cSldViewPr snapToGrid="0">
      <p:cViewPr varScale="1">
        <p:scale>
          <a:sx n="112" d="100"/>
          <a:sy n="112" d="100"/>
        </p:scale>
        <p:origin x="264" y="9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D1942B-50AF-4666-9503-7A7B68A69DA9}" type="datetimeFigureOut">
              <a:rPr lang="en-US" smtClean="0"/>
              <a:t>7/11/2023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D73039-753A-457C-B2C9-2EB613814859}" type="slidenum">
              <a:rPr lang="en-US" smtClean="0"/>
              <a:t>‹#›</a:t>
            </a:fld>
            <a:endParaRPr lang="en-US"/>
          </a:p>
        </p:txBody>
      </p:sp>
    </p:spTree>
    <p:extLst>
      <p:ext uri="{BB962C8B-B14F-4D97-AF65-F5344CB8AC3E}">
        <p14:creationId xmlns:p14="http://schemas.microsoft.com/office/powerpoint/2010/main" val="2064477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864F40C-F45B-42CE-9549-6439FEB9401E}" type="datetimeFigureOut">
              <a:rPr lang="en-US" smtClean="0"/>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08680-60E4-4A8F-AF0B-37BC36C2B775}" type="slidenum">
              <a:rPr lang="en-US" smtClean="0"/>
              <a:t>‹#›</a:t>
            </a:fld>
            <a:endParaRPr lang="en-US"/>
          </a:p>
        </p:txBody>
      </p:sp>
    </p:spTree>
    <p:extLst>
      <p:ext uri="{BB962C8B-B14F-4D97-AF65-F5344CB8AC3E}">
        <p14:creationId xmlns:p14="http://schemas.microsoft.com/office/powerpoint/2010/main" val="1199524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864F40C-F45B-42CE-9549-6439FEB9401E}" type="datetimeFigureOut">
              <a:rPr lang="en-US" smtClean="0"/>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08680-60E4-4A8F-AF0B-37BC36C2B775}" type="slidenum">
              <a:rPr lang="en-US" smtClean="0"/>
              <a:t>‹#›</a:t>
            </a:fld>
            <a:endParaRPr lang="en-US"/>
          </a:p>
        </p:txBody>
      </p:sp>
    </p:spTree>
    <p:extLst>
      <p:ext uri="{BB962C8B-B14F-4D97-AF65-F5344CB8AC3E}">
        <p14:creationId xmlns:p14="http://schemas.microsoft.com/office/powerpoint/2010/main" val="3973053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B864F40C-F45B-42CE-9549-6439FEB9401E}" type="datetimeFigureOut">
              <a:rPr lang="en-US" smtClean="0"/>
              <a:t>7/11/2023</a:t>
            </a:fld>
            <a:endParaRPr lang="en-US"/>
          </a:p>
        </p:txBody>
      </p:sp>
      <p:sp>
        <p:nvSpPr>
          <p:cNvPr id="5" name="Footer Placeholder 4"/>
          <p:cNvSpPr>
            <a:spLocks noGrp="1"/>
          </p:cNvSpPr>
          <p:nvPr>
            <p:ph type="ftr" sz="quarter" idx="11"/>
          </p:nvPr>
        </p:nvSpPr>
        <p:spPr>
          <a:xfrm>
            <a:off x="3776135" y="6422854"/>
            <a:ext cx="4279669" cy="365125"/>
          </a:xfrm>
        </p:spPr>
        <p:txBody>
          <a:bodyPr/>
          <a:lstStyle/>
          <a:p>
            <a:endParaRPr lang="en-US"/>
          </a:p>
        </p:txBody>
      </p:sp>
      <p:sp>
        <p:nvSpPr>
          <p:cNvPr id="6" name="Slide Number Placeholder 5"/>
          <p:cNvSpPr>
            <a:spLocks noGrp="1"/>
          </p:cNvSpPr>
          <p:nvPr>
            <p:ph type="sldNum" sz="quarter" idx="12"/>
          </p:nvPr>
        </p:nvSpPr>
        <p:spPr>
          <a:xfrm>
            <a:off x="8073048" y="6422854"/>
            <a:ext cx="879759" cy="365125"/>
          </a:xfrm>
        </p:spPr>
        <p:txBody>
          <a:bodyPr/>
          <a:lstStyle/>
          <a:p>
            <a:fld id="{D6008680-60E4-4A8F-AF0B-37BC36C2B775}" type="slidenum">
              <a:rPr lang="en-US" smtClean="0"/>
              <a:t>‹#›</a:t>
            </a:fld>
            <a:endParaRPr lang="en-US"/>
          </a:p>
        </p:txBody>
      </p:sp>
    </p:spTree>
    <p:extLst>
      <p:ext uri="{BB962C8B-B14F-4D97-AF65-F5344CB8AC3E}">
        <p14:creationId xmlns:p14="http://schemas.microsoft.com/office/powerpoint/2010/main" val="3094096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864F40C-F45B-42CE-9549-6439FEB9401E}" type="datetimeFigureOut">
              <a:rPr lang="en-US" smtClean="0"/>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08680-60E4-4A8F-AF0B-37BC36C2B775}" type="slidenum">
              <a:rPr lang="en-US" smtClean="0"/>
              <a:t>‹#›</a:t>
            </a:fld>
            <a:endParaRPr lang="en-US"/>
          </a:p>
        </p:txBody>
      </p:sp>
    </p:spTree>
    <p:extLst>
      <p:ext uri="{BB962C8B-B14F-4D97-AF65-F5344CB8AC3E}">
        <p14:creationId xmlns:p14="http://schemas.microsoft.com/office/powerpoint/2010/main" val="1146236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B864F40C-F45B-42CE-9549-6439FEB9401E}" type="datetimeFigureOut">
              <a:rPr lang="en-US" smtClean="0"/>
              <a:t>7/11/2023</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D6008680-60E4-4A8F-AF0B-37BC36C2B775}" type="slidenum">
              <a:rPr lang="en-US" smtClean="0"/>
              <a:t>‹#›</a:t>
            </a:fld>
            <a:endParaRPr lang="en-US"/>
          </a:p>
        </p:txBody>
      </p:sp>
    </p:spTree>
    <p:extLst>
      <p:ext uri="{BB962C8B-B14F-4D97-AF65-F5344CB8AC3E}">
        <p14:creationId xmlns:p14="http://schemas.microsoft.com/office/powerpoint/2010/main" val="3980701493"/>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864F40C-F45B-42CE-9549-6439FEB9401E}" type="datetimeFigureOut">
              <a:rPr lang="en-US" smtClean="0"/>
              <a:t>7/11/2023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008680-60E4-4A8F-AF0B-37BC36C2B775}" type="slidenum">
              <a:rPr lang="en-US" smtClean="0"/>
              <a:t>‹#›</a:t>
            </a:fld>
            <a:endParaRPr lang="en-US"/>
          </a:p>
        </p:txBody>
      </p:sp>
    </p:spTree>
    <p:extLst>
      <p:ext uri="{BB962C8B-B14F-4D97-AF65-F5344CB8AC3E}">
        <p14:creationId xmlns:p14="http://schemas.microsoft.com/office/powerpoint/2010/main" val="4240316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864F40C-F45B-42CE-9549-6439FEB9401E}" type="datetimeFigureOut">
              <a:rPr lang="en-US" smtClean="0"/>
              <a:t>7/11/2023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008680-60E4-4A8F-AF0B-37BC36C2B775}" type="slidenum">
              <a:rPr lang="en-US" smtClean="0"/>
              <a:t>‹#›</a:t>
            </a:fld>
            <a:endParaRPr lang="en-US"/>
          </a:p>
        </p:txBody>
      </p:sp>
    </p:spTree>
    <p:extLst>
      <p:ext uri="{BB962C8B-B14F-4D97-AF65-F5344CB8AC3E}">
        <p14:creationId xmlns:p14="http://schemas.microsoft.com/office/powerpoint/2010/main" val="3093803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864F40C-F45B-42CE-9549-6439FEB9401E}" type="datetimeFigureOut">
              <a:rPr lang="en-US" smtClean="0"/>
              <a:t>7/11/2023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008680-60E4-4A8F-AF0B-37BC36C2B775}" type="slidenum">
              <a:rPr lang="en-US" smtClean="0"/>
              <a:t>‹#›</a:t>
            </a:fld>
            <a:endParaRPr lang="en-US"/>
          </a:p>
        </p:txBody>
      </p:sp>
    </p:spTree>
    <p:extLst>
      <p:ext uri="{BB962C8B-B14F-4D97-AF65-F5344CB8AC3E}">
        <p14:creationId xmlns:p14="http://schemas.microsoft.com/office/powerpoint/2010/main" val="42626857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64F40C-F45B-42CE-9549-6439FEB9401E}" type="datetimeFigureOut">
              <a:rPr lang="en-US" smtClean="0"/>
              <a:t>7/11/2023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008680-60E4-4A8F-AF0B-37BC36C2B775}" type="slidenum">
              <a:rPr lang="en-US" smtClean="0"/>
              <a:t>‹#›</a:t>
            </a:fld>
            <a:endParaRPr lang="en-US"/>
          </a:p>
        </p:txBody>
      </p:sp>
    </p:spTree>
    <p:extLst>
      <p:ext uri="{BB962C8B-B14F-4D97-AF65-F5344CB8AC3E}">
        <p14:creationId xmlns:p14="http://schemas.microsoft.com/office/powerpoint/2010/main" val="2708730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64F40C-F45B-42CE-9549-6439FEB9401E}" type="datetimeFigureOut">
              <a:rPr lang="en-US" smtClean="0"/>
              <a:t>7/11/2023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008680-60E4-4A8F-AF0B-37BC36C2B775}" type="slidenum">
              <a:rPr lang="en-US" smtClean="0"/>
              <a:t>‹#›</a:t>
            </a:fld>
            <a:endParaRPr lang="en-US"/>
          </a:p>
        </p:txBody>
      </p:sp>
    </p:spTree>
    <p:extLst>
      <p:ext uri="{BB962C8B-B14F-4D97-AF65-F5344CB8AC3E}">
        <p14:creationId xmlns:p14="http://schemas.microsoft.com/office/powerpoint/2010/main" val="4024501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64F40C-F45B-42CE-9549-6439FEB9401E}" type="datetimeFigureOut">
              <a:rPr lang="en-US" smtClean="0"/>
              <a:t>7/11/2023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008680-60E4-4A8F-AF0B-37BC36C2B775}" type="slidenum">
              <a:rPr lang="en-US" smtClean="0"/>
              <a:t>‹#›</a:t>
            </a:fld>
            <a:endParaRPr lang="en-US"/>
          </a:p>
        </p:txBody>
      </p:sp>
    </p:spTree>
    <p:extLst>
      <p:ext uri="{BB962C8B-B14F-4D97-AF65-F5344CB8AC3E}">
        <p14:creationId xmlns:p14="http://schemas.microsoft.com/office/powerpoint/2010/main" val="2934511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B864F40C-F45B-42CE-9549-6439FEB9401E}" type="datetimeFigureOut">
              <a:rPr lang="en-US" smtClean="0"/>
              <a:t>7/11/2023</a:t>
            </a:fld>
            <a:endParaRPr lang="en-US"/>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US"/>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D6008680-60E4-4A8F-AF0B-37BC36C2B775}" type="slidenum">
              <a:rPr lang="en-US" smtClean="0"/>
              <a:t>‹#›</a:t>
            </a:fld>
            <a:endParaRPr lang="en-US"/>
          </a:p>
        </p:txBody>
      </p:sp>
    </p:spTree>
    <p:extLst>
      <p:ext uri="{BB962C8B-B14F-4D97-AF65-F5344CB8AC3E}">
        <p14:creationId xmlns:p14="http://schemas.microsoft.com/office/powerpoint/2010/main" val="1787541877"/>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mailto:williamscharlotte@nd.gov"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opioidresponsenetwork.org/" TargetMode="External"/><Relationship Id="rId2" Type="http://schemas.openxmlformats.org/officeDocument/2006/relationships/hyperlink" Target="https://mprotac.org/newsletter-sign-up/"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29886A-6494-47FC-B7CC-A6E7299339DC}"/>
              </a:ext>
            </a:extLst>
          </p:cNvPr>
          <p:cNvPicPr>
            <a:picLocks noChangeAspect="1"/>
          </p:cNvPicPr>
          <p:nvPr/>
        </p:nvPicPr>
        <p:blipFill>
          <a:blip r:embed="rId2"/>
          <a:stretch>
            <a:fillRect/>
          </a:stretch>
        </p:blipFill>
        <p:spPr>
          <a:xfrm>
            <a:off x="0" y="-1"/>
            <a:ext cx="12192000" cy="6857999"/>
          </a:xfrm>
          <a:prstGeom prst="rect">
            <a:avLst/>
          </a:prstGeom>
        </p:spPr>
      </p:pic>
      <p:pic>
        <p:nvPicPr>
          <p:cNvPr id="7" name="Picture 6">
            <a:extLst>
              <a:ext uri="{FF2B5EF4-FFF2-40B4-BE49-F238E27FC236}">
                <a16:creationId xmlns:a16="http://schemas.microsoft.com/office/drawing/2014/main" id="{39718CCE-70F2-4972-8AF0-8CB4FB7BA0A9}"/>
              </a:ext>
            </a:extLst>
          </p:cNvPr>
          <p:cNvPicPr>
            <a:picLocks noChangeAspect="1"/>
          </p:cNvPicPr>
          <p:nvPr/>
        </p:nvPicPr>
        <p:blipFill>
          <a:blip r:embed="rId3"/>
          <a:stretch>
            <a:fillRect/>
          </a:stretch>
        </p:blipFill>
        <p:spPr>
          <a:xfrm>
            <a:off x="6560249" y="321742"/>
            <a:ext cx="5314798" cy="1322000"/>
          </a:xfrm>
          <a:prstGeom prst="rect">
            <a:avLst/>
          </a:prstGeom>
        </p:spPr>
      </p:pic>
      <p:pic>
        <p:nvPicPr>
          <p:cNvPr id="14" name="Picture 13">
            <a:extLst>
              <a:ext uri="{FF2B5EF4-FFF2-40B4-BE49-F238E27FC236}">
                <a16:creationId xmlns:a16="http://schemas.microsoft.com/office/drawing/2014/main" id="{6CCDC539-0C30-4BC4-951B-487D61431F7C}"/>
              </a:ext>
            </a:extLst>
          </p:cNvPr>
          <p:cNvPicPr>
            <a:picLocks noChangeAspect="1"/>
          </p:cNvPicPr>
          <p:nvPr/>
        </p:nvPicPr>
        <p:blipFill>
          <a:blip r:embed="rId4"/>
          <a:stretch>
            <a:fillRect/>
          </a:stretch>
        </p:blipFill>
        <p:spPr>
          <a:xfrm>
            <a:off x="0" y="3382201"/>
            <a:ext cx="12192000" cy="1320000"/>
          </a:xfrm>
          <a:prstGeom prst="rect">
            <a:avLst/>
          </a:prstGeom>
        </p:spPr>
      </p:pic>
      <p:sp>
        <p:nvSpPr>
          <p:cNvPr id="2" name="TextBox 1">
            <a:extLst>
              <a:ext uri="{FF2B5EF4-FFF2-40B4-BE49-F238E27FC236}">
                <a16:creationId xmlns:a16="http://schemas.microsoft.com/office/drawing/2014/main" id="{F01B7A8B-8842-45F0-A796-A01824B3F4A8}"/>
              </a:ext>
            </a:extLst>
          </p:cNvPr>
          <p:cNvSpPr txBox="1"/>
          <p:nvPr/>
        </p:nvSpPr>
        <p:spPr>
          <a:xfrm>
            <a:off x="0" y="4702201"/>
            <a:ext cx="12192000" cy="1077218"/>
          </a:xfrm>
          <a:prstGeom prst="rect">
            <a:avLst/>
          </a:prstGeom>
          <a:solidFill>
            <a:schemeClr val="tx1">
              <a:alpha val="58000"/>
            </a:schemeClr>
          </a:solidFill>
        </p:spPr>
        <p:txBody>
          <a:bodyPr wrap="square" rtlCol="0">
            <a:spAutoFit/>
          </a:bodyPr>
          <a:lstStyle/>
          <a:p>
            <a:pPr algn="ctr"/>
            <a:r>
              <a:rPr lang="en-US" sz="3600" dirty="0">
                <a:solidFill>
                  <a:schemeClr val="bg1"/>
                </a:solidFill>
              </a:rPr>
              <a:t>2022-2023 Quarterly Meeting #3</a:t>
            </a:r>
          </a:p>
          <a:p>
            <a:pPr algn="ctr"/>
            <a:r>
              <a:rPr lang="en-US" sz="2800">
                <a:solidFill>
                  <a:schemeClr val="bg1"/>
                </a:solidFill>
              </a:rPr>
              <a:t>July 11</a:t>
            </a:r>
            <a:r>
              <a:rPr lang="en-US" sz="2800" baseline="30000">
                <a:solidFill>
                  <a:schemeClr val="bg1"/>
                </a:solidFill>
              </a:rPr>
              <a:t>th</a:t>
            </a:r>
            <a:r>
              <a:rPr lang="en-US" sz="2800">
                <a:solidFill>
                  <a:schemeClr val="bg1"/>
                </a:solidFill>
              </a:rPr>
              <a:t>, 2023</a:t>
            </a:r>
            <a:endParaRPr lang="en-US" sz="2800" dirty="0">
              <a:solidFill>
                <a:schemeClr val="bg1"/>
              </a:solidFill>
            </a:endParaRPr>
          </a:p>
        </p:txBody>
      </p:sp>
    </p:spTree>
    <p:extLst>
      <p:ext uri="{BB962C8B-B14F-4D97-AF65-F5344CB8AC3E}">
        <p14:creationId xmlns:p14="http://schemas.microsoft.com/office/powerpoint/2010/main" val="18223168"/>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B3557-435B-8988-5496-D710FF554BBB}"/>
              </a:ext>
            </a:extLst>
          </p:cNvPr>
          <p:cNvSpPr>
            <a:spLocks noGrp="1"/>
          </p:cNvSpPr>
          <p:nvPr>
            <p:ph type="title"/>
          </p:nvPr>
        </p:nvSpPr>
        <p:spPr/>
        <p:txBody>
          <a:bodyPr/>
          <a:lstStyle/>
          <a:p>
            <a:r>
              <a:rPr lang="en-US" dirty="0"/>
              <a:t>Next Meeting 	</a:t>
            </a:r>
          </a:p>
        </p:txBody>
      </p:sp>
      <p:sp>
        <p:nvSpPr>
          <p:cNvPr id="3" name="Content Placeholder 2">
            <a:extLst>
              <a:ext uri="{FF2B5EF4-FFF2-40B4-BE49-F238E27FC236}">
                <a16:creationId xmlns:a16="http://schemas.microsoft.com/office/drawing/2014/main" id="{37871B10-772F-C3D3-C3E6-77FCB0DDBC8D}"/>
              </a:ext>
            </a:extLst>
          </p:cNvPr>
          <p:cNvSpPr>
            <a:spLocks noGrp="1"/>
          </p:cNvSpPr>
          <p:nvPr>
            <p:ph idx="1"/>
          </p:nvPr>
        </p:nvSpPr>
        <p:spPr/>
        <p:txBody>
          <a:bodyPr/>
          <a:lstStyle/>
          <a:p>
            <a:r>
              <a:rPr lang="en-US" dirty="0"/>
              <a:t>Wednesday, September 6</a:t>
            </a:r>
            <a:r>
              <a:rPr lang="en-US" baseline="30000" dirty="0"/>
              <a:t>th</a:t>
            </a:r>
            <a:r>
              <a:rPr lang="en-US" dirty="0"/>
              <a:t> at 10am </a:t>
            </a:r>
          </a:p>
        </p:txBody>
      </p:sp>
    </p:spTree>
    <p:extLst>
      <p:ext uri="{BB962C8B-B14F-4D97-AF65-F5344CB8AC3E}">
        <p14:creationId xmlns:p14="http://schemas.microsoft.com/office/powerpoint/2010/main" val="12668797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67564D6-576C-45C9-B7EA-F7701B149F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0994" cy="6858000"/>
          </a:xfrm>
          <a:prstGeom prst="rect">
            <a:avLst/>
          </a:prstGeom>
          <a:solidFill>
            <a:schemeClr val="bg1"/>
          </a:solidFill>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F9060CEE-D73E-44ED-A407-C828C9E4D9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0994" y="0"/>
            <a:ext cx="756100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F0B544C-FD6C-42D8-B6B7-DDF7E60D03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0994" y="2059012"/>
            <a:ext cx="7561006"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E72380F-BC66-4B94-A59B-4C94F10617BE}"/>
              </a:ext>
            </a:extLst>
          </p:cNvPr>
          <p:cNvSpPr>
            <a:spLocks noGrp="1"/>
          </p:cNvSpPr>
          <p:nvPr>
            <p:ph type="ctrTitle"/>
          </p:nvPr>
        </p:nvSpPr>
        <p:spPr>
          <a:xfrm>
            <a:off x="4963246" y="2194560"/>
            <a:ext cx="6905666" cy="1739347"/>
          </a:xfrm>
        </p:spPr>
        <p:txBody>
          <a:bodyPr>
            <a:normAutofit/>
          </a:bodyPr>
          <a:lstStyle/>
          <a:p>
            <a:r>
              <a:rPr lang="en-US" dirty="0">
                <a:solidFill>
                  <a:schemeClr val="tx2"/>
                </a:solidFill>
              </a:rPr>
              <a:t>Success or questions</a:t>
            </a:r>
          </a:p>
        </p:txBody>
      </p:sp>
      <p:sp>
        <p:nvSpPr>
          <p:cNvPr id="3" name="Subtitle 2">
            <a:extLst>
              <a:ext uri="{FF2B5EF4-FFF2-40B4-BE49-F238E27FC236}">
                <a16:creationId xmlns:a16="http://schemas.microsoft.com/office/drawing/2014/main" id="{D1565968-8013-4DE5-810D-A5989C27FD98}"/>
              </a:ext>
            </a:extLst>
          </p:cNvPr>
          <p:cNvSpPr>
            <a:spLocks noGrp="1"/>
          </p:cNvSpPr>
          <p:nvPr>
            <p:ph type="subTitle" idx="1"/>
          </p:nvPr>
        </p:nvSpPr>
        <p:spPr>
          <a:xfrm>
            <a:off x="4963246" y="3996250"/>
            <a:ext cx="6905666" cy="1942434"/>
          </a:xfrm>
        </p:spPr>
        <p:txBody>
          <a:bodyPr>
            <a:normAutofit/>
          </a:bodyPr>
          <a:lstStyle/>
          <a:p>
            <a:endParaRPr lang="en-US" dirty="0">
              <a:solidFill>
                <a:schemeClr val="bg2"/>
              </a:solidFill>
            </a:endParaRPr>
          </a:p>
        </p:txBody>
      </p:sp>
    </p:spTree>
    <p:extLst>
      <p:ext uri="{BB962C8B-B14F-4D97-AF65-F5344CB8AC3E}">
        <p14:creationId xmlns:p14="http://schemas.microsoft.com/office/powerpoint/2010/main" val="2667434222"/>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 name="Rectangle 9">
            <a:extLst>
              <a:ext uri="{FF2B5EF4-FFF2-40B4-BE49-F238E27FC236}">
                <a16:creationId xmlns:a16="http://schemas.microsoft.com/office/drawing/2014/main" id="{C4D9C4F3-3A51-4F45-8A5D-AAD196BF7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itle 9">
            <a:extLst>
              <a:ext uri="{FF2B5EF4-FFF2-40B4-BE49-F238E27FC236}">
                <a16:creationId xmlns:a16="http://schemas.microsoft.com/office/drawing/2014/main" id="{F307D42C-756D-4737-8DAB-7FD1EDA1816F}"/>
              </a:ext>
            </a:extLst>
          </p:cNvPr>
          <p:cNvSpPr txBox="1">
            <a:spLocks/>
          </p:cNvSpPr>
          <p:nvPr/>
        </p:nvSpPr>
        <p:spPr>
          <a:xfrm>
            <a:off x="1202919" y="284176"/>
            <a:ext cx="9784080" cy="1508760"/>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pPr>
              <a:spcAft>
                <a:spcPts val="600"/>
              </a:spcAft>
            </a:pPr>
            <a:r>
              <a:rPr lang="en-US" b="1"/>
              <a:t>TODAY’S AGENDA</a:t>
            </a:r>
          </a:p>
        </p:txBody>
      </p:sp>
      <p:sp>
        <p:nvSpPr>
          <p:cNvPr id="5" name="TextBox 4">
            <a:extLst>
              <a:ext uri="{FF2B5EF4-FFF2-40B4-BE49-F238E27FC236}">
                <a16:creationId xmlns:a16="http://schemas.microsoft.com/office/drawing/2014/main" id="{1320E6BA-940E-4FAB-8921-872DDB8756D8}"/>
              </a:ext>
            </a:extLst>
          </p:cNvPr>
          <p:cNvSpPr txBox="1"/>
          <p:nvPr/>
        </p:nvSpPr>
        <p:spPr>
          <a:xfrm>
            <a:off x="259336" y="1930095"/>
            <a:ext cx="7386603" cy="4206240"/>
          </a:xfrm>
          <a:prstGeom prst="rect">
            <a:avLst/>
          </a:prstGeom>
        </p:spPr>
        <p:txBody>
          <a:bodyPr vert="horz" lIns="91440" tIns="45720" rIns="91440" bIns="45720" rtlCol="0">
            <a:normAutofit/>
          </a:bodyPr>
          <a:lstStyle/>
          <a:p>
            <a:pPr marL="285750" marR="0" lvl="0" indent="-182880" defTabSz="914400" fontAlgn="auto">
              <a:lnSpc>
                <a:spcPct val="90000"/>
              </a:lnSpc>
              <a:spcBef>
                <a:spcPts val="0"/>
              </a:spcBef>
              <a:spcAft>
                <a:spcPts val="1800"/>
              </a:spcAft>
              <a:buClr>
                <a:schemeClr val="tx1"/>
              </a:buClr>
              <a:buSzTx/>
              <a:buFont typeface="Wingdings" pitchFamily="2" charset="2"/>
              <a:buChar char=""/>
              <a:tabLst/>
              <a:defRPr/>
            </a:pPr>
            <a:r>
              <a:rPr lang="en-US" sz="2800" dirty="0"/>
              <a:t>Updates – Federal and State</a:t>
            </a:r>
          </a:p>
          <a:p>
            <a:pPr marL="285750" marR="0" lvl="0" indent="-182880" defTabSz="914400" fontAlgn="auto">
              <a:lnSpc>
                <a:spcPct val="90000"/>
              </a:lnSpc>
              <a:spcBef>
                <a:spcPts val="0"/>
              </a:spcBef>
              <a:spcAft>
                <a:spcPts val="1800"/>
              </a:spcAft>
              <a:buClr>
                <a:schemeClr val="tx1"/>
              </a:buClr>
              <a:buSzTx/>
              <a:buFont typeface="Wingdings" pitchFamily="2" charset="2"/>
              <a:buChar char=""/>
              <a:tabLst/>
              <a:defRPr/>
            </a:pPr>
            <a:r>
              <a:rPr lang="en-US" sz="2800" dirty="0"/>
              <a:t>Harm Reduction Vending Machine in Fargo – Robyn Litke Sall</a:t>
            </a:r>
          </a:p>
          <a:p>
            <a:pPr marL="285750" marR="0" lvl="0" indent="-182880" defTabSz="914400" fontAlgn="auto">
              <a:lnSpc>
                <a:spcPct val="90000"/>
              </a:lnSpc>
              <a:spcBef>
                <a:spcPts val="0"/>
              </a:spcBef>
              <a:spcAft>
                <a:spcPts val="1800"/>
              </a:spcAft>
              <a:buClr>
                <a:schemeClr val="tx1"/>
              </a:buClr>
              <a:buSzTx/>
              <a:buFont typeface="Wingdings" pitchFamily="2" charset="2"/>
              <a:buChar char=""/>
              <a:tabLst/>
              <a:defRPr/>
            </a:pPr>
            <a:r>
              <a:rPr lang="en-US" sz="2800" dirty="0"/>
              <a:t>Naloxone distribution – Jails and Leave Behind Program</a:t>
            </a:r>
          </a:p>
          <a:p>
            <a:pPr marL="285750" marR="0" lvl="0" indent="-182880" defTabSz="914400" fontAlgn="auto">
              <a:lnSpc>
                <a:spcPct val="90000"/>
              </a:lnSpc>
              <a:spcBef>
                <a:spcPts val="0"/>
              </a:spcBef>
              <a:spcAft>
                <a:spcPts val="1800"/>
              </a:spcAft>
              <a:buClr>
                <a:schemeClr val="tx1"/>
              </a:buClr>
              <a:buSzTx/>
              <a:buFont typeface="Wingdings" pitchFamily="2" charset="2"/>
              <a:buChar char=""/>
              <a:tabLst/>
              <a:defRPr/>
            </a:pPr>
            <a:r>
              <a:rPr lang="en-US" sz="2800" dirty="0"/>
              <a:t>Resources </a:t>
            </a:r>
          </a:p>
          <a:p>
            <a:pPr marL="285750" marR="0" lvl="0" indent="-182880" defTabSz="914400" fontAlgn="auto">
              <a:lnSpc>
                <a:spcPct val="90000"/>
              </a:lnSpc>
              <a:spcBef>
                <a:spcPts val="0"/>
              </a:spcBef>
              <a:spcAft>
                <a:spcPts val="1800"/>
              </a:spcAft>
              <a:buClr>
                <a:schemeClr val="tx1"/>
              </a:buClr>
              <a:buSzTx/>
              <a:buFont typeface="Wingdings" pitchFamily="2" charset="2"/>
              <a:buChar char=""/>
              <a:tabLst/>
              <a:defRPr/>
            </a:pPr>
            <a:r>
              <a:rPr lang="en-US" sz="2800" dirty="0"/>
              <a:t>Successes and Questions from grantees </a:t>
            </a:r>
            <a:endParaRPr kumimoji="0" lang="en-US" sz="2800" b="0" i="0" u="none" strike="noStrike" cap="none" spc="0" normalizeH="0" baseline="0" noProof="0" dirty="0">
              <a:ln>
                <a:noFill/>
              </a:ln>
              <a:effectLst/>
              <a:uLnTx/>
              <a:uFillTx/>
            </a:endParaRPr>
          </a:p>
          <a:p>
            <a:pPr marL="285750" marR="0" lvl="0" indent="-182880" defTabSz="914400" fontAlgn="auto">
              <a:lnSpc>
                <a:spcPct val="90000"/>
              </a:lnSpc>
              <a:spcBef>
                <a:spcPts val="0"/>
              </a:spcBef>
              <a:spcAft>
                <a:spcPts val="1800"/>
              </a:spcAft>
              <a:buClr>
                <a:schemeClr val="tx1"/>
              </a:buClr>
              <a:buSzTx/>
              <a:buFont typeface="Wingdings" pitchFamily="2" charset="2"/>
              <a:buChar char=""/>
              <a:tabLst/>
              <a:defRPr/>
            </a:pPr>
            <a:endParaRPr kumimoji="0" lang="en-US" b="0" i="0" u="none" strike="noStrike" cap="none" spc="0" normalizeH="0" baseline="0" noProof="0" dirty="0">
              <a:ln>
                <a:noFill/>
              </a:ln>
              <a:effectLst/>
              <a:uLnTx/>
              <a:uFillTx/>
            </a:endParaRPr>
          </a:p>
        </p:txBody>
      </p:sp>
      <p:pic>
        <p:nvPicPr>
          <p:cNvPr id="2" name="Picture 1">
            <a:extLst>
              <a:ext uri="{FF2B5EF4-FFF2-40B4-BE49-F238E27FC236}">
                <a16:creationId xmlns:a16="http://schemas.microsoft.com/office/drawing/2014/main" id="{59CE3490-F60E-4254-9595-FB23A952DE11}"/>
              </a:ext>
            </a:extLst>
          </p:cNvPr>
          <p:cNvPicPr>
            <a:picLocks noChangeAspect="1"/>
          </p:cNvPicPr>
          <p:nvPr/>
        </p:nvPicPr>
        <p:blipFill rotWithShape="1">
          <a:blip r:embed="rId2"/>
          <a:srcRect r="3120" b="1"/>
          <a:stretch/>
        </p:blipFill>
        <p:spPr>
          <a:xfrm>
            <a:off x="7847215" y="1822028"/>
            <a:ext cx="4342220" cy="5035972"/>
          </a:xfrm>
          <a:prstGeom prst="rect">
            <a:avLst/>
          </a:prstGeom>
        </p:spPr>
      </p:pic>
    </p:spTree>
    <p:extLst>
      <p:ext uri="{BB962C8B-B14F-4D97-AF65-F5344CB8AC3E}">
        <p14:creationId xmlns:p14="http://schemas.microsoft.com/office/powerpoint/2010/main" val="23924605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4C11F-9849-4E65-AE32-F2A8C6A09815}"/>
              </a:ext>
            </a:extLst>
          </p:cNvPr>
          <p:cNvSpPr>
            <a:spLocks noGrp="1"/>
          </p:cNvSpPr>
          <p:nvPr>
            <p:ph type="title"/>
          </p:nvPr>
        </p:nvSpPr>
        <p:spPr/>
        <p:txBody>
          <a:bodyPr/>
          <a:lstStyle/>
          <a:p>
            <a:r>
              <a:rPr lang="en-US" dirty="0"/>
              <a:t>Updates – Federal and State	</a:t>
            </a:r>
          </a:p>
        </p:txBody>
      </p:sp>
      <p:sp>
        <p:nvSpPr>
          <p:cNvPr id="3" name="Content Placeholder 2">
            <a:extLst>
              <a:ext uri="{FF2B5EF4-FFF2-40B4-BE49-F238E27FC236}">
                <a16:creationId xmlns:a16="http://schemas.microsoft.com/office/drawing/2014/main" id="{E44990BB-0010-B113-869C-E45B3CB4957A}"/>
              </a:ext>
            </a:extLst>
          </p:cNvPr>
          <p:cNvSpPr>
            <a:spLocks noGrp="1"/>
          </p:cNvSpPr>
          <p:nvPr>
            <p:ph idx="1"/>
          </p:nvPr>
        </p:nvSpPr>
        <p:spPr>
          <a:xfrm>
            <a:off x="682644" y="1968951"/>
            <a:ext cx="10824629" cy="4713860"/>
          </a:xfrm>
        </p:spPr>
        <p:txBody>
          <a:bodyPr>
            <a:normAutofit/>
          </a:bodyPr>
          <a:lstStyle/>
          <a:p>
            <a:r>
              <a:rPr lang="en-US" dirty="0"/>
              <a:t>SAMHSA approved the purchasing of xylazine test strips with SOR funding </a:t>
            </a:r>
          </a:p>
          <a:p>
            <a:pPr lvl="1"/>
            <a:r>
              <a:rPr lang="en-US" dirty="0"/>
              <a:t>Reminder: Per ND Century Code 23-01-44, in ND only registered Syringe Service Programs can distribute test strips (fentanyl and xylazine) </a:t>
            </a:r>
          </a:p>
          <a:p>
            <a:r>
              <a:rPr lang="en-US" dirty="0"/>
              <a:t>Legislative Updates – Meeting on July 12</a:t>
            </a:r>
            <a:r>
              <a:rPr lang="en-US" baseline="30000" dirty="0"/>
              <a:t>th</a:t>
            </a:r>
            <a:r>
              <a:rPr lang="en-US" dirty="0"/>
              <a:t> </a:t>
            </a:r>
          </a:p>
          <a:p>
            <a:pPr lvl="1"/>
            <a:r>
              <a:rPr lang="en-US" dirty="0"/>
              <a:t>HB 1447 removed the requirement for individuals to be trained prior to receiving nasal naloxone</a:t>
            </a:r>
          </a:p>
          <a:p>
            <a:r>
              <a:rPr lang="en-US" dirty="0"/>
              <a:t>Save the Date – The Behavioral Health &amp; Family Services Conference </a:t>
            </a:r>
          </a:p>
          <a:p>
            <a:pPr lvl="1"/>
            <a:r>
              <a:rPr lang="en-US" dirty="0"/>
              <a:t>October 24-26 in Bismarck</a:t>
            </a:r>
          </a:p>
          <a:p>
            <a:pPr lvl="1"/>
            <a:r>
              <a:rPr lang="en-US" dirty="0"/>
              <a:t>Dr. Jermaine Jones from Columbia University to talk about fentanyl, Narcan, and importance of education and training  </a:t>
            </a:r>
          </a:p>
        </p:txBody>
      </p:sp>
    </p:spTree>
    <p:extLst>
      <p:ext uri="{BB962C8B-B14F-4D97-AF65-F5344CB8AC3E}">
        <p14:creationId xmlns:p14="http://schemas.microsoft.com/office/powerpoint/2010/main" val="20750105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DB185-CA62-2D6D-B6EB-092C270BE537}"/>
              </a:ext>
            </a:extLst>
          </p:cNvPr>
          <p:cNvSpPr>
            <a:spLocks noGrp="1"/>
          </p:cNvSpPr>
          <p:nvPr>
            <p:ph type="title"/>
          </p:nvPr>
        </p:nvSpPr>
        <p:spPr/>
        <p:txBody>
          <a:bodyPr/>
          <a:lstStyle/>
          <a:p>
            <a:r>
              <a:rPr lang="en-US" dirty="0"/>
              <a:t>Updates – Federal and State</a:t>
            </a:r>
          </a:p>
        </p:txBody>
      </p:sp>
      <p:sp>
        <p:nvSpPr>
          <p:cNvPr id="3" name="Content Placeholder 2">
            <a:extLst>
              <a:ext uri="{FF2B5EF4-FFF2-40B4-BE49-F238E27FC236}">
                <a16:creationId xmlns:a16="http://schemas.microsoft.com/office/drawing/2014/main" id="{8CB36D61-77FE-7D89-354A-D63391D73AC7}"/>
              </a:ext>
            </a:extLst>
          </p:cNvPr>
          <p:cNvSpPr>
            <a:spLocks noGrp="1"/>
          </p:cNvSpPr>
          <p:nvPr>
            <p:ph idx="1"/>
          </p:nvPr>
        </p:nvSpPr>
        <p:spPr>
          <a:xfrm>
            <a:off x="1202919" y="2182596"/>
            <a:ext cx="9784080" cy="4206240"/>
          </a:xfrm>
        </p:spPr>
        <p:txBody>
          <a:bodyPr/>
          <a:lstStyle/>
          <a:p>
            <a:r>
              <a:rPr lang="en-US" dirty="0"/>
              <a:t>Medicaid is increasing access to buprenorphine products</a:t>
            </a:r>
          </a:p>
          <a:p>
            <a:pPr lvl="1"/>
            <a:r>
              <a:rPr lang="en-US" dirty="0"/>
              <a:t>Educational letters to prescribers – how </a:t>
            </a:r>
            <a:r>
              <a:rPr lang="en-US" dirty="0" err="1"/>
              <a:t>Sublocade</a:t>
            </a:r>
            <a:r>
              <a:rPr lang="en-US" dirty="0"/>
              <a:t> can be used and how often their peers are prescribing it. </a:t>
            </a:r>
          </a:p>
          <a:p>
            <a:pPr lvl="1"/>
            <a:r>
              <a:rPr lang="en-US" dirty="0"/>
              <a:t>Allowing 8/2 and 2/0.5 tablets to be used together for more tailored dosing</a:t>
            </a:r>
          </a:p>
          <a:p>
            <a:r>
              <a:rPr lang="en-US" dirty="0"/>
              <a:t>Opioid Settlement Advisory Committee </a:t>
            </a:r>
          </a:p>
          <a:p>
            <a:pPr lvl="1"/>
            <a:r>
              <a:rPr lang="en-US" dirty="0"/>
              <a:t>Listening session June 29</a:t>
            </a:r>
            <a:r>
              <a:rPr lang="en-US" baseline="30000" dirty="0"/>
              <a:t>th</a:t>
            </a:r>
            <a:r>
              <a:rPr lang="en-US" dirty="0"/>
              <a:t> in Fargo with another one in Bismarck August 22</a:t>
            </a:r>
            <a:r>
              <a:rPr lang="en-US" baseline="30000" dirty="0"/>
              <a:t>nd</a:t>
            </a:r>
            <a:r>
              <a:rPr lang="en-US" dirty="0"/>
              <a:t> </a:t>
            </a:r>
          </a:p>
          <a:p>
            <a:pPr lvl="1"/>
            <a:r>
              <a:rPr lang="en-US" dirty="0"/>
              <a:t>Next committee meeting is July 26</a:t>
            </a:r>
            <a:r>
              <a:rPr lang="en-US" baseline="30000" dirty="0"/>
              <a:t>th</a:t>
            </a:r>
            <a:r>
              <a:rPr lang="en-US" dirty="0"/>
              <a:t> </a:t>
            </a:r>
          </a:p>
          <a:p>
            <a:r>
              <a:rPr lang="en-US" dirty="0"/>
              <a:t>Upcoming SOR grant</a:t>
            </a:r>
          </a:p>
          <a:p>
            <a:pPr lvl="1"/>
            <a:r>
              <a:rPr lang="en-US" dirty="0"/>
              <a:t>We anticipate continuing the SOR grant from October 1, 2023 – September 29, 2024</a:t>
            </a:r>
          </a:p>
          <a:p>
            <a:pPr lvl="1"/>
            <a:r>
              <a:rPr lang="en-US" dirty="0"/>
              <a:t>President Biden’s Executive Budget Request to increase the 2024-2025 SOR grant by 425 million</a:t>
            </a:r>
          </a:p>
          <a:p>
            <a:pPr lvl="1"/>
            <a:endParaRPr lang="en-US" dirty="0"/>
          </a:p>
        </p:txBody>
      </p:sp>
    </p:spTree>
    <p:extLst>
      <p:ext uri="{BB962C8B-B14F-4D97-AF65-F5344CB8AC3E}">
        <p14:creationId xmlns:p14="http://schemas.microsoft.com/office/powerpoint/2010/main" val="20285743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53FD8994-38E8-4E51-9444-3447A17194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25497"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dirty="0"/>
          </a:p>
        </p:txBody>
      </p:sp>
      <p:sp>
        <p:nvSpPr>
          <p:cNvPr id="14" name="Rectangle 10">
            <a:extLst>
              <a:ext uri="{FF2B5EF4-FFF2-40B4-BE49-F238E27FC236}">
                <a16:creationId xmlns:a16="http://schemas.microsoft.com/office/drawing/2014/main" id="{F71673FE-0587-4591-8D3B-D7F7345E8A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910" y="176109"/>
            <a:ext cx="6059524" cy="1645919"/>
          </a:xfrm>
          <a:prstGeom prst="rect">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a:extLst>
              <a:ext uri="{FF2B5EF4-FFF2-40B4-BE49-F238E27FC236}">
                <a16:creationId xmlns:a16="http://schemas.microsoft.com/office/drawing/2014/main" id="{A8F15DC1-1525-E174-1A73-6D10EADE2E76}"/>
              </a:ext>
            </a:extLst>
          </p:cNvPr>
          <p:cNvSpPr>
            <a:spLocks noGrp="1"/>
          </p:cNvSpPr>
          <p:nvPr>
            <p:ph type="title"/>
          </p:nvPr>
        </p:nvSpPr>
        <p:spPr>
          <a:xfrm>
            <a:off x="6449961" y="284176"/>
            <a:ext cx="5094980" cy="1508760"/>
          </a:xfrm>
        </p:spPr>
        <p:txBody>
          <a:bodyPr>
            <a:normAutofit/>
          </a:bodyPr>
          <a:lstStyle/>
          <a:p>
            <a:r>
              <a:rPr lang="en-US"/>
              <a:t>Harm Reduction Vending Machine</a:t>
            </a:r>
            <a:endParaRPr lang="en-US" dirty="0"/>
          </a:p>
        </p:txBody>
      </p:sp>
      <p:pic>
        <p:nvPicPr>
          <p:cNvPr id="4" name="Picture 3">
            <a:extLst>
              <a:ext uri="{FF2B5EF4-FFF2-40B4-BE49-F238E27FC236}">
                <a16:creationId xmlns:a16="http://schemas.microsoft.com/office/drawing/2014/main" id="{B69D8D2B-FC0F-B898-4E76-235F2AF0F752}"/>
              </a:ext>
            </a:extLst>
          </p:cNvPr>
          <p:cNvPicPr>
            <a:picLocks noChangeAspect="1"/>
          </p:cNvPicPr>
          <p:nvPr/>
        </p:nvPicPr>
        <p:blipFill rotWithShape="1">
          <a:blip r:embed="rId2"/>
          <a:srcRect t="13125" r="-3" b="-3"/>
          <a:stretch/>
        </p:blipFill>
        <p:spPr>
          <a:xfrm>
            <a:off x="634275" y="598634"/>
            <a:ext cx="4851141" cy="5619286"/>
          </a:xfrm>
          <a:prstGeom prst="rect">
            <a:avLst/>
          </a:prstGeom>
        </p:spPr>
      </p:pic>
      <p:sp>
        <p:nvSpPr>
          <p:cNvPr id="3" name="Content Placeholder 2">
            <a:extLst>
              <a:ext uri="{FF2B5EF4-FFF2-40B4-BE49-F238E27FC236}">
                <a16:creationId xmlns:a16="http://schemas.microsoft.com/office/drawing/2014/main" id="{CEB78D80-3B27-AD03-6B65-9E5BEA080FC4}"/>
              </a:ext>
            </a:extLst>
          </p:cNvPr>
          <p:cNvSpPr>
            <a:spLocks noGrp="1"/>
          </p:cNvSpPr>
          <p:nvPr>
            <p:ph idx="1"/>
          </p:nvPr>
        </p:nvSpPr>
        <p:spPr>
          <a:xfrm>
            <a:off x="6454363" y="2011680"/>
            <a:ext cx="5090578" cy="4206240"/>
          </a:xfrm>
        </p:spPr>
        <p:txBody>
          <a:bodyPr>
            <a:normAutofit/>
          </a:bodyPr>
          <a:lstStyle/>
          <a:p>
            <a:r>
              <a:rPr lang="en-US"/>
              <a:t>Fargo Cass Public Health will share an update on their recent implementation of a harm reduction vending machine </a:t>
            </a:r>
            <a:endParaRPr lang="en-US" dirty="0"/>
          </a:p>
        </p:txBody>
      </p:sp>
    </p:spTree>
    <p:extLst>
      <p:ext uri="{BB962C8B-B14F-4D97-AF65-F5344CB8AC3E}">
        <p14:creationId xmlns:p14="http://schemas.microsoft.com/office/powerpoint/2010/main" val="18584909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736CD-B307-87F8-73B3-6431347C772A}"/>
              </a:ext>
            </a:extLst>
          </p:cNvPr>
          <p:cNvSpPr>
            <a:spLocks noGrp="1"/>
          </p:cNvSpPr>
          <p:nvPr>
            <p:ph type="title"/>
          </p:nvPr>
        </p:nvSpPr>
        <p:spPr/>
        <p:txBody>
          <a:bodyPr/>
          <a:lstStyle/>
          <a:p>
            <a:r>
              <a:rPr lang="en-US" dirty="0"/>
              <a:t>Naloxone Distribution – Jails and leave behind program	</a:t>
            </a:r>
          </a:p>
        </p:txBody>
      </p:sp>
      <p:sp>
        <p:nvSpPr>
          <p:cNvPr id="3" name="Content Placeholder 2">
            <a:extLst>
              <a:ext uri="{FF2B5EF4-FFF2-40B4-BE49-F238E27FC236}">
                <a16:creationId xmlns:a16="http://schemas.microsoft.com/office/drawing/2014/main" id="{EF4A2056-3A97-5E36-18C3-93E592B676AD}"/>
              </a:ext>
            </a:extLst>
          </p:cNvPr>
          <p:cNvSpPr>
            <a:spLocks noGrp="1"/>
          </p:cNvSpPr>
          <p:nvPr>
            <p:ph idx="1"/>
          </p:nvPr>
        </p:nvSpPr>
        <p:spPr/>
        <p:txBody>
          <a:bodyPr>
            <a:normAutofit fontScale="92500" lnSpcReduction="20000"/>
          </a:bodyPr>
          <a:lstStyle/>
          <a:p>
            <a:r>
              <a:rPr lang="en-US" dirty="0"/>
              <a:t>Naloxone distribution upon release from a county jail</a:t>
            </a:r>
          </a:p>
          <a:p>
            <a:pPr lvl="1"/>
            <a:r>
              <a:rPr lang="en-US" dirty="0"/>
              <a:t>16 respondents </a:t>
            </a:r>
          </a:p>
          <a:p>
            <a:pPr lvl="1"/>
            <a:r>
              <a:rPr lang="en-US" dirty="0"/>
              <a:t>10 have jails in their counties</a:t>
            </a:r>
          </a:p>
          <a:p>
            <a:pPr lvl="1"/>
            <a:r>
              <a:rPr lang="en-US" dirty="0"/>
              <a:t>6 of those 10 jails are currently distributing naloxone</a:t>
            </a:r>
          </a:p>
          <a:p>
            <a:pPr lvl="1"/>
            <a:r>
              <a:rPr lang="en-US" dirty="0"/>
              <a:t>Identified barrier: lack of knowledge surrounding this topic (both LPHU and jails)</a:t>
            </a:r>
          </a:p>
          <a:p>
            <a:pPr lvl="1"/>
            <a:endParaRPr lang="en-US" dirty="0"/>
          </a:p>
          <a:p>
            <a:r>
              <a:rPr lang="en-US" dirty="0"/>
              <a:t>Leave Behind Program implementation</a:t>
            </a:r>
          </a:p>
          <a:p>
            <a:pPr lvl="1"/>
            <a:r>
              <a:rPr lang="en-US" dirty="0"/>
              <a:t>16 respondents </a:t>
            </a:r>
          </a:p>
          <a:p>
            <a:pPr lvl="1"/>
            <a:r>
              <a:rPr lang="en-US" dirty="0"/>
              <a:t>5 utilize a Leave Behind Program</a:t>
            </a:r>
          </a:p>
          <a:p>
            <a:pPr lvl="1"/>
            <a:r>
              <a:rPr lang="en-US" dirty="0"/>
              <a:t>Of those 5 it is either ambulance or fire. 1 respondent listed fire, ambulance, and LE</a:t>
            </a:r>
          </a:p>
          <a:p>
            <a:pPr lvl="1"/>
            <a:r>
              <a:rPr lang="en-US" dirty="0"/>
              <a:t>Barriers:</a:t>
            </a:r>
          </a:p>
          <a:p>
            <a:pPr lvl="2"/>
            <a:r>
              <a:rPr lang="en-US" dirty="0"/>
              <a:t>Volunteer services,</a:t>
            </a:r>
          </a:p>
          <a:p>
            <a:pPr lvl="2"/>
            <a:r>
              <a:rPr lang="en-US" dirty="0"/>
              <a:t>Decrease knowledge of the program (both LPHU and first </a:t>
            </a:r>
            <a:r>
              <a:rPr lang="en-US" dirty="0" err="1"/>
              <a:t>reponders</a:t>
            </a:r>
            <a:r>
              <a:rPr lang="en-US" dirty="0"/>
              <a:t>)</a:t>
            </a:r>
          </a:p>
          <a:p>
            <a:pPr lvl="2"/>
            <a:r>
              <a:rPr lang="en-US" dirty="0"/>
              <a:t>Nature of calls and call volume </a:t>
            </a:r>
          </a:p>
        </p:txBody>
      </p:sp>
    </p:spTree>
    <p:extLst>
      <p:ext uri="{BB962C8B-B14F-4D97-AF65-F5344CB8AC3E}">
        <p14:creationId xmlns:p14="http://schemas.microsoft.com/office/powerpoint/2010/main" val="16011640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AC773-8680-2010-5CCA-51E0D956BAC4}"/>
              </a:ext>
            </a:extLst>
          </p:cNvPr>
          <p:cNvSpPr>
            <a:spLocks noGrp="1"/>
          </p:cNvSpPr>
          <p:nvPr>
            <p:ph type="title"/>
          </p:nvPr>
        </p:nvSpPr>
        <p:spPr/>
        <p:txBody>
          <a:bodyPr/>
          <a:lstStyle/>
          <a:p>
            <a:r>
              <a:rPr lang="en-US" dirty="0"/>
              <a:t>Leave Behind Program</a:t>
            </a:r>
          </a:p>
        </p:txBody>
      </p:sp>
      <p:sp>
        <p:nvSpPr>
          <p:cNvPr id="3" name="Content Placeholder 2">
            <a:extLst>
              <a:ext uri="{FF2B5EF4-FFF2-40B4-BE49-F238E27FC236}">
                <a16:creationId xmlns:a16="http://schemas.microsoft.com/office/drawing/2014/main" id="{73BFD6FA-8B5B-50AC-F7B1-30701D9B8933}"/>
              </a:ext>
            </a:extLst>
          </p:cNvPr>
          <p:cNvSpPr>
            <a:spLocks noGrp="1"/>
          </p:cNvSpPr>
          <p:nvPr>
            <p:ph idx="1"/>
          </p:nvPr>
        </p:nvSpPr>
        <p:spPr/>
        <p:txBody>
          <a:bodyPr/>
          <a:lstStyle/>
          <a:p>
            <a:r>
              <a:rPr lang="en-US" dirty="0"/>
              <a:t>What is it?</a:t>
            </a:r>
          </a:p>
          <a:p>
            <a:pPr lvl="1"/>
            <a:r>
              <a:rPr lang="en-US" dirty="0"/>
              <a:t>Naloxone leave behind programs are designed for first responders to educate and equip high risk individuals to respond to opioid overdose scenarios. These programs enable first responders to leave naloxone kits with the family, friends, or bystanders at the scene of a non-fatal overdose. Survivors are at high risk for repeated overdose and providing naloxone to these individuals and their loved ones is especially important.</a:t>
            </a:r>
          </a:p>
          <a:p>
            <a:pPr lvl="1"/>
            <a:endParaRPr lang="en-US" dirty="0"/>
          </a:p>
          <a:p>
            <a:pPr lvl="1"/>
            <a:r>
              <a:rPr lang="en-US" dirty="0"/>
              <a:t>Additional opportunities </a:t>
            </a:r>
          </a:p>
          <a:p>
            <a:pPr lvl="2"/>
            <a:r>
              <a:rPr lang="en-US" dirty="0"/>
              <a:t>Connecting individuals with a Peer Support Specialist </a:t>
            </a:r>
          </a:p>
          <a:p>
            <a:pPr lvl="2"/>
            <a:r>
              <a:rPr lang="en-US" dirty="0"/>
              <a:t>Initiating MOUD at the scene of a non-fatal overdose </a:t>
            </a:r>
          </a:p>
        </p:txBody>
      </p:sp>
    </p:spTree>
    <p:extLst>
      <p:ext uri="{BB962C8B-B14F-4D97-AF65-F5344CB8AC3E}">
        <p14:creationId xmlns:p14="http://schemas.microsoft.com/office/powerpoint/2010/main" val="18848604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8CAD3-2688-3430-F7D1-1A6DAAC2CA3E}"/>
              </a:ext>
            </a:extLst>
          </p:cNvPr>
          <p:cNvSpPr>
            <a:spLocks noGrp="1"/>
          </p:cNvSpPr>
          <p:nvPr>
            <p:ph type="title"/>
          </p:nvPr>
        </p:nvSpPr>
        <p:spPr/>
        <p:txBody>
          <a:bodyPr/>
          <a:lstStyle/>
          <a:p>
            <a:r>
              <a:rPr lang="en-US" dirty="0"/>
              <a:t>Naloxone distribution Continued</a:t>
            </a:r>
          </a:p>
        </p:txBody>
      </p:sp>
      <p:sp>
        <p:nvSpPr>
          <p:cNvPr id="3" name="Content Placeholder 2">
            <a:extLst>
              <a:ext uri="{FF2B5EF4-FFF2-40B4-BE49-F238E27FC236}">
                <a16:creationId xmlns:a16="http://schemas.microsoft.com/office/drawing/2014/main" id="{EB8BE4F6-6052-FE14-A452-29FE9DE8F470}"/>
              </a:ext>
            </a:extLst>
          </p:cNvPr>
          <p:cNvSpPr>
            <a:spLocks noGrp="1"/>
          </p:cNvSpPr>
          <p:nvPr>
            <p:ph idx="1"/>
          </p:nvPr>
        </p:nvSpPr>
        <p:spPr/>
        <p:txBody>
          <a:bodyPr/>
          <a:lstStyle/>
          <a:p>
            <a:r>
              <a:rPr lang="en-US" dirty="0"/>
              <a:t>Strategies to implement to reach high risk individuals </a:t>
            </a:r>
          </a:p>
          <a:p>
            <a:pPr lvl="1"/>
            <a:r>
              <a:rPr lang="en-US" dirty="0"/>
              <a:t>Connect with county jails</a:t>
            </a:r>
          </a:p>
          <a:p>
            <a:pPr lvl="1"/>
            <a:r>
              <a:rPr lang="en-US" dirty="0"/>
              <a:t>Connect with ambulance, fire, and law enforcement </a:t>
            </a:r>
          </a:p>
          <a:p>
            <a:pPr lvl="1"/>
            <a:r>
              <a:rPr lang="en-US" dirty="0"/>
              <a:t>Connect with other entities that further distribute naloxone to individuals </a:t>
            </a:r>
          </a:p>
          <a:p>
            <a:pPr marL="228600" lvl="1" indent="0">
              <a:buNone/>
            </a:pPr>
            <a:endParaRPr lang="en-US" dirty="0"/>
          </a:p>
          <a:p>
            <a:pPr marL="228600" lvl="1" indent="0">
              <a:buNone/>
            </a:pPr>
            <a:endParaRPr lang="en-US" dirty="0"/>
          </a:p>
          <a:p>
            <a:pPr marL="228600" lvl="1" indent="0">
              <a:buNone/>
            </a:pPr>
            <a:r>
              <a:rPr lang="en-US" dirty="0"/>
              <a:t>Charlotte Williams, Public Health Analyst with the CDC Foundation, Opioid Response Strategy can assist in these efforts. </a:t>
            </a:r>
          </a:p>
          <a:p>
            <a:pPr lvl="1"/>
            <a:r>
              <a:rPr lang="en-US" dirty="0">
                <a:hlinkClick r:id="rId2"/>
              </a:rPr>
              <a:t>williamscharlotte@nd.gov</a:t>
            </a:r>
            <a:r>
              <a:rPr lang="en-US" dirty="0"/>
              <a:t> </a:t>
            </a:r>
          </a:p>
          <a:p>
            <a:pPr marL="228600" lvl="1" indent="0">
              <a:buNone/>
            </a:pPr>
            <a:endParaRPr lang="en-US" dirty="0"/>
          </a:p>
        </p:txBody>
      </p:sp>
    </p:spTree>
    <p:extLst>
      <p:ext uri="{BB962C8B-B14F-4D97-AF65-F5344CB8AC3E}">
        <p14:creationId xmlns:p14="http://schemas.microsoft.com/office/powerpoint/2010/main" val="35091473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50552-0F0D-D970-F458-08FDF5E93F31}"/>
              </a:ext>
            </a:extLst>
          </p:cNvPr>
          <p:cNvSpPr>
            <a:spLocks noGrp="1"/>
          </p:cNvSpPr>
          <p:nvPr>
            <p:ph type="title"/>
          </p:nvPr>
        </p:nvSpPr>
        <p:spPr/>
        <p:txBody>
          <a:bodyPr/>
          <a:lstStyle/>
          <a:p>
            <a:r>
              <a:rPr lang="en-US"/>
              <a:t>Resources </a:t>
            </a:r>
          </a:p>
        </p:txBody>
      </p:sp>
      <p:sp>
        <p:nvSpPr>
          <p:cNvPr id="3" name="Content Placeholder 2">
            <a:extLst>
              <a:ext uri="{FF2B5EF4-FFF2-40B4-BE49-F238E27FC236}">
                <a16:creationId xmlns:a16="http://schemas.microsoft.com/office/drawing/2014/main" id="{332CC1DD-CFEE-97D1-CA92-0D02A9721277}"/>
              </a:ext>
            </a:extLst>
          </p:cNvPr>
          <p:cNvSpPr>
            <a:spLocks noGrp="1"/>
          </p:cNvSpPr>
          <p:nvPr>
            <p:ph idx="1"/>
          </p:nvPr>
        </p:nvSpPr>
        <p:spPr/>
        <p:txBody>
          <a:bodyPr/>
          <a:lstStyle/>
          <a:p>
            <a:r>
              <a:rPr lang="en-US" dirty="0"/>
              <a:t>Mountain Plains Rural Opioid Technical Assistance Center - </a:t>
            </a:r>
            <a:r>
              <a:rPr lang="en-US" dirty="0">
                <a:hlinkClick r:id="rId2"/>
              </a:rPr>
              <a:t>Newsletter Sign Up - Mountain Plains Rural Opioid Technical Assistance Center (mprotac.org)</a:t>
            </a:r>
            <a:endParaRPr lang="en-US" dirty="0"/>
          </a:p>
          <a:p>
            <a:r>
              <a:rPr lang="en-US" dirty="0"/>
              <a:t>Opioid Response Network (ORN) </a:t>
            </a:r>
            <a:r>
              <a:rPr lang="en-US" dirty="0">
                <a:hlinkClick r:id="rId3"/>
              </a:rPr>
              <a:t>Opioid Response Network</a:t>
            </a:r>
            <a:endParaRPr lang="en-US" dirty="0"/>
          </a:p>
        </p:txBody>
      </p:sp>
    </p:spTree>
    <p:extLst>
      <p:ext uri="{BB962C8B-B14F-4D97-AF65-F5344CB8AC3E}">
        <p14:creationId xmlns:p14="http://schemas.microsoft.com/office/powerpoint/2010/main" val="274540812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Custom 4">
      <a:dk1>
        <a:srgbClr val="2C2C2C"/>
      </a:dk1>
      <a:lt1>
        <a:srgbClr val="FFFFFF"/>
      </a:lt1>
      <a:dk2>
        <a:srgbClr val="002E5D"/>
      </a:dk2>
      <a:lt2>
        <a:srgbClr val="F2F2F2"/>
      </a:lt2>
      <a:accent1>
        <a:srgbClr val="C04908"/>
      </a:accent1>
      <a:accent2>
        <a:srgbClr val="00458B"/>
      </a:accent2>
      <a:accent3>
        <a:srgbClr val="F9A373"/>
      </a:accent3>
      <a:accent4>
        <a:srgbClr val="828288"/>
      </a:accent4>
      <a:accent5>
        <a:srgbClr val="0674A5"/>
      </a:accent5>
      <a:accent6>
        <a:srgbClr val="606060"/>
      </a:accent6>
      <a:hlink>
        <a:srgbClr val="FFFFFF"/>
      </a:hlink>
      <a:folHlink>
        <a:srgbClr val="FFFFFF"/>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2197</TotalTime>
  <Words>563</Words>
  <Application>Microsoft Office PowerPoint</Application>
  <PresentationFormat>Widescreen</PresentationFormat>
  <Paragraphs>65</Paragraphs>
  <Slides>11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Calibri</vt:lpstr>
      <vt:lpstr>Corbel</vt:lpstr>
      <vt:lpstr>Wingdings</vt:lpstr>
      <vt:lpstr>Banded</vt:lpstr>
      <vt:lpstr>PowerPoint Presentation</vt:lpstr>
      <vt:lpstr>PowerPoint Presentation</vt:lpstr>
      <vt:lpstr>Updates – Federal and State </vt:lpstr>
      <vt:lpstr>Updates – Federal and State</vt:lpstr>
      <vt:lpstr>Harm Reduction Vending Machine</vt:lpstr>
      <vt:lpstr>Naloxone Distribution – Jails and leave behind program </vt:lpstr>
      <vt:lpstr>Leave Behind Program</vt:lpstr>
      <vt:lpstr>Naloxone distribution Continued</vt:lpstr>
      <vt:lpstr>Resources </vt:lpstr>
      <vt:lpstr>Next Meeting  </vt:lpstr>
      <vt:lpstr>Success or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Lies, Amy</dc:creator>
  <cp:lastModifiedBy>Lies, Amy</cp:lastModifiedBy>
  <cp:revision>45</cp:revision>
  <dcterms:created xsi:type="dcterms:W3CDTF">2022-10-27T16:57:57Z</dcterms:created>
  <dcterms:modified xsi:type="dcterms:W3CDTF">2023-07-11T15:07:06Z</dcterms:modified>
</cp:coreProperties>
</file>