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Futura" panose="020B0604020202020204" charset="0"/>
      <p:regular r:id="rId49"/>
    </p:embeddedFont>
    <p:embeddedFont>
      <p:font typeface="Futura Bold" panose="020B0604020202020204" charset="0"/>
      <p:regular r:id="rId50"/>
    </p:embeddedFont>
    <p:embeddedFont>
      <p:font typeface="Futura Italics"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FA5B1-1783-4D9D-BBE7-FF5C22350AF0}" v="74" dt="2023-10-19T18:30:31.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er, Kali A." userId="S::kalibauer@nd.gov::231e4532-3a18-4a06-a021-4c1184d3dc9b" providerId="AD" clId="Web-{2AFFA5B1-1783-4D9D-BBE7-FF5C22350AF0}"/>
    <pc:docChg chg="modSld">
      <pc:chgData name="Bauer, Kali A." userId="S::kalibauer@nd.gov::231e4532-3a18-4a06-a021-4c1184d3dc9b" providerId="AD" clId="Web-{2AFFA5B1-1783-4D9D-BBE7-FF5C22350AF0}" dt="2023-10-19T18:30:30.052" v="36" actId="20577"/>
      <pc:docMkLst>
        <pc:docMk/>
      </pc:docMkLst>
      <pc:sldChg chg="addSp modSp">
        <pc:chgData name="Bauer, Kali A." userId="S::kalibauer@nd.gov::231e4532-3a18-4a06-a021-4c1184d3dc9b" providerId="AD" clId="Web-{2AFFA5B1-1783-4D9D-BBE7-FF5C22350AF0}" dt="2023-10-19T18:30:30.052" v="36" actId="20577"/>
        <pc:sldMkLst>
          <pc:docMk/>
          <pc:sldMk cId="0" sldId="270"/>
        </pc:sldMkLst>
        <pc:spChg chg="add mod">
          <ac:chgData name="Bauer, Kali A." userId="S::kalibauer@nd.gov::231e4532-3a18-4a06-a021-4c1184d3dc9b" providerId="AD" clId="Web-{2AFFA5B1-1783-4D9D-BBE7-FF5C22350AF0}" dt="2023-10-19T18:30:02.302" v="8" actId="20577"/>
          <ac:spMkLst>
            <pc:docMk/>
            <pc:sldMk cId="0" sldId="270"/>
            <ac:spMk id="24" creationId="{7C88032D-3B7D-462B-790F-B0D68C7D79DA}"/>
          </ac:spMkLst>
        </pc:spChg>
        <pc:spChg chg="add mod">
          <ac:chgData name="Bauer, Kali A." userId="S::kalibauer@nd.gov::231e4532-3a18-4a06-a021-4c1184d3dc9b" providerId="AD" clId="Web-{2AFFA5B1-1783-4D9D-BBE7-FF5C22350AF0}" dt="2023-10-19T18:30:16.818" v="17" actId="20577"/>
          <ac:spMkLst>
            <pc:docMk/>
            <pc:sldMk cId="0" sldId="270"/>
            <ac:spMk id="25" creationId="{06A0AA97-E48E-5205-773A-E18512095F5A}"/>
          </ac:spMkLst>
        </pc:spChg>
        <pc:spChg chg="add mod">
          <ac:chgData name="Bauer, Kali A." userId="S::kalibauer@nd.gov::231e4532-3a18-4a06-a021-4c1184d3dc9b" providerId="AD" clId="Web-{2AFFA5B1-1783-4D9D-BBE7-FF5C22350AF0}" dt="2023-10-19T18:30:30.052" v="36" actId="20577"/>
          <ac:spMkLst>
            <pc:docMk/>
            <pc:sldMk cId="0" sldId="270"/>
            <ac:spMk id="26" creationId="{35199E7B-A53D-0793-BBA3-63FD9140DB29}"/>
          </ac:spMkLst>
        </pc:spChg>
        <pc:grpChg chg="mod">
          <ac:chgData name="Bauer, Kali A." userId="S::kalibauer@nd.gov::231e4532-3a18-4a06-a021-4c1184d3dc9b" providerId="AD" clId="Web-{2AFFA5B1-1783-4D9D-BBE7-FF5C22350AF0}" dt="2023-10-19T18:29:26.270" v="1" actId="1076"/>
          <ac:grpSpMkLst>
            <pc:docMk/>
            <pc:sldMk cId="0" sldId="270"/>
            <ac:grpSpMk id="13"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BHD's Strategic Plan is guidance in order to provide policy leadership, regulate programs, administer programs, and provide training and technical assistance.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The Prevention and Promotion part of the strategic plan focuses on the following highlighted in 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SAMHSA is a federal agency within the U.S. Department of Health and Human Services </a:t>
            </a:r>
          </a:p>
          <a:p>
            <a:endParaRPr lang="en-US"/>
          </a:p>
          <a:p>
            <a:r>
              <a:rPr lang="en-US"/>
              <a:t>Leads public health efforts to advance the behavioral health of the nation.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24 local public health units</a:t>
            </a:r>
          </a:p>
          <a:p>
            <a:r>
              <a:rPr lang="en-US"/>
              <a:t>4 tribes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collaboration: with existing prevention organizations and programs to maximize benefit, avoid duplication of efforts, and redirect or realign resources</a:t>
            </a:r>
          </a:p>
          <a:p>
            <a:endParaRPr lang="en-US"/>
          </a:p>
          <a:p>
            <a:r>
              <a:rPr lang="en-US"/>
              <a:t>TTA: Participate in required Training and Technical Assistance (TTA) opportunities provided by the State, to include trainings and onsite visits. This may include Pre- and post- capacity assessments, Quarterly in-person training events, Statewide prevention conference; Assist in planning, promoting and implementing a regional capacity building event. </a:t>
            </a:r>
          </a:p>
          <a:p>
            <a:endParaRPr lang="en-US"/>
          </a:p>
          <a:p>
            <a:r>
              <a:rPr lang="en-US"/>
              <a:t>Quarterly Meetings: Participate in quarterly virtual meetings with the State with the requirement of providing a brief presentation on recent activities, accomplishments, and barriers. </a:t>
            </a:r>
          </a:p>
          <a:p>
            <a:endParaRPr lang="en-US"/>
          </a:p>
          <a:p>
            <a:r>
              <a:rPr lang="en-US"/>
              <a:t>SAPST: Ensure at least one individual working under this grant has completed the Substance Abuse Prevention Skills Training (SAPST), a training offered by the state, within the last 5 years. </a:t>
            </a:r>
          </a:p>
          <a:p>
            <a:endParaRPr lang="en-US"/>
          </a:p>
          <a:p>
            <a:r>
              <a:rPr lang="en-US"/>
              <a:t>Monthly Reporting &amp; Reimbursement: Submit monthly reports on or before the 10th of each month to the State using the Monthly Reporting process developed by the State.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copies of all documents listed here will be e-mailed to you as well as located on our Grantee Resources website:</a:t>
            </a:r>
          </a:p>
          <a:p>
            <a:endParaRPr lang="en-US"/>
          </a:p>
          <a:p>
            <a:r>
              <a:rPr lang="en-US"/>
              <a:t>https://www.hhs.nd.gov/behavioral-health/prevention/current-grantee-overview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all meetings will be recorded and posted online here:</a:t>
            </a:r>
          </a:p>
          <a:p>
            <a:endParaRPr lang="en-US"/>
          </a:p>
          <a:p>
            <a:r>
              <a:rPr lang="en-US"/>
              <a:t>https://www.hhs.nd.gov/behavioral-health/prevention/current-grantee-overview</a:t>
            </a:r>
          </a:p>
          <a:p>
            <a:endParaRPr lang="en-US"/>
          </a:p>
          <a:p>
            <a:r>
              <a:rPr lang="en-US"/>
              <a:t>first in-person meeting is on a Tuesday and Wednesday - please refer to email from Tom for more information.</a:t>
            </a:r>
          </a:p>
          <a:p>
            <a:endParaRPr lang="en-US"/>
          </a:p>
          <a:p>
            <a:r>
              <a:rPr lang="en-US"/>
              <a:t>If a grantee cannot make the mandatory in-person meeting, please schedule a 1-hour meeting with us. Going forward, it is a contract requirement for at least one person to be at these in-person events. We will try our best to provide 1-2 months notice to accommodate traveling.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State &amp; Regional Data identify underage drinking &amp; adult binge drinking as key focus areas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During the assessment phase, you will be required to complete the first three columns of a logic model.</a:t>
            </a:r>
          </a:p>
          <a:p>
            <a:r>
              <a:rPr lang="en-US"/>
              <a:t> </a:t>
            </a:r>
          </a:p>
          <a:p>
            <a:r>
              <a:rPr lang="en-US"/>
              <a:t>Logic Model - A roadmap or high level overview of the strategic plan, which is developed in the assessment and planning phases.</a:t>
            </a:r>
          </a:p>
          <a:p>
            <a:endParaRPr lang="en-US"/>
          </a:p>
          <a:p>
            <a:r>
              <a:rPr lang="en-US"/>
              <a:t>Self assessment questions include: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Your assessment will look at all of the data in an objective way. What we need in the logic model is the prioritized/selected problem statement(s).</a:t>
            </a:r>
          </a:p>
          <a:p>
            <a:endParaRPr lang="en-US"/>
          </a:p>
          <a:p>
            <a:r>
              <a:rPr lang="en-US"/>
              <a:t>Underage drinking is a problem becasuse...30% of youth report binge drinking in the past 30 days...25% of arrests are for DUI...etc.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The intervening variable is the "but why." Why is underage drinking occurring? </a:t>
            </a:r>
          </a:p>
          <a:p>
            <a:endParaRPr lang="en-US"/>
          </a:p>
          <a:p>
            <a:r>
              <a:rPr lang="en-US"/>
              <a:t>This data is related to the risk and protective factors identified to impact alcohol consumption.</a:t>
            </a:r>
          </a:p>
          <a:p>
            <a:endParaRPr lang="en-US"/>
          </a:p>
          <a:p>
            <a:r>
              <a:rPr lang="en-US"/>
              <a:t>Examples are social access, retail access, etc.</a:t>
            </a:r>
          </a:p>
          <a:p>
            <a:endParaRPr lang="en-US"/>
          </a:p>
          <a:p>
            <a:r>
              <a:rPr lang="en-US"/>
              <a:t>You will need to identify through data what IVs are contributing to alcohol consumption.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The local condition is the "but why here." What does "social access" look like in my community? </a:t>
            </a:r>
          </a:p>
          <a:p>
            <a:endParaRPr lang="en-US"/>
          </a:p>
          <a:p>
            <a:r>
              <a:rPr lang="en-US"/>
              <a:t>It must describe a specific behavior. </a:t>
            </a:r>
          </a:p>
          <a:p>
            <a:endParaRPr lang="en-US"/>
          </a:p>
          <a:p>
            <a:r>
              <a:rPr lang="en-US"/>
              <a:t>You will need to do the best you can to gather this data. The better you do here, the better you will do overall with implementation and evaluation.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When completing your logic model, your goals will align with your problem statements. </a:t>
            </a:r>
          </a:p>
          <a:p>
            <a:endParaRPr lang="en-US"/>
          </a:p>
          <a:p>
            <a:r>
              <a:rPr lang="en-US"/>
              <a:t>Environmental Strategy:</a:t>
            </a:r>
          </a:p>
          <a:p>
            <a:endParaRPr lang="en-US"/>
          </a:p>
          <a:p>
            <a:r>
              <a:rPr lang="en-US"/>
              <a:t>efforts aimed at changing or influencing community conditions, standards, structures, systems and policies</a:t>
            </a:r>
          </a:p>
          <a:p>
            <a:endParaRPr lang="en-US"/>
          </a:p>
          <a:p>
            <a:r>
              <a:rPr lang="en-US"/>
              <a:t>The planning phase will focus on completing a strategic plan, using the logic model template, and developing the activities and outcomes related to the identified problem statements in the assessment phase.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You will complete the 4th and 5th column of the logic model.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a:p>
            <a:endParaRPr lang="en-US"/>
          </a:p>
          <a:p>
            <a:r>
              <a:rPr lang="en-US"/>
              <a:t>Its important to have a clear vision and to focus on activities that are specific to the environmental strategy you are attempting to implement and the behavior you are attempting to change.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we will be going over the implementation phase during the first virtual quarterly meeting scheduled for Wednesday, January 10th at 10:00am via Teams</a:t>
            </a:r>
          </a:p>
          <a:p>
            <a:endParaRPr lang="en-US"/>
          </a:p>
          <a:p>
            <a:r>
              <a:rPr lang="en-US"/>
              <a:t>Tori - we are working on migrating the Prevention Resource Center over to X-cart to streamline the ordering process for both digital and physical campaign materials. This will also include Narcan, Deterra and DisposeRX for SOR!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Won't be until August-September 2026, but the evaluation process needs to be kept in mind throughout the implementation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Kali</a:t>
            </a:r>
          </a:p>
          <a:p>
            <a:endParaRPr lang="en-US"/>
          </a:p>
          <a:p>
            <a:r>
              <a:rPr lang="en-US"/>
              <a:t>Something to be aware of is that the reporting structure will need to be changed going forward. SAMHSA requires a specific structure for federal reporting, which coincides with the CSAP 6 strategies, as opposed to the CADCA 7 strategies that we utilize. When we started the block grant, it was easy for us at the state to manually translate the monthly activities, but now we have 28 total grantees and it has become a much more time consuming task. This change is needed to help with efficiency.</a:t>
            </a:r>
          </a:p>
          <a:p>
            <a:endParaRPr lang="en-US"/>
          </a:p>
          <a:p>
            <a:r>
              <a:rPr lang="en-US"/>
              <a:t>The current solution to this issue is utilizing a program called Qualtrics to submit monthly reporting and reimbursement requests online through a form, with the ability to upload documents as needed. This is a temporary improvement, and we are working on an even better permanent solution for monthly reporting.</a:t>
            </a:r>
          </a:p>
          <a:p>
            <a:endParaRPr lang="en-US"/>
          </a:p>
          <a:p>
            <a:r>
              <a:rPr lang="en-US"/>
              <a:t>For now, you can continue to utilize the excel spreadsheet for your own records and tracking. I will be sending out a new version with updated months and dropdown selections.</a:t>
            </a:r>
          </a:p>
          <a:p>
            <a:endParaRPr lang="en-US"/>
          </a:p>
          <a:p>
            <a:r>
              <a:rPr lang="en-US"/>
              <a:t>The virtual training in October we will go over the actual submission process through Qualtrics, including how to translate activities into SAMHSA's required reporting format.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BHD falls under the Department of Health and Human Services. </a:t>
            </a:r>
          </a:p>
          <a:p>
            <a:endParaRPr lang="en-US"/>
          </a:p>
          <a:p>
            <a:r>
              <a:rPr lang="en-US"/>
              <a:t>We are part of the executive branch of government.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BHD falls under the Department of Health and Human Services. </a:t>
            </a:r>
          </a:p>
          <a:p>
            <a:endParaRPr lang="en-US"/>
          </a:p>
          <a:p>
            <a:r>
              <a:rPr lang="en-US"/>
              <a:t>We are part of the executive branch of government.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The Behavioral Health Division  is a policy division responsible for: </a:t>
            </a:r>
          </a:p>
          <a:p>
            <a:endParaRPr lang="en-US"/>
          </a:p>
          <a:p>
            <a:r>
              <a:rPr lang="en-US"/>
              <a:t>Reviewing and identifying service needs and activities in the state’s behavioral health system in an effort to ensure: </a:t>
            </a:r>
          </a:p>
          <a:p>
            <a:endParaRPr lang="en-US"/>
          </a:p>
          <a:p>
            <a:r>
              <a:rPr lang="en-US"/>
              <a:t>health and safety </a:t>
            </a:r>
          </a:p>
          <a:p>
            <a:r>
              <a:rPr lang="en-US"/>
              <a:t>access to services, </a:t>
            </a:r>
          </a:p>
          <a:p>
            <a:r>
              <a:rPr lang="en-US"/>
              <a:t>and quality services </a:t>
            </a:r>
          </a:p>
          <a:p>
            <a:endParaRPr lang="en-US"/>
          </a:p>
          <a:p>
            <a:r>
              <a:rPr lang="en-US"/>
              <a:t>Establishing quality assurance standards for the licensure of substance use disorder program services and facilities; </a:t>
            </a:r>
          </a:p>
          <a:p>
            <a:endParaRPr lang="en-US"/>
          </a:p>
          <a:p>
            <a:r>
              <a:rPr lang="en-US"/>
              <a:t>and Providing policy leadership in partnership with public and private entities.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 (or James?)</a:t>
            </a:r>
          </a:p>
          <a:p>
            <a:endParaRPr lang="en-US"/>
          </a:p>
          <a:p>
            <a:r>
              <a:rPr lang="en-US"/>
              <a:t>BHD's responsibilities include:</a:t>
            </a:r>
          </a:p>
          <a:p>
            <a:endParaRPr lang="en-US"/>
          </a:p>
          <a:p>
            <a:r>
              <a:rPr lang="en-US"/>
              <a:t>administration:</a:t>
            </a:r>
          </a:p>
          <a:p>
            <a:endParaRPr lang="en-US"/>
          </a:p>
          <a:p>
            <a:r>
              <a:rPr lang="en-US"/>
              <a:t>regulation:</a:t>
            </a:r>
          </a:p>
          <a:p>
            <a:endParaRPr lang="en-US"/>
          </a:p>
          <a:p>
            <a:r>
              <a:rPr lang="en-US"/>
              <a:t>collaboration and partnerships:</a:t>
            </a:r>
          </a:p>
          <a:p>
            <a:endParaRPr lang="en-US"/>
          </a:p>
          <a:p>
            <a:r>
              <a:rPr lang="en-US"/>
              <a:t>and training and technical assistance</a:t>
            </a:r>
          </a:p>
          <a:p>
            <a:endParaRPr lang="en-US"/>
          </a:p>
          <a:p>
            <a:r>
              <a:rPr lang="en-US"/>
              <a:t>BHD identifies goals and administers over 70 programs and projects in these areas:</a:t>
            </a:r>
          </a:p>
          <a:p>
            <a:endParaRPr lang="en-US"/>
          </a:p>
          <a:p>
            <a:r>
              <a:rPr lang="en-US"/>
              <a:t>Prevention and Promotion</a:t>
            </a:r>
          </a:p>
          <a:p>
            <a:r>
              <a:rPr lang="en-US"/>
              <a:t>Children's Behavioral Health</a:t>
            </a:r>
          </a:p>
          <a:p>
            <a:r>
              <a:rPr lang="en-US"/>
              <a:t>Adult Addiction</a:t>
            </a:r>
          </a:p>
          <a:p>
            <a:r>
              <a:rPr lang="en-US"/>
              <a:t>Adult Mental Health</a:t>
            </a:r>
          </a:p>
          <a:p>
            <a:r>
              <a:rPr lang="en-US"/>
              <a:t>Community Supports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attorneygeneral.nd.gov/wp-content/uploads/2022/10/2021-Crime-Report.pdf" TargetMode="External"/><Relationship Id="rId3" Type="http://schemas.openxmlformats.org/officeDocument/2006/relationships/hyperlink" Target="https://www.hhs.nd.gov/sites/www/files/documents/BH/BehavioralHealthDataBook_March2023_web.pdf" TargetMode="External"/><Relationship Id="rId7" Type="http://schemas.openxmlformats.org/officeDocument/2006/relationships/hyperlink" Target="https://www.hhs.nd.gov/sites/www/files/documents/BH/North%20Dakota%20Community%20Readiness%20Report%202022.pdf" TargetMode="External"/><Relationship Id="rId12" Type="http://schemas.openxmlformats.org/officeDocument/2006/relationships/hyperlink" Target="https://www.hhs.nd.gov/behavioral-health/data"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hhs.nd.gov/sites/www/files/documents/BH/NDSOYA%2020%20Report.pdf" TargetMode="External"/><Relationship Id="rId11" Type="http://schemas.openxmlformats.org/officeDocument/2006/relationships/hyperlink" Target="https://nsduhweb.rti.org/respweb/homepage.cfm" TargetMode="External"/><Relationship Id="rId5" Type="http://schemas.openxmlformats.org/officeDocument/2006/relationships/hyperlink" Target="https://www.nd.gov/dpi/districtsschools/safety-health/youth-risk-behavior-survey" TargetMode="External"/><Relationship Id="rId10" Type="http://schemas.openxmlformats.org/officeDocument/2006/relationships/hyperlink" Target="https://www.hhs.nd.gov/sites/www/files/documents/Files/MSS/BRFSS/Reports/2022/2022%20Core%20Variable%20Report.pdf" TargetMode="External"/><Relationship Id="rId4" Type="http://schemas.openxmlformats.org/officeDocument/2006/relationships/hyperlink" Target="https://www.hhs.nd.gov/sites/www/files/documents/BH/EPI_2022.pdf" TargetMode="External"/><Relationship Id="rId9" Type="http://schemas.openxmlformats.org/officeDocument/2006/relationships/hyperlink" Target="https://www.dot.nd.gov/divisions/safety/docs/NDDOT%202020%20Crash%20Summary%20-%20No%20bleed%20-%20single%20pages%20(1).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433547" y="1028700"/>
            <a:ext cx="84994" cy="4894652"/>
            <a:chOff x="0" y="0"/>
            <a:chExt cx="17652" cy="1016539"/>
          </a:xfrm>
        </p:grpSpPr>
        <p:sp>
          <p:nvSpPr>
            <p:cNvPr id="3" name="Freeform 3"/>
            <p:cNvSpPr/>
            <p:nvPr/>
          </p:nvSpPr>
          <p:spPr>
            <a:xfrm>
              <a:off x="0" y="0"/>
              <a:ext cx="17652" cy="1016539"/>
            </a:xfrm>
            <a:custGeom>
              <a:avLst/>
              <a:gdLst/>
              <a:ahLst/>
              <a:cxnLst/>
              <a:rect l="l" t="t" r="r" b="b"/>
              <a:pathLst>
                <a:path w="17652" h="1016539">
                  <a:moveTo>
                    <a:pt x="0" y="0"/>
                  </a:moveTo>
                  <a:lnTo>
                    <a:pt x="17652" y="0"/>
                  </a:lnTo>
                  <a:lnTo>
                    <a:pt x="17652" y="1016539"/>
                  </a:lnTo>
                  <a:lnTo>
                    <a:pt x="0" y="1016539"/>
                  </a:lnTo>
                  <a:close/>
                </a:path>
              </a:pathLst>
            </a:custGeom>
            <a:solidFill>
              <a:srgbClr val="FFFFFF"/>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rot="-1757390">
            <a:off x="342151" y="4689660"/>
            <a:ext cx="20969111" cy="6878341"/>
            <a:chOff x="0" y="0"/>
            <a:chExt cx="3359308" cy="1101929"/>
          </a:xfrm>
        </p:grpSpPr>
        <p:sp>
          <p:nvSpPr>
            <p:cNvPr id="6" name="Freeform 6"/>
            <p:cNvSpPr/>
            <p:nvPr/>
          </p:nvSpPr>
          <p:spPr>
            <a:xfrm>
              <a:off x="0" y="0"/>
              <a:ext cx="3359308" cy="1101929"/>
            </a:xfrm>
            <a:custGeom>
              <a:avLst/>
              <a:gdLst/>
              <a:ahLst/>
              <a:cxnLst/>
              <a:rect l="l" t="t" r="r" b="b"/>
              <a:pathLst>
                <a:path w="3359308" h="1101929">
                  <a:moveTo>
                    <a:pt x="1679654" y="1101929"/>
                  </a:moveTo>
                  <a:lnTo>
                    <a:pt x="3359308" y="0"/>
                  </a:lnTo>
                  <a:lnTo>
                    <a:pt x="0" y="0"/>
                  </a:lnTo>
                  <a:lnTo>
                    <a:pt x="1679654" y="1101929"/>
                  </a:lnTo>
                  <a:close/>
                </a:path>
              </a:pathLst>
            </a:custGeom>
            <a:solidFill>
              <a:srgbClr val="049FDA"/>
            </a:solidFill>
          </p:spPr>
        </p:sp>
        <p:sp>
          <p:nvSpPr>
            <p:cNvPr id="7" name="TextBox 7"/>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9144000" y="7239704"/>
            <a:ext cx="8115300" cy="2018596"/>
          </a:xfrm>
          <a:custGeom>
            <a:avLst/>
            <a:gdLst/>
            <a:ahLst/>
            <a:cxnLst/>
            <a:rect l="l" t="t" r="r" b="b"/>
            <a:pathLst>
              <a:path w="8115300" h="2018596">
                <a:moveTo>
                  <a:pt x="0" y="0"/>
                </a:moveTo>
                <a:lnTo>
                  <a:pt x="8115300" y="0"/>
                </a:lnTo>
                <a:lnTo>
                  <a:pt x="8115300" y="2018596"/>
                </a:lnTo>
                <a:lnTo>
                  <a:pt x="0" y="2018596"/>
                </a:lnTo>
                <a:lnTo>
                  <a:pt x="0" y="0"/>
                </a:lnTo>
                <a:close/>
              </a:path>
            </a:pathLst>
          </a:custGeom>
          <a:blipFill>
            <a:blip r:embed="rId2"/>
            <a:stretch>
              <a:fillRect/>
            </a:stretch>
          </a:blipFill>
        </p:spPr>
      </p:sp>
      <p:sp>
        <p:nvSpPr>
          <p:cNvPr id="9" name="TextBox 9"/>
          <p:cNvSpPr txBox="1"/>
          <p:nvPr/>
        </p:nvSpPr>
        <p:spPr>
          <a:xfrm>
            <a:off x="1847070" y="5158177"/>
            <a:ext cx="9491089" cy="765175"/>
          </a:xfrm>
          <a:prstGeom prst="rect">
            <a:avLst/>
          </a:prstGeom>
        </p:spPr>
        <p:txBody>
          <a:bodyPr lIns="0" tIns="0" rIns="0" bIns="0" rtlCol="0" anchor="t">
            <a:spAutoFit/>
          </a:bodyPr>
          <a:lstStyle/>
          <a:p>
            <a:pPr>
              <a:lnSpc>
                <a:spcPts val="5599"/>
              </a:lnSpc>
            </a:pPr>
            <a:r>
              <a:rPr lang="en-US" sz="3999" spc="199">
                <a:solidFill>
                  <a:srgbClr val="FFFFFF"/>
                </a:solidFill>
                <a:latin typeface="Futura"/>
              </a:rPr>
              <a:t>October 16, 2023</a:t>
            </a:r>
          </a:p>
        </p:txBody>
      </p:sp>
      <p:sp>
        <p:nvSpPr>
          <p:cNvPr id="10" name="TextBox 10"/>
          <p:cNvSpPr txBox="1"/>
          <p:nvPr/>
        </p:nvSpPr>
        <p:spPr>
          <a:xfrm>
            <a:off x="1847070" y="857250"/>
            <a:ext cx="15412230" cy="4086225"/>
          </a:xfrm>
          <a:prstGeom prst="rect">
            <a:avLst/>
          </a:prstGeom>
        </p:spPr>
        <p:txBody>
          <a:bodyPr lIns="0" tIns="0" rIns="0" bIns="0" rtlCol="0" anchor="t">
            <a:spAutoFit/>
          </a:bodyPr>
          <a:lstStyle/>
          <a:p>
            <a:pPr>
              <a:lnSpc>
                <a:spcPts val="10319"/>
              </a:lnSpc>
            </a:pPr>
            <a:r>
              <a:rPr lang="en-US" sz="8599">
                <a:solidFill>
                  <a:srgbClr val="FFFFFF"/>
                </a:solidFill>
                <a:latin typeface="Futura"/>
              </a:rPr>
              <a:t>NORTH DAKOTA </a:t>
            </a:r>
          </a:p>
          <a:p>
            <a:pPr>
              <a:lnSpc>
                <a:spcPts val="10319"/>
              </a:lnSpc>
            </a:pPr>
            <a:r>
              <a:rPr lang="en-US" sz="8599">
                <a:solidFill>
                  <a:srgbClr val="FFFFFF"/>
                </a:solidFill>
                <a:latin typeface="Futura"/>
              </a:rPr>
              <a:t>SUBSTANCE USE PREVENTION GRANT KICKOFF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23095229" cy="10287000"/>
          </a:xfrm>
          <a:custGeom>
            <a:avLst/>
            <a:gdLst/>
            <a:ahLst/>
            <a:cxnLst/>
            <a:rect l="l" t="t" r="r" b="b"/>
            <a:pathLst>
              <a:path w="23095229" h="10287000">
                <a:moveTo>
                  <a:pt x="0" y="0"/>
                </a:moveTo>
                <a:lnTo>
                  <a:pt x="23095229" y="0"/>
                </a:lnTo>
                <a:lnTo>
                  <a:pt x="23095229" y="10287000"/>
                </a:lnTo>
                <a:lnTo>
                  <a:pt x="0" y="10287000"/>
                </a:lnTo>
                <a:lnTo>
                  <a:pt x="0" y="0"/>
                </a:lnTo>
                <a:close/>
              </a:path>
            </a:pathLst>
          </a:custGeom>
          <a:blipFill>
            <a:blip r:embed="rId3"/>
            <a:stretch>
              <a:fillRect/>
            </a:stretch>
          </a:blipFill>
        </p:spPr>
      </p:sp>
      <p:grpSp>
        <p:nvGrpSpPr>
          <p:cNvPr id="3" name="Group 3"/>
          <p:cNvGrpSpPr/>
          <p:nvPr/>
        </p:nvGrpSpPr>
        <p:grpSpPr>
          <a:xfrm>
            <a:off x="1821678" y="0"/>
            <a:ext cx="7322322" cy="10287000"/>
            <a:chOff x="0" y="0"/>
            <a:chExt cx="1928513" cy="2709333"/>
          </a:xfrm>
        </p:grpSpPr>
        <p:sp>
          <p:nvSpPr>
            <p:cNvPr id="4" name="Freeform 4"/>
            <p:cNvSpPr/>
            <p:nvPr/>
          </p:nvSpPr>
          <p:spPr>
            <a:xfrm>
              <a:off x="0" y="0"/>
              <a:ext cx="1928513" cy="2709333"/>
            </a:xfrm>
            <a:custGeom>
              <a:avLst/>
              <a:gdLst/>
              <a:ahLst/>
              <a:cxnLst/>
              <a:rect l="l" t="t" r="r" b="b"/>
              <a:pathLst>
                <a:path w="1928513" h="2709333">
                  <a:moveTo>
                    <a:pt x="0" y="0"/>
                  </a:moveTo>
                  <a:lnTo>
                    <a:pt x="1928513" y="0"/>
                  </a:lnTo>
                  <a:lnTo>
                    <a:pt x="1928513" y="2709333"/>
                  </a:lnTo>
                  <a:lnTo>
                    <a:pt x="0" y="2709333"/>
                  </a:lnTo>
                  <a:close/>
                </a:path>
              </a:pathLst>
            </a:custGeom>
            <a:solidFill>
              <a:srgbClr val="0E406A">
                <a:alpha val="89804"/>
              </a:srgbClr>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3185768" y="1028700"/>
            <a:ext cx="11916464" cy="4411383"/>
          </a:xfrm>
          <a:custGeom>
            <a:avLst/>
            <a:gdLst/>
            <a:ahLst/>
            <a:cxnLst/>
            <a:rect l="l" t="t" r="r" b="b"/>
            <a:pathLst>
              <a:path w="11916464" h="4411383">
                <a:moveTo>
                  <a:pt x="0" y="0"/>
                </a:moveTo>
                <a:lnTo>
                  <a:pt x="11916464" y="0"/>
                </a:lnTo>
                <a:lnTo>
                  <a:pt x="11916464" y="4411383"/>
                </a:lnTo>
                <a:lnTo>
                  <a:pt x="0" y="4411383"/>
                </a:lnTo>
                <a:lnTo>
                  <a:pt x="0" y="0"/>
                </a:lnTo>
                <a:close/>
              </a:path>
            </a:pathLst>
          </a:custGeom>
          <a:blipFill>
            <a:blip r:embed="rId4"/>
            <a:stretch>
              <a:fillRect/>
            </a:stretch>
          </a:blipFill>
        </p:spPr>
      </p:sp>
      <p:sp>
        <p:nvSpPr>
          <p:cNvPr id="7" name="TextBox 7"/>
          <p:cNvSpPr txBox="1"/>
          <p:nvPr/>
        </p:nvSpPr>
        <p:spPr>
          <a:xfrm>
            <a:off x="3185768" y="6486179"/>
            <a:ext cx="5080766" cy="2527935"/>
          </a:xfrm>
          <a:prstGeom prst="rect">
            <a:avLst/>
          </a:prstGeom>
        </p:spPr>
        <p:txBody>
          <a:bodyPr lIns="0" tIns="0" rIns="0" bIns="0" rtlCol="0" anchor="t">
            <a:spAutoFit/>
          </a:bodyPr>
          <a:lstStyle/>
          <a:p>
            <a:pPr algn="just">
              <a:lnSpc>
                <a:spcPts val="3899"/>
              </a:lnSpc>
            </a:pPr>
            <a:r>
              <a:rPr lang="en-US" sz="2999">
                <a:solidFill>
                  <a:srgbClr val="FFFFFF"/>
                </a:solidFill>
                <a:latin typeface="Futura"/>
              </a:rPr>
              <a:t>Promotion and Prevention </a:t>
            </a:r>
          </a:p>
          <a:p>
            <a:pPr algn="just">
              <a:lnSpc>
                <a:spcPts val="3379"/>
              </a:lnSpc>
            </a:pPr>
            <a:endParaRPr lang="en-US" sz="2999">
              <a:solidFill>
                <a:srgbClr val="FFFFFF"/>
              </a:solidFill>
              <a:latin typeface="Futura"/>
            </a:endParaRPr>
          </a:p>
          <a:p>
            <a:pPr algn="just">
              <a:lnSpc>
                <a:spcPts val="3119"/>
              </a:lnSpc>
              <a:spcBef>
                <a:spcPct val="0"/>
              </a:spcBef>
            </a:pPr>
            <a:r>
              <a:rPr lang="en-US" sz="2399">
                <a:solidFill>
                  <a:srgbClr val="FFFFFF"/>
                </a:solidFill>
                <a:latin typeface="Futura"/>
              </a:rPr>
              <a:t>Strategies create an environment that promotes the health and well-being of individuals and communities; which prevents problems before they occur.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20863" y="0"/>
            <a:ext cx="13246274" cy="10287000"/>
          </a:xfrm>
          <a:custGeom>
            <a:avLst/>
            <a:gdLst/>
            <a:ahLst/>
            <a:cxnLst/>
            <a:rect l="l" t="t" r="r" b="b"/>
            <a:pathLst>
              <a:path w="13246274" h="10287000">
                <a:moveTo>
                  <a:pt x="0" y="0"/>
                </a:moveTo>
                <a:lnTo>
                  <a:pt x="13246274" y="0"/>
                </a:lnTo>
                <a:lnTo>
                  <a:pt x="13246274" y="10287000"/>
                </a:lnTo>
                <a:lnTo>
                  <a:pt x="0" y="10287000"/>
                </a:lnTo>
                <a:lnTo>
                  <a:pt x="0" y="0"/>
                </a:lnTo>
                <a:close/>
              </a:path>
            </a:pathLst>
          </a:custGeom>
          <a:blipFill>
            <a:blip r:embed="rId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6714" y="0"/>
            <a:ext cx="13214571" cy="10287000"/>
          </a:xfrm>
          <a:custGeom>
            <a:avLst/>
            <a:gdLst/>
            <a:ahLst/>
            <a:cxnLst/>
            <a:rect l="l" t="t" r="r" b="b"/>
            <a:pathLst>
              <a:path w="13214571" h="10287000">
                <a:moveTo>
                  <a:pt x="0" y="0"/>
                </a:moveTo>
                <a:lnTo>
                  <a:pt x="13214572" y="0"/>
                </a:lnTo>
                <a:lnTo>
                  <a:pt x="13214572" y="10287000"/>
                </a:lnTo>
                <a:lnTo>
                  <a:pt x="0" y="10287000"/>
                </a:lnTo>
                <a:lnTo>
                  <a:pt x="0" y="0"/>
                </a:lnTo>
                <a:close/>
              </a:path>
            </a:pathLst>
          </a:custGeom>
          <a:blipFill>
            <a:blip r:embed="rId3"/>
            <a:stretch>
              <a:fillRect/>
            </a:stretch>
          </a:blipFill>
        </p:spPr>
      </p:sp>
      <p:sp>
        <p:nvSpPr>
          <p:cNvPr id="3" name="Freeform 3"/>
          <p:cNvSpPr/>
          <p:nvPr/>
        </p:nvSpPr>
        <p:spPr>
          <a:xfrm>
            <a:off x="2858725" y="3025781"/>
            <a:ext cx="2551817" cy="3606727"/>
          </a:xfrm>
          <a:custGeom>
            <a:avLst/>
            <a:gdLst/>
            <a:ahLst/>
            <a:cxnLst/>
            <a:rect l="l" t="t" r="r" b="b"/>
            <a:pathLst>
              <a:path w="2551817" h="3606727">
                <a:moveTo>
                  <a:pt x="0" y="0"/>
                </a:moveTo>
                <a:lnTo>
                  <a:pt x="2551817" y="0"/>
                </a:lnTo>
                <a:lnTo>
                  <a:pt x="2551817" y="3606727"/>
                </a:lnTo>
                <a:lnTo>
                  <a:pt x="0" y="3606727"/>
                </a:lnTo>
                <a:lnTo>
                  <a:pt x="0" y="0"/>
                </a:lnTo>
                <a:close/>
              </a:path>
            </a:pathLst>
          </a:custGeom>
          <a:blipFill>
            <a:blip r:embed="rId4"/>
            <a:stretch>
              <a:fillRect b="-59822"/>
            </a:stretch>
          </a:blipFill>
        </p:spPr>
      </p:sp>
      <p:sp>
        <p:nvSpPr>
          <p:cNvPr id="4" name="Freeform 4"/>
          <p:cNvSpPr/>
          <p:nvPr/>
        </p:nvSpPr>
        <p:spPr>
          <a:xfrm>
            <a:off x="5401017" y="5086350"/>
            <a:ext cx="7631966" cy="1875752"/>
          </a:xfrm>
          <a:custGeom>
            <a:avLst/>
            <a:gdLst/>
            <a:ahLst/>
            <a:cxnLst/>
            <a:rect l="l" t="t" r="r" b="b"/>
            <a:pathLst>
              <a:path w="7631966" h="1875752">
                <a:moveTo>
                  <a:pt x="0" y="0"/>
                </a:moveTo>
                <a:lnTo>
                  <a:pt x="7631967" y="0"/>
                </a:lnTo>
                <a:lnTo>
                  <a:pt x="7631967" y="1875752"/>
                </a:lnTo>
                <a:lnTo>
                  <a:pt x="0" y="1875752"/>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1063441" y="18478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PREVENTION WORKS WHEN:</a:t>
            </a:r>
          </a:p>
        </p:txBody>
      </p:sp>
      <p:sp>
        <p:nvSpPr>
          <p:cNvPr id="4" name="TextBox 4"/>
          <p:cNvSpPr txBox="1"/>
          <p:nvPr/>
        </p:nvSpPr>
        <p:spPr>
          <a:xfrm>
            <a:off x="1554814" y="2574013"/>
            <a:ext cx="3241918"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follows the Public Health Model and focuses on population-level change</a:t>
            </a:r>
          </a:p>
        </p:txBody>
      </p:sp>
      <p:sp>
        <p:nvSpPr>
          <p:cNvPr id="5" name="Freeform 5"/>
          <p:cNvSpPr/>
          <p:nvPr/>
        </p:nvSpPr>
        <p:spPr>
          <a:xfrm>
            <a:off x="6046396" y="1847850"/>
            <a:ext cx="3925680" cy="4114800"/>
          </a:xfrm>
          <a:custGeom>
            <a:avLst/>
            <a:gdLst/>
            <a:ahLst/>
            <a:cxnLst/>
            <a:rect l="l" t="t" r="r" b="b"/>
            <a:pathLst>
              <a:path w="3925680" h="4114800">
                <a:moveTo>
                  <a:pt x="0" y="0"/>
                </a:moveTo>
                <a:lnTo>
                  <a:pt x="3925679" y="0"/>
                </a:lnTo>
                <a:lnTo>
                  <a:pt x="39256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6613567" y="2574013"/>
            <a:ext cx="3164377"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follows a data-driven process known as the Strategic Prevention Framework (SPF)</a:t>
            </a:r>
          </a:p>
        </p:txBody>
      </p:sp>
      <p:sp>
        <p:nvSpPr>
          <p:cNvPr id="7" name="Freeform 7"/>
          <p:cNvSpPr/>
          <p:nvPr/>
        </p:nvSpPr>
        <p:spPr>
          <a:xfrm>
            <a:off x="3550156"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4112131" y="6688813"/>
            <a:ext cx="3171390"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requires a multi-faceted approach by implementing a variety of evidence-based strategies</a:t>
            </a:r>
          </a:p>
        </p:txBody>
      </p:sp>
      <p:sp>
        <p:nvSpPr>
          <p:cNvPr id="9" name="Freeform 9"/>
          <p:cNvSpPr/>
          <p:nvPr/>
        </p:nvSpPr>
        <p:spPr>
          <a:xfrm>
            <a:off x="11029350" y="18478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1591325" y="2462190"/>
            <a:ext cx="3198517" cy="251460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focuses on reducing risk factors, strengthening protective factors, and building resiliency</a:t>
            </a:r>
          </a:p>
        </p:txBody>
      </p:sp>
      <p:sp>
        <p:nvSpPr>
          <p:cNvPr id="11" name="Freeform 11"/>
          <p:cNvSpPr/>
          <p:nvPr/>
        </p:nvSpPr>
        <p:spPr>
          <a:xfrm>
            <a:off x="8441888"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8972362" y="6867570"/>
            <a:ext cx="3232657" cy="169545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is relevant to the community, including local conditions and demographics</a:t>
            </a:r>
          </a:p>
        </p:txBody>
      </p:sp>
      <p:sp>
        <p:nvSpPr>
          <p:cNvPr id="13" name="Freeform 13"/>
          <p:cNvSpPr/>
          <p:nvPr/>
        </p:nvSpPr>
        <p:spPr>
          <a:xfrm>
            <a:off x="13333620"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3865580" y="6867570"/>
            <a:ext cx="3232657" cy="87630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impacts individuals across the lifespan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028700" y="3143250"/>
            <a:ext cx="16230600" cy="3829050"/>
          </a:xfrm>
          <a:prstGeom prst="rect">
            <a:avLst/>
          </a:prstGeom>
        </p:spPr>
        <p:txBody>
          <a:bodyPr lIns="0" tIns="0" rIns="0" bIns="0" rtlCol="0" anchor="t">
            <a:spAutoFit/>
          </a:bodyPr>
          <a:lstStyle/>
          <a:p>
            <a:pPr algn="ctr">
              <a:lnSpc>
                <a:spcPts val="9600"/>
              </a:lnSpc>
            </a:pPr>
            <a:r>
              <a:rPr lang="en-US" sz="8000">
                <a:solidFill>
                  <a:srgbClr val="D34727"/>
                </a:solidFill>
                <a:latin typeface="Futura"/>
              </a:rPr>
              <a:t>SUBSTANCE USE PREVENTION,</a:t>
            </a:r>
          </a:p>
          <a:p>
            <a:pPr marL="0" lvl="0" indent="0" algn="ctr">
              <a:lnSpc>
                <a:spcPts val="9600"/>
              </a:lnSpc>
              <a:spcBef>
                <a:spcPct val="0"/>
              </a:spcBef>
            </a:pPr>
            <a:r>
              <a:rPr lang="en-US" sz="8000">
                <a:solidFill>
                  <a:srgbClr val="D34727"/>
                </a:solidFill>
                <a:latin typeface="Futura"/>
              </a:rPr>
              <a:t> TREATMENT AND RECOVERY (SUPTRS) BLOCK GRANT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343335" y="5143500"/>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4850" y="5567494"/>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2961313" y="1585595"/>
            <a:ext cx="12365374" cy="1647825"/>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049FDA"/>
                </a:solidFill>
                <a:latin typeface="Futura"/>
              </a:rPr>
              <a:t>PURPOSE</a:t>
            </a:r>
          </a:p>
        </p:txBody>
      </p:sp>
      <p:sp>
        <p:nvSpPr>
          <p:cNvPr id="12" name="TextBox 12"/>
          <p:cNvSpPr txBox="1"/>
          <p:nvPr/>
        </p:nvSpPr>
        <p:spPr>
          <a:xfrm>
            <a:off x="1030012" y="3500120"/>
            <a:ext cx="16230600" cy="1529080"/>
          </a:xfrm>
          <a:prstGeom prst="rect">
            <a:avLst/>
          </a:prstGeom>
        </p:spPr>
        <p:txBody>
          <a:bodyPr lIns="0" tIns="0" rIns="0" bIns="0" rtlCol="0" anchor="t">
            <a:spAutoFit/>
          </a:bodyPr>
          <a:lstStyle/>
          <a:p>
            <a:pPr algn="ctr">
              <a:lnSpc>
                <a:spcPts val="3919"/>
              </a:lnSpc>
            </a:pPr>
            <a:r>
              <a:rPr lang="en-US" sz="2799">
                <a:solidFill>
                  <a:srgbClr val="0E406A"/>
                </a:solidFill>
                <a:latin typeface="Futura"/>
              </a:rPr>
              <a:t>The purpose of the 20% minimum prevention set-aside of the SUPTRS Block Grant is to support community and tribal level evidence-based substance use prevention implementation by increasing capacity for sustained prevention efforts in data-driven priority areas:</a:t>
            </a:r>
          </a:p>
        </p:txBody>
      </p:sp>
      <p:grpSp>
        <p:nvGrpSpPr>
          <p:cNvPr id="13" name="Group 13"/>
          <p:cNvGrpSpPr/>
          <p:nvPr/>
        </p:nvGrpSpPr>
        <p:grpSpPr>
          <a:xfrm>
            <a:off x="1522688" y="5903540"/>
            <a:ext cx="4232475" cy="705611"/>
            <a:chOff x="0" y="0"/>
            <a:chExt cx="1114726" cy="185840"/>
          </a:xfrm>
        </p:grpSpPr>
        <p:sp>
          <p:nvSpPr>
            <p:cNvPr id="14" name="Freeform 14"/>
            <p:cNvSpPr/>
            <p:nvPr/>
          </p:nvSpPr>
          <p:spPr>
            <a:xfrm>
              <a:off x="0" y="0"/>
              <a:ext cx="1114726" cy="185840"/>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sp>
        <p:sp>
          <p:nvSpPr>
            <p:cNvPr id="15" name="TextBox 15"/>
            <p:cNvSpPr txBox="1"/>
            <p:nvPr/>
          </p:nvSpPr>
          <p:spPr>
            <a:xfrm>
              <a:off x="0" y="-85725"/>
              <a:ext cx="812800" cy="898525"/>
            </a:xfrm>
            <a:prstGeom prst="rect">
              <a:avLst/>
            </a:prstGeom>
          </p:spPr>
          <p:txBody>
            <a:bodyPr lIns="50800" tIns="50800" rIns="50800" bIns="50800" rtlCol="0" anchor="ctr"/>
            <a:lstStyle/>
            <a:p>
              <a:pPr algn="ctr">
                <a:lnSpc>
                  <a:spcPts val="3899"/>
                </a:lnSpc>
              </a:pPr>
              <a:r>
                <a:rPr lang="en-US" sz="2999">
                  <a:solidFill>
                    <a:srgbClr val="FFFFFF"/>
                  </a:solidFill>
                  <a:latin typeface="Futura Bold"/>
                </a:rPr>
                <a:t>Underage Drinking</a:t>
              </a:r>
            </a:p>
          </p:txBody>
        </p:sp>
      </p:grpSp>
      <p:grpSp>
        <p:nvGrpSpPr>
          <p:cNvPr id="16" name="Group 16"/>
          <p:cNvGrpSpPr/>
          <p:nvPr/>
        </p:nvGrpSpPr>
        <p:grpSpPr>
          <a:xfrm>
            <a:off x="6858376" y="5903540"/>
            <a:ext cx="4573873" cy="705611"/>
            <a:chOff x="0" y="0"/>
            <a:chExt cx="1204641" cy="185840"/>
          </a:xfrm>
        </p:grpSpPr>
        <p:sp>
          <p:nvSpPr>
            <p:cNvPr id="17" name="Freeform 17"/>
            <p:cNvSpPr/>
            <p:nvPr/>
          </p:nvSpPr>
          <p:spPr>
            <a:xfrm>
              <a:off x="0" y="0"/>
              <a:ext cx="1204641" cy="185840"/>
            </a:xfrm>
            <a:custGeom>
              <a:avLst/>
              <a:gdLst/>
              <a:ahLst/>
              <a:cxnLst/>
              <a:rect l="l" t="t" r="r" b="b"/>
              <a:pathLst>
                <a:path w="1204641" h="185840">
                  <a:moveTo>
                    <a:pt x="0" y="0"/>
                  </a:moveTo>
                  <a:lnTo>
                    <a:pt x="1204641" y="0"/>
                  </a:lnTo>
                  <a:lnTo>
                    <a:pt x="1204641" y="185840"/>
                  </a:lnTo>
                  <a:lnTo>
                    <a:pt x="0" y="185840"/>
                  </a:lnTo>
                  <a:close/>
                </a:path>
              </a:pathLst>
            </a:custGeom>
            <a:solidFill>
              <a:srgbClr val="D34727"/>
            </a:solidFill>
          </p:spPr>
        </p:sp>
        <p:sp>
          <p:nvSpPr>
            <p:cNvPr id="18" name="TextBox 18"/>
            <p:cNvSpPr txBox="1"/>
            <p:nvPr/>
          </p:nvSpPr>
          <p:spPr>
            <a:xfrm>
              <a:off x="0" y="-85725"/>
              <a:ext cx="812800" cy="898525"/>
            </a:xfrm>
            <a:prstGeom prst="rect">
              <a:avLst/>
            </a:prstGeom>
          </p:spPr>
          <p:txBody>
            <a:bodyPr lIns="50800" tIns="50800" rIns="50800" bIns="50800" rtlCol="0" anchor="ctr"/>
            <a:lstStyle/>
            <a:p>
              <a:pPr algn="ctr">
                <a:lnSpc>
                  <a:spcPts val="3899"/>
                </a:lnSpc>
              </a:pPr>
              <a:r>
                <a:rPr lang="en-US" sz="2999">
                  <a:solidFill>
                    <a:srgbClr val="FFFFFF"/>
                  </a:solidFill>
                  <a:latin typeface="Futura Bold"/>
                </a:rPr>
                <a:t>Adult Binge Drinking</a:t>
              </a:r>
            </a:p>
          </p:txBody>
        </p:sp>
      </p:grpSp>
      <p:grpSp>
        <p:nvGrpSpPr>
          <p:cNvPr id="19" name="Group 19"/>
          <p:cNvGrpSpPr/>
          <p:nvPr/>
        </p:nvGrpSpPr>
        <p:grpSpPr>
          <a:xfrm>
            <a:off x="12537149" y="5903540"/>
            <a:ext cx="4228164" cy="705611"/>
            <a:chOff x="0" y="0"/>
            <a:chExt cx="1113590" cy="185840"/>
          </a:xfrm>
        </p:grpSpPr>
        <p:sp>
          <p:nvSpPr>
            <p:cNvPr id="20" name="Freeform 20"/>
            <p:cNvSpPr/>
            <p:nvPr/>
          </p:nvSpPr>
          <p:spPr>
            <a:xfrm>
              <a:off x="0" y="0"/>
              <a:ext cx="1113590" cy="185840"/>
            </a:xfrm>
            <a:custGeom>
              <a:avLst/>
              <a:gdLst/>
              <a:ahLst/>
              <a:cxnLst/>
              <a:rect l="l" t="t" r="r" b="b"/>
              <a:pathLst>
                <a:path w="1113590" h="185840">
                  <a:moveTo>
                    <a:pt x="0" y="0"/>
                  </a:moveTo>
                  <a:lnTo>
                    <a:pt x="1113590" y="0"/>
                  </a:lnTo>
                  <a:lnTo>
                    <a:pt x="1113590" y="185840"/>
                  </a:lnTo>
                  <a:lnTo>
                    <a:pt x="0" y="185840"/>
                  </a:lnTo>
                  <a:close/>
                </a:path>
              </a:pathLst>
            </a:custGeom>
            <a:solidFill>
              <a:srgbClr val="D34727"/>
            </a:solidFill>
          </p:spPr>
        </p:sp>
        <p:sp>
          <p:nvSpPr>
            <p:cNvPr id="21" name="TextBox 21"/>
            <p:cNvSpPr txBox="1"/>
            <p:nvPr/>
          </p:nvSpPr>
          <p:spPr>
            <a:xfrm>
              <a:off x="0" y="-85725"/>
              <a:ext cx="812800" cy="898525"/>
            </a:xfrm>
            <a:prstGeom prst="rect">
              <a:avLst/>
            </a:prstGeom>
          </p:spPr>
          <p:txBody>
            <a:bodyPr lIns="50800" tIns="50800" rIns="50800" bIns="50800" rtlCol="0" anchor="ctr"/>
            <a:lstStyle/>
            <a:p>
              <a:pPr algn="ctr">
                <a:lnSpc>
                  <a:spcPts val="3899"/>
                </a:lnSpc>
              </a:pPr>
              <a:r>
                <a:rPr lang="en-US" sz="2999">
                  <a:solidFill>
                    <a:srgbClr val="FFFFFF"/>
                  </a:solidFill>
                  <a:latin typeface="Futura Bold"/>
                </a:rPr>
                <a:t>Other Substances</a:t>
              </a:r>
            </a:p>
          </p:txBody>
        </p:sp>
      </p:grpSp>
      <p:sp>
        <p:nvSpPr>
          <p:cNvPr id="22" name="TextBox 22"/>
          <p:cNvSpPr txBox="1"/>
          <p:nvPr/>
        </p:nvSpPr>
        <p:spPr>
          <a:xfrm>
            <a:off x="12537149" y="6657077"/>
            <a:ext cx="4228164" cy="400685"/>
          </a:xfrm>
          <a:prstGeom prst="rect">
            <a:avLst/>
          </a:prstGeom>
        </p:spPr>
        <p:txBody>
          <a:bodyPr lIns="0" tIns="0" rIns="0" bIns="0" rtlCol="0" anchor="t">
            <a:spAutoFit/>
          </a:bodyPr>
          <a:lstStyle/>
          <a:p>
            <a:pPr algn="ctr">
              <a:lnSpc>
                <a:spcPts val="2859"/>
              </a:lnSpc>
              <a:spcBef>
                <a:spcPct val="0"/>
              </a:spcBef>
            </a:pPr>
            <a:r>
              <a:rPr lang="en-US" sz="2199">
                <a:solidFill>
                  <a:srgbClr val="0E406A"/>
                </a:solidFill>
                <a:latin typeface="Futura Italics"/>
              </a:rPr>
              <a:t>(excluding opioids or stimulants)</a:t>
            </a:r>
          </a:p>
        </p:txBody>
      </p:sp>
      <p:sp>
        <p:nvSpPr>
          <p:cNvPr id="23" name="Freeform 23"/>
          <p:cNvSpPr/>
          <p:nvPr/>
        </p:nvSpPr>
        <p:spPr>
          <a:xfrm>
            <a:off x="1392615" y="7017677"/>
            <a:ext cx="3137395" cy="2240623"/>
          </a:xfrm>
          <a:custGeom>
            <a:avLst/>
            <a:gdLst/>
            <a:ahLst/>
            <a:cxnLst/>
            <a:rect l="l" t="t" r="r" b="b"/>
            <a:pathLst>
              <a:path w="3137395" h="2240623">
                <a:moveTo>
                  <a:pt x="0" y="0"/>
                </a:moveTo>
                <a:lnTo>
                  <a:pt x="3137396" y="0"/>
                </a:lnTo>
                <a:lnTo>
                  <a:pt x="3137396" y="2240623"/>
                </a:lnTo>
                <a:lnTo>
                  <a:pt x="0" y="2240623"/>
                </a:lnTo>
                <a:lnTo>
                  <a:pt x="0" y="0"/>
                </a:lnTo>
                <a:close/>
              </a:path>
            </a:pathLst>
          </a:custGeom>
          <a:blipFill>
            <a:blip r:embed="rId3"/>
            <a:stretch>
              <a:fillRect/>
            </a:stretch>
          </a:blipFill>
        </p:spPr>
      </p:sp>
      <p:sp>
        <p:nvSpPr>
          <p:cNvPr id="24" name="TextBox 22">
            <a:extLst>
              <a:ext uri="{FF2B5EF4-FFF2-40B4-BE49-F238E27FC236}">
                <a16:creationId xmlns:a16="http://schemas.microsoft.com/office/drawing/2014/main" id="{7C88032D-3B7D-462B-790F-B0D68C7D79DA}"/>
              </a:ext>
            </a:extLst>
          </p:cNvPr>
          <p:cNvSpPr txBox="1"/>
          <p:nvPr/>
        </p:nvSpPr>
        <p:spPr>
          <a:xfrm>
            <a:off x="1457047" y="6062250"/>
            <a:ext cx="4228164" cy="346698"/>
          </a:xfrm>
          <a:prstGeom prst="rect">
            <a:avLst/>
          </a:prstGeom>
        </p:spPr>
        <p:txBody>
          <a:bodyPr lIns="0" tIns="0" rIns="0" bIns="0" rtlCol="0" anchor="t">
            <a:spAutoFit/>
          </a:bodyPr>
          <a:lstStyle/>
          <a:p>
            <a:pPr algn="ctr">
              <a:lnSpc>
                <a:spcPts val="2859"/>
              </a:lnSpc>
              <a:spcBef>
                <a:spcPct val="0"/>
              </a:spcBef>
            </a:pPr>
            <a:r>
              <a:rPr lang="en-US" sz="2150" dirty="0">
                <a:solidFill>
                  <a:schemeClr val="bg1"/>
                </a:solidFill>
                <a:latin typeface="Futura Italics"/>
              </a:rPr>
              <a:t>Adult Binge Drinking</a:t>
            </a:r>
            <a:endParaRPr lang="en-US">
              <a:solidFill>
                <a:schemeClr val="bg1"/>
              </a:solidFill>
              <a:cs typeface="Calibri"/>
            </a:endParaRPr>
          </a:p>
        </p:txBody>
      </p:sp>
      <p:sp>
        <p:nvSpPr>
          <p:cNvPr id="25" name="TextBox 22">
            <a:extLst>
              <a:ext uri="{FF2B5EF4-FFF2-40B4-BE49-F238E27FC236}">
                <a16:creationId xmlns:a16="http://schemas.microsoft.com/office/drawing/2014/main" id="{06A0AA97-E48E-5205-773A-E18512095F5A}"/>
              </a:ext>
            </a:extLst>
          </p:cNvPr>
          <p:cNvSpPr txBox="1"/>
          <p:nvPr/>
        </p:nvSpPr>
        <p:spPr>
          <a:xfrm>
            <a:off x="7032088" y="6085576"/>
            <a:ext cx="4228164" cy="346698"/>
          </a:xfrm>
          <a:prstGeom prst="rect">
            <a:avLst/>
          </a:prstGeom>
        </p:spPr>
        <p:txBody>
          <a:bodyPr lIns="0" tIns="0" rIns="0" bIns="0" rtlCol="0" anchor="t">
            <a:spAutoFit/>
          </a:bodyPr>
          <a:lstStyle/>
          <a:p>
            <a:pPr algn="ctr">
              <a:lnSpc>
                <a:spcPts val="2859"/>
              </a:lnSpc>
              <a:spcBef>
                <a:spcPct val="0"/>
              </a:spcBef>
            </a:pPr>
            <a:r>
              <a:rPr lang="en-US" sz="2150" dirty="0">
                <a:solidFill>
                  <a:schemeClr val="bg1"/>
                </a:solidFill>
                <a:latin typeface="Futura Italics"/>
              </a:rPr>
              <a:t>Underage Drinking</a:t>
            </a:r>
            <a:endParaRPr lang="en-US" dirty="0"/>
          </a:p>
        </p:txBody>
      </p:sp>
      <p:sp>
        <p:nvSpPr>
          <p:cNvPr id="26" name="TextBox 22">
            <a:extLst>
              <a:ext uri="{FF2B5EF4-FFF2-40B4-BE49-F238E27FC236}">
                <a16:creationId xmlns:a16="http://schemas.microsoft.com/office/drawing/2014/main" id="{35199E7B-A53D-0793-BBA3-63FD9140DB29}"/>
              </a:ext>
            </a:extLst>
          </p:cNvPr>
          <p:cNvSpPr txBox="1"/>
          <p:nvPr/>
        </p:nvSpPr>
        <p:spPr>
          <a:xfrm>
            <a:off x="12537149" y="6085576"/>
            <a:ext cx="4228164" cy="327205"/>
          </a:xfrm>
          <a:prstGeom prst="rect">
            <a:avLst/>
          </a:prstGeom>
        </p:spPr>
        <p:txBody>
          <a:bodyPr lIns="0" tIns="0" rIns="0" bIns="0" rtlCol="0" anchor="t">
            <a:spAutoFit/>
          </a:bodyPr>
          <a:lstStyle/>
          <a:p>
            <a:pPr algn="ctr">
              <a:lnSpc>
                <a:spcPts val="2859"/>
              </a:lnSpc>
              <a:spcBef>
                <a:spcPct val="0"/>
              </a:spcBef>
            </a:pPr>
            <a:r>
              <a:rPr lang="en-US" sz="2150" dirty="0">
                <a:solidFill>
                  <a:schemeClr val="bg1"/>
                </a:solidFill>
                <a:latin typeface="Futura Italics"/>
              </a:rPr>
              <a:t>Other Substances</a:t>
            </a:r>
            <a:endParaRPr lang="en-US" sz="2150" dirty="0">
              <a:solidFill>
                <a:schemeClr val="bg1"/>
              </a:solidFill>
              <a:latin typeface="Futura Italics"/>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2961313" y="1585236"/>
            <a:ext cx="12365374" cy="1647825"/>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049FDA"/>
                </a:solidFill>
                <a:latin typeface="Futura"/>
              </a:rPr>
              <a:t>FUNDING</a:t>
            </a:r>
          </a:p>
        </p:txBody>
      </p:sp>
      <p:sp>
        <p:nvSpPr>
          <p:cNvPr id="12" name="TextBox 12"/>
          <p:cNvSpPr txBox="1"/>
          <p:nvPr/>
        </p:nvSpPr>
        <p:spPr>
          <a:xfrm>
            <a:off x="2289465" y="3514725"/>
            <a:ext cx="13709070" cy="4919346"/>
          </a:xfrm>
          <a:prstGeom prst="rect">
            <a:avLst/>
          </a:prstGeom>
        </p:spPr>
        <p:txBody>
          <a:bodyPr lIns="0" tIns="0" rIns="0" bIns="0" rtlCol="0" anchor="t">
            <a:spAutoFit/>
          </a:bodyPr>
          <a:lstStyle/>
          <a:p>
            <a:pPr algn="ctr">
              <a:lnSpc>
                <a:spcPts val="4759"/>
              </a:lnSpc>
            </a:pPr>
            <a:r>
              <a:rPr lang="en-US" sz="3399">
                <a:solidFill>
                  <a:srgbClr val="0E406A"/>
                </a:solidFill>
                <a:latin typeface="Futura Bold"/>
              </a:rPr>
              <a:t>Community Grantee Funding</a:t>
            </a:r>
          </a:p>
          <a:p>
            <a:pPr algn="ctr">
              <a:lnSpc>
                <a:spcPts val="4199"/>
              </a:lnSpc>
            </a:pPr>
            <a:r>
              <a:rPr lang="en-US" sz="2999">
                <a:solidFill>
                  <a:srgbClr val="0E406A"/>
                </a:solidFill>
                <a:latin typeface="Futura"/>
              </a:rPr>
              <a:t>24 total grantees awarded</a:t>
            </a:r>
          </a:p>
          <a:p>
            <a:pPr algn="ctr">
              <a:lnSpc>
                <a:spcPts val="4199"/>
              </a:lnSpc>
            </a:pPr>
            <a:r>
              <a:rPr lang="en-US" sz="2999">
                <a:solidFill>
                  <a:srgbClr val="0E406A"/>
                </a:solidFill>
                <a:latin typeface="Futura"/>
              </a:rPr>
              <a:t>3 year contract awarded to Local Public Health Units</a:t>
            </a:r>
          </a:p>
          <a:p>
            <a:pPr algn="ctr">
              <a:lnSpc>
                <a:spcPts val="4199"/>
              </a:lnSpc>
            </a:pPr>
            <a:r>
              <a:rPr lang="en-US" sz="2999">
                <a:solidFill>
                  <a:srgbClr val="0E406A"/>
                </a:solidFill>
                <a:latin typeface="Futura"/>
              </a:rPr>
              <a:t>$187,500 total ($62,500 per year)</a:t>
            </a:r>
          </a:p>
          <a:p>
            <a:pPr algn="ctr">
              <a:lnSpc>
                <a:spcPts val="4199"/>
              </a:lnSpc>
            </a:pPr>
            <a:endParaRPr lang="en-US" sz="2999">
              <a:solidFill>
                <a:srgbClr val="0E406A"/>
              </a:solidFill>
              <a:latin typeface="Futura"/>
            </a:endParaRPr>
          </a:p>
          <a:p>
            <a:pPr algn="ctr">
              <a:lnSpc>
                <a:spcPts val="4759"/>
              </a:lnSpc>
            </a:pPr>
            <a:r>
              <a:rPr lang="en-US" sz="3399">
                <a:solidFill>
                  <a:srgbClr val="0E406A"/>
                </a:solidFill>
                <a:latin typeface="Futura Bold"/>
              </a:rPr>
              <a:t>Tribal Grantee Funding</a:t>
            </a:r>
          </a:p>
          <a:p>
            <a:pPr algn="ctr">
              <a:lnSpc>
                <a:spcPts val="4199"/>
              </a:lnSpc>
            </a:pPr>
            <a:r>
              <a:rPr lang="en-US" sz="2999">
                <a:solidFill>
                  <a:srgbClr val="0E406A"/>
                </a:solidFill>
                <a:latin typeface="Futura"/>
              </a:rPr>
              <a:t>4 total grantees awarded</a:t>
            </a:r>
          </a:p>
          <a:p>
            <a:pPr algn="ctr">
              <a:lnSpc>
                <a:spcPts val="4199"/>
              </a:lnSpc>
            </a:pPr>
            <a:r>
              <a:rPr lang="en-US" sz="2999">
                <a:solidFill>
                  <a:srgbClr val="0E406A"/>
                </a:solidFill>
                <a:latin typeface="Futura"/>
              </a:rPr>
              <a:t>3 year contract awarded to Tribal Governments</a:t>
            </a:r>
          </a:p>
          <a:p>
            <a:pPr algn="ctr">
              <a:lnSpc>
                <a:spcPts val="4199"/>
              </a:lnSpc>
            </a:pPr>
            <a:r>
              <a:rPr lang="en-US" sz="2999">
                <a:solidFill>
                  <a:srgbClr val="0E406A"/>
                </a:solidFill>
                <a:latin typeface="Futura"/>
              </a:rPr>
              <a:t>$240,000 total ($80,000 per year)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120949"/>
            <a:ext cx="16230600" cy="1038225"/>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049FDA"/>
                </a:solidFill>
                <a:latin typeface="Futura"/>
              </a:rPr>
              <a:t>NORTH DAKOTA BLOCK GRANT RECIPIENTS </a:t>
            </a:r>
          </a:p>
        </p:txBody>
      </p:sp>
      <p:sp>
        <p:nvSpPr>
          <p:cNvPr id="12" name="TextBox 12"/>
          <p:cNvSpPr txBox="1"/>
          <p:nvPr/>
        </p:nvSpPr>
        <p:spPr>
          <a:xfrm>
            <a:off x="3304915" y="2204085"/>
            <a:ext cx="5839085" cy="7158990"/>
          </a:xfrm>
          <a:prstGeom prst="rect">
            <a:avLst/>
          </a:prstGeom>
        </p:spPr>
        <p:txBody>
          <a:bodyPr lIns="0" tIns="0" rIns="0" bIns="0" rtlCol="0" anchor="t">
            <a:spAutoFit/>
          </a:bodyPr>
          <a:lstStyle/>
          <a:p>
            <a:pPr>
              <a:lnSpc>
                <a:spcPts val="3359"/>
              </a:lnSpc>
            </a:pPr>
            <a:r>
              <a:rPr lang="en-US" sz="2400">
                <a:solidFill>
                  <a:srgbClr val="0E406A"/>
                </a:solidFill>
                <a:latin typeface="Futura"/>
              </a:rPr>
              <a:t> Bismarck Burleigh Public Health </a:t>
            </a:r>
          </a:p>
          <a:p>
            <a:pPr>
              <a:lnSpc>
                <a:spcPts val="3359"/>
              </a:lnSpc>
            </a:pPr>
            <a:r>
              <a:rPr lang="en-US" sz="2400">
                <a:solidFill>
                  <a:srgbClr val="0E406A"/>
                </a:solidFill>
                <a:latin typeface="Futura"/>
              </a:rPr>
              <a:t> Cavalier County Health District </a:t>
            </a:r>
          </a:p>
          <a:p>
            <a:pPr>
              <a:lnSpc>
                <a:spcPts val="3359"/>
              </a:lnSpc>
            </a:pPr>
            <a:r>
              <a:rPr lang="en-US" sz="2400">
                <a:solidFill>
                  <a:srgbClr val="0E406A"/>
                </a:solidFill>
                <a:latin typeface="Futura"/>
              </a:rPr>
              <a:t> Central Valley Health District </a:t>
            </a:r>
          </a:p>
          <a:p>
            <a:pPr>
              <a:lnSpc>
                <a:spcPts val="3359"/>
              </a:lnSpc>
            </a:pPr>
            <a:r>
              <a:rPr lang="en-US" sz="2400">
                <a:solidFill>
                  <a:srgbClr val="0E406A"/>
                </a:solidFill>
                <a:latin typeface="Futura"/>
              </a:rPr>
              <a:t> City-County Health District  </a:t>
            </a:r>
          </a:p>
          <a:p>
            <a:pPr>
              <a:lnSpc>
                <a:spcPts val="3359"/>
              </a:lnSpc>
            </a:pPr>
            <a:r>
              <a:rPr lang="en-US" sz="2400">
                <a:solidFill>
                  <a:srgbClr val="0E406A"/>
                </a:solidFill>
                <a:latin typeface="Futura"/>
              </a:rPr>
              <a:t> Dickey County Health District </a:t>
            </a:r>
          </a:p>
          <a:p>
            <a:pPr>
              <a:lnSpc>
                <a:spcPts val="3359"/>
              </a:lnSpc>
            </a:pPr>
            <a:r>
              <a:rPr lang="en-US" sz="2400">
                <a:solidFill>
                  <a:srgbClr val="0E406A"/>
                </a:solidFill>
                <a:latin typeface="Futura"/>
              </a:rPr>
              <a:t> Emmons County Public Health </a:t>
            </a:r>
          </a:p>
          <a:p>
            <a:pPr>
              <a:lnSpc>
                <a:spcPts val="3359"/>
              </a:lnSpc>
            </a:pPr>
            <a:r>
              <a:rPr lang="en-US" sz="2400">
                <a:solidFill>
                  <a:srgbClr val="0E406A"/>
                </a:solidFill>
                <a:latin typeface="Futura"/>
              </a:rPr>
              <a:t> Fargo Cass Public Health </a:t>
            </a:r>
          </a:p>
          <a:p>
            <a:pPr>
              <a:lnSpc>
                <a:spcPts val="3359"/>
              </a:lnSpc>
            </a:pPr>
            <a:r>
              <a:rPr lang="en-US" sz="2400">
                <a:solidFill>
                  <a:srgbClr val="0E406A"/>
                </a:solidFill>
                <a:latin typeface="Futura"/>
              </a:rPr>
              <a:t> First District Health Unit </a:t>
            </a:r>
          </a:p>
          <a:p>
            <a:pPr>
              <a:lnSpc>
                <a:spcPts val="3359"/>
              </a:lnSpc>
            </a:pPr>
            <a:r>
              <a:rPr lang="en-US" sz="2400">
                <a:solidFill>
                  <a:srgbClr val="0E406A"/>
                </a:solidFill>
                <a:latin typeface="Futura"/>
              </a:rPr>
              <a:t> Foster County Public Health </a:t>
            </a:r>
          </a:p>
          <a:p>
            <a:pPr>
              <a:lnSpc>
                <a:spcPts val="3359"/>
              </a:lnSpc>
            </a:pPr>
            <a:r>
              <a:rPr lang="en-US" sz="2400">
                <a:solidFill>
                  <a:srgbClr val="0E406A"/>
                </a:solidFill>
                <a:latin typeface="Futura"/>
              </a:rPr>
              <a:t> Grand Forks Public Health </a:t>
            </a:r>
          </a:p>
          <a:p>
            <a:pPr>
              <a:lnSpc>
                <a:spcPts val="3359"/>
              </a:lnSpc>
            </a:pPr>
            <a:r>
              <a:rPr lang="en-US" sz="2400">
                <a:solidFill>
                  <a:srgbClr val="0E406A"/>
                </a:solidFill>
                <a:latin typeface="Futura"/>
              </a:rPr>
              <a:t> Kidder County Public Health</a:t>
            </a:r>
          </a:p>
          <a:p>
            <a:pPr>
              <a:lnSpc>
                <a:spcPts val="3359"/>
              </a:lnSpc>
            </a:pPr>
            <a:r>
              <a:rPr lang="en-US" sz="2400">
                <a:solidFill>
                  <a:srgbClr val="0E406A"/>
                </a:solidFill>
                <a:latin typeface="Futura"/>
              </a:rPr>
              <a:t> Lake Region District Health Unit </a:t>
            </a:r>
          </a:p>
          <a:p>
            <a:pPr>
              <a:lnSpc>
                <a:spcPts val="3359"/>
              </a:lnSpc>
            </a:pPr>
            <a:r>
              <a:rPr lang="en-US" sz="2400">
                <a:solidFill>
                  <a:srgbClr val="0E406A"/>
                </a:solidFill>
                <a:latin typeface="Futura"/>
              </a:rPr>
              <a:t> LaMoure County Public Health Department </a:t>
            </a:r>
          </a:p>
          <a:p>
            <a:pPr>
              <a:lnSpc>
                <a:spcPts val="3359"/>
              </a:lnSpc>
            </a:pPr>
            <a:r>
              <a:rPr lang="en-US" sz="2400">
                <a:solidFill>
                  <a:srgbClr val="0E406A"/>
                </a:solidFill>
                <a:latin typeface="Futura"/>
              </a:rPr>
              <a:t> McKintosh District Health Unit </a:t>
            </a:r>
          </a:p>
          <a:p>
            <a:pPr>
              <a:lnSpc>
                <a:spcPts val="3359"/>
              </a:lnSpc>
            </a:pPr>
            <a:r>
              <a:rPr lang="en-US" sz="2400">
                <a:solidFill>
                  <a:srgbClr val="0E406A"/>
                </a:solidFill>
                <a:latin typeface="Futura"/>
              </a:rPr>
              <a:t> Nelson-Griggs District Health Unit </a:t>
            </a:r>
          </a:p>
          <a:p>
            <a:pPr>
              <a:lnSpc>
                <a:spcPts val="3359"/>
              </a:lnSpc>
            </a:pPr>
            <a:r>
              <a:rPr lang="en-US" sz="2400">
                <a:solidFill>
                  <a:srgbClr val="0E406A"/>
                </a:solidFill>
                <a:latin typeface="Futura"/>
              </a:rPr>
              <a:t> Pembina County Health Department </a:t>
            </a:r>
          </a:p>
          <a:p>
            <a:pPr>
              <a:lnSpc>
                <a:spcPts val="3359"/>
              </a:lnSpc>
            </a:pPr>
            <a:endParaRPr lang="en-US" sz="2400">
              <a:solidFill>
                <a:srgbClr val="0E406A"/>
              </a:solidFill>
              <a:latin typeface="Futura"/>
            </a:endParaRPr>
          </a:p>
        </p:txBody>
      </p:sp>
      <p:sp>
        <p:nvSpPr>
          <p:cNvPr id="13" name="TextBox 13"/>
          <p:cNvSpPr txBox="1"/>
          <p:nvPr/>
        </p:nvSpPr>
        <p:spPr>
          <a:xfrm>
            <a:off x="9408119" y="2204085"/>
            <a:ext cx="5229777" cy="7158990"/>
          </a:xfrm>
          <a:prstGeom prst="rect">
            <a:avLst/>
          </a:prstGeom>
        </p:spPr>
        <p:txBody>
          <a:bodyPr lIns="0" tIns="0" rIns="0" bIns="0" rtlCol="0" anchor="t">
            <a:spAutoFit/>
          </a:bodyPr>
          <a:lstStyle/>
          <a:p>
            <a:pPr>
              <a:lnSpc>
                <a:spcPts val="3359"/>
              </a:lnSpc>
            </a:pPr>
            <a:r>
              <a:rPr lang="en-US" sz="2400">
                <a:solidFill>
                  <a:srgbClr val="0E406A"/>
                </a:solidFill>
                <a:latin typeface="Futura"/>
              </a:rPr>
              <a:t> Ransom County Public Health</a:t>
            </a:r>
          </a:p>
          <a:p>
            <a:pPr>
              <a:lnSpc>
                <a:spcPts val="3359"/>
              </a:lnSpc>
            </a:pPr>
            <a:r>
              <a:rPr lang="en-US" sz="2400">
                <a:solidFill>
                  <a:srgbClr val="0E406A"/>
                </a:solidFill>
                <a:latin typeface="Futura"/>
              </a:rPr>
              <a:t> Richland County Health Department </a:t>
            </a:r>
          </a:p>
          <a:p>
            <a:pPr>
              <a:lnSpc>
                <a:spcPts val="3359"/>
              </a:lnSpc>
            </a:pPr>
            <a:r>
              <a:rPr lang="en-US" sz="2400">
                <a:solidFill>
                  <a:srgbClr val="0E406A"/>
                </a:solidFill>
                <a:latin typeface="Futura"/>
              </a:rPr>
              <a:t> Rolette County Public Health District </a:t>
            </a:r>
          </a:p>
          <a:p>
            <a:pPr>
              <a:lnSpc>
                <a:spcPts val="3359"/>
              </a:lnSpc>
            </a:pPr>
            <a:r>
              <a:rPr lang="en-US" sz="2400">
                <a:solidFill>
                  <a:srgbClr val="0E406A"/>
                </a:solidFill>
                <a:latin typeface="Futura"/>
              </a:rPr>
              <a:t> Sargent County District Health Unit </a:t>
            </a:r>
          </a:p>
          <a:p>
            <a:pPr>
              <a:lnSpc>
                <a:spcPts val="3359"/>
              </a:lnSpc>
            </a:pPr>
            <a:r>
              <a:rPr lang="en-US" sz="2400">
                <a:solidFill>
                  <a:srgbClr val="0E406A"/>
                </a:solidFill>
                <a:latin typeface="Futura"/>
              </a:rPr>
              <a:t> Southwestern District Health Unit  </a:t>
            </a:r>
          </a:p>
          <a:p>
            <a:pPr>
              <a:lnSpc>
                <a:spcPts val="3359"/>
              </a:lnSpc>
            </a:pPr>
            <a:r>
              <a:rPr lang="en-US" sz="2400">
                <a:solidFill>
                  <a:srgbClr val="0E406A"/>
                </a:solidFill>
                <a:latin typeface="Futura"/>
              </a:rPr>
              <a:t> Spirit Lake Tribe </a:t>
            </a:r>
          </a:p>
          <a:p>
            <a:pPr>
              <a:lnSpc>
                <a:spcPts val="3359"/>
              </a:lnSpc>
            </a:pPr>
            <a:r>
              <a:rPr lang="en-US" sz="2400">
                <a:solidFill>
                  <a:srgbClr val="0E406A"/>
                </a:solidFill>
                <a:latin typeface="Futura"/>
              </a:rPr>
              <a:t> Standing Rock Sioux Tribe </a:t>
            </a:r>
          </a:p>
          <a:p>
            <a:pPr>
              <a:lnSpc>
                <a:spcPts val="3359"/>
              </a:lnSpc>
            </a:pPr>
            <a:r>
              <a:rPr lang="en-US" sz="2400">
                <a:solidFill>
                  <a:srgbClr val="0E406A"/>
                </a:solidFill>
                <a:latin typeface="Futura"/>
              </a:rPr>
              <a:t> Steele County Public Health </a:t>
            </a:r>
          </a:p>
          <a:p>
            <a:pPr>
              <a:lnSpc>
                <a:spcPts val="3359"/>
              </a:lnSpc>
            </a:pPr>
            <a:r>
              <a:rPr lang="en-US" sz="2400">
                <a:solidFill>
                  <a:srgbClr val="0E406A"/>
                </a:solidFill>
                <a:latin typeface="Futura"/>
              </a:rPr>
              <a:t> Three Affiliated Tribes (MHA Nation) </a:t>
            </a:r>
          </a:p>
          <a:p>
            <a:pPr>
              <a:lnSpc>
                <a:spcPts val="3359"/>
              </a:lnSpc>
            </a:pPr>
            <a:r>
              <a:rPr lang="en-US" sz="2400">
                <a:solidFill>
                  <a:srgbClr val="0E406A"/>
                </a:solidFill>
                <a:latin typeface="Futura"/>
              </a:rPr>
              <a:t> Towner County Public Health </a:t>
            </a:r>
          </a:p>
          <a:p>
            <a:pPr>
              <a:lnSpc>
                <a:spcPts val="3359"/>
              </a:lnSpc>
            </a:pPr>
            <a:r>
              <a:rPr lang="en-US" sz="2400">
                <a:solidFill>
                  <a:srgbClr val="0E406A"/>
                </a:solidFill>
                <a:latin typeface="Futura"/>
              </a:rPr>
              <a:t> Traill District Health Unit</a:t>
            </a:r>
          </a:p>
          <a:p>
            <a:pPr>
              <a:lnSpc>
                <a:spcPts val="3359"/>
              </a:lnSpc>
            </a:pPr>
            <a:r>
              <a:rPr lang="en-US" sz="2400">
                <a:solidFill>
                  <a:srgbClr val="0E406A"/>
                </a:solidFill>
                <a:latin typeface="Futura"/>
              </a:rPr>
              <a:t> Turtle Mountain Band of Chippewa </a:t>
            </a:r>
          </a:p>
          <a:p>
            <a:pPr>
              <a:lnSpc>
                <a:spcPts val="3359"/>
              </a:lnSpc>
            </a:pPr>
            <a:r>
              <a:rPr lang="en-US" sz="2400">
                <a:solidFill>
                  <a:srgbClr val="0E406A"/>
                </a:solidFill>
                <a:latin typeface="Futura"/>
              </a:rPr>
              <a:t> Upper Missouri District Health Unit </a:t>
            </a:r>
          </a:p>
          <a:p>
            <a:pPr>
              <a:lnSpc>
                <a:spcPts val="3359"/>
              </a:lnSpc>
            </a:pPr>
            <a:r>
              <a:rPr lang="en-US" sz="2400">
                <a:solidFill>
                  <a:srgbClr val="0E406A"/>
                </a:solidFill>
                <a:latin typeface="Futura"/>
              </a:rPr>
              <a:t> Walsh County Health District </a:t>
            </a:r>
          </a:p>
          <a:p>
            <a:pPr>
              <a:lnSpc>
                <a:spcPts val="3359"/>
              </a:lnSpc>
            </a:pPr>
            <a:r>
              <a:rPr lang="en-US" sz="2400">
                <a:solidFill>
                  <a:srgbClr val="0E406A"/>
                </a:solidFill>
                <a:latin typeface="Futura"/>
              </a:rPr>
              <a:t> Wells County District Health Unit </a:t>
            </a:r>
          </a:p>
          <a:p>
            <a:pPr>
              <a:lnSpc>
                <a:spcPts val="3359"/>
              </a:lnSpc>
            </a:pPr>
            <a:r>
              <a:rPr lang="en-US" sz="2400">
                <a:solidFill>
                  <a:srgbClr val="0E406A"/>
                </a:solidFill>
                <a:latin typeface="Futura"/>
              </a:rPr>
              <a:t> Western Plains Public Health</a:t>
            </a:r>
          </a:p>
          <a:p>
            <a:pPr>
              <a:lnSpc>
                <a:spcPts val="3359"/>
              </a:lnSpc>
            </a:pPr>
            <a:endParaRPr lang="en-US" sz="2400">
              <a:solidFill>
                <a:srgbClr val="0E406A"/>
              </a:solidFill>
              <a:latin typeface="Futu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47205"/>
            <a:ext cx="16230600" cy="1390650"/>
          </a:xfrm>
          <a:prstGeom prst="rect">
            <a:avLst/>
          </a:prstGeom>
        </p:spPr>
        <p:txBody>
          <a:bodyPr lIns="0" tIns="0" rIns="0" bIns="0" rtlCol="0" anchor="t">
            <a:spAutoFit/>
          </a:bodyPr>
          <a:lstStyle/>
          <a:p>
            <a:pPr algn="ctr">
              <a:lnSpc>
                <a:spcPts val="9600"/>
              </a:lnSpc>
            </a:pPr>
            <a:r>
              <a:rPr lang="en-US" sz="8000">
                <a:solidFill>
                  <a:srgbClr val="FFFFFF"/>
                </a:solidFill>
                <a:latin typeface="Futura"/>
              </a:rPr>
              <a:t>Scope of Service</a:t>
            </a:r>
          </a:p>
        </p:txBody>
      </p:sp>
      <p:sp>
        <p:nvSpPr>
          <p:cNvPr id="12" name="TextBox 12"/>
          <p:cNvSpPr txBox="1"/>
          <p:nvPr/>
        </p:nvSpPr>
        <p:spPr>
          <a:xfrm>
            <a:off x="1335958" y="2016760"/>
            <a:ext cx="15991103" cy="6632576"/>
          </a:xfrm>
          <a:prstGeom prst="rect">
            <a:avLst/>
          </a:prstGeom>
        </p:spPr>
        <p:txBody>
          <a:bodyPr lIns="0" tIns="0" rIns="0" bIns="0" rtlCol="0" anchor="t">
            <a:spAutoFit/>
          </a:bodyPr>
          <a:lstStyle/>
          <a:p>
            <a:pPr>
              <a:lnSpc>
                <a:spcPts val="6499"/>
              </a:lnSpc>
              <a:spcBef>
                <a:spcPct val="0"/>
              </a:spcBef>
            </a:pPr>
            <a:r>
              <a:rPr lang="en-US" sz="4999">
                <a:solidFill>
                  <a:srgbClr val="D34727"/>
                </a:solidFill>
                <a:latin typeface="Futura Bold"/>
              </a:rPr>
              <a:t>General Expectations:</a:t>
            </a:r>
          </a:p>
          <a:p>
            <a:pPr>
              <a:lnSpc>
                <a:spcPts val="6499"/>
              </a:lnSpc>
            </a:pPr>
            <a:endParaRPr lang="en-US" sz="4999">
              <a:solidFill>
                <a:srgbClr val="D34727"/>
              </a:solidFill>
              <a:latin typeface="Futura Bold"/>
            </a:endParaRPr>
          </a:p>
          <a:p>
            <a:pPr marL="1079486" lvl="1" indent="-539743">
              <a:lnSpc>
                <a:spcPts val="6499"/>
              </a:lnSpc>
              <a:buFont typeface="Arial"/>
              <a:buChar char="•"/>
            </a:pPr>
            <a:r>
              <a:rPr lang="en-US" sz="4999">
                <a:solidFill>
                  <a:srgbClr val="D34727"/>
                </a:solidFill>
                <a:latin typeface="Futura"/>
              </a:rPr>
              <a:t>Collaboration</a:t>
            </a:r>
          </a:p>
          <a:p>
            <a:pPr marL="1079486" lvl="1" indent="-539743">
              <a:lnSpc>
                <a:spcPts val="6499"/>
              </a:lnSpc>
              <a:buFont typeface="Arial"/>
              <a:buChar char="•"/>
            </a:pPr>
            <a:r>
              <a:rPr lang="en-US" sz="4999">
                <a:solidFill>
                  <a:srgbClr val="D34727"/>
                </a:solidFill>
                <a:latin typeface="Futura"/>
              </a:rPr>
              <a:t>Training and Technical Assistance (TTA)</a:t>
            </a:r>
          </a:p>
          <a:p>
            <a:pPr marL="2158972" lvl="2" indent="-719657">
              <a:lnSpc>
                <a:spcPts val="6499"/>
              </a:lnSpc>
              <a:buFont typeface="Arial"/>
              <a:buChar char="⚬"/>
            </a:pPr>
            <a:r>
              <a:rPr lang="en-US" sz="4999">
                <a:solidFill>
                  <a:srgbClr val="D34727"/>
                </a:solidFill>
                <a:latin typeface="Futura"/>
              </a:rPr>
              <a:t>Growth Partners</a:t>
            </a:r>
          </a:p>
          <a:p>
            <a:pPr marL="1079486" lvl="1" indent="-539743">
              <a:lnSpc>
                <a:spcPts val="6499"/>
              </a:lnSpc>
              <a:buFont typeface="Arial"/>
              <a:buChar char="•"/>
            </a:pPr>
            <a:r>
              <a:rPr lang="en-US" sz="4999">
                <a:solidFill>
                  <a:srgbClr val="D34727"/>
                </a:solidFill>
                <a:latin typeface="Futura"/>
              </a:rPr>
              <a:t>Quarterly Meetings</a:t>
            </a:r>
          </a:p>
          <a:p>
            <a:pPr marL="1079486" lvl="1" indent="-539743">
              <a:lnSpc>
                <a:spcPts val="6499"/>
              </a:lnSpc>
              <a:buFont typeface="Arial"/>
              <a:buChar char="•"/>
            </a:pPr>
            <a:r>
              <a:rPr lang="en-US" sz="4999">
                <a:solidFill>
                  <a:srgbClr val="D34727"/>
                </a:solidFill>
                <a:latin typeface="Futura"/>
              </a:rPr>
              <a:t>Substance Abuse Prevention Skills Training (SAPST)</a:t>
            </a:r>
          </a:p>
          <a:p>
            <a:pPr marL="1079486" lvl="1" indent="-539743">
              <a:lnSpc>
                <a:spcPts val="6499"/>
              </a:lnSpc>
              <a:buFont typeface="Arial"/>
              <a:buChar char="•"/>
            </a:pPr>
            <a:r>
              <a:rPr lang="en-US" sz="4999">
                <a:solidFill>
                  <a:srgbClr val="D34727"/>
                </a:solidFill>
                <a:latin typeface="Futura"/>
              </a:rPr>
              <a:t>Monthly Reporting &amp; Reimbursement Requests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47205"/>
            <a:ext cx="16230600" cy="1390650"/>
          </a:xfrm>
          <a:prstGeom prst="rect">
            <a:avLst/>
          </a:prstGeom>
        </p:spPr>
        <p:txBody>
          <a:bodyPr lIns="0" tIns="0" rIns="0" bIns="0" rtlCol="0" anchor="t">
            <a:spAutoFit/>
          </a:bodyPr>
          <a:lstStyle/>
          <a:p>
            <a:pPr algn="ctr">
              <a:lnSpc>
                <a:spcPts val="9600"/>
              </a:lnSpc>
            </a:pPr>
            <a:r>
              <a:rPr lang="en-US" sz="8000">
                <a:solidFill>
                  <a:srgbClr val="FFFFFF"/>
                </a:solidFill>
                <a:latin typeface="Futura"/>
              </a:rPr>
              <a:t>Important Documents &amp; Resources</a:t>
            </a:r>
          </a:p>
        </p:txBody>
      </p:sp>
      <p:sp>
        <p:nvSpPr>
          <p:cNvPr id="12" name="TextBox 12"/>
          <p:cNvSpPr txBox="1"/>
          <p:nvPr/>
        </p:nvSpPr>
        <p:spPr>
          <a:xfrm>
            <a:off x="1335958" y="2073910"/>
            <a:ext cx="15991103" cy="6848475"/>
          </a:xfrm>
          <a:prstGeom prst="rect">
            <a:avLst/>
          </a:prstGeom>
        </p:spPr>
        <p:txBody>
          <a:bodyPr lIns="0" tIns="0" rIns="0" bIns="0" rtlCol="0" anchor="t">
            <a:spAutoFit/>
          </a:bodyPr>
          <a:lstStyle/>
          <a:p>
            <a:pPr marL="647697" lvl="1" indent="-323848">
              <a:lnSpc>
                <a:spcPts val="3899"/>
              </a:lnSpc>
              <a:buFont typeface="Arial"/>
              <a:buChar char="•"/>
            </a:pPr>
            <a:r>
              <a:rPr lang="en-US" sz="2999">
                <a:solidFill>
                  <a:srgbClr val="D34727"/>
                </a:solidFill>
                <a:latin typeface="Futura Bold"/>
              </a:rPr>
              <a:t>Contract Resource Guide </a:t>
            </a:r>
            <a:r>
              <a:rPr lang="en-US" sz="2999">
                <a:solidFill>
                  <a:srgbClr val="D34727"/>
                </a:solidFill>
                <a:latin typeface="Futura"/>
              </a:rPr>
              <a:t>- </a:t>
            </a:r>
            <a:r>
              <a:rPr lang="en-US" sz="2999">
                <a:solidFill>
                  <a:srgbClr val="D34727"/>
                </a:solidFill>
                <a:latin typeface="Futura Italics"/>
              </a:rPr>
              <a:t>coming soon!</a:t>
            </a:r>
          </a:p>
          <a:p>
            <a:pPr marL="647697" lvl="1" indent="-323848">
              <a:lnSpc>
                <a:spcPts val="3899"/>
              </a:lnSpc>
              <a:buFont typeface="Arial"/>
              <a:buChar char="•"/>
            </a:pPr>
            <a:r>
              <a:rPr lang="en-US" sz="2999">
                <a:solidFill>
                  <a:srgbClr val="D34727"/>
                </a:solidFill>
                <a:latin typeface="Futura Bold"/>
              </a:rPr>
              <a:t>Logic Model Template</a:t>
            </a:r>
          </a:p>
          <a:p>
            <a:pPr>
              <a:lnSpc>
                <a:spcPts val="3899"/>
              </a:lnSpc>
            </a:pPr>
            <a:endParaRPr lang="en-US" sz="2999">
              <a:solidFill>
                <a:srgbClr val="D34727"/>
              </a:solidFill>
              <a:latin typeface="Futura Bold"/>
            </a:endParaRPr>
          </a:p>
          <a:p>
            <a:pPr marL="647697" lvl="1" indent="-323848">
              <a:lnSpc>
                <a:spcPts val="3899"/>
              </a:lnSpc>
              <a:buFont typeface="Arial"/>
              <a:buChar char="•"/>
            </a:pPr>
            <a:r>
              <a:rPr lang="en-US" sz="2999">
                <a:solidFill>
                  <a:srgbClr val="D34727"/>
                </a:solidFill>
                <a:latin typeface="Futura Bold"/>
              </a:rPr>
              <a:t>Attachment A - Activity Implementation Guidelines </a:t>
            </a:r>
            <a:r>
              <a:rPr lang="en-US" sz="2999">
                <a:solidFill>
                  <a:srgbClr val="D34727"/>
                </a:solidFill>
                <a:latin typeface="Futura Italics"/>
              </a:rPr>
              <a:t>- new items added!</a:t>
            </a:r>
          </a:p>
          <a:p>
            <a:pPr marL="647697" lvl="1" indent="-323848">
              <a:lnSpc>
                <a:spcPts val="3899"/>
              </a:lnSpc>
              <a:buFont typeface="Arial"/>
              <a:buChar char="•"/>
            </a:pPr>
            <a:r>
              <a:rPr lang="en-US" sz="2999">
                <a:solidFill>
                  <a:srgbClr val="D34727"/>
                </a:solidFill>
                <a:latin typeface="Futura Bold"/>
              </a:rPr>
              <a:t>Attachment B - Funding Requirements</a:t>
            </a:r>
          </a:p>
          <a:p>
            <a:pPr marL="647697" lvl="1" indent="-323848">
              <a:lnSpc>
                <a:spcPts val="3899"/>
              </a:lnSpc>
              <a:buFont typeface="Arial"/>
              <a:buChar char="•"/>
            </a:pPr>
            <a:r>
              <a:rPr lang="en-US" sz="2999">
                <a:solidFill>
                  <a:srgbClr val="D34727"/>
                </a:solidFill>
                <a:latin typeface="Futura Bold"/>
              </a:rPr>
              <a:t>Attachment C - Parents Lead Community Toolkit </a:t>
            </a:r>
            <a:r>
              <a:rPr lang="en-US" sz="2999">
                <a:solidFill>
                  <a:srgbClr val="D34727"/>
                </a:solidFill>
                <a:latin typeface="Futura Italics"/>
              </a:rPr>
              <a:t>- requirement of 3 related activities per month</a:t>
            </a:r>
          </a:p>
          <a:p>
            <a:pPr>
              <a:lnSpc>
                <a:spcPts val="3899"/>
              </a:lnSpc>
            </a:pPr>
            <a:endParaRPr lang="en-US" sz="2999">
              <a:solidFill>
                <a:srgbClr val="D34727"/>
              </a:solidFill>
              <a:latin typeface="Futura Italics"/>
            </a:endParaRPr>
          </a:p>
          <a:p>
            <a:pPr marL="647697" lvl="1" indent="-323848">
              <a:lnSpc>
                <a:spcPts val="3899"/>
              </a:lnSpc>
              <a:buFont typeface="Arial"/>
              <a:buChar char="•"/>
            </a:pPr>
            <a:r>
              <a:rPr lang="en-US" sz="2999">
                <a:solidFill>
                  <a:srgbClr val="D34727"/>
                </a:solidFill>
                <a:latin typeface="Futura Bold"/>
              </a:rPr>
              <a:t>Monthly Reporting &amp; Reimbursement Process</a:t>
            </a:r>
          </a:p>
          <a:p>
            <a:pPr marL="1295394" lvl="2" indent="-431798">
              <a:lnSpc>
                <a:spcPts val="3899"/>
              </a:lnSpc>
              <a:buFont typeface="Arial"/>
              <a:buChar char="⚬"/>
            </a:pPr>
            <a:r>
              <a:rPr lang="en-US" sz="2999">
                <a:solidFill>
                  <a:srgbClr val="D34727"/>
                </a:solidFill>
                <a:latin typeface="Futura Bold"/>
              </a:rPr>
              <a:t>Link to Qualtrics </a:t>
            </a:r>
            <a:r>
              <a:rPr lang="en-US" sz="2999">
                <a:solidFill>
                  <a:srgbClr val="D34727"/>
                </a:solidFill>
                <a:latin typeface="Futura Italics"/>
              </a:rPr>
              <a:t>- to submit monthly forms online</a:t>
            </a:r>
          </a:p>
          <a:p>
            <a:pPr marL="1295394" lvl="2" indent="-431798">
              <a:lnSpc>
                <a:spcPts val="3899"/>
              </a:lnSpc>
              <a:buFont typeface="Arial"/>
              <a:buChar char="⚬"/>
            </a:pPr>
            <a:r>
              <a:rPr lang="en-US" sz="2999">
                <a:solidFill>
                  <a:srgbClr val="D34727"/>
                </a:solidFill>
                <a:latin typeface="Futura Bold"/>
              </a:rPr>
              <a:t>Updated Monthly Reporting Form </a:t>
            </a:r>
            <a:r>
              <a:rPr lang="en-US" sz="2999">
                <a:solidFill>
                  <a:srgbClr val="D34727"/>
                </a:solidFill>
                <a:latin typeface="Futura Italics"/>
              </a:rPr>
              <a:t>- utilize before submitting online and keep for your records</a:t>
            </a:r>
          </a:p>
          <a:p>
            <a:pPr marL="1295394" lvl="2" indent="-431798">
              <a:lnSpc>
                <a:spcPts val="3899"/>
              </a:lnSpc>
              <a:buFont typeface="Arial"/>
              <a:buChar char="⚬"/>
            </a:pPr>
            <a:r>
              <a:rPr lang="en-US" sz="2999">
                <a:solidFill>
                  <a:srgbClr val="D34727"/>
                </a:solidFill>
                <a:latin typeface="Futura Bold"/>
              </a:rPr>
              <a:t>SFN 1753 - Request for Reimbursement Form</a:t>
            </a:r>
          </a:p>
          <a:p>
            <a:pPr marL="1295394" lvl="2" indent="-431798">
              <a:lnSpc>
                <a:spcPts val="3899"/>
              </a:lnSpc>
              <a:buFont typeface="Arial"/>
              <a:buChar char="⚬"/>
            </a:pPr>
            <a:r>
              <a:rPr lang="en-US" sz="2999">
                <a:solidFill>
                  <a:srgbClr val="D34727"/>
                </a:solidFill>
                <a:latin typeface="Futura Bold"/>
              </a:rPr>
              <a:t>Supplemental Planning Templates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47205"/>
            <a:ext cx="16230600" cy="1390650"/>
          </a:xfrm>
          <a:prstGeom prst="rect">
            <a:avLst/>
          </a:prstGeom>
        </p:spPr>
        <p:txBody>
          <a:bodyPr lIns="0" tIns="0" rIns="0" bIns="0" rtlCol="0" anchor="t">
            <a:spAutoFit/>
          </a:bodyPr>
          <a:lstStyle/>
          <a:p>
            <a:pPr algn="ctr">
              <a:lnSpc>
                <a:spcPts val="9600"/>
              </a:lnSpc>
            </a:pPr>
            <a:r>
              <a:rPr lang="en-US" sz="8000">
                <a:solidFill>
                  <a:srgbClr val="FFFFFF"/>
                </a:solidFill>
                <a:latin typeface="Futura"/>
              </a:rPr>
              <a:t>Welcome!</a:t>
            </a:r>
          </a:p>
        </p:txBody>
      </p:sp>
      <p:sp>
        <p:nvSpPr>
          <p:cNvPr id="12" name="TextBox 12"/>
          <p:cNvSpPr txBox="1"/>
          <p:nvPr/>
        </p:nvSpPr>
        <p:spPr>
          <a:xfrm>
            <a:off x="3154825" y="2084807"/>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Introduction of BHD Prevention Team &amp; Roles</a:t>
            </a:r>
          </a:p>
        </p:txBody>
      </p:sp>
      <p:sp>
        <p:nvSpPr>
          <p:cNvPr id="13" name="TextBox 13"/>
          <p:cNvSpPr txBox="1"/>
          <p:nvPr/>
        </p:nvSpPr>
        <p:spPr>
          <a:xfrm>
            <a:off x="1444336" y="1903832"/>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01</a:t>
            </a:r>
          </a:p>
        </p:txBody>
      </p:sp>
      <p:sp>
        <p:nvSpPr>
          <p:cNvPr id="14" name="TextBox 14"/>
          <p:cNvSpPr txBox="1"/>
          <p:nvPr/>
        </p:nvSpPr>
        <p:spPr>
          <a:xfrm>
            <a:off x="1444336" y="2899926"/>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02</a:t>
            </a:r>
          </a:p>
        </p:txBody>
      </p:sp>
      <p:sp>
        <p:nvSpPr>
          <p:cNvPr id="15" name="TextBox 15"/>
          <p:cNvSpPr txBox="1"/>
          <p:nvPr/>
        </p:nvSpPr>
        <p:spPr>
          <a:xfrm>
            <a:off x="1444336" y="3896019"/>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03</a:t>
            </a:r>
          </a:p>
        </p:txBody>
      </p:sp>
      <p:sp>
        <p:nvSpPr>
          <p:cNvPr id="16" name="TextBox 16"/>
          <p:cNvSpPr txBox="1"/>
          <p:nvPr/>
        </p:nvSpPr>
        <p:spPr>
          <a:xfrm>
            <a:off x="1444336" y="4892113"/>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04</a:t>
            </a:r>
          </a:p>
        </p:txBody>
      </p:sp>
      <p:sp>
        <p:nvSpPr>
          <p:cNvPr id="17" name="TextBox 17"/>
          <p:cNvSpPr txBox="1"/>
          <p:nvPr/>
        </p:nvSpPr>
        <p:spPr>
          <a:xfrm>
            <a:off x="1444336" y="5888207"/>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05</a:t>
            </a:r>
          </a:p>
        </p:txBody>
      </p:sp>
      <p:sp>
        <p:nvSpPr>
          <p:cNvPr id="18" name="TextBox 18"/>
          <p:cNvSpPr txBox="1"/>
          <p:nvPr/>
        </p:nvSpPr>
        <p:spPr>
          <a:xfrm>
            <a:off x="1444336" y="6888332"/>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06</a:t>
            </a:r>
          </a:p>
        </p:txBody>
      </p:sp>
      <p:sp>
        <p:nvSpPr>
          <p:cNvPr id="19" name="TextBox 19"/>
          <p:cNvSpPr txBox="1"/>
          <p:nvPr/>
        </p:nvSpPr>
        <p:spPr>
          <a:xfrm>
            <a:off x="1444336" y="7888457"/>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07</a:t>
            </a:r>
          </a:p>
        </p:txBody>
      </p:sp>
      <p:sp>
        <p:nvSpPr>
          <p:cNvPr id="20" name="TextBox 20"/>
          <p:cNvSpPr txBox="1"/>
          <p:nvPr/>
        </p:nvSpPr>
        <p:spPr>
          <a:xfrm>
            <a:off x="1444336" y="8888582"/>
            <a:ext cx="1079746" cy="1019175"/>
          </a:xfrm>
          <a:prstGeom prst="rect">
            <a:avLst/>
          </a:prstGeom>
        </p:spPr>
        <p:txBody>
          <a:bodyPr lIns="0" tIns="0" rIns="0" bIns="0" rtlCol="0" anchor="t">
            <a:spAutoFit/>
          </a:bodyPr>
          <a:lstStyle/>
          <a:p>
            <a:pPr algn="ctr">
              <a:lnSpc>
                <a:spcPts val="7199"/>
              </a:lnSpc>
            </a:pPr>
            <a:r>
              <a:rPr lang="en-US" sz="5999">
                <a:solidFill>
                  <a:srgbClr val="D34727"/>
                </a:solidFill>
                <a:latin typeface="Futura"/>
              </a:rPr>
              <a:t>08</a:t>
            </a:r>
          </a:p>
        </p:txBody>
      </p:sp>
      <p:sp>
        <p:nvSpPr>
          <p:cNvPr id="21" name="TextBox 21"/>
          <p:cNvSpPr txBox="1"/>
          <p:nvPr/>
        </p:nvSpPr>
        <p:spPr>
          <a:xfrm>
            <a:off x="3154825" y="3080901"/>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Purpose &amp; Background</a:t>
            </a:r>
          </a:p>
        </p:txBody>
      </p:sp>
      <p:sp>
        <p:nvSpPr>
          <p:cNvPr id="22" name="TextBox 22"/>
          <p:cNvSpPr txBox="1"/>
          <p:nvPr/>
        </p:nvSpPr>
        <p:spPr>
          <a:xfrm>
            <a:off x="3154825" y="4076994"/>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Introduction of Grantees</a:t>
            </a:r>
          </a:p>
        </p:txBody>
      </p:sp>
      <p:sp>
        <p:nvSpPr>
          <p:cNvPr id="23" name="TextBox 23"/>
          <p:cNvSpPr txBox="1"/>
          <p:nvPr/>
        </p:nvSpPr>
        <p:spPr>
          <a:xfrm>
            <a:off x="3154825" y="5073088"/>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Scope of Service</a:t>
            </a:r>
          </a:p>
        </p:txBody>
      </p:sp>
      <p:sp>
        <p:nvSpPr>
          <p:cNvPr id="24" name="TextBox 24"/>
          <p:cNvSpPr txBox="1"/>
          <p:nvPr/>
        </p:nvSpPr>
        <p:spPr>
          <a:xfrm>
            <a:off x="3154825" y="6069182"/>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Timeline &amp; Important Dates</a:t>
            </a:r>
          </a:p>
        </p:txBody>
      </p:sp>
      <p:sp>
        <p:nvSpPr>
          <p:cNvPr id="25" name="TextBox 25"/>
          <p:cNvSpPr txBox="1"/>
          <p:nvPr/>
        </p:nvSpPr>
        <p:spPr>
          <a:xfrm>
            <a:off x="3154825" y="7069307"/>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Reimbursement &amp; Reporting Processes</a:t>
            </a:r>
          </a:p>
        </p:txBody>
      </p:sp>
      <p:sp>
        <p:nvSpPr>
          <p:cNvPr id="26" name="TextBox 26"/>
          <p:cNvSpPr txBox="1"/>
          <p:nvPr/>
        </p:nvSpPr>
        <p:spPr>
          <a:xfrm>
            <a:off x="3154825" y="8069432"/>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Technical Assistance</a:t>
            </a:r>
          </a:p>
        </p:txBody>
      </p:sp>
      <p:sp>
        <p:nvSpPr>
          <p:cNvPr id="27" name="TextBox 27"/>
          <p:cNvSpPr txBox="1"/>
          <p:nvPr/>
        </p:nvSpPr>
        <p:spPr>
          <a:xfrm>
            <a:off x="3154825" y="9069557"/>
            <a:ext cx="14104475" cy="685800"/>
          </a:xfrm>
          <a:prstGeom prst="rect">
            <a:avLst/>
          </a:prstGeom>
        </p:spPr>
        <p:txBody>
          <a:bodyPr lIns="0" tIns="0" rIns="0" bIns="0" rtlCol="0" anchor="t">
            <a:spAutoFit/>
          </a:bodyPr>
          <a:lstStyle/>
          <a:p>
            <a:pPr>
              <a:lnSpc>
                <a:spcPts val="4799"/>
              </a:lnSpc>
            </a:pPr>
            <a:r>
              <a:rPr lang="en-US" sz="3999">
                <a:solidFill>
                  <a:srgbClr val="D34727"/>
                </a:solidFill>
                <a:latin typeface="Futura"/>
              </a:rPr>
              <a:t>Q &amp; 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47205"/>
            <a:ext cx="16230600" cy="1390650"/>
          </a:xfrm>
          <a:prstGeom prst="rect">
            <a:avLst/>
          </a:prstGeom>
        </p:spPr>
        <p:txBody>
          <a:bodyPr lIns="0" tIns="0" rIns="0" bIns="0" rtlCol="0" anchor="t">
            <a:spAutoFit/>
          </a:bodyPr>
          <a:lstStyle/>
          <a:p>
            <a:pPr algn="ctr">
              <a:lnSpc>
                <a:spcPts val="9600"/>
              </a:lnSpc>
            </a:pPr>
            <a:r>
              <a:rPr lang="en-US" sz="8000">
                <a:solidFill>
                  <a:srgbClr val="FFFFFF"/>
                </a:solidFill>
                <a:latin typeface="Futura"/>
              </a:rPr>
              <a:t>Timeline &amp; Important Dates</a:t>
            </a:r>
          </a:p>
        </p:txBody>
      </p:sp>
      <p:sp>
        <p:nvSpPr>
          <p:cNvPr id="12" name="TextBox 12"/>
          <p:cNvSpPr txBox="1"/>
          <p:nvPr/>
        </p:nvSpPr>
        <p:spPr>
          <a:xfrm>
            <a:off x="1335958" y="1944232"/>
            <a:ext cx="15991103" cy="8187055"/>
          </a:xfrm>
          <a:prstGeom prst="rect">
            <a:avLst/>
          </a:prstGeom>
        </p:spPr>
        <p:txBody>
          <a:bodyPr lIns="0" tIns="0" rIns="0" bIns="0" rtlCol="0" anchor="t">
            <a:spAutoFit/>
          </a:bodyPr>
          <a:lstStyle/>
          <a:p>
            <a:pPr>
              <a:lnSpc>
                <a:spcPts val="3379"/>
              </a:lnSpc>
              <a:spcBef>
                <a:spcPct val="0"/>
              </a:spcBef>
            </a:pPr>
            <a:r>
              <a:rPr lang="en-US" sz="2599">
                <a:solidFill>
                  <a:srgbClr val="D34727"/>
                </a:solidFill>
                <a:latin typeface="Futura"/>
              </a:rPr>
              <a:t>The contract will run from October 1, 2023, through September 30, 2026 and will be broken into four phases:</a:t>
            </a:r>
          </a:p>
          <a:p>
            <a:pPr>
              <a:lnSpc>
                <a:spcPts val="3379"/>
              </a:lnSpc>
            </a:pPr>
            <a:endParaRPr lang="en-US" sz="2599">
              <a:solidFill>
                <a:srgbClr val="D34727"/>
              </a:solidFill>
              <a:latin typeface="Futura"/>
            </a:endParaRPr>
          </a:p>
          <a:p>
            <a:pPr marL="561339" lvl="1" indent="-280669">
              <a:lnSpc>
                <a:spcPts val="3379"/>
              </a:lnSpc>
              <a:buFont typeface="Arial"/>
              <a:buChar char="•"/>
            </a:pPr>
            <a:r>
              <a:rPr lang="en-US" sz="2599">
                <a:solidFill>
                  <a:srgbClr val="D34727"/>
                </a:solidFill>
                <a:latin typeface="Futura Bold"/>
              </a:rPr>
              <a:t>Phase 1 - Assessment Phase (October 1, 2023 - November 30, 2023)</a:t>
            </a:r>
          </a:p>
          <a:p>
            <a:pPr marL="1122678" lvl="2" indent="-374226">
              <a:lnSpc>
                <a:spcPts val="3379"/>
              </a:lnSpc>
              <a:buFont typeface="Arial"/>
              <a:buChar char="⚬"/>
            </a:pPr>
            <a:r>
              <a:rPr lang="en-US" sz="2599">
                <a:solidFill>
                  <a:srgbClr val="D34727"/>
                </a:solidFill>
                <a:latin typeface="Futura"/>
              </a:rPr>
              <a:t>Initial Assessment due on November 30th at 5:00pm</a:t>
            </a:r>
          </a:p>
          <a:p>
            <a:pPr marL="1122678" lvl="2" indent="-374226">
              <a:lnSpc>
                <a:spcPts val="3379"/>
              </a:lnSpc>
              <a:buFont typeface="Arial"/>
              <a:buChar char="⚬"/>
            </a:pPr>
            <a:r>
              <a:rPr lang="en-US" sz="2599">
                <a:solidFill>
                  <a:srgbClr val="D34727"/>
                </a:solidFill>
                <a:latin typeface="Futura"/>
              </a:rPr>
              <a:t>First in-person Quarterly Training is scheduled for November 14th and 15th in Bismarck, ND</a:t>
            </a:r>
          </a:p>
          <a:p>
            <a:pPr>
              <a:lnSpc>
                <a:spcPts val="3379"/>
              </a:lnSpc>
            </a:pPr>
            <a:endParaRPr lang="en-US" sz="2599">
              <a:solidFill>
                <a:srgbClr val="D34727"/>
              </a:solidFill>
              <a:latin typeface="Futura"/>
            </a:endParaRPr>
          </a:p>
          <a:p>
            <a:pPr marL="561339" lvl="1" indent="-280669">
              <a:lnSpc>
                <a:spcPts val="3379"/>
              </a:lnSpc>
              <a:buFont typeface="Arial"/>
              <a:buChar char="•"/>
            </a:pPr>
            <a:r>
              <a:rPr lang="en-US" sz="2599">
                <a:solidFill>
                  <a:srgbClr val="D34727"/>
                </a:solidFill>
                <a:latin typeface="Futura Bold"/>
              </a:rPr>
              <a:t>Phase 2 - Planning Phase (December 1, 2023 - December 31, 2023)</a:t>
            </a:r>
          </a:p>
          <a:p>
            <a:pPr marL="1122678" lvl="2" indent="-374226">
              <a:lnSpc>
                <a:spcPts val="3379"/>
              </a:lnSpc>
              <a:buFont typeface="Arial"/>
              <a:buChar char="⚬"/>
            </a:pPr>
            <a:r>
              <a:rPr lang="en-US" sz="2599">
                <a:solidFill>
                  <a:srgbClr val="D34727"/>
                </a:solidFill>
                <a:latin typeface="Futura"/>
              </a:rPr>
              <a:t>Strategic Plan due on December 31st at 5:00pm</a:t>
            </a:r>
          </a:p>
          <a:p>
            <a:pPr marL="1122678" lvl="2" indent="-374226">
              <a:lnSpc>
                <a:spcPts val="3379"/>
              </a:lnSpc>
              <a:buFont typeface="Arial"/>
              <a:buChar char="⚬"/>
            </a:pPr>
            <a:r>
              <a:rPr lang="en-US" sz="2599">
                <a:solidFill>
                  <a:srgbClr val="D34727"/>
                </a:solidFill>
                <a:latin typeface="Futura"/>
              </a:rPr>
              <a:t>Assessment &amp; Planning Overview Meeting (first virtual Quarterly Meeting) is scheduled for Wednesday, January 10th at 10:00am</a:t>
            </a:r>
          </a:p>
          <a:p>
            <a:pPr>
              <a:lnSpc>
                <a:spcPts val="3379"/>
              </a:lnSpc>
            </a:pPr>
            <a:endParaRPr lang="en-US" sz="2599">
              <a:solidFill>
                <a:srgbClr val="D34727"/>
              </a:solidFill>
              <a:latin typeface="Futura"/>
            </a:endParaRPr>
          </a:p>
          <a:p>
            <a:pPr marL="561339" lvl="1" indent="-280669">
              <a:lnSpc>
                <a:spcPts val="3379"/>
              </a:lnSpc>
              <a:buFont typeface="Arial"/>
              <a:buChar char="•"/>
            </a:pPr>
            <a:r>
              <a:rPr lang="en-US" sz="2599">
                <a:solidFill>
                  <a:srgbClr val="D34727"/>
                </a:solidFill>
                <a:latin typeface="Futura Bold"/>
              </a:rPr>
              <a:t>Phase 3 - Implementation Phase (January 1, 2024 - July 31, 2026)</a:t>
            </a:r>
          </a:p>
          <a:p>
            <a:pPr marL="1122678" lvl="2" indent="-374226">
              <a:lnSpc>
                <a:spcPts val="3379"/>
              </a:lnSpc>
              <a:buFont typeface="Arial"/>
              <a:buChar char="⚬"/>
            </a:pPr>
            <a:r>
              <a:rPr lang="en-US" sz="2599">
                <a:solidFill>
                  <a:srgbClr val="D34727"/>
                </a:solidFill>
                <a:latin typeface="Futura"/>
              </a:rPr>
              <a:t>Monthly Reporting and Reimbursement Requests due each month on or before the 10th at 5:00pm</a:t>
            </a:r>
          </a:p>
          <a:p>
            <a:pPr marL="1122678" lvl="2" indent="-374226">
              <a:lnSpc>
                <a:spcPts val="3379"/>
              </a:lnSpc>
              <a:buFont typeface="Arial"/>
              <a:buChar char="⚬"/>
            </a:pPr>
            <a:r>
              <a:rPr lang="en-US" sz="2599">
                <a:solidFill>
                  <a:srgbClr val="D34727"/>
                </a:solidFill>
                <a:latin typeface="Futura"/>
              </a:rPr>
              <a:t>Optional Monthly Q&amp;A Meetings scheduled for the first Tuesday of every month at 10:00am</a:t>
            </a:r>
          </a:p>
          <a:p>
            <a:pPr marL="1122678" lvl="2" indent="-374226">
              <a:lnSpc>
                <a:spcPts val="3379"/>
              </a:lnSpc>
              <a:buFont typeface="Arial"/>
              <a:buChar char="⚬"/>
            </a:pPr>
            <a:r>
              <a:rPr lang="en-US" sz="2599">
                <a:solidFill>
                  <a:srgbClr val="D34727"/>
                </a:solidFill>
                <a:latin typeface="Futura"/>
              </a:rPr>
              <a:t>Quarterly Presentation Meetings scheduled for the second Wednesday of each quarter at 10:00am</a:t>
            </a:r>
          </a:p>
          <a:p>
            <a:pPr>
              <a:lnSpc>
                <a:spcPts val="3379"/>
              </a:lnSpc>
            </a:pPr>
            <a:r>
              <a:rPr lang="en-US" sz="2599">
                <a:solidFill>
                  <a:srgbClr val="D34727"/>
                </a:solidFill>
                <a:latin typeface="Futura"/>
              </a:rPr>
              <a:t> </a:t>
            </a:r>
          </a:p>
          <a:p>
            <a:pPr marL="561339" lvl="1" indent="-280669">
              <a:lnSpc>
                <a:spcPts val="3379"/>
              </a:lnSpc>
              <a:buFont typeface="Arial"/>
              <a:buChar char="•"/>
            </a:pPr>
            <a:r>
              <a:rPr lang="en-US" sz="2599">
                <a:solidFill>
                  <a:srgbClr val="D34727"/>
                </a:solidFill>
                <a:latin typeface="Futura Bold"/>
              </a:rPr>
              <a:t>Phase 4 - Evaluation Phase (August 1, 2026 - September 30, 2026)</a:t>
            </a:r>
          </a:p>
          <a:p>
            <a:pPr marL="1122678" lvl="2" indent="-374226">
              <a:lnSpc>
                <a:spcPts val="3379"/>
              </a:lnSpc>
              <a:buFont typeface="Arial"/>
              <a:buChar char="⚬"/>
            </a:pPr>
            <a:r>
              <a:rPr lang="en-US" sz="2599">
                <a:solidFill>
                  <a:srgbClr val="D34727"/>
                </a:solidFill>
                <a:latin typeface="Futura"/>
              </a:rPr>
              <a:t>Final Evaluation due on Wednesday, September 23rd at 5:00pm</a:t>
            </a:r>
          </a:p>
          <a:p>
            <a:pPr marL="1122678" lvl="2" indent="-374226">
              <a:lnSpc>
                <a:spcPts val="3379"/>
              </a:lnSpc>
              <a:buFont typeface="Arial"/>
              <a:buChar char="⚬"/>
            </a:pPr>
            <a:r>
              <a:rPr lang="en-US" sz="2599">
                <a:solidFill>
                  <a:srgbClr val="D34727"/>
                </a:solidFill>
                <a:latin typeface="Futura"/>
              </a:rPr>
              <a:t>Final Evaluation Overview Meeting scheduled for Wednesday, September 30th @10:00am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84667"/>
            <a:ext cx="18288000" cy="4013419"/>
          </a:xfrm>
          <a:custGeom>
            <a:avLst/>
            <a:gdLst/>
            <a:ahLst/>
            <a:cxnLst/>
            <a:rect l="l" t="t" r="r" b="b"/>
            <a:pathLst>
              <a:path w="18288000" h="4013419">
                <a:moveTo>
                  <a:pt x="0" y="0"/>
                </a:moveTo>
                <a:lnTo>
                  <a:pt x="18288000" y="0"/>
                </a:lnTo>
                <a:lnTo>
                  <a:pt x="18288000" y="4013418"/>
                </a:lnTo>
                <a:lnTo>
                  <a:pt x="0" y="4013418"/>
                </a:lnTo>
                <a:lnTo>
                  <a:pt x="0" y="0"/>
                </a:lnTo>
                <a:close/>
              </a:path>
            </a:pathLst>
          </a:custGeom>
          <a:blipFill>
            <a:blip r:embed="rId3"/>
            <a:stretch>
              <a:fillRect t="-59126" b="-28157"/>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ASSESSMENT PHASE</a:t>
            </a:r>
          </a:p>
        </p:txBody>
      </p:sp>
      <p:sp>
        <p:nvSpPr>
          <p:cNvPr id="4" name="TextBox 4"/>
          <p:cNvSpPr txBox="1"/>
          <p:nvPr/>
        </p:nvSpPr>
        <p:spPr>
          <a:xfrm>
            <a:off x="1028700" y="1872006"/>
            <a:ext cx="16230600" cy="1504950"/>
          </a:xfrm>
          <a:prstGeom prst="rect">
            <a:avLst/>
          </a:prstGeom>
        </p:spPr>
        <p:txBody>
          <a:bodyPr lIns="0" tIns="0" rIns="0" bIns="0" rtlCol="0" anchor="t">
            <a:spAutoFit/>
          </a:bodyPr>
          <a:lstStyle/>
          <a:p>
            <a:pPr>
              <a:lnSpc>
                <a:spcPts val="3899"/>
              </a:lnSpc>
            </a:pPr>
            <a:r>
              <a:rPr lang="en-US" sz="2999">
                <a:solidFill>
                  <a:srgbClr val="0E406A"/>
                </a:solidFill>
                <a:latin typeface="Futura Bold"/>
              </a:rPr>
              <a:t>Step 1: Self-Assessment (</a:t>
            </a:r>
            <a:r>
              <a:rPr lang="en-US" sz="2999">
                <a:solidFill>
                  <a:srgbClr val="0E406A"/>
                </a:solidFill>
                <a:latin typeface="Futura Italics"/>
              </a:rPr>
              <a:t>Questions found in the Contract Resource Guide pg 12-13)</a:t>
            </a:r>
          </a:p>
          <a:p>
            <a:pPr>
              <a:lnSpc>
                <a:spcPts val="3899"/>
              </a:lnSpc>
            </a:pPr>
            <a:r>
              <a:rPr lang="en-US" sz="2999">
                <a:solidFill>
                  <a:srgbClr val="0E406A"/>
                </a:solidFill>
                <a:latin typeface="Futura Bold"/>
              </a:rPr>
              <a:t>Step 2: Data Collection &amp; Review</a:t>
            </a:r>
          </a:p>
          <a:p>
            <a:pPr>
              <a:lnSpc>
                <a:spcPts val="3899"/>
              </a:lnSpc>
            </a:pPr>
            <a:r>
              <a:rPr lang="en-US" sz="2999">
                <a:solidFill>
                  <a:srgbClr val="0E406A"/>
                </a:solidFill>
                <a:latin typeface="Futura Bold"/>
              </a:rPr>
              <a:t>Step 3: Identify and Develop Problem Statements</a:t>
            </a:r>
            <a:r>
              <a:rPr lang="en-US" sz="2999">
                <a:solidFill>
                  <a:srgbClr val="0E406A"/>
                </a:solidFill>
                <a:latin typeface="Futura"/>
              </a:rPr>
              <a:t> (Column 1-2-3 of the Logic Model)</a:t>
            </a:r>
          </a:p>
        </p:txBody>
      </p:sp>
      <p:sp>
        <p:nvSpPr>
          <p:cNvPr id="5" name="TextBox 5"/>
          <p:cNvSpPr txBox="1"/>
          <p:nvPr/>
        </p:nvSpPr>
        <p:spPr>
          <a:xfrm>
            <a:off x="1028700" y="7935929"/>
            <a:ext cx="16230600" cy="2072005"/>
          </a:xfrm>
          <a:prstGeom prst="rect">
            <a:avLst/>
          </a:prstGeom>
        </p:spPr>
        <p:txBody>
          <a:bodyPr lIns="0" tIns="0" rIns="0" bIns="0" rtlCol="0" anchor="t">
            <a:spAutoFit/>
          </a:bodyPr>
          <a:lstStyle/>
          <a:p>
            <a:pPr>
              <a:lnSpc>
                <a:spcPts val="3639"/>
              </a:lnSpc>
            </a:pPr>
            <a:r>
              <a:rPr lang="en-US" sz="2799">
                <a:solidFill>
                  <a:srgbClr val="0E406A"/>
                </a:solidFill>
                <a:latin typeface="Futura Bold"/>
              </a:rPr>
              <a:t>Key Deliverables:</a:t>
            </a:r>
          </a:p>
          <a:p>
            <a:pPr marL="518158" lvl="1" indent="-259079">
              <a:lnSpc>
                <a:spcPts val="3119"/>
              </a:lnSpc>
              <a:buFont typeface="Arial"/>
              <a:buChar char="•"/>
            </a:pPr>
            <a:r>
              <a:rPr lang="en-US" sz="2399">
                <a:solidFill>
                  <a:srgbClr val="0E406A"/>
                </a:solidFill>
                <a:latin typeface="Futura"/>
              </a:rPr>
              <a:t>a completed assessment will have clear problem statements, have identified intervening variables, and have a comprehensive description of local conditions or behaviors</a:t>
            </a:r>
          </a:p>
          <a:p>
            <a:pPr marL="518158" lvl="1" indent="-259079">
              <a:lnSpc>
                <a:spcPts val="3119"/>
              </a:lnSpc>
              <a:buFont typeface="Arial"/>
              <a:buChar char="•"/>
            </a:pPr>
            <a:r>
              <a:rPr lang="en-US" sz="2399">
                <a:solidFill>
                  <a:srgbClr val="0E406A"/>
                </a:solidFill>
                <a:latin typeface="Futura"/>
              </a:rPr>
              <a:t>The first section of the Logic Model may be submitted as a completed assessment, with additional pages or attachments as needed to include links/screenshots of data sources or other information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30627" y="1643977"/>
            <a:ext cx="12826747" cy="8643023"/>
          </a:xfrm>
          <a:custGeom>
            <a:avLst/>
            <a:gdLst/>
            <a:ahLst/>
            <a:cxnLst/>
            <a:rect l="l" t="t" r="r" b="b"/>
            <a:pathLst>
              <a:path w="12826747" h="8643023">
                <a:moveTo>
                  <a:pt x="0" y="0"/>
                </a:moveTo>
                <a:lnTo>
                  <a:pt x="12826746" y="0"/>
                </a:lnTo>
                <a:lnTo>
                  <a:pt x="12826746" y="8643023"/>
                </a:lnTo>
                <a:lnTo>
                  <a:pt x="0" y="8643023"/>
                </a:lnTo>
                <a:lnTo>
                  <a:pt x="0" y="0"/>
                </a:lnTo>
                <a:close/>
              </a:path>
            </a:pathLst>
          </a:custGeom>
          <a:blipFill>
            <a:blip r:embed="rId3"/>
            <a:stretch>
              <a:fillRect/>
            </a:stretch>
          </a:blipFill>
        </p:spPr>
      </p:sp>
      <p:sp>
        <p:nvSpPr>
          <p:cNvPr id="3" name="TextBox 3"/>
          <p:cNvSpPr txBox="1"/>
          <p:nvPr/>
        </p:nvSpPr>
        <p:spPr>
          <a:xfrm>
            <a:off x="3887141" y="79992"/>
            <a:ext cx="10513717" cy="1438275"/>
          </a:xfrm>
          <a:prstGeom prst="rect">
            <a:avLst/>
          </a:prstGeom>
        </p:spPr>
        <p:txBody>
          <a:bodyPr lIns="0" tIns="0" rIns="0" bIns="0" rtlCol="0" anchor="t">
            <a:spAutoFit/>
          </a:bodyPr>
          <a:lstStyle/>
          <a:p>
            <a:pPr marL="0" lvl="0" indent="0" algn="ctr">
              <a:lnSpc>
                <a:spcPts val="10080"/>
              </a:lnSpc>
              <a:spcBef>
                <a:spcPct val="0"/>
              </a:spcBef>
            </a:pPr>
            <a:r>
              <a:rPr lang="en-US" sz="8400">
                <a:solidFill>
                  <a:srgbClr val="D34727"/>
                </a:solidFill>
                <a:latin typeface="Futura"/>
              </a:rPr>
              <a:t>SELF-ASSESSMENT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6230600" cy="8532939"/>
          </a:xfrm>
          <a:custGeom>
            <a:avLst/>
            <a:gdLst/>
            <a:ahLst/>
            <a:cxnLst/>
            <a:rect l="l" t="t" r="r" b="b"/>
            <a:pathLst>
              <a:path w="16230600" h="8532939">
                <a:moveTo>
                  <a:pt x="0" y="0"/>
                </a:moveTo>
                <a:lnTo>
                  <a:pt x="16230600" y="0"/>
                </a:lnTo>
                <a:lnTo>
                  <a:pt x="16230600" y="8532939"/>
                </a:lnTo>
                <a:lnTo>
                  <a:pt x="0" y="8532939"/>
                </a:lnTo>
                <a:lnTo>
                  <a:pt x="0" y="0"/>
                </a:lnTo>
                <a:close/>
              </a:path>
            </a:pathLst>
          </a:custGeom>
          <a:blipFill>
            <a:blip r:embed="rId3"/>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87141" y="79992"/>
            <a:ext cx="10513717" cy="1438275"/>
          </a:xfrm>
          <a:prstGeom prst="rect">
            <a:avLst/>
          </a:prstGeom>
        </p:spPr>
        <p:txBody>
          <a:bodyPr lIns="0" tIns="0" rIns="0" bIns="0" rtlCol="0" anchor="t">
            <a:spAutoFit/>
          </a:bodyPr>
          <a:lstStyle/>
          <a:p>
            <a:pPr marL="0" lvl="0" indent="0" algn="ctr">
              <a:lnSpc>
                <a:spcPts val="10080"/>
              </a:lnSpc>
              <a:spcBef>
                <a:spcPct val="0"/>
              </a:spcBef>
            </a:pPr>
            <a:r>
              <a:rPr lang="en-US" sz="8400">
                <a:solidFill>
                  <a:srgbClr val="D34727"/>
                </a:solidFill>
                <a:latin typeface="Futura"/>
              </a:rPr>
              <a:t>SELF-ASSESSMENT</a:t>
            </a:r>
          </a:p>
        </p:txBody>
      </p:sp>
      <p:sp>
        <p:nvSpPr>
          <p:cNvPr id="3" name="Freeform 3"/>
          <p:cNvSpPr/>
          <p:nvPr/>
        </p:nvSpPr>
        <p:spPr>
          <a:xfrm>
            <a:off x="2945100" y="1941459"/>
            <a:ext cx="12397800" cy="4728290"/>
          </a:xfrm>
          <a:custGeom>
            <a:avLst/>
            <a:gdLst/>
            <a:ahLst/>
            <a:cxnLst/>
            <a:rect l="l" t="t" r="r" b="b"/>
            <a:pathLst>
              <a:path w="12397800" h="4728290">
                <a:moveTo>
                  <a:pt x="0" y="0"/>
                </a:moveTo>
                <a:lnTo>
                  <a:pt x="12397800" y="0"/>
                </a:lnTo>
                <a:lnTo>
                  <a:pt x="12397800" y="4728290"/>
                </a:lnTo>
                <a:lnTo>
                  <a:pt x="0" y="4728290"/>
                </a:lnTo>
                <a:lnTo>
                  <a:pt x="0" y="0"/>
                </a:lnTo>
                <a:close/>
              </a:path>
            </a:pathLst>
          </a:custGeom>
          <a:blipFill>
            <a:blip r:embed="rId3"/>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87141" y="79992"/>
            <a:ext cx="10513717" cy="1438275"/>
          </a:xfrm>
          <a:prstGeom prst="rect">
            <a:avLst/>
          </a:prstGeom>
        </p:spPr>
        <p:txBody>
          <a:bodyPr lIns="0" tIns="0" rIns="0" bIns="0" rtlCol="0" anchor="t">
            <a:spAutoFit/>
          </a:bodyPr>
          <a:lstStyle/>
          <a:p>
            <a:pPr marL="0" lvl="0" indent="0" algn="ctr">
              <a:lnSpc>
                <a:spcPts val="10080"/>
              </a:lnSpc>
              <a:spcBef>
                <a:spcPct val="0"/>
              </a:spcBef>
            </a:pPr>
            <a:r>
              <a:rPr lang="en-US" sz="8400">
                <a:solidFill>
                  <a:srgbClr val="D34727"/>
                </a:solidFill>
                <a:latin typeface="Futura"/>
              </a:rPr>
              <a:t>DATA COLLECTION</a:t>
            </a:r>
          </a:p>
        </p:txBody>
      </p:sp>
      <p:sp>
        <p:nvSpPr>
          <p:cNvPr id="3" name="TextBox 3"/>
          <p:cNvSpPr txBox="1"/>
          <p:nvPr/>
        </p:nvSpPr>
        <p:spPr>
          <a:xfrm>
            <a:off x="1028700" y="1784820"/>
            <a:ext cx="16230600" cy="5643880"/>
          </a:xfrm>
          <a:prstGeom prst="rect">
            <a:avLst/>
          </a:prstGeom>
        </p:spPr>
        <p:txBody>
          <a:bodyPr lIns="0" tIns="0" rIns="0" bIns="0" rtlCol="0" anchor="t">
            <a:spAutoFit/>
          </a:bodyPr>
          <a:lstStyle/>
          <a:p>
            <a:pPr>
              <a:lnSpc>
                <a:spcPts val="3379"/>
              </a:lnSpc>
            </a:pPr>
            <a:r>
              <a:rPr lang="en-US" sz="2599">
                <a:solidFill>
                  <a:srgbClr val="0E406A"/>
                </a:solidFill>
                <a:latin typeface="Futura Bold"/>
              </a:rPr>
              <a:t>The assessment process involves gathering the following data:</a:t>
            </a:r>
          </a:p>
          <a:p>
            <a:pPr>
              <a:lnSpc>
                <a:spcPts val="3379"/>
              </a:lnSpc>
            </a:pPr>
            <a:endParaRPr lang="en-US" sz="2599">
              <a:solidFill>
                <a:srgbClr val="0E406A"/>
              </a:solidFill>
              <a:latin typeface="Futura Bold"/>
            </a:endParaRPr>
          </a:p>
          <a:p>
            <a:pPr>
              <a:lnSpc>
                <a:spcPts val="3379"/>
              </a:lnSpc>
            </a:pPr>
            <a:r>
              <a:rPr lang="en-US" sz="2599">
                <a:solidFill>
                  <a:srgbClr val="0E406A"/>
                </a:solidFill>
                <a:latin typeface="Futura"/>
              </a:rPr>
              <a:t>• Nature and extent of substance use problems and related behaviors </a:t>
            </a:r>
          </a:p>
          <a:p>
            <a:pPr>
              <a:lnSpc>
                <a:spcPts val="3379"/>
              </a:lnSpc>
            </a:pPr>
            <a:r>
              <a:rPr lang="en-US" sz="2599">
                <a:solidFill>
                  <a:srgbClr val="0E406A"/>
                </a:solidFill>
                <a:latin typeface="Futura"/>
              </a:rPr>
              <a:t>• Risk and protective factors that influence substance use problems and related behaviors.</a:t>
            </a:r>
          </a:p>
          <a:p>
            <a:pPr>
              <a:lnSpc>
                <a:spcPts val="3379"/>
              </a:lnSpc>
            </a:pPr>
            <a:r>
              <a:rPr lang="en-US" sz="2599">
                <a:solidFill>
                  <a:srgbClr val="0E406A"/>
                </a:solidFill>
                <a:latin typeface="Futura"/>
              </a:rPr>
              <a:t>• Available resources and readiness of the community to address these problems.</a:t>
            </a:r>
          </a:p>
          <a:p>
            <a:pPr>
              <a:lnSpc>
                <a:spcPts val="3379"/>
              </a:lnSpc>
            </a:pPr>
            <a:endParaRPr lang="en-US" sz="2599">
              <a:solidFill>
                <a:srgbClr val="0E406A"/>
              </a:solidFill>
              <a:latin typeface="Futura"/>
            </a:endParaRPr>
          </a:p>
          <a:p>
            <a:pPr>
              <a:lnSpc>
                <a:spcPts val="3379"/>
              </a:lnSpc>
            </a:pPr>
            <a:r>
              <a:rPr lang="en-US" sz="2599">
                <a:solidFill>
                  <a:srgbClr val="0E406A"/>
                </a:solidFill>
                <a:latin typeface="Futura Bold"/>
              </a:rPr>
              <a:t>Using data allows for a more objective decision-making process. The assessment should be able to answer the following questions about substance use:</a:t>
            </a:r>
          </a:p>
          <a:p>
            <a:pPr>
              <a:lnSpc>
                <a:spcPts val="3639"/>
              </a:lnSpc>
            </a:pPr>
            <a:endParaRPr lang="en-US" sz="2599">
              <a:solidFill>
                <a:srgbClr val="0E406A"/>
              </a:solidFill>
              <a:latin typeface="Futura Bold"/>
            </a:endParaRPr>
          </a:p>
          <a:p>
            <a:pPr>
              <a:lnSpc>
                <a:spcPts val="3379"/>
              </a:lnSpc>
            </a:pPr>
            <a:r>
              <a:rPr lang="en-US" sz="2599">
                <a:solidFill>
                  <a:srgbClr val="0E406A"/>
                </a:solidFill>
                <a:latin typeface="Futura"/>
              </a:rPr>
              <a:t>• What problems and related behaviors are occurring?</a:t>
            </a:r>
          </a:p>
          <a:p>
            <a:pPr>
              <a:lnSpc>
                <a:spcPts val="3379"/>
              </a:lnSpc>
            </a:pPr>
            <a:r>
              <a:rPr lang="en-US" sz="2599">
                <a:solidFill>
                  <a:srgbClr val="0E406A"/>
                </a:solidFill>
                <a:latin typeface="Futura"/>
              </a:rPr>
              <a:t>• How often are the problems and related behaviors occurring?</a:t>
            </a:r>
          </a:p>
          <a:p>
            <a:pPr>
              <a:lnSpc>
                <a:spcPts val="3379"/>
              </a:lnSpc>
            </a:pPr>
            <a:r>
              <a:rPr lang="en-US" sz="2599">
                <a:solidFill>
                  <a:srgbClr val="0E406A"/>
                </a:solidFill>
                <a:latin typeface="Futura"/>
              </a:rPr>
              <a:t>• Where are these problems and related behaviors occurring?</a:t>
            </a:r>
          </a:p>
          <a:p>
            <a:pPr>
              <a:lnSpc>
                <a:spcPts val="3379"/>
              </a:lnSpc>
            </a:pPr>
            <a:r>
              <a:rPr lang="en-US" sz="2599">
                <a:solidFill>
                  <a:srgbClr val="0E406A"/>
                </a:solidFill>
                <a:latin typeface="Futura"/>
              </a:rPr>
              <a:t>• Which population groups experience more of these problems and related behaviors?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87141" y="79992"/>
            <a:ext cx="10513717" cy="1438275"/>
          </a:xfrm>
          <a:prstGeom prst="rect">
            <a:avLst/>
          </a:prstGeom>
        </p:spPr>
        <p:txBody>
          <a:bodyPr lIns="0" tIns="0" rIns="0" bIns="0" rtlCol="0" anchor="t">
            <a:spAutoFit/>
          </a:bodyPr>
          <a:lstStyle/>
          <a:p>
            <a:pPr marL="0" lvl="0" indent="0" algn="ctr">
              <a:lnSpc>
                <a:spcPts val="10080"/>
              </a:lnSpc>
              <a:spcBef>
                <a:spcPct val="0"/>
              </a:spcBef>
            </a:pPr>
            <a:r>
              <a:rPr lang="en-US" sz="8400">
                <a:solidFill>
                  <a:srgbClr val="D34727"/>
                </a:solidFill>
                <a:latin typeface="Futura"/>
              </a:rPr>
              <a:t>DATA COLLECTION</a:t>
            </a:r>
          </a:p>
        </p:txBody>
      </p:sp>
      <p:sp>
        <p:nvSpPr>
          <p:cNvPr id="3" name="TextBox 3"/>
          <p:cNvSpPr txBox="1"/>
          <p:nvPr/>
        </p:nvSpPr>
        <p:spPr>
          <a:xfrm>
            <a:off x="1028700" y="1784820"/>
            <a:ext cx="16230600" cy="8242935"/>
          </a:xfrm>
          <a:prstGeom prst="rect">
            <a:avLst/>
          </a:prstGeom>
        </p:spPr>
        <p:txBody>
          <a:bodyPr lIns="0" tIns="0" rIns="0" bIns="0" rtlCol="0" anchor="t">
            <a:spAutoFit/>
          </a:bodyPr>
          <a:lstStyle/>
          <a:p>
            <a:pPr>
              <a:lnSpc>
                <a:spcPts val="3379"/>
              </a:lnSpc>
            </a:pPr>
            <a:r>
              <a:rPr lang="en-US" sz="2599">
                <a:solidFill>
                  <a:srgbClr val="0E406A"/>
                </a:solidFill>
                <a:latin typeface="Futura Bold"/>
              </a:rPr>
              <a:t>Since so much data is available, it is important to be strategic about the data you collect:</a:t>
            </a:r>
          </a:p>
          <a:p>
            <a:pPr>
              <a:lnSpc>
                <a:spcPts val="3639"/>
              </a:lnSpc>
            </a:pPr>
            <a:endParaRPr lang="en-US" sz="2599">
              <a:solidFill>
                <a:srgbClr val="0E406A"/>
              </a:solidFill>
              <a:latin typeface="Futura Bold"/>
            </a:endParaRPr>
          </a:p>
          <a:p>
            <a:pPr>
              <a:lnSpc>
                <a:spcPts val="3379"/>
              </a:lnSpc>
            </a:pPr>
            <a:r>
              <a:rPr lang="en-US" sz="2599">
                <a:solidFill>
                  <a:srgbClr val="0E406A"/>
                </a:solidFill>
                <a:latin typeface="Futura"/>
              </a:rPr>
              <a:t>• </a:t>
            </a:r>
            <a:r>
              <a:rPr lang="en-US" sz="2599">
                <a:solidFill>
                  <a:srgbClr val="0E406A"/>
                </a:solidFill>
                <a:latin typeface="Futura Bold"/>
              </a:rPr>
              <a:t>Purpose.</a:t>
            </a:r>
            <a:r>
              <a:rPr lang="en-US" sz="2599">
                <a:solidFill>
                  <a:srgbClr val="0E406A"/>
                </a:solidFill>
                <a:latin typeface="Futura"/>
              </a:rPr>
              <a:t> </a:t>
            </a:r>
            <a:r>
              <a:rPr lang="en-US" sz="2599">
                <a:solidFill>
                  <a:srgbClr val="0E406A"/>
                </a:solidFill>
                <a:latin typeface="Futura Italics"/>
              </a:rPr>
              <a:t>What is your rationale about how the data you want to collect relate to the substance use problems and to the work of your coalition? What will this data tell you about community substance use problems in your community and especially where (the settings) the problems occur? </a:t>
            </a:r>
          </a:p>
          <a:p>
            <a:pPr>
              <a:lnSpc>
                <a:spcPts val="3379"/>
              </a:lnSpc>
            </a:pPr>
            <a:r>
              <a:rPr lang="en-US" sz="2599">
                <a:solidFill>
                  <a:srgbClr val="0E406A"/>
                </a:solidFill>
                <a:latin typeface="Futura"/>
              </a:rPr>
              <a:t>• </a:t>
            </a:r>
            <a:r>
              <a:rPr lang="en-US" sz="2599">
                <a:solidFill>
                  <a:srgbClr val="0E406A"/>
                </a:solidFill>
                <a:latin typeface="Futura Bold"/>
              </a:rPr>
              <a:t>Validity.</a:t>
            </a:r>
            <a:r>
              <a:rPr lang="en-US" sz="2599">
                <a:solidFill>
                  <a:srgbClr val="0E406A"/>
                </a:solidFill>
                <a:latin typeface="Futura"/>
              </a:rPr>
              <a:t> </a:t>
            </a:r>
            <a:r>
              <a:rPr lang="en-US" sz="2599">
                <a:solidFill>
                  <a:srgbClr val="0E406A"/>
                </a:solidFill>
                <a:latin typeface="Futura Italics"/>
              </a:rPr>
              <a:t>Does the indicator measure what it says it does? For example, to what extent do the number of DUI arrests measure the prevalence of drinking while driving as opposed to the aggressive enforcement of local laws by police? </a:t>
            </a:r>
          </a:p>
          <a:p>
            <a:pPr>
              <a:lnSpc>
                <a:spcPts val="3379"/>
              </a:lnSpc>
            </a:pPr>
            <a:r>
              <a:rPr lang="en-US" sz="2599">
                <a:solidFill>
                  <a:srgbClr val="0E406A"/>
                </a:solidFill>
                <a:latin typeface="Futura"/>
              </a:rPr>
              <a:t>• </a:t>
            </a:r>
            <a:r>
              <a:rPr lang="en-US" sz="2599">
                <a:solidFill>
                  <a:srgbClr val="0E406A"/>
                </a:solidFill>
                <a:latin typeface="Futura Bold"/>
              </a:rPr>
              <a:t>Reliability.</a:t>
            </a:r>
            <a:r>
              <a:rPr lang="en-US" sz="2599">
                <a:solidFill>
                  <a:srgbClr val="0E406A"/>
                </a:solidFill>
                <a:latin typeface="Futura"/>
              </a:rPr>
              <a:t> </a:t>
            </a:r>
            <a:r>
              <a:rPr lang="en-US" sz="2599">
                <a:solidFill>
                  <a:srgbClr val="0E406A"/>
                </a:solidFill>
                <a:latin typeface="Futura Italics"/>
              </a:rPr>
              <a:t>Is the indicator reported the same way each year or are there variances that could affect totals and make data comparison impossible?</a:t>
            </a:r>
          </a:p>
          <a:p>
            <a:pPr>
              <a:lnSpc>
                <a:spcPts val="3379"/>
              </a:lnSpc>
            </a:pPr>
            <a:r>
              <a:rPr lang="en-US" sz="2599">
                <a:solidFill>
                  <a:srgbClr val="0E406A"/>
                </a:solidFill>
                <a:latin typeface="Futura"/>
              </a:rPr>
              <a:t>• </a:t>
            </a:r>
            <a:r>
              <a:rPr lang="en-US" sz="2599">
                <a:solidFill>
                  <a:srgbClr val="0E406A"/>
                </a:solidFill>
                <a:latin typeface="Futura Bold"/>
              </a:rPr>
              <a:t>Availability.</a:t>
            </a:r>
            <a:r>
              <a:rPr lang="en-US" sz="2599">
                <a:solidFill>
                  <a:srgbClr val="0E406A"/>
                </a:solidFill>
                <a:latin typeface="Futura"/>
              </a:rPr>
              <a:t> </a:t>
            </a:r>
            <a:r>
              <a:rPr lang="en-US" sz="2599">
                <a:solidFill>
                  <a:srgbClr val="0E406A"/>
                </a:solidFill>
                <a:latin typeface="Futura Italics"/>
              </a:rPr>
              <a:t>Are the data available year to year and at the needed geographic level (neighborhood, city, county)? </a:t>
            </a:r>
          </a:p>
          <a:p>
            <a:pPr>
              <a:lnSpc>
                <a:spcPts val="3379"/>
              </a:lnSpc>
            </a:pPr>
            <a:r>
              <a:rPr lang="en-US" sz="2599">
                <a:solidFill>
                  <a:srgbClr val="0E406A"/>
                </a:solidFill>
                <a:latin typeface="Futura"/>
              </a:rPr>
              <a:t>• </a:t>
            </a:r>
            <a:r>
              <a:rPr lang="en-US" sz="2599">
                <a:solidFill>
                  <a:srgbClr val="0E406A"/>
                </a:solidFill>
                <a:latin typeface="Futura Bold"/>
              </a:rPr>
              <a:t>Obtainability.</a:t>
            </a:r>
            <a:r>
              <a:rPr lang="en-US" sz="2599">
                <a:solidFill>
                  <a:srgbClr val="0E406A"/>
                </a:solidFill>
                <a:latin typeface="Futura"/>
              </a:rPr>
              <a:t> </a:t>
            </a:r>
            <a:r>
              <a:rPr lang="en-US" sz="2599">
                <a:solidFill>
                  <a:srgbClr val="0E406A"/>
                </a:solidFill>
                <a:latin typeface="Futura Italics"/>
              </a:rPr>
              <a:t>Can the data be collected easily? Will the agency that tracks the data release them? </a:t>
            </a:r>
          </a:p>
          <a:p>
            <a:pPr>
              <a:lnSpc>
                <a:spcPts val="3379"/>
              </a:lnSpc>
            </a:pPr>
            <a:r>
              <a:rPr lang="en-US" sz="2599">
                <a:solidFill>
                  <a:srgbClr val="0E406A"/>
                </a:solidFill>
                <a:latin typeface="Futura"/>
              </a:rPr>
              <a:t>• </a:t>
            </a:r>
            <a:r>
              <a:rPr lang="en-US" sz="2599">
                <a:solidFill>
                  <a:srgbClr val="0E406A"/>
                </a:solidFill>
                <a:latin typeface="Futura Bold"/>
              </a:rPr>
              <a:t>Stability.</a:t>
            </a:r>
            <a:r>
              <a:rPr lang="en-US" sz="2599">
                <a:solidFill>
                  <a:srgbClr val="0E406A"/>
                </a:solidFill>
                <a:latin typeface="Futura"/>
              </a:rPr>
              <a:t> </a:t>
            </a:r>
            <a:r>
              <a:rPr lang="en-US" sz="2599">
                <a:solidFill>
                  <a:srgbClr val="0E406A"/>
                </a:solidFill>
                <a:latin typeface="Futura Italics"/>
              </a:rPr>
              <a:t>How long has the agency been collecting the data? It is most useful to use indicators that have been collected for at least five years to identify trends.</a:t>
            </a:r>
          </a:p>
          <a:p>
            <a:pPr>
              <a:lnSpc>
                <a:spcPts val="3379"/>
              </a:lnSpc>
            </a:pPr>
            <a:r>
              <a:rPr lang="en-US" sz="2599">
                <a:solidFill>
                  <a:srgbClr val="0E406A"/>
                </a:solidFill>
                <a:latin typeface="Futura"/>
              </a:rPr>
              <a:t>• </a:t>
            </a:r>
            <a:r>
              <a:rPr lang="en-US" sz="2599">
                <a:solidFill>
                  <a:srgbClr val="0E406A"/>
                </a:solidFill>
                <a:latin typeface="Futura Bold"/>
              </a:rPr>
              <a:t>Cost.</a:t>
            </a:r>
            <a:r>
              <a:rPr lang="en-US" sz="2599">
                <a:solidFill>
                  <a:srgbClr val="0E406A"/>
                </a:solidFill>
                <a:latin typeface="Futura"/>
              </a:rPr>
              <a:t> </a:t>
            </a:r>
            <a:r>
              <a:rPr lang="en-US" sz="2599">
                <a:solidFill>
                  <a:srgbClr val="0E406A"/>
                </a:solidFill>
                <a:latin typeface="Futura Italics"/>
              </a:rPr>
              <a:t>Can data be provided at no cost, or will the agency charge a fee? Is the fee reasonable and affordable? </a:t>
            </a:r>
          </a:p>
          <a:p>
            <a:pPr>
              <a:lnSpc>
                <a:spcPts val="3379"/>
              </a:lnSpc>
            </a:pPr>
            <a:r>
              <a:rPr lang="en-US" sz="2599">
                <a:solidFill>
                  <a:srgbClr val="0E406A"/>
                </a:solidFill>
                <a:latin typeface="Futura"/>
              </a:rPr>
              <a:t>• </a:t>
            </a:r>
            <a:r>
              <a:rPr lang="en-US" sz="2599">
                <a:solidFill>
                  <a:srgbClr val="0E406A"/>
                </a:solidFill>
                <a:latin typeface="Futura Bold"/>
              </a:rPr>
              <a:t>Relevance.</a:t>
            </a:r>
            <a:r>
              <a:rPr lang="en-US" sz="2599">
                <a:solidFill>
                  <a:srgbClr val="0E406A"/>
                </a:solidFill>
                <a:latin typeface="Futura"/>
              </a:rPr>
              <a:t> </a:t>
            </a:r>
            <a:r>
              <a:rPr lang="en-US" sz="2599">
                <a:solidFill>
                  <a:srgbClr val="0E406A"/>
                </a:solidFill>
                <a:latin typeface="Futura Italics"/>
              </a:rPr>
              <a:t>Does the coalition think that the indicator accurately represents a major aspect of the community’s substance use problem(s)?</a:t>
            </a:r>
          </a:p>
          <a:p>
            <a:pPr>
              <a:lnSpc>
                <a:spcPts val="3639"/>
              </a:lnSpc>
            </a:pPr>
            <a:endParaRPr lang="en-US" sz="2599">
              <a:solidFill>
                <a:srgbClr val="0E406A"/>
              </a:solidFill>
              <a:latin typeface="Futura Itali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87141" y="79992"/>
            <a:ext cx="10513717" cy="1438275"/>
          </a:xfrm>
          <a:prstGeom prst="rect">
            <a:avLst/>
          </a:prstGeom>
        </p:spPr>
        <p:txBody>
          <a:bodyPr lIns="0" tIns="0" rIns="0" bIns="0" rtlCol="0" anchor="t">
            <a:spAutoFit/>
          </a:bodyPr>
          <a:lstStyle/>
          <a:p>
            <a:pPr marL="0" lvl="0" indent="0" algn="ctr">
              <a:lnSpc>
                <a:spcPts val="10080"/>
              </a:lnSpc>
              <a:spcBef>
                <a:spcPct val="0"/>
              </a:spcBef>
            </a:pPr>
            <a:r>
              <a:rPr lang="en-US" sz="8400">
                <a:solidFill>
                  <a:srgbClr val="D34727"/>
                </a:solidFill>
                <a:latin typeface="Futura"/>
              </a:rPr>
              <a:t>DATA COLLECTION</a:t>
            </a:r>
          </a:p>
        </p:txBody>
      </p:sp>
      <p:sp>
        <p:nvSpPr>
          <p:cNvPr id="3" name="TextBox 3"/>
          <p:cNvSpPr txBox="1"/>
          <p:nvPr/>
        </p:nvSpPr>
        <p:spPr>
          <a:xfrm>
            <a:off x="1028700" y="1784820"/>
            <a:ext cx="16230600" cy="8357235"/>
          </a:xfrm>
          <a:prstGeom prst="rect">
            <a:avLst/>
          </a:prstGeom>
        </p:spPr>
        <p:txBody>
          <a:bodyPr lIns="0" tIns="0" rIns="0" bIns="0" rtlCol="0" anchor="t">
            <a:spAutoFit/>
          </a:bodyPr>
          <a:lstStyle/>
          <a:p>
            <a:pPr>
              <a:lnSpc>
                <a:spcPts val="3379"/>
              </a:lnSpc>
            </a:pPr>
            <a:r>
              <a:rPr lang="en-US" sz="2599">
                <a:solidFill>
                  <a:srgbClr val="0E406A"/>
                </a:solidFill>
                <a:latin typeface="Futura Bold"/>
              </a:rPr>
              <a:t>Some readily available data sources may include:</a:t>
            </a:r>
          </a:p>
          <a:p>
            <a:pPr>
              <a:lnSpc>
                <a:spcPts val="3899"/>
              </a:lnSpc>
            </a:pPr>
            <a:endParaRPr lang="en-US" sz="2599">
              <a:solidFill>
                <a:srgbClr val="0E406A"/>
              </a:solidFill>
              <a:latin typeface="Futura Bold"/>
            </a:endParaRPr>
          </a:p>
          <a:p>
            <a:pPr>
              <a:lnSpc>
                <a:spcPts val="3899"/>
              </a:lnSpc>
            </a:pPr>
            <a:r>
              <a:rPr lang="en-US" sz="2999">
                <a:solidFill>
                  <a:srgbClr val="0E406A"/>
                </a:solidFill>
                <a:latin typeface="Futura"/>
              </a:rPr>
              <a:t>•2023 </a:t>
            </a:r>
            <a:r>
              <a:rPr lang="en-US" sz="2999" u="sng">
                <a:solidFill>
                  <a:srgbClr val="0E406A"/>
                </a:solidFill>
                <a:latin typeface="Futura"/>
                <a:hlinkClick r:id="rId3" tooltip="https://www.hhs.nd.gov/sites/www/files/documents/BH/BehavioralHealthDataBook_March2023_web.pdf"/>
              </a:rPr>
              <a:t>North Dakota Data Booklet</a:t>
            </a:r>
          </a:p>
          <a:p>
            <a:pPr>
              <a:lnSpc>
                <a:spcPts val="3899"/>
              </a:lnSpc>
            </a:pPr>
            <a:r>
              <a:rPr lang="en-US" sz="2999">
                <a:solidFill>
                  <a:srgbClr val="0E406A"/>
                </a:solidFill>
                <a:latin typeface="Futura"/>
              </a:rPr>
              <a:t>•2022 </a:t>
            </a:r>
            <a:r>
              <a:rPr lang="en-US" sz="2999" u="sng">
                <a:solidFill>
                  <a:srgbClr val="0E406A"/>
                </a:solidFill>
                <a:latin typeface="Futura"/>
                <a:hlinkClick r:id="rId4" tooltip="https://www.hhs.nd.gov/sites/www/files/documents/BH/EPI_2022.pdf"/>
              </a:rPr>
              <a:t>North Dakota Behavioral Health Epidemiological Profile</a:t>
            </a:r>
          </a:p>
          <a:p>
            <a:pPr>
              <a:lnSpc>
                <a:spcPts val="3899"/>
              </a:lnSpc>
            </a:pPr>
            <a:r>
              <a:rPr lang="en-US" sz="2999">
                <a:solidFill>
                  <a:srgbClr val="0E406A"/>
                </a:solidFill>
                <a:latin typeface="Futura"/>
              </a:rPr>
              <a:t>•2021 </a:t>
            </a:r>
            <a:r>
              <a:rPr lang="en-US" sz="2999" u="sng">
                <a:solidFill>
                  <a:srgbClr val="0E406A"/>
                </a:solidFill>
                <a:latin typeface="Futura"/>
                <a:hlinkClick r:id="rId5" tooltip="https://www.nd.gov/dpi/districtsschools/safety-health/youth-risk-behavior-survey"/>
              </a:rPr>
              <a:t>North Dakota Youth Risk Behavior Survey (YRBS)</a:t>
            </a:r>
          </a:p>
          <a:p>
            <a:pPr>
              <a:lnSpc>
                <a:spcPts val="3899"/>
              </a:lnSpc>
            </a:pPr>
            <a:r>
              <a:rPr lang="en-US" sz="2999">
                <a:solidFill>
                  <a:srgbClr val="0E406A"/>
                </a:solidFill>
                <a:latin typeface="Futura"/>
              </a:rPr>
              <a:t>•2022 </a:t>
            </a:r>
            <a:r>
              <a:rPr lang="en-US" sz="2999" u="sng">
                <a:solidFill>
                  <a:srgbClr val="0E406A"/>
                </a:solidFill>
                <a:latin typeface="Futura"/>
                <a:hlinkClick r:id="rId6" tooltip="https://www.hhs.nd.gov/sites/www/files/documents/BH/NDSOYA%2020%20Report.pdf"/>
              </a:rPr>
              <a:t>North Dakota Survey of Young Adults</a:t>
            </a:r>
          </a:p>
          <a:p>
            <a:pPr>
              <a:lnSpc>
                <a:spcPts val="3899"/>
              </a:lnSpc>
            </a:pPr>
            <a:r>
              <a:rPr lang="en-US" sz="2999">
                <a:solidFill>
                  <a:srgbClr val="0E406A"/>
                </a:solidFill>
                <a:latin typeface="Futura"/>
              </a:rPr>
              <a:t>•2022 </a:t>
            </a:r>
            <a:r>
              <a:rPr lang="en-US" sz="2999" u="sng">
                <a:solidFill>
                  <a:srgbClr val="0E406A"/>
                </a:solidFill>
                <a:latin typeface="Futura"/>
                <a:hlinkClick r:id="rId7" tooltip="https://www.hhs.nd.gov/sites/www/files/documents/BH/North%20Dakota%20Community%20Readiness%20Report%202022.pdf"/>
              </a:rPr>
              <a:t>North Dakota Community Readiness Survey</a:t>
            </a:r>
          </a:p>
          <a:p>
            <a:pPr>
              <a:lnSpc>
                <a:spcPts val="3899"/>
              </a:lnSpc>
            </a:pPr>
            <a:r>
              <a:rPr lang="en-US" sz="2999">
                <a:solidFill>
                  <a:srgbClr val="0E406A"/>
                </a:solidFill>
                <a:latin typeface="Futura"/>
              </a:rPr>
              <a:t>•2021 </a:t>
            </a:r>
            <a:r>
              <a:rPr lang="en-US" sz="2999" u="sng">
                <a:solidFill>
                  <a:srgbClr val="0E406A"/>
                </a:solidFill>
                <a:latin typeface="Futura"/>
                <a:hlinkClick r:id="rId8" tooltip="https://attorneygeneral.nd.gov/wp-content/uploads/2022/10/2021-Crime-Report.pdf"/>
              </a:rPr>
              <a:t>North Dakota Attorney General Crime in North Dakota Report</a:t>
            </a:r>
          </a:p>
          <a:p>
            <a:pPr>
              <a:lnSpc>
                <a:spcPts val="3899"/>
              </a:lnSpc>
            </a:pPr>
            <a:r>
              <a:rPr lang="en-US" sz="2999">
                <a:solidFill>
                  <a:srgbClr val="0E406A"/>
                </a:solidFill>
                <a:latin typeface="Futura"/>
              </a:rPr>
              <a:t>•2020 </a:t>
            </a:r>
            <a:r>
              <a:rPr lang="en-US" sz="2999" u="sng">
                <a:solidFill>
                  <a:srgbClr val="0E406A"/>
                </a:solidFill>
                <a:latin typeface="Futura"/>
                <a:hlinkClick r:id="rId9" tooltip="https://www.dot.nd.gov/divisions/safety/docs/NDDOT%202020%20Crash%20Summary%20-%20No%20bleed%20-%20single%20pages%20(1).pdf"/>
              </a:rPr>
              <a:t>North Dakota Crash Summary</a:t>
            </a:r>
          </a:p>
          <a:p>
            <a:pPr>
              <a:lnSpc>
                <a:spcPts val="3899"/>
              </a:lnSpc>
            </a:pPr>
            <a:r>
              <a:rPr lang="en-US" sz="2999">
                <a:solidFill>
                  <a:srgbClr val="0E406A"/>
                </a:solidFill>
                <a:latin typeface="Futura"/>
              </a:rPr>
              <a:t>•2022 </a:t>
            </a:r>
            <a:r>
              <a:rPr lang="en-US" sz="2999" u="sng">
                <a:solidFill>
                  <a:srgbClr val="0E406A"/>
                </a:solidFill>
                <a:latin typeface="Futura"/>
                <a:hlinkClick r:id="rId10" tooltip="https://www.hhs.nd.gov/sites/www/files/documents/Files/MSS/BRFSS/Reports/2022/2022%20Core%20Variable%20Report.pdf"/>
              </a:rPr>
              <a:t>North Dakota Behavioral Risk Factor Surveillance System (BRFS)</a:t>
            </a:r>
          </a:p>
          <a:p>
            <a:pPr>
              <a:lnSpc>
                <a:spcPts val="3899"/>
              </a:lnSpc>
            </a:pPr>
            <a:r>
              <a:rPr lang="en-US" sz="2999">
                <a:solidFill>
                  <a:srgbClr val="0E406A"/>
                </a:solidFill>
                <a:latin typeface="Futura"/>
              </a:rPr>
              <a:t>•2021 SAMHSA’s </a:t>
            </a:r>
            <a:r>
              <a:rPr lang="en-US" sz="2999" u="sng">
                <a:solidFill>
                  <a:srgbClr val="0E406A"/>
                </a:solidFill>
                <a:latin typeface="Futura"/>
                <a:hlinkClick r:id="rId11" tooltip="https://nsduhweb.rti.org/respweb/homepage.cfm"/>
              </a:rPr>
              <a:t>National Survey on Drug Use and Health (NSDUH)</a:t>
            </a:r>
          </a:p>
          <a:p>
            <a:pPr>
              <a:lnSpc>
                <a:spcPts val="3379"/>
              </a:lnSpc>
            </a:pPr>
            <a:endParaRPr lang="en-US" sz="2999" u="sng">
              <a:solidFill>
                <a:srgbClr val="0E406A"/>
              </a:solidFill>
              <a:latin typeface="Futura"/>
              <a:hlinkClick r:id="rId11" tooltip="https://nsduhweb.rti.org/respweb/homepage.cfm"/>
            </a:endParaRPr>
          </a:p>
          <a:p>
            <a:pPr>
              <a:lnSpc>
                <a:spcPts val="3379"/>
              </a:lnSpc>
            </a:pPr>
            <a:r>
              <a:rPr lang="en-US" sz="2599">
                <a:solidFill>
                  <a:srgbClr val="0E406A"/>
                </a:solidFill>
                <a:latin typeface="Futura"/>
              </a:rPr>
              <a:t>The most updated versions of each data source are featured on the North Dakota Department of Health and Human Services website at </a:t>
            </a:r>
            <a:r>
              <a:rPr lang="en-US" sz="2599" u="sng">
                <a:solidFill>
                  <a:srgbClr val="0E406A"/>
                </a:solidFill>
                <a:latin typeface="Futura"/>
                <a:hlinkClick r:id="rId12" tooltip="https://www.hhs.nd.gov/behavioral-health/data"/>
              </a:rPr>
              <a:t>https://www.hhs.nd.gov/behavioral-health/data</a:t>
            </a:r>
            <a:r>
              <a:rPr lang="en-US" sz="2599">
                <a:solidFill>
                  <a:srgbClr val="0E406A"/>
                </a:solidFill>
                <a:latin typeface="Futura"/>
              </a:rPr>
              <a:t> </a:t>
            </a:r>
          </a:p>
          <a:p>
            <a:pPr>
              <a:lnSpc>
                <a:spcPts val="3379"/>
              </a:lnSpc>
            </a:pPr>
            <a:endParaRPr lang="en-US" sz="2599">
              <a:solidFill>
                <a:srgbClr val="0E406A"/>
              </a:solidFill>
              <a:latin typeface="Futura"/>
            </a:endParaRPr>
          </a:p>
          <a:p>
            <a:pPr>
              <a:lnSpc>
                <a:spcPts val="3379"/>
              </a:lnSpc>
            </a:pPr>
            <a:endParaRPr lang="en-US" sz="2599">
              <a:solidFill>
                <a:srgbClr val="0E406A"/>
              </a:solidFill>
              <a:latin typeface="Futura"/>
            </a:endParaRPr>
          </a:p>
          <a:p>
            <a:pPr>
              <a:lnSpc>
                <a:spcPts val="3379"/>
              </a:lnSpc>
            </a:pPr>
            <a:endParaRPr lang="en-US" sz="2599">
              <a:solidFill>
                <a:srgbClr val="0E406A"/>
              </a:solidFill>
              <a:latin typeface="Futura"/>
            </a:endParaRPr>
          </a:p>
          <a:p>
            <a:pPr>
              <a:lnSpc>
                <a:spcPts val="3639"/>
              </a:lnSpc>
            </a:pPr>
            <a:endParaRPr lang="en-US" sz="2599">
              <a:solidFill>
                <a:srgbClr val="0E406A"/>
              </a:solidFill>
              <a:latin typeface="Futur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8500" y="0"/>
            <a:ext cx="14931000" cy="10287000"/>
          </a:xfrm>
          <a:custGeom>
            <a:avLst/>
            <a:gdLst/>
            <a:ahLst/>
            <a:cxnLst/>
            <a:rect l="l" t="t" r="r" b="b"/>
            <a:pathLst>
              <a:path w="14931000" h="10287000">
                <a:moveTo>
                  <a:pt x="0" y="0"/>
                </a:moveTo>
                <a:lnTo>
                  <a:pt x="14931000" y="0"/>
                </a:lnTo>
                <a:lnTo>
                  <a:pt x="14931000" y="10287000"/>
                </a:lnTo>
                <a:lnTo>
                  <a:pt x="0" y="10287000"/>
                </a:lnTo>
                <a:lnTo>
                  <a:pt x="0" y="0"/>
                </a:lnTo>
                <a:close/>
              </a:path>
            </a:pathLst>
          </a:custGeom>
          <a:blipFill>
            <a:blip r:embed="rId3"/>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77386" y="866775"/>
            <a:ext cx="10513717"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ASSESSMENT PHASE</a:t>
            </a:r>
          </a:p>
        </p:txBody>
      </p:sp>
      <p:sp>
        <p:nvSpPr>
          <p:cNvPr id="3" name="TextBox 3"/>
          <p:cNvSpPr txBox="1"/>
          <p:nvPr/>
        </p:nvSpPr>
        <p:spPr>
          <a:xfrm>
            <a:off x="7277386" y="2397270"/>
            <a:ext cx="10613430" cy="2476500"/>
          </a:xfrm>
          <a:prstGeom prst="rect">
            <a:avLst/>
          </a:prstGeom>
        </p:spPr>
        <p:txBody>
          <a:bodyPr lIns="0" tIns="0" rIns="0" bIns="0" rtlCol="0" anchor="t">
            <a:spAutoFit/>
          </a:bodyPr>
          <a:lstStyle/>
          <a:p>
            <a:pPr>
              <a:lnSpc>
                <a:spcPts val="3899"/>
              </a:lnSpc>
            </a:pPr>
            <a:r>
              <a:rPr lang="en-US" sz="2999">
                <a:solidFill>
                  <a:srgbClr val="0E406A"/>
                </a:solidFill>
                <a:latin typeface="Futura Bold"/>
              </a:rPr>
              <a:t>Problems and Consequences:</a:t>
            </a:r>
          </a:p>
          <a:p>
            <a:pPr>
              <a:lnSpc>
                <a:spcPts val="3899"/>
              </a:lnSpc>
            </a:pPr>
            <a:endParaRPr lang="en-US" sz="2999">
              <a:solidFill>
                <a:srgbClr val="0E406A"/>
              </a:solidFill>
              <a:latin typeface="Futura Bold"/>
            </a:endParaRPr>
          </a:p>
          <a:p>
            <a:pPr>
              <a:lnSpc>
                <a:spcPts val="3899"/>
              </a:lnSpc>
            </a:pPr>
            <a:r>
              <a:rPr lang="en-US" sz="2999">
                <a:solidFill>
                  <a:srgbClr val="0E406A"/>
                </a:solidFill>
                <a:latin typeface="Futura Bold"/>
              </a:rPr>
              <a:t>State/Regional Data:</a:t>
            </a:r>
          </a:p>
          <a:p>
            <a:pPr marL="647695" lvl="1" indent="-323848">
              <a:lnSpc>
                <a:spcPts val="3899"/>
              </a:lnSpc>
              <a:buFont typeface="Arial"/>
              <a:buChar char="•"/>
            </a:pPr>
            <a:r>
              <a:rPr lang="en-US" sz="2999">
                <a:solidFill>
                  <a:srgbClr val="0E406A"/>
                </a:solidFill>
                <a:latin typeface="Futura Bold"/>
              </a:rPr>
              <a:t>underage drinking</a:t>
            </a:r>
          </a:p>
          <a:p>
            <a:pPr marL="647695" lvl="1" indent="-323848">
              <a:lnSpc>
                <a:spcPts val="3899"/>
              </a:lnSpc>
              <a:buFont typeface="Arial"/>
              <a:buChar char="•"/>
            </a:pPr>
            <a:r>
              <a:rPr lang="en-US" sz="2999">
                <a:solidFill>
                  <a:srgbClr val="0E406A"/>
                </a:solidFill>
                <a:latin typeface="Futura Bold"/>
              </a:rPr>
              <a:t>adult binge drinking</a:t>
            </a:r>
          </a:p>
        </p:txBody>
      </p:sp>
      <p:sp>
        <p:nvSpPr>
          <p:cNvPr id="4" name="Freeform 4"/>
          <p:cNvSpPr/>
          <p:nvPr/>
        </p:nvSpPr>
        <p:spPr>
          <a:xfrm>
            <a:off x="1028700" y="1028700"/>
            <a:ext cx="5491675" cy="8229600"/>
          </a:xfrm>
          <a:custGeom>
            <a:avLst/>
            <a:gdLst/>
            <a:ahLst/>
            <a:cxnLst/>
            <a:rect l="l" t="t" r="r" b="b"/>
            <a:pathLst>
              <a:path w="5491675" h="8229600">
                <a:moveTo>
                  <a:pt x="0" y="0"/>
                </a:moveTo>
                <a:lnTo>
                  <a:pt x="5491675" y="0"/>
                </a:lnTo>
                <a:lnTo>
                  <a:pt x="5491675" y="8229600"/>
                </a:lnTo>
                <a:lnTo>
                  <a:pt x="0" y="8229600"/>
                </a:lnTo>
                <a:lnTo>
                  <a:pt x="0" y="0"/>
                </a:lnTo>
                <a:close/>
              </a:path>
            </a:pathLst>
          </a:custGeom>
          <a:blipFill>
            <a:blip r:embed="rId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3791"/>
            <a:chOff x="0" y="0"/>
            <a:chExt cx="4816593" cy="633097"/>
          </a:xfrm>
        </p:grpSpPr>
        <p:sp>
          <p:nvSpPr>
            <p:cNvPr id="3" name="Freeform 3"/>
            <p:cNvSpPr/>
            <p:nvPr/>
          </p:nvSpPr>
          <p:spPr>
            <a:xfrm>
              <a:off x="0" y="0"/>
              <a:ext cx="4816592" cy="633097"/>
            </a:xfrm>
            <a:custGeom>
              <a:avLst/>
              <a:gdLst/>
              <a:ahLst/>
              <a:cxnLst/>
              <a:rect l="l" t="t" r="r" b="b"/>
              <a:pathLst>
                <a:path w="4816592" h="633097">
                  <a:moveTo>
                    <a:pt x="0" y="0"/>
                  </a:moveTo>
                  <a:lnTo>
                    <a:pt x="4816592" y="0"/>
                  </a:lnTo>
                  <a:lnTo>
                    <a:pt x="4816592" y="633097"/>
                  </a:lnTo>
                  <a:lnTo>
                    <a:pt x="0" y="63309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1028700" y="163671"/>
            <a:ext cx="16230600" cy="1952625"/>
          </a:xfrm>
          <a:prstGeom prst="rect">
            <a:avLst/>
          </a:prstGeom>
        </p:spPr>
        <p:txBody>
          <a:bodyPr lIns="0" tIns="0" rIns="0" bIns="0" rtlCol="0" anchor="t">
            <a:spAutoFit/>
          </a:bodyPr>
          <a:lstStyle/>
          <a:p>
            <a:pPr algn="ctr">
              <a:lnSpc>
                <a:spcPts val="7200"/>
              </a:lnSpc>
            </a:pPr>
            <a:r>
              <a:rPr lang="en-US" sz="6000">
                <a:solidFill>
                  <a:srgbClr val="FFFFFF"/>
                </a:solidFill>
                <a:latin typeface="Futura"/>
              </a:rPr>
              <a:t>Behavioral Health Division</a:t>
            </a:r>
          </a:p>
          <a:p>
            <a:pPr algn="ctr">
              <a:lnSpc>
                <a:spcPts val="7200"/>
              </a:lnSpc>
            </a:pPr>
            <a:r>
              <a:rPr lang="en-US" sz="6000">
                <a:solidFill>
                  <a:srgbClr val="FFFFFF"/>
                </a:solidFill>
                <a:latin typeface="Futura"/>
              </a:rPr>
              <a:t>Prevention Team</a:t>
            </a:r>
          </a:p>
        </p:txBody>
      </p:sp>
      <p:sp>
        <p:nvSpPr>
          <p:cNvPr id="6" name="TextBox 6"/>
          <p:cNvSpPr txBox="1"/>
          <p:nvPr/>
        </p:nvSpPr>
        <p:spPr>
          <a:xfrm>
            <a:off x="1444336" y="3161893"/>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Kali Bauer</a:t>
            </a:r>
          </a:p>
        </p:txBody>
      </p:sp>
      <p:grpSp>
        <p:nvGrpSpPr>
          <p:cNvPr id="7" name="Group 7"/>
          <p:cNvGrpSpPr/>
          <p:nvPr/>
        </p:nvGrpSpPr>
        <p:grpSpPr>
          <a:xfrm>
            <a:off x="1044925" y="2018132"/>
            <a:ext cx="102481" cy="7737225"/>
            <a:chOff x="0" y="0"/>
            <a:chExt cx="21284" cy="1606895"/>
          </a:xfrm>
        </p:grpSpPr>
        <p:sp>
          <p:nvSpPr>
            <p:cNvPr id="8" name="Freeform 8"/>
            <p:cNvSpPr/>
            <p:nvPr/>
          </p:nvSpPr>
          <p:spPr>
            <a:xfrm>
              <a:off x="0" y="0"/>
              <a:ext cx="21284" cy="1606895"/>
            </a:xfrm>
            <a:custGeom>
              <a:avLst/>
              <a:gdLst/>
              <a:ahLst/>
              <a:cxnLst/>
              <a:rect l="l" t="t" r="r" b="b"/>
              <a:pathLst>
                <a:path w="21284" h="1606895">
                  <a:moveTo>
                    <a:pt x="0" y="0"/>
                  </a:moveTo>
                  <a:lnTo>
                    <a:pt x="21284" y="0"/>
                  </a:lnTo>
                  <a:lnTo>
                    <a:pt x="21284" y="1606895"/>
                  </a:lnTo>
                  <a:lnTo>
                    <a:pt x="0" y="1606895"/>
                  </a:lnTo>
                  <a:close/>
                </a:path>
              </a:pathLst>
            </a:custGeom>
            <a:solidFill>
              <a:srgbClr val="0E406A"/>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444336" y="5727430"/>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Tom Volk</a:t>
            </a:r>
          </a:p>
        </p:txBody>
      </p:sp>
      <p:sp>
        <p:nvSpPr>
          <p:cNvPr id="11" name="TextBox 11"/>
          <p:cNvSpPr txBox="1"/>
          <p:nvPr/>
        </p:nvSpPr>
        <p:spPr>
          <a:xfrm>
            <a:off x="1444336" y="8148637"/>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Tori Nelson</a:t>
            </a:r>
          </a:p>
        </p:txBody>
      </p:sp>
      <p:sp>
        <p:nvSpPr>
          <p:cNvPr id="12" name="TextBox 12"/>
          <p:cNvSpPr txBox="1"/>
          <p:nvPr/>
        </p:nvSpPr>
        <p:spPr>
          <a:xfrm>
            <a:off x="5991723" y="2838043"/>
            <a:ext cx="11267577" cy="1704975"/>
          </a:xfrm>
          <a:prstGeom prst="rect">
            <a:avLst/>
          </a:prstGeom>
        </p:spPr>
        <p:txBody>
          <a:bodyPr lIns="0" tIns="0" rIns="0" bIns="0" rtlCol="0" anchor="t">
            <a:spAutoFit/>
          </a:bodyPr>
          <a:lstStyle/>
          <a:p>
            <a:pPr>
              <a:lnSpc>
                <a:spcPts val="4320"/>
              </a:lnSpc>
            </a:pPr>
            <a:r>
              <a:rPr lang="en-US" sz="3600">
                <a:solidFill>
                  <a:srgbClr val="D34727"/>
                </a:solidFill>
                <a:latin typeface="Futura"/>
              </a:rPr>
              <a:t>General Grant Management &amp; Contract Administration</a:t>
            </a:r>
          </a:p>
          <a:p>
            <a:pPr>
              <a:lnSpc>
                <a:spcPts val="4320"/>
              </a:lnSpc>
            </a:pPr>
            <a:r>
              <a:rPr lang="en-US" sz="3600">
                <a:solidFill>
                  <a:srgbClr val="D34727"/>
                </a:solidFill>
                <a:latin typeface="Futura"/>
              </a:rPr>
              <a:t>Reporting &amp; Reimbursement </a:t>
            </a:r>
          </a:p>
          <a:p>
            <a:pPr>
              <a:lnSpc>
                <a:spcPts val="4320"/>
              </a:lnSpc>
            </a:pPr>
            <a:r>
              <a:rPr lang="en-US" sz="3600">
                <a:solidFill>
                  <a:srgbClr val="D34727"/>
                </a:solidFill>
                <a:latin typeface="Futura"/>
              </a:rPr>
              <a:t>Early Intervention Program Administration</a:t>
            </a:r>
          </a:p>
        </p:txBody>
      </p:sp>
      <p:sp>
        <p:nvSpPr>
          <p:cNvPr id="13" name="TextBox 13"/>
          <p:cNvSpPr txBox="1"/>
          <p:nvPr/>
        </p:nvSpPr>
        <p:spPr>
          <a:xfrm>
            <a:off x="5991723" y="5132117"/>
            <a:ext cx="11267577" cy="2247900"/>
          </a:xfrm>
          <a:prstGeom prst="rect">
            <a:avLst/>
          </a:prstGeom>
        </p:spPr>
        <p:txBody>
          <a:bodyPr lIns="0" tIns="0" rIns="0" bIns="0" rtlCol="0" anchor="t">
            <a:spAutoFit/>
          </a:bodyPr>
          <a:lstStyle/>
          <a:p>
            <a:pPr>
              <a:lnSpc>
                <a:spcPts val="4320"/>
              </a:lnSpc>
            </a:pPr>
            <a:r>
              <a:rPr lang="en-US" sz="3600">
                <a:solidFill>
                  <a:srgbClr val="D34727"/>
                </a:solidFill>
                <a:latin typeface="Futura"/>
              </a:rPr>
              <a:t>Training &amp; Technical Assistance </a:t>
            </a:r>
          </a:p>
          <a:p>
            <a:pPr>
              <a:lnSpc>
                <a:spcPts val="4320"/>
              </a:lnSpc>
            </a:pPr>
            <a:r>
              <a:rPr lang="en-US" sz="3600">
                <a:solidFill>
                  <a:srgbClr val="D34727"/>
                </a:solidFill>
                <a:latin typeface="Futura"/>
              </a:rPr>
              <a:t>Tobacco Synar Program &amp; Compliance</a:t>
            </a:r>
          </a:p>
          <a:p>
            <a:pPr>
              <a:lnSpc>
                <a:spcPts val="4320"/>
              </a:lnSpc>
            </a:pPr>
            <a:r>
              <a:rPr lang="en-US" sz="3600">
                <a:solidFill>
                  <a:srgbClr val="D34727"/>
                </a:solidFill>
                <a:latin typeface="Futura"/>
              </a:rPr>
              <a:t>Forensic ID Scanners</a:t>
            </a:r>
          </a:p>
          <a:p>
            <a:pPr>
              <a:lnSpc>
                <a:spcPts val="4320"/>
              </a:lnSpc>
            </a:pPr>
            <a:r>
              <a:rPr lang="en-US" sz="3600">
                <a:solidFill>
                  <a:srgbClr val="D34727"/>
                </a:solidFill>
                <a:latin typeface="Futura"/>
              </a:rPr>
              <a:t>NDTip System</a:t>
            </a:r>
          </a:p>
        </p:txBody>
      </p:sp>
      <p:sp>
        <p:nvSpPr>
          <p:cNvPr id="14" name="TextBox 14"/>
          <p:cNvSpPr txBox="1"/>
          <p:nvPr/>
        </p:nvSpPr>
        <p:spPr>
          <a:xfrm>
            <a:off x="5991723" y="8096250"/>
            <a:ext cx="11267577" cy="1162050"/>
          </a:xfrm>
          <a:prstGeom prst="rect">
            <a:avLst/>
          </a:prstGeom>
        </p:spPr>
        <p:txBody>
          <a:bodyPr lIns="0" tIns="0" rIns="0" bIns="0" rtlCol="0" anchor="t">
            <a:spAutoFit/>
          </a:bodyPr>
          <a:lstStyle/>
          <a:p>
            <a:pPr>
              <a:lnSpc>
                <a:spcPts val="4320"/>
              </a:lnSpc>
            </a:pPr>
            <a:r>
              <a:rPr lang="en-US" sz="3600">
                <a:solidFill>
                  <a:srgbClr val="D34727"/>
                </a:solidFill>
                <a:latin typeface="Futura"/>
              </a:rPr>
              <a:t>Prevention Campaign Media &amp; Materials</a:t>
            </a:r>
          </a:p>
          <a:p>
            <a:pPr>
              <a:lnSpc>
                <a:spcPts val="4320"/>
              </a:lnSpc>
            </a:pPr>
            <a:r>
              <a:rPr lang="en-US" sz="3600">
                <a:solidFill>
                  <a:srgbClr val="D34727"/>
                </a:solidFill>
                <a:latin typeface="Futura"/>
              </a:rPr>
              <a:t>Website Resources</a:t>
            </a:r>
          </a:p>
        </p:txBody>
      </p:sp>
      <p:sp>
        <p:nvSpPr>
          <p:cNvPr id="15" name="TextBox 15"/>
          <p:cNvSpPr txBox="1"/>
          <p:nvPr/>
        </p:nvSpPr>
        <p:spPr>
          <a:xfrm>
            <a:off x="1444336" y="4114393"/>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kalibauer@nd.gov</a:t>
            </a:r>
          </a:p>
        </p:txBody>
      </p:sp>
      <p:grpSp>
        <p:nvGrpSpPr>
          <p:cNvPr id="16" name="Group 16"/>
          <p:cNvGrpSpPr/>
          <p:nvPr/>
        </p:nvGrpSpPr>
        <p:grpSpPr>
          <a:xfrm rot="-8938497">
            <a:off x="14293002" y="-92394"/>
            <a:ext cx="4688885" cy="1387044"/>
            <a:chOff x="0" y="0"/>
            <a:chExt cx="2404202" cy="711200"/>
          </a:xfrm>
        </p:grpSpPr>
        <p:sp>
          <p:nvSpPr>
            <p:cNvPr id="17" name="Freeform 17"/>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8" name="TextBox 18"/>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9" name="TextBox 19"/>
          <p:cNvSpPr txBox="1"/>
          <p:nvPr/>
        </p:nvSpPr>
        <p:spPr>
          <a:xfrm>
            <a:off x="1444336" y="6638518"/>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tmvolk@nd.gov</a:t>
            </a:r>
          </a:p>
        </p:txBody>
      </p:sp>
      <p:sp>
        <p:nvSpPr>
          <p:cNvPr id="20" name="TextBox 20"/>
          <p:cNvSpPr txBox="1"/>
          <p:nvPr/>
        </p:nvSpPr>
        <p:spPr>
          <a:xfrm>
            <a:off x="1444336" y="9101137"/>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tknelson@nd.gov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77386" y="866775"/>
            <a:ext cx="10513717" cy="1438275"/>
          </a:xfrm>
          <a:prstGeom prst="rect">
            <a:avLst/>
          </a:prstGeom>
        </p:spPr>
        <p:txBody>
          <a:bodyPr lIns="0" tIns="0" rIns="0" bIns="0" rtlCol="0" anchor="t">
            <a:spAutoFit/>
          </a:bodyPr>
          <a:lstStyle/>
          <a:p>
            <a:pPr marL="0" lvl="0" indent="0">
              <a:lnSpc>
                <a:spcPts val="10080"/>
              </a:lnSpc>
              <a:spcBef>
                <a:spcPct val="0"/>
              </a:spcBef>
            </a:pPr>
            <a:r>
              <a:rPr lang="en-US" sz="8400" dirty="0">
                <a:solidFill>
                  <a:srgbClr val="D34727"/>
                </a:solidFill>
                <a:latin typeface="Futura"/>
              </a:rPr>
              <a:t>ASSESSMENT PHASE</a:t>
            </a:r>
          </a:p>
        </p:txBody>
      </p:sp>
      <p:sp>
        <p:nvSpPr>
          <p:cNvPr id="3" name="TextBox 3"/>
          <p:cNvSpPr txBox="1"/>
          <p:nvPr/>
        </p:nvSpPr>
        <p:spPr>
          <a:xfrm>
            <a:off x="7277386" y="2397270"/>
            <a:ext cx="10613430" cy="2476500"/>
          </a:xfrm>
          <a:prstGeom prst="rect">
            <a:avLst/>
          </a:prstGeom>
        </p:spPr>
        <p:txBody>
          <a:bodyPr lIns="0" tIns="0" rIns="0" bIns="0" rtlCol="0" anchor="t">
            <a:spAutoFit/>
          </a:bodyPr>
          <a:lstStyle/>
          <a:p>
            <a:pPr>
              <a:lnSpc>
                <a:spcPts val="3899"/>
              </a:lnSpc>
            </a:pPr>
            <a:r>
              <a:rPr lang="en-US" sz="2999" dirty="0">
                <a:solidFill>
                  <a:srgbClr val="0E406A"/>
                </a:solidFill>
                <a:latin typeface="Futura Bold"/>
              </a:rPr>
              <a:t>Intervening Variables (but why?)</a:t>
            </a:r>
          </a:p>
          <a:p>
            <a:pPr>
              <a:lnSpc>
                <a:spcPts val="3899"/>
              </a:lnSpc>
            </a:pPr>
            <a:endParaRPr lang="en-US" sz="2999">
              <a:solidFill>
                <a:srgbClr val="0E406A"/>
              </a:solidFill>
              <a:latin typeface="Futura Bold"/>
            </a:endParaRPr>
          </a:p>
          <a:p>
            <a:pPr>
              <a:lnSpc>
                <a:spcPts val="3899"/>
              </a:lnSpc>
            </a:pPr>
            <a:r>
              <a:rPr lang="en-US" sz="2999" dirty="0">
                <a:solidFill>
                  <a:srgbClr val="0E406A"/>
                </a:solidFill>
                <a:latin typeface="Futura Bold"/>
              </a:rPr>
              <a:t>Regional/County Data:</a:t>
            </a:r>
          </a:p>
          <a:p>
            <a:pPr marL="647695" lvl="1" indent="-323848">
              <a:lnSpc>
                <a:spcPts val="3899"/>
              </a:lnSpc>
              <a:buFont typeface="Arial"/>
              <a:buChar char="•"/>
            </a:pPr>
            <a:r>
              <a:rPr lang="en-US" sz="2999" dirty="0">
                <a:solidFill>
                  <a:srgbClr val="0E406A"/>
                </a:solidFill>
                <a:latin typeface="Futura Bold"/>
              </a:rPr>
              <a:t>high retail access of alcohol</a:t>
            </a:r>
          </a:p>
          <a:p>
            <a:pPr marL="647695" lvl="1" indent="-323848">
              <a:lnSpc>
                <a:spcPts val="3899"/>
              </a:lnSpc>
              <a:buFont typeface="Arial"/>
              <a:buChar char="•"/>
            </a:pPr>
            <a:r>
              <a:rPr lang="en-US" sz="2999" dirty="0">
                <a:solidFill>
                  <a:srgbClr val="0E406A"/>
                </a:solidFill>
                <a:latin typeface="Futura Bold"/>
              </a:rPr>
              <a:t>high social access of alcohol</a:t>
            </a:r>
          </a:p>
        </p:txBody>
      </p:sp>
      <p:sp>
        <p:nvSpPr>
          <p:cNvPr id="4" name="Freeform 4"/>
          <p:cNvSpPr/>
          <p:nvPr/>
        </p:nvSpPr>
        <p:spPr>
          <a:xfrm>
            <a:off x="1028700" y="1028700"/>
            <a:ext cx="5507873" cy="8229600"/>
          </a:xfrm>
          <a:custGeom>
            <a:avLst/>
            <a:gdLst/>
            <a:ahLst/>
            <a:cxnLst/>
            <a:rect l="l" t="t" r="r" b="b"/>
            <a:pathLst>
              <a:path w="5507873" h="8229600">
                <a:moveTo>
                  <a:pt x="0" y="0"/>
                </a:moveTo>
                <a:lnTo>
                  <a:pt x="5507873" y="0"/>
                </a:lnTo>
                <a:lnTo>
                  <a:pt x="5507873" y="8229600"/>
                </a:lnTo>
                <a:lnTo>
                  <a:pt x="0" y="8229600"/>
                </a:lnTo>
                <a:lnTo>
                  <a:pt x="0" y="0"/>
                </a:lnTo>
                <a:close/>
              </a:path>
            </a:pathLst>
          </a:custGeom>
          <a:blipFill>
            <a:blip r:embed="rId3"/>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77386" y="2413653"/>
            <a:ext cx="10613430" cy="6362700"/>
          </a:xfrm>
          <a:prstGeom prst="rect">
            <a:avLst/>
          </a:prstGeom>
        </p:spPr>
        <p:txBody>
          <a:bodyPr lIns="0" tIns="0" rIns="0" bIns="0" rtlCol="0" anchor="t">
            <a:spAutoFit/>
          </a:bodyPr>
          <a:lstStyle/>
          <a:p>
            <a:pPr>
              <a:lnSpc>
                <a:spcPts val="3899"/>
              </a:lnSpc>
            </a:pPr>
            <a:r>
              <a:rPr lang="en-US" sz="2999">
                <a:solidFill>
                  <a:srgbClr val="0E406A"/>
                </a:solidFill>
                <a:latin typeface="Futura Bold"/>
              </a:rPr>
              <a:t>Local Conditions (but why </a:t>
            </a:r>
            <a:r>
              <a:rPr lang="en-US" sz="2999" u="sng">
                <a:solidFill>
                  <a:srgbClr val="0E406A"/>
                </a:solidFill>
                <a:latin typeface="Futura Bold"/>
              </a:rPr>
              <a:t>here</a:t>
            </a:r>
            <a:r>
              <a:rPr lang="en-US" sz="2999">
                <a:solidFill>
                  <a:srgbClr val="0E406A"/>
                </a:solidFill>
                <a:latin typeface="Futura Bold"/>
              </a:rPr>
              <a:t>?)</a:t>
            </a:r>
          </a:p>
          <a:p>
            <a:pPr>
              <a:lnSpc>
                <a:spcPts val="3899"/>
              </a:lnSpc>
            </a:pPr>
            <a:endParaRPr lang="en-US" sz="2999">
              <a:solidFill>
                <a:srgbClr val="0E406A"/>
              </a:solidFill>
              <a:latin typeface="Futura Bold"/>
            </a:endParaRPr>
          </a:p>
          <a:p>
            <a:pPr>
              <a:lnSpc>
                <a:spcPts val="3899"/>
              </a:lnSpc>
            </a:pPr>
            <a:r>
              <a:rPr lang="en-US" sz="2999">
                <a:solidFill>
                  <a:srgbClr val="0E406A"/>
                </a:solidFill>
                <a:latin typeface="Futura Bold"/>
              </a:rPr>
              <a:t>Community/Local Data:</a:t>
            </a:r>
          </a:p>
          <a:p>
            <a:pPr marL="647695" lvl="1" indent="-323848">
              <a:lnSpc>
                <a:spcPts val="3899"/>
              </a:lnSpc>
              <a:buFont typeface="Arial"/>
              <a:buChar char="•"/>
            </a:pPr>
            <a:r>
              <a:rPr lang="en-US" sz="2999">
                <a:solidFill>
                  <a:srgbClr val="0E406A"/>
                </a:solidFill>
                <a:latin typeface="Futura Bold"/>
              </a:rPr>
              <a:t>what does retail access look like in your community specifically?</a:t>
            </a:r>
          </a:p>
          <a:p>
            <a:pPr marL="647695" lvl="1" indent="-323848">
              <a:lnSpc>
                <a:spcPts val="3899"/>
              </a:lnSpc>
              <a:buFont typeface="Arial"/>
              <a:buChar char="•"/>
            </a:pPr>
            <a:r>
              <a:rPr lang="en-US" sz="2999">
                <a:solidFill>
                  <a:srgbClr val="0E406A"/>
                </a:solidFill>
                <a:latin typeface="Futura Bold"/>
              </a:rPr>
              <a:t>what does social access look like in your community specifically?</a:t>
            </a:r>
          </a:p>
          <a:p>
            <a:pPr>
              <a:lnSpc>
                <a:spcPts val="3899"/>
              </a:lnSpc>
            </a:pPr>
            <a:endParaRPr lang="en-US" sz="2999">
              <a:solidFill>
                <a:srgbClr val="0E406A"/>
              </a:solidFill>
              <a:latin typeface="Futura Bold"/>
            </a:endParaRPr>
          </a:p>
          <a:p>
            <a:pPr>
              <a:lnSpc>
                <a:spcPts val="3899"/>
              </a:lnSpc>
            </a:pPr>
            <a:r>
              <a:rPr lang="en-US" sz="2999">
                <a:solidFill>
                  <a:srgbClr val="0E406A"/>
                </a:solidFill>
                <a:latin typeface="Futura Bold"/>
              </a:rPr>
              <a:t>How to identify local conditions:</a:t>
            </a:r>
          </a:p>
          <a:p>
            <a:pPr marL="1295390" lvl="2" indent="-431797">
              <a:lnSpc>
                <a:spcPts val="3899"/>
              </a:lnSpc>
              <a:buFont typeface="Arial"/>
              <a:buChar char="⚬"/>
            </a:pPr>
            <a:r>
              <a:rPr lang="en-US" sz="2999">
                <a:solidFill>
                  <a:srgbClr val="0E406A"/>
                </a:solidFill>
                <a:latin typeface="Futura Bold"/>
              </a:rPr>
              <a:t>conduct focus groups</a:t>
            </a:r>
          </a:p>
          <a:p>
            <a:pPr marL="1295390" lvl="2" indent="-431797">
              <a:lnSpc>
                <a:spcPts val="3899"/>
              </a:lnSpc>
              <a:buFont typeface="Arial"/>
              <a:buChar char="⚬"/>
            </a:pPr>
            <a:r>
              <a:rPr lang="en-US" sz="2999">
                <a:solidFill>
                  <a:srgbClr val="0E406A"/>
                </a:solidFill>
                <a:latin typeface="Futura Bold"/>
              </a:rPr>
              <a:t>interview key informants (12 sectors)</a:t>
            </a:r>
          </a:p>
          <a:p>
            <a:pPr marL="1295390" lvl="2" indent="-431797">
              <a:lnSpc>
                <a:spcPts val="3899"/>
              </a:lnSpc>
              <a:buFont typeface="Arial"/>
              <a:buChar char="⚬"/>
            </a:pPr>
            <a:r>
              <a:rPr lang="en-US" sz="2999">
                <a:solidFill>
                  <a:srgbClr val="0E406A"/>
                </a:solidFill>
                <a:latin typeface="Futura Bold"/>
              </a:rPr>
              <a:t>surveys</a:t>
            </a:r>
          </a:p>
          <a:p>
            <a:pPr marL="1295390" lvl="2" indent="-431797">
              <a:lnSpc>
                <a:spcPts val="3899"/>
              </a:lnSpc>
              <a:buFont typeface="Arial"/>
              <a:buChar char="⚬"/>
            </a:pPr>
            <a:r>
              <a:rPr lang="en-US" sz="2999">
                <a:solidFill>
                  <a:srgbClr val="0E406A"/>
                </a:solidFill>
                <a:latin typeface="Futura Bold"/>
              </a:rPr>
              <a:t>environmental scans</a:t>
            </a:r>
          </a:p>
        </p:txBody>
      </p:sp>
      <p:sp>
        <p:nvSpPr>
          <p:cNvPr id="3" name="Freeform 3"/>
          <p:cNvSpPr/>
          <p:nvPr/>
        </p:nvSpPr>
        <p:spPr>
          <a:xfrm>
            <a:off x="1028700" y="1028700"/>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3"/>
            <a:stretch>
              <a:fillRect/>
            </a:stretch>
          </a:blipFill>
        </p:spPr>
      </p:sp>
      <p:sp>
        <p:nvSpPr>
          <p:cNvPr id="4" name="TextBox 4"/>
          <p:cNvSpPr txBox="1"/>
          <p:nvPr/>
        </p:nvSpPr>
        <p:spPr>
          <a:xfrm>
            <a:off x="7277386" y="866775"/>
            <a:ext cx="10264435"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ASSESSMENT PHASE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47681" y="1028700"/>
            <a:ext cx="14192637" cy="8229600"/>
          </a:xfrm>
          <a:custGeom>
            <a:avLst/>
            <a:gdLst/>
            <a:ahLst/>
            <a:cxnLst/>
            <a:rect l="l" t="t" r="r" b="b"/>
            <a:pathLst>
              <a:path w="14192637" h="8229600">
                <a:moveTo>
                  <a:pt x="0" y="0"/>
                </a:moveTo>
                <a:lnTo>
                  <a:pt x="14192638" y="0"/>
                </a:lnTo>
                <a:lnTo>
                  <a:pt x="14192638" y="8229600"/>
                </a:lnTo>
                <a:lnTo>
                  <a:pt x="0" y="8229600"/>
                </a:lnTo>
                <a:lnTo>
                  <a:pt x="0" y="0"/>
                </a:lnTo>
                <a:close/>
              </a:path>
            </a:pathLst>
          </a:custGeom>
          <a:blipFill>
            <a:blip r:embed="rId3"/>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48146"/>
            <a:ext cx="18288000" cy="5538854"/>
          </a:xfrm>
          <a:custGeom>
            <a:avLst/>
            <a:gdLst/>
            <a:ahLst/>
            <a:cxnLst/>
            <a:rect l="l" t="t" r="r" b="b"/>
            <a:pathLst>
              <a:path w="18288000" h="5538854">
                <a:moveTo>
                  <a:pt x="0" y="0"/>
                </a:moveTo>
                <a:lnTo>
                  <a:pt x="18288000" y="0"/>
                </a:lnTo>
                <a:lnTo>
                  <a:pt x="18288000" y="5538854"/>
                </a:lnTo>
                <a:lnTo>
                  <a:pt x="0" y="5538854"/>
                </a:lnTo>
                <a:lnTo>
                  <a:pt x="0" y="0"/>
                </a:lnTo>
                <a:close/>
              </a:path>
            </a:pathLst>
          </a:custGeom>
          <a:blipFill>
            <a:blip r:embed="rId3"/>
            <a:stretch>
              <a:fillRect t="-35704"/>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PLANNING PHASE</a:t>
            </a:r>
          </a:p>
        </p:txBody>
      </p:sp>
      <p:sp>
        <p:nvSpPr>
          <p:cNvPr id="4" name="TextBox 4"/>
          <p:cNvSpPr txBox="1"/>
          <p:nvPr/>
        </p:nvSpPr>
        <p:spPr>
          <a:xfrm>
            <a:off x="1028700" y="1872006"/>
            <a:ext cx="16230600" cy="2476500"/>
          </a:xfrm>
          <a:prstGeom prst="rect">
            <a:avLst/>
          </a:prstGeom>
        </p:spPr>
        <p:txBody>
          <a:bodyPr lIns="0" tIns="0" rIns="0" bIns="0" rtlCol="0" anchor="t">
            <a:spAutoFit/>
          </a:bodyPr>
          <a:lstStyle/>
          <a:p>
            <a:pPr>
              <a:lnSpc>
                <a:spcPts val="3899"/>
              </a:lnSpc>
            </a:pPr>
            <a:r>
              <a:rPr lang="en-US" sz="2999">
                <a:solidFill>
                  <a:srgbClr val="0E406A"/>
                </a:solidFill>
                <a:latin typeface="Futura Bold"/>
              </a:rPr>
              <a:t>Step 1: Identify Goals</a:t>
            </a:r>
          </a:p>
          <a:p>
            <a:pPr>
              <a:lnSpc>
                <a:spcPts val="3899"/>
              </a:lnSpc>
            </a:pPr>
            <a:r>
              <a:rPr lang="en-US" sz="2999">
                <a:solidFill>
                  <a:srgbClr val="0E406A"/>
                </a:solidFill>
                <a:latin typeface="Futura Bold"/>
              </a:rPr>
              <a:t>Step 2: Identify Objectives</a:t>
            </a:r>
          </a:p>
          <a:p>
            <a:pPr>
              <a:lnSpc>
                <a:spcPts val="3899"/>
              </a:lnSpc>
            </a:pPr>
            <a:r>
              <a:rPr lang="en-US" sz="2999">
                <a:solidFill>
                  <a:srgbClr val="0E406A"/>
                </a:solidFill>
                <a:latin typeface="Futura Bold"/>
              </a:rPr>
              <a:t>Step 3: Prioritize Local Conditions</a:t>
            </a:r>
          </a:p>
          <a:p>
            <a:pPr>
              <a:lnSpc>
                <a:spcPts val="3899"/>
              </a:lnSpc>
            </a:pPr>
            <a:r>
              <a:rPr lang="en-US" sz="2999">
                <a:solidFill>
                  <a:srgbClr val="0E406A"/>
                </a:solidFill>
                <a:latin typeface="Futura Bold"/>
              </a:rPr>
              <a:t>Step 4: Identify Evidence-Based Strategies</a:t>
            </a:r>
          </a:p>
          <a:p>
            <a:pPr>
              <a:lnSpc>
                <a:spcPts val="3899"/>
              </a:lnSpc>
            </a:pPr>
            <a:r>
              <a:rPr lang="en-US" sz="2999">
                <a:solidFill>
                  <a:srgbClr val="0E406A"/>
                </a:solidFill>
                <a:latin typeface="Futura Bold"/>
              </a:rPr>
              <a:t>Step 5: Finalize and Communicate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05062"/>
            <a:ext cx="16862116" cy="7820025"/>
          </a:xfrm>
          <a:prstGeom prst="rect">
            <a:avLst/>
          </a:prstGeom>
        </p:spPr>
        <p:txBody>
          <a:bodyPr lIns="0" tIns="0" rIns="0" bIns="0" rtlCol="0" anchor="t">
            <a:spAutoFit/>
          </a:bodyPr>
          <a:lstStyle/>
          <a:p>
            <a:pPr>
              <a:lnSpc>
                <a:spcPts val="3899"/>
              </a:lnSpc>
            </a:pPr>
            <a:r>
              <a:rPr lang="en-US" sz="2999">
                <a:solidFill>
                  <a:srgbClr val="0E406A"/>
                </a:solidFill>
                <a:latin typeface="Futura Bold"/>
              </a:rPr>
              <a:t>Environmental Strategy:</a:t>
            </a:r>
          </a:p>
          <a:p>
            <a:pPr marL="647695" lvl="1" indent="-323848">
              <a:lnSpc>
                <a:spcPts val="3899"/>
              </a:lnSpc>
              <a:buFont typeface="Arial"/>
              <a:buChar char="•"/>
            </a:pPr>
            <a:r>
              <a:rPr lang="en-US" sz="2999">
                <a:solidFill>
                  <a:srgbClr val="0E406A"/>
                </a:solidFill>
                <a:latin typeface="Futura"/>
              </a:rPr>
              <a:t>“Efforts aimed at changing or influencing community conditions, standards, structures, systems and policies.” </a:t>
            </a:r>
          </a:p>
          <a:p>
            <a:pPr>
              <a:lnSpc>
                <a:spcPts val="3899"/>
              </a:lnSpc>
            </a:pPr>
            <a:endParaRPr lang="en-US" sz="2999">
              <a:solidFill>
                <a:srgbClr val="0E406A"/>
              </a:solidFill>
              <a:latin typeface="Futura"/>
            </a:endParaRPr>
          </a:p>
          <a:p>
            <a:pPr>
              <a:lnSpc>
                <a:spcPts val="3899"/>
              </a:lnSpc>
            </a:pPr>
            <a:r>
              <a:rPr lang="en-US" sz="2999">
                <a:solidFill>
                  <a:srgbClr val="0E406A"/>
                </a:solidFill>
                <a:latin typeface="Futura Bold"/>
              </a:rPr>
              <a:t>Action Planning:</a:t>
            </a:r>
          </a:p>
          <a:p>
            <a:pPr marL="647695" lvl="1" indent="-323848">
              <a:lnSpc>
                <a:spcPts val="3899"/>
              </a:lnSpc>
              <a:buFont typeface="Arial"/>
              <a:buChar char="•"/>
            </a:pPr>
            <a:r>
              <a:rPr lang="en-US" sz="2999">
                <a:solidFill>
                  <a:srgbClr val="0E406A"/>
                </a:solidFill>
                <a:latin typeface="Futura"/>
              </a:rPr>
              <a:t>The individual actions or steps completed to implement the environmental strategy.</a:t>
            </a:r>
          </a:p>
          <a:p>
            <a:pPr>
              <a:lnSpc>
                <a:spcPts val="3899"/>
              </a:lnSpc>
            </a:pPr>
            <a:endParaRPr lang="en-US" sz="2999">
              <a:solidFill>
                <a:srgbClr val="0E406A"/>
              </a:solidFill>
              <a:latin typeface="Futura"/>
            </a:endParaRPr>
          </a:p>
          <a:p>
            <a:pPr>
              <a:lnSpc>
                <a:spcPts val="3899"/>
              </a:lnSpc>
            </a:pPr>
            <a:r>
              <a:rPr lang="en-US" sz="2999">
                <a:solidFill>
                  <a:srgbClr val="0E406A"/>
                </a:solidFill>
                <a:latin typeface="Futura Bold"/>
              </a:rPr>
              <a:t>Strategic Plan:</a:t>
            </a:r>
          </a:p>
          <a:p>
            <a:pPr marL="647695" lvl="1" indent="-323848">
              <a:lnSpc>
                <a:spcPts val="3899"/>
              </a:lnSpc>
              <a:buFont typeface="Arial"/>
              <a:buChar char="•"/>
            </a:pPr>
            <a:r>
              <a:rPr lang="en-US" sz="2999">
                <a:solidFill>
                  <a:srgbClr val="0E406A"/>
                </a:solidFill>
                <a:latin typeface="Futura"/>
              </a:rPr>
              <a:t>The document that describes the goals and objectives to reach your outcome.</a:t>
            </a:r>
          </a:p>
          <a:p>
            <a:pPr marL="647695" lvl="1" indent="-323848">
              <a:lnSpc>
                <a:spcPts val="3899"/>
              </a:lnSpc>
              <a:buFont typeface="Arial"/>
              <a:buChar char="•"/>
            </a:pPr>
            <a:r>
              <a:rPr lang="en-US" sz="2999">
                <a:solidFill>
                  <a:srgbClr val="0E406A"/>
                </a:solidFill>
                <a:latin typeface="Futura"/>
              </a:rPr>
              <a:t>SMART goals</a:t>
            </a:r>
          </a:p>
          <a:p>
            <a:pPr marL="647695" lvl="1" indent="-323848">
              <a:lnSpc>
                <a:spcPts val="3899"/>
              </a:lnSpc>
              <a:buFont typeface="Arial"/>
              <a:buChar char="•"/>
            </a:pPr>
            <a:r>
              <a:rPr lang="en-US" sz="2999">
                <a:solidFill>
                  <a:srgbClr val="0E406A"/>
                </a:solidFill>
                <a:latin typeface="Futura"/>
              </a:rPr>
              <a:t>Importance/Changeability</a:t>
            </a:r>
          </a:p>
          <a:p>
            <a:pPr marL="647695" lvl="1" indent="-323848">
              <a:lnSpc>
                <a:spcPts val="3899"/>
              </a:lnSpc>
              <a:buFont typeface="Arial"/>
              <a:buChar char="•"/>
            </a:pPr>
            <a:r>
              <a:rPr lang="en-US" sz="2999">
                <a:solidFill>
                  <a:srgbClr val="0E406A"/>
                </a:solidFill>
                <a:latin typeface="Futura"/>
              </a:rPr>
              <a:t>Strategy must be linked to the data</a:t>
            </a:r>
          </a:p>
          <a:p>
            <a:pPr marL="647695" lvl="1" indent="-323848">
              <a:lnSpc>
                <a:spcPts val="3899"/>
              </a:lnSpc>
              <a:buFont typeface="Arial"/>
              <a:buChar char="•"/>
            </a:pPr>
            <a:r>
              <a:rPr lang="en-US" sz="2999">
                <a:solidFill>
                  <a:srgbClr val="0E406A"/>
                </a:solidFill>
                <a:latin typeface="Futura"/>
              </a:rPr>
              <a:t>Activities must be related to environmental change</a:t>
            </a:r>
          </a:p>
          <a:p>
            <a:pPr>
              <a:lnSpc>
                <a:spcPts val="3899"/>
              </a:lnSpc>
            </a:pPr>
            <a:endParaRPr lang="en-US" sz="2999">
              <a:solidFill>
                <a:srgbClr val="0E406A"/>
              </a:solidFill>
              <a:latin typeface="Futura"/>
            </a:endParaRPr>
          </a:p>
          <a:p>
            <a:pPr>
              <a:lnSpc>
                <a:spcPts val="3899"/>
              </a:lnSpc>
            </a:pPr>
            <a:endParaRPr lang="en-US" sz="2999">
              <a:solidFill>
                <a:srgbClr val="0E406A"/>
              </a:solidFill>
              <a:latin typeface="Futura"/>
            </a:endParaRPr>
          </a:p>
          <a:p>
            <a:pPr>
              <a:lnSpc>
                <a:spcPts val="3899"/>
              </a:lnSpc>
            </a:pPr>
            <a:endParaRPr lang="en-US" sz="2999">
              <a:solidFill>
                <a:srgbClr val="0E406A"/>
              </a:solidFill>
              <a:latin typeface="Futura"/>
            </a:endParaRPr>
          </a:p>
        </p:txBody>
      </p:sp>
      <p:sp>
        <p:nvSpPr>
          <p:cNvPr id="3" name="TextBox 3"/>
          <p:cNvSpPr txBox="1"/>
          <p:nvPr/>
        </p:nvSpPr>
        <p:spPr>
          <a:xfrm>
            <a:off x="1028700" y="866775"/>
            <a:ext cx="1651312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PLANNING PHASE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48146"/>
            <a:ext cx="18288000" cy="5538854"/>
          </a:xfrm>
          <a:custGeom>
            <a:avLst/>
            <a:gdLst/>
            <a:ahLst/>
            <a:cxnLst/>
            <a:rect l="l" t="t" r="r" b="b"/>
            <a:pathLst>
              <a:path w="18288000" h="5538854">
                <a:moveTo>
                  <a:pt x="0" y="0"/>
                </a:moveTo>
                <a:lnTo>
                  <a:pt x="18288000" y="0"/>
                </a:lnTo>
                <a:lnTo>
                  <a:pt x="18288000" y="5538854"/>
                </a:lnTo>
                <a:lnTo>
                  <a:pt x="0" y="5538854"/>
                </a:lnTo>
                <a:lnTo>
                  <a:pt x="0" y="0"/>
                </a:lnTo>
                <a:close/>
              </a:path>
            </a:pathLst>
          </a:custGeom>
          <a:blipFill>
            <a:blip r:embed="rId3"/>
            <a:stretch>
              <a:fillRect t="-35704"/>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IMPLEMENTATION PHASE</a:t>
            </a:r>
          </a:p>
        </p:txBody>
      </p:sp>
      <p:sp>
        <p:nvSpPr>
          <p:cNvPr id="4" name="TextBox 4"/>
          <p:cNvSpPr txBox="1"/>
          <p:nvPr/>
        </p:nvSpPr>
        <p:spPr>
          <a:xfrm>
            <a:off x="1028700" y="2005927"/>
            <a:ext cx="16230600" cy="1019175"/>
          </a:xfrm>
          <a:prstGeom prst="rect">
            <a:avLst/>
          </a:prstGeom>
        </p:spPr>
        <p:txBody>
          <a:bodyPr lIns="0" tIns="0" rIns="0" bIns="0" rtlCol="0" anchor="t">
            <a:spAutoFit/>
          </a:bodyPr>
          <a:lstStyle/>
          <a:p>
            <a:pPr>
              <a:lnSpc>
                <a:spcPts val="3899"/>
              </a:lnSpc>
            </a:pPr>
            <a:r>
              <a:rPr lang="en-US" sz="2999">
                <a:solidFill>
                  <a:srgbClr val="0E406A"/>
                </a:solidFill>
                <a:latin typeface="Futura Bold"/>
              </a:rPr>
              <a:t>Attachment A - Activity Implementation Guidelines</a:t>
            </a:r>
          </a:p>
          <a:p>
            <a:pPr>
              <a:lnSpc>
                <a:spcPts val="3899"/>
              </a:lnSpc>
            </a:pPr>
            <a:r>
              <a:rPr lang="en-US" sz="2999">
                <a:solidFill>
                  <a:srgbClr val="0E406A"/>
                </a:solidFill>
                <a:latin typeface="Futura Bold"/>
              </a:rPr>
              <a:t>Resource Materials Requests &amp; Ordering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3"/>
            <a:stretch>
              <a:fillRect t="-46135"/>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EVALUATION PHASE</a:t>
            </a:r>
          </a:p>
        </p:txBody>
      </p:sp>
      <p:sp>
        <p:nvSpPr>
          <p:cNvPr id="4" name="TextBox 4"/>
          <p:cNvSpPr txBox="1"/>
          <p:nvPr/>
        </p:nvSpPr>
        <p:spPr>
          <a:xfrm>
            <a:off x="1028700" y="1872006"/>
            <a:ext cx="16230600" cy="3107690"/>
          </a:xfrm>
          <a:prstGeom prst="rect">
            <a:avLst/>
          </a:prstGeom>
        </p:spPr>
        <p:txBody>
          <a:bodyPr lIns="0" tIns="0" rIns="0" bIns="0" rtlCol="0" anchor="t">
            <a:spAutoFit/>
          </a:bodyPr>
          <a:lstStyle/>
          <a:p>
            <a:pPr>
              <a:lnSpc>
                <a:spcPts val="3899"/>
              </a:lnSpc>
            </a:pPr>
            <a:r>
              <a:rPr lang="en-US" sz="2999">
                <a:solidFill>
                  <a:srgbClr val="0E406A"/>
                </a:solidFill>
                <a:latin typeface="Futura Bold"/>
              </a:rPr>
              <a:t>Final  Evaluation</a:t>
            </a:r>
          </a:p>
          <a:p>
            <a:pPr marL="561337" lvl="1" indent="-280669">
              <a:lnSpc>
                <a:spcPts val="3379"/>
              </a:lnSpc>
              <a:buFont typeface="Arial"/>
              <a:buChar char="•"/>
            </a:pPr>
            <a:r>
              <a:rPr lang="en-US" sz="2599">
                <a:solidFill>
                  <a:srgbClr val="0E406A"/>
                </a:solidFill>
                <a:latin typeface="Futura"/>
              </a:rPr>
              <a:t>A detailed summary of progress made for the implemented strategy utilizing pre- and post- assessment data</a:t>
            </a:r>
          </a:p>
          <a:p>
            <a:pPr marL="561337" lvl="1" indent="-280669">
              <a:lnSpc>
                <a:spcPts val="3379"/>
              </a:lnSpc>
              <a:buFont typeface="Arial"/>
              <a:buChar char="•"/>
            </a:pPr>
            <a:r>
              <a:rPr lang="en-US" sz="2599">
                <a:solidFill>
                  <a:srgbClr val="0E406A"/>
                </a:solidFill>
                <a:latin typeface="Futura"/>
              </a:rPr>
              <a:t>A clear summary of process measures (total people reached, number of resources disseminated, etc.), outcome measures based on identified priority areas, </a:t>
            </a:r>
          </a:p>
          <a:p>
            <a:pPr marL="561337" lvl="1" indent="-280669">
              <a:lnSpc>
                <a:spcPts val="3379"/>
              </a:lnSpc>
              <a:buFont typeface="Arial"/>
              <a:buChar char="•"/>
            </a:pPr>
            <a:r>
              <a:rPr lang="en-US" sz="2599">
                <a:solidFill>
                  <a:srgbClr val="0E406A"/>
                </a:solidFill>
                <a:latin typeface="Futura"/>
              </a:rPr>
              <a:t>Identification of communication points to share with local stakeholders, </a:t>
            </a:r>
          </a:p>
          <a:p>
            <a:pPr marL="561337" lvl="1" indent="-280669">
              <a:lnSpc>
                <a:spcPts val="3379"/>
              </a:lnSpc>
              <a:buFont typeface="Arial"/>
              <a:buChar char="•"/>
            </a:pPr>
            <a:r>
              <a:rPr lang="en-US" sz="2599">
                <a:solidFill>
                  <a:srgbClr val="0E406A"/>
                </a:solidFill>
                <a:latin typeface="Futura"/>
              </a:rPr>
              <a:t>Identified barriers to implementation for activities and possible solutions</a:t>
            </a:r>
          </a:p>
          <a:p>
            <a:pPr marL="561337" lvl="1" indent="-280669">
              <a:lnSpc>
                <a:spcPts val="3379"/>
              </a:lnSpc>
              <a:buFont typeface="Arial"/>
              <a:buChar char="•"/>
            </a:pPr>
            <a:r>
              <a:rPr lang="en-US" sz="2599">
                <a:solidFill>
                  <a:srgbClr val="0E406A"/>
                </a:solidFill>
                <a:latin typeface="Futura"/>
              </a:rPr>
              <a:t>Plans for sustaining outcomes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66255"/>
            <a:ext cx="16230600" cy="1304925"/>
          </a:xfrm>
          <a:prstGeom prst="rect">
            <a:avLst/>
          </a:prstGeom>
        </p:spPr>
        <p:txBody>
          <a:bodyPr lIns="0" tIns="0" rIns="0" bIns="0" rtlCol="0" anchor="t">
            <a:spAutoFit/>
          </a:bodyPr>
          <a:lstStyle/>
          <a:p>
            <a:pPr algn="ctr">
              <a:lnSpc>
                <a:spcPts val="9120"/>
              </a:lnSpc>
            </a:pPr>
            <a:r>
              <a:rPr lang="en-US" sz="7600">
                <a:solidFill>
                  <a:srgbClr val="FFFFFF"/>
                </a:solidFill>
                <a:latin typeface="Futura"/>
              </a:rPr>
              <a:t>Monthly Reporting &amp; Reimbursements</a:t>
            </a:r>
          </a:p>
        </p:txBody>
      </p:sp>
      <p:sp>
        <p:nvSpPr>
          <p:cNvPr id="12" name="TextBox 12"/>
          <p:cNvSpPr txBox="1"/>
          <p:nvPr/>
        </p:nvSpPr>
        <p:spPr>
          <a:xfrm>
            <a:off x="1335958" y="2035810"/>
            <a:ext cx="15991103" cy="6645276"/>
          </a:xfrm>
          <a:prstGeom prst="rect">
            <a:avLst/>
          </a:prstGeom>
        </p:spPr>
        <p:txBody>
          <a:bodyPr lIns="0" tIns="0" rIns="0" bIns="0" rtlCol="0" anchor="t">
            <a:spAutoFit/>
          </a:bodyPr>
          <a:lstStyle/>
          <a:p>
            <a:pPr>
              <a:lnSpc>
                <a:spcPts val="5199"/>
              </a:lnSpc>
            </a:pPr>
            <a:r>
              <a:rPr lang="en-US" sz="3999">
                <a:solidFill>
                  <a:srgbClr val="D34727"/>
                </a:solidFill>
                <a:latin typeface="Futura Bold"/>
              </a:rPr>
              <a:t>New Process:</a:t>
            </a:r>
          </a:p>
          <a:p>
            <a:pPr marL="863591" lvl="1" indent="-431796">
              <a:lnSpc>
                <a:spcPts val="5199"/>
              </a:lnSpc>
              <a:buFont typeface="Arial"/>
              <a:buChar char="•"/>
            </a:pPr>
            <a:r>
              <a:rPr lang="en-US" sz="3999">
                <a:solidFill>
                  <a:srgbClr val="D34727"/>
                </a:solidFill>
                <a:latin typeface="Futura"/>
              </a:rPr>
              <a:t>continue to utilize updated Excel spreadsheet to track activities</a:t>
            </a:r>
          </a:p>
          <a:p>
            <a:pPr marL="1727183" lvl="2" indent="-575728">
              <a:lnSpc>
                <a:spcPts val="5199"/>
              </a:lnSpc>
              <a:buFont typeface="Arial"/>
              <a:buChar char="⚬"/>
            </a:pPr>
            <a:r>
              <a:rPr lang="en-US" sz="3999">
                <a:solidFill>
                  <a:srgbClr val="D34727"/>
                </a:solidFill>
                <a:latin typeface="Futura"/>
              </a:rPr>
              <a:t>only previously sustained activities may be done during the Assessment and Planning Phases</a:t>
            </a:r>
          </a:p>
          <a:p>
            <a:pPr marL="1727183" lvl="2" indent="-575728">
              <a:lnSpc>
                <a:spcPts val="5199"/>
              </a:lnSpc>
              <a:buFont typeface="Arial"/>
              <a:buChar char="⚬"/>
            </a:pPr>
            <a:endParaRPr lang="en-US" sz="3999">
              <a:solidFill>
                <a:srgbClr val="D34727"/>
              </a:solidFill>
              <a:latin typeface="Futura"/>
            </a:endParaRPr>
          </a:p>
          <a:p>
            <a:pPr marL="863591" lvl="1" indent="-431796">
              <a:lnSpc>
                <a:spcPts val="5199"/>
              </a:lnSpc>
              <a:buFont typeface="Arial"/>
              <a:buChar char="•"/>
            </a:pPr>
            <a:r>
              <a:rPr lang="en-US" sz="3999">
                <a:solidFill>
                  <a:srgbClr val="D34727"/>
                </a:solidFill>
                <a:latin typeface="Futura"/>
              </a:rPr>
              <a:t>we will be setting up a separate virtual training toward the end of October to go over the new online reporting process through Qualtric</a:t>
            </a:r>
          </a:p>
          <a:p>
            <a:pPr marL="1727183" lvl="2" indent="-575728">
              <a:lnSpc>
                <a:spcPts val="5199"/>
              </a:lnSpc>
              <a:buFont typeface="Arial"/>
              <a:buChar char="⚬"/>
            </a:pPr>
            <a:r>
              <a:rPr lang="en-US" sz="3999">
                <a:solidFill>
                  <a:srgbClr val="D34727"/>
                </a:solidFill>
                <a:latin typeface="Futura"/>
              </a:rPr>
              <a:t>The in-progress assessment questions and logic model will also be submitted online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166255"/>
            <a:ext cx="16230600" cy="1304925"/>
          </a:xfrm>
          <a:prstGeom prst="rect">
            <a:avLst/>
          </a:prstGeom>
        </p:spPr>
        <p:txBody>
          <a:bodyPr lIns="0" tIns="0" rIns="0" bIns="0" rtlCol="0" anchor="t">
            <a:spAutoFit/>
          </a:bodyPr>
          <a:lstStyle/>
          <a:p>
            <a:pPr algn="ctr">
              <a:lnSpc>
                <a:spcPts val="9120"/>
              </a:lnSpc>
            </a:pPr>
            <a:r>
              <a:rPr lang="en-US" sz="7600">
                <a:solidFill>
                  <a:srgbClr val="FFFFFF"/>
                </a:solidFill>
                <a:latin typeface="Futura"/>
              </a:rPr>
              <a:t>Training &amp; Technical Assistance</a:t>
            </a:r>
          </a:p>
        </p:txBody>
      </p:sp>
      <p:sp>
        <p:nvSpPr>
          <p:cNvPr id="12" name="TextBox 12"/>
          <p:cNvSpPr txBox="1"/>
          <p:nvPr/>
        </p:nvSpPr>
        <p:spPr>
          <a:xfrm>
            <a:off x="1335958" y="2035810"/>
            <a:ext cx="15991103" cy="7782560"/>
          </a:xfrm>
          <a:prstGeom prst="rect">
            <a:avLst/>
          </a:prstGeom>
        </p:spPr>
        <p:txBody>
          <a:bodyPr lIns="0" tIns="0" rIns="0" bIns="0" rtlCol="0" anchor="t">
            <a:spAutoFit/>
          </a:bodyPr>
          <a:lstStyle/>
          <a:p>
            <a:pPr>
              <a:lnSpc>
                <a:spcPts val="5199"/>
              </a:lnSpc>
            </a:pPr>
            <a:r>
              <a:rPr lang="en-US" sz="3999">
                <a:solidFill>
                  <a:srgbClr val="D34727"/>
                </a:solidFill>
                <a:latin typeface="Futura Bold"/>
              </a:rPr>
              <a:t>BHD Prevention Team</a:t>
            </a:r>
          </a:p>
          <a:p>
            <a:pPr marL="734055" lvl="1" indent="-367027">
              <a:lnSpc>
                <a:spcPts val="4419"/>
              </a:lnSpc>
              <a:buFont typeface="Arial"/>
              <a:buChar char="•"/>
            </a:pPr>
            <a:r>
              <a:rPr lang="en-US" sz="3399">
                <a:solidFill>
                  <a:srgbClr val="D34727"/>
                </a:solidFill>
                <a:latin typeface="Futura"/>
              </a:rPr>
              <a:t>available via e-mail, phone, or 1:1 Teams meetings</a:t>
            </a:r>
          </a:p>
          <a:p>
            <a:pPr>
              <a:lnSpc>
                <a:spcPts val="4419"/>
              </a:lnSpc>
            </a:pPr>
            <a:endParaRPr lang="en-US" sz="3399">
              <a:solidFill>
                <a:srgbClr val="D34727"/>
              </a:solidFill>
              <a:latin typeface="Futura"/>
            </a:endParaRPr>
          </a:p>
          <a:p>
            <a:pPr>
              <a:lnSpc>
                <a:spcPts val="5199"/>
              </a:lnSpc>
            </a:pPr>
            <a:r>
              <a:rPr lang="en-US" sz="3999">
                <a:solidFill>
                  <a:srgbClr val="D34727"/>
                </a:solidFill>
                <a:latin typeface="Futura Bold"/>
              </a:rPr>
              <a:t>BHD Website</a:t>
            </a:r>
          </a:p>
          <a:p>
            <a:pPr marL="734055" lvl="1" indent="-367027">
              <a:lnSpc>
                <a:spcPts val="4419"/>
              </a:lnSpc>
              <a:buFont typeface="Arial"/>
              <a:buChar char="•"/>
            </a:pPr>
            <a:r>
              <a:rPr lang="en-US" sz="3399">
                <a:solidFill>
                  <a:srgbClr val="D34727"/>
                </a:solidFill>
                <a:latin typeface="Futura"/>
              </a:rPr>
              <a:t>https://www.hhs.nd.gov/behavioral-health/prevention/current-grantee-overview</a:t>
            </a:r>
          </a:p>
          <a:p>
            <a:pPr marL="734055" lvl="1" indent="-367027">
              <a:lnSpc>
                <a:spcPts val="4419"/>
              </a:lnSpc>
              <a:buFont typeface="Arial"/>
              <a:buChar char="•"/>
            </a:pPr>
            <a:r>
              <a:rPr lang="en-US" sz="3399">
                <a:solidFill>
                  <a:srgbClr val="D34727"/>
                </a:solidFill>
                <a:latin typeface="Futura"/>
              </a:rPr>
              <a:t>location for data sources, recorded meetings, resource materials, and more</a:t>
            </a:r>
          </a:p>
          <a:p>
            <a:pPr>
              <a:lnSpc>
                <a:spcPts val="4419"/>
              </a:lnSpc>
            </a:pPr>
            <a:endParaRPr lang="en-US" sz="3399">
              <a:solidFill>
                <a:srgbClr val="D34727"/>
              </a:solidFill>
              <a:latin typeface="Futura"/>
            </a:endParaRPr>
          </a:p>
          <a:p>
            <a:pPr>
              <a:lnSpc>
                <a:spcPts val="5199"/>
              </a:lnSpc>
            </a:pPr>
            <a:r>
              <a:rPr lang="en-US" sz="3999">
                <a:solidFill>
                  <a:srgbClr val="D34727"/>
                </a:solidFill>
                <a:latin typeface="Futura Bold"/>
              </a:rPr>
              <a:t>Growth Partners:</a:t>
            </a:r>
          </a:p>
          <a:p>
            <a:pPr marL="734055" lvl="1" indent="-367027">
              <a:lnSpc>
                <a:spcPts val="4419"/>
              </a:lnSpc>
              <a:buFont typeface="Arial"/>
              <a:buChar char="•"/>
            </a:pPr>
            <a:r>
              <a:rPr lang="en-US" sz="3399">
                <a:solidFill>
                  <a:srgbClr val="D34727"/>
                </a:solidFill>
                <a:latin typeface="Futura"/>
              </a:rPr>
              <a:t>contracted to provide additional TTA focused on capacity building</a:t>
            </a:r>
          </a:p>
          <a:p>
            <a:pPr>
              <a:lnSpc>
                <a:spcPts val="5199"/>
              </a:lnSpc>
            </a:pPr>
            <a:endParaRPr lang="en-US" sz="3399">
              <a:solidFill>
                <a:srgbClr val="D34727"/>
              </a:solidFill>
              <a:latin typeface="Futura"/>
            </a:endParaRPr>
          </a:p>
          <a:p>
            <a:pPr>
              <a:lnSpc>
                <a:spcPts val="5199"/>
              </a:lnSpc>
            </a:pPr>
            <a:r>
              <a:rPr lang="en-US" sz="3999">
                <a:solidFill>
                  <a:srgbClr val="D34727"/>
                </a:solidFill>
                <a:latin typeface="Futura Bold"/>
              </a:rPr>
              <a:t>Mountain Plains Prevention Technology Transfer Center Network</a:t>
            </a:r>
          </a:p>
          <a:p>
            <a:pPr marL="734055" lvl="1" indent="-367027">
              <a:lnSpc>
                <a:spcPts val="4419"/>
              </a:lnSpc>
              <a:buFont typeface="Arial"/>
              <a:buChar char="•"/>
            </a:pPr>
            <a:r>
              <a:rPr lang="en-US" sz="3399">
                <a:solidFill>
                  <a:srgbClr val="D34727"/>
                </a:solidFill>
                <a:latin typeface="Futura"/>
              </a:rPr>
              <a:t>self-paced online courses</a:t>
            </a:r>
          </a:p>
          <a:p>
            <a:pPr marL="734055" lvl="1" indent="-367027">
              <a:lnSpc>
                <a:spcPts val="4419"/>
              </a:lnSpc>
              <a:buFont typeface="Arial"/>
              <a:buChar char="•"/>
            </a:pPr>
            <a:r>
              <a:rPr lang="en-US" sz="3399">
                <a:solidFill>
                  <a:srgbClr val="D34727"/>
                </a:solidFill>
                <a:latin typeface="Futura"/>
              </a:rPr>
              <a:t>recorded and live webinars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679406"/>
            <a:ext cx="17259300" cy="2928189"/>
            <a:chOff x="0" y="0"/>
            <a:chExt cx="4545659" cy="771210"/>
          </a:xfrm>
        </p:grpSpPr>
        <p:sp>
          <p:nvSpPr>
            <p:cNvPr id="3" name="Freeform 3"/>
            <p:cNvSpPr/>
            <p:nvPr/>
          </p:nvSpPr>
          <p:spPr>
            <a:xfrm>
              <a:off x="0" y="0"/>
              <a:ext cx="4545659" cy="771210"/>
            </a:xfrm>
            <a:custGeom>
              <a:avLst/>
              <a:gdLst/>
              <a:ahLst/>
              <a:cxnLst/>
              <a:rect l="l" t="t" r="r" b="b"/>
              <a:pathLst>
                <a:path w="4545659" h="771210">
                  <a:moveTo>
                    <a:pt x="0" y="0"/>
                  </a:moveTo>
                  <a:lnTo>
                    <a:pt x="4545659" y="0"/>
                  </a:lnTo>
                  <a:lnTo>
                    <a:pt x="4545659" y="771210"/>
                  </a:lnTo>
                  <a:lnTo>
                    <a:pt x="0" y="771210"/>
                  </a:lnTo>
                  <a:close/>
                </a:path>
              </a:pathLst>
            </a:custGeom>
            <a:solidFill>
              <a:srgbClr val="FFFFFF"/>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0" y="0"/>
            <a:ext cx="7957516" cy="10287000"/>
          </a:xfrm>
          <a:custGeom>
            <a:avLst/>
            <a:gdLst/>
            <a:ahLst/>
            <a:cxnLst/>
            <a:rect l="l" t="t" r="r" b="b"/>
            <a:pathLst>
              <a:path w="7957516" h="10287000">
                <a:moveTo>
                  <a:pt x="0" y="0"/>
                </a:moveTo>
                <a:lnTo>
                  <a:pt x="7957516" y="0"/>
                </a:lnTo>
                <a:lnTo>
                  <a:pt x="7957516" y="10287000"/>
                </a:lnTo>
                <a:lnTo>
                  <a:pt x="0" y="10287000"/>
                </a:lnTo>
                <a:lnTo>
                  <a:pt x="0" y="0"/>
                </a:lnTo>
                <a:close/>
              </a:path>
            </a:pathLst>
          </a:custGeom>
          <a:blipFill>
            <a:blip r:embed="rId2"/>
            <a:stretch>
              <a:fillRect/>
            </a:stretch>
          </a:blipFill>
        </p:spPr>
      </p:sp>
      <p:sp>
        <p:nvSpPr>
          <p:cNvPr id="6" name="TextBox 6"/>
          <p:cNvSpPr txBox="1"/>
          <p:nvPr/>
        </p:nvSpPr>
        <p:spPr>
          <a:xfrm>
            <a:off x="7957516" y="4235942"/>
            <a:ext cx="10330484" cy="1647825"/>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049FDA"/>
                </a:solidFill>
                <a:latin typeface="Futura"/>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3791"/>
            <a:chOff x="0" y="0"/>
            <a:chExt cx="4816593" cy="633097"/>
          </a:xfrm>
        </p:grpSpPr>
        <p:sp>
          <p:nvSpPr>
            <p:cNvPr id="3" name="Freeform 3"/>
            <p:cNvSpPr/>
            <p:nvPr/>
          </p:nvSpPr>
          <p:spPr>
            <a:xfrm>
              <a:off x="0" y="0"/>
              <a:ext cx="4816592" cy="633097"/>
            </a:xfrm>
            <a:custGeom>
              <a:avLst/>
              <a:gdLst/>
              <a:ahLst/>
              <a:cxnLst/>
              <a:rect l="l" t="t" r="r" b="b"/>
              <a:pathLst>
                <a:path w="4816592" h="633097">
                  <a:moveTo>
                    <a:pt x="0" y="0"/>
                  </a:moveTo>
                  <a:lnTo>
                    <a:pt x="4816592" y="0"/>
                  </a:lnTo>
                  <a:lnTo>
                    <a:pt x="4816592" y="633097"/>
                  </a:lnTo>
                  <a:lnTo>
                    <a:pt x="0" y="63309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1028700" y="163671"/>
            <a:ext cx="16230600" cy="1952625"/>
          </a:xfrm>
          <a:prstGeom prst="rect">
            <a:avLst/>
          </a:prstGeom>
        </p:spPr>
        <p:txBody>
          <a:bodyPr lIns="0" tIns="0" rIns="0" bIns="0" rtlCol="0" anchor="t">
            <a:spAutoFit/>
          </a:bodyPr>
          <a:lstStyle/>
          <a:p>
            <a:pPr algn="ctr">
              <a:lnSpc>
                <a:spcPts val="7200"/>
              </a:lnSpc>
            </a:pPr>
            <a:r>
              <a:rPr lang="en-US" sz="6000">
                <a:solidFill>
                  <a:srgbClr val="FFFFFF"/>
                </a:solidFill>
                <a:latin typeface="Futura"/>
              </a:rPr>
              <a:t>Behavioral Health Division</a:t>
            </a:r>
          </a:p>
          <a:p>
            <a:pPr algn="ctr">
              <a:lnSpc>
                <a:spcPts val="7200"/>
              </a:lnSpc>
            </a:pPr>
            <a:r>
              <a:rPr lang="en-US" sz="6000">
                <a:solidFill>
                  <a:srgbClr val="FFFFFF"/>
                </a:solidFill>
                <a:latin typeface="Futura"/>
              </a:rPr>
              <a:t>Prevention Team</a:t>
            </a:r>
          </a:p>
        </p:txBody>
      </p:sp>
      <p:sp>
        <p:nvSpPr>
          <p:cNvPr id="6" name="TextBox 6"/>
          <p:cNvSpPr txBox="1"/>
          <p:nvPr/>
        </p:nvSpPr>
        <p:spPr>
          <a:xfrm>
            <a:off x="1444336" y="2647748"/>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Amy Lies</a:t>
            </a:r>
          </a:p>
        </p:txBody>
      </p:sp>
      <p:grpSp>
        <p:nvGrpSpPr>
          <p:cNvPr id="7" name="Group 7"/>
          <p:cNvGrpSpPr/>
          <p:nvPr/>
        </p:nvGrpSpPr>
        <p:grpSpPr>
          <a:xfrm>
            <a:off x="1044925" y="2018132"/>
            <a:ext cx="102481" cy="7737225"/>
            <a:chOff x="0" y="0"/>
            <a:chExt cx="21284" cy="1606895"/>
          </a:xfrm>
        </p:grpSpPr>
        <p:sp>
          <p:nvSpPr>
            <p:cNvPr id="8" name="Freeform 8"/>
            <p:cNvSpPr/>
            <p:nvPr/>
          </p:nvSpPr>
          <p:spPr>
            <a:xfrm>
              <a:off x="0" y="0"/>
              <a:ext cx="21284" cy="1606895"/>
            </a:xfrm>
            <a:custGeom>
              <a:avLst/>
              <a:gdLst/>
              <a:ahLst/>
              <a:cxnLst/>
              <a:rect l="l" t="t" r="r" b="b"/>
              <a:pathLst>
                <a:path w="21284" h="1606895">
                  <a:moveTo>
                    <a:pt x="0" y="0"/>
                  </a:moveTo>
                  <a:lnTo>
                    <a:pt x="21284" y="0"/>
                  </a:lnTo>
                  <a:lnTo>
                    <a:pt x="21284" y="1606895"/>
                  </a:lnTo>
                  <a:lnTo>
                    <a:pt x="0" y="1606895"/>
                  </a:lnTo>
                  <a:close/>
                </a:path>
              </a:pathLst>
            </a:custGeom>
            <a:solidFill>
              <a:srgbClr val="0E406A"/>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444336" y="4542032"/>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Sara Kapp</a:t>
            </a:r>
          </a:p>
        </p:txBody>
      </p:sp>
      <p:sp>
        <p:nvSpPr>
          <p:cNvPr id="11" name="TextBox 11"/>
          <p:cNvSpPr txBox="1"/>
          <p:nvPr/>
        </p:nvSpPr>
        <p:spPr>
          <a:xfrm>
            <a:off x="1444336" y="6396096"/>
            <a:ext cx="4547387" cy="962025"/>
          </a:xfrm>
          <a:prstGeom prst="rect">
            <a:avLst/>
          </a:prstGeom>
        </p:spPr>
        <p:txBody>
          <a:bodyPr lIns="0" tIns="0" rIns="0" bIns="0" rtlCol="0" anchor="t">
            <a:spAutoFit/>
          </a:bodyPr>
          <a:lstStyle/>
          <a:p>
            <a:pPr>
              <a:lnSpc>
                <a:spcPts val="6720"/>
              </a:lnSpc>
            </a:pPr>
            <a:r>
              <a:rPr lang="en-US" sz="5600">
                <a:solidFill>
                  <a:srgbClr val="D34727"/>
                </a:solidFill>
                <a:latin typeface="Futura"/>
              </a:rPr>
              <a:t>Kayla Stastny</a:t>
            </a:r>
          </a:p>
        </p:txBody>
      </p:sp>
      <p:sp>
        <p:nvSpPr>
          <p:cNvPr id="12" name="TextBox 12"/>
          <p:cNvSpPr txBox="1"/>
          <p:nvPr/>
        </p:nvSpPr>
        <p:spPr>
          <a:xfrm>
            <a:off x="5991723" y="2685848"/>
            <a:ext cx="11267577" cy="1162050"/>
          </a:xfrm>
          <a:prstGeom prst="rect">
            <a:avLst/>
          </a:prstGeom>
        </p:spPr>
        <p:txBody>
          <a:bodyPr lIns="0" tIns="0" rIns="0" bIns="0" rtlCol="0" anchor="t">
            <a:spAutoFit/>
          </a:bodyPr>
          <a:lstStyle/>
          <a:p>
            <a:pPr>
              <a:lnSpc>
                <a:spcPts val="4320"/>
              </a:lnSpc>
            </a:pPr>
            <a:r>
              <a:rPr lang="en-US" sz="3600">
                <a:solidFill>
                  <a:srgbClr val="D34727"/>
                </a:solidFill>
                <a:latin typeface="Futura"/>
              </a:rPr>
              <a:t>State Opioid Response (SOR) Grant Management</a:t>
            </a:r>
          </a:p>
          <a:p>
            <a:pPr>
              <a:lnSpc>
                <a:spcPts val="4320"/>
              </a:lnSpc>
            </a:pPr>
            <a:r>
              <a:rPr lang="en-US" sz="3600">
                <a:solidFill>
                  <a:srgbClr val="D34727"/>
                </a:solidFill>
                <a:latin typeface="Futura"/>
              </a:rPr>
              <a:t>Opioid Settlement Committee Liaison</a:t>
            </a:r>
          </a:p>
        </p:txBody>
      </p:sp>
      <p:sp>
        <p:nvSpPr>
          <p:cNvPr id="13" name="TextBox 13"/>
          <p:cNvSpPr txBox="1"/>
          <p:nvPr/>
        </p:nvSpPr>
        <p:spPr>
          <a:xfrm>
            <a:off x="5991723" y="4761107"/>
            <a:ext cx="11267577" cy="619125"/>
          </a:xfrm>
          <a:prstGeom prst="rect">
            <a:avLst/>
          </a:prstGeom>
        </p:spPr>
        <p:txBody>
          <a:bodyPr lIns="0" tIns="0" rIns="0" bIns="0" rtlCol="0" anchor="t">
            <a:spAutoFit/>
          </a:bodyPr>
          <a:lstStyle/>
          <a:p>
            <a:pPr>
              <a:lnSpc>
                <a:spcPts val="4320"/>
              </a:lnSpc>
            </a:pPr>
            <a:r>
              <a:rPr lang="en-US" sz="3600">
                <a:solidFill>
                  <a:srgbClr val="D34727"/>
                </a:solidFill>
                <a:latin typeface="Futura"/>
              </a:rPr>
              <a:t>Parents Lead Program Management</a:t>
            </a:r>
          </a:p>
        </p:txBody>
      </p:sp>
      <p:sp>
        <p:nvSpPr>
          <p:cNvPr id="14" name="TextBox 14"/>
          <p:cNvSpPr txBox="1"/>
          <p:nvPr/>
        </p:nvSpPr>
        <p:spPr>
          <a:xfrm>
            <a:off x="5991723" y="6043671"/>
            <a:ext cx="11267577" cy="1704975"/>
          </a:xfrm>
          <a:prstGeom prst="rect">
            <a:avLst/>
          </a:prstGeom>
        </p:spPr>
        <p:txBody>
          <a:bodyPr lIns="0" tIns="0" rIns="0" bIns="0" rtlCol="0" anchor="t">
            <a:spAutoFit/>
          </a:bodyPr>
          <a:lstStyle/>
          <a:p>
            <a:pPr>
              <a:lnSpc>
                <a:spcPts val="4320"/>
              </a:lnSpc>
            </a:pPr>
            <a:r>
              <a:rPr lang="en-US" sz="3600">
                <a:solidFill>
                  <a:srgbClr val="D34727"/>
                </a:solidFill>
                <a:latin typeface="Futura"/>
              </a:rPr>
              <a:t>Behavioral Health School Grant Funding</a:t>
            </a:r>
          </a:p>
          <a:p>
            <a:pPr>
              <a:lnSpc>
                <a:spcPts val="4320"/>
              </a:lnSpc>
            </a:pPr>
            <a:r>
              <a:rPr lang="en-US" sz="3600">
                <a:solidFill>
                  <a:srgbClr val="D34727"/>
                </a:solidFill>
                <a:latin typeface="Futura"/>
              </a:rPr>
              <a:t>Kognito</a:t>
            </a:r>
          </a:p>
          <a:p>
            <a:pPr>
              <a:lnSpc>
                <a:spcPts val="4320"/>
              </a:lnSpc>
            </a:pPr>
            <a:r>
              <a:rPr lang="en-US" sz="3600">
                <a:solidFill>
                  <a:srgbClr val="D34727"/>
                </a:solidFill>
                <a:latin typeface="Futura"/>
              </a:rPr>
              <a:t>B-HERO</a:t>
            </a:r>
          </a:p>
        </p:txBody>
      </p:sp>
      <p:sp>
        <p:nvSpPr>
          <p:cNvPr id="15" name="TextBox 15"/>
          <p:cNvSpPr txBox="1"/>
          <p:nvPr/>
        </p:nvSpPr>
        <p:spPr>
          <a:xfrm>
            <a:off x="1444336" y="3600248"/>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amlies@nd.gov</a:t>
            </a:r>
          </a:p>
        </p:txBody>
      </p:sp>
      <p:grpSp>
        <p:nvGrpSpPr>
          <p:cNvPr id="16" name="Group 16"/>
          <p:cNvGrpSpPr/>
          <p:nvPr/>
        </p:nvGrpSpPr>
        <p:grpSpPr>
          <a:xfrm rot="-8938497">
            <a:off x="14293002" y="-92394"/>
            <a:ext cx="4688885" cy="1387044"/>
            <a:chOff x="0" y="0"/>
            <a:chExt cx="2404202" cy="711200"/>
          </a:xfrm>
        </p:grpSpPr>
        <p:sp>
          <p:nvSpPr>
            <p:cNvPr id="17" name="Freeform 17"/>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8" name="TextBox 18"/>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9" name="TextBox 19"/>
          <p:cNvSpPr txBox="1"/>
          <p:nvPr/>
        </p:nvSpPr>
        <p:spPr>
          <a:xfrm>
            <a:off x="1444336" y="5453121"/>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skapp@nd.gov</a:t>
            </a:r>
          </a:p>
        </p:txBody>
      </p:sp>
      <p:sp>
        <p:nvSpPr>
          <p:cNvPr id="20" name="TextBox 20"/>
          <p:cNvSpPr txBox="1"/>
          <p:nvPr/>
        </p:nvSpPr>
        <p:spPr>
          <a:xfrm>
            <a:off x="1444336" y="7348596"/>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kastastny@nd.gov</a:t>
            </a:r>
          </a:p>
        </p:txBody>
      </p:sp>
      <p:sp>
        <p:nvSpPr>
          <p:cNvPr id="21" name="TextBox 21"/>
          <p:cNvSpPr txBox="1"/>
          <p:nvPr/>
        </p:nvSpPr>
        <p:spPr>
          <a:xfrm>
            <a:off x="1444336" y="8291571"/>
            <a:ext cx="4547387" cy="962025"/>
          </a:xfrm>
          <a:prstGeom prst="rect">
            <a:avLst/>
          </a:prstGeom>
        </p:spPr>
        <p:txBody>
          <a:bodyPr lIns="0" tIns="0" rIns="0" bIns="0" rtlCol="0" anchor="t">
            <a:spAutoFit/>
          </a:bodyPr>
          <a:lstStyle/>
          <a:p>
            <a:pPr>
              <a:lnSpc>
                <a:spcPts val="6720"/>
              </a:lnSpc>
            </a:pPr>
            <a:r>
              <a:rPr lang="en-US" sz="5600">
                <a:solidFill>
                  <a:srgbClr val="D34727"/>
                </a:solidFill>
                <a:latin typeface="Futura"/>
              </a:rPr>
              <a:t>Leah Jangula</a:t>
            </a:r>
          </a:p>
        </p:txBody>
      </p:sp>
      <p:sp>
        <p:nvSpPr>
          <p:cNvPr id="22" name="TextBox 22"/>
          <p:cNvSpPr txBox="1"/>
          <p:nvPr/>
        </p:nvSpPr>
        <p:spPr>
          <a:xfrm>
            <a:off x="1444336" y="9244071"/>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ljangula@nd.gov</a:t>
            </a:r>
          </a:p>
        </p:txBody>
      </p:sp>
      <p:sp>
        <p:nvSpPr>
          <p:cNvPr id="23" name="TextBox 23"/>
          <p:cNvSpPr txBox="1"/>
          <p:nvPr/>
        </p:nvSpPr>
        <p:spPr>
          <a:xfrm>
            <a:off x="5991723" y="8482071"/>
            <a:ext cx="11267577" cy="619125"/>
          </a:xfrm>
          <a:prstGeom prst="rect">
            <a:avLst/>
          </a:prstGeom>
        </p:spPr>
        <p:txBody>
          <a:bodyPr lIns="0" tIns="0" rIns="0" bIns="0" rtlCol="0" anchor="t">
            <a:spAutoFit/>
          </a:bodyPr>
          <a:lstStyle/>
          <a:p>
            <a:pPr>
              <a:lnSpc>
                <a:spcPts val="4320"/>
              </a:lnSpc>
            </a:pPr>
            <a:r>
              <a:rPr lang="en-US" sz="3600">
                <a:solidFill>
                  <a:srgbClr val="D34727"/>
                </a:solidFill>
                <a:latin typeface="Futura"/>
              </a:rPr>
              <a:t>Resource Order Fulfillment &amp; Inventory Oversight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3791"/>
            <a:chOff x="0" y="0"/>
            <a:chExt cx="4816593" cy="633097"/>
          </a:xfrm>
        </p:grpSpPr>
        <p:sp>
          <p:nvSpPr>
            <p:cNvPr id="3" name="Freeform 3"/>
            <p:cNvSpPr/>
            <p:nvPr/>
          </p:nvSpPr>
          <p:spPr>
            <a:xfrm>
              <a:off x="0" y="0"/>
              <a:ext cx="4816592" cy="633097"/>
            </a:xfrm>
            <a:custGeom>
              <a:avLst/>
              <a:gdLst/>
              <a:ahLst/>
              <a:cxnLst/>
              <a:rect l="l" t="t" r="r" b="b"/>
              <a:pathLst>
                <a:path w="4816592" h="633097">
                  <a:moveTo>
                    <a:pt x="0" y="0"/>
                  </a:moveTo>
                  <a:lnTo>
                    <a:pt x="4816592" y="0"/>
                  </a:lnTo>
                  <a:lnTo>
                    <a:pt x="4816592" y="633097"/>
                  </a:lnTo>
                  <a:lnTo>
                    <a:pt x="0" y="633097"/>
                  </a:lnTo>
                  <a:close/>
                </a:path>
              </a:pathLst>
            </a:custGeom>
            <a:solidFill>
              <a:srgbClr val="0E406A"/>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1028700" y="163671"/>
            <a:ext cx="16230600" cy="1952625"/>
          </a:xfrm>
          <a:prstGeom prst="rect">
            <a:avLst/>
          </a:prstGeom>
        </p:spPr>
        <p:txBody>
          <a:bodyPr lIns="0" tIns="0" rIns="0" bIns="0" rtlCol="0" anchor="t">
            <a:spAutoFit/>
          </a:bodyPr>
          <a:lstStyle/>
          <a:p>
            <a:pPr algn="ctr">
              <a:lnSpc>
                <a:spcPts val="7200"/>
              </a:lnSpc>
            </a:pPr>
            <a:r>
              <a:rPr lang="en-US" sz="6000">
                <a:solidFill>
                  <a:srgbClr val="FFFFFF"/>
                </a:solidFill>
                <a:latin typeface="Futura"/>
              </a:rPr>
              <a:t>Behavioral Health Division</a:t>
            </a:r>
          </a:p>
          <a:p>
            <a:pPr algn="ctr">
              <a:lnSpc>
                <a:spcPts val="7200"/>
              </a:lnSpc>
            </a:pPr>
            <a:r>
              <a:rPr lang="en-US" sz="6000">
                <a:solidFill>
                  <a:srgbClr val="FFFFFF"/>
                </a:solidFill>
                <a:latin typeface="Futura"/>
              </a:rPr>
              <a:t>Prevention Team</a:t>
            </a:r>
          </a:p>
        </p:txBody>
      </p:sp>
      <p:sp>
        <p:nvSpPr>
          <p:cNvPr id="6" name="TextBox 6"/>
          <p:cNvSpPr txBox="1"/>
          <p:nvPr/>
        </p:nvSpPr>
        <p:spPr>
          <a:xfrm>
            <a:off x="1444336" y="2647748"/>
            <a:ext cx="4547387" cy="962025"/>
          </a:xfrm>
          <a:prstGeom prst="rect">
            <a:avLst/>
          </a:prstGeom>
        </p:spPr>
        <p:txBody>
          <a:bodyPr lIns="0" tIns="0" rIns="0" bIns="0" rtlCol="0" anchor="t">
            <a:spAutoFit/>
          </a:bodyPr>
          <a:lstStyle/>
          <a:p>
            <a:pPr>
              <a:lnSpc>
                <a:spcPts val="6720"/>
              </a:lnSpc>
            </a:pPr>
            <a:r>
              <a:rPr lang="en-US" sz="5600">
                <a:solidFill>
                  <a:srgbClr val="D34727"/>
                </a:solidFill>
                <a:latin typeface="Futura"/>
              </a:rPr>
              <a:t>James Knopik</a:t>
            </a:r>
          </a:p>
        </p:txBody>
      </p:sp>
      <p:grpSp>
        <p:nvGrpSpPr>
          <p:cNvPr id="7" name="Group 7"/>
          <p:cNvGrpSpPr/>
          <p:nvPr/>
        </p:nvGrpSpPr>
        <p:grpSpPr>
          <a:xfrm>
            <a:off x="1044925" y="2018132"/>
            <a:ext cx="102481" cy="7737225"/>
            <a:chOff x="0" y="0"/>
            <a:chExt cx="21284" cy="1606895"/>
          </a:xfrm>
        </p:grpSpPr>
        <p:sp>
          <p:nvSpPr>
            <p:cNvPr id="8" name="Freeform 8"/>
            <p:cNvSpPr/>
            <p:nvPr/>
          </p:nvSpPr>
          <p:spPr>
            <a:xfrm>
              <a:off x="0" y="0"/>
              <a:ext cx="21284" cy="1606895"/>
            </a:xfrm>
            <a:custGeom>
              <a:avLst/>
              <a:gdLst/>
              <a:ahLst/>
              <a:cxnLst/>
              <a:rect l="l" t="t" r="r" b="b"/>
              <a:pathLst>
                <a:path w="21284" h="1606895">
                  <a:moveTo>
                    <a:pt x="0" y="0"/>
                  </a:moveTo>
                  <a:lnTo>
                    <a:pt x="21284" y="0"/>
                  </a:lnTo>
                  <a:lnTo>
                    <a:pt x="21284" y="1606895"/>
                  </a:lnTo>
                  <a:lnTo>
                    <a:pt x="0" y="1606895"/>
                  </a:lnTo>
                  <a:close/>
                </a:path>
              </a:pathLst>
            </a:custGeom>
            <a:solidFill>
              <a:srgbClr val="0E406A"/>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444336" y="4542032"/>
            <a:ext cx="4996096" cy="962025"/>
          </a:xfrm>
          <a:prstGeom prst="rect">
            <a:avLst/>
          </a:prstGeom>
        </p:spPr>
        <p:txBody>
          <a:bodyPr lIns="0" tIns="0" rIns="0" bIns="0" rtlCol="0" anchor="t">
            <a:spAutoFit/>
          </a:bodyPr>
          <a:lstStyle/>
          <a:p>
            <a:pPr>
              <a:lnSpc>
                <a:spcPts val="6720"/>
              </a:lnSpc>
            </a:pPr>
            <a:r>
              <a:rPr lang="en-US" sz="5600">
                <a:solidFill>
                  <a:srgbClr val="D34727"/>
                </a:solidFill>
                <a:latin typeface="Futura"/>
              </a:rPr>
              <a:t>Laura Anderson</a:t>
            </a:r>
          </a:p>
        </p:txBody>
      </p:sp>
      <p:sp>
        <p:nvSpPr>
          <p:cNvPr id="11" name="TextBox 11"/>
          <p:cNvSpPr txBox="1"/>
          <p:nvPr/>
        </p:nvSpPr>
        <p:spPr>
          <a:xfrm>
            <a:off x="7071948" y="2685848"/>
            <a:ext cx="10586204" cy="1162050"/>
          </a:xfrm>
          <a:prstGeom prst="rect">
            <a:avLst/>
          </a:prstGeom>
        </p:spPr>
        <p:txBody>
          <a:bodyPr lIns="0" tIns="0" rIns="0" bIns="0" rtlCol="0" anchor="t">
            <a:spAutoFit/>
          </a:bodyPr>
          <a:lstStyle/>
          <a:p>
            <a:pPr>
              <a:lnSpc>
                <a:spcPts val="4320"/>
              </a:lnSpc>
            </a:pPr>
            <a:r>
              <a:rPr lang="en-US" sz="3600">
                <a:solidFill>
                  <a:srgbClr val="D34727"/>
                </a:solidFill>
                <a:latin typeface="Futura"/>
              </a:rPr>
              <a:t>Manager, Addiction/Prevention Program and Policy </a:t>
            </a:r>
          </a:p>
          <a:p>
            <a:pPr>
              <a:lnSpc>
                <a:spcPts val="4320"/>
              </a:lnSpc>
            </a:pPr>
            <a:r>
              <a:rPr lang="en-US" sz="3600">
                <a:solidFill>
                  <a:srgbClr val="D34727"/>
                </a:solidFill>
                <a:latin typeface="Futura"/>
              </a:rPr>
              <a:t>Early Intervention Program Manager </a:t>
            </a:r>
          </a:p>
        </p:txBody>
      </p:sp>
      <p:sp>
        <p:nvSpPr>
          <p:cNvPr id="12" name="TextBox 12"/>
          <p:cNvSpPr txBox="1"/>
          <p:nvPr/>
        </p:nvSpPr>
        <p:spPr>
          <a:xfrm>
            <a:off x="7071948" y="4342007"/>
            <a:ext cx="10586204" cy="2247900"/>
          </a:xfrm>
          <a:prstGeom prst="rect">
            <a:avLst/>
          </a:prstGeom>
        </p:spPr>
        <p:txBody>
          <a:bodyPr lIns="0" tIns="0" rIns="0" bIns="0" rtlCol="0" anchor="t">
            <a:spAutoFit/>
          </a:bodyPr>
          <a:lstStyle/>
          <a:p>
            <a:pPr>
              <a:lnSpc>
                <a:spcPts val="4320"/>
              </a:lnSpc>
            </a:pPr>
            <a:r>
              <a:rPr lang="en-US" sz="3600">
                <a:solidFill>
                  <a:srgbClr val="D34727"/>
                </a:solidFill>
                <a:latin typeface="Futura"/>
              </a:rPr>
              <a:t>BHD Policy Director</a:t>
            </a:r>
          </a:p>
          <a:p>
            <a:pPr>
              <a:lnSpc>
                <a:spcPts val="4320"/>
              </a:lnSpc>
            </a:pPr>
            <a:r>
              <a:rPr lang="en-US" sz="3600">
                <a:solidFill>
                  <a:srgbClr val="D34727"/>
                </a:solidFill>
                <a:latin typeface="Futura"/>
              </a:rPr>
              <a:t>Strategic Planning</a:t>
            </a:r>
          </a:p>
          <a:p>
            <a:pPr>
              <a:lnSpc>
                <a:spcPts val="4320"/>
              </a:lnSpc>
            </a:pPr>
            <a:r>
              <a:rPr lang="en-US" sz="3600">
                <a:solidFill>
                  <a:srgbClr val="D34727"/>
                </a:solidFill>
                <a:latin typeface="Futura"/>
              </a:rPr>
              <a:t>Statewide Behavioral Health Prevention Infrastructure</a:t>
            </a:r>
          </a:p>
          <a:p>
            <a:pPr>
              <a:lnSpc>
                <a:spcPts val="4320"/>
              </a:lnSpc>
            </a:pPr>
            <a:r>
              <a:rPr lang="en-US" sz="3600">
                <a:solidFill>
                  <a:srgbClr val="D34727"/>
                </a:solidFill>
                <a:latin typeface="Futura"/>
              </a:rPr>
              <a:t>National Prevention Network Representative</a:t>
            </a:r>
          </a:p>
        </p:txBody>
      </p:sp>
      <p:sp>
        <p:nvSpPr>
          <p:cNvPr id="13" name="TextBox 13"/>
          <p:cNvSpPr txBox="1"/>
          <p:nvPr/>
        </p:nvSpPr>
        <p:spPr>
          <a:xfrm>
            <a:off x="1444336" y="3600248"/>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jknopik@nd.gov</a:t>
            </a:r>
          </a:p>
        </p:txBody>
      </p:sp>
      <p:grpSp>
        <p:nvGrpSpPr>
          <p:cNvPr id="14" name="Group 14"/>
          <p:cNvGrpSpPr/>
          <p:nvPr/>
        </p:nvGrpSpPr>
        <p:grpSpPr>
          <a:xfrm rot="-8938497">
            <a:off x="14293002" y="-92394"/>
            <a:ext cx="4688885" cy="1387044"/>
            <a:chOff x="0" y="0"/>
            <a:chExt cx="2404202" cy="711200"/>
          </a:xfrm>
        </p:grpSpPr>
        <p:sp>
          <p:nvSpPr>
            <p:cNvPr id="15" name="Freeform 15"/>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sp>
        <p:sp>
          <p:nvSpPr>
            <p:cNvPr id="16" name="TextBox 16"/>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7" name="TextBox 17"/>
          <p:cNvSpPr txBox="1"/>
          <p:nvPr/>
        </p:nvSpPr>
        <p:spPr>
          <a:xfrm>
            <a:off x="1444336" y="5453121"/>
            <a:ext cx="3789097" cy="523875"/>
          </a:xfrm>
          <a:prstGeom prst="rect">
            <a:avLst/>
          </a:prstGeom>
        </p:spPr>
        <p:txBody>
          <a:bodyPr lIns="0" tIns="0" rIns="0" bIns="0" rtlCol="0" anchor="t">
            <a:spAutoFit/>
          </a:bodyPr>
          <a:lstStyle/>
          <a:p>
            <a:pPr>
              <a:lnSpc>
                <a:spcPts val="3600"/>
              </a:lnSpc>
            </a:pPr>
            <a:r>
              <a:rPr lang="en-US" sz="3000">
                <a:solidFill>
                  <a:srgbClr val="049FDA"/>
                </a:solidFill>
                <a:latin typeface="Futura"/>
              </a:rPr>
              <a:t>lauranderson@nd.gov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028700" y="2095500"/>
            <a:ext cx="16230600" cy="5924550"/>
          </a:xfrm>
          <a:prstGeom prst="rect">
            <a:avLst/>
          </a:prstGeom>
        </p:spPr>
        <p:txBody>
          <a:bodyPr lIns="0" tIns="0" rIns="0" bIns="0" rtlCol="0" anchor="t">
            <a:spAutoFit/>
          </a:bodyPr>
          <a:lstStyle/>
          <a:p>
            <a:pPr algn="ctr">
              <a:lnSpc>
                <a:spcPts val="9600"/>
              </a:lnSpc>
            </a:pPr>
            <a:r>
              <a:rPr lang="en-US" sz="8000">
                <a:solidFill>
                  <a:srgbClr val="D34727"/>
                </a:solidFill>
                <a:latin typeface="Futura"/>
              </a:rPr>
              <a:t>WELCOME!</a:t>
            </a:r>
          </a:p>
          <a:p>
            <a:pPr algn="ctr">
              <a:lnSpc>
                <a:spcPts val="9600"/>
              </a:lnSpc>
            </a:pPr>
            <a:endParaRPr lang="en-US" sz="8000">
              <a:solidFill>
                <a:srgbClr val="D34727"/>
              </a:solidFill>
              <a:latin typeface="Futura"/>
            </a:endParaRPr>
          </a:p>
          <a:p>
            <a:pPr algn="ctr">
              <a:lnSpc>
                <a:spcPts val="7200"/>
              </a:lnSpc>
            </a:pPr>
            <a:r>
              <a:rPr lang="en-US" sz="6000">
                <a:solidFill>
                  <a:srgbClr val="D34727"/>
                </a:solidFill>
                <a:latin typeface="Futura"/>
              </a:rPr>
              <a:t>PLEASE INTRODUCE YOURSELF IN CHAT</a:t>
            </a:r>
          </a:p>
          <a:p>
            <a:pPr algn="ctr">
              <a:lnSpc>
                <a:spcPts val="4799"/>
              </a:lnSpc>
            </a:pPr>
            <a:endParaRPr lang="en-US" sz="6000">
              <a:solidFill>
                <a:srgbClr val="D34727"/>
              </a:solidFill>
              <a:latin typeface="Futura"/>
            </a:endParaRPr>
          </a:p>
          <a:p>
            <a:pPr algn="ctr">
              <a:lnSpc>
                <a:spcPts val="4799"/>
              </a:lnSpc>
            </a:pPr>
            <a:r>
              <a:rPr lang="en-US" sz="3999">
                <a:solidFill>
                  <a:srgbClr val="D34727"/>
                </a:solidFill>
                <a:latin typeface="Futura"/>
              </a:rPr>
              <a:t>YOUR NAME</a:t>
            </a:r>
          </a:p>
          <a:p>
            <a:pPr algn="ctr">
              <a:lnSpc>
                <a:spcPts val="4799"/>
              </a:lnSpc>
            </a:pPr>
            <a:r>
              <a:rPr lang="en-US" sz="3999">
                <a:solidFill>
                  <a:srgbClr val="D34727"/>
                </a:solidFill>
                <a:latin typeface="Futura"/>
              </a:rPr>
              <a:t>NAME OF ORGANIZATION</a:t>
            </a:r>
          </a:p>
          <a:p>
            <a:pPr marL="0" lvl="0" indent="0" algn="ctr">
              <a:lnSpc>
                <a:spcPts val="4799"/>
              </a:lnSpc>
              <a:spcBef>
                <a:spcPct val="0"/>
              </a:spcBef>
            </a:pPr>
            <a:r>
              <a:rPr lang="en-US" sz="3999">
                <a:solidFill>
                  <a:srgbClr val="D34727"/>
                </a:solidFill>
                <a:latin typeface="Futura"/>
              </a:rPr>
              <a:t>ROLE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028700" y="3143250"/>
            <a:ext cx="16230600" cy="3829050"/>
          </a:xfrm>
          <a:prstGeom prst="rect">
            <a:avLst/>
          </a:prstGeom>
        </p:spPr>
        <p:txBody>
          <a:bodyPr lIns="0" tIns="0" rIns="0" bIns="0" rtlCol="0" anchor="t">
            <a:spAutoFit/>
          </a:bodyPr>
          <a:lstStyle/>
          <a:p>
            <a:pPr algn="ctr">
              <a:lnSpc>
                <a:spcPts val="9600"/>
              </a:lnSpc>
            </a:pPr>
            <a:r>
              <a:rPr lang="en-US" sz="8000">
                <a:solidFill>
                  <a:srgbClr val="D34727"/>
                </a:solidFill>
                <a:latin typeface="Futura"/>
              </a:rPr>
              <a:t>BEHAVIORAL HEALTH DIVISION</a:t>
            </a:r>
          </a:p>
          <a:p>
            <a:pPr algn="ctr">
              <a:lnSpc>
                <a:spcPts val="9600"/>
              </a:lnSpc>
            </a:pPr>
            <a:endParaRPr lang="en-US" sz="8000">
              <a:solidFill>
                <a:srgbClr val="D34727"/>
              </a:solidFill>
              <a:latin typeface="Futura"/>
            </a:endParaRPr>
          </a:p>
          <a:p>
            <a:pPr marL="0" lvl="0" indent="0" algn="ctr">
              <a:lnSpc>
                <a:spcPts val="9600"/>
              </a:lnSpc>
              <a:spcBef>
                <a:spcPct val="0"/>
              </a:spcBef>
            </a:pPr>
            <a:r>
              <a:rPr lang="en-US" sz="8000">
                <a:solidFill>
                  <a:srgbClr val="D34727"/>
                </a:solidFill>
                <a:latin typeface="Futura"/>
              </a:rPr>
              <a:t>PURPOSE &amp; BACKGROUND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1028700"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OUR VALUES</a:t>
            </a:r>
          </a:p>
        </p:txBody>
      </p:sp>
      <p:sp>
        <p:nvSpPr>
          <p:cNvPr id="4" name="TextBox 4"/>
          <p:cNvSpPr txBox="1"/>
          <p:nvPr/>
        </p:nvSpPr>
        <p:spPr>
          <a:xfrm>
            <a:off x="1088644" y="3591078"/>
            <a:ext cx="3241918"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Trauma Informed</a:t>
            </a:r>
          </a:p>
        </p:txBody>
      </p:sp>
      <p:sp>
        <p:nvSpPr>
          <p:cNvPr id="5" name="Freeform 5"/>
          <p:cNvSpPr/>
          <p:nvPr/>
        </p:nvSpPr>
        <p:spPr>
          <a:xfrm>
            <a:off x="5293977"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392691" y="3591078"/>
            <a:ext cx="316437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Reccovery Oriented</a:t>
            </a:r>
          </a:p>
        </p:txBody>
      </p:sp>
      <p:sp>
        <p:nvSpPr>
          <p:cNvPr id="7" name="Freeform 7"/>
          <p:cNvSpPr/>
          <p:nvPr/>
        </p:nvSpPr>
        <p:spPr>
          <a:xfrm>
            <a:off x="9595736"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9677380" y="3591078"/>
            <a:ext cx="319851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Person Centered</a:t>
            </a:r>
          </a:p>
        </p:txBody>
      </p:sp>
      <p:sp>
        <p:nvSpPr>
          <p:cNvPr id="9" name="Freeform 9"/>
          <p:cNvSpPr/>
          <p:nvPr/>
        </p:nvSpPr>
        <p:spPr>
          <a:xfrm>
            <a:off x="13897495"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3992702" y="3591078"/>
            <a:ext cx="3171390"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Integrated</a:t>
            </a:r>
          </a:p>
        </p:txBody>
      </p:sp>
      <p:sp>
        <p:nvSpPr>
          <p:cNvPr id="11" name="Freeform 11"/>
          <p:cNvSpPr/>
          <p:nvPr/>
        </p:nvSpPr>
        <p:spPr>
          <a:xfrm>
            <a:off x="1028700" y="5858180"/>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093274" y="7277145"/>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Data Driven</a:t>
            </a:r>
          </a:p>
        </p:txBody>
      </p:sp>
      <p:sp>
        <p:nvSpPr>
          <p:cNvPr id="13" name="Freeform 13"/>
          <p:cNvSpPr/>
          <p:nvPr/>
        </p:nvSpPr>
        <p:spPr>
          <a:xfrm>
            <a:off x="5392691" y="5896495"/>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5457265" y="7315460"/>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Best Practices</a:t>
            </a:r>
          </a:p>
        </p:txBody>
      </p:sp>
      <p:sp>
        <p:nvSpPr>
          <p:cNvPr id="15" name="Freeform 15"/>
          <p:cNvSpPr/>
          <p:nvPr/>
        </p:nvSpPr>
        <p:spPr>
          <a:xfrm>
            <a:off x="9677380" y="5896495"/>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9741954" y="7315460"/>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Transparency</a:t>
            </a:r>
          </a:p>
        </p:txBody>
      </p:sp>
      <p:sp>
        <p:nvSpPr>
          <p:cNvPr id="17" name="Freeform 17"/>
          <p:cNvSpPr/>
          <p:nvPr/>
        </p:nvSpPr>
        <p:spPr>
          <a:xfrm>
            <a:off x="13897495" y="5858180"/>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13962069" y="7277145"/>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Accountability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710775"/>
          </a:xfrm>
          <a:custGeom>
            <a:avLst/>
            <a:gdLst/>
            <a:ahLst/>
            <a:cxnLst/>
            <a:rect l="l" t="t" r="r" b="b"/>
            <a:pathLst>
              <a:path w="18288000" h="13710775">
                <a:moveTo>
                  <a:pt x="0" y="0"/>
                </a:moveTo>
                <a:lnTo>
                  <a:pt x="18288000" y="0"/>
                </a:lnTo>
                <a:lnTo>
                  <a:pt x="18288000" y="13710775"/>
                </a:lnTo>
                <a:lnTo>
                  <a:pt x="0" y="13710775"/>
                </a:lnTo>
                <a:lnTo>
                  <a:pt x="0" y="0"/>
                </a:lnTo>
                <a:close/>
              </a:path>
            </a:pathLst>
          </a:custGeom>
          <a:blipFill>
            <a:blip r:embed="rId3"/>
            <a:stretch>
              <a:fillRect/>
            </a:stretch>
          </a:blipFill>
        </p:spPr>
      </p:sp>
      <p:grpSp>
        <p:nvGrpSpPr>
          <p:cNvPr id="3" name="Group 3"/>
          <p:cNvGrpSpPr/>
          <p:nvPr/>
        </p:nvGrpSpPr>
        <p:grpSpPr>
          <a:xfrm>
            <a:off x="8495865" y="0"/>
            <a:ext cx="7322322" cy="10287000"/>
            <a:chOff x="0" y="0"/>
            <a:chExt cx="1928513" cy="2709333"/>
          </a:xfrm>
        </p:grpSpPr>
        <p:sp>
          <p:nvSpPr>
            <p:cNvPr id="4" name="Freeform 4"/>
            <p:cNvSpPr/>
            <p:nvPr/>
          </p:nvSpPr>
          <p:spPr>
            <a:xfrm>
              <a:off x="0" y="0"/>
              <a:ext cx="1928513" cy="2709333"/>
            </a:xfrm>
            <a:custGeom>
              <a:avLst/>
              <a:gdLst/>
              <a:ahLst/>
              <a:cxnLst/>
              <a:rect l="l" t="t" r="r" b="b"/>
              <a:pathLst>
                <a:path w="1928513" h="2709333">
                  <a:moveTo>
                    <a:pt x="0" y="0"/>
                  </a:moveTo>
                  <a:lnTo>
                    <a:pt x="1928513" y="0"/>
                  </a:lnTo>
                  <a:lnTo>
                    <a:pt x="1928513" y="2709333"/>
                  </a:lnTo>
                  <a:lnTo>
                    <a:pt x="0" y="2709333"/>
                  </a:lnTo>
                  <a:close/>
                </a:path>
              </a:pathLst>
            </a:custGeom>
            <a:solidFill>
              <a:srgbClr val="D34727">
                <a:alpha val="89804"/>
              </a:srgbClr>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8831080" y="253130"/>
            <a:ext cx="4302919" cy="2145411"/>
          </a:xfrm>
          <a:prstGeom prst="rect">
            <a:avLst/>
          </a:prstGeom>
        </p:spPr>
        <p:txBody>
          <a:bodyPr lIns="0" tIns="0" rIns="0" bIns="0" rtlCol="0" anchor="t">
            <a:spAutoFit/>
          </a:bodyPr>
          <a:lstStyle/>
          <a:p>
            <a:pPr>
              <a:lnSpc>
                <a:spcPts val="5412"/>
              </a:lnSpc>
            </a:pPr>
            <a:r>
              <a:rPr lang="en-US" sz="4400">
                <a:solidFill>
                  <a:srgbClr val="FFFFFF"/>
                </a:solidFill>
                <a:latin typeface="Futura Bold"/>
              </a:rPr>
              <a:t>North Dakota</a:t>
            </a:r>
          </a:p>
          <a:p>
            <a:pPr>
              <a:lnSpc>
                <a:spcPts val="5412"/>
              </a:lnSpc>
            </a:pPr>
            <a:r>
              <a:rPr lang="en-US" sz="4400">
                <a:solidFill>
                  <a:srgbClr val="FFFFFF"/>
                </a:solidFill>
                <a:latin typeface="Futura Bold"/>
              </a:rPr>
              <a:t>Behavioral Health</a:t>
            </a:r>
          </a:p>
          <a:p>
            <a:pPr>
              <a:lnSpc>
                <a:spcPts val="5412"/>
              </a:lnSpc>
            </a:pPr>
            <a:r>
              <a:rPr lang="en-US" sz="4400">
                <a:solidFill>
                  <a:srgbClr val="FFFFFF"/>
                </a:solidFill>
                <a:latin typeface="Futura Bold"/>
              </a:rPr>
              <a:t>Principles</a:t>
            </a:r>
          </a:p>
        </p:txBody>
      </p:sp>
      <p:sp>
        <p:nvSpPr>
          <p:cNvPr id="7" name="TextBox 7"/>
          <p:cNvSpPr txBox="1"/>
          <p:nvPr/>
        </p:nvSpPr>
        <p:spPr>
          <a:xfrm>
            <a:off x="8831080" y="2682895"/>
            <a:ext cx="6854156" cy="7118350"/>
          </a:xfrm>
          <a:prstGeom prst="rect">
            <a:avLst/>
          </a:prstGeom>
        </p:spPr>
        <p:txBody>
          <a:bodyPr lIns="0" tIns="0" rIns="0" bIns="0" rtlCol="0" anchor="t">
            <a:spAutoFit/>
          </a:bodyPr>
          <a:lstStyle/>
          <a:p>
            <a:pPr>
              <a:lnSpc>
                <a:spcPts val="2600"/>
              </a:lnSpc>
            </a:pPr>
            <a:r>
              <a:rPr lang="en-US" sz="2000">
                <a:solidFill>
                  <a:srgbClr val="FFFFFF"/>
                </a:solidFill>
                <a:latin typeface="Futura Bold"/>
              </a:rPr>
              <a:t>Behavioral health is health:</a:t>
            </a:r>
          </a:p>
          <a:p>
            <a:pPr>
              <a:lnSpc>
                <a:spcPts val="2340"/>
              </a:lnSpc>
            </a:pPr>
            <a:r>
              <a:rPr lang="en-US" sz="1800">
                <a:solidFill>
                  <a:srgbClr val="FFFFFF"/>
                </a:solidFill>
                <a:latin typeface="Futura"/>
              </a:rPr>
              <a:t>· Stop the shame and stigma around behavioral health</a:t>
            </a:r>
          </a:p>
          <a:p>
            <a:pPr>
              <a:lnSpc>
                <a:spcPts val="2340"/>
              </a:lnSpc>
            </a:pPr>
            <a:r>
              <a:rPr lang="en-US" sz="1800">
                <a:solidFill>
                  <a:srgbClr val="FFFFFF"/>
                </a:solidFill>
                <a:latin typeface="Futura"/>
              </a:rPr>
              <a:t>· Ensure integration and parity of health and behavioral health</a:t>
            </a:r>
          </a:p>
          <a:p>
            <a:pPr>
              <a:lnSpc>
                <a:spcPts val="2340"/>
              </a:lnSpc>
            </a:pPr>
            <a:endParaRPr lang="en-US" sz="1800">
              <a:solidFill>
                <a:srgbClr val="FFFFFF"/>
              </a:solidFill>
              <a:latin typeface="Futura"/>
            </a:endParaRPr>
          </a:p>
          <a:p>
            <a:pPr>
              <a:lnSpc>
                <a:spcPts val="2600"/>
              </a:lnSpc>
            </a:pPr>
            <a:r>
              <a:rPr lang="en-US" sz="2000">
                <a:solidFill>
                  <a:srgbClr val="FFFFFF"/>
                </a:solidFill>
                <a:latin typeface="Futura Bold"/>
              </a:rPr>
              <a:t>Support the full continuum of care across prevention, early intervention, treatment and recovery</a:t>
            </a:r>
          </a:p>
          <a:p>
            <a:pPr>
              <a:lnSpc>
                <a:spcPts val="2600"/>
              </a:lnSpc>
            </a:pPr>
            <a:endParaRPr lang="en-US" sz="2000">
              <a:solidFill>
                <a:srgbClr val="FFFFFF"/>
              </a:solidFill>
              <a:latin typeface="Futura Bold"/>
            </a:endParaRPr>
          </a:p>
          <a:p>
            <a:pPr>
              <a:lnSpc>
                <a:spcPts val="2600"/>
              </a:lnSpc>
            </a:pPr>
            <a:r>
              <a:rPr lang="en-US" sz="2000">
                <a:solidFill>
                  <a:srgbClr val="FFFFFF"/>
                </a:solidFill>
                <a:latin typeface="Futura Bold"/>
              </a:rPr>
              <a:t>Ensure person-centered care</a:t>
            </a:r>
            <a:r>
              <a:rPr lang="en-US" sz="2000">
                <a:solidFill>
                  <a:srgbClr val="FFFFFF"/>
                </a:solidFill>
                <a:latin typeface="Futura"/>
              </a:rPr>
              <a:t>:</a:t>
            </a:r>
          </a:p>
          <a:p>
            <a:pPr>
              <a:lnSpc>
                <a:spcPts val="2340"/>
              </a:lnSpc>
            </a:pPr>
            <a:r>
              <a:rPr lang="en-US" sz="1800">
                <a:solidFill>
                  <a:srgbClr val="FFFFFF"/>
                </a:solidFill>
                <a:latin typeface="Futura"/>
              </a:rPr>
              <a:t>· Meet people where they are</a:t>
            </a:r>
          </a:p>
          <a:p>
            <a:pPr>
              <a:lnSpc>
                <a:spcPts val="2340"/>
              </a:lnSpc>
            </a:pPr>
            <a:r>
              <a:rPr lang="en-US" sz="1800">
                <a:solidFill>
                  <a:srgbClr val="FFFFFF"/>
                </a:solidFill>
                <a:latin typeface="Futura"/>
              </a:rPr>
              <a:t>· Engage in individual and family-driven care</a:t>
            </a:r>
          </a:p>
          <a:p>
            <a:pPr>
              <a:lnSpc>
                <a:spcPts val="2340"/>
              </a:lnSpc>
            </a:pPr>
            <a:r>
              <a:rPr lang="en-US" sz="1800">
                <a:solidFill>
                  <a:srgbClr val="FFFFFF"/>
                </a:solidFill>
                <a:latin typeface="Futura"/>
              </a:rPr>
              <a:t>· Provide trauma-informed services</a:t>
            </a:r>
          </a:p>
          <a:p>
            <a:pPr>
              <a:lnSpc>
                <a:spcPts val="2340"/>
              </a:lnSpc>
            </a:pPr>
            <a:r>
              <a:rPr lang="en-US" sz="1800">
                <a:solidFill>
                  <a:srgbClr val="FFFFFF"/>
                </a:solidFill>
                <a:latin typeface="Futura"/>
              </a:rPr>
              <a:t>· Provide services focused on recovery</a:t>
            </a:r>
          </a:p>
          <a:p>
            <a:pPr>
              <a:lnSpc>
                <a:spcPts val="2340"/>
              </a:lnSpc>
            </a:pPr>
            <a:endParaRPr lang="en-US" sz="1800">
              <a:solidFill>
                <a:srgbClr val="FFFFFF"/>
              </a:solidFill>
              <a:latin typeface="Futura"/>
            </a:endParaRPr>
          </a:p>
          <a:p>
            <a:pPr>
              <a:lnSpc>
                <a:spcPts val="2600"/>
              </a:lnSpc>
            </a:pPr>
            <a:r>
              <a:rPr lang="en-US" sz="2000">
                <a:solidFill>
                  <a:srgbClr val="FFFFFF"/>
                </a:solidFill>
                <a:latin typeface="Futura Bold"/>
              </a:rPr>
              <a:t>Ensure behavioral health services and supports are available in the community: avoid institutionalizing and criminalizing</a:t>
            </a:r>
          </a:p>
          <a:p>
            <a:pPr>
              <a:lnSpc>
                <a:spcPts val="2340"/>
              </a:lnSpc>
            </a:pPr>
            <a:endParaRPr lang="en-US" sz="2000">
              <a:solidFill>
                <a:srgbClr val="FFFFFF"/>
              </a:solidFill>
              <a:latin typeface="Futura Bold"/>
            </a:endParaRPr>
          </a:p>
          <a:p>
            <a:pPr>
              <a:lnSpc>
                <a:spcPts val="2600"/>
              </a:lnSpc>
            </a:pPr>
            <a:r>
              <a:rPr lang="en-US" sz="2000">
                <a:solidFill>
                  <a:srgbClr val="FFFFFF"/>
                </a:solidFill>
                <a:latin typeface="Futura Bold"/>
              </a:rPr>
              <a:t>Be efficient and effective:</a:t>
            </a:r>
          </a:p>
          <a:p>
            <a:pPr>
              <a:lnSpc>
                <a:spcPts val="2340"/>
              </a:lnSpc>
            </a:pPr>
            <a:r>
              <a:rPr lang="en-US" sz="1800">
                <a:solidFill>
                  <a:srgbClr val="FFFFFF"/>
                </a:solidFill>
                <a:latin typeface="Futura"/>
              </a:rPr>
              <a:t>· Leverage best practices</a:t>
            </a:r>
          </a:p>
          <a:p>
            <a:pPr>
              <a:lnSpc>
                <a:spcPts val="2340"/>
              </a:lnSpc>
            </a:pPr>
            <a:r>
              <a:rPr lang="en-US" sz="1800">
                <a:solidFill>
                  <a:srgbClr val="FFFFFF"/>
                </a:solidFill>
                <a:latin typeface="Futura"/>
              </a:rPr>
              <a:t>· Monitor and evaluate outcomes</a:t>
            </a:r>
          </a:p>
          <a:p>
            <a:pPr>
              <a:lnSpc>
                <a:spcPts val="2340"/>
              </a:lnSpc>
            </a:pPr>
            <a:r>
              <a:rPr lang="en-US" sz="1800">
                <a:solidFill>
                  <a:srgbClr val="FFFFFF"/>
                </a:solidFill>
                <a:latin typeface="Futura"/>
              </a:rPr>
              <a:t>· Measure the return on investments</a:t>
            </a:r>
          </a:p>
          <a:p>
            <a:pPr>
              <a:lnSpc>
                <a:spcPts val="2340"/>
              </a:lnSpc>
            </a:pPr>
            <a:endParaRPr lang="en-US" sz="1800">
              <a:solidFill>
                <a:srgbClr val="FFFFFF"/>
              </a:solidFill>
              <a:latin typeface="Futura"/>
            </a:endParaRPr>
          </a:p>
          <a:p>
            <a:pPr>
              <a:lnSpc>
                <a:spcPts val="2600"/>
              </a:lnSpc>
              <a:spcBef>
                <a:spcPct val="0"/>
              </a:spcBef>
            </a:pPr>
            <a:r>
              <a:rPr lang="en-US" sz="2000">
                <a:solidFill>
                  <a:srgbClr val="FFFFFF"/>
                </a:solidFill>
                <a:latin typeface="Futura Bold"/>
              </a:rPr>
              <a:t>Develop, recruit, and retain a competent behavioral health workforce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fd87cb-4676-4bac-a38b-4256ab1adecf">
      <Terms xmlns="http://schemas.microsoft.com/office/infopath/2007/PartnerControls"/>
    </lcf76f155ced4ddcb4097134ff3c332f>
    <TaxCatchAll xmlns="25d83d48-fb20-4537-95a6-32513571858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A4B5BD186EB041A130BDBB4D478364" ma:contentTypeVersion="16" ma:contentTypeDescription="Create a new document." ma:contentTypeScope="" ma:versionID="530f3646294d396b2557fc46acff48cf">
  <xsd:schema xmlns:xsd="http://www.w3.org/2001/XMLSchema" xmlns:xs="http://www.w3.org/2001/XMLSchema" xmlns:p="http://schemas.microsoft.com/office/2006/metadata/properties" xmlns:ns1="http://schemas.microsoft.com/sharepoint/v3" xmlns:ns2="32fd87cb-4676-4bac-a38b-4256ab1adecf" xmlns:ns3="b4c80073-f77f-404e-ab27-a0703747d089" xmlns:ns4="25d83d48-fb20-4537-95a6-325135718581" targetNamespace="http://schemas.microsoft.com/office/2006/metadata/properties" ma:root="true" ma:fieldsID="30ccc7fac4a3a51539e416477ee7b723" ns1:_="" ns2:_="" ns3:_="" ns4:_="">
    <xsd:import namespace="http://schemas.microsoft.com/sharepoint/v3"/>
    <xsd:import namespace="32fd87cb-4676-4bac-a38b-4256ab1adecf"/>
    <xsd:import namespace="b4c80073-f77f-404e-ab27-a0703747d089"/>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fd87cb-4676-4bac-a38b-4256ab1ade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c80073-f77f-404e-ab27-a0703747d0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02e187f-58cd-4d28-91e3-5a1adae2d78f}" ma:internalName="TaxCatchAll" ma:showField="CatchAllData" ma:web="b4c80073-f77f-404e-ab27-a0703747d0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84C2A-18A3-45E8-A4BD-CDA68841C98C}">
  <ds:schemaRefs>
    <ds:schemaRef ds:uri="http://schemas.microsoft.com/office/2006/metadata/properties"/>
    <ds:schemaRef ds:uri="http://schemas.microsoft.com/office/infopath/2007/PartnerControls"/>
    <ds:schemaRef ds:uri="http://schemas.microsoft.com/sharepoint/v3"/>
    <ds:schemaRef ds:uri="32fd87cb-4676-4bac-a38b-4256ab1adecf"/>
    <ds:schemaRef ds:uri="25d83d48-fb20-4537-95a6-325135718581"/>
  </ds:schemaRefs>
</ds:datastoreItem>
</file>

<file path=customXml/itemProps2.xml><?xml version="1.0" encoding="utf-8"?>
<ds:datastoreItem xmlns:ds="http://schemas.openxmlformats.org/officeDocument/2006/customXml" ds:itemID="{AE996906-8A20-4A14-BCD1-B355881AB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fd87cb-4676-4bac-a38b-4256ab1adecf"/>
    <ds:schemaRef ds:uri="b4c80073-f77f-404e-ab27-a0703747d089"/>
    <ds:schemaRef ds:uri="25d83d48-fb20-4537-95a6-3251357185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7BCC96-5F8C-4195-A699-EBB30303A1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39</Slides>
  <Notes>37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SUPTRS BG Kickoff Meeting</dc:title>
  <cp:revision>10</cp:revision>
  <dcterms:created xsi:type="dcterms:W3CDTF">2006-08-16T00:00:00Z</dcterms:created>
  <dcterms:modified xsi:type="dcterms:W3CDTF">2023-10-19T18:30:36Z</dcterms:modified>
  <dc:identifier>DAFw-0zjx9g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0x010100A2A4B5BD186EB041A130BDBB4D478364</vt:lpwstr>
  </property>
  <property fmtid="{D5CDD505-2E9C-101B-9397-08002B2CF9AE}" pid="3" name="MediaServiceImageTags">
    <vt:lpwstr/>
  </property>
</Properties>
</file>