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61" r:id="rId6"/>
    <p:sldId id="257" r:id="rId7"/>
    <p:sldId id="258" r:id="rId8"/>
    <p:sldId id="260" r:id="rId9"/>
    <p:sldId id="262" r:id="rId10"/>
    <p:sldId id="263" r:id="rId11"/>
    <p:sldId id="264" r:id="rId12"/>
    <p:sldId id="265" r:id="rId13"/>
    <p:sldId id="268" r:id="rId14"/>
    <p:sldId id="269" r:id="rId15"/>
    <p:sldId id="270" r:id="rId16"/>
    <p:sldId id="296" r:id="rId17"/>
    <p:sldId id="295" r:id="rId18"/>
    <p:sldId id="271" r:id="rId19"/>
    <p:sldId id="297" r:id="rId20"/>
    <p:sldId id="272" r:id="rId21"/>
    <p:sldId id="273" r:id="rId22"/>
    <p:sldId id="275" r:id="rId23"/>
    <p:sldId id="298" r:id="rId24"/>
    <p:sldId id="299" r:id="rId25"/>
    <p:sldId id="300" r:id="rId26"/>
    <p:sldId id="301" r:id="rId27"/>
    <p:sldId id="292" r:id="rId28"/>
    <p:sldId id="293" r:id="rId29"/>
    <p:sldId id="302" r:id="rId30"/>
    <p:sldId id="294" r:id="rId31"/>
  </p:sldIdLst>
  <p:sldSz cx="18288000" cy="10287000"/>
  <p:notesSz cx="6858000" cy="9144000"/>
  <p:embeddedFontLst>
    <p:embeddedFont>
      <p:font typeface="Futura" panose="020B0604020202020204" charset="0"/>
      <p:regular r:id="rId33"/>
    </p:embeddedFont>
    <p:embeddedFont>
      <p:font typeface="Futura Bold" panose="020B0604020202020204" charset="0"/>
      <p:regular r:id="rId34"/>
    </p:embeddedFont>
    <p:embeddedFont>
      <p:font typeface="Futura Italics"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47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AACB7B-1115-4A34-8C3C-6613E28FF79D}" v="753" dt="2024-10-23T14:30:22.826"/>
    <p1510:client id="{6C20BABF-492F-0543-1D90-16D65A28F9B3}" v="28" dt="2024-10-24T15:12:20.493"/>
    <p1510:client id="{E122B53E-138A-4CFD-AFE4-3602860FAD1E}" v="22" dt="2024-10-23T14:40:46.4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Tori</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87524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6395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35126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69730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Tori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Tori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Tori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Tori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27861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Tori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8429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Tori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59868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Tori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048472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Tori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Tori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Tori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33942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Tori</a:t>
            </a:r>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420026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Tori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Tori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Tori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hhs.nd.gov/behavioral-health/prevention/north-dakota-prevention-provider-portal"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mailto:tknelson@nd.gov"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433547" y="1028700"/>
            <a:ext cx="84994" cy="4894652"/>
            <a:chOff x="0" y="0"/>
            <a:chExt cx="17652" cy="1016539"/>
          </a:xfrm>
        </p:grpSpPr>
        <p:sp>
          <p:nvSpPr>
            <p:cNvPr id="3" name="Freeform 3"/>
            <p:cNvSpPr/>
            <p:nvPr/>
          </p:nvSpPr>
          <p:spPr>
            <a:xfrm>
              <a:off x="0" y="0"/>
              <a:ext cx="17652" cy="1016539"/>
            </a:xfrm>
            <a:custGeom>
              <a:avLst/>
              <a:gdLst/>
              <a:ahLst/>
              <a:cxnLst/>
              <a:rect l="l" t="t" r="r" b="b"/>
              <a:pathLst>
                <a:path w="17652" h="1016539">
                  <a:moveTo>
                    <a:pt x="0" y="0"/>
                  </a:moveTo>
                  <a:lnTo>
                    <a:pt x="17652" y="0"/>
                  </a:lnTo>
                  <a:lnTo>
                    <a:pt x="17652" y="1016539"/>
                  </a:lnTo>
                  <a:lnTo>
                    <a:pt x="0" y="1016539"/>
                  </a:lnTo>
                  <a:close/>
                </a:path>
              </a:pathLst>
            </a:custGeom>
            <a:solidFill>
              <a:srgbClr val="FFFFFF"/>
            </a:solidFill>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rot="-1757390">
            <a:off x="342151" y="4689660"/>
            <a:ext cx="20969111" cy="6878341"/>
            <a:chOff x="0" y="0"/>
            <a:chExt cx="3359308" cy="1101929"/>
          </a:xfrm>
        </p:grpSpPr>
        <p:sp>
          <p:nvSpPr>
            <p:cNvPr id="6" name="Freeform 6"/>
            <p:cNvSpPr/>
            <p:nvPr/>
          </p:nvSpPr>
          <p:spPr>
            <a:xfrm>
              <a:off x="0" y="0"/>
              <a:ext cx="3359308" cy="1101929"/>
            </a:xfrm>
            <a:custGeom>
              <a:avLst/>
              <a:gdLst/>
              <a:ahLst/>
              <a:cxnLst/>
              <a:rect l="l" t="t" r="r" b="b"/>
              <a:pathLst>
                <a:path w="3359308" h="1101929">
                  <a:moveTo>
                    <a:pt x="1679654" y="1101929"/>
                  </a:moveTo>
                  <a:lnTo>
                    <a:pt x="3359308" y="0"/>
                  </a:lnTo>
                  <a:lnTo>
                    <a:pt x="0" y="0"/>
                  </a:lnTo>
                  <a:lnTo>
                    <a:pt x="1679654" y="1101929"/>
                  </a:lnTo>
                  <a:close/>
                </a:path>
              </a:pathLst>
            </a:custGeom>
            <a:solidFill>
              <a:srgbClr val="049FDA"/>
            </a:solidFill>
          </p:spPr>
          <p:txBody>
            <a:bodyPr/>
            <a:lstStyle/>
            <a:p>
              <a:endParaRPr lang="en-US"/>
            </a:p>
          </p:txBody>
        </p:sp>
        <p:sp>
          <p:nvSpPr>
            <p:cNvPr id="7" name="TextBox 7"/>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8" name="Freeform 8"/>
          <p:cNvSpPr/>
          <p:nvPr/>
        </p:nvSpPr>
        <p:spPr>
          <a:xfrm>
            <a:off x="9144000" y="7239704"/>
            <a:ext cx="8115300" cy="2018596"/>
          </a:xfrm>
          <a:custGeom>
            <a:avLst/>
            <a:gdLst/>
            <a:ahLst/>
            <a:cxnLst/>
            <a:rect l="l" t="t" r="r" b="b"/>
            <a:pathLst>
              <a:path w="8115300" h="2018596">
                <a:moveTo>
                  <a:pt x="0" y="0"/>
                </a:moveTo>
                <a:lnTo>
                  <a:pt x="8115300" y="0"/>
                </a:lnTo>
                <a:lnTo>
                  <a:pt x="8115300" y="2018596"/>
                </a:lnTo>
                <a:lnTo>
                  <a:pt x="0" y="2018596"/>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1847070" y="5158177"/>
            <a:ext cx="9491089" cy="628377"/>
          </a:xfrm>
          <a:prstGeom prst="rect">
            <a:avLst/>
          </a:prstGeom>
        </p:spPr>
        <p:txBody>
          <a:bodyPr lIns="0" tIns="0" rIns="0" bIns="0" rtlCol="0" anchor="t">
            <a:spAutoFit/>
          </a:bodyPr>
          <a:lstStyle/>
          <a:p>
            <a:pPr>
              <a:lnSpc>
                <a:spcPts val="5599"/>
              </a:lnSpc>
            </a:pPr>
            <a:r>
              <a:rPr lang="en-US" sz="3999" spc="199">
                <a:solidFill>
                  <a:srgbClr val="FFFFFF"/>
                </a:solidFill>
                <a:latin typeface="Futura"/>
              </a:rPr>
              <a:t>October 23, 2024</a:t>
            </a:r>
          </a:p>
        </p:txBody>
      </p:sp>
      <p:sp>
        <p:nvSpPr>
          <p:cNvPr id="10" name="TextBox 10"/>
          <p:cNvSpPr txBox="1"/>
          <p:nvPr/>
        </p:nvSpPr>
        <p:spPr>
          <a:xfrm>
            <a:off x="1847070" y="1126879"/>
            <a:ext cx="15412230" cy="3811941"/>
          </a:xfrm>
          <a:prstGeom prst="rect">
            <a:avLst/>
          </a:prstGeom>
        </p:spPr>
        <p:txBody>
          <a:bodyPr lIns="0" tIns="0" rIns="0" bIns="0" rtlCol="0" anchor="t">
            <a:spAutoFit/>
          </a:bodyPr>
          <a:lstStyle/>
          <a:p>
            <a:pPr>
              <a:lnSpc>
                <a:spcPts val="10319"/>
              </a:lnSpc>
            </a:pPr>
            <a:r>
              <a:rPr lang="en-US" sz="8000">
                <a:solidFill>
                  <a:srgbClr val="FFFFFF"/>
                </a:solidFill>
                <a:latin typeface="Futura"/>
              </a:rPr>
              <a:t>NORTH DAKOTA </a:t>
            </a:r>
          </a:p>
          <a:p>
            <a:pPr>
              <a:lnSpc>
                <a:spcPts val="10319"/>
              </a:lnSpc>
            </a:pPr>
            <a:r>
              <a:rPr lang="en-US" sz="8000">
                <a:solidFill>
                  <a:srgbClr val="FFFFFF"/>
                </a:solidFill>
                <a:latin typeface="Futura"/>
              </a:rPr>
              <a:t>PARTNERSHIP FOR SUCCESS (PFS) GRANT KICKOFF MEETING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1063441" y="1847850"/>
            <a:ext cx="3925680" cy="4114800"/>
          </a:xfrm>
          <a:custGeom>
            <a:avLst/>
            <a:gdLst/>
            <a:ahLst/>
            <a:cxnLst/>
            <a:rect l="l" t="t" r="r" b="b"/>
            <a:pathLst>
              <a:path w="3925680" h="4114800">
                <a:moveTo>
                  <a:pt x="0" y="0"/>
                </a:moveTo>
                <a:lnTo>
                  <a:pt x="3925680" y="0"/>
                </a:lnTo>
                <a:lnTo>
                  <a:pt x="39256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028700" y="409575"/>
            <a:ext cx="16230600" cy="1438275"/>
          </a:xfrm>
          <a:prstGeom prst="rect">
            <a:avLst/>
          </a:prstGeom>
        </p:spPr>
        <p:txBody>
          <a:bodyPr lIns="0" tIns="0" rIns="0" bIns="0" rtlCol="0" anchor="t">
            <a:spAutoFit/>
          </a:bodyPr>
          <a:lstStyle/>
          <a:p>
            <a:pPr marL="0" lvl="0" indent="0">
              <a:lnSpc>
                <a:spcPts val="10080"/>
              </a:lnSpc>
              <a:spcBef>
                <a:spcPct val="0"/>
              </a:spcBef>
            </a:pPr>
            <a:r>
              <a:rPr lang="en-US" sz="8400">
                <a:solidFill>
                  <a:srgbClr val="D34727"/>
                </a:solidFill>
                <a:latin typeface="Futura"/>
              </a:rPr>
              <a:t>PREVENTION WORKS WHEN:</a:t>
            </a:r>
          </a:p>
        </p:txBody>
      </p:sp>
      <p:sp>
        <p:nvSpPr>
          <p:cNvPr id="4" name="TextBox 4"/>
          <p:cNvSpPr txBox="1"/>
          <p:nvPr/>
        </p:nvSpPr>
        <p:spPr>
          <a:xfrm>
            <a:off x="1554814" y="2574013"/>
            <a:ext cx="3241918" cy="21050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it follows the Public Health Model and focuses on population-level change</a:t>
            </a:r>
          </a:p>
        </p:txBody>
      </p:sp>
      <p:sp>
        <p:nvSpPr>
          <p:cNvPr id="5" name="Freeform 5"/>
          <p:cNvSpPr/>
          <p:nvPr/>
        </p:nvSpPr>
        <p:spPr>
          <a:xfrm>
            <a:off x="6046396" y="1847850"/>
            <a:ext cx="3925680" cy="4114800"/>
          </a:xfrm>
          <a:custGeom>
            <a:avLst/>
            <a:gdLst/>
            <a:ahLst/>
            <a:cxnLst/>
            <a:rect l="l" t="t" r="r" b="b"/>
            <a:pathLst>
              <a:path w="3925680" h="4114800">
                <a:moveTo>
                  <a:pt x="0" y="0"/>
                </a:moveTo>
                <a:lnTo>
                  <a:pt x="3925679" y="0"/>
                </a:lnTo>
                <a:lnTo>
                  <a:pt x="39256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6613567" y="2574013"/>
            <a:ext cx="3164377" cy="21050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it follows a data-driven process known as the Strategic Prevention Framework (SPF)</a:t>
            </a:r>
          </a:p>
        </p:txBody>
      </p:sp>
      <p:sp>
        <p:nvSpPr>
          <p:cNvPr id="7" name="Freeform 7"/>
          <p:cNvSpPr/>
          <p:nvPr/>
        </p:nvSpPr>
        <p:spPr>
          <a:xfrm>
            <a:off x="3550156" y="5962650"/>
            <a:ext cx="3925680" cy="4114800"/>
          </a:xfrm>
          <a:custGeom>
            <a:avLst/>
            <a:gdLst/>
            <a:ahLst/>
            <a:cxnLst/>
            <a:rect l="l" t="t" r="r" b="b"/>
            <a:pathLst>
              <a:path w="3925680" h="4114800">
                <a:moveTo>
                  <a:pt x="0" y="0"/>
                </a:moveTo>
                <a:lnTo>
                  <a:pt x="3925680" y="0"/>
                </a:lnTo>
                <a:lnTo>
                  <a:pt x="39256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4112131" y="6688813"/>
            <a:ext cx="3171390" cy="21050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it requires a multi-faceted approach by implementing a variety of evidence-based strategies</a:t>
            </a:r>
          </a:p>
        </p:txBody>
      </p:sp>
      <p:sp>
        <p:nvSpPr>
          <p:cNvPr id="9" name="Freeform 9"/>
          <p:cNvSpPr/>
          <p:nvPr/>
        </p:nvSpPr>
        <p:spPr>
          <a:xfrm>
            <a:off x="11029350" y="1847850"/>
            <a:ext cx="3925680" cy="4114800"/>
          </a:xfrm>
          <a:custGeom>
            <a:avLst/>
            <a:gdLst/>
            <a:ahLst/>
            <a:cxnLst/>
            <a:rect l="l" t="t" r="r" b="b"/>
            <a:pathLst>
              <a:path w="3925680" h="4114800">
                <a:moveTo>
                  <a:pt x="0" y="0"/>
                </a:moveTo>
                <a:lnTo>
                  <a:pt x="3925680" y="0"/>
                </a:lnTo>
                <a:lnTo>
                  <a:pt x="39256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11591325" y="2462190"/>
            <a:ext cx="3198517" cy="2514600"/>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it focuses on reducing risk factors, strengthening protective factors, and building resiliency</a:t>
            </a:r>
          </a:p>
        </p:txBody>
      </p:sp>
      <p:sp>
        <p:nvSpPr>
          <p:cNvPr id="11" name="Freeform 11"/>
          <p:cNvSpPr/>
          <p:nvPr/>
        </p:nvSpPr>
        <p:spPr>
          <a:xfrm>
            <a:off x="8441888" y="5962650"/>
            <a:ext cx="3925680" cy="4114800"/>
          </a:xfrm>
          <a:custGeom>
            <a:avLst/>
            <a:gdLst/>
            <a:ahLst/>
            <a:cxnLst/>
            <a:rect l="l" t="t" r="r" b="b"/>
            <a:pathLst>
              <a:path w="3925680" h="4114800">
                <a:moveTo>
                  <a:pt x="0" y="0"/>
                </a:moveTo>
                <a:lnTo>
                  <a:pt x="3925680" y="0"/>
                </a:lnTo>
                <a:lnTo>
                  <a:pt x="39256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8972362" y="6867570"/>
            <a:ext cx="3232657" cy="1695450"/>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it is relevant to the community, including local conditions and demographics</a:t>
            </a:r>
          </a:p>
        </p:txBody>
      </p:sp>
      <p:sp>
        <p:nvSpPr>
          <p:cNvPr id="13" name="Freeform 13"/>
          <p:cNvSpPr/>
          <p:nvPr/>
        </p:nvSpPr>
        <p:spPr>
          <a:xfrm>
            <a:off x="13333620" y="5962650"/>
            <a:ext cx="3925680" cy="4114800"/>
          </a:xfrm>
          <a:custGeom>
            <a:avLst/>
            <a:gdLst/>
            <a:ahLst/>
            <a:cxnLst/>
            <a:rect l="l" t="t" r="r" b="b"/>
            <a:pathLst>
              <a:path w="3925680" h="4114800">
                <a:moveTo>
                  <a:pt x="0" y="0"/>
                </a:moveTo>
                <a:lnTo>
                  <a:pt x="3925680" y="0"/>
                </a:lnTo>
                <a:lnTo>
                  <a:pt x="39256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13865580" y="6867570"/>
            <a:ext cx="3232657" cy="876300"/>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it impacts individuals across the lifespan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171475"/>
          </a:xfrm>
          <a:custGeom>
            <a:avLst/>
            <a:gdLst/>
            <a:ahLst/>
            <a:cxnLst/>
            <a:rect l="l" t="t" r="r" b="b"/>
            <a:pathLst>
              <a:path w="18288000" h="12171475">
                <a:moveTo>
                  <a:pt x="0" y="0"/>
                </a:moveTo>
                <a:lnTo>
                  <a:pt x="18288000" y="0"/>
                </a:lnTo>
                <a:lnTo>
                  <a:pt x="18288000" y="12171475"/>
                </a:lnTo>
                <a:lnTo>
                  <a:pt x="0" y="12171475"/>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alpha val="80000"/>
              </a:srgbClr>
            </a:solidFill>
          </p:spPr>
          <p:txBody>
            <a:bodyPr/>
            <a:lstStyle/>
            <a:p>
              <a:endParaRPr lang="en-US"/>
            </a:p>
          </p:txBody>
        </p:sp>
        <p:sp>
          <p:nvSpPr>
            <p:cNvPr id="5" name="TextBox 5"/>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3849347" y="7344038"/>
            <a:ext cx="49807" cy="1200529"/>
            <a:chOff x="0" y="0"/>
            <a:chExt cx="13118" cy="316189"/>
          </a:xfrm>
        </p:grpSpPr>
        <p:sp>
          <p:nvSpPr>
            <p:cNvPr id="7" name="Freeform 7"/>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8" name="TextBox 8"/>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9253538" y="7344038"/>
            <a:ext cx="49807" cy="1200529"/>
            <a:chOff x="0" y="0"/>
            <a:chExt cx="13118" cy="316189"/>
          </a:xfrm>
        </p:grpSpPr>
        <p:sp>
          <p:nvSpPr>
            <p:cNvPr id="10" name="Freeform 10"/>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2" name="TextBox 12"/>
          <p:cNvSpPr txBox="1"/>
          <p:nvPr/>
        </p:nvSpPr>
        <p:spPr>
          <a:xfrm>
            <a:off x="2620107" y="3912392"/>
            <a:ext cx="13047785" cy="2462213"/>
          </a:xfrm>
          <a:prstGeom prst="rect">
            <a:avLst/>
          </a:prstGeom>
        </p:spPr>
        <p:txBody>
          <a:bodyPr wrap="square" lIns="0" tIns="0" rIns="0" bIns="0" rtlCol="0" anchor="t">
            <a:spAutoFit/>
          </a:bodyPr>
          <a:lstStyle/>
          <a:p>
            <a:pPr algn="ctr">
              <a:lnSpc>
                <a:spcPts val="9600"/>
              </a:lnSpc>
            </a:pPr>
            <a:r>
              <a:rPr lang="en-US" sz="8000">
                <a:solidFill>
                  <a:srgbClr val="D34727"/>
                </a:solidFill>
                <a:latin typeface="Futura"/>
              </a:rPr>
              <a:t>PARTNERSHIP FOR SUCCESS (PFS) GRANT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txBody>
            <a:bodyPr/>
            <a:lstStyle/>
            <a:p>
              <a:endParaRPr lang="en-US"/>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4343335" y="5143500"/>
            <a:ext cx="49807" cy="1200529"/>
            <a:chOff x="0" y="0"/>
            <a:chExt cx="13118" cy="316189"/>
          </a:xfrm>
        </p:grpSpPr>
        <p:sp>
          <p:nvSpPr>
            <p:cNvPr id="6" name="Freeform 6"/>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9254850" y="5567494"/>
            <a:ext cx="49807" cy="1200529"/>
            <a:chOff x="0" y="0"/>
            <a:chExt cx="13118" cy="316189"/>
          </a:xfrm>
        </p:grpSpPr>
        <p:sp>
          <p:nvSpPr>
            <p:cNvPr id="9" name="Freeform 9"/>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28700" y="1216329"/>
            <a:ext cx="16230600" cy="1240724"/>
          </a:xfrm>
          <a:prstGeom prst="rect">
            <a:avLst/>
          </a:prstGeom>
        </p:spPr>
        <p:txBody>
          <a:bodyPr wrap="square" lIns="0" tIns="0" rIns="0" bIns="0" rtlCol="0" anchor="t">
            <a:spAutoFit/>
          </a:bodyPr>
          <a:lstStyle/>
          <a:p>
            <a:pPr marL="0" lvl="0" indent="0" algn="ctr">
              <a:lnSpc>
                <a:spcPts val="11519"/>
              </a:lnSpc>
              <a:spcBef>
                <a:spcPct val="0"/>
              </a:spcBef>
            </a:pPr>
            <a:r>
              <a:rPr lang="en-US" sz="6000">
                <a:solidFill>
                  <a:srgbClr val="049FDA"/>
                </a:solidFill>
                <a:latin typeface="Futura"/>
              </a:rPr>
              <a:t>WHAT IS PARTNERSHIP FOR SUCCESS (PFS)?</a:t>
            </a:r>
          </a:p>
        </p:txBody>
      </p:sp>
      <p:sp>
        <p:nvSpPr>
          <p:cNvPr id="12" name="TextBox 12"/>
          <p:cNvSpPr txBox="1"/>
          <p:nvPr/>
        </p:nvSpPr>
        <p:spPr>
          <a:xfrm>
            <a:off x="2190750" y="3002647"/>
            <a:ext cx="14212612" cy="4041747"/>
          </a:xfrm>
          <a:prstGeom prst="rect">
            <a:avLst/>
          </a:prstGeom>
        </p:spPr>
        <p:txBody>
          <a:bodyPr wrap="square" lIns="0" tIns="0" rIns="0" bIns="0" rtlCol="0" anchor="t">
            <a:spAutoFit/>
          </a:bodyPr>
          <a:lstStyle/>
          <a:p>
            <a:pPr marL="457200" indent="-457200">
              <a:spcBef>
                <a:spcPts val="800"/>
              </a:spcBef>
              <a:spcAft>
                <a:spcPts val="800"/>
              </a:spcAft>
              <a:buFont typeface="Arial" panose="020B0604020202020204" pitchFamily="34" charset="0"/>
              <a:buChar char="•"/>
            </a:pPr>
            <a:r>
              <a:rPr lang="en-US" sz="2800">
                <a:latin typeface="Futura"/>
              </a:rPr>
              <a:t>A foundational investment that focuses on substance use prevention</a:t>
            </a:r>
          </a:p>
          <a:p>
            <a:pPr marL="457200" indent="-457200">
              <a:spcBef>
                <a:spcPts val="800"/>
              </a:spcBef>
              <a:spcAft>
                <a:spcPts val="800"/>
              </a:spcAft>
              <a:buFont typeface="Arial" panose="020B0604020202020204" pitchFamily="34" charset="0"/>
              <a:buChar char="•"/>
            </a:pPr>
            <a:r>
              <a:rPr lang="en-US" sz="2800">
                <a:latin typeface="Futura"/>
              </a:rPr>
              <a:t>Supports the development and implementation of comprehensive, evidence-based prevention strategies</a:t>
            </a:r>
          </a:p>
          <a:p>
            <a:pPr marL="457200" indent="-457200">
              <a:spcBef>
                <a:spcPts val="800"/>
              </a:spcBef>
              <a:spcAft>
                <a:spcPts val="800"/>
              </a:spcAft>
              <a:buFont typeface="Arial" panose="020B0604020202020204" pitchFamily="34" charset="0"/>
              <a:buChar char="•"/>
            </a:pPr>
            <a:r>
              <a:rPr lang="en-US" sz="2800">
                <a:latin typeface="Futura"/>
              </a:rPr>
              <a:t>Strengthens prevention capacity and infrastructure at both state and community levels</a:t>
            </a:r>
          </a:p>
          <a:p>
            <a:pPr marL="457200" indent="-457200">
              <a:spcBef>
                <a:spcPts val="800"/>
              </a:spcBef>
              <a:spcAft>
                <a:spcPts val="800"/>
              </a:spcAft>
              <a:buFont typeface="Arial" panose="020B0604020202020204" pitchFamily="34" charset="0"/>
              <a:buChar char="•"/>
            </a:pPr>
            <a:r>
              <a:rPr lang="en-US" sz="2750">
                <a:latin typeface="Futura"/>
              </a:rPr>
              <a:t>Grounded in the Strategic Prevention Framework (SPF)</a:t>
            </a:r>
          </a:p>
          <a:p>
            <a:pPr marL="457200" indent="-457200">
              <a:spcBef>
                <a:spcPts val="800"/>
              </a:spcBef>
              <a:spcAft>
                <a:spcPts val="800"/>
              </a:spcAft>
              <a:buFont typeface="Arial" panose="020B0604020202020204" pitchFamily="34" charset="0"/>
              <a:buChar char="•"/>
            </a:pPr>
            <a:r>
              <a:rPr lang="en-US" sz="2750">
                <a:latin typeface="Futura"/>
              </a:rPr>
              <a:t>Addresses locally identified priorities using data driven processes</a:t>
            </a:r>
          </a:p>
          <a:p>
            <a:pPr marL="457200" indent="-457200">
              <a:spcBef>
                <a:spcPts val="800"/>
              </a:spcBef>
              <a:spcAft>
                <a:spcPts val="800"/>
              </a:spcAft>
              <a:buFont typeface="Arial" panose="020B0604020202020204" pitchFamily="34" charset="0"/>
              <a:buChar char="•"/>
            </a:pPr>
            <a:r>
              <a:rPr lang="en-US" sz="2750">
                <a:latin typeface="Futura"/>
              </a:rPr>
              <a:t>Enhances protective factors and reduces risk factors</a:t>
            </a:r>
          </a:p>
        </p:txBody>
      </p:sp>
      <p:sp>
        <p:nvSpPr>
          <p:cNvPr id="23" name="Freeform 23"/>
          <p:cNvSpPr/>
          <p:nvPr/>
        </p:nvSpPr>
        <p:spPr>
          <a:xfrm>
            <a:off x="13631456" y="7048196"/>
            <a:ext cx="3137395" cy="2240623"/>
          </a:xfrm>
          <a:custGeom>
            <a:avLst/>
            <a:gdLst/>
            <a:ahLst/>
            <a:cxnLst/>
            <a:rect l="l" t="t" r="r" b="b"/>
            <a:pathLst>
              <a:path w="3137395" h="2240623">
                <a:moveTo>
                  <a:pt x="0" y="0"/>
                </a:moveTo>
                <a:lnTo>
                  <a:pt x="3137396" y="0"/>
                </a:lnTo>
                <a:lnTo>
                  <a:pt x="3137396" y="2240623"/>
                </a:lnTo>
                <a:lnTo>
                  <a:pt x="0" y="2240623"/>
                </a:lnTo>
                <a:lnTo>
                  <a:pt x="0" y="0"/>
                </a:lnTo>
                <a:close/>
              </a:path>
            </a:pathLst>
          </a:custGeom>
          <a:blipFill>
            <a:blip r:embed="rId3"/>
            <a:stretch>
              <a:fillRect/>
            </a:stretch>
          </a:blipFill>
        </p:spPr>
        <p:txBody>
          <a:bodyPr/>
          <a:lstStyle/>
          <a:p>
            <a:endParaRPr lang="en-US"/>
          </a:p>
        </p:txBody>
      </p:sp>
      <p:sp>
        <p:nvSpPr>
          <p:cNvPr id="26" name="TextBox 22">
            <a:extLst>
              <a:ext uri="{FF2B5EF4-FFF2-40B4-BE49-F238E27FC236}">
                <a16:creationId xmlns:a16="http://schemas.microsoft.com/office/drawing/2014/main" id="{35199E7B-A53D-0793-BBA3-63FD9140DB29}"/>
              </a:ext>
            </a:extLst>
          </p:cNvPr>
          <p:cNvSpPr txBox="1"/>
          <p:nvPr/>
        </p:nvSpPr>
        <p:spPr>
          <a:xfrm>
            <a:off x="12537149" y="6085576"/>
            <a:ext cx="4228164" cy="327205"/>
          </a:xfrm>
          <a:prstGeom prst="rect">
            <a:avLst/>
          </a:prstGeom>
        </p:spPr>
        <p:txBody>
          <a:bodyPr lIns="0" tIns="0" rIns="0" bIns="0" rtlCol="0" anchor="t">
            <a:spAutoFit/>
          </a:bodyPr>
          <a:lstStyle/>
          <a:p>
            <a:pPr algn="ctr">
              <a:lnSpc>
                <a:spcPts val="2859"/>
              </a:lnSpc>
              <a:spcBef>
                <a:spcPct val="0"/>
              </a:spcBef>
            </a:pPr>
            <a:r>
              <a:rPr lang="en-US" sz="2150">
                <a:solidFill>
                  <a:schemeClr val="bg1"/>
                </a:solidFill>
                <a:latin typeface="Futura Italics"/>
              </a:rPr>
              <a:t>Other Substances</a:t>
            </a:r>
            <a:endParaRPr lang="en-US" sz="2150">
              <a:solidFill>
                <a:schemeClr val="bg1"/>
              </a:solidFill>
              <a:latin typeface="Futura Italics"/>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txBody>
            <a:bodyPr/>
            <a:lstStyle/>
            <a:p>
              <a:endParaRPr lang="en-US"/>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4343335" y="5143500"/>
            <a:ext cx="49807" cy="1200529"/>
            <a:chOff x="0" y="0"/>
            <a:chExt cx="13118" cy="316189"/>
          </a:xfrm>
        </p:grpSpPr>
        <p:sp>
          <p:nvSpPr>
            <p:cNvPr id="6" name="Freeform 6"/>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9254850" y="5567494"/>
            <a:ext cx="49807" cy="1200529"/>
            <a:chOff x="0" y="0"/>
            <a:chExt cx="13118" cy="316189"/>
          </a:xfrm>
        </p:grpSpPr>
        <p:sp>
          <p:nvSpPr>
            <p:cNvPr id="9" name="Freeform 9"/>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28700" y="1216329"/>
            <a:ext cx="16230600" cy="1267655"/>
          </a:xfrm>
          <a:prstGeom prst="rect">
            <a:avLst/>
          </a:prstGeom>
        </p:spPr>
        <p:txBody>
          <a:bodyPr wrap="square" lIns="0" tIns="0" rIns="0" bIns="0" rtlCol="0" anchor="t">
            <a:spAutoFit/>
          </a:bodyPr>
          <a:lstStyle/>
          <a:p>
            <a:pPr marL="0" lvl="0" indent="0" algn="ctr">
              <a:lnSpc>
                <a:spcPts val="11519"/>
              </a:lnSpc>
              <a:spcBef>
                <a:spcPct val="0"/>
              </a:spcBef>
            </a:pPr>
            <a:r>
              <a:rPr lang="en-US" sz="7200">
                <a:solidFill>
                  <a:srgbClr val="049FDA"/>
                </a:solidFill>
                <a:latin typeface="Futura"/>
              </a:rPr>
              <a:t>PFS IN NORTH DAKOTA</a:t>
            </a:r>
          </a:p>
        </p:txBody>
      </p:sp>
      <p:sp>
        <p:nvSpPr>
          <p:cNvPr id="12" name="TextBox 12"/>
          <p:cNvSpPr txBox="1"/>
          <p:nvPr/>
        </p:nvSpPr>
        <p:spPr>
          <a:xfrm>
            <a:off x="2571750" y="2989064"/>
            <a:ext cx="8198843" cy="2154436"/>
          </a:xfrm>
          <a:prstGeom prst="rect">
            <a:avLst/>
          </a:prstGeom>
        </p:spPr>
        <p:txBody>
          <a:bodyPr wrap="square" lIns="0" tIns="0" rIns="0" bIns="0" rtlCol="0" anchor="t">
            <a:spAutoFit/>
          </a:bodyPr>
          <a:lstStyle/>
          <a:p>
            <a:pPr>
              <a:spcBef>
                <a:spcPts val="800"/>
              </a:spcBef>
              <a:spcAft>
                <a:spcPts val="800"/>
              </a:spcAft>
            </a:pPr>
            <a:r>
              <a:rPr lang="en-US" sz="2800"/>
              <a:t>Using the Strategic Prevention Framework, the ND PFS aims to reduce the onset and progression of alcohol misuse and its related consequences through implementation by local community prevention providers focusing on selective populations. </a:t>
            </a:r>
            <a:endParaRPr lang="en-US" sz="2799">
              <a:latin typeface="Futura" panose="020B0604020202020204" charset="0"/>
            </a:endParaRPr>
          </a:p>
        </p:txBody>
      </p:sp>
      <p:sp>
        <p:nvSpPr>
          <p:cNvPr id="26" name="TextBox 22">
            <a:extLst>
              <a:ext uri="{FF2B5EF4-FFF2-40B4-BE49-F238E27FC236}">
                <a16:creationId xmlns:a16="http://schemas.microsoft.com/office/drawing/2014/main" id="{35199E7B-A53D-0793-BBA3-63FD9140DB29}"/>
              </a:ext>
            </a:extLst>
          </p:cNvPr>
          <p:cNvSpPr txBox="1"/>
          <p:nvPr/>
        </p:nvSpPr>
        <p:spPr>
          <a:xfrm>
            <a:off x="12537149" y="6085576"/>
            <a:ext cx="4228164" cy="327205"/>
          </a:xfrm>
          <a:prstGeom prst="rect">
            <a:avLst/>
          </a:prstGeom>
        </p:spPr>
        <p:txBody>
          <a:bodyPr lIns="0" tIns="0" rIns="0" bIns="0" rtlCol="0" anchor="t">
            <a:spAutoFit/>
          </a:bodyPr>
          <a:lstStyle/>
          <a:p>
            <a:pPr algn="ctr">
              <a:lnSpc>
                <a:spcPts val="2859"/>
              </a:lnSpc>
              <a:spcBef>
                <a:spcPct val="0"/>
              </a:spcBef>
            </a:pPr>
            <a:r>
              <a:rPr lang="en-US" sz="2150">
                <a:solidFill>
                  <a:schemeClr val="bg1"/>
                </a:solidFill>
                <a:latin typeface="Futura Italics"/>
              </a:rPr>
              <a:t>Other Substances</a:t>
            </a:r>
            <a:endParaRPr lang="en-US" sz="2150">
              <a:solidFill>
                <a:schemeClr val="bg1"/>
              </a:solidFill>
              <a:latin typeface="Futura Italics"/>
              <a:cs typeface="Calibri"/>
            </a:endParaRPr>
          </a:p>
        </p:txBody>
      </p:sp>
      <p:pic>
        <p:nvPicPr>
          <p:cNvPr id="14" name="Picture 13" descr="A diagram of a diagram of different colored circles&#10;&#10;Description automatically generated">
            <a:extLst>
              <a:ext uri="{FF2B5EF4-FFF2-40B4-BE49-F238E27FC236}">
                <a16:creationId xmlns:a16="http://schemas.microsoft.com/office/drawing/2014/main" id="{4F2466EF-725A-2B46-043F-134DAD0A1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3643" y="2390837"/>
            <a:ext cx="3336180" cy="3518907"/>
          </a:xfrm>
          <a:prstGeom prst="rect">
            <a:avLst/>
          </a:prstGeom>
        </p:spPr>
      </p:pic>
      <p:sp>
        <p:nvSpPr>
          <p:cNvPr id="17" name="TextBox 12">
            <a:extLst>
              <a:ext uri="{FF2B5EF4-FFF2-40B4-BE49-F238E27FC236}">
                <a16:creationId xmlns:a16="http://schemas.microsoft.com/office/drawing/2014/main" id="{78655D1C-E9C1-E33D-3B69-A3065F92F645}"/>
              </a:ext>
            </a:extLst>
          </p:cNvPr>
          <p:cNvSpPr txBox="1"/>
          <p:nvPr/>
        </p:nvSpPr>
        <p:spPr>
          <a:xfrm>
            <a:off x="7920294" y="6499156"/>
            <a:ext cx="8198843" cy="2154436"/>
          </a:xfrm>
          <a:prstGeom prst="rect">
            <a:avLst/>
          </a:prstGeom>
        </p:spPr>
        <p:txBody>
          <a:bodyPr wrap="square" lIns="0" tIns="0" rIns="0" bIns="0" rtlCol="0" anchor="t">
            <a:spAutoFit/>
          </a:bodyPr>
          <a:lstStyle/>
          <a:p>
            <a:pPr>
              <a:spcBef>
                <a:spcPts val="800"/>
              </a:spcBef>
              <a:spcAft>
                <a:spcPts val="800"/>
              </a:spcAft>
            </a:pPr>
            <a:r>
              <a:rPr lang="en-US" sz="2800"/>
              <a:t>The North Dakota PFS project will address youth alcohol use by focusing on selective prevention efforts. Selective prevention measures target subsets of the total population that are considered at-risk for substance use/misuse.</a:t>
            </a:r>
            <a:endParaRPr lang="en-US" sz="2799">
              <a:latin typeface="Futura" panose="020B0604020202020204" charset="0"/>
            </a:endParaRPr>
          </a:p>
        </p:txBody>
      </p:sp>
      <p:sp>
        <p:nvSpPr>
          <p:cNvPr id="22" name="TextBox 21">
            <a:extLst>
              <a:ext uri="{FF2B5EF4-FFF2-40B4-BE49-F238E27FC236}">
                <a16:creationId xmlns:a16="http://schemas.microsoft.com/office/drawing/2014/main" id="{8B6D9D97-9F7B-E35B-9A7A-9BA019F95B96}"/>
              </a:ext>
            </a:extLst>
          </p:cNvPr>
          <p:cNvSpPr txBox="1"/>
          <p:nvPr/>
        </p:nvSpPr>
        <p:spPr>
          <a:xfrm>
            <a:off x="11558929" y="5941401"/>
            <a:ext cx="4845607" cy="307777"/>
          </a:xfrm>
          <a:prstGeom prst="rect">
            <a:avLst/>
          </a:prstGeom>
          <a:noFill/>
        </p:spPr>
        <p:txBody>
          <a:bodyPr wrap="square">
            <a:spAutoFit/>
          </a:bodyPr>
          <a:lstStyle/>
          <a:p>
            <a:pPr algn="ctr"/>
            <a:r>
              <a:rPr lang="en-US" sz="1400">
                <a:solidFill>
                  <a:srgbClr val="00B0F0"/>
                </a:solidFill>
                <a:latin typeface="Futura" panose="020B0604020202020204" charset="0"/>
              </a:rPr>
              <a:t>Strategic Prevention Framework</a:t>
            </a:r>
          </a:p>
        </p:txBody>
      </p:sp>
      <p:pic>
        <p:nvPicPr>
          <p:cNvPr id="15" name="Picture 14" descr="Diagram&#10;&#10;Description automatically generated">
            <a:extLst>
              <a:ext uri="{FF2B5EF4-FFF2-40B4-BE49-F238E27FC236}">
                <a16:creationId xmlns:a16="http://schemas.microsoft.com/office/drawing/2014/main" id="{6D60DAB7-6E80-DF18-99B1-E78F211225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1964" y="5480265"/>
            <a:ext cx="5627544" cy="3441270"/>
          </a:xfrm>
          <a:prstGeom prst="rect">
            <a:avLst/>
          </a:prstGeom>
        </p:spPr>
      </p:pic>
    </p:spTree>
    <p:extLst>
      <p:ext uri="{BB962C8B-B14F-4D97-AF65-F5344CB8AC3E}">
        <p14:creationId xmlns:p14="http://schemas.microsoft.com/office/powerpoint/2010/main" val="1352297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txBody>
            <a:bodyPr/>
            <a:lstStyle/>
            <a:p>
              <a:endParaRPr lang="en-US"/>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4343335" y="5143500"/>
            <a:ext cx="49807" cy="1200529"/>
            <a:chOff x="0" y="0"/>
            <a:chExt cx="13118" cy="316189"/>
          </a:xfrm>
        </p:grpSpPr>
        <p:sp>
          <p:nvSpPr>
            <p:cNvPr id="6" name="Freeform 6"/>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9254850" y="5567494"/>
            <a:ext cx="49807" cy="1200529"/>
            <a:chOff x="0" y="0"/>
            <a:chExt cx="13118" cy="316189"/>
          </a:xfrm>
        </p:grpSpPr>
        <p:sp>
          <p:nvSpPr>
            <p:cNvPr id="9" name="Freeform 9"/>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2" name="TextBox 12"/>
          <p:cNvSpPr txBox="1"/>
          <p:nvPr/>
        </p:nvSpPr>
        <p:spPr>
          <a:xfrm>
            <a:off x="1522687" y="2668226"/>
            <a:ext cx="15242625" cy="1938351"/>
          </a:xfrm>
          <a:prstGeom prst="rect">
            <a:avLst/>
          </a:prstGeom>
        </p:spPr>
        <p:txBody>
          <a:bodyPr wrap="square" lIns="0" tIns="0" rIns="0" bIns="0" rtlCol="0" anchor="t">
            <a:spAutoFit/>
          </a:bodyPr>
          <a:lstStyle/>
          <a:p>
            <a:pPr algn="ctr">
              <a:lnSpc>
                <a:spcPts val="3919"/>
              </a:lnSpc>
            </a:pPr>
            <a:r>
              <a:rPr lang="en-US" sz="2799">
                <a:solidFill>
                  <a:srgbClr val="0E406A"/>
                </a:solidFill>
                <a:latin typeface="Futura"/>
              </a:rPr>
              <a:t>In collaboration with the Lead Data Evaluator North Dakota identified three (3) subgroups at greater risk of substance use/misuse. These subgroups were identified through a date driven process and a Statewide Community Health Needs Assessment. The subgroups identified as target populations of the PFS in North Dakota are: </a:t>
            </a:r>
          </a:p>
        </p:txBody>
      </p:sp>
      <p:grpSp>
        <p:nvGrpSpPr>
          <p:cNvPr id="15" name="Group 14">
            <a:extLst>
              <a:ext uri="{FF2B5EF4-FFF2-40B4-BE49-F238E27FC236}">
                <a16:creationId xmlns:a16="http://schemas.microsoft.com/office/drawing/2014/main" id="{F4DBB7D0-29DC-C3CE-0058-4DF5B2187FA9}"/>
              </a:ext>
            </a:extLst>
          </p:cNvPr>
          <p:cNvGrpSpPr/>
          <p:nvPr/>
        </p:nvGrpSpPr>
        <p:grpSpPr>
          <a:xfrm>
            <a:off x="6821076" y="4926941"/>
            <a:ext cx="4573873" cy="1505445"/>
            <a:chOff x="6821075" y="4935265"/>
            <a:chExt cx="4573873" cy="1505445"/>
          </a:xfrm>
        </p:grpSpPr>
        <p:sp>
          <p:nvSpPr>
            <p:cNvPr id="17" name="Freeform 17"/>
            <p:cNvSpPr/>
            <p:nvPr/>
          </p:nvSpPr>
          <p:spPr>
            <a:xfrm>
              <a:off x="6821075" y="4935265"/>
              <a:ext cx="4573873" cy="1505445"/>
            </a:xfrm>
            <a:custGeom>
              <a:avLst/>
              <a:gdLst/>
              <a:ahLst/>
              <a:cxnLst/>
              <a:rect l="l" t="t" r="r" b="b"/>
              <a:pathLst>
                <a:path w="1204641" h="185840">
                  <a:moveTo>
                    <a:pt x="0" y="0"/>
                  </a:moveTo>
                  <a:lnTo>
                    <a:pt x="1204641" y="0"/>
                  </a:lnTo>
                  <a:lnTo>
                    <a:pt x="1204641" y="185840"/>
                  </a:lnTo>
                  <a:lnTo>
                    <a:pt x="0" y="185840"/>
                  </a:lnTo>
                  <a:close/>
                </a:path>
              </a:pathLst>
            </a:custGeom>
            <a:solidFill>
              <a:srgbClr val="D34727"/>
            </a:solidFill>
          </p:spPr>
          <p:txBody>
            <a:bodyPr/>
            <a:lstStyle/>
            <a:p>
              <a:endParaRPr lang="en-US"/>
            </a:p>
          </p:txBody>
        </p:sp>
        <p:sp>
          <p:nvSpPr>
            <p:cNvPr id="24" name="TextBox 22">
              <a:extLst>
                <a:ext uri="{FF2B5EF4-FFF2-40B4-BE49-F238E27FC236}">
                  <a16:creationId xmlns:a16="http://schemas.microsoft.com/office/drawing/2014/main" id="{7C88032D-3B7D-462B-790F-B0D68C7D79DA}"/>
                </a:ext>
              </a:extLst>
            </p:cNvPr>
            <p:cNvSpPr txBox="1"/>
            <p:nvPr/>
          </p:nvSpPr>
          <p:spPr>
            <a:xfrm>
              <a:off x="7090729" y="5508760"/>
              <a:ext cx="4228164" cy="346698"/>
            </a:xfrm>
            <a:prstGeom prst="rect">
              <a:avLst/>
            </a:prstGeom>
          </p:spPr>
          <p:txBody>
            <a:bodyPr lIns="0" tIns="0" rIns="0" bIns="0" rtlCol="0" anchor="t">
              <a:spAutoFit/>
            </a:bodyPr>
            <a:lstStyle/>
            <a:p>
              <a:pPr algn="ctr">
                <a:lnSpc>
                  <a:spcPts val="2859"/>
                </a:lnSpc>
                <a:spcBef>
                  <a:spcPct val="0"/>
                </a:spcBef>
              </a:pPr>
              <a:r>
                <a:rPr lang="en-US" sz="2150">
                  <a:solidFill>
                    <a:schemeClr val="bg1"/>
                  </a:solidFill>
                  <a:latin typeface="Futura Italics"/>
                </a:rPr>
                <a:t>College students</a:t>
              </a:r>
              <a:endParaRPr lang="en-US">
                <a:solidFill>
                  <a:schemeClr val="bg1"/>
                </a:solidFill>
                <a:cs typeface="Calibri"/>
              </a:endParaRPr>
            </a:p>
          </p:txBody>
        </p:sp>
      </p:grpSp>
      <p:grpSp>
        <p:nvGrpSpPr>
          <p:cNvPr id="18" name="Group 17">
            <a:extLst>
              <a:ext uri="{FF2B5EF4-FFF2-40B4-BE49-F238E27FC236}">
                <a16:creationId xmlns:a16="http://schemas.microsoft.com/office/drawing/2014/main" id="{3EB3B5D6-AB1A-6A10-4FAE-7BB85E570BB3}"/>
              </a:ext>
            </a:extLst>
          </p:cNvPr>
          <p:cNvGrpSpPr/>
          <p:nvPr/>
        </p:nvGrpSpPr>
        <p:grpSpPr>
          <a:xfrm>
            <a:off x="1599938" y="4926941"/>
            <a:ext cx="4232475" cy="1505445"/>
            <a:chOff x="1599938" y="4926941"/>
            <a:chExt cx="4232475" cy="1505445"/>
          </a:xfrm>
        </p:grpSpPr>
        <p:sp>
          <p:nvSpPr>
            <p:cNvPr id="14" name="Freeform 14"/>
            <p:cNvSpPr/>
            <p:nvPr/>
          </p:nvSpPr>
          <p:spPr>
            <a:xfrm>
              <a:off x="1599938" y="4926941"/>
              <a:ext cx="4232475" cy="1505445"/>
            </a:xfrm>
            <a:custGeom>
              <a:avLst/>
              <a:gdLst/>
              <a:ahLst/>
              <a:cxnLst/>
              <a:rect l="l" t="t" r="r" b="b"/>
              <a:pathLst>
                <a:path w="1114726" h="185840">
                  <a:moveTo>
                    <a:pt x="0" y="0"/>
                  </a:moveTo>
                  <a:lnTo>
                    <a:pt x="1114726" y="0"/>
                  </a:lnTo>
                  <a:lnTo>
                    <a:pt x="1114726" y="185840"/>
                  </a:lnTo>
                  <a:lnTo>
                    <a:pt x="0" y="185840"/>
                  </a:lnTo>
                  <a:close/>
                </a:path>
              </a:pathLst>
            </a:custGeom>
            <a:solidFill>
              <a:srgbClr val="D34727"/>
            </a:solidFill>
          </p:spPr>
          <p:txBody>
            <a:bodyPr/>
            <a:lstStyle/>
            <a:p>
              <a:endParaRPr lang="en-US"/>
            </a:p>
          </p:txBody>
        </p:sp>
        <p:sp>
          <p:nvSpPr>
            <p:cNvPr id="25" name="TextBox 22">
              <a:extLst>
                <a:ext uri="{FF2B5EF4-FFF2-40B4-BE49-F238E27FC236}">
                  <a16:creationId xmlns:a16="http://schemas.microsoft.com/office/drawing/2014/main" id="{06A0AA97-E48E-5205-773A-E18512095F5A}"/>
                </a:ext>
              </a:extLst>
            </p:cNvPr>
            <p:cNvSpPr txBox="1"/>
            <p:nvPr/>
          </p:nvSpPr>
          <p:spPr>
            <a:xfrm>
              <a:off x="1604249" y="5314487"/>
              <a:ext cx="4228164" cy="718595"/>
            </a:xfrm>
            <a:prstGeom prst="rect">
              <a:avLst/>
            </a:prstGeom>
          </p:spPr>
          <p:txBody>
            <a:bodyPr lIns="0" tIns="0" rIns="0" bIns="0" rtlCol="0" anchor="t">
              <a:spAutoFit/>
            </a:bodyPr>
            <a:lstStyle/>
            <a:p>
              <a:pPr algn="ctr">
                <a:lnSpc>
                  <a:spcPts val="2859"/>
                </a:lnSpc>
                <a:spcBef>
                  <a:spcPct val="0"/>
                </a:spcBef>
              </a:pPr>
              <a:r>
                <a:rPr lang="en-US" sz="2150">
                  <a:solidFill>
                    <a:schemeClr val="bg1"/>
                  </a:solidFill>
                  <a:latin typeface="Futura Italics"/>
                </a:rPr>
                <a:t>Active-duty military members and their families</a:t>
              </a:r>
              <a:endParaRPr lang="en-US"/>
            </a:p>
          </p:txBody>
        </p:sp>
      </p:grpSp>
      <p:grpSp>
        <p:nvGrpSpPr>
          <p:cNvPr id="16" name="Group 15">
            <a:extLst>
              <a:ext uri="{FF2B5EF4-FFF2-40B4-BE49-F238E27FC236}">
                <a16:creationId xmlns:a16="http://schemas.microsoft.com/office/drawing/2014/main" id="{65C145B4-1FEC-43DC-22B6-65AC8A2C1136}"/>
              </a:ext>
            </a:extLst>
          </p:cNvPr>
          <p:cNvGrpSpPr/>
          <p:nvPr/>
        </p:nvGrpSpPr>
        <p:grpSpPr>
          <a:xfrm>
            <a:off x="12383611" y="4926941"/>
            <a:ext cx="4228164" cy="1505445"/>
            <a:chOff x="12383611" y="4926941"/>
            <a:chExt cx="4228164" cy="1505445"/>
          </a:xfrm>
        </p:grpSpPr>
        <p:sp>
          <p:nvSpPr>
            <p:cNvPr id="20" name="Freeform 20"/>
            <p:cNvSpPr/>
            <p:nvPr/>
          </p:nvSpPr>
          <p:spPr>
            <a:xfrm>
              <a:off x="12383611" y="4926941"/>
              <a:ext cx="4228164" cy="1505445"/>
            </a:xfrm>
            <a:custGeom>
              <a:avLst/>
              <a:gdLst/>
              <a:ahLst/>
              <a:cxnLst/>
              <a:rect l="l" t="t" r="r" b="b"/>
              <a:pathLst>
                <a:path w="1113590" h="185840">
                  <a:moveTo>
                    <a:pt x="0" y="0"/>
                  </a:moveTo>
                  <a:lnTo>
                    <a:pt x="1113590" y="0"/>
                  </a:lnTo>
                  <a:lnTo>
                    <a:pt x="1113590" y="185840"/>
                  </a:lnTo>
                  <a:lnTo>
                    <a:pt x="0" y="185840"/>
                  </a:lnTo>
                  <a:close/>
                </a:path>
              </a:pathLst>
            </a:custGeom>
            <a:solidFill>
              <a:srgbClr val="D34727"/>
            </a:solidFill>
          </p:spPr>
          <p:txBody>
            <a:bodyPr/>
            <a:lstStyle/>
            <a:p>
              <a:endParaRPr lang="en-US"/>
            </a:p>
          </p:txBody>
        </p:sp>
        <p:sp>
          <p:nvSpPr>
            <p:cNvPr id="26" name="TextBox 22">
              <a:extLst>
                <a:ext uri="{FF2B5EF4-FFF2-40B4-BE49-F238E27FC236}">
                  <a16:creationId xmlns:a16="http://schemas.microsoft.com/office/drawing/2014/main" id="{35199E7B-A53D-0793-BBA3-63FD9140DB29}"/>
                </a:ext>
              </a:extLst>
            </p:cNvPr>
            <p:cNvSpPr txBox="1"/>
            <p:nvPr/>
          </p:nvSpPr>
          <p:spPr>
            <a:xfrm>
              <a:off x="12383611" y="5108977"/>
              <a:ext cx="4228164" cy="1070999"/>
            </a:xfrm>
            <a:prstGeom prst="rect">
              <a:avLst/>
            </a:prstGeom>
          </p:spPr>
          <p:txBody>
            <a:bodyPr lIns="0" tIns="0" rIns="0" bIns="0" rtlCol="0" anchor="t">
              <a:spAutoFit/>
            </a:bodyPr>
            <a:lstStyle/>
            <a:p>
              <a:pPr algn="ctr">
                <a:lnSpc>
                  <a:spcPts val="2859"/>
                </a:lnSpc>
                <a:spcBef>
                  <a:spcPct val="0"/>
                </a:spcBef>
              </a:pPr>
              <a:r>
                <a:rPr lang="en-US" sz="2150">
                  <a:solidFill>
                    <a:schemeClr val="bg1"/>
                  </a:solidFill>
                  <a:latin typeface="Futura Italics"/>
                  <a:cs typeface="Calibri"/>
                </a:rPr>
                <a:t>Children of parents with a substance use disorder or mental health condition</a:t>
              </a:r>
            </a:p>
          </p:txBody>
        </p:sp>
      </p:grpSp>
      <p:sp>
        <p:nvSpPr>
          <p:cNvPr id="28" name="TextBox 11">
            <a:extLst>
              <a:ext uri="{FF2B5EF4-FFF2-40B4-BE49-F238E27FC236}">
                <a16:creationId xmlns:a16="http://schemas.microsoft.com/office/drawing/2014/main" id="{620C1E84-9B97-FEF5-C22D-E5089B206A3F}"/>
              </a:ext>
            </a:extLst>
          </p:cNvPr>
          <p:cNvSpPr txBox="1"/>
          <p:nvPr/>
        </p:nvSpPr>
        <p:spPr>
          <a:xfrm>
            <a:off x="1028700" y="1118654"/>
            <a:ext cx="16230600" cy="1267655"/>
          </a:xfrm>
          <a:prstGeom prst="rect">
            <a:avLst/>
          </a:prstGeom>
        </p:spPr>
        <p:txBody>
          <a:bodyPr wrap="square" lIns="0" tIns="0" rIns="0" bIns="0" rtlCol="0" anchor="t">
            <a:spAutoFit/>
          </a:bodyPr>
          <a:lstStyle/>
          <a:p>
            <a:pPr marL="0" lvl="0" indent="0" algn="ctr">
              <a:lnSpc>
                <a:spcPts val="11519"/>
              </a:lnSpc>
              <a:spcBef>
                <a:spcPct val="0"/>
              </a:spcBef>
            </a:pPr>
            <a:r>
              <a:rPr lang="en-US" sz="7200">
                <a:solidFill>
                  <a:srgbClr val="049FDA"/>
                </a:solidFill>
                <a:latin typeface="Futura"/>
              </a:rPr>
              <a:t>PFS IN NORTH DAKOTA</a:t>
            </a:r>
          </a:p>
        </p:txBody>
      </p:sp>
      <p:sp>
        <p:nvSpPr>
          <p:cNvPr id="11" name="TextBox 12">
            <a:extLst>
              <a:ext uri="{FF2B5EF4-FFF2-40B4-BE49-F238E27FC236}">
                <a16:creationId xmlns:a16="http://schemas.microsoft.com/office/drawing/2014/main" id="{9F6DF6CB-F3F8-9E2D-F70B-21A0DF6C4DDB}"/>
              </a:ext>
            </a:extLst>
          </p:cNvPr>
          <p:cNvSpPr txBox="1"/>
          <p:nvPr/>
        </p:nvSpPr>
        <p:spPr>
          <a:xfrm>
            <a:off x="1411838" y="7434344"/>
            <a:ext cx="15242625" cy="1438214"/>
          </a:xfrm>
          <a:prstGeom prst="rect">
            <a:avLst/>
          </a:prstGeom>
        </p:spPr>
        <p:txBody>
          <a:bodyPr wrap="square" lIns="0" tIns="0" rIns="0" bIns="0" rtlCol="0" anchor="t">
            <a:spAutoFit/>
          </a:bodyPr>
          <a:lstStyle/>
          <a:p>
            <a:pPr marL="457200" indent="-457200">
              <a:lnSpc>
                <a:spcPts val="3919"/>
              </a:lnSpc>
              <a:buFont typeface="Arial" panose="020B0604020202020204" pitchFamily="34" charset="0"/>
              <a:buChar char="•"/>
            </a:pPr>
            <a:r>
              <a:rPr lang="en-US" sz="2799">
                <a:solidFill>
                  <a:srgbClr val="0E406A"/>
                </a:solidFill>
                <a:latin typeface="Futura"/>
              </a:rPr>
              <a:t>Build upon the North Dakota Prevention infrastructure</a:t>
            </a:r>
          </a:p>
          <a:p>
            <a:pPr marL="457200" indent="-457200">
              <a:lnSpc>
                <a:spcPts val="3919"/>
              </a:lnSpc>
              <a:buFont typeface="Arial" panose="020B0604020202020204" pitchFamily="34" charset="0"/>
              <a:buChar char="•"/>
            </a:pPr>
            <a:r>
              <a:rPr lang="en-US" sz="2799">
                <a:solidFill>
                  <a:srgbClr val="0E406A"/>
                </a:solidFill>
                <a:latin typeface="Futura"/>
              </a:rPr>
              <a:t>Support implementation of the SPF and Evidence-Based Prevention Strategies</a:t>
            </a:r>
          </a:p>
          <a:p>
            <a:pPr marL="457200" indent="-457200">
              <a:lnSpc>
                <a:spcPts val="3919"/>
              </a:lnSpc>
              <a:buFont typeface="Arial" panose="020B0604020202020204" pitchFamily="34" charset="0"/>
              <a:buChar char="•"/>
            </a:pPr>
            <a:r>
              <a:rPr lang="en-US" sz="2799">
                <a:solidFill>
                  <a:srgbClr val="0E406A"/>
                </a:solidFill>
                <a:latin typeface="Futura"/>
              </a:rPr>
              <a:t>Build capacity of local prevention providers to apply for future funding</a:t>
            </a:r>
          </a:p>
        </p:txBody>
      </p:sp>
      <p:sp>
        <p:nvSpPr>
          <p:cNvPr id="13" name="TextBox 11">
            <a:extLst>
              <a:ext uri="{FF2B5EF4-FFF2-40B4-BE49-F238E27FC236}">
                <a16:creationId xmlns:a16="http://schemas.microsoft.com/office/drawing/2014/main" id="{3D0DAA96-0CAB-7C6E-D483-E5B8C0D93DEF}"/>
              </a:ext>
            </a:extLst>
          </p:cNvPr>
          <p:cNvSpPr txBox="1"/>
          <p:nvPr/>
        </p:nvSpPr>
        <p:spPr>
          <a:xfrm>
            <a:off x="1028700" y="6766601"/>
            <a:ext cx="2128132" cy="615553"/>
          </a:xfrm>
          <a:prstGeom prst="rect">
            <a:avLst/>
          </a:prstGeom>
        </p:spPr>
        <p:txBody>
          <a:bodyPr wrap="square" lIns="0" tIns="0" rIns="0" bIns="0" rtlCol="0" anchor="t">
            <a:spAutoFit/>
          </a:bodyPr>
          <a:lstStyle/>
          <a:p>
            <a:pPr marL="0" lvl="0" indent="0" algn="ctr">
              <a:spcBef>
                <a:spcPct val="0"/>
              </a:spcBef>
            </a:pPr>
            <a:r>
              <a:rPr lang="en-US" sz="4000">
                <a:solidFill>
                  <a:srgbClr val="049FDA"/>
                </a:solidFill>
                <a:latin typeface="Futura"/>
              </a:rPr>
              <a:t>Goals: </a:t>
            </a:r>
          </a:p>
        </p:txBody>
      </p:sp>
    </p:spTree>
    <p:extLst>
      <p:ext uri="{BB962C8B-B14F-4D97-AF65-F5344CB8AC3E}">
        <p14:creationId xmlns:p14="http://schemas.microsoft.com/office/powerpoint/2010/main" val="1976318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txBody>
            <a:bodyPr/>
            <a:lstStyle/>
            <a:p>
              <a:endParaRPr lang="en-US"/>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3849347" y="7344038"/>
            <a:ext cx="49807" cy="1200529"/>
            <a:chOff x="0" y="0"/>
            <a:chExt cx="13118" cy="316189"/>
          </a:xfrm>
        </p:grpSpPr>
        <p:sp>
          <p:nvSpPr>
            <p:cNvPr id="6" name="Freeform 6"/>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9068170" y="7650393"/>
            <a:ext cx="49807" cy="1200529"/>
            <a:chOff x="0" y="0"/>
            <a:chExt cx="13118" cy="316189"/>
          </a:xfrm>
        </p:grpSpPr>
        <p:sp>
          <p:nvSpPr>
            <p:cNvPr id="9" name="Freeform 9"/>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2885483" y="1289408"/>
            <a:ext cx="12365374" cy="1303562"/>
          </a:xfrm>
          <a:prstGeom prst="rect">
            <a:avLst/>
          </a:prstGeom>
        </p:spPr>
        <p:txBody>
          <a:bodyPr lIns="0" tIns="0" rIns="0" bIns="0" rtlCol="0" anchor="t">
            <a:spAutoFit/>
          </a:bodyPr>
          <a:lstStyle/>
          <a:p>
            <a:pPr marL="0" lvl="0" indent="0" algn="ctr">
              <a:lnSpc>
                <a:spcPts val="11519"/>
              </a:lnSpc>
              <a:spcBef>
                <a:spcPct val="0"/>
              </a:spcBef>
            </a:pPr>
            <a:r>
              <a:rPr lang="en-US" sz="8800">
                <a:solidFill>
                  <a:srgbClr val="049FDA"/>
                </a:solidFill>
                <a:latin typeface="Futura"/>
              </a:rPr>
              <a:t>FUNDING</a:t>
            </a:r>
          </a:p>
        </p:txBody>
      </p:sp>
      <p:sp>
        <p:nvSpPr>
          <p:cNvPr id="12" name="TextBox 12"/>
          <p:cNvSpPr txBox="1"/>
          <p:nvPr/>
        </p:nvSpPr>
        <p:spPr>
          <a:xfrm>
            <a:off x="1767588" y="2821069"/>
            <a:ext cx="10544232" cy="2991203"/>
          </a:xfrm>
          <a:prstGeom prst="rect">
            <a:avLst/>
          </a:prstGeom>
        </p:spPr>
        <p:txBody>
          <a:bodyPr wrap="square" lIns="0" tIns="0" rIns="0" bIns="0" rtlCol="0" anchor="t">
            <a:spAutoFit/>
          </a:bodyPr>
          <a:lstStyle/>
          <a:p>
            <a:pPr>
              <a:lnSpc>
                <a:spcPts val="4759"/>
              </a:lnSpc>
            </a:pPr>
            <a:r>
              <a:rPr lang="en-US" sz="3000">
                <a:solidFill>
                  <a:srgbClr val="0E406A"/>
                </a:solidFill>
                <a:latin typeface="Futura" panose="020B0604020202020204" charset="0"/>
              </a:rPr>
              <a:t>The North Dakota Department of Health and Human Services’ Behavioral Health Division (BHD) was awarded the Partnership for Success grant in October of 2023 ($1,250,000 per year, for up to 5 years) from the Substance Abuse and Mental Health Services Administration (SAMHSA).</a:t>
            </a:r>
          </a:p>
        </p:txBody>
      </p:sp>
      <p:sp>
        <p:nvSpPr>
          <p:cNvPr id="16" name="TextBox 15">
            <a:extLst>
              <a:ext uri="{FF2B5EF4-FFF2-40B4-BE49-F238E27FC236}">
                <a16:creationId xmlns:a16="http://schemas.microsoft.com/office/drawing/2014/main" id="{7F2B883F-8550-07F7-B60B-64FB64754B5B}"/>
              </a:ext>
            </a:extLst>
          </p:cNvPr>
          <p:cNvSpPr txBox="1"/>
          <p:nvPr/>
        </p:nvSpPr>
        <p:spPr>
          <a:xfrm>
            <a:off x="1767588" y="6142244"/>
            <a:ext cx="10620369" cy="2467983"/>
          </a:xfrm>
          <a:prstGeom prst="rect">
            <a:avLst/>
          </a:prstGeom>
          <a:noFill/>
        </p:spPr>
        <p:txBody>
          <a:bodyPr wrap="square">
            <a:spAutoFit/>
          </a:bodyPr>
          <a:lstStyle/>
          <a:p>
            <a:pPr marL="0" marR="0" lvl="0" indent="0" defTabSz="914400" rtl="0" eaLnBrk="1" fontAlgn="auto" latinLnBrk="0" hangingPunct="1">
              <a:lnSpc>
                <a:spcPts val="4759"/>
              </a:lnSpc>
              <a:spcBef>
                <a:spcPts val="0"/>
              </a:spcBef>
              <a:spcAft>
                <a:spcPts val="0"/>
              </a:spcAft>
              <a:buClrTx/>
              <a:buSzTx/>
              <a:buFontTx/>
              <a:buNone/>
              <a:tabLst/>
              <a:defRPr/>
            </a:pPr>
            <a:r>
              <a:rPr kumimoji="0" lang="en-US" sz="3000" b="0" i="0" u="none" strike="noStrike" kern="1200" cap="none" spc="0" normalizeH="0" baseline="0" noProof="0">
                <a:ln>
                  <a:noFill/>
                </a:ln>
                <a:solidFill>
                  <a:srgbClr val="0E406A"/>
                </a:solidFill>
                <a:effectLst/>
                <a:uLnTx/>
                <a:uFillTx/>
                <a:latin typeface="Futura" panose="020B0604020202020204" charset="0"/>
                <a:ea typeface="+mn-ea"/>
                <a:cs typeface="+mn-cs"/>
              </a:rPr>
              <a:t>64% of the funding will be allocated to support community level providers. Funding will also be used to contract with the project Lead Evaluator and a Training and Technical Assistance vendor. </a:t>
            </a:r>
          </a:p>
        </p:txBody>
      </p:sp>
      <p:pic>
        <p:nvPicPr>
          <p:cNvPr id="18" name="Picture 17">
            <a:extLst>
              <a:ext uri="{FF2B5EF4-FFF2-40B4-BE49-F238E27FC236}">
                <a16:creationId xmlns:a16="http://schemas.microsoft.com/office/drawing/2014/main" id="{DAD8FC52-E7B1-B392-36C9-689B8803F28F}"/>
              </a:ext>
            </a:extLst>
          </p:cNvPr>
          <p:cNvPicPr>
            <a:picLocks noChangeAspect="1"/>
          </p:cNvPicPr>
          <p:nvPr/>
        </p:nvPicPr>
        <p:blipFill rotWithShape="1">
          <a:blip r:embed="rId3"/>
          <a:srcRect l="6732" t="4887" r="6853" b="2498"/>
          <a:stretch/>
        </p:blipFill>
        <p:spPr>
          <a:xfrm>
            <a:off x="12483549" y="2255983"/>
            <a:ext cx="4379078" cy="646233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txBody>
            <a:bodyPr/>
            <a:lstStyle/>
            <a:p>
              <a:endParaRPr lang="en-US"/>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3849347" y="7344038"/>
            <a:ext cx="49807" cy="1200529"/>
            <a:chOff x="0" y="0"/>
            <a:chExt cx="13118" cy="316189"/>
          </a:xfrm>
        </p:grpSpPr>
        <p:sp>
          <p:nvSpPr>
            <p:cNvPr id="6" name="Freeform 6"/>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9253538" y="7344038"/>
            <a:ext cx="49807" cy="1200529"/>
            <a:chOff x="0" y="0"/>
            <a:chExt cx="13118" cy="316189"/>
          </a:xfrm>
        </p:grpSpPr>
        <p:sp>
          <p:nvSpPr>
            <p:cNvPr id="9" name="Freeform 9"/>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166191" y="1303309"/>
            <a:ext cx="15942366" cy="1267655"/>
          </a:xfrm>
          <a:prstGeom prst="rect">
            <a:avLst/>
          </a:prstGeom>
        </p:spPr>
        <p:txBody>
          <a:bodyPr wrap="square" lIns="0" tIns="0" rIns="0" bIns="0" rtlCol="0" anchor="t">
            <a:spAutoFit/>
          </a:bodyPr>
          <a:lstStyle/>
          <a:p>
            <a:pPr marL="0" lvl="0" indent="0" algn="ctr">
              <a:lnSpc>
                <a:spcPts val="11519"/>
              </a:lnSpc>
              <a:spcBef>
                <a:spcPct val="0"/>
              </a:spcBef>
            </a:pPr>
            <a:r>
              <a:rPr lang="en-US" sz="7200">
                <a:solidFill>
                  <a:srgbClr val="049FDA"/>
                </a:solidFill>
                <a:latin typeface="Futura"/>
              </a:rPr>
              <a:t>HIGH NEED COMMUNITY FUNDING</a:t>
            </a:r>
          </a:p>
        </p:txBody>
      </p:sp>
      <p:sp>
        <p:nvSpPr>
          <p:cNvPr id="16" name="TextBox 15">
            <a:extLst>
              <a:ext uri="{FF2B5EF4-FFF2-40B4-BE49-F238E27FC236}">
                <a16:creationId xmlns:a16="http://schemas.microsoft.com/office/drawing/2014/main" id="{5EF638CD-F74A-B84C-53F4-FAF310CF99AB}"/>
              </a:ext>
            </a:extLst>
          </p:cNvPr>
          <p:cNvSpPr txBox="1"/>
          <p:nvPr/>
        </p:nvSpPr>
        <p:spPr>
          <a:xfrm>
            <a:off x="4854248" y="5324809"/>
            <a:ext cx="8590936" cy="3703578"/>
          </a:xfrm>
          <a:prstGeom prst="rect">
            <a:avLst/>
          </a:prstGeom>
          <a:noFill/>
        </p:spPr>
        <p:txBody>
          <a:bodyPr wrap="square" lIns="91440" tIns="45720" rIns="91440" bIns="45720" anchor="t">
            <a:spAutoFit/>
          </a:bodyPr>
          <a:lstStyle/>
          <a:p>
            <a:pPr marL="0" marR="0" lvl="0" indent="0" defTabSz="914400" rtl="0" eaLnBrk="1" fontAlgn="auto" latinLnBrk="0" hangingPunct="1">
              <a:lnSpc>
                <a:spcPts val="4759"/>
              </a:lnSpc>
              <a:spcBef>
                <a:spcPts val="0"/>
              </a:spcBef>
              <a:spcAft>
                <a:spcPts val="0"/>
              </a:spcAft>
              <a:buClrTx/>
              <a:buSzTx/>
              <a:buFontTx/>
              <a:buNone/>
              <a:tabLst/>
              <a:defRPr/>
            </a:pPr>
            <a:r>
              <a:rPr kumimoji="0" lang="en-US" sz="3350" b="0" i="0" u="none" strike="noStrike" kern="1200" cap="none" spc="0" normalizeH="0" baseline="0" noProof="0">
                <a:ln>
                  <a:noFill/>
                </a:ln>
                <a:solidFill>
                  <a:srgbClr val="0E406A"/>
                </a:solidFill>
                <a:effectLst/>
                <a:uLnTx/>
                <a:uFillTx/>
                <a:latin typeface="Futura Bold"/>
                <a:ea typeface="+mn-ea"/>
                <a:cs typeface="+mn-cs"/>
              </a:rPr>
              <a:t>Funding Distribution</a:t>
            </a:r>
          </a:p>
          <a:p>
            <a:pPr marL="457200" marR="0" lvl="0" indent="-457200" defTabSz="914400" rtl="0" eaLnBrk="1" fontAlgn="auto" latinLnBrk="0" hangingPunct="1">
              <a:lnSpc>
                <a:spcPts val="4759"/>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srgbClr val="0E406A"/>
                </a:solidFill>
                <a:effectLst/>
                <a:uLnTx/>
                <a:uFillTx/>
                <a:latin typeface="Futura"/>
              </a:rPr>
              <a:t>Base Funding Amount Per Year = $130,000</a:t>
            </a:r>
            <a:endParaRPr lang="en-US" sz="3200" b="0" i="0" u="none" strike="noStrike" kern="1200" cap="none" spc="0" normalizeH="0" baseline="0" noProof="0">
              <a:ln>
                <a:noFill/>
              </a:ln>
              <a:solidFill>
                <a:srgbClr val="0E406A"/>
              </a:solidFill>
              <a:effectLst/>
              <a:uLnTx/>
              <a:uFillTx/>
              <a:latin typeface="Futura"/>
            </a:endParaRPr>
          </a:p>
          <a:p>
            <a:pPr marL="457200" marR="0" lvl="0" indent="-457200" defTabSz="914400" rtl="0" eaLnBrk="1" fontAlgn="auto" latinLnBrk="0" hangingPunct="1">
              <a:lnSpc>
                <a:spcPts val="4759"/>
              </a:lnSpc>
              <a:spcBef>
                <a:spcPts val="0"/>
              </a:spcBef>
              <a:spcAft>
                <a:spcPts val="0"/>
              </a:spcAft>
              <a:buClrTx/>
              <a:buSzTx/>
              <a:buFont typeface="Arial" panose="020B0604020202020204" pitchFamily="34" charset="0"/>
              <a:buChar char="•"/>
              <a:tabLst/>
              <a:defRPr/>
            </a:pPr>
            <a:r>
              <a:rPr lang="en-US" sz="3200">
                <a:solidFill>
                  <a:srgbClr val="0E406A"/>
                </a:solidFill>
                <a:latin typeface="Futura"/>
              </a:rPr>
              <a:t>Enhancement Amount Per Point = $50,000</a:t>
            </a:r>
          </a:p>
          <a:p>
            <a:pPr marL="914400" lvl="1" indent="-457200">
              <a:lnSpc>
                <a:spcPts val="4759"/>
              </a:lnSpc>
              <a:buFont typeface="Arial" panose="020B0604020202020204" pitchFamily="34" charset="0"/>
              <a:buChar char="•"/>
              <a:defRPr/>
            </a:pPr>
            <a:r>
              <a:rPr kumimoji="0" lang="en-US" sz="3200" b="0" i="0" u="none" strike="noStrike" kern="1200" cap="none" spc="0" normalizeH="0" baseline="0" noProof="0">
                <a:ln>
                  <a:noFill/>
                </a:ln>
                <a:solidFill>
                  <a:srgbClr val="0E406A"/>
                </a:solidFill>
                <a:effectLst/>
                <a:uLnTx/>
                <a:uFillTx/>
                <a:latin typeface="Futura"/>
              </a:rPr>
              <a:t>Enhancement </a:t>
            </a:r>
            <a:r>
              <a:rPr lang="en-US" sz="3200">
                <a:solidFill>
                  <a:srgbClr val="0E406A"/>
                </a:solidFill>
                <a:latin typeface="Futura"/>
              </a:rPr>
              <a:t>Scores 1 Point: </a:t>
            </a:r>
          </a:p>
          <a:p>
            <a:pPr marL="1371600" lvl="2" indent="-457200">
              <a:lnSpc>
                <a:spcPts val="4759"/>
              </a:lnSpc>
              <a:buFont typeface="Arial" panose="020B0604020202020204" pitchFamily="34" charset="0"/>
              <a:buChar char="•"/>
              <a:defRPr/>
            </a:pPr>
            <a:r>
              <a:rPr lang="en-US" sz="3200">
                <a:solidFill>
                  <a:srgbClr val="0E406A"/>
                </a:solidFill>
                <a:latin typeface="Futura"/>
              </a:rPr>
              <a:t>College Population over 10,000</a:t>
            </a:r>
          </a:p>
          <a:p>
            <a:pPr marL="1371600" lvl="2" indent="-457200">
              <a:lnSpc>
                <a:spcPts val="4759"/>
              </a:lnSpc>
              <a:buFont typeface="Arial" panose="020B0604020202020204" pitchFamily="34" charset="0"/>
              <a:buChar char="•"/>
              <a:defRPr/>
            </a:pPr>
            <a:r>
              <a:rPr lang="en-US" sz="3200">
                <a:solidFill>
                  <a:srgbClr val="0E406A"/>
                </a:solidFill>
                <a:latin typeface="Futura"/>
              </a:rPr>
              <a:t>Military Base</a:t>
            </a:r>
            <a:endParaRPr lang="en-US" sz="3200">
              <a:solidFill>
                <a:srgbClr val="0E406A"/>
              </a:solidFill>
              <a:latin typeface="Futura" panose="020B0604020202020204" charset="0"/>
            </a:endParaRPr>
          </a:p>
        </p:txBody>
      </p:sp>
      <p:sp>
        <p:nvSpPr>
          <p:cNvPr id="13" name="TextBox 12">
            <a:extLst>
              <a:ext uri="{FF2B5EF4-FFF2-40B4-BE49-F238E27FC236}">
                <a16:creationId xmlns:a16="http://schemas.microsoft.com/office/drawing/2014/main" id="{9E3AB50B-7624-EFCA-4F7A-7750F600A141}"/>
              </a:ext>
            </a:extLst>
          </p:cNvPr>
          <p:cNvSpPr txBox="1"/>
          <p:nvPr/>
        </p:nvSpPr>
        <p:spPr>
          <a:xfrm>
            <a:off x="1521781" y="2676373"/>
            <a:ext cx="15241531" cy="2467983"/>
          </a:xfrm>
          <a:prstGeom prst="rect">
            <a:avLst/>
          </a:prstGeom>
          <a:noFill/>
        </p:spPr>
        <p:txBody>
          <a:bodyPr wrap="square" lIns="91440" tIns="45720" rIns="91440" bIns="45720" anchor="t">
            <a:spAutoFit/>
          </a:bodyPr>
          <a:lstStyle/>
          <a:p>
            <a:pPr algn="ctr">
              <a:lnSpc>
                <a:spcPts val="4759"/>
              </a:lnSpc>
              <a:defRPr/>
            </a:pPr>
            <a:r>
              <a:rPr lang="en-US" sz="3000">
                <a:solidFill>
                  <a:srgbClr val="0E406A"/>
                </a:solidFill>
                <a:latin typeface="Futura"/>
              </a:rPr>
              <a:t>$800,000 per year is designated to fund high need communities within North Dakota to support and implement evidence-based prevention strategies and to build local prevention provider capacity. This funding will be paid out to communities at a flat monthly rate based on tiered funding distribution.</a:t>
            </a:r>
            <a:endParaRPr lang="en-US" sz="3000" b="0" i="0" u="none" strike="noStrike" kern="1200" cap="none" spc="0" normalizeH="0" baseline="0" noProof="0">
              <a:ln>
                <a:noFill/>
              </a:ln>
              <a:solidFill>
                <a:srgbClr val="0E406A"/>
              </a:solidFill>
              <a:effectLst/>
              <a:uLnTx/>
              <a:uFillTx/>
              <a:latin typeface="Futura" panose="020B0604020202020204" charset="0"/>
            </a:endParaRPr>
          </a:p>
        </p:txBody>
      </p:sp>
    </p:spTree>
    <p:extLst>
      <p:ext uri="{BB962C8B-B14F-4D97-AF65-F5344CB8AC3E}">
        <p14:creationId xmlns:p14="http://schemas.microsoft.com/office/powerpoint/2010/main" val="1464529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txBody>
            <a:bodyPr/>
            <a:lstStyle/>
            <a:p>
              <a:endParaRPr lang="en-US"/>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3849347" y="7344038"/>
            <a:ext cx="49807" cy="1200529"/>
            <a:chOff x="0" y="0"/>
            <a:chExt cx="13118" cy="316189"/>
          </a:xfrm>
        </p:grpSpPr>
        <p:sp>
          <p:nvSpPr>
            <p:cNvPr id="6" name="Freeform 6"/>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9253538" y="7344038"/>
            <a:ext cx="49807" cy="1200529"/>
            <a:chOff x="0" y="0"/>
            <a:chExt cx="13118" cy="316189"/>
          </a:xfrm>
        </p:grpSpPr>
        <p:sp>
          <p:nvSpPr>
            <p:cNvPr id="9" name="Freeform 9"/>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28700" y="1345011"/>
            <a:ext cx="16230600" cy="923330"/>
          </a:xfrm>
          <a:prstGeom prst="rect">
            <a:avLst/>
          </a:prstGeom>
        </p:spPr>
        <p:txBody>
          <a:bodyPr lIns="0" tIns="0" rIns="0" bIns="0" rtlCol="0" anchor="t">
            <a:spAutoFit/>
          </a:bodyPr>
          <a:lstStyle/>
          <a:p>
            <a:pPr marL="0" lvl="0" indent="0" algn="ctr">
              <a:lnSpc>
                <a:spcPts val="7200"/>
              </a:lnSpc>
              <a:spcBef>
                <a:spcPct val="0"/>
              </a:spcBef>
            </a:pPr>
            <a:r>
              <a:rPr lang="en-US" sz="6000">
                <a:solidFill>
                  <a:srgbClr val="049FDA"/>
                </a:solidFill>
                <a:latin typeface="Futura"/>
              </a:rPr>
              <a:t>PFS HIGH NEED COMMUNITIES</a:t>
            </a:r>
          </a:p>
        </p:txBody>
      </p:sp>
      <p:sp>
        <p:nvSpPr>
          <p:cNvPr id="14" name="Freeform 14">
            <a:extLst>
              <a:ext uri="{FF2B5EF4-FFF2-40B4-BE49-F238E27FC236}">
                <a16:creationId xmlns:a16="http://schemas.microsoft.com/office/drawing/2014/main" id="{AC16F9A7-6365-58C3-4A03-353BEB0E4FFC}"/>
              </a:ext>
            </a:extLst>
          </p:cNvPr>
          <p:cNvSpPr/>
          <p:nvPr/>
        </p:nvSpPr>
        <p:spPr>
          <a:xfrm>
            <a:off x="6063284" y="4240004"/>
            <a:ext cx="6161430" cy="723403"/>
          </a:xfrm>
          <a:custGeom>
            <a:avLst/>
            <a:gdLst/>
            <a:ahLst/>
            <a:cxnLst/>
            <a:rect l="l" t="t" r="r" b="b"/>
            <a:pathLst>
              <a:path w="1114726" h="185840">
                <a:moveTo>
                  <a:pt x="0" y="0"/>
                </a:moveTo>
                <a:lnTo>
                  <a:pt x="1114726" y="0"/>
                </a:lnTo>
                <a:lnTo>
                  <a:pt x="1114726" y="185840"/>
                </a:lnTo>
                <a:lnTo>
                  <a:pt x="0" y="185840"/>
                </a:lnTo>
                <a:close/>
              </a:path>
            </a:pathLst>
          </a:custGeom>
          <a:solidFill>
            <a:srgbClr val="D34727"/>
          </a:solidFill>
        </p:spPr>
        <p:txBody>
          <a:bodyPr anchor="ctr"/>
          <a:lstStyle/>
          <a:p>
            <a:pPr algn="ctr"/>
            <a:r>
              <a:rPr lang="en-US" sz="2800">
                <a:solidFill>
                  <a:schemeClr val="bg1"/>
                </a:solidFill>
                <a:latin typeface="Futura" panose="020B0604020202020204" charset="0"/>
              </a:rPr>
              <a:t>First District Health Unit</a:t>
            </a:r>
          </a:p>
        </p:txBody>
      </p:sp>
      <p:sp>
        <p:nvSpPr>
          <p:cNvPr id="15" name="Freeform 14">
            <a:extLst>
              <a:ext uri="{FF2B5EF4-FFF2-40B4-BE49-F238E27FC236}">
                <a16:creationId xmlns:a16="http://schemas.microsoft.com/office/drawing/2014/main" id="{24122506-25A3-353B-587E-47D23E26C60B}"/>
              </a:ext>
            </a:extLst>
          </p:cNvPr>
          <p:cNvSpPr/>
          <p:nvPr/>
        </p:nvSpPr>
        <p:spPr>
          <a:xfrm>
            <a:off x="6057921" y="5222092"/>
            <a:ext cx="6162259" cy="723403"/>
          </a:xfrm>
          <a:custGeom>
            <a:avLst/>
            <a:gdLst/>
            <a:ahLst/>
            <a:cxnLst/>
            <a:rect l="l" t="t" r="r" b="b"/>
            <a:pathLst>
              <a:path w="1114726" h="185840">
                <a:moveTo>
                  <a:pt x="0" y="0"/>
                </a:moveTo>
                <a:lnTo>
                  <a:pt x="1114726" y="0"/>
                </a:lnTo>
                <a:lnTo>
                  <a:pt x="1114726" y="185840"/>
                </a:lnTo>
                <a:lnTo>
                  <a:pt x="0" y="185840"/>
                </a:lnTo>
                <a:close/>
              </a:path>
            </a:pathLst>
          </a:custGeom>
          <a:solidFill>
            <a:srgbClr val="D34727"/>
          </a:solidFill>
        </p:spPr>
        <p:txBody>
          <a:bodyPr anchor="ctr"/>
          <a:lstStyle/>
          <a:p>
            <a:pPr algn="ctr"/>
            <a:r>
              <a:rPr lang="en-US" sz="2800">
                <a:solidFill>
                  <a:schemeClr val="bg1"/>
                </a:solidFill>
                <a:latin typeface="Futura" panose="020B0604020202020204" charset="0"/>
              </a:rPr>
              <a:t>Grand Forks Public Health</a:t>
            </a:r>
          </a:p>
        </p:txBody>
      </p:sp>
      <p:sp>
        <p:nvSpPr>
          <p:cNvPr id="16" name="Freeform 14">
            <a:extLst>
              <a:ext uri="{FF2B5EF4-FFF2-40B4-BE49-F238E27FC236}">
                <a16:creationId xmlns:a16="http://schemas.microsoft.com/office/drawing/2014/main" id="{EC3C3F06-5269-B32E-A1F1-8D2FAFCCCFE3}"/>
              </a:ext>
            </a:extLst>
          </p:cNvPr>
          <p:cNvSpPr/>
          <p:nvPr/>
        </p:nvSpPr>
        <p:spPr>
          <a:xfrm>
            <a:off x="6057920" y="6285859"/>
            <a:ext cx="6162260" cy="723403"/>
          </a:xfrm>
          <a:custGeom>
            <a:avLst/>
            <a:gdLst/>
            <a:ahLst/>
            <a:cxnLst/>
            <a:rect l="l" t="t" r="r" b="b"/>
            <a:pathLst>
              <a:path w="1114726" h="185840">
                <a:moveTo>
                  <a:pt x="0" y="0"/>
                </a:moveTo>
                <a:lnTo>
                  <a:pt x="1114726" y="0"/>
                </a:lnTo>
                <a:lnTo>
                  <a:pt x="1114726" y="185840"/>
                </a:lnTo>
                <a:lnTo>
                  <a:pt x="0" y="185840"/>
                </a:lnTo>
                <a:close/>
              </a:path>
            </a:pathLst>
          </a:custGeom>
          <a:solidFill>
            <a:srgbClr val="D34727"/>
          </a:solidFill>
        </p:spPr>
        <p:txBody>
          <a:bodyPr anchor="ctr"/>
          <a:lstStyle/>
          <a:p>
            <a:pPr algn="ctr"/>
            <a:r>
              <a:rPr lang="en-US" sz="2800">
                <a:solidFill>
                  <a:schemeClr val="bg1"/>
                </a:solidFill>
                <a:latin typeface="Futura" panose="020B0604020202020204" charset="0"/>
              </a:rPr>
              <a:t>Lake Region District Health Unit</a:t>
            </a:r>
          </a:p>
        </p:txBody>
      </p:sp>
      <p:sp>
        <p:nvSpPr>
          <p:cNvPr id="17" name="Freeform 14">
            <a:extLst>
              <a:ext uri="{FF2B5EF4-FFF2-40B4-BE49-F238E27FC236}">
                <a16:creationId xmlns:a16="http://schemas.microsoft.com/office/drawing/2014/main" id="{4DA72E77-5070-2E73-D934-599DE9F1D178}"/>
              </a:ext>
            </a:extLst>
          </p:cNvPr>
          <p:cNvSpPr/>
          <p:nvPr/>
        </p:nvSpPr>
        <p:spPr>
          <a:xfrm>
            <a:off x="6057918" y="7268691"/>
            <a:ext cx="6162261" cy="723403"/>
          </a:xfrm>
          <a:custGeom>
            <a:avLst/>
            <a:gdLst/>
            <a:ahLst/>
            <a:cxnLst/>
            <a:rect l="l" t="t" r="r" b="b"/>
            <a:pathLst>
              <a:path w="1114726" h="185840">
                <a:moveTo>
                  <a:pt x="0" y="0"/>
                </a:moveTo>
                <a:lnTo>
                  <a:pt x="1114726" y="0"/>
                </a:lnTo>
                <a:lnTo>
                  <a:pt x="1114726" y="185840"/>
                </a:lnTo>
                <a:lnTo>
                  <a:pt x="0" y="185840"/>
                </a:lnTo>
                <a:close/>
              </a:path>
            </a:pathLst>
          </a:custGeom>
          <a:solidFill>
            <a:srgbClr val="D34727"/>
          </a:solidFill>
        </p:spPr>
        <p:txBody>
          <a:bodyPr anchor="ctr"/>
          <a:lstStyle/>
          <a:p>
            <a:pPr algn="ctr"/>
            <a:r>
              <a:rPr lang="en-US" sz="2800">
                <a:solidFill>
                  <a:schemeClr val="bg1"/>
                </a:solidFill>
                <a:latin typeface="Futura" panose="020B0604020202020204" charset="0"/>
              </a:rPr>
              <a:t>Richland County Health Department</a:t>
            </a:r>
          </a:p>
        </p:txBody>
      </p:sp>
      <p:sp>
        <p:nvSpPr>
          <p:cNvPr id="18" name="Freeform 14">
            <a:extLst>
              <a:ext uri="{FF2B5EF4-FFF2-40B4-BE49-F238E27FC236}">
                <a16:creationId xmlns:a16="http://schemas.microsoft.com/office/drawing/2014/main" id="{EFF91D96-AF51-89F5-EE16-99169F2B9B68}"/>
              </a:ext>
            </a:extLst>
          </p:cNvPr>
          <p:cNvSpPr/>
          <p:nvPr/>
        </p:nvSpPr>
        <p:spPr>
          <a:xfrm>
            <a:off x="6057919" y="8326870"/>
            <a:ext cx="6162261" cy="723403"/>
          </a:xfrm>
          <a:custGeom>
            <a:avLst/>
            <a:gdLst/>
            <a:ahLst/>
            <a:cxnLst/>
            <a:rect l="l" t="t" r="r" b="b"/>
            <a:pathLst>
              <a:path w="1114726" h="185840">
                <a:moveTo>
                  <a:pt x="0" y="0"/>
                </a:moveTo>
                <a:lnTo>
                  <a:pt x="1114726" y="0"/>
                </a:lnTo>
                <a:lnTo>
                  <a:pt x="1114726" y="185840"/>
                </a:lnTo>
                <a:lnTo>
                  <a:pt x="0" y="185840"/>
                </a:lnTo>
                <a:close/>
              </a:path>
            </a:pathLst>
          </a:custGeom>
          <a:solidFill>
            <a:srgbClr val="D34727"/>
          </a:solidFill>
        </p:spPr>
        <p:txBody>
          <a:bodyPr anchor="ctr"/>
          <a:lstStyle/>
          <a:p>
            <a:pPr algn="ctr"/>
            <a:r>
              <a:rPr lang="en-US" sz="2800">
                <a:solidFill>
                  <a:schemeClr val="bg1"/>
                </a:solidFill>
                <a:latin typeface="Futura" panose="020B0604020202020204" charset="0"/>
              </a:rPr>
              <a:t>Upper Missouri District Health Unit</a:t>
            </a:r>
          </a:p>
        </p:txBody>
      </p:sp>
      <p:sp>
        <p:nvSpPr>
          <p:cNvPr id="19" name="TextBox 12"/>
          <p:cNvSpPr txBox="1"/>
          <p:nvPr/>
        </p:nvSpPr>
        <p:spPr>
          <a:xfrm>
            <a:off x="1450862" y="2425762"/>
            <a:ext cx="15386275" cy="1552989"/>
          </a:xfrm>
          <a:prstGeom prst="rect">
            <a:avLst/>
          </a:prstGeom>
        </p:spPr>
        <p:txBody>
          <a:bodyPr wrap="square" lIns="0" tIns="0" rIns="0" bIns="0" rtlCol="0" anchor="t">
            <a:spAutoFit/>
          </a:bodyPr>
          <a:lstStyle/>
          <a:p>
            <a:pPr algn="ctr">
              <a:lnSpc>
                <a:spcPts val="4199"/>
              </a:lnSpc>
            </a:pPr>
            <a:r>
              <a:rPr lang="en-US" sz="3200">
                <a:solidFill>
                  <a:srgbClr val="0E406A"/>
                </a:solidFill>
                <a:latin typeface="Futura" panose="020B0604020202020204" charset="0"/>
              </a:rPr>
              <a:t>North Dakota identified five high need communities to fund using a high need community formula. Measures used in the high need community formula included capacity, consequences, consumption, intervening variables, and target populations.</a:t>
            </a:r>
            <a:endParaRPr lang="en-US" sz="2999">
              <a:solidFill>
                <a:srgbClr val="0E406A"/>
              </a:solidFill>
              <a:latin typeface="Futur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56509"/>
            <a:chOff x="0" y="0"/>
            <a:chExt cx="4816593" cy="488957"/>
          </a:xfrm>
        </p:grpSpPr>
        <p:sp>
          <p:nvSpPr>
            <p:cNvPr id="3" name="Freeform 3"/>
            <p:cNvSpPr/>
            <p:nvPr/>
          </p:nvSpPr>
          <p:spPr>
            <a:xfrm>
              <a:off x="0" y="0"/>
              <a:ext cx="4816592" cy="488957"/>
            </a:xfrm>
            <a:custGeom>
              <a:avLst/>
              <a:gdLst/>
              <a:ahLst/>
              <a:cxnLst/>
              <a:rect l="l" t="t" r="r" b="b"/>
              <a:pathLst>
                <a:path w="4816592" h="488957">
                  <a:moveTo>
                    <a:pt x="0" y="0"/>
                  </a:moveTo>
                  <a:lnTo>
                    <a:pt x="4816592" y="0"/>
                  </a:lnTo>
                  <a:lnTo>
                    <a:pt x="4816592" y="488957"/>
                  </a:lnTo>
                  <a:lnTo>
                    <a:pt x="0" y="488957"/>
                  </a:lnTo>
                  <a:close/>
                </a:path>
              </a:pathLst>
            </a:custGeom>
            <a:solidFill>
              <a:srgbClr val="0E406A"/>
            </a:solidFill>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044925" y="1856509"/>
            <a:ext cx="103072" cy="7898848"/>
            <a:chOff x="0" y="0"/>
            <a:chExt cx="21406" cy="1640461"/>
          </a:xfrm>
        </p:grpSpPr>
        <p:sp>
          <p:nvSpPr>
            <p:cNvPr id="6" name="Freeform 6"/>
            <p:cNvSpPr/>
            <p:nvPr/>
          </p:nvSpPr>
          <p:spPr>
            <a:xfrm>
              <a:off x="0" y="0"/>
              <a:ext cx="21406" cy="1640461"/>
            </a:xfrm>
            <a:custGeom>
              <a:avLst/>
              <a:gdLst/>
              <a:ahLst/>
              <a:cxnLst/>
              <a:rect l="l" t="t" r="r" b="b"/>
              <a:pathLst>
                <a:path w="21406" h="1640461">
                  <a:moveTo>
                    <a:pt x="0" y="0"/>
                  </a:moveTo>
                  <a:lnTo>
                    <a:pt x="21406" y="0"/>
                  </a:lnTo>
                  <a:lnTo>
                    <a:pt x="21406" y="1640461"/>
                  </a:lnTo>
                  <a:lnTo>
                    <a:pt x="0" y="1640461"/>
                  </a:lnTo>
                  <a:close/>
                </a:path>
              </a:pathLst>
            </a:custGeom>
            <a:solidFill>
              <a:srgbClr val="0E406A"/>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8938497">
            <a:off x="15220152" y="-66814"/>
            <a:ext cx="3612808" cy="1068724"/>
            <a:chOff x="0" y="0"/>
            <a:chExt cx="2404202" cy="711200"/>
          </a:xfrm>
        </p:grpSpPr>
        <p:sp>
          <p:nvSpPr>
            <p:cNvPr id="9" name="Freeform 9"/>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txBody>
            <a:bodyPr/>
            <a:lstStyle/>
            <a:p>
              <a:endParaRPr lang="en-US"/>
            </a:p>
          </p:txBody>
        </p:sp>
        <p:sp>
          <p:nvSpPr>
            <p:cNvPr id="10" name="TextBox 10"/>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96461" y="213465"/>
            <a:ext cx="16230600" cy="1231106"/>
          </a:xfrm>
          <a:prstGeom prst="rect">
            <a:avLst/>
          </a:prstGeom>
        </p:spPr>
        <p:txBody>
          <a:bodyPr lIns="0" tIns="0" rIns="0" bIns="0" rtlCol="0" anchor="t">
            <a:spAutoFit/>
          </a:bodyPr>
          <a:lstStyle/>
          <a:p>
            <a:pPr algn="ctr">
              <a:lnSpc>
                <a:spcPts val="9600"/>
              </a:lnSpc>
            </a:pPr>
            <a:r>
              <a:rPr lang="en-US" sz="8000">
                <a:solidFill>
                  <a:srgbClr val="FFFFFF"/>
                </a:solidFill>
                <a:latin typeface="Futura"/>
              </a:rPr>
              <a:t>SCOPE OF SERVICE</a:t>
            </a:r>
          </a:p>
        </p:txBody>
      </p:sp>
      <p:sp>
        <p:nvSpPr>
          <p:cNvPr id="12" name="TextBox 12"/>
          <p:cNvSpPr txBox="1"/>
          <p:nvPr/>
        </p:nvSpPr>
        <p:spPr>
          <a:xfrm>
            <a:off x="1530760" y="2172667"/>
            <a:ext cx="15991103" cy="7278787"/>
          </a:xfrm>
          <a:prstGeom prst="rect">
            <a:avLst/>
          </a:prstGeom>
        </p:spPr>
        <p:txBody>
          <a:bodyPr lIns="0" tIns="0" rIns="0" bIns="0" rtlCol="0" anchor="t">
            <a:spAutoFit/>
          </a:bodyPr>
          <a:lstStyle/>
          <a:p>
            <a:pPr>
              <a:spcBef>
                <a:spcPts val="500"/>
              </a:spcBef>
              <a:spcAft>
                <a:spcPts val="1200"/>
              </a:spcAft>
            </a:pPr>
            <a:r>
              <a:rPr lang="en-US" sz="4999">
                <a:solidFill>
                  <a:srgbClr val="D34727"/>
                </a:solidFill>
                <a:latin typeface="Futura Bold"/>
              </a:rPr>
              <a:t>General Expectations:</a:t>
            </a:r>
          </a:p>
          <a:p>
            <a:pPr marL="1078865" lvl="1" indent="-539115">
              <a:spcBef>
                <a:spcPts val="1000"/>
              </a:spcBef>
              <a:spcAft>
                <a:spcPts val="1000"/>
              </a:spcAft>
              <a:buFont typeface="Arial"/>
              <a:buChar char="•"/>
            </a:pPr>
            <a:r>
              <a:rPr lang="en-US" sz="3600">
                <a:latin typeface="Futura"/>
              </a:rPr>
              <a:t>Strategic Prevention Framework (SPF) Process</a:t>
            </a:r>
          </a:p>
          <a:p>
            <a:pPr marL="1078865" lvl="1" indent="-539115">
              <a:spcBef>
                <a:spcPts val="1000"/>
              </a:spcBef>
              <a:spcAft>
                <a:spcPts val="1000"/>
              </a:spcAft>
              <a:buFont typeface="Arial"/>
              <a:buChar char="•"/>
            </a:pPr>
            <a:r>
              <a:rPr lang="en-US" sz="3600">
                <a:latin typeface="Futura"/>
              </a:rPr>
              <a:t>Evidence Based Strategy Implementation</a:t>
            </a:r>
          </a:p>
          <a:p>
            <a:pPr marL="1078865" lvl="1" indent="-539115">
              <a:spcBef>
                <a:spcPts val="1000"/>
              </a:spcBef>
              <a:spcAft>
                <a:spcPts val="1000"/>
              </a:spcAft>
              <a:buFont typeface="Arial"/>
              <a:buChar char="•"/>
            </a:pPr>
            <a:r>
              <a:rPr lang="en-US" sz="3600">
                <a:latin typeface="Futura"/>
              </a:rPr>
              <a:t>Capacity Building</a:t>
            </a:r>
          </a:p>
          <a:p>
            <a:pPr marL="1078865" lvl="1" indent="-539115">
              <a:spcBef>
                <a:spcPts val="1000"/>
              </a:spcBef>
              <a:spcAft>
                <a:spcPts val="1000"/>
              </a:spcAft>
              <a:buFont typeface="Arial"/>
              <a:buChar char="•"/>
            </a:pPr>
            <a:r>
              <a:rPr lang="en-US" sz="3600">
                <a:latin typeface="Futura"/>
              </a:rPr>
              <a:t>Training and Technical Assistance (TTA)</a:t>
            </a:r>
          </a:p>
          <a:p>
            <a:pPr marL="1078865" lvl="1" indent="-539115">
              <a:spcBef>
                <a:spcPts val="1000"/>
              </a:spcBef>
              <a:spcAft>
                <a:spcPts val="1000"/>
              </a:spcAft>
              <a:buFont typeface="Arial"/>
              <a:buChar char="•"/>
            </a:pPr>
            <a:r>
              <a:rPr lang="en-US" sz="3600">
                <a:latin typeface="Futura"/>
              </a:rPr>
              <a:t>Collaboration with a Coalition</a:t>
            </a:r>
          </a:p>
          <a:p>
            <a:pPr marL="1078865" lvl="1" indent="-539115">
              <a:spcBef>
                <a:spcPts val="1000"/>
              </a:spcBef>
              <a:spcAft>
                <a:spcPts val="1000"/>
              </a:spcAft>
              <a:buFont typeface="Arial"/>
              <a:buChar char="•"/>
            </a:pPr>
            <a:r>
              <a:rPr lang="en-US" sz="3600">
                <a:latin typeface="Futura"/>
              </a:rPr>
              <a:t>Quarterly Meetings</a:t>
            </a:r>
          </a:p>
          <a:p>
            <a:pPr marL="1078865" lvl="1" indent="-539115">
              <a:spcBef>
                <a:spcPts val="1000"/>
              </a:spcBef>
              <a:spcAft>
                <a:spcPts val="1000"/>
              </a:spcAft>
              <a:buFont typeface="Arial"/>
              <a:buChar char="•"/>
            </a:pPr>
            <a:r>
              <a:rPr lang="en-US" sz="3600">
                <a:latin typeface="Futura"/>
              </a:rPr>
              <a:t>Equivalent to One Full Time Effort</a:t>
            </a:r>
          </a:p>
          <a:p>
            <a:pPr marL="1078865" lvl="1" indent="-539115">
              <a:spcBef>
                <a:spcPts val="1000"/>
              </a:spcBef>
              <a:spcAft>
                <a:spcPts val="1000"/>
              </a:spcAft>
              <a:buFont typeface="Arial"/>
              <a:buChar char="•"/>
            </a:pPr>
            <a:r>
              <a:rPr lang="en-US" sz="3600">
                <a:latin typeface="Futura"/>
              </a:rPr>
              <a:t>Monthly Reporting &amp; Reimbursement Requests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56509"/>
            <a:chOff x="0" y="0"/>
            <a:chExt cx="4816593" cy="488957"/>
          </a:xfrm>
        </p:grpSpPr>
        <p:sp>
          <p:nvSpPr>
            <p:cNvPr id="3" name="Freeform 3"/>
            <p:cNvSpPr/>
            <p:nvPr/>
          </p:nvSpPr>
          <p:spPr>
            <a:xfrm>
              <a:off x="0" y="0"/>
              <a:ext cx="4816592" cy="488957"/>
            </a:xfrm>
            <a:custGeom>
              <a:avLst/>
              <a:gdLst/>
              <a:ahLst/>
              <a:cxnLst/>
              <a:rect l="l" t="t" r="r" b="b"/>
              <a:pathLst>
                <a:path w="4816592" h="488957">
                  <a:moveTo>
                    <a:pt x="0" y="0"/>
                  </a:moveTo>
                  <a:lnTo>
                    <a:pt x="4816592" y="0"/>
                  </a:lnTo>
                  <a:lnTo>
                    <a:pt x="4816592" y="488957"/>
                  </a:lnTo>
                  <a:lnTo>
                    <a:pt x="0" y="488957"/>
                  </a:lnTo>
                  <a:close/>
                </a:path>
              </a:pathLst>
            </a:custGeom>
            <a:solidFill>
              <a:srgbClr val="0E406A"/>
            </a:solidFill>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044925" y="1856509"/>
            <a:ext cx="103072" cy="7898848"/>
            <a:chOff x="0" y="0"/>
            <a:chExt cx="21406" cy="1640461"/>
          </a:xfrm>
        </p:grpSpPr>
        <p:sp>
          <p:nvSpPr>
            <p:cNvPr id="6" name="Freeform 6"/>
            <p:cNvSpPr/>
            <p:nvPr/>
          </p:nvSpPr>
          <p:spPr>
            <a:xfrm>
              <a:off x="0" y="0"/>
              <a:ext cx="21406" cy="1640461"/>
            </a:xfrm>
            <a:custGeom>
              <a:avLst/>
              <a:gdLst/>
              <a:ahLst/>
              <a:cxnLst/>
              <a:rect l="l" t="t" r="r" b="b"/>
              <a:pathLst>
                <a:path w="21406" h="1640461">
                  <a:moveTo>
                    <a:pt x="0" y="0"/>
                  </a:moveTo>
                  <a:lnTo>
                    <a:pt x="21406" y="0"/>
                  </a:lnTo>
                  <a:lnTo>
                    <a:pt x="21406" y="1640461"/>
                  </a:lnTo>
                  <a:lnTo>
                    <a:pt x="0" y="1640461"/>
                  </a:lnTo>
                  <a:close/>
                </a:path>
              </a:pathLst>
            </a:custGeom>
            <a:solidFill>
              <a:srgbClr val="0E406A"/>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8938497">
            <a:off x="15220152" y="-66814"/>
            <a:ext cx="3612808" cy="1068724"/>
            <a:chOff x="0" y="0"/>
            <a:chExt cx="2404202" cy="711200"/>
          </a:xfrm>
        </p:grpSpPr>
        <p:sp>
          <p:nvSpPr>
            <p:cNvPr id="9" name="Freeform 9"/>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txBody>
            <a:bodyPr/>
            <a:lstStyle/>
            <a:p>
              <a:endParaRPr lang="en-US"/>
            </a:p>
          </p:txBody>
        </p:sp>
        <p:sp>
          <p:nvSpPr>
            <p:cNvPr id="10" name="TextBox 10"/>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96461" y="266839"/>
            <a:ext cx="16230600" cy="1231106"/>
          </a:xfrm>
          <a:prstGeom prst="rect">
            <a:avLst/>
          </a:prstGeom>
        </p:spPr>
        <p:txBody>
          <a:bodyPr lIns="0" tIns="0" rIns="0" bIns="0" rtlCol="0" anchor="t">
            <a:spAutoFit/>
          </a:bodyPr>
          <a:lstStyle/>
          <a:p>
            <a:pPr algn="ctr">
              <a:lnSpc>
                <a:spcPts val="9600"/>
              </a:lnSpc>
            </a:pPr>
            <a:r>
              <a:rPr lang="en-US" sz="8000">
                <a:solidFill>
                  <a:srgbClr val="FFFFFF"/>
                </a:solidFill>
                <a:latin typeface="Futura"/>
              </a:rPr>
              <a:t>DELIVERABLES &amp; DEADLINES</a:t>
            </a:r>
          </a:p>
        </p:txBody>
      </p:sp>
      <p:sp>
        <p:nvSpPr>
          <p:cNvPr id="12" name="TextBox 12"/>
          <p:cNvSpPr txBox="1"/>
          <p:nvPr/>
        </p:nvSpPr>
        <p:spPr>
          <a:xfrm>
            <a:off x="1890422" y="2248162"/>
            <a:ext cx="15991103" cy="7771999"/>
          </a:xfrm>
          <a:prstGeom prst="rect">
            <a:avLst/>
          </a:prstGeom>
        </p:spPr>
        <p:txBody>
          <a:bodyPr lIns="0" tIns="0" rIns="0" bIns="0" rtlCol="0" anchor="t">
            <a:spAutoFit/>
          </a:bodyPr>
          <a:lstStyle/>
          <a:p>
            <a:pPr>
              <a:lnSpc>
                <a:spcPts val="3379"/>
              </a:lnSpc>
              <a:spcBef>
                <a:spcPct val="0"/>
              </a:spcBef>
              <a:spcAft>
                <a:spcPts val="1200"/>
              </a:spcAft>
            </a:pPr>
            <a:r>
              <a:rPr lang="en-US" sz="3200">
                <a:solidFill>
                  <a:srgbClr val="D34727"/>
                </a:solidFill>
                <a:latin typeface="Futura Bold"/>
              </a:rPr>
              <a:t>The contract will run through September 30, 2028.</a:t>
            </a:r>
          </a:p>
          <a:p>
            <a:pPr marL="560705" lvl="1" indent="-280035">
              <a:lnSpc>
                <a:spcPts val="3379"/>
              </a:lnSpc>
              <a:spcBef>
                <a:spcPts val="600"/>
              </a:spcBef>
              <a:buFont typeface="Arial"/>
              <a:buChar char="•"/>
            </a:pPr>
            <a:r>
              <a:rPr lang="en-US" sz="2550">
                <a:solidFill>
                  <a:srgbClr val="D34727"/>
                </a:solidFill>
                <a:latin typeface="Futura Bold"/>
              </a:rPr>
              <a:t>Meetings: </a:t>
            </a:r>
          </a:p>
          <a:p>
            <a:pPr marL="1122045" lvl="2" indent="-374015">
              <a:lnSpc>
                <a:spcPts val="3379"/>
              </a:lnSpc>
              <a:buFont typeface="Arial"/>
              <a:buChar char="⚬"/>
            </a:pPr>
            <a:r>
              <a:rPr lang="en-US" sz="2550">
                <a:latin typeface="Futura"/>
              </a:rPr>
              <a:t>Kickoff Meeting (Virtual) – October 23, 10:00 am</a:t>
            </a:r>
          </a:p>
          <a:p>
            <a:pPr marL="1122045" lvl="2" indent="-374015">
              <a:lnSpc>
                <a:spcPts val="3379"/>
              </a:lnSpc>
              <a:buFont typeface="Arial"/>
              <a:buChar char="⚬"/>
            </a:pPr>
            <a:r>
              <a:rPr lang="en-US" sz="2550">
                <a:latin typeface="Futura"/>
              </a:rPr>
              <a:t>Community Needs Assessment Training (In Person) – TBD (December 11-12, 2024)</a:t>
            </a:r>
          </a:p>
          <a:p>
            <a:pPr marL="1122045" lvl="2" indent="-374015">
              <a:lnSpc>
                <a:spcPts val="3379"/>
              </a:lnSpc>
              <a:spcAft>
                <a:spcPts val="1200"/>
              </a:spcAft>
              <a:buFont typeface="Arial"/>
              <a:buChar char="⚬"/>
            </a:pPr>
            <a:r>
              <a:rPr lang="en-US" sz="2550">
                <a:latin typeface="Futura"/>
              </a:rPr>
              <a:t>Strategic Plan Training (In Person) – TBD (3</a:t>
            </a:r>
            <a:r>
              <a:rPr lang="en-US" sz="2550" baseline="30000">
                <a:latin typeface="Futura"/>
              </a:rPr>
              <a:t>rd</a:t>
            </a:r>
            <a:r>
              <a:rPr lang="en-US" sz="2550">
                <a:latin typeface="Futura"/>
              </a:rPr>
              <a:t> week of February 2025)</a:t>
            </a:r>
            <a:endParaRPr lang="en-US" sz="2550">
              <a:latin typeface="Futura Bold" panose="020B0604020202020204" charset="0"/>
            </a:endParaRPr>
          </a:p>
          <a:p>
            <a:pPr marL="560705" lvl="1" indent="-280035">
              <a:lnSpc>
                <a:spcPts val="3379"/>
              </a:lnSpc>
              <a:spcBef>
                <a:spcPts val="1200"/>
              </a:spcBef>
              <a:buFont typeface="Arial"/>
              <a:buChar char="•"/>
            </a:pPr>
            <a:r>
              <a:rPr lang="en-US" sz="2550">
                <a:solidFill>
                  <a:srgbClr val="D34727"/>
                </a:solidFill>
                <a:latin typeface="Futura Bold"/>
              </a:rPr>
              <a:t>Strategic Prevention Framework Deliverables and Deadlines:</a:t>
            </a:r>
          </a:p>
          <a:p>
            <a:pPr marL="1122045" lvl="2" indent="-374015">
              <a:lnSpc>
                <a:spcPts val="3379"/>
              </a:lnSpc>
              <a:buFont typeface="Arial"/>
              <a:buChar char="⚬"/>
            </a:pPr>
            <a:r>
              <a:rPr lang="en-US" sz="2550">
                <a:latin typeface="Futura"/>
              </a:rPr>
              <a:t>Community Needs Assessment – Due February 7, 2025</a:t>
            </a:r>
          </a:p>
          <a:p>
            <a:pPr marL="1122045" lvl="2" indent="-374015">
              <a:lnSpc>
                <a:spcPts val="3379"/>
              </a:lnSpc>
              <a:buFont typeface="Arial"/>
              <a:buChar char="⚬"/>
            </a:pPr>
            <a:r>
              <a:rPr lang="en-US" sz="2550">
                <a:latin typeface="Futura"/>
              </a:rPr>
              <a:t>Strategic Plan – Due May 23, 2025</a:t>
            </a:r>
          </a:p>
          <a:p>
            <a:pPr marL="1122045" lvl="2" indent="-374015">
              <a:lnSpc>
                <a:spcPts val="3379"/>
              </a:lnSpc>
              <a:buFont typeface="Arial"/>
              <a:buChar char="⚬"/>
            </a:pPr>
            <a:r>
              <a:rPr lang="en-US" sz="2550">
                <a:latin typeface="Futura"/>
              </a:rPr>
              <a:t>Data Driven Implementation – Ongoing</a:t>
            </a:r>
          </a:p>
          <a:p>
            <a:pPr marL="1122045" lvl="2" indent="-374015">
              <a:lnSpc>
                <a:spcPts val="3379"/>
              </a:lnSpc>
              <a:spcAft>
                <a:spcPts val="1200"/>
              </a:spcAft>
              <a:buFont typeface="Arial"/>
              <a:buChar char="⚬"/>
            </a:pPr>
            <a:r>
              <a:rPr lang="en-US" sz="2550">
                <a:latin typeface="Futura"/>
              </a:rPr>
              <a:t>Review Strategic Plan and Implementation – Annually in October</a:t>
            </a:r>
          </a:p>
          <a:p>
            <a:pPr marL="560705" lvl="1" indent="-280035">
              <a:lnSpc>
                <a:spcPts val="3379"/>
              </a:lnSpc>
              <a:spcBef>
                <a:spcPts val="1200"/>
              </a:spcBef>
              <a:buFont typeface="Arial"/>
              <a:buChar char="•"/>
            </a:pPr>
            <a:r>
              <a:rPr lang="en-US" sz="2550">
                <a:solidFill>
                  <a:srgbClr val="D34727"/>
                </a:solidFill>
                <a:latin typeface="Futura Bold"/>
              </a:rPr>
              <a:t>Reporting and Evaluation Deliverables and Deadlines: </a:t>
            </a:r>
          </a:p>
          <a:p>
            <a:pPr marL="1122045" lvl="2" indent="-374015">
              <a:lnSpc>
                <a:spcPts val="3379"/>
              </a:lnSpc>
              <a:buFont typeface="Arial"/>
              <a:buChar char="⚬"/>
            </a:pPr>
            <a:r>
              <a:rPr lang="en-US" sz="2550">
                <a:latin typeface="Futura"/>
              </a:rPr>
              <a:t>School Data Agreements for YRBS – Due November 22, 2024</a:t>
            </a:r>
          </a:p>
          <a:p>
            <a:pPr marL="1122045" lvl="2" indent="-374015">
              <a:lnSpc>
                <a:spcPts val="3379"/>
              </a:lnSpc>
              <a:buFont typeface="Arial"/>
              <a:buChar char="⚬"/>
            </a:pPr>
            <a:r>
              <a:rPr lang="en-US" sz="2550">
                <a:latin typeface="Futura"/>
              </a:rPr>
              <a:t>School Data Agreements for YS and NCHA – June 30, 2025</a:t>
            </a:r>
          </a:p>
          <a:p>
            <a:pPr marL="1122045" lvl="2" indent="-374015">
              <a:lnSpc>
                <a:spcPts val="3379"/>
              </a:lnSpc>
              <a:buFont typeface="Arial"/>
              <a:buChar char="⚬"/>
            </a:pPr>
            <a:r>
              <a:rPr lang="en-US" sz="2550">
                <a:latin typeface="Futura"/>
              </a:rPr>
              <a:t>Military Data Agreements --- Work with Eric</a:t>
            </a:r>
          </a:p>
          <a:p>
            <a:pPr marL="1122045" lvl="2" indent="-374015">
              <a:lnSpc>
                <a:spcPts val="3379"/>
              </a:lnSpc>
              <a:buFont typeface="Arial"/>
              <a:buChar char="⚬"/>
            </a:pPr>
            <a:r>
              <a:rPr lang="en-US" sz="2550">
                <a:latin typeface="Futura"/>
              </a:rPr>
              <a:t>Monthly Reporting and Reimbursement Forms – 10</a:t>
            </a:r>
            <a:r>
              <a:rPr lang="en-US" sz="2550" baseline="30000">
                <a:latin typeface="Futura"/>
              </a:rPr>
              <a:t>th</a:t>
            </a:r>
            <a:r>
              <a:rPr lang="en-US" sz="2550">
                <a:latin typeface="Futura"/>
              </a:rPr>
              <a:t> of Every Month</a:t>
            </a:r>
          </a:p>
          <a:p>
            <a:pPr marL="1122045" lvl="2" indent="-374015">
              <a:lnSpc>
                <a:spcPts val="3379"/>
              </a:lnSpc>
              <a:buFont typeface="Arial"/>
              <a:buChar char="⚬"/>
            </a:pPr>
            <a:endParaRPr lang="en-US" sz="2599">
              <a:solidFill>
                <a:srgbClr val="D34727"/>
              </a:solidFill>
              <a:latin typeface="Futur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171475"/>
          </a:xfrm>
          <a:custGeom>
            <a:avLst/>
            <a:gdLst/>
            <a:ahLst/>
            <a:cxnLst/>
            <a:rect l="l" t="t" r="r" b="b"/>
            <a:pathLst>
              <a:path w="18288000" h="12171475">
                <a:moveTo>
                  <a:pt x="0" y="0"/>
                </a:moveTo>
                <a:lnTo>
                  <a:pt x="18288000" y="0"/>
                </a:lnTo>
                <a:lnTo>
                  <a:pt x="18288000" y="12171475"/>
                </a:lnTo>
                <a:lnTo>
                  <a:pt x="0" y="12171475"/>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alpha val="80000"/>
              </a:srgbClr>
            </a:solidFill>
          </p:spPr>
          <p:txBody>
            <a:bodyPr/>
            <a:lstStyle/>
            <a:p>
              <a:endParaRPr lang="en-US"/>
            </a:p>
          </p:txBody>
        </p:sp>
        <p:sp>
          <p:nvSpPr>
            <p:cNvPr id="5" name="TextBox 5"/>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3849347" y="7344038"/>
            <a:ext cx="49807" cy="1200529"/>
            <a:chOff x="0" y="0"/>
            <a:chExt cx="13118" cy="316189"/>
          </a:xfrm>
        </p:grpSpPr>
        <p:sp>
          <p:nvSpPr>
            <p:cNvPr id="7" name="Freeform 7"/>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8" name="TextBox 8"/>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9253538" y="7344038"/>
            <a:ext cx="49807" cy="1200529"/>
            <a:chOff x="0" y="0"/>
            <a:chExt cx="13118" cy="316189"/>
          </a:xfrm>
        </p:grpSpPr>
        <p:sp>
          <p:nvSpPr>
            <p:cNvPr id="10" name="Freeform 10"/>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2" name="TextBox 12"/>
          <p:cNvSpPr txBox="1"/>
          <p:nvPr/>
        </p:nvSpPr>
        <p:spPr>
          <a:xfrm>
            <a:off x="1028700" y="2095500"/>
            <a:ext cx="16230600" cy="5924550"/>
          </a:xfrm>
          <a:prstGeom prst="rect">
            <a:avLst/>
          </a:prstGeom>
        </p:spPr>
        <p:txBody>
          <a:bodyPr lIns="0" tIns="0" rIns="0" bIns="0" rtlCol="0" anchor="t">
            <a:spAutoFit/>
          </a:bodyPr>
          <a:lstStyle/>
          <a:p>
            <a:pPr algn="ctr">
              <a:lnSpc>
                <a:spcPts val="9600"/>
              </a:lnSpc>
            </a:pPr>
            <a:r>
              <a:rPr lang="en-US" sz="8000">
                <a:solidFill>
                  <a:srgbClr val="D34727"/>
                </a:solidFill>
                <a:latin typeface="Futura"/>
              </a:rPr>
              <a:t>WELCOME!</a:t>
            </a:r>
          </a:p>
          <a:p>
            <a:pPr algn="ctr">
              <a:lnSpc>
                <a:spcPts val="9600"/>
              </a:lnSpc>
            </a:pPr>
            <a:endParaRPr lang="en-US" sz="8000">
              <a:solidFill>
                <a:srgbClr val="D34727"/>
              </a:solidFill>
              <a:latin typeface="Futura"/>
            </a:endParaRPr>
          </a:p>
          <a:p>
            <a:pPr algn="ctr">
              <a:lnSpc>
                <a:spcPts val="7200"/>
              </a:lnSpc>
            </a:pPr>
            <a:r>
              <a:rPr lang="en-US" sz="6000">
                <a:solidFill>
                  <a:srgbClr val="D34727"/>
                </a:solidFill>
                <a:latin typeface="Futura"/>
              </a:rPr>
              <a:t>PLEASE INTRODUCE YOURSELF IN CHAT</a:t>
            </a:r>
          </a:p>
          <a:p>
            <a:pPr algn="ctr">
              <a:lnSpc>
                <a:spcPts val="4799"/>
              </a:lnSpc>
            </a:pPr>
            <a:endParaRPr lang="en-US" sz="6000">
              <a:solidFill>
                <a:srgbClr val="D34727"/>
              </a:solidFill>
              <a:latin typeface="Futura"/>
            </a:endParaRPr>
          </a:p>
          <a:p>
            <a:pPr algn="ctr">
              <a:lnSpc>
                <a:spcPts val="4799"/>
              </a:lnSpc>
            </a:pPr>
            <a:r>
              <a:rPr lang="en-US" sz="3999">
                <a:solidFill>
                  <a:srgbClr val="D34727"/>
                </a:solidFill>
                <a:latin typeface="Futura"/>
              </a:rPr>
              <a:t>YOUR NAME</a:t>
            </a:r>
          </a:p>
          <a:p>
            <a:pPr algn="ctr">
              <a:lnSpc>
                <a:spcPts val="4799"/>
              </a:lnSpc>
            </a:pPr>
            <a:r>
              <a:rPr lang="en-US" sz="3999">
                <a:solidFill>
                  <a:srgbClr val="D34727"/>
                </a:solidFill>
                <a:latin typeface="Futura"/>
              </a:rPr>
              <a:t>NAME OF ORGANIZATION</a:t>
            </a:r>
          </a:p>
          <a:p>
            <a:pPr marL="0" lvl="0" indent="0" algn="ctr">
              <a:lnSpc>
                <a:spcPts val="4799"/>
              </a:lnSpc>
              <a:spcBef>
                <a:spcPct val="0"/>
              </a:spcBef>
            </a:pPr>
            <a:r>
              <a:rPr lang="en-US" sz="3999">
                <a:solidFill>
                  <a:srgbClr val="D34727"/>
                </a:solidFill>
                <a:latin typeface="Futura"/>
              </a:rPr>
              <a:t>ROLE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sp>
        <p:nvSpPr>
          <p:cNvPr id="3" name="Freeform 3"/>
          <p:cNvSpPr/>
          <p:nvPr/>
        </p:nvSpPr>
        <p:spPr>
          <a:xfrm>
            <a:off x="1028700" y="1028700"/>
            <a:ext cx="16230600" cy="8229600"/>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txBody>
          <a:bodyPr/>
          <a:lstStyle/>
          <a:p>
            <a:endParaRPr lang="en-US"/>
          </a:p>
        </p:txBody>
      </p:sp>
      <p:grpSp>
        <p:nvGrpSpPr>
          <p:cNvPr id="5" name="Group 5"/>
          <p:cNvGrpSpPr/>
          <p:nvPr/>
        </p:nvGrpSpPr>
        <p:grpSpPr>
          <a:xfrm>
            <a:off x="3849347" y="7344038"/>
            <a:ext cx="49807" cy="1200529"/>
            <a:chOff x="0" y="0"/>
            <a:chExt cx="13118" cy="316189"/>
          </a:xfrm>
        </p:grpSpPr>
        <p:sp>
          <p:nvSpPr>
            <p:cNvPr id="6" name="Freeform 6"/>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9253538" y="7344038"/>
            <a:ext cx="49807" cy="1200529"/>
            <a:chOff x="0" y="0"/>
            <a:chExt cx="13118" cy="316189"/>
          </a:xfrm>
        </p:grpSpPr>
        <p:sp>
          <p:nvSpPr>
            <p:cNvPr id="9" name="Freeform 9"/>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28700" y="1344708"/>
            <a:ext cx="16230600" cy="923330"/>
          </a:xfrm>
          <a:prstGeom prst="rect">
            <a:avLst/>
          </a:prstGeom>
        </p:spPr>
        <p:txBody>
          <a:bodyPr lIns="0" tIns="0" rIns="0" bIns="0" rtlCol="0" anchor="t">
            <a:spAutoFit/>
          </a:bodyPr>
          <a:lstStyle/>
          <a:p>
            <a:pPr marL="0" lvl="0" indent="0" algn="ctr">
              <a:lnSpc>
                <a:spcPts val="7200"/>
              </a:lnSpc>
              <a:spcBef>
                <a:spcPct val="0"/>
              </a:spcBef>
            </a:pPr>
            <a:r>
              <a:rPr lang="en-US" sz="6000">
                <a:solidFill>
                  <a:srgbClr val="049FDA"/>
                </a:solidFill>
                <a:latin typeface="Futura"/>
              </a:rPr>
              <a:t>DATA AGREEMENTS</a:t>
            </a:r>
          </a:p>
        </p:txBody>
      </p:sp>
      <p:sp>
        <p:nvSpPr>
          <p:cNvPr id="19" name="TextBox 12"/>
          <p:cNvSpPr txBox="1"/>
          <p:nvPr/>
        </p:nvSpPr>
        <p:spPr>
          <a:xfrm>
            <a:off x="1450862" y="2565178"/>
            <a:ext cx="15386275" cy="6395982"/>
          </a:xfrm>
          <a:prstGeom prst="rect">
            <a:avLst/>
          </a:prstGeom>
        </p:spPr>
        <p:txBody>
          <a:bodyPr wrap="square" lIns="0" tIns="0" rIns="0" bIns="0" rtlCol="0" anchor="t">
            <a:spAutoFit/>
          </a:bodyPr>
          <a:lstStyle/>
          <a:p>
            <a:pPr algn="ctr">
              <a:lnSpc>
                <a:spcPts val="4199"/>
              </a:lnSpc>
            </a:pPr>
            <a:r>
              <a:rPr lang="en-US" sz="3200">
                <a:latin typeface="Futura" panose="020B0604020202020204" charset="0"/>
              </a:rPr>
              <a:t>Data collection, sharing, and use agreements will be required as a deliverable of the PFS Project. </a:t>
            </a:r>
          </a:p>
          <a:p>
            <a:endParaRPr lang="en-US" sz="2400">
              <a:solidFill>
                <a:srgbClr val="0E406A"/>
              </a:solidFill>
              <a:latin typeface="Futura" panose="020B0604020202020204" charset="0"/>
            </a:endParaRPr>
          </a:p>
          <a:p>
            <a:pPr>
              <a:lnSpc>
                <a:spcPts val="4199"/>
              </a:lnSpc>
            </a:pPr>
            <a:r>
              <a:rPr lang="en-US" sz="2999">
                <a:latin typeface="Futura"/>
              </a:rPr>
              <a:t>The YRBS and the ND PFS Youth Survey (YS) will follow similar survey data collection and results reporting procedures to safeguard the confidentiality and to ensure the student responses remain anonymous and not be personally identifiable. Additionally, to protect against an unauthorized release, the evaluation team will encrypt the data during collection, transfer, and storage, as well as have a specific minimum number of respondents before reporting data results for that group.</a:t>
            </a:r>
          </a:p>
          <a:p>
            <a:pPr>
              <a:lnSpc>
                <a:spcPts val="4199"/>
              </a:lnSpc>
              <a:spcBef>
                <a:spcPts val="600"/>
              </a:spcBef>
            </a:pPr>
            <a:endParaRPr lang="en-US" sz="2999">
              <a:latin typeface="Futura"/>
            </a:endParaRPr>
          </a:p>
          <a:p>
            <a:pPr algn="r">
              <a:lnSpc>
                <a:spcPts val="4199"/>
              </a:lnSpc>
            </a:pPr>
            <a:r>
              <a:rPr lang="en-US" sz="2999">
                <a:latin typeface="Futura"/>
              </a:rPr>
              <a:t>*If additional IRB, oversight board, or local or tribal government approvals are needed, additional agreements should be created and established.</a:t>
            </a:r>
          </a:p>
        </p:txBody>
      </p:sp>
    </p:spTree>
    <p:extLst>
      <p:ext uri="{BB962C8B-B14F-4D97-AF65-F5344CB8AC3E}">
        <p14:creationId xmlns:p14="http://schemas.microsoft.com/office/powerpoint/2010/main" val="333821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txBody>
            <a:bodyPr/>
            <a:lstStyle/>
            <a:p>
              <a:endParaRPr lang="en-US"/>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3849347" y="7344038"/>
            <a:ext cx="49807" cy="1200529"/>
            <a:chOff x="0" y="0"/>
            <a:chExt cx="13118" cy="316189"/>
          </a:xfrm>
        </p:grpSpPr>
        <p:sp>
          <p:nvSpPr>
            <p:cNvPr id="6" name="Freeform 6"/>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9253538" y="7344038"/>
            <a:ext cx="49807" cy="1200529"/>
            <a:chOff x="0" y="0"/>
            <a:chExt cx="13118" cy="316189"/>
          </a:xfrm>
        </p:grpSpPr>
        <p:sp>
          <p:nvSpPr>
            <p:cNvPr id="9" name="Freeform 9"/>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28700" y="1345011"/>
            <a:ext cx="16230600" cy="923330"/>
          </a:xfrm>
          <a:prstGeom prst="rect">
            <a:avLst/>
          </a:prstGeom>
        </p:spPr>
        <p:txBody>
          <a:bodyPr lIns="0" tIns="0" rIns="0" bIns="0" rtlCol="0" anchor="t">
            <a:spAutoFit/>
          </a:bodyPr>
          <a:lstStyle/>
          <a:p>
            <a:pPr marL="0" lvl="0" indent="0" algn="ctr">
              <a:lnSpc>
                <a:spcPts val="7200"/>
              </a:lnSpc>
              <a:spcBef>
                <a:spcPct val="0"/>
              </a:spcBef>
            </a:pPr>
            <a:r>
              <a:rPr lang="en-US" sz="6000" dirty="0">
                <a:solidFill>
                  <a:srgbClr val="049FDA"/>
                </a:solidFill>
                <a:latin typeface="Futura"/>
              </a:rPr>
              <a:t>SCHOOL DATA AGREEMENTS</a:t>
            </a:r>
          </a:p>
        </p:txBody>
      </p:sp>
      <p:sp>
        <p:nvSpPr>
          <p:cNvPr id="15" name="Freeform 14">
            <a:extLst>
              <a:ext uri="{FF2B5EF4-FFF2-40B4-BE49-F238E27FC236}">
                <a16:creationId xmlns:a16="http://schemas.microsoft.com/office/drawing/2014/main" id="{24122506-25A3-353B-587E-47D23E26C60B}"/>
              </a:ext>
            </a:extLst>
          </p:cNvPr>
          <p:cNvSpPr/>
          <p:nvPr/>
        </p:nvSpPr>
        <p:spPr>
          <a:xfrm>
            <a:off x="1864082" y="3177284"/>
            <a:ext cx="14973055" cy="1031623"/>
          </a:xfrm>
          <a:custGeom>
            <a:avLst/>
            <a:gdLst/>
            <a:ahLst/>
            <a:cxnLst/>
            <a:rect l="l" t="t" r="r" b="b"/>
            <a:pathLst>
              <a:path w="1114726" h="185840">
                <a:moveTo>
                  <a:pt x="0" y="0"/>
                </a:moveTo>
                <a:lnTo>
                  <a:pt x="1114726" y="0"/>
                </a:lnTo>
                <a:lnTo>
                  <a:pt x="1114726" y="185840"/>
                </a:lnTo>
                <a:lnTo>
                  <a:pt x="0" y="185840"/>
                </a:lnTo>
                <a:close/>
              </a:path>
            </a:pathLst>
          </a:custGeom>
          <a:solidFill>
            <a:srgbClr val="D34727"/>
          </a:solidFill>
        </p:spPr>
        <p:txBody>
          <a:bodyPr anchor="ctr"/>
          <a:lstStyle/>
          <a:p>
            <a:r>
              <a:rPr lang="en-US" sz="2600">
                <a:solidFill>
                  <a:schemeClr val="bg1"/>
                </a:solidFill>
                <a:latin typeface="Futura" panose="020B0604020202020204" charset="0"/>
                <a:ea typeface="Times New Roman" panose="02020603050405020304" pitchFamily="18" charset="0"/>
                <a:cs typeface="Calibri" panose="020F0502020204030204" pitchFamily="34" charset="0"/>
              </a:rPr>
              <a:t>S</a:t>
            </a:r>
            <a:r>
              <a:rPr lang="en-US" sz="2600">
                <a:solidFill>
                  <a:schemeClr val="bg1"/>
                </a:solidFill>
                <a:effectLst/>
                <a:latin typeface="Futura" panose="020B0604020202020204" charset="0"/>
                <a:ea typeface="Times New Roman" panose="02020603050405020304" pitchFamily="18" charset="0"/>
                <a:cs typeface="Calibri" panose="020F0502020204030204" pitchFamily="34" charset="0"/>
              </a:rPr>
              <a:t>chool district in 2025 and 2027 will administer the opt-in option of the YRBS to their students in grades 7 - 12. </a:t>
            </a:r>
            <a:r>
              <a:rPr lang="en-US" sz="2600">
                <a:solidFill>
                  <a:schemeClr val="bg1"/>
                </a:solidFill>
                <a:latin typeface="Futura" panose="020B0604020202020204" charset="0"/>
                <a:ea typeface="Times New Roman" panose="02020603050405020304" pitchFamily="18" charset="0"/>
                <a:cs typeface="Calibri" panose="020F0502020204030204" pitchFamily="34" charset="0"/>
              </a:rPr>
              <a:t>School </a:t>
            </a:r>
            <a:r>
              <a:rPr lang="en-US" sz="2600">
                <a:solidFill>
                  <a:schemeClr val="bg1"/>
                </a:solidFill>
                <a:effectLst/>
                <a:latin typeface="Futura" panose="020B0604020202020204" charset="0"/>
                <a:ea typeface="Times New Roman" panose="02020603050405020304" pitchFamily="18" charset="0"/>
                <a:cs typeface="Calibri" panose="020F0502020204030204" pitchFamily="34" charset="0"/>
              </a:rPr>
              <a:t>will collaborate with BHD and YRBS contractor to collect the data.</a:t>
            </a:r>
            <a:endParaRPr lang="en-US" sz="2600">
              <a:solidFill>
                <a:schemeClr val="bg1"/>
              </a:solidFill>
              <a:latin typeface="Futura" panose="020B0604020202020204" charset="0"/>
            </a:endParaRPr>
          </a:p>
        </p:txBody>
      </p:sp>
      <p:sp>
        <p:nvSpPr>
          <p:cNvPr id="12" name="TextBox 12">
            <a:extLst>
              <a:ext uri="{FF2B5EF4-FFF2-40B4-BE49-F238E27FC236}">
                <a16:creationId xmlns:a16="http://schemas.microsoft.com/office/drawing/2014/main" id="{B7F4460B-8640-7E02-3946-66A2033F0D33}"/>
              </a:ext>
            </a:extLst>
          </p:cNvPr>
          <p:cNvSpPr txBox="1"/>
          <p:nvPr/>
        </p:nvSpPr>
        <p:spPr>
          <a:xfrm>
            <a:off x="1610208" y="2484927"/>
            <a:ext cx="5325214" cy="475771"/>
          </a:xfrm>
          <a:prstGeom prst="rect">
            <a:avLst/>
          </a:prstGeom>
        </p:spPr>
        <p:txBody>
          <a:bodyPr wrap="square" lIns="0" tIns="0" rIns="0" bIns="0" rtlCol="0" anchor="t">
            <a:spAutoFit/>
          </a:bodyPr>
          <a:lstStyle/>
          <a:p>
            <a:pPr>
              <a:lnSpc>
                <a:spcPts val="4199"/>
              </a:lnSpc>
            </a:pPr>
            <a:r>
              <a:rPr lang="en-US" sz="3200">
                <a:solidFill>
                  <a:srgbClr val="0E406A"/>
                </a:solidFill>
                <a:latin typeface="Futura" panose="020B0604020202020204" charset="0"/>
              </a:rPr>
              <a:t>Agreements should include:</a:t>
            </a:r>
            <a:endParaRPr lang="en-US" sz="2999">
              <a:solidFill>
                <a:srgbClr val="0E406A"/>
              </a:solidFill>
              <a:latin typeface="Futura"/>
            </a:endParaRPr>
          </a:p>
        </p:txBody>
      </p:sp>
      <p:sp>
        <p:nvSpPr>
          <p:cNvPr id="13" name="Freeform 14">
            <a:extLst>
              <a:ext uri="{FF2B5EF4-FFF2-40B4-BE49-F238E27FC236}">
                <a16:creationId xmlns:a16="http://schemas.microsoft.com/office/drawing/2014/main" id="{493093C8-EE1C-9B05-473B-F727F8203BBE}"/>
              </a:ext>
            </a:extLst>
          </p:cNvPr>
          <p:cNvSpPr/>
          <p:nvPr/>
        </p:nvSpPr>
        <p:spPr>
          <a:xfrm>
            <a:off x="1864082" y="4477397"/>
            <a:ext cx="14973055" cy="1460609"/>
          </a:xfrm>
          <a:custGeom>
            <a:avLst/>
            <a:gdLst/>
            <a:ahLst/>
            <a:cxnLst/>
            <a:rect l="l" t="t" r="r" b="b"/>
            <a:pathLst>
              <a:path w="1114726" h="185840">
                <a:moveTo>
                  <a:pt x="0" y="0"/>
                </a:moveTo>
                <a:lnTo>
                  <a:pt x="1114726" y="0"/>
                </a:lnTo>
                <a:lnTo>
                  <a:pt x="1114726" y="185840"/>
                </a:lnTo>
                <a:lnTo>
                  <a:pt x="0" y="185840"/>
                </a:lnTo>
                <a:close/>
              </a:path>
            </a:pathLst>
          </a:custGeom>
          <a:solidFill>
            <a:srgbClr val="D34727"/>
          </a:solidFill>
        </p:spPr>
        <p:txBody>
          <a:bodyPr anchor="ctr"/>
          <a:lstStyle/>
          <a:p>
            <a:r>
              <a:rPr lang="en-US" sz="2600">
                <a:solidFill>
                  <a:schemeClr val="bg1"/>
                </a:solidFill>
                <a:latin typeface="Futura" panose="020B0604020202020204" charset="0"/>
                <a:ea typeface="Times New Roman" panose="02020603050405020304" pitchFamily="18" charset="0"/>
                <a:cs typeface="Calibri" panose="020F0502020204030204" pitchFamily="34" charset="0"/>
              </a:rPr>
              <a:t>School district will authorize the PFS team to use the deidentified school district's student data from the 2023, 2025 and 2027 YRBS. School agrees to allow results from analyses to be released to SAMHSA for reporting and included in project evaluation reports. </a:t>
            </a:r>
            <a:endParaRPr lang="en-US" sz="2600">
              <a:solidFill>
                <a:schemeClr val="bg1"/>
              </a:solidFill>
              <a:latin typeface="Futura" panose="020B0604020202020204" charset="0"/>
            </a:endParaRPr>
          </a:p>
        </p:txBody>
      </p:sp>
      <p:sp>
        <p:nvSpPr>
          <p:cNvPr id="14" name="Freeform 14">
            <a:extLst>
              <a:ext uri="{FF2B5EF4-FFF2-40B4-BE49-F238E27FC236}">
                <a16:creationId xmlns:a16="http://schemas.microsoft.com/office/drawing/2014/main" id="{C780C86A-E631-52A5-4942-80589E78CA40}"/>
              </a:ext>
            </a:extLst>
          </p:cNvPr>
          <p:cNvSpPr/>
          <p:nvPr/>
        </p:nvSpPr>
        <p:spPr>
          <a:xfrm>
            <a:off x="1864082" y="6228559"/>
            <a:ext cx="14973055" cy="1020572"/>
          </a:xfrm>
          <a:custGeom>
            <a:avLst/>
            <a:gdLst/>
            <a:ahLst/>
            <a:cxnLst/>
            <a:rect l="l" t="t" r="r" b="b"/>
            <a:pathLst>
              <a:path w="1114726" h="185840">
                <a:moveTo>
                  <a:pt x="0" y="0"/>
                </a:moveTo>
                <a:lnTo>
                  <a:pt x="1114726" y="0"/>
                </a:lnTo>
                <a:lnTo>
                  <a:pt x="1114726" y="185840"/>
                </a:lnTo>
                <a:lnTo>
                  <a:pt x="0" y="185840"/>
                </a:lnTo>
                <a:close/>
              </a:path>
            </a:pathLst>
          </a:custGeom>
          <a:solidFill>
            <a:srgbClr val="D34727"/>
          </a:solidFill>
        </p:spPr>
        <p:txBody>
          <a:bodyPr anchor="ctr"/>
          <a:lstStyle/>
          <a:p>
            <a:r>
              <a:rPr lang="en-US" sz="2600">
                <a:solidFill>
                  <a:schemeClr val="bg1"/>
                </a:solidFill>
                <a:latin typeface="Futura" panose="020B0604020202020204" charset="0"/>
                <a:ea typeface="Times New Roman" panose="02020603050405020304" pitchFamily="18" charset="0"/>
                <a:cs typeface="Calibri" panose="020F0502020204030204" pitchFamily="34" charset="0"/>
              </a:rPr>
              <a:t>School district in 2026 and 2028 will administer the PFS Youth Survey to their students in grades 7 - 12. School will collaborate with BHD and PFS team to administer the survey.</a:t>
            </a:r>
            <a:endParaRPr lang="en-US" sz="2600">
              <a:solidFill>
                <a:schemeClr val="bg1"/>
              </a:solidFill>
              <a:latin typeface="Futura" panose="020B0604020202020204" charset="0"/>
            </a:endParaRPr>
          </a:p>
        </p:txBody>
      </p:sp>
      <p:sp>
        <p:nvSpPr>
          <p:cNvPr id="16" name="Freeform 14">
            <a:extLst>
              <a:ext uri="{FF2B5EF4-FFF2-40B4-BE49-F238E27FC236}">
                <a16:creationId xmlns:a16="http://schemas.microsoft.com/office/drawing/2014/main" id="{114D4E7D-99F7-BE56-08A4-F465DBB9EA4C}"/>
              </a:ext>
            </a:extLst>
          </p:cNvPr>
          <p:cNvSpPr/>
          <p:nvPr/>
        </p:nvSpPr>
        <p:spPr>
          <a:xfrm>
            <a:off x="1864082" y="7493683"/>
            <a:ext cx="14973055" cy="1460609"/>
          </a:xfrm>
          <a:custGeom>
            <a:avLst/>
            <a:gdLst/>
            <a:ahLst/>
            <a:cxnLst/>
            <a:rect l="l" t="t" r="r" b="b"/>
            <a:pathLst>
              <a:path w="1114726" h="185840">
                <a:moveTo>
                  <a:pt x="0" y="0"/>
                </a:moveTo>
                <a:lnTo>
                  <a:pt x="1114726" y="0"/>
                </a:lnTo>
                <a:lnTo>
                  <a:pt x="1114726" y="185840"/>
                </a:lnTo>
                <a:lnTo>
                  <a:pt x="0" y="185840"/>
                </a:lnTo>
                <a:close/>
              </a:path>
            </a:pathLst>
          </a:custGeom>
          <a:solidFill>
            <a:srgbClr val="D34727"/>
          </a:solidFill>
        </p:spPr>
        <p:txBody>
          <a:bodyPr anchor="ctr"/>
          <a:lstStyle/>
          <a:p>
            <a:r>
              <a:rPr lang="en-US" sz="2600">
                <a:solidFill>
                  <a:schemeClr val="bg1"/>
                </a:solidFill>
                <a:latin typeface="Futura" panose="020B0604020202020204" charset="0"/>
                <a:ea typeface="Times New Roman" panose="02020603050405020304" pitchFamily="18" charset="0"/>
                <a:cs typeface="Calibri" panose="020F0502020204030204" pitchFamily="34" charset="0"/>
              </a:rPr>
              <a:t>School district agrees to allow the PFS team to use and analyze the student data from the PFS Youth Survey for the project evaluation and data reporting requirements. School authorize the release of data results to SAMHSA for grant reporting and include them in the project evaluation reports.</a:t>
            </a:r>
            <a:endParaRPr lang="en-US" sz="2600">
              <a:solidFill>
                <a:schemeClr val="bg1"/>
              </a:solidFill>
              <a:latin typeface="Futura" panose="020B0604020202020204" charset="0"/>
            </a:endParaRPr>
          </a:p>
        </p:txBody>
      </p:sp>
    </p:spTree>
    <p:extLst>
      <p:ext uri="{BB962C8B-B14F-4D97-AF65-F5344CB8AC3E}">
        <p14:creationId xmlns:p14="http://schemas.microsoft.com/office/powerpoint/2010/main" val="1178554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txBody>
            <a:bodyPr/>
            <a:lstStyle/>
            <a:p>
              <a:endParaRPr lang="en-US"/>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3849347" y="7344038"/>
            <a:ext cx="49807" cy="1200529"/>
            <a:chOff x="0" y="0"/>
            <a:chExt cx="13118" cy="316189"/>
          </a:xfrm>
        </p:grpSpPr>
        <p:sp>
          <p:nvSpPr>
            <p:cNvPr id="6" name="Freeform 6"/>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9253538" y="7344038"/>
            <a:ext cx="49807" cy="1200529"/>
            <a:chOff x="0" y="0"/>
            <a:chExt cx="13118" cy="316189"/>
          </a:xfrm>
        </p:grpSpPr>
        <p:sp>
          <p:nvSpPr>
            <p:cNvPr id="9" name="Freeform 9"/>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28700" y="1345011"/>
            <a:ext cx="16230600" cy="923330"/>
          </a:xfrm>
          <a:prstGeom prst="rect">
            <a:avLst/>
          </a:prstGeom>
        </p:spPr>
        <p:txBody>
          <a:bodyPr lIns="0" tIns="0" rIns="0" bIns="0" rtlCol="0" anchor="t">
            <a:spAutoFit/>
          </a:bodyPr>
          <a:lstStyle/>
          <a:p>
            <a:pPr marL="0" lvl="0" indent="0" algn="ctr">
              <a:lnSpc>
                <a:spcPts val="7200"/>
              </a:lnSpc>
              <a:spcBef>
                <a:spcPct val="0"/>
              </a:spcBef>
            </a:pPr>
            <a:r>
              <a:rPr lang="en-US" sz="6000">
                <a:solidFill>
                  <a:srgbClr val="049FDA"/>
                </a:solidFill>
                <a:latin typeface="Futura"/>
              </a:rPr>
              <a:t>COLLEGE DATA AGREEMENTS</a:t>
            </a:r>
          </a:p>
        </p:txBody>
      </p:sp>
      <p:sp>
        <p:nvSpPr>
          <p:cNvPr id="15" name="Freeform 14">
            <a:extLst>
              <a:ext uri="{FF2B5EF4-FFF2-40B4-BE49-F238E27FC236}">
                <a16:creationId xmlns:a16="http://schemas.microsoft.com/office/drawing/2014/main" id="{24122506-25A3-353B-587E-47D23E26C60B}"/>
              </a:ext>
            </a:extLst>
          </p:cNvPr>
          <p:cNvSpPr/>
          <p:nvPr/>
        </p:nvSpPr>
        <p:spPr>
          <a:xfrm>
            <a:off x="1816817" y="7013967"/>
            <a:ext cx="14973055" cy="1928022"/>
          </a:xfrm>
          <a:custGeom>
            <a:avLst/>
            <a:gdLst/>
            <a:ahLst/>
            <a:cxnLst/>
            <a:rect l="l" t="t" r="r" b="b"/>
            <a:pathLst>
              <a:path w="1114726" h="185840">
                <a:moveTo>
                  <a:pt x="0" y="0"/>
                </a:moveTo>
                <a:lnTo>
                  <a:pt x="1114726" y="0"/>
                </a:lnTo>
                <a:lnTo>
                  <a:pt x="1114726" y="185840"/>
                </a:lnTo>
                <a:lnTo>
                  <a:pt x="0" y="185840"/>
                </a:lnTo>
                <a:close/>
              </a:path>
            </a:pathLst>
          </a:custGeom>
          <a:solidFill>
            <a:srgbClr val="D34727"/>
          </a:solidFill>
        </p:spPr>
        <p:txBody>
          <a:bodyPr anchor="ctr"/>
          <a:lstStyle/>
          <a:p>
            <a:r>
              <a:rPr lang="en-US" sz="2800">
                <a:solidFill>
                  <a:schemeClr val="bg1"/>
                </a:solidFill>
                <a:latin typeface="Futura" panose="020B0604020202020204" charset="0"/>
                <a:ea typeface="Times New Roman" panose="02020603050405020304" pitchFamily="18" charset="0"/>
                <a:cs typeface="Calibri" panose="020F0502020204030204" pitchFamily="34" charset="0"/>
              </a:rPr>
              <a:t>S</a:t>
            </a:r>
            <a:r>
              <a:rPr lang="en-US" sz="2800">
                <a:solidFill>
                  <a:schemeClr val="bg1"/>
                </a:solidFill>
                <a:effectLst/>
                <a:latin typeface="Futura" panose="020B0604020202020204" charset="0"/>
                <a:ea typeface="Times New Roman" panose="02020603050405020304" pitchFamily="18" charset="0"/>
                <a:cs typeface="Calibri" panose="020F0502020204030204" pitchFamily="34" charset="0"/>
              </a:rPr>
              <a:t>chool will authorize the release of the 2023, 2025, and 2027 National College Health Assessment (NCHA) results for their institution as available. </a:t>
            </a:r>
            <a:r>
              <a:rPr lang="en-US" sz="2800">
                <a:solidFill>
                  <a:schemeClr val="bg1"/>
                </a:solidFill>
                <a:latin typeface="Futura" panose="020B0604020202020204" charset="0"/>
                <a:ea typeface="Times New Roman" panose="02020603050405020304" pitchFamily="18" charset="0"/>
                <a:cs typeface="Calibri" panose="020F0502020204030204" pitchFamily="34" charset="0"/>
              </a:rPr>
              <a:t>School authorizes th</a:t>
            </a:r>
            <a:r>
              <a:rPr lang="en-US" sz="2800">
                <a:solidFill>
                  <a:schemeClr val="bg1"/>
                </a:solidFill>
                <a:effectLst/>
                <a:latin typeface="Futura" panose="020B0604020202020204" charset="0"/>
                <a:ea typeface="Times New Roman" panose="02020603050405020304" pitchFamily="18" charset="0"/>
                <a:cs typeface="Calibri" panose="020F0502020204030204" pitchFamily="34" charset="0"/>
              </a:rPr>
              <a:t>e PFS team and collaborators to release the alcohol-related NCHA results </a:t>
            </a:r>
            <a:r>
              <a:rPr lang="en-US" sz="2800">
                <a:solidFill>
                  <a:schemeClr val="bg1"/>
                </a:solidFill>
                <a:latin typeface="Futura" panose="020B0604020202020204" charset="0"/>
                <a:ea typeface="Times New Roman" panose="02020603050405020304" pitchFamily="18" charset="0"/>
                <a:cs typeface="Calibri" panose="020F0502020204030204" pitchFamily="34" charset="0"/>
              </a:rPr>
              <a:t>for </a:t>
            </a:r>
            <a:r>
              <a:rPr lang="en-US" sz="2800">
                <a:solidFill>
                  <a:schemeClr val="bg1"/>
                </a:solidFill>
                <a:effectLst/>
                <a:latin typeface="Futura" panose="020B0604020202020204" charset="0"/>
                <a:ea typeface="Times New Roman" panose="02020603050405020304" pitchFamily="18" charset="0"/>
                <a:cs typeface="Calibri" panose="020F0502020204030204" pitchFamily="34" charset="0"/>
              </a:rPr>
              <a:t>project evaluation reports and to SAMHSA for reporting.</a:t>
            </a:r>
            <a:endParaRPr lang="en-US" sz="2800">
              <a:solidFill>
                <a:schemeClr val="bg1"/>
              </a:solidFill>
              <a:latin typeface="Futura" panose="020B0604020202020204" charset="0"/>
            </a:endParaRPr>
          </a:p>
        </p:txBody>
      </p:sp>
      <p:sp>
        <p:nvSpPr>
          <p:cNvPr id="12" name="TextBox 12">
            <a:extLst>
              <a:ext uri="{FF2B5EF4-FFF2-40B4-BE49-F238E27FC236}">
                <a16:creationId xmlns:a16="http://schemas.microsoft.com/office/drawing/2014/main" id="{B7F4460B-8640-7E02-3946-66A2033F0D33}"/>
              </a:ext>
            </a:extLst>
          </p:cNvPr>
          <p:cNvSpPr txBox="1"/>
          <p:nvPr/>
        </p:nvSpPr>
        <p:spPr>
          <a:xfrm>
            <a:off x="1452193" y="6378597"/>
            <a:ext cx="5325214" cy="475771"/>
          </a:xfrm>
          <a:prstGeom prst="rect">
            <a:avLst/>
          </a:prstGeom>
        </p:spPr>
        <p:txBody>
          <a:bodyPr wrap="square" lIns="0" tIns="0" rIns="0" bIns="0" rtlCol="0" anchor="t">
            <a:spAutoFit/>
          </a:bodyPr>
          <a:lstStyle/>
          <a:p>
            <a:pPr>
              <a:lnSpc>
                <a:spcPts val="4199"/>
              </a:lnSpc>
            </a:pPr>
            <a:r>
              <a:rPr lang="en-US" sz="3200">
                <a:solidFill>
                  <a:srgbClr val="0E406A"/>
                </a:solidFill>
                <a:latin typeface="Futura" panose="020B0604020202020204" charset="0"/>
              </a:rPr>
              <a:t>Agreements should include:</a:t>
            </a:r>
            <a:endParaRPr lang="en-US" sz="2999">
              <a:solidFill>
                <a:srgbClr val="0E406A"/>
              </a:solidFill>
              <a:latin typeface="Futura"/>
            </a:endParaRPr>
          </a:p>
        </p:txBody>
      </p:sp>
      <p:sp>
        <p:nvSpPr>
          <p:cNvPr id="17" name="TextBox 12">
            <a:extLst>
              <a:ext uri="{FF2B5EF4-FFF2-40B4-BE49-F238E27FC236}">
                <a16:creationId xmlns:a16="http://schemas.microsoft.com/office/drawing/2014/main" id="{DC841AD3-CB2E-8F98-321B-31ABBAF70AEB}"/>
              </a:ext>
            </a:extLst>
          </p:cNvPr>
          <p:cNvSpPr txBox="1"/>
          <p:nvPr/>
        </p:nvSpPr>
        <p:spPr>
          <a:xfrm>
            <a:off x="1452193" y="2472000"/>
            <a:ext cx="15415411" cy="3702937"/>
          </a:xfrm>
          <a:prstGeom prst="rect">
            <a:avLst/>
          </a:prstGeom>
        </p:spPr>
        <p:txBody>
          <a:bodyPr wrap="square" lIns="0" tIns="0" rIns="0" bIns="0" rtlCol="0" anchor="t">
            <a:spAutoFit/>
          </a:bodyPr>
          <a:lstStyle/>
          <a:p>
            <a:pPr>
              <a:lnSpc>
                <a:spcPts val="4199"/>
              </a:lnSpc>
            </a:pPr>
            <a:r>
              <a:rPr lang="en-US" sz="3200">
                <a:latin typeface="Futura"/>
              </a:rPr>
              <a:t>If a college or university is located in your service area, it will be required to secure written data sharing and use agreements with those institutions to provide the institution’s National College Health Assessment (NCHA) results. </a:t>
            </a:r>
          </a:p>
          <a:p>
            <a:pPr>
              <a:lnSpc>
                <a:spcPts val="4199"/>
              </a:lnSpc>
            </a:pPr>
            <a:endParaRPr lang="en-US" sz="3200">
              <a:latin typeface="Futura" panose="020B0604020202020204" charset="0"/>
            </a:endParaRPr>
          </a:p>
          <a:p>
            <a:pPr>
              <a:lnSpc>
                <a:spcPts val="4199"/>
              </a:lnSpc>
            </a:pPr>
            <a:r>
              <a:rPr lang="en-US" sz="2950">
                <a:latin typeface="Futura"/>
              </a:rPr>
              <a:t>The PFS evaluation team and collaborators will follow all NCHA requirements to ensure proper use of data and to safeguard the confidentiality of the student responses when reporting results.</a:t>
            </a:r>
          </a:p>
        </p:txBody>
      </p:sp>
    </p:spTree>
    <p:extLst>
      <p:ext uri="{BB962C8B-B14F-4D97-AF65-F5344CB8AC3E}">
        <p14:creationId xmlns:p14="http://schemas.microsoft.com/office/powerpoint/2010/main" val="3274471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solidFill>
          </p:spPr>
          <p:txBody>
            <a:bodyPr/>
            <a:lstStyle/>
            <a:p>
              <a:endParaRPr lang="en-US"/>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3849347" y="7344038"/>
            <a:ext cx="49807" cy="1200529"/>
            <a:chOff x="0" y="0"/>
            <a:chExt cx="13118" cy="316189"/>
          </a:xfrm>
        </p:grpSpPr>
        <p:sp>
          <p:nvSpPr>
            <p:cNvPr id="6" name="Freeform 6"/>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9253538" y="7344038"/>
            <a:ext cx="49807" cy="1200529"/>
            <a:chOff x="0" y="0"/>
            <a:chExt cx="13118" cy="316189"/>
          </a:xfrm>
        </p:grpSpPr>
        <p:sp>
          <p:nvSpPr>
            <p:cNvPr id="9" name="Freeform 9"/>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10" name="TextBox 10"/>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28700" y="1345011"/>
            <a:ext cx="16230600" cy="923330"/>
          </a:xfrm>
          <a:prstGeom prst="rect">
            <a:avLst/>
          </a:prstGeom>
        </p:spPr>
        <p:txBody>
          <a:bodyPr lIns="0" tIns="0" rIns="0" bIns="0" rtlCol="0" anchor="t">
            <a:spAutoFit/>
          </a:bodyPr>
          <a:lstStyle/>
          <a:p>
            <a:pPr algn="ctr">
              <a:lnSpc>
                <a:spcPts val="7200"/>
              </a:lnSpc>
              <a:spcBef>
                <a:spcPct val="0"/>
              </a:spcBef>
            </a:pPr>
            <a:r>
              <a:rPr lang="en-US" sz="6000">
                <a:solidFill>
                  <a:srgbClr val="049FDA"/>
                </a:solidFill>
                <a:latin typeface="Futura"/>
              </a:rPr>
              <a:t>MILITARY DATA AGREEMENTS</a:t>
            </a:r>
          </a:p>
        </p:txBody>
      </p:sp>
      <p:sp>
        <p:nvSpPr>
          <p:cNvPr id="15" name="Freeform 14">
            <a:extLst>
              <a:ext uri="{FF2B5EF4-FFF2-40B4-BE49-F238E27FC236}">
                <a16:creationId xmlns:a16="http://schemas.microsoft.com/office/drawing/2014/main" id="{24122506-25A3-353B-587E-47D23E26C60B}"/>
              </a:ext>
            </a:extLst>
          </p:cNvPr>
          <p:cNvSpPr/>
          <p:nvPr/>
        </p:nvSpPr>
        <p:spPr>
          <a:xfrm>
            <a:off x="1759930" y="6964104"/>
            <a:ext cx="14973055" cy="1928022"/>
          </a:xfrm>
          <a:custGeom>
            <a:avLst/>
            <a:gdLst/>
            <a:ahLst/>
            <a:cxnLst/>
            <a:rect l="l" t="t" r="r" b="b"/>
            <a:pathLst>
              <a:path w="1114726" h="185840">
                <a:moveTo>
                  <a:pt x="0" y="0"/>
                </a:moveTo>
                <a:lnTo>
                  <a:pt x="1114726" y="0"/>
                </a:lnTo>
                <a:lnTo>
                  <a:pt x="1114726" y="185840"/>
                </a:lnTo>
                <a:lnTo>
                  <a:pt x="0" y="185840"/>
                </a:lnTo>
                <a:close/>
              </a:path>
            </a:pathLst>
          </a:custGeom>
          <a:solidFill>
            <a:srgbClr val="D34727"/>
          </a:solidFill>
        </p:spPr>
        <p:txBody>
          <a:bodyPr lIns="91440" tIns="45720" rIns="91440" bIns="45720" anchor="ctr"/>
          <a:lstStyle/>
          <a:p>
            <a:r>
              <a:rPr lang="en-US" sz="2800">
                <a:solidFill>
                  <a:schemeClr val="bg1"/>
                </a:solidFill>
                <a:latin typeface="Futura"/>
                <a:ea typeface="Times New Roman" panose="02020603050405020304" pitchFamily="18" charset="0"/>
                <a:cs typeface="Calibri"/>
              </a:rPr>
              <a:t>Military base will</a:t>
            </a:r>
            <a:r>
              <a:rPr lang="en-US" sz="2800">
                <a:solidFill>
                  <a:schemeClr val="bg1"/>
                </a:solidFill>
                <a:effectLst/>
                <a:latin typeface="Futura"/>
                <a:ea typeface="Times New Roman" panose="02020603050405020304" pitchFamily="18" charset="0"/>
                <a:cs typeface="Calibri"/>
              </a:rPr>
              <a:t> authorize the release of the </a:t>
            </a:r>
            <a:r>
              <a:rPr lang="en-US" sz="2800">
                <a:solidFill>
                  <a:schemeClr val="bg1"/>
                </a:solidFill>
                <a:latin typeface="Futura"/>
                <a:ea typeface="Times New Roman" panose="02020603050405020304" pitchFamily="18" charset="0"/>
                <a:cs typeface="Calibri"/>
              </a:rPr>
              <a:t>Defense Organizational Climate Survey (DEOCS) results</a:t>
            </a:r>
            <a:r>
              <a:rPr lang="en-US" sz="2800">
                <a:solidFill>
                  <a:schemeClr val="bg1"/>
                </a:solidFill>
                <a:effectLst/>
                <a:latin typeface="Futura"/>
                <a:ea typeface="Times New Roman" panose="02020603050405020304" pitchFamily="18" charset="0"/>
                <a:cs typeface="Calibri"/>
              </a:rPr>
              <a:t> for their </a:t>
            </a:r>
            <a:r>
              <a:rPr lang="en-US" sz="2800">
                <a:solidFill>
                  <a:schemeClr val="bg1"/>
                </a:solidFill>
                <a:latin typeface="Futura"/>
                <a:ea typeface="Times New Roman" panose="02020603050405020304" pitchFamily="18" charset="0"/>
                <a:cs typeface="Calibri"/>
              </a:rPr>
              <a:t>base as</a:t>
            </a:r>
            <a:r>
              <a:rPr lang="en-US" sz="2800">
                <a:solidFill>
                  <a:schemeClr val="bg1"/>
                </a:solidFill>
                <a:effectLst/>
                <a:latin typeface="Futura"/>
                <a:ea typeface="Times New Roman" panose="02020603050405020304" pitchFamily="18" charset="0"/>
                <a:cs typeface="Calibri"/>
              </a:rPr>
              <a:t> available. </a:t>
            </a:r>
            <a:r>
              <a:rPr lang="en-US" sz="2800">
                <a:solidFill>
                  <a:schemeClr val="bg1"/>
                </a:solidFill>
                <a:latin typeface="Futura"/>
                <a:ea typeface="Times New Roman" panose="02020603050405020304" pitchFamily="18" charset="0"/>
                <a:cs typeface="Calibri"/>
              </a:rPr>
              <a:t>Base authorizes th</a:t>
            </a:r>
            <a:r>
              <a:rPr lang="en-US" sz="2800">
                <a:solidFill>
                  <a:schemeClr val="bg1"/>
                </a:solidFill>
                <a:effectLst/>
                <a:latin typeface="Futura"/>
                <a:ea typeface="Times New Roman" panose="02020603050405020304" pitchFamily="18" charset="0"/>
                <a:cs typeface="Calibri"/>
              </a:rPr>
              <a:t>e PFS team and collaborators to release the alcohol-related </a:t>
            </a:r>
            <a:r>
              <a:rPr lang="en-US" sz="2800">
                <a:solidFill>
                  <a:schemeClr val="bg1"/>
                </a:solidFill>
                <a:latin typeface="Futura"/>
                <a:ea typeface="Times New Roman" panose="02020603050405020304" pitchFamily="18" charset="0"/>
                <a:cs typeface="Calibri"/>
              </a:rPr>
              <a:t>DEOCS results</a:t>
            </a:r>
            <a:r>
              <a:rPr lang="en-US" sz="2800">
                <a:solidFill>
                  <a:schemeClr val="bg1"/>
                </a:solidFill>
                <a:effectLst/>
                <a:latin typeface="Futura"/>
                <a:ea typeface="Times New Roman" panose="02020603050405020304" pitchFamily="18" charset="0"/>
                <a:cs typeface="Calibri"/>
              </a:rPr>
              <a:t> </a:t>
            </a:r>
            <a:r>
              <a:rPr lang="en-US" sz="2800">
                <a:solidFill>
                  <a:schemeClr val="bg1"/>
                </a:solidFill>
                <a:latin typeface="Futura"/>
                <a:ea typeface="Times New Roman" panose="02020603050405020304" pitchFamily="18" charset="0"/>
                <a:cs typeface="Calibri"/>
              </a:rPr>
              <a:t>for </a:t>
            </a:r>
            <a:r>
              <a:rPr lang="en-US" sz="2800">
                <a:solidFill>
                  <a:schemeClr val="bg1"/>
                </a:solidFill>
                <a:effectLst/>
                <a:latin typeface="Futura"/>
                <a:ea typeface="Times New Roman" panose="02020603050405020304" pitchFamily="18" charset="0"/>
                <a:cs typeface="Calibri"/>
              </a:rPr>
              <a:t>project evaluation reports and to SAMHSA for reporting.</a:t>
            </a:r>
            <a:endParaRPr lang="en-US" sz="2800">
              <a:solidFill>
                <a:schemeClr val="bg1"/>
              </a:solidFill>
              <a:latin typeface="Futura"/>
              <a:cs typeface="Calibri"/>
            </a:endParaRPr>
          </a:p>
        </p:txBody>
      </p:sp>
      <p:sp>
        <p:nvSpPr>
          <p:cNvPr id="12" name="TextBox 12">
            <a:extLst>
              <a:ext uri="{FF2B5EF4-FFF2-40B4-BE49-F238E27FC236}">
                <a16:creationId xmlns:a16="http://schemas.microsoft.com/office/drawing/2014/main" id="{B7F4460B-8640-7E02-3946-66A2033F0D33}"/>
              </a:ext>
            </a:extLst>
          </p:cNvPr>
          <p:cNvSpPr txBox="1"/>
          <p:nvPr/>
        </p:nvSpPr>
        <p:spPr>
          <a:xfrm>
            <a:off x="1452193" y="6202143"/>
            <a:ext cx="5325214" cy="475771"/>
          </a:xfrm>
          <a:prstGeom prst="rect">
            <a:avLst/>
          </a:prstGeom>
        </p:spPr>
        <p:txBody>
          <a:bodyPr wrap="square" lIns="0" tIns="0" rIns="0" bIns="0" rtlCol="0" anchor="t">
            <a:spAutoFit/>
          </a:bodyPr>
          <a:lstStyle/>
          <a:p>
            <a:pPr>
              <a:lnSpc>
                <a:spcPts val="4199"/>
              </a:lnSpc>
            </a:pPr>
            <a:r>
              <a:rPr lang="en-US" sz="3200">
                <a:solidFill>
                  <a:srgbClr val="0E406A"/>
                </a:solidFill>
                <a:latin typeface="Futura" panose="020B0604020202020204" charset="0"/>
              </a:rPr>
              <a:t>Agreements should include:</a:t>
            </a:r>
            <a:endParaRPr lang="en-US" sz="2999">
              <a:solidFill>
                <a:srgbClr val="0E406A"/>
              </a:solidFill>
              <a:latin typeface="Futura"/>
            </a:endParaRPr>
          </a:p>
        </p:txBody>
      </p:sp>
      <p:sp>
        <p:nvSpPr>
          <p:cNvPr id="17" name="TextBox 12">
            <a:extLst>
              <a:ext uri="{FF2B5EF4-FFF2-40B4-BE49-F238E27FC236}">
                <a16:creationId xmlns:a16="http://schemas.microsoft.com/office/drawing/2014/main" id="{DC841AD3-CB2E-8F98-321B-31ABBAF70AEB}"/>
              </a:ext>
            </a:extLst>
          </p:cNvPr>
          <p:cNvSpPr txBox="1"/>
          <p:nvPr/>
        </p:nvSpPr>
        <p:spPr>
          <a:xfrm>
            <a:off x="1452193" y="2569971"/>
            <a:ext cx="15333769" cy="3188437"/>
          </a:xfrm>
          <a:prstGeom prst="rect">
            <a:avLst/>
          </a:prstGeom>
        </p:spPr>
        <p:txBody>
          <a:bodyPr wrap="square" lIns="0" tIns="0" rIns="0" bIns="0" rtlCol="0" anchor="t">
            <a:spAutoFit/>
          </a:bodyPr>
          <a:lstStyle/>
          <a:p>
            <a:pPr>
              <a:lnSpc>
                <a:spcPts val="4199"/>
              </a:lnSpc>
            </a:pPr>
            <a:r>
              <a:rPr lang="en-US" sz="2900">
                <a:latin typeface="Futura"/>
              </a:rPr>
              <a:t>If a military base is located in your service area, it is encouraged to develop relationship with the military bases and to secure written data sharing and use agreements to use the results for the Defense Organizational Climate Survey (DEOCS). </a:t>
            </a:r>
            <a:endParaRPr lang="en-US" sz="2900">
              <a:latin typeface="Calibri"/>
              <a:cs typeface="Calibri"/>
            </a:endParaRPr>
          </a:p>
          <a:p>
            <a:pPr>
              <a:lnSpc>
                <a:spcPts val="4199"/>
              </a:lnSpc>
            </a:pPr>
            <a:endParaRPr lang="en-US" sz="2900">
              <a:latin typeface="Futura"/>
            </a:endParaRPr>
          </a:p>
          <a:p>
            <a:pPr>
              <a:lnSpc>
                <a:spcPts val="4199"/>
              </a:lnSpc>
            </a:pPr>
            <a:r>
              <a:rPr lang="en-US" sz="2900">
                <a:latin typeface="Futura"/>
              </a:rPr>
              <a:t>The PFS evaluation team and collaborators will follow all survey requirements to ensure proper use of results and to safeguard the confidentiality of the responses when reporting results.</a:t>
            </a:r>
            <a:endParaRPr lang="en-US" sz="2900">
              <a:cs typeface="Calibri"/>
            </a:endParaRPr>
          </a:p>
        </p:txBody>
      </p:sp>
    </p:spTree>
    <p:extLst>
      <p:ext uri="{BB962C8B-B14F-4D97-AF65-F5344CB8AC3E}">
        <p14:creationId xmlns:p14="http://schemas.microsoft.com/office/powerpoint/2010/main" val="881443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56509"/>
            <a:chOff x="0" y="0"/>
            <a:chExt cx="4816593" cy="488957"/>
          </a:xfrm>
        </p:grpSpPr>
        <p:sp>
          <p:nvSpPr>
            <p:cNvPr id="3" name="Freeform 3"/>
            <p:cNvSpPr/>
            <p:nvPr/>
          </p:nvSpPr>
          <p:spPr>
            <a:xfrm>
              <a:off x="0" y="0"/>
              <a:ext cx="4816592" cy="488957"/>
            </a:xfrm>
            <a:custGeom>
              <a:avLst/>
              <a:gdLst/>
              <a:ahLst/>
              <a:cxnLst/>
              <a:rect l="l" t="t" r="r" b="b"/>
              <a:pathLst>
                <a:path w="4816592" h="488957">
                  <a:moveTo>
                    <a:pt x="0" y="0"/>
                  </a:moveTo>
                  <a:lnTo>
                    <a:pt x="4816592" y="0"/>
                  </a:lnTo>
                  <a:lnTo>
                    <a:pt x="4816592" y="488957"/>
                  </a:lnTo>
                  <a:lnTo>
                    <a:pt x="0" y="488957"/>
                  </a:lnTo>
                  <a:close/>
                </a:path>
              </a:pathLst>
            </a:custGeom>
            <a:solidFill>
              <a:srgbClr val="0E406A"/>
            </a:solidFill>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044925" y="1856509"/>
            <a:ext cx="103072" cy="7898848"/>
            <a:chOff x="0" y="0"/>
            <a:chExt cx="21406" cy="1640461"/>
          </a:xfrm>
        </p:grpSpPr>
        <p:sp>
          <p:nvSpPr>
            <p:cNvPr id="6" name="Freeform 6"/>
            <p:cNvSpPr/>
            <p:nvPr/>
          </p:nvSpPr>
          <p:spPr>
            <a:xfrm>
              <a:off x="0" y="0"/>
              <a:ext cx="21406" cy="1640461"/>
            </a:xfrm>
            <a:custGeom>
              <a:avLst/>
              <a:gdLst/>
              <a:ahLst/>
              <a:cxnLst/>
              <a:rect l="l" t="t" r="r" b="b"/>
              <a:pathLst>
                <a:path w="21406" h="1640461">
                  <a:moveTo>
                    <a:pt x="0" y="0"/>
                  </a:moveTo>
                  <a:lnTo>
                    <a:pt x="21406" y="0"/>
                  </a:lnTo>
                  <a:lnTo>
                    <a:pt x="21406" y="1640461"/>
                  </a:lnTo>
                  <a:lnTo>
                    <a:pt x="0" y="1640461"/>
                  </a:lnTo>
                  <a:close/>
                </a:path>
              </a:pathLst>
            </a:custGeom>
            <a:solidFill>
              <a:srgbClr val="0E406A"/>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8938497">
            <a:off x="15220152" y="-66814"/>
            <a:ext cx="3612808" cy="1068724"/>
            <a:chOff x="0" y="0"/>
            <a:chExt cx="2404202" cy="711200"/>
          </a:xfrm>
        </p:grpSpPr>
        <p:sp>
          <p:nvSpPr>
            <p:cNvPr id="9" name="Freeform 9"/>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txBody>
            <a:bodyPr/>
            <a:lstStyle/>
            <a:p>
              <a:endParaRPr lang="en-US"/>
            </a:p>
          </p:txBody>
        </p:sp>
        <p:sp>
          <p:nvSpPr>
            <p:cNvPr id="10" name="TextBox 10"/>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0" y="411124"/>
            <a:ext cx="18287996" cy="1023357"/>
          </a:xfrm>
          <a:prstGeom prst="rect">
            <a:avLst/>
          </a:prstGeom>
        </p:spPr>
        <p:txBody>
          <a:bodyPr wrap="square" lIns="0" tIns="0" rIns="0" bIns="0" rtlCol="0" anchor="t">
            <a:spAutoFit/>
          </a:bodyPr>
          <a:lstStyle/>
          <a:p>
            <a:pPr algn="ctr">
              <a:lnSpc>
                <a:spcPts val="9120"/>
              </a:lnSpc>
            </a:pPr>
            <a:r>
              <a:rPr lang="en-US" sz="6600">
                <a:solidFill>
                  <a:srgbClr val="FFFFFF"/>
                </a:solidFill>
                <a:latin typeface="Futura"/>
              </a:rPr>
              <a:t>MONTHLY REPORTING &amp; REIMBURSEMENT</a:t>
            </a:r>
          </a:p>
        </p:txBody>
      </p:sp>
      <p:sp>
        <p:nvSpPr>
          <p:cNvPr id="12" name="TextBox 12"/>
          <p:cNvSpPr txBox="1"/>
          <p:nvPr/>
        </p:nvSpPr>
        <p:spPr>
          <a:xfrm>
            <a:off x="1585788" y="2276120"/>
            <a:ext cx="15657287" cy="7059625"/>
          </a:xfrm>
          <a:prstGeom prst="rect">
            <a:avLst/>
          </a:prstGeom>
        </p:spPr>
        <p:txBody>
          <a:bodyPr wrap="square" lIns="0" tIns="0" rIns="0" bIns="0" rtlCol="0" anchor="t">
            <a:spAutoFit/>
          </a:bodyPr>
          <a:lstStyle/>
          <a:p>
            <a:pPr>
              <a:lnSpc>
                <a:spcPct val="150000"/>
              </a:lnSpc>
            </a:pPr>
            <a:r>
              <a:rPr lang="en-US" sz="3950">
                <a:solidFill>
                  <a:srgbClr val="D34727"/>
                </a:solidFill>
                <a:latin typeface="Futura Bold"/>
              </a:rPr>
              <a:t>MONTHLY REPORTING:</a:t>
            </a:r>
            <a:endParaRPr lang="en-US" sz="3950">
              <a:solidFill>
                <a:srgbClr val="D34727"/>
              </a:solidFill>
              <a:latin typeface="Futura"/>
            </a:endParaRPr>
          </a:p>
          <a:p>
            <a:pPr marL="862965" lvl="1" indent="-431165">
              <a:lnSpc>
                <a:spcPct val="150000"/>
              </a:lnSpc>
              <a:buFont typeface="Arial"/>
              <a:buChar char="•"/>
            </a:pPr>
            <a:r>
              <a:rPr lang="en-US" sz="3950">
                <a:latin typeface="Futura"/>
              </a:rPr>
              <a:t>online reporting process through Qualtrics </a:t>
            </a:r>
          </a:p>
          <a:p>
            <a:pPr marL="862965" lvl="1" indent="-431165">
              <a:lnSpc>
                <a:spcPct val="150000"/>
              </a:lnSpc>
              <a:buFont typeface="Arial"/>
              <a:buChar char="•"/>
            </a:pPr>
            <a:r>
              <a:rPr lang="en-US" sz="3950">
                <a:latin typeface="Futura"/>
              </a:rPr>
              <a:t>request for reimbursement form (SFN 1763)</a:t>
            </a:r>
          </a:p>
          <a:p>
            <a:pPr marL="862965" lvl="1" indent="-431165">
              <a:lnSpc>
                <a:spcPct val="150000"/>
              </a:lnSpc>
              <a:buFont typeface="Arial"/>
              <a:buChar char="•"/>
            </a:pPr>
            <a:r>
              <a:rPr lang="en-US" sz="3950">
                <a:latin typeface="Futura"/>
              </a:rPr>
              <a:t>due the 10</a:t>
            </a:r>
            <a:r>
              <a:rPr lang="en-US" sz="3950" baseline="30000">
                <a:latin typeface="Futura"/>
              </a:rPr>
              <a:t>th</a:t>
            </a:r>
            <a:r>
              <a:rPr lang="en-US" sz="3950">
                <a:latin typeface="Futura"/>
              </a:rPr>
              <a:t> of every month</a:t>
            </a:r>
          </a:p>
          <a:p>
            <a:pPr marL="862965" lvl="1" indent="-431165">
              <a:lnSpc>
                <a:spcPct val="150000"/>
              </a:lnSpc>
              <a:buFont typeface="Arial"/>
              <a:buChar char="•"/>
            </a:pPr>
            <a:r>
              <a:rPr lang="en-US" sz="3950">
                <a:latin typeface="Futura"/>
              </a:rPr>
              <a:t>must be submitted to receive reimbursement</a:t>
            </a:r>
          </a:p>
          <a:p>
            <a:pPr marL="431165" lvl="1">
              <a:lnSpc>
                <a:spcPct val="150000"/>
              </a:lnSpc>
            </a:pPr>
            <a:endParaRPr lang="en-US" sz="3999">
              <a:latin typeface="Futura"/>
            </a:endParaRPr>
          </a:p>
          <a:p>
            <a:pPr marL="431165" lvl="1" algn="r">
              <a:lnSpc>
                <a:spcPct val="150000"/>
              </a:lnSpc>
            </a:pPr>
            <a:r>
              <a:rPr lang="en-US" sz="3200">
                <a:latin typeface="Futura"/>
              </a:rPr>
              <a:t>*Training will be held at a later date to go over online reporting system. </a:t>
            </a:r>
          </a:p>
          <a:p>
            <a:pPr marL="862965" lvl="1" indent="-431165">
              <a:lnSpc>
                <a:spcPct val="150000"/>
              </a:lnSpc>
              <a:buFont typeface="Arial"/>
              <a:buChar char="•"/>
            </a:pPr>
            <a:endParaRPr lang="en-US" sz="3999">
              <a:solidFill>
                <a:srgbClr val="D34727"/>
              </a:solidFill>
              <a:latin typeface="Futur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56509"/>
            <a:chOff x="0" y="0"/>
            <a:chExt cx="4816593" cy="488957"/>
          </a:xfrm>
        </p:grpSpPr>
        <p:sp>
          <p:nvSpPr>
            <p:cNvPr id="3" name="Freeform 3"/>
            <p:cNvSpPr/>
            <p:nvPr/>
          </p:nvSpPr>
          <p:spPr>
            <a:xfrm>
              <a:off x="0" y="0"/>
              <a:ext cx="4816592" cy="488957"/>
            </a:xfrm>
            <a:custGeom>
              <a:avLst/>
              <a:gdLst/>
              <a:ahLst/>
              <a:cxnLst/>
              <a:rect l="l" t="t" r="r" b="b"/>
              <a:pathLst>
                <a:path w="4816592" h="488957">
                  <a:moveTo>
                    <a:pt x="0" y="0"/>
                  </a:moveTo>
                  <a:lnTo>
                    <a:pt x="4816592" y="0"/>
                  </a:lnTo>
                  <a:lnTo>
                    <a:pt x="4816592" y="488957"/>
                  </a:lnTo>
                  <a:lnTo>
                    <a:pt x="0" y="488957"/>
                  </a:lnTo>
                  <a:close/>
                </a:path>
              </a:pathLst>
            </a:custGeom>
            <a:solidFill>
              <a:srgbClr val="0E406A"/>
            </a:solidFill>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044925" y="1856509"/>
            <a:ext cx="103072" cy="7898848"/>
            <a:chOff x="0" y="0"/>
            <a:chExt cx="21406" cy="1640461"/>
          </a:xfrm>
        </p:grpSpPr>
        <p:sp>
          <p:nvSpPr>
            <p:cNvPr id="6" name="Freeform 6"/>
            <p:cNvSpPr/>
            <p:nvPr/>
          </p:nvSpPr>
          <p:spPr>
            <a:xfrm>
              <a:off x="0" y="0"/>
              <a:ext cx="21406" cy="1640461"/>
            </a:xfrm>
            <a:custGeom>
              <a:avLst/>
              <a:gdLst/>
              <a:ahLst/>
              <a:cxnLst/>
              <a:rect l="l" t="t" r="r" b="b"/>
              <a:pathLst>
                <a:path w="21406" h="1640461">
                  <a:moveTo>
                    <a:pt x="0" y="0"/>
                  </a:moveTo>
                  <a:lnTo>
                    <a:pt x="21406" y="0"/>
                  </a:lnTo>
                  <a:lnTo>
                    <a:pt x="21406" y="1640461"/>
                  </a:lnTo>
                  <a:lnTo>
                    <a:pt x="0" y="1640461"/>
                  </a:lnTo>
                  <a:close/>
                </a:path>
              </a:pathLst>
            </a:custGeom>
            <a:solidFill>
              <a:srgbClr val="0E406A"/>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8938497">
            <a:off x="15220152" y="-66814"/>
            <a:ext cx="3612808" cy="1068724"/>
            <a:chOff x="0" y="0"/>
            <a:chExt cx="2404202" cy="711200"/>
          </a:xfrm>
        </p:grpSpPr>
        <p:sp>
          <p:nvSpPr>
            <p:cNvPr id="9" name="Freeform 9"/>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txBody>
            <a:bodyPr/>
            <a:lstStyle/>
            <a:p>
              <a:endParaRPr lang="en-US"/>
            </a:p>
          </p:txBody>
        </p:sp>
        <p:sp>
          <p:nvSpPr>
            <p:cNvPr id="10" name="TextBox 10"/>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96461" y="339899"/>
            <a:ext cx="16230600" cy="1166986"/>
          </a:xfrm>
          <a:prstGeom prst="rect">
            <a:avLst/>
          </a:prstGeom>
        </p:spPr>
        <p:txBody>
          <a:bodyPr lIns="0" tIns="0" rIns="0" bIns="0" rtlCol="0" anchor="t">
            <a:spAutoFit/>
          </a:bodyPr>
          <a:lstStyle/>
          <a:p>
            <a:pPr algn="ctr">
              <a:lnSpc>
                <a:spcPts val="9120"/>
              </a:lnSpc>
            </a:pPr>
            <a:r>
              <a:rPr lang="en-US" sz="7600">
                <a:solidFill>
                  <a:srgbClr val="FFFFFF"/>
                </a:solidFill>
                <a:latin typeface="Futura"/>
              </a:rPr>
              <a:t>RESOURCES</a:t>
            </a:r>
          </a:p>
        </p:txBody>
      </p:sp>
      <p:sp>
        <p:nvSpPr>
          <p:cNvPr id="12" name="TextBox 12"/>
          <p:cNvSpPr txBox="1"/>
          <p:nvPr/>
        </p:nvSpPr>
        <p:spPr>
          <a:xfrm>
            <a:off x="1335958" y="2035810"/>
            <a:ext cx="15991103" cy="7680949"/>
          </a:xfrm>
          <a:prstGeom prst="rect">
            <a:avLst/>
          </a:prstGeom>
        </p:spPr>
        <p:txBody>
          <a:bodyPr lIns="0" tIns="0" rIns="0" bIns="0" rtlCol="0" anchor="t">
            <a:spAutoFit/>
          </a:bodyPr>
          <a:lstStyle/>
          <a:p>
            <a:pPr>
              <a:lnSpc>
                <a:spcPts val="5199"/>
              </a:lnSpc>
            </a:pPr>
            <a:r>
              <a:rPr lang="en-US" sz="3950" dirty="0">
                <a:solidFill>
                  <a:srgbClr val="D34727"/>
                </a:solidFill>
                <a:latin typeface="Futura Bold"/>
              </a:rPr>
              <a:t>BHD Prevention Team</a:t>
            </a:r>
          </a:p>
          <a:p>
            <a:pPr marL="733425" lvl="1" indent="-366395">
              <a:lnSpc>
                <a:spcPts val="4419"/>
              </a:lnSpc>
              <a:buFont typeface="Arial"/>
              <a:buChar char="•"/>
            </a:pPr>
            <a:r>
              <a:rPr lang="en-US" sz="3350" dirty="0">
                <a:solidFill>
                  <a:srgbClr val="D34727"/>
                </a:solidFill>
                <a:latin typeface="Futura"/>
              </a:rPr>
              <a:t>available via e-mail, phone, 1:1 Teams meetings, or in person visits</a:t>
            </a:r>
          </a:p>
          <a:p>
            <a:pPr>
              <a:lnSpc>
                <a:spcPts val="4419"/>
              </a:lnSpc>
            </a:pPr>
            <a:endParaRPr lang="en-US" sz="3399">
              <a:solidFill>
                <a:srgbClr val="D34727"/>
              </a:solidFill>
              <a:latin typeface="Futura"/>
            </a:endParaRPr>
          </a:p>
          <a:p>
            <a:pPr>
              <a:lnSpc>
                <a:spcPts val="5199"/>
              </a:lnSpc>
            </a:pPr>
            <a:r>
              <a:rPr lang="en-US" sz="3950" dirty="0">
                <a:solidFill>
                  <a:srgbClr val="D34727"/>
                </a:solidFill>
                <a:latin typeface="Futura Bold"/>
              </a:rPr>
              <a:t>BHD Website</a:t>
            </a:r>
          </a:p>
          <a:p>
            <a:pPr marL="733425" lvl="1" indent="-366395">
              <a:lnSpc>
                <a:spcPts val="4419"/>
              </a:lnSpc>
              <a:buFont typeface="Arial"/>
              <a:buChar char="•"/>
            </a:pPr>
            <a:r>
              <a:rPr lang="en-US" sz="3350" dirty="0">
                <a:solidFill>
                  <a:srgbClr val="D34727"/>
                </a:solidFill>
                <a:latin typeface="Futura"/>
                <a:hlinkClick r:id="rId3"/>
              </a:rPr>
              <a:t>https://www.hhs.nd.gov/behavioral-health/prevention/north-dakota-prevention-provider-portal</a:t>
            </a:r>
            <a:endParaRPr lang="en-US" sz="3350" dirty="0">
              <a:solidFill>
                <a:srgbClr val="D34727"/>
              </a:solidFill>
              <a:latin typeface="Futura"/>
            </a:endParaRPr>
          </a:p>
          <a:p>
            <a:pPr marL="733425" lvl="1" indent="-366395">
              <a:lnSpc>
                <a:spcPts val="4419"/>
              </a:lnSpc>
              <a:buFont typeface="Arial"/>
              <a:buChar char="•"/>
            </a:pPr>
            <a:r>
              <a:rPr lang="en-US" sz="3350" dirty="0">
                <a:solidFill>
                  <a:srgbClr val="D34727"/>
                </a:solidFill>
                <a:latin typeface="Futura"/>
              </a:rPr>
              <a:t>location for data sources, recorded meetings, resource materials, and more</a:t>
            </a:r>
          </a:p>
          <a:p>
            <a:pPr>
              <a:lnSpc>
                <a:spcPts val="4419"/>
              </a:lnSpc>
            </a:pPr>
            <a:endParaRPr lang="en-US" sz="3399">
              <a:solidFill>
                <a:srgbClr val="D34727"/>
              </a:solidFill>
              <a:latin typeface="Futura"/>
            </a:endParaRPr>
          </a:p>
          <a:p>
            <a:pPr>
              <a:lnSpc>
                <a:spcPts val="5199"/>
              </a:lnSpc>
            </a:pPr>
            <a:r>
              <a:rPr lang="en-US" sz="3950" dirty="0">
                <a:solidFill>
                  <a:srgbClr val="D34727"/>
                </a:solidFill>
                <a:latin typeface="Futura Bold"/>
              </a:rPr>
              <a:t>Youth Connections (YC)</a:t>
            </a:r>
          </a:p>
          <a:p>
            <a:pPr marL="733425" lvl="1" indent="-366395">
              <a:lnSpc>
                <a:spcPts val="4419"/>
              </a:lnSpc>
              <a:buFont typeface="Arial"/>
              <a:buChar char="•"/>
            </a:pPr>
            <a:r>
              <a:rPr lang="en-US" sz="3350" dirty="0">
                <a:solidFill>
                  <a:srgbClr val="D34727"/>
                </a:solidFill>
                <a:latin typeface="Futura"/>
              </a:rPr>
              <a:t>contracted to provide TTA</a:t>
            </a:r>
          </a:p>
          <a:p>
            <a:pPr marL="366395" lvl="1">
              <a:lnSpc>
                <a:spcPts val="4419"/>
              </a:lnSpc>
            </a:pPr>
            <a:endParaRPr lang="en-US" sz="3399">
              <a:solidFill>
                <a:srgbClr val="D34727"/>
              </a:solidFill>
              <a:latin typeface="Futura"/>
            </a:endParaRPr>
          </a:p>
          <a:p>
            <a:pPr>
              <a:lnSpc>
                <a:spcPts val="5199"/>
              </a:lnSpc>
            </a:pPr>
            <a:r>
              <a:rPr lang="en-US" sz="3950" dirty="0">
                <a:solidFill>
                  <a:srgbClr val="D34727"/>
                </a:solidFill>
                <a:latin typeface="Futura Bold"/>
              </a:rPr>
              <a:t>Wyoming Survey and Analysis Center (WYSAC) </a:t>
            </a:r>
          </a:p>
          <a:p>
            <a:pPr marL="733425" lvl="1" indent="-366395">
              <a:lnSpc>
                <a:spcPts val="4419"/>
              </a:lnSpc>
              <a:buFont typeface="Arial"/>
              <a:buChar char="•"/>
            </a:pPr>
            <a:r>
              <a:rPr lang="en-US" sz="3350" dirty="0">
                <a:solidFill>
                  <a:srgbClr val="D34727"/>
                </a:solidFill>
                <a:latin typeface="Futura"/>
              </a:rPr>
              <a:t>data and evaluation TTA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856509"/>
            <a:chOff x="0" y="0"/>
            <a:chExt cx="4816593" cy="488957"/>
          </a:xfrm>
        </p:grpSpPr>
        <p:sp>
          <p:nvSpPr>
            <p:cNvPr id="3" name="Freeform 3"/>
            <p:cNvSpPr/>
            <p:nvPr/>
          </p:nvSpPr>
          <p:spPr>
            <a:xfrm>
              <a:off x="0" y="0"/>
              <a:ext cx="4816592" cy="488957"/>
            </a:xfrm>
            <a:custGeom>
              <a:avLst/>
              <a:gdLst/>
              <a:ahLst/>
              <a:cxnLst/>
              <a:rect l="l" t="t" r="r" b="b"/>
              <a:pathLst>
                <a:path w="4816592" h="488957">
                  <a:moveTo>
                    <a:pt x="0" y="0"/>
                  </a:moveTo>
                  <a:lnTo>
                    <a:pt x="4816592" y="0"/>
                  </a:lnTo>
                  <a:lnTo>
                    <a:pt x="4816592" y="488957"/>
                  </a:lnTo>
                  <a:lnTo>
                    <a:pt x="0" y="488957"/>
                  </a:lnTo>
                  <a:close/>
                </a:path>
              </a:pathLst>
            </a:custGeom>
            <a:solidFill>
              <a:srgbClr val="0E406A"/>
            </a:solidFill>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044925" y="1856509"/>
            <a:ext cx="103072" cy="7898848"/>
            <a:chOff x="0" y="0"/>
            <a:chExt cx="21406" cy="1640461"/>
          </a:xfrm>
        </p:grpSpPr>
        <p:sp>
          <p:nvSpPr>
            <p:cNvPr id="6" name="Freeform 6"/>
            <p:cNvSpPr/>
            <p:nvPr/>
          </p:nvSpPr>
          <p:spPr>
            <a:xfrm>
              <a:off x="0" y="0"/>
              <a:ext cx="21406" cy="1640461"/>
            </a:xfrm>
            <a:custGeom>
              <a:avLst/>
              <a:gdLst/>
              <a:ahLst/>
              <a:cxnLst/>
              <a:rect l="l" t="t" r="r" b="b"/>
              <a:pathLst>
                <a:path w="21406" h="1640461">
                  <a:moveTo>
                    <a:pt x="0" y="0"/>
                  </a:moveTo>
                  <a:lnTo>
                    <a:pt x="21406" y="0"/>
                  </a:lnTo>
                  <a:lnTo>
                    <a:pt x="21406" y="1640461"/>
                  </a:lnTo>
                  <a:lnTo>
                    <a:pt x="0" y="1640461"/>
                  </a:lnTo>
                  <a:close/>
                </a:path>
              </a:pathLst>
            </a:custGeom>
            <a:solidFill>
              <a:srgbClr val="0E406A"/>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8938497">
            <a:off x="15220152" y="-66814"/>
            <a:ext cx="3612808" cy="1068724"/>
            <a:chOff x="0" y="0"/>
            <a:chExt cx="2404202" cy="711200"/>
          </a:xfrm>
        </p:grpSpPr>
        <p:sp>
          <p:nvSpPr>
            <p:cNvPr id="9" name="Freeform 9"/>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txBody>
            <a:bodyPr/>
            <a:lstStyle/>
            <a:p>
              <a:endParaRPr lang="en-US"/>
            </a:p>
          </p:txBody>
        </p:sp>
        <p:sp>
          <p:nvSpPr>
            <p:cNvPr id="10" name="TextBox 10"/>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1096461" y="266839"/>
            <a:ext cx="16230600" cy="1231106"/>
          </a:xfrm>
          <a:prstGeom prst="rect">
            <a:avLst/>
          </a:prstGeom>
        </p:spPr>
        <p:txBody>
          <a:bodyPr lIns="0" tIns="0" rIns="0" bIns="0" rtlCol="0" anchor="t">
            <a:spAutoFit/>
          </a:bodyPr>
          <a:lstStyle/>
          <a:p>
            <a:pPr algn="ctr">
              <a:lnSpc>
                <a:spcPts val="9600"/>
              </a:lnSpc>
            </a:pPr>
            <a:r>
              <a:rPr lang="en-US" sz="8000">
                <a:solidFill>
                  <a:srgbClr val="FFFFFF"/>
                </a:solidFill>
                <a:latin typeface="Futura"/>
              </a:rPr>
              <a:t>NEXT STEPS</a:t>
            </a:r>
            <a:endParaRPr lang="en-US"/>
          </a:p>
        </p:txBody>
      </p:sp>
      <p:sp>
        <p:nvSpPr>
          <p:cNvPr id="12" name="TextBox 12"/>
          <p:cNvSpPr txBox="1"/>
          <p:nvPr/>
        </p:nvSpPr>
        <p:spPr>
          <a:xfrm>
            <a:off x="1890422" y="2039227"/>
            <a:ext cx="15991103" cy="7972054"/>
          </a:xfrm>
          <a:prstGeom prst="rect">
            <a:avLst/>
          </a:prstGeom>
        </p:spPr>
        <p:txBody>
          <a:bodyPr lIns="0" tIns="0" rIns="0" bIns="0" rtlCol="0" anchor="t">
            <a:spAutoFit/>
          </a:bodyPr>
          <a:lstStyle/>
          <a:p>
            <a:pPr marL="560705" lvl="1" indent="-280035">
              <a:lnSpc>
                <a:spcPct val="150000"/>
              </a:lnSpc>
              <a:spcBef>
                <a:spcPts val="600"/>
              </a:spcBef>
              <a:buFont typeface="Arial,Sans-Serif"/>
              <a:buChar char="•"/>
            </a:pPr>
            <a:r>
              <a:rPr lang="en-US" sz="2400" dirty="0">
                <a:solidFill>
                  <a:srgbClr val="D34727"/>
                </a:solidFill>
                <a:latin typeface="Futura Bold"/>
              </a:rPr>
              <a:t>Contracts:</a:t>
            </a:r>
            <a:endParaRPr lang="en-US" sz="2400" dirty="0">
              <a:solidFill>
                <a:srgbClr val="000000"/>
              </a:solidFill>
              <a:latin typeface="Futura Bold"/>
            </a:endParaRPr>
          </a:p>
          <a:p>
            <a:pPr marL="1122045" lvl="2" indent="-374015">
              <a:lnSpc>
                <a:spcPct val="150000"/>
              </a:lnSpc>
              <a:buFont typeface="Arial,Sans-Serif"/>
              <a:buChar char="⚬"/>
            </a:pPr>
            <a:r>
              <a:rPr lang="en-US" sz="2400" dirty="0">
                <a:solidFill>
                  <a:srgbClr val="000000"/>
                </a:solidFill>
                <a:latin typeface="Futura"/>
              </a:rPr>
              <a:t>Contracts have been submitted to finance</a:t>
            </a:r>
          </a:p>
          <a:p>
            <a:pPr marL="1122045" lvl="2" indent="-374015">
              <a:lnSpc>
                <a:spcPct val="150000"/>
              </a:lnSpc>
              <a:buFont typeface="Arial,Sans-Serif"/>
              <a:buChar char="⚬"/>
            </a:pPr>
            <a:r>
              <a:rPr lang="en-US" sz="2400" dirty="0">
                <a:solidFill>
                  <a:srgbClr val="000000"/>
                </a:solidFill>
                <a:latin typeface="Futura"/>
              </a:rPr>
              <a:t>Look for an email from Julie Huwe to review and sign</a:t>
            </a:r>
            <a:endParaRPr lang="en-US" dirty="0"/>
          </a:p>
          <a:p>
            <a:pPr marL="560705" lvl="1" indent="-280035">
              <a:lnSpc>
                <a:spcPct val="150000"/>
              </a:lnSpc>
              <a:spcBef>
                <a:spcPts val="600"/>
              </a:spcBef>
              <a:buFont typeface="Arial"/>
              <a:buChar char="•"/>
            </a:pPr>
            <a:r>
              <a:rPr lang="en-US" sz="2400" dirty="0">
                <a:solidFill>
                  <a:srgbClr val="D34727"/>
                </a:solidFill>
                <a:latin typeface="Futura Bold"/>
              </a:rPr>
              <a:t>Data:</a:t>
            </a:r>
            <a:endParaRPr lang="en-US" sz="2400" dirty="0">
              <a:cs typeface="Calibri"/>
            </a:endParaRPr>
          </a:p>
          <a:p>
            <a:pPr marL="1122045" lvl="2" indent="-374015">
              <a:lnSpc>
                <a:spcPct val="150000"/>
              </a:lnSpc>
              <a:buFont typeface="Arial"/>
              <a:buChar char="⚬"/>
            </a:pPr>
            <a:r>
              <a:rPr lang="en-US" sz="2400" dirty="0">
                <a:latin typeface="Futura"/>
              </a:rPr>
              <a:t>Work to obtain data agreements (sample MOU to be provided)</a:t>
            </a:r>
          </a:p>
          <a:p>
            <a:pPr marL="1122045" lvl="2" indent="-374015">
              <a:lnSpc>
                <a:spcPct val="150000"/>
              </a:lnSpc>
              <a:buFont typeface="Arial"/>
              <a:buChar char="⚬"/>
            </a:pPr>
            <a:r>
              <a:rPr lang="en-US" sz="2400" dirty="0">
                <a:solidFill>
                  <a:srgbClr val="000000"/>
                </a:solidFill>
                <a:latin typeface="Futura"/>
              </a:rPr>
              <a:t>Collect local recent high school, college, and military data report </a:t>
            </a:r>
          </a:p>
          <a:p>
            <a:pPr marL="560705" lvl="1" indent="-280035">
              <a:lnSpc>
                <a:spcPct val="150000"/>
              </a:lnSpc>
              <a:spcBef>
                <a:spcPts val="1200"/>
              </a:spcBef>
              <a:buFont typeface="Arial"/>
              <a:buChar char="•"/>
            </a:pPr>
            <a:r>
              <a:rPr lang="en-US" sz="2400" dirty="0">
                <a:solidFill>
                  <a:srgbClr val="D34727"/>
                </a:solidFill>
                <a:latin typeface="Futura Bold"/>
              </a:rPr>
              <a:t>Needs Assessment:</a:t>
            </a:r>
          </a:p>
          <a:p>
            <a:pPr marL="1122045" lvl="2" indent="-374015">
              <a:lnSpc>
                <a:spcPct val="150000"/>
              </a:lnSpc>
              <a:buFont typeface="Arial"/>
              <a:buChar char="⚬"/>
            </a:pPr>
            <a:r>
              <a:rPr lang="en-US" sz="2400" dirty="0">
                <a:latin typeface="Futura"/>
              </a:rPr>
              <a:t>Community Needs Assessment workbook will be supplied</a:t>
            </a:r>
          </a:p>
          <a:p>
            <a:pPr marL="1122045" lvl="2" indent="-374015">
              <a:lnSpc>
                <a:spcPct val="150000"/>
              </a:lnSpc>
              <a:buFont typeface="Arial"/>
              <a:buChar char="⚬"/>
            </a:pPr>
            <a:r>
              <a:rPr lang="en-US" sz="2400" dirty="0">
                <a:solidFill>
                  <a:srgbClr val="000000"/>
                </a:solidFill>
                <a:latin typeface="Futura"/>
              </a:rPr>
              <a:t>Community Needs Assessment Training – December</a:t>
            </a:r>
          </a:p>
          <a:p>
            <a:pPr marL="560705" lvl="1" indent="-280035">
              <a:lnSpc>
                <a:spcPct val="150000"/>
              </a:lnSpc>
              <a:spcBef>
                <a:spcPts val="1200"/>
              </a:spcBef>
              <a:buFont typeface="Arial"/>
              <a:buChar char="•"/>
            </a:pPr>
            <a:r>
              <a:rPr lang="en-US" sz="2400" dirty="0">
                <a:solidFill>
                  <a:srgbClr val="D34727"/>
                </a:solidFill>
                <a:latin typeface="Futura Bold"/>
              </a:rPr>
              <a:t>Monthly Reporting: </a:t>
            </a:r>
          </a:p>
          <a:p>
            <a:pPr marL="1122045" lvl="2" indent="-374015">
              <a:lnSpc>
                <a:spcPct val="150000"/>
              </a:lnSpc>
              <a:buFont typeface="Arial"/>
              <a:buChar char="⚬"/>
            </a:pPr>
            <a:r>
              <a:rPr lang="en-US" sz="2400" dirty="0">
                <a:latin typeface="Futura"/>
              </a:rPr>
              <a:t>Monthly Reporting via Qualtrics – Due 10</a:t>
            </a:r>
            <a:r>
              <a:rPr lang="en-US" sz="2400" baseline="30000" dirty="0">
                <a:latin typeface="Futura"/>
              </a:rPr>
              <a:t>th</a:t>
            </a:r>
            <a:r>
              <a:rPr lang="en-US" sz="2400" dirty="0">
                <a:latin typeface="Futura"/>
              </a:rPr>
              <a:t> of Every Month </a:t>
            </a:r>
          </a:p>
          <a:p>
            <a:pPr marL="1122045" lvl="2" indent="-374015">
              <a:lnSpc>
                <a:spcPct val="150000"/>
              </a:lnSpc>
              <a:buFont typeface="Arial"/>
              <a:buChar char="⚬"/>
            </a:pPr>
            <a:r>
              <a:rPr lang="en-US" sz="2400" dirty="0">
                <a:solidFill>
                  <a:srgbClr val="000000"/>
                </a:solidFill>
                <a:latin typeface="Futura"/>
              </a:rPr>
              <a:t>SFN 1763 Reimbursement Form emailed to Tori (</a:t>
            </a:r>
            <a:r>
              <a:rPr lang="en-US" sz="2400" dirty="0">
                <a:solidFill>
                  <a:srgbClr val="000000"/>
                </a:solidFill>
                <a:latin typeface="Futura"/>
                <a:hlinkClick r:id="rId3"/>
              </a:rPr>
              <a:t>tknelson@nd.gov</a:t>
            </a:r>
            <a:r>
              <a:rPr lang="en-US" sz="2400" dirty="0">
                <a:solidFill>
                  <a:srgbClr val="000000"/>
                </a:solidFill>
                <a:latin typeface="Futura"/>
              </a:rPr>
              <a:t>) – Due 10th of Every Month</a:t>
            </a:r>
          </a:p>
          <a:p>
            <a:pPr marL="1122045" lvl="2" indent="-374015">
              <a:lnSpc>
                <a:spcPct val="150000"/>
              </a:lnSpc>
              <a:buFont typeface="Arial"/>
              <a:buChar char="⚬"/>
            </a:pPr>
            <a:r>
              <a:rPr lang="en-US" sz="2400" dirty="0">
                <a:solidFill>
                  <a:srgbClr val="000000"/>
                </a:solidFill>
                <a:latin typeface="Futura"/>
              </a:rPr>
              <a:t>Monthly Reporting and Reimbursement Training to be held at a later date (virtual)</a:t>
            </a:r>
          </a:p>
          <a:p>
            <a:pPr marL="1122045" lvl="2" indent="-374015">
              <a:lnSpc>
                <a:spcPts val="3379"/>
              </a:lnSpc>
              <a:buFont typeface="Arial"/>
              <a:buChar char="⚬"/>
            </a:pPr>
            <a:endParaRPr lang="en-US" sz="2599">
              <a:solidFill>
                <a:srgbClr val="D34727"/>
              </a:solidFill>
              <a:latin typeface="Futura"/>
            </a:endParaRPr>
          </a:p>
        </p:txBody>
      </p:sp>
    </p:spTree>
    <p:extLst>
      <p:ext uri="{BB962C8B-B14F-4D97-AF65-F5344CB8AC3E}">
        <p14:creationId xmlns:p14="http://schemas.microsoft.com/office/powerpoint/2010/main" val="28866605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grpSp>
        <p:nvGrpSpPr>
          <p:cNvPr id="2" name="Group 2"/>
          <p:cNvGrpSpPr/>
          <p:nvPr/>
        </p:nvGrpSpPr>
        <p:grpSpPr>
          <a:xfrm>
            <a:off x="1028700" y="3679406"/>
            <a:ext cx="17259300" cy="2928189"/>
            <a:chOff x="0" y="0"/>
            <a:chExt cx="4545659" cy="771210"/>
          </a:xfrm>
        </p:grpSpPr>
        <p:sp>
          <p:nvSpPr>
            <p:cNvPr id="3" name="Freeform 3"/>
            <p:cNvSpPr/>
            <p:nvPr/>
          </p:nvSpPr>
          <p:spPr>
            <a:xfrm>
              <a:off x="0" y="0"/>
              <a:ext cx="4545659" cy="771210"/>
            </a:xfrm>
            <a:custGeom>
              <a:avLst/>
              <a:gdLst/>
              <a:ahLst/>
              <a:cxnLst/>
              <a:rect l="l" t="t" r="r" b="b"/>
              <a:pathLst>
                <a:path w="4545659" h="771210">
                  <a:moveTo>
                    <a:pt x="0" y="0"/>
                  </a:moveTo>
                  <a:lnTo>
                    <a:pt x="4545659" y="0"/>
                  </a:lnTo>
                  <a:lnTo>
                    <a:pt x="4545659" y="771210"/>
                  </a:lnTo>
                  <a:lnTo>
                    <a:pt x="0" y="771210"/>
                  </a:lnTo>
                  <a:close/>
                </a:path>
              </a:pathLst>
            </a:custGeom>
            <a:solidFill>
              <a:srgbClr val="FFFFFF"/>
            </a:solidFill>
          </p:spPr>
          <p:txBody>
            <a:bodyPr/>
            <a:lstStyle/>
            <a:p>
              <a:endParaRPr lang="en-US"/>
            </a:p>
          </p:txBody>
        </p:sp>
        <p:sp>
          <p:nvSpPr>
            <p:cNvPr id="4" name="TextBox 4"/>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0" y="0"/>
            <a:ext cx="7957516" cy="10287000"/>
          </a:xfrm>
          <a:custGeom>
            <a:avLst/>
            <a:gdLst/>
            <a:ahLst/>
            <a:cxnLst/>
            <a:rect l="l" t="t" r="r" b="b"/>
            <a:pathLst>
              <a:path w="7957516" h="10287000">
                <a:moveTo>
                  <a:pt x="0" y="0"/>
                </a:moveTo>
                <a:lnTo>
                  <a:pt x="7957516" y="0"/>
                </a:lnTo>
                <a:lnTo>
                  <a:pt x="7957516" y="10287000"/>
                </a:lnTo>
                <a:lnTo>
                  <a:pt x="0" y="10287000"/>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957516" y="4235942"/>
            <a:ext cx="10330484" cy="1647825"/>
          </a:xfrm>
          <a:prstGeom prst="rect">
            <a:avLst/>
          </a:prstGeom>
        </p:spPr>
        <p:txBody>
          <a:bodyPr lIns="0" tIns="0" rIns="0" bIns="0" rtlCol="0" anchor="t">
            <a:spAutoFit/>
          </a:bodyPr>
          <a:lstStyle/>
          <a:p>
            <a:pPr marL="0" lvl="0" indent="0" algn="ctr">
              <a:lnSpc>
                <a:spcPts val="11519"/>
              </a:lnSpc>
              <a:spcBef>
                <a:spcPct val="0"/>
              </a:spcBef>
            </a:pPr>
            <a:r>
              <a:rPr lang="en-US" sz="9600">
                <a:solidFill>
                  <a:srgbClr val="049FDA"/>
                </a:solidFill>
                <a:latin typeface="Futura"/>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856509"/>
            <a:chOff x="0" y="0"/>
            <a:chExt cx="4816593" cy="488957"/>
          </a:xfrm>
        </p:grpSpPr>
        <p:sp>
          <p:nvSpPr>
            <p:cNvPr id="3" name="Freeform 3"/>
            <p:cNvSpPr/>
            <p:nvPr/>
          </p:nvSpPr>
          <p:spPr>
            <a:xfrm>
              <a:off x="0" y="0"/>
              <a:ext cx="4816592" cy="488957"/>
            </a:xfrm>
            <a:custGeom>
              <a:avLst/>
              <a:gdLst/>
              <a:ahLst/>
              <a:cxnLst/>
              <a:rect l="l" t="t" r="r" b="b"/>
              <a:pathLst>
                <a:path w="4816592" h="488957">
                  <a:moveTo>
                    <a:pt x="0" y="0"/>
                  </a:moveTo>
                  <a:lnTo>
                    <a:pt x="4816592" y="0"/>
                  </a:lnTo>
                  <a:lnTo>
                    <a:pt x="4816592" y="488957"/>
                  </a:lnTo>
                  <a:lnTo>
                    <a:pt x="0" y="488957"/>
                  </a:lnTo>
                  <a:close/>
                </a:path>
              </a:pathLst>
            </a:custGeom>
            <a:solidFill>
              <a:srgbClr val="0E406A"/>
            </a:solidFill>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044925" y="1856509"/>
            <a:ext cx="103072" cy="7898848"/>
            <a:chOff x="0" y="0"/>
            <a:chExt cx="21406" cy="1640461"/>
          </a:xfrm>
        </p:grpSpPr>
        <p:sp>
          <p:nvSpPr>
            <p:cNvPr id="6" name="Freeform 6"/>
            <p:cNvSpPr/>
            <p:nvPr/>
          </p:nvSpPr>
          <p:spPr>
            <a:xfrm>
              <a:off x="0" y="0"/>
              <a:ext cx="21406" cy="1640461"/>
            </a:xfrm>
            <a:custGeom>
              <a:avLst/>
              <a:gdLst/>
              <a:ahLst/>
              <a:cxnLst/>
              <a:rect l="l" t="t" r="r" b="b"/>
              <a:pathLst>
                <a:path w="21406" h="1640461">
                  <a:moveTo>
                    <a:pt x="0" y="0"/>
                  </a:moveTo>
                  <a:lnTo>
                    <a:pt x="21406" y="0"/>
                  </a:lnTo>
                  <a:lnTo>
                    <a:pt x="21406" y="1640461"/>
                  </a:lnTo>
                  <a:lnTo>
                    <a:pt x="0" y="1640461"/>
                  </a:lnTo>
                  <a:close/>
                </a:path>
              </a:pathLst>
            </a:custGeom>
            <a:solidFill>
              <a:srgbClr val="0E406A"/>
            </a:solidFill>
          </p:spPr>
          <p:txBody>
            <a:bodyPr/>
            <a:lstStyle/>
            <a:p>
              <a:endParaRPr lang="en-US"/>
            </a:p>
          </p:txBody>
        </p:sp>
        <p:sp>
          <p:nvSpPr>
            <p:cNvPr id="7" name="TextBox 7"/>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8938497">
            <a:off x="15220152" y="-66814"/>
            <a:ext cx="3612808" cy="1068724"/>
            <a:chOff x="0" y="0"/>
            <a:chExt cx="2404202" cy="711200"/>
          </a:xfrm>
        </p:grpSpPr>
        <p:sp>
          <p:nvSpPr>
            <p:cNvPr id="9" name="Freeform 9"/>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txBody>
            <a:bodyPr/>
            <a:lstStyle/>
            <a:p>
              <a:endParaRPr lang="en-US"/>
            </a:p>
          </p:txBody>
        </p:sp>
        <p:sp>
          <p:nvSpPr>
            <p:cNvPr id="10" name="TextBox 10"/>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1" name="TextBox 11"/>
          <p:cNvSpPr txBox="1"/>
          <p:nvPr/>
        </p:nvSpPr>
        <p:spPr>
          <a:xfrm>
            <a:off x="2623" y="319270"/>
            <a:ext cx="18283083" cy="1231106"/>
          </a:xfrm>
          <a:prstGeom prst="rect">
            <a:avLst/>
          </a:prstGeom>
        </p:spPr>
        <p:txBody>
          <a:bodyPr wrap="square" lIns="0" tIns="0" rIns="0" bIns="0" rtlCol="0" anchor="t">
            <a:spAutoFit/>
          </a:bodyPr>
          <a:lstStyle/>
          <a:p>
            <a:pPr algn="ctr">
              <a:lnSpc>
                <a:spcPts val="9600"/>
              </a:lnSpc>
            </a:pPr>
            <a:r>
              <a:rPr lang="en-US" sz="8000">
                <a:solidFill>
                  <a:srgbClr val="FFFFFF"/>
                </a:solidFill>
                <a:latin typeface="Futura"/>
              </a:rPr>
              <a:t>OVERVIEW</a:t>
            </a:r>
          </a:p>
        </p:txBody>
      </p:sp>
      <p:sp>
        <p:nvSpPr>
          <p:cNvPr id="12" name="TextBox 12"/>
          <p:cNvSpPr txBox="1"/>
          <p:nvPr/>
        </p:nvSpPr>
        <p:spPr>
          <a:xfrm>
            <a:off x="4002857" y="2158549"/>
            <a:ext cx="10282185" cy="7925246"/>
          </a:xfrm>
          <a:prstGeom prst="rect">
            <a:avLst/>
          </a:prstGeom>
        </p:spPr>
        <p:txBody>
          <a:bodyPr wrap="square" lIns="0" tIns="0" rIns="0" bIns="0" rtlCol="0" anchor="t">
            <a:spAutoFit/>
          </a:bodyPr>
          <a:lstStyle/>
          <a:p>
            <a:pPr marL="571500" indent="-571500">
              <a:spcBef>
                <a:spcPts val="800"/>
              </a:spcBef>
              <a:spcAft>
                <a:spcPts val="800"/>
              </a:spcAft>
              <a:buFont typeface="Wingdings"/>
              <a:buChar char="q"/>
            </a:pPr>
            <a:r>
              <a:rPr lang="en-US" sz="3950">
                <a:solidFill>
                  <a:srgbClr val="D34727"/>
                </a:solidFill>
                <a:latin typeface="Futura"/>
              </a:rPr>
              <a:t>Introduction of PFS Team &amp; Roles</a:t>
            </a:r>
            <a:endParaRPr lang="en-US">
              <a:cs typeface="Calibri"/>
            </a:endParaRPr>
          </a:p>
          <a:p>
            <a:pPr marL="571500" indent="-571500">
              <a:spcBef>
                <a:spcPts val="800"/>
              </a:spcBef>
              <a:spcAft>
                <a:spcPts val="800"/>
              </a:spcAft>
              <a:buFont typeface="Wingdings"/>
              <a:buChar char="q"/>
            </a:pPr>
            <a:r>
              <a:rPr lang="en-US" sz="3950">
                <a:solidFill>
                  <a:srgbClr val="D34727"/>
                </a:solidFill>
                <a:latin typeface="Futura"/>
                <a:cs typeface="Calibri"/>
              </a:rPr>
              <a:t>Purpose &amp; Background</a:t>
            </a:r>
          </a:p>
          <a:p>
            <a:pPr marL="571500" indent="-571500">
              <a:spcBef>
                <a:spcPts val="800"/>
              </a:spcBef>
              <a:spcAft>
                <a:spcPts val="800"/>
              </a:spcAft>
              <a:buFont typeface="Wingdings"/>
              <a:buChar char="q"/>
            </a:pPr>
            <a:r>
              <a:rPr lang="en-US" sz="3950">
                <a:solidFill>
                  <a:srgbClr val="D34727"/>
                </a:solidFill>
                <a:latin typeface="Futura"/>
                <a:cs typeface="Calibri"/>
              </a:rPr>
              <a:t>Introduction of PFS</a:t>
            </a:r>
          </a:p>
          <a:p>
            <a:pPr marL="571500" indent="-571500">
              <a:spcBef>
                <a:spcPts val="800"/>
              </a:spcBef>
              <a:spcAft>
                <a:spcPts val="800"/>
              </a:spcAft>
              <a:buFont typeface="Wingdings"/>
              <a:buChar char="q"/>
            </a:pPr>
            <a:r>
              <a:rPr lang="en-US" sz="3950">
                <a:solidFill>
                  <a:srgbClr val="D34727"/>
                </a:solidFill>
                <a:latin typeface="Futura"/>
                <a:cs typeface="Calibri"/>
              </a:rPr>
              <a:t>Funding</a:t>
            </a:r>
          </a:p>
          <a:p>
            <a:pPr marL="571500" indent="-571500">
              <a:spcBef>
                <a:spcPts val="800"/>
              </a:spcBef>
              <a:spcAft>
                <a:spcPts val="800"/>
              </a:spcAft>
              <a:buFont typeface="Wingdings"/>
              <a:buChar char="q"/>
            </a:pPr>
            <a:r>
              <a:rPr lang="en-US" sz="3950">
                <a:solidFill>
                  <a:srgbClr val="D34727"/>
                </a:solidFill>
                <a:latin typeface="Futura"/>
                <a:cs typeface="Calibri"/>
              </a:rPr>
              <a:t>Scope of Service</a:t>
            </a:r>
          </a:p>
          <a:p>
            <a:pPr marL="571500" indent="-571500">
              <a:spcBef>
                <a:spcPts val="800"/>
              </a:spcBef>
              <a:spcAft>
                <a:spcPts val="800"/>
              </a:spcAft>
              <a:buFont typeface="Wingdings"/>
              <a:buChar char="q"/>
            </a:pPr>
            <a:r>
              <a:rPr lang="en-US" sz="3950">
                <a:solidFill>
                  <a:srgbClr val="D34727"/>
                </a:solidFill>
                <a:latin typeface="Futura"/>
                <a:cs typeface="Calibri"/>
              </a:rPr>
              <a:t>Deliverables &amp; Deadlines</a:t>
            </a:r>
          </a:p>
          <a:p>
            <a:pPr marL="571500" indent="-571500">
              <a:spcBef>
                <a:spcPts val="800"/>
              </a:spcBef>
              <a:spcAft>
                <a:spcPts val="800"/>
              </a:spcAft>
              <a:buFont typeface="Wingdings"/>
              <a:buChar char="q"/>
            </a:pPr>
            <a:r>
              <a:rPr lang="en-US" sz="3950">
                <a:solidFill>
                  <a:srgbClr val="D34727"/>
                </a:solidFill>
                <a:latin typeface="Futura"/>
                <a:cs typeface="Calibri"/>
              </a:rPr>
              <a:t>Data Agreements</a:t>
            </a:r>
          </a:p>
          <a:p>
            <a:pPr marL="571500" indent="-571500">
              <a:spcBef>
                <a:spcPts val="800"/>
              </a:spcBef>
              <a:spcAft>
                <a:spcPts val="800"/>
              </a:spcAft>
              <a:buFont typeface="Wingdings"/>
              <a:buChar char="q"/>
            </a:pPr>
            <a:r>
              <a:rPr lang="en-US" sz="3950">
                <a:solidFill>
                  <a:srgbClr val="D34727"/>
                </a:solidFill>
                <a:latin typeface="Futura"/>
                <a:cs typeface="Calibri"/>
              </a:rPr>
              <a:t>Monthly Reporting &amp; Reimbursement Process</a:t>
            </a:r>
          </a:p>
          <a:p>
            <a:pPr marL="571500" indent="-571500">
              <a:spcBef>
                <a:spcPts val="800"/>
              </a:spcBef>
              <a:spcAft>
                <a:spcPts val="800"/>
              </a:spcAft>
              <a:buFont typeface="Wingdings"/>
              <a:buChar char="q"/>
            </a:pPr>
            <a:r>
              <a:rPr lang="en-US" sz="3950">
                <a:solidFill>
                  <a:srgbClr val="D34727"/>
                </a:solidFill>
                <a:latin typeface="Futura"/>
                <a:cs typeface="Calibri"/>
              </a:rPr>
              <a:t>Resources</a:t>
            </a:r>
          </a:p>
          <a:p>
            <a:pPr marL="571500" indent="-571500">
              <a:spcBef>
                <a:spcPts val="800"/>
              </a:spcBef>
              <a:spcAft>
                <a:spcPts val="800"/>
              </a:spcAft>
              <a:buFont typeface="Wingdings"/>
              <a:buChar char="q"/>
            </a:pPr>
            <a:r>
              <a:rPr lang="en-US" sz="3950">
                <a:solidFill>
                  <a:srgbClr val="D34727"/>
                </a:solidFill>
                <a:latin typeface="Futura"/>
                <a:cs typeface="Calibri"/>
              </a:rPr>
              <a:t>Q &amp; A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403791"/>
            <a:chOff x="0" y="0"/>
            <a:chExt cx="4816593" cy="633097"/>
          </a:xfrm>
        </p:grpSpPr>
        <p:sp>
          <p:nvSpPr>
            <p:cNvPr id="3" name="Freeform 3"/>
            <p:cNvSpPr/>
            <p:nvPr/>
          </p:nvSpPr>
          <p:spPr>
            <a:xfrm>
              <a:off x="0" y="0"/>
              <a:ext cx="4816592" cy="633097"/>
            </a:xfrm>
            <a:custGeom>
              <a:avLst/>
              <a:gdLst/>
              <a:ahLst/>
              <a:cxnLst/>
              <a:rect l="l" t="t" r="r" b="b"/>
              <a:pathLst>
                <a:path w="4816592" h="633097">
                  <a:moveTo>
                    <a:pt x="0" y="0"/>
                  </a:moveTo>
                  <a:lnTo>
                    <a:pt x="4816592" y="0"/>
                  </a:lnTo>
                  <a:lnTo>
                    <a:pt x="4816592" y="633097"/>
                  </a:lnTo>
                  <a:lnTo>
                    <a:pt x="0" y="633097"/>
                  </a:lnTo>
                  <a:close/>
                </a:path>
              </a:pathLst>
            </a:custGeom>
            <a:solidFill>
              <a:srgbClr val="0E406A"/>
            </a:solidFill>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5" name="TextBox 5"/>
          <p:cNvSpPr txBox="1"/>
          <p:nvPr/>
        </p:nvSpPr>
        <p:spPr>
          <a:xfrm>
            <a:off x="1028700" y="163671"/>
            <a:ext cx="16230600" cy="1846659"/>
          </a:xfrm>
          <a:prstGeom prst="rect">
            <a:avLst/>
          </a:prstGeom>
        </p:spPr>
        <p:txBody>
          <a:bodyPr lIns="0" tIns="0" rIns="0" bIns="0" rtlCol="0" anchor="t">
            <a:spAutoFit/>
          </a:bodyPr>
          <a:lstStyle/>
          <a:p>
            <a:pPr algn="ctr">
              <a:lnSpc>
                <a:spcPts val="7200"/>
              </a:lnSpc>
            </a:pPr>
            <a:r>
              <a:rPr lang="en-US" sz="6000">
                <a:solidFill>
                  <a:srgbClr val="FFFFFF"/>
                </a:solidFill>
                <a:latin typeface="Futura"/>
              </a:rPr>
              <a:t>Behavioral Health Division</a:t>
            </a:r>
          </a:p>
          <a:p>
            <a:pPr algn="ctr">
              <a:lnSpc>
                <a:spcPts val="7200"/>
              </a:lnSpc>
            </a:pPr>
            <a:r>
              <a:rPr lang="en-US" sz="6000">
                <a:solidFill>
                  <a:srgbClr val="FFFFFF"/>
                </a:solidFill>
                <a:latin typeface="Futura"/>
              </a:rPr>
              <a:t>PFS Team</a:t>
            </a:r>
          </a:p>
        </p:txBody>
      </p:sp>
      <p:grpSp>
        <p:nvGrpSpPr>
          <p:cNvPr id="7" name="Group 7"/>
          <p:cNvGrpSpPr/>
          <p:nvPr/>
        </p:nvGrpSpPr>
        <p:grpSpPr>
          <a:xfrm>
            <a:off x="1044925" y="2018132"/>
            <a:ext cx="102481" cy="7737225"/>
            <a:chOff x="0" y="0"/>
            <a:chExt cx="21284" cy="1606895"/>
          </a:xfrm>
        </p:grpSpPr>
        <p:sp>
          <p:nvSpPr>
            <p:cNvPr id="8" name="Freeform 8"/>
            <p:cNvSpPr/>
            <p:nvPr/>
          </p:nvSpPr>
          <p:spPr>
            <a:xfrm>
              <a:off x="0" y="0"/>
              <a:ext cx="21284" cy="1606895"/>
            </a:xfrm>
            <a:custGeom>
              <a:avLst/>
              <a:gdLst/>
              <a:ahLst/>
              <a:cxnLst/>
              <a:rect l="l" t="t" r="r" b="b"/>
              <a:pathLst>
                <a:path w="21284" h="1606895">
                  <a:moveTo>
                    <a:pt x="0" y="0"/>
                  </a:moveTo>
                  <a:lnTo>
                    <a:pt x="21284" y="0"/>
                  </a:lnTo>
                  <a:lnTo>
                    <a:pt x="21284" y="1606895"/>
                  </a:lnTo>
                  <a:lnTo>
                    <a:pt x="0" y="1606895"/>
                  </a:lnTo>
                  <a:close/>
                </a:path>
              </a:pathLst>
            </a:custGeom>
            <a:solidFill>
              <a:srgbClr val="0E406A"/>
            </a:solidFill>
          </p:spPr>
          <p:txBody>
            <a:bodyPr/>
            <a:lstStyle/>
            <a:p>
              <a:endParaRPr lang="en-US"/>
            </a:p>
          </p:txBody>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1444335" y="6366028"/>
            <a:ext cx="4547387" cy="1019175"/>
          </a:xfrm>
          <a:prstGeom prst="rect">
            <a:avLst/>
          </a:prstGeom>
        </p:spPr>
        <p:txBody>
          <a:bodyPr lIns="0" tIns="0" rIns="0" bIns="0" rtlCol="0" anchor="t">
            <a:spAutoFit/>
          </a:bodyPr>
          <a:lstStyle/>
          <a:p>
            <a:pPr>
              <a:lnSpc>
                <a:spcPts val="7199"/>
              </a:lnSpc>
            </a:pPr>
            <a:r>
              <a:rPr lang="en-US" sz="5999">
                <a:solidFill>
                  <a:srgbClr val="D34727"/>
                </a:solidFill>
                <a:latin typeface="Futura"/>
              </a:rPr>
              <a:t>Tom Volk</a:t>
            </a:r>
          </a:p>
        </p:txBody>
      </p:sp>
      <p:sp>
        <p:nvSpPr>
          <p:cNvPr id="11" name="TextBox 11"/>
          <p:cNvSpPr txBox="1"/>
          <p:nvPr/>
        </p:nvSpPr>
        <p:spPr>
          <a:xfrm>
            <a:off x="1444335" y="2841933"/>
            <a:ext cx="4547387" cy="1019175"/>
          </a:xfrm>
          <a:prstGeom prst="rect">
            <a:avLst/>
          </a:prstGeom>
        </p:spPr>
        <p:txBody>
          <a:bodyPr lIns="0" tIns="0" rIns="0" bIns="0" rtlCol="0" anchor="t">
            <a:spAutoFit/>
          </a:bodyPr>
          <a:lstStyle/>
          <a:p>
            <a:pPr>
              <a:lnSpc>
                <a:spcPts val="7199"/>
              </a:lnSpc>
            </a:pPr>
            <a:r>
              <a:rPr lang="en-US" sz="5999">
                <a:solidFill>
                  <a:srgbClr val="D34727"/>
                </a:solidFill>
                <a:latin typeface="Futura"/>
              </a:rPr>
              <a:t>Tori Nelson</a:t>
            </a:r>
          </a:p>
        </p:txBody>
      </p:sp>
      <p:sp>
        <p:nvSpPr>
          <p:cNvPr id="12" name="TextBox 12"/>
          <p:cNvSpPr txBox="1"/>
          <p:nvPr/>
        </p:nvSpPr>
        <p:spPr>
          <a:xfrm>
            <a:off x="5991723" y="2838042"/>
            <a:ext cx="11267577" cy="1704975"/>
          </a:xfrm>
          <a:prstGeom prst="rect">
            <a:avLst/>
          </a:prstGeom>
        </p:spPr>
        <p:txBody>
          <a:bodyPr lIns="0" tIns="0" rIns="0" bIns="0" rtlCol="0" anchor="t">
            <a:spAutoFit/>
          </a:bodyPr>
          <a:lstStyle/>
          <a:p>
            <a:pPr>
              <a:lnSpc>
                <a:spcPts val="4320"/>
              </a:lnSpc>
            </a:pPr>
            <a:r>
              <a:rPr lang="en-US" sz="3600">
                <a:solidFill>
                  <a:srgbClr val="D34727"/>
                </a:solidFill>
                <a:latin typeface="Futura"/>
              </a:rPr>
              <a:t>General Grant Management &amp; Contract Administration</a:t>
            </a:r>
          </a:p>
          <a:p>
            <a:pPr>
              <a:lnSpc>
                <a:spcPts val="4320"/>
              </a:lnSpc>
            </a:pPr>
            <a:r>
              <a:rPr lang="en-US" sz="3600">
                <a:solidFill>
                  <a:srgbClr val="D34727"/>
                </a:solidFill>
                <a:latin typeface="Futura"/>
              </a:rPr>
              <a:t>Reporting &amp; Reimbursement </a:t>
            </a:r>
          </a:p>
          <a:p>
            <a:pPr>
              <a:lnSpc>
                <a:spcPts val="4320"/>
              </a:lnSpc>
            </a:pPr>
            <a:r>
              <a:rPr lang="en-US" sz="3600">
                <a:solidFill>
                  <a:srgbClr val="D34727"/>
                </a:solidFill>
                <a:latin typeface="Futura"/>
              </a:rPr>
              <a:t>Prevention Campaign Media &amp; Materials</a:t>
            </a:r>
          </a:p>
        </p:txBody>
      </p:sp>
      <p:sp>
        <p:nvSpPr>
          <p:cNvPr id="13" name="TextBox 13"/>
          <p:cNvSpPr txBox="1"/>
          <p:nvPr/>
        </p:nvSpPr>
        <p:spPr>
          <a:xfrm>
            <a:off x="5991723" y="6366028"/>
            <a:ext cx="11267577" cy="1654299"/>
          </a:xfrm>
          <a:prstGeom prst="rect">
            <a:avLst/>
          </a:prstGeom>
        </p:spPr>
        <p:txBody>
          <a:bodyPr lIns="0" tIns="0" rIns="0" bIns="0" rtlCol="0" anchor="t">
            <a:spAutoFit/>
          </a:bodyPr>
          <a:lstStyle/>
          <a:p>
            <a:pPr>
              <a:lnSpc>
                <a:spcPts val="4320"/>
              </a:lnSpc>
            </a:pPr>
            <a:r>
              <a:rPr lang="en-US" sz="3600">
                <a:solidFill>
                  <a:srgbClr val="D34727"/>
                </a:solidFill>
                <a:latin typeface="Futura"/>
              </a:rPr>
              <a:t>Training &amp; Technical Assistance </a:t>
            </a:r>
          </a:p>
          <a:p>
            <a:pPr>
              <a:lnSpc>
                <a:spcPts val="4320"/>
              </a:lnSpc>
            </a:pPr>
            <a:r>
              <a:rPr lang="en-US" sz="3600">
                <a:solidFill>
                  <a:srgbClr val="D34727"/>
                </a:solidFill>
                <a:latin typeface="Futura"/>
              </a:rPr>
              <a:t>Forensic ID Scanners</a:t>
            </a:r>
          </a:p>
          <a:p>
            <a:pPr>
              <a:lnSpc>
                <a:spcPts val="4320"/>
              </a:lnSpc>
            </a:pPr>
            <a:r>
              <a:rPr lang="en-US" sz="3600" err="1">
                <a:solidFill>
                  <a:srgbClr val="D34727"/>
                </a:solidFill>
                <a:latin typeface="Futura"/>
              </a:rPr>
              <a:t>NDTip</a:t>
            </a:r>
            <a:r>
              <a:rPr lang="en-US" sz="3600">
                <a:solidFill>
                  <a:srgbClr val="D34727"/>
                </a:solidFill>
                <a:latin typeface="Futura"/>
              </a:rPr>
              <a:t> System</a:t>
            </a:r>
          </a:p>
        </p:txBody>
      </p:sp>
      <p:grpSp>
        <p:nvGrpSpPr>
          <p:cNvPr id="16" name="Group 16"/>
          <p:cNvGrpSpPr/>
          <p:nvPr/>
        </p:nvGrpSpPr>
        <p:grpSpPr>
          <a:xfrm rot="-8938497">
            <a:off x="14293002" y="-92394"/>
            <a:ext cx="4688885" cy="1387044"/>
            <a:chOff x="0" y="0"/>
            <a:chExt cx="2404202" cy="711200"/>
          </a:xfrm>
        </p:grpSpPr>
        <p:sp>
          <p:nvSpPr>
            <p:cNvPr id="17" name="Freeform 17"/>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txBody>
            <a:bodyPr/>
            <a:lstStyle/>
            <a:p>
              <a:endParaRPr lang="en-US"/>
            </a:p>
          </p:txBody>
        </p:sp>
        <p:sp>
          <p:nvSpPr>
            <p:cNvPr id="18" name="TextBox 18"/>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9" name="TextBox 19"/>
          <p:cNvSpPr txBox="1"/>
          <p:nvPr/>
        </p:nvSpPr>
        <p:spPr>
          <a:xfrm>
            <a:off x="1675016" y="7189083"/>
            <a:ext cx="3789097" cy="1077218"/>
          </a:xfrm>
          <a:prstGeom prst="rect">
            <a:avLst/>
          </a:prstGeom>
        </p:spPr>
        <p:txBody>
          <a:bodyPr lIns="0" tIns="0" rIns="0" bIns="0" rtlCol="0" anchor="t">
            <a:spAutoFit/>
          </a:bodyPr>
          <a:lstStyle/>
          <a:p>
            <a:pPr>
              <a:spcBef>
                <a:spcPts val="600"/>
              </a:spcBef>
              <a:spcAft>
                <a:spcPts val="600"/>
              </a:spcAft>
            </a:pPr>
            <a:r>
              <a:rPr lang="en-US" sz="3000">
                <a:solidFill>
                  <a:srgbClr val="049FDA"/>
                </a:solidFill>
                <a:latin typeface="Futura"/>
              </a:rPr>
              <a:t>tmvolk@nd.gov</a:t>
            </a:r>
          </a:p>
          <a:p>
            <a:pPr>
              <a:spcBef>
                <a:spcPts val="600"/>
              </a:spcBef>
              <a:spcAft>
                <a:spcPts val="600"/>
              </a:spcAft>
            </a:pPr>
            <a:r>
              <a:rPr lang="en-US" sz="3000">
                <a:solidFill>
                  <a:srgbClr val="049FDA"/>
                </a:solidFill>
                <a:latin typeface="Futura"/>
              </a:rPr>
              <a:t>701.328.8943</a:t>
            </a:r>
          </a:p>
        </p:txBody>
      </p:sp>
      <p:sp>
        <p:nvSpPr>
          <p:cNvPr id="20" name="TextBox 20"/>
          <p:cNvSpPr txBox="1"/>
          <p:nvPr/>
        </p:nvSpPr>
        <p:spPr>
          <a:xfrm>
            <a:off x="1675015" y="3667153"/>
            <a:ext cx="3789097" cy="1077218"/>
          </a:xfrm>
          <a:prstGeom prst="rect">
            <a:avLst/>
          </a:prstGeom>
        </p:spPr>
        <p:txBody>
          <a:bodyPr lIns="0" tIns="0" rIns="0" bIns="0" rtlCol="0" anchor="t">
            <a:spAutoFit/>
          </a:bodyPr>
          <a:lstStyle/>
          <a:p>
            <a:pPr>
              <a:spcBef>
                <a:spcPts val="600"/>
              </a:spcBef>
              <a:spcAft>
                <a:spcPts val="600"/>
              </a:spcAft>
            </a:pPr>
            <a:r>
              <a:rPr lang="en-US" sz="3000">
                <a:solidFill>
                  <a:srgbClr val="049FDA"/>
                </a:solidFill>
                <a:latin typeface="Futura"/>
              </a:rPr>
              <a:t>tknelson@nd.gov</a:t>
            </a:r>
          </a:p>
          <a:p>
            <a:pPr>
              <a:spcBef>
                <a:spcPts val="600"/>
              </a:spcBef>
              <a:spcAft>
                <a:spcPts val="600"/>
              </a:spcAft>
            </a:pPr>
            <a:r>
              <a:rPr lang="en-US" sz="3000">
                <a:solidFill>
                  <a:srgbClr val="049FDA"/>
                </a:solidFill>
                <a:latin typeface="Futura"/>
              </a:rPr>
              <a:t>701.328.4700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403791"/>
            <a:chOff x="0" y="0"/>
            <a:chExt cx="4816593" cy="633097"/>
          </a:xfrm>
        </p:grpSpPr>
        <p:sp>
          <p:nvSpPr>
            <p:cNvPr id="3" name="Freeform 3"/>
            <p:cNvSpPr/>
            <p:nvPr/>
          </p:nvSpPr>
          <p:spPr>
            <a:xfrm>
              <a:off x="0" y="0"/>
              <a:ext cx="4816592" cy="633097"/>
            </a:xfrm>
            <a:custGeom>
              <a:avLst/>
              <a:gdLst/>
              <a:ahLst/>
              <a:cxnLst/>
              <a:rect l="l" t="t" r="r" b="b"/>
              <a:pathLst>
                <a:path w="4816592" h="633097">
                  <a:moveTo>
                    <a:pt x="0" y="0"/>
                  </a:moveTo>
                  <a:lnTo>
                    <a:pt x="4816592" y="0"/>
                  </a:lnTo>
                  <a:lnTo>
                    <a:pt x="4816592" y="633097"/>
                  </a:lnTo>
                  <a:lnTo>
                    <a:pt x="0" y="633097"/>
                  </a:lnTo>
                  <a:close/>
                </a:path>
              </a:pathLst>
            </a:custGeom>
            <a:solidFill>
              <a:srgbClr val="0E406A"/>
            </a:solidFill>
          </p:spPr>
          <p:txBody>
            <a:bodyPr/>
            <a:lstStyle/>
            <a:p>
              <a:endParaRPr lang="en-US"/>
            </a:p>
          </p:txBody>
        </p:sp>
        <p:sp>
          <p:nvSpPr>
            <p:cNvPr id="4" name="TextBox 4"/>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5" name="TextBox 5"/>
          <p:cNvSpPr txBox="1"/>
          <p:nvPr/>
        </p:nvSpPr>
        <p:spPr>
          <a:xfrm>
            <a:off x="2482311" y="154334"/>
            <a:ext cx="13323373" cy="1846659"/>
          </a:xfrm>
          <a:prstGeom prst="rect">
            <a:avLst/>
          </a:prstGeom>
        </p:spPr>
        <p:txBody>
          <a:bodyPr wrap="square" lIns="0" tIns="0" rIns="0" bIns="0" rtlCol="0" anchor="t">
            <a:spAutoFit/>
          </a:bodyPr>
          <a:lstStyle/>
          <a:p>
            <a:pPr algn="ctr">
              <a:lnSpc>
                <a:spcPts val="7200"/>
              </a:lnSpc>
            </a:pPr>
            <a:r>
              <a:rPr lang="en-US" sz="6000">
                <a:solidFill>
                  <a:srgbClr val="FFFFFF"/>
                </a:solidFill>
                <a:latin typeface="Futura"/>
              </a:rPr>
              <a:t>PFS Evaluation and Training and Technical Assistance Team</a:t>
            </a:r>
          </a:p>
        </p:txBody>
      </p:sp>
      <p:sp>
        <p:nvSpPr>
          <p:cNvPr id="6" name="TextBox 6"/>
          <p:cNvSpPr txBox="1"/>
          <p:nvPr/>
        </p:nvSpPr>
        <p:spPr>
          <a:xfrm>
            <a:off x="1315382" y="2780494"/>
            <a:ext cx="4547387" cy="859210"/>
          </a:xfrm>
          <a:prstGeom prst="rect">
            <a:avLst/>
          </a:prstGeom>
        </p:spPr>
        <p:txBody>
          <a:bodyPr lIns="0" tIns="0" rIns="0" bIns="0" rtlCol="0" anchor="t">
            <a:spAutoFit/>
          </a:bodyPr>
          <a:lstStyle/>
          <a:p>
            <a:pPr>
              <a:lnSpc>
                <a:spcPts val="6720"/>
              </a:lnSpc>
            </a:pPr>
            <a:r>
              <a:rPr lang="en-US" sz="5600">
                <a:solidFill>
                  <a:srgbClr val="D34727"/>
                </a:solidFill>
                <a:latin typeface="Futura"/>
              </a:rPr>
              <a:t>Evaluation</a:t>
            </a:r>
          </a:p>
        </p:txBody>
      </p:sp>
      <p:grpSp>
        <p:nvGrpSpPr>
          <p:cNvPr id="7" name="Group 7"/>
          <p:cNvGrpSpPr/>
          <p:nvPr/>
        </p:nvGrpSpPr>
        <p:grpSpPr>
          <a:xfrm>
            <a:off x="1044925" y="2018132"/>
            <a:ext cx="102481" cy="7737225"/>
            <a:chOff x="0" y="0"/>
            <a:chExt cx="21284" cy="1606895"/>
          </a:xfrm>
        </p:grpSpPr>
        <p:sp>
          <p:nvSpPr>
            <p:cNvPr id="8" name="Freeform 8"/>
            <p:cNvSpPr/>
            <p:nvPr/>
          </p:nvSpPr>
          <p:spPr>
            <a:xfrm>
              <a:off x="0" y="0"/>
              <a:ext cx="21284" cy="1606895"/>
            </a:xfrm>
            <a:custGeom>
              <a:avLst/>
              <a:gdLst/>
              <a:ahLst/>
              <a:cxnLst/>
              <a:rect l="l" t="t" r="r" b="b"/>
              <a:pathLst>
                <a:path w="21284" h="1606895">
                  <a:moveTo>
                    <a:pt x="0" y="0"/>
                  </a:moveTo>
                  <a:lnTo>
                    <a:pt x="21284" y="0"/>
                  </a:lnTo>
                  <a:lnTo>
                    <a:pt x="21284" y="1606895"/>
                  </a:lnTo>
                  <a:lnTo>
                    <a:pt x="0" y="1606895"/>
                  </a:lnTo>
                  <a:close/>
                </a:path>
              </a:pathLst>
            </a:custGeom>
            <a:solidFill>
              <a:srgbClr val="0E406A"/>
            </a:solidFill>
          </p:spPr>
          <p:txBody>
            <a:bodyPr/>
            <a:lstStyle/>
            <a:p>
              <a:endParaRPr lang="en-US"/>
            </a:p>
          </p:txBody>
        </p:sp>
        <p:sp>
          <p:nvSpPr>
            <p:cNvPr id="9" name="TextBox 9"/>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0" name="TextBox 10"/>
          <p:cNvSpPr txBox="1"/>
          <p:nvPr/>
        </p:nvSpPr>
        <p:spPr>
          <a:xfrm>
            <a:off x="1315382" y="6288345"/>
            <a:ext cx="5627612" cy="1354217"/>
          </a:xfrm>
          <a:prstGeom prst="rect">
            <a:avLst/>
          </a:prstGeom>
        </p:spPr>
        <p:txBody>
          <a:bodyPr wrap="square" lIns="0" tIns="0" rIns="0" bIns="0" rtlCol="0" anchor="t">
            <a:spAutoFit/>
          </a:bodyPr>
          <a:lstStyle/>
          <a:p>
            <a:r>
              <a:rPr lang="en-US" sz="4400">
                <a:solidFill>
                  <a:srgbClr val="D34727"/>
                </a:solidFill>
                <a:latin typeface="Futura"/>
              </a:rPr>
              <a:t>Training and Technical Assistance (TTA)</a:t>
            </a:r>
          </a:p>
        </p:txBody>
      </p:sp>
      <p:sp>
        <p:nvSpPr>
          <p:cNvPr id="11" name="TextBox 11"/>
          <p:cNvSpPr txBox="1"/>
          <p:nvPr/>
        </p:nvSpPr>
        <p:spPr>
          <a:xfrm>
            <a:off x="7474386" y="2826225"/>
            <a:ext cx="10586204" cy="2205732"/>
          </a:xfrm>
          <a:prstGeom prst="rect">
            <a:avLst/>
          </a:prstGeom>
        </p:spPr>
        <p:txBody>
          <a:bodyPr lIns="0" tIns="0" rIns="0" bIns="0" rtlCol="0" anchor="t">
            <a:spAutoFit/>
          </a:bodyPr>
          <a:lstStyle/>
          <a:p>
            <a:pPr>
              <a:lnSpc>
                <a:spcPts val="4320"/>
              </a:lnSpc>
            </a:pPr>
            <a:r>
              <a:rPr lang="en-US" sz="3600">
                <a:solidFill>
                  <a:srgbClr val="00B0F0"/>
                </a:solidFill>
                <a:latin typeface="Futura"/>
              </a:rPr>
              <a:t>Wyoming Survey and Analysis Center (WYSAC)</a:t>
            </a:r>
          </a:p>
          <a:p>
            <a:pPr>
              <a:lnSpc>
                <a:spcPts val="4320"/>
              </a:lnSpc>
            </a:pPr>
            <a:r>
              <a:rPr lang="en-US" sz="3200">
                <a:solidFill>
                  <a:srgbClr val="D34727"/>
                </a:solidFill>
                <a:latin typeface="Futura"/>
              </a:rPr>
              <a:t>Lead Data Evaluator</a:t>
            </a:r>
          </a:p>
          <a:p>
            <a:pPr>
              <a:lnSpc>
                <a:spcPts val="4320"/>
              </a:lnSpc>
            </a:pPr>
            <a:r>
              <a:rPr lang="en-US" sz="3200">
                <a:solidFill>
                  <a:srgbClr val="D34727"/>
                </a:solidFill>
                <a:latin typeface="Futura"/>
              </a:rPr>
              <a:t>Federal Evaluation Activities</a:t>
            </a:r>
          </a:p>
          <a:p>
            <a:pPr>
              <a:lnSpc>
                <a:spcPts val="4320"/>
              </a:lnSpc>
            </a:pPr>
            <a:r>
              <a:rPr lang="en-US" sz="3200">
                <a:solidFill>
                  <a:srgbClr val="D34727"/>
                </a:solidFill>
                <a:latin typeface="Futura"/>
              </a:rPr>
              <a:t>Community and State-Level Evaluation Activities </a:t>
            </a:r>
          </a:p>
        </p:txBody>
      </p:sp>
      <p:sp>
        <p:nvSpPr>
          <p:cNvPr id="13" name="TextBox 13"/>
          <p:cNvSpPr txBox="1"/>
          <p:nvPr/>
        </p:nvSpPr>
        <p:spPr>
          <a:xfrm>
            <a:off x="1543050" y="3612897"/>
            <a:ext cx="3789097" cy="923330"/>
          </a:xfrm>
          <a:prstGeom prst="rect">
            <a:avLst/>
          </a:prstGeom>
        </p:spPr>
        <p:txBody>
          <a:bodyPr lIns="0" tIns="0" rIns="0" bIns="0" rtlCol="0" anchor="t">
            <a:spAutoFit/>
          </a:bodyPr>
          <a:lstStyle/>
          <a:p>
            <a:pPr>
              <a:lnSpc>
                <a:spcPts val="3600"/>
              </a:lnSpc>
            </a:pPr>
            <a:r>
              <a:rPr lang="en-US" sz="3000">
                <a:solidFill>
                  <a:srgbClr val="049FDA"/>
                </a:solidFill>
                <a:latin typeface="Futura"/>
              </a:rPr>
              <a:t>Eric Canen </a:t>
            </a:r>
          </a:p>
          <a:p>
            <a:pPr>
              <a:lnSpc>
                <a:spcPts val="3600"/>
              </a:lnSpc>
            </a:pPr>
            <a:r>
              <a:rPr lang="en-US" sz="3000">
                <a:solidFill>
                  <a:srgbClr val="049FDA"/>
                </a:solidFill>
                <a:latin typeface="Futura"/>
              </a:rPr>
              <a:t>ecanen@uwyo.edu</a:t>
            </a:r>
          </a:p>
        </p:txBody>
      </p:sp>
      <p:grpSp>
        <p:nvGrpSpPr>
          <p:cNvPr id="14" name="Group 14"/>
          <p:cNvGrpSpPr/>
          <p:nvPr/>
        </p:nvGrpSpPr>
        <p:grpSpPr>
          <a:xfrm rot="-8938497">
            <a:off x="14293002" y="-92394"/>
            <a:ext cx="4688885" cy="1387044"/>
            <a:chOff x="0" y="0"/>
            <a:chExt cx="2404202" cy="711200"/>
          </a:xfrm>
        </p:grpSpPr>
        <p:sp>
          <p:nvSpPr>
            <p:cNvPr id="15" name="Freeform 15"/>
            <p:cNvSpPr/>
            <p:nvPr/>
          </p:nvSpPr>
          <p:spPr>
            <a:xfrm>
              <a:off x="0" y="0"/>
              <a:ext cx="2404202" cy="711200"/>
            </a:xfrm>
            <a:custGeom>
              <a:avLst/>
              <a:gdLst/>
              <a:ahLst/>
              <a:cxnLst/>
              <a:rect l="l" t="t" r="r" b="b"/>
              <a:pathLst>
                <a:path w="2404202" h="711200">
                  <a:moveTo>
                    <a:pt x="1202101" y="711200"/>
                  </a:moveTo>
                  <a:lnTo>
                    <a:pt x="2404202" y="0"/>
                  </a:lnTo>
                  <a:lnTo>
                    <a:pt x="0" y="0"/>
                  </a:lnTo>
                  <a:lnTo>
                    <a:pt x="1202101" y="711200"/>
                  </a:lnTo>
                  <a:close/>
                </a:path>
              </a:pathLst>
            </a:custGeom>
            <a:solidFill>
              <a:srgbClr val="049FDA"/>
            </a:solidFill>
          </p:spPr>
          <p:txBody>
            <a:bodyPr/>
            <a:lstStyle/>
            <a:p>
              <a:endParaRPr lang="en-US"/>
            </a:p>
          </p:txBody>
        </p:sp>
        <p:sp>
          <p:nvSpPr>
            <p:cNvPr id="16" name="TextBox 16"/>
            <p:cNvSpPr txBox="1"/>
            <p:nvPr/>
          </p:nvSpPr>
          <p:spPr>
            <a:xfrm>
              <a:off x="127000" y="31750"/>
              <a:ext cx="558800" cy="349250"/>
            </a:xfrm>
            <a:prstGeom prst="rect">
              <a:avLst/>
            </a:prstGeom>
          </p:spPr>
          <p:txBody>
            <a:bodyPr lIns="50800" tIns="50800" rIns="50800" bIns="50800" rtlCol="0" anchor="ctr"/>
            <a:lstStyle/>
            <a:p>
              <a:pPr algn="ctr">
                <a:lnSpc>
                  <a:spcPts val="2859"/>
                </a:lnSpc>
              </a:pPr>
              <a:endParaRPr/>
            </a:p>
          </p:txBody>
        </p:sp>
      </p:grpSp>
      <p:sp>
        <p:nvSpPr>
          <p:cNvPr id="18" name="TextBox 11">
            <a:extLst>
              <a:ext uri="{FF2B5EF4-FFF2-40B4-BE49-F238E27FC236}">
                <a16:creationId xmlns:a16="http://schemas.microsoft.com/office/drawing/2014/main" id="{7837D62A-EC3C-02E2-8C49-C7792F3CDD1A}"/>
              </a:ext>
            </a:extLst>
          </p:cNvPr>
          <p:cNvSpPr txBox="1"/>
          <p:nvPr/>
        </p:nvSpPr>
        <p:spPr>
          <a:xfrm>
            <a:off x="7474386" y="6516003"/>
            <a:ext cx="10586204" cy="1036822"/>
          </a:xfrm>
          <a:prstGeom prst="rect">
            <a:avLst/>
          </a:prstGeom>
        </p:spPr>
        <p:txBody>
          <a:bodyPr lIns="0" tIns="0" rIns="0" bIns="0" rtlCol="0" anchor="t">
            <a:spAutoFit/>
          </a:bodyPr>
          <a:lstStyle/>
          <a:p>
            <a:pPr>
              <a:lnSpc>
                <a:spcPts val="4320"/>
              </a:lnSpc>
            </a:pPr>
            <a:r>
              <a:rPr lang="en-US" sz="3600">
                <a:solidFill>
                  <a:srgbClr val="00B0F0"/>
                </a:solidFill>
                <a:latin typeface="Futura"/>
              </a:rPr>
              <a:t>Youth Connections (YC)</a:t>
            </a:r>
          </a:p>
          <a:p>
            <a:pPr>
              <a:lnSpc>
                <a:spcPts val="4320"/>
              </a:lnSpc>
            </a:pPr>
            <a:r>
              <a:rPr lang="en-US" sz="3200">
                <a:solidFill>
                  <a:srgbClr val="D34727"/>
                </a:solidFill>
                <a:latin typeface="Futura"/>
              </a:rPr>
              <a:t>Community and State-Level TTA Activities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2171475"/>
          </a:xfrm>
          <a:custGeom>
            <a:avLst/>
            <a:gdLst/>
            <a:ahLst/>
            <a:cxnLst/>
            <a:rect l="l" t="t" r="r" b="b"/>
            <a:pathLst>
              <a:path w="18288000" h="12171475">
                <a:moveTo>
                  <a:pt x="0" y="0"/>
                </a:moveTo>
                <a:lnTo>
                  <a:pt x="18288000" y="0"/>
                </a:lnTo>
                <a:lnTo>
                  <a:pt x="18288000" y="12171475"/>
                </a:lnTo>
                <a:lnTo>
                  <a:pt x="0" y="12171475"/>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028700" y="1028700"/>
            <a:ext cx="16230600" cy="8229600"/>
            <a:chOff x="0" y="0"/>
            <a:chExt cx="4274726" cy="2167467"/>
          </a:xfrm>
        </p:grpSpPr>
        <p:sp>
          <p:nvSpPr>
            <p:cNvPr id="4" name="Freeform 4"/>
            <p:cNvSpPr/>
            <p:nvPr/>
          </p:nvSpPr>
          <p:spPr>
            <a:xfrm>
              <a:off x="0" y="0"/>
              <a:ext cx="4274726" cy="2167467"/>
            </a:xfrm>
            <a:custGeom>
              <a:avLst/>
              <a:gdLst/>
              <a:ahLst/>
              <a:cxnLst/>
              <a:rect l="l" t="t" r="r" b="b"/>
              <a:pathLst>
                <a:path w="4274726" h="2167467">
                  <a:moveTo>
                    <a:pt x="0" y="0"/>
                  </a:moveTo>
                  <a:lnTo>
                    <a:pt x="4274726" y="0"/>
                  </a:lnTo>
                  <a:lnTo>
                    <a:pt x="4274726" y="2167467"/>
                  </a:lnTo>
                  <a:lnTo>
                    <a:pt x="0" y="2167467"/>
                  </a:lnTo>
                  <a:close/>
                </a:path>
              </a:pathLst>
            </a:custGeom>
            <a:solidFill>
              <a:srgbClr val="FFFFFF">
                <a:alpha val="80000"/>
              </a:srgbClr>
            </a:solidFill>
          </p:spPr>
          <p:txBody>
            <a:bodyPr/>
            <a:lstStyle/>
            <a:p>
              <a:endParaRPr lang="en-US"/>
            </a:p>
          </p:txBody>
        </p:sp>
        <p:sp>
          <p:nvSpPr>
            <p:cNvPr id="5" name="TextBox 5"/>
            <p:cNvSpPr txBox="1"/>
            <p:nvPr/>
          </p:nvSpPr>
          <p:spPr>
            <a:xfrm>
              <a:off x="0" y="-66675"/>
              <a:ext cx="812800" cy="879475"/>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3849347" y="7344038"/>
            <a:ext cx="49807" cy="1200529"/>
            <a:chOff x="0" y="0"/>
            <a:chExt cx="13118" cy="316189"/>
          </a:xfrm>
        </p:grpSpPr>
        <p:sp>
          <p:nvSpPr>
            <p:cNvPr id="7" name="Freeform 7"/>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8" name="TextBox 8"/>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9253538" y="7344038"/>
            <a:ext cx="49807" cy="1200529"/>
            <a:chOff x="0" y="0"/>
            <a:chExt cx="13118" cy="316189"/>
          </a:xfrm>
        </p:grpSpPr>
        <p:sp>
          <p:nvSpPr>
            <p:cNvPr id="10" name="Freeform 10"/>
            <p:cNvSpPr/>
            <p:nvPr/>
          </p:nvSpPr>
          <p:spPr>
            <a:xfrm>
              <a:off x="0" y="0"/>
              <a:ext cx="13118" cy="316189"/>
            </a:xfrm>
            <a:custGeom>
              <a:avLst/>
              <a:gdLst/>
              <a:ahLst/>
              <a:cxnLst/>
              <a:rect l="l" t="t" r="r" b="b"/>
              <a:pathLst>
                <a:path w="13118" h="316189">
                  <a:moveTo>
                    <a:pt x="0" y="0"/>
                  </a:moveTo>
                  <a:lnTo>
                    <a:pt x="13118" y="0"/>
                  </a:lnTo>
                  <a:lnTo>
                    <a:pt x="13118" y="316189"/>
                  </a:lnTo>
                  <a:lnTo>
                    <a:pt x="0" y="316189"/>
                  </a:lnTo>
                  <a:close/>
                </a:path>
              </a:pathLst>
            </a:custGeom>
            <a:solidFill>
              <a:srgbClr val="FFFFFF"/>
            </a:solidFill>
          </p:spPr>
          <p:txBody>
            <a:bodyPr/>
            <a:lstStyle/>
            <a:p>
              <a:endParaRPr lang="en-US"/>
            </a:p>
          </p:txBody>
        </p:sp>
        <p:sp>
          <p:nvSpPr>
            <p:cNvPr id="11" name="TextBox 11"/>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12" name="TextBox 12"/>
          <p:cNvSpPr txBox="1"/>
          <p:nvPr/>
        </p:nvSpPr>
        <p:spPr>
          <a:xfrm>
            <a:off x="1028700" y="3143250"/>
            <a:ext cx="16230600" cy="3829050"/>
          </a:xfrm>
          <a:prstGeom prst="rect">
            <a:avLst/>
          </a:prstGeom>
        </p:spPr>
        <p:txBody>
          <a:bodyPr lIns="0" tIns="0" rIns="0" bIns="0" rtlCol="0" anchor="t">
            <a:spAutoFit/>
          </a:bodyPr>
          <a:lstStyle/>
          <a:p>
            <a:pPr algn="ctr">
              <a:lnSpc>
                <a:spcPts val="9600"/>
              </a:lnSpc>
            </a:pPr>
            <a:r>
              <a:rPr lang="en-US" sz="8000">
                <a:solidFill>
                  <a:srgbClr val="D34727"/>
                </a:solidFill>
                <a:latin typeface="Futura"/>
              </a:rPr>
              <a:t>BEHAVIORAL HEALTH DIVISION</a:t>
            </a:r>
          </a:p>
          <a:p>
            <a:pPr algn="ctr">
              <a:lnSpc>
                <a:spcPts val="9600"/>
              </a:lnSpc>
            </a:pPr>
            <a:endParaRPr lang="en-US" sz="8000">
              <a:solidFill>
                <a:srgbClr val="D34727"/>
              </a:solidFill>
              <a:latin typeface="Futura"/>
            </a:endParaRPr>
          </a:p>
          <a:p>
            <a:pPr marL="0" lvl="0" indent="0" algn="ctr">
              <a:lnSpc>
                <a:spcPts val="9600"/>
              </a:lnSpc>
              <a:spcBef>
                <a:spcPct val="0"/>
              </a:spcBef>
            </a:pPr>
            <a:r>
              <a:rPr lang="en-US" sz="8000">
                <a:solidFill>
                  <a:srgbClr val="D34727"/>
                </a:solidFill>
                <a:latin typeface="Futura"/>
              </a:rPr>
              <a:t>PURPOSE &amp; BACKGROUND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Freeform 2"/>
          <p:cNvSpPr/>
          <p:nvPr/>
        </p:nvSpPr>
        <p:spPr>
          <a:xfrm>
            <a:off x="1028700" y="2172113"/>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028700" y="409575"/>
            <a:ext cx="16230600" cy="1438275"/>
          </a:xfrm>
          <a:prstGeom prst="rect">
            <a:avLst/>
          </a:prstGeom>
        </p:spPr>
        <p:txBody>
          <a:bodyPr lIns="0" tIns="0" rIns="0" bIns="0" rtlCol="0" anchor="t">
            <a:spAutoFit/>
          </a:bodyPr>
          <a:lstStyle/>
          <a:p>
            <a:pPr marL="0" lvl="0" indent="0">
              <a:lnSpc>
                <a:spcPts val="10080"/>
              </a:lnSpc>
              <a:spcBef>
                <a:spcPct val="0"/>
              </a:spcBef>
            </a:pPr>
            <a:r>
              <a:rPr lang="en-US" sz="8400">
                <a:solidFill>
                  <a:srgbClr val="D34727"/>
                </a:solidFill>
                <a:latin typeface="Futura"/>
              </a:rPr>
              <a:t>OUR VALUES</a:t>
            </a:r>
          </a:p>
        </p:txBody>
      </p:sp>
      <p:sp>
        <p:nvSpPr>
          <p:cNvPr id="4" name="TextBox 4"/>
          <p:cNvSpPr txBox="1"/>
          <p:nvPr/>
        </p:nvSpPr>
        <p:spPr>
          <a:xfrm>
            <a:off x="1088644" y="3591078"/>
            <a:ext cx="3241918"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Trauma Informed</a:t>
            </a:r>
          </a:p>
        </p:txBody>
      </p:sp>
      <p:sp>
        <p:nvSpPr>
          <p:cNvPr id="5" name="Freeform 5"/>
          <p:cNvSpPr/>
          <p:nvPr/>
        </p:nvSpPr>
        <p:spPr>
          <a:xfrm>
            <a:off x="5293977" y="2172113"/>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5392691" y="3591078"/>
            <a:ext cx="3164377" cy="410369"/>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Recovery Oriented</a:t>
            </a:r>
          </a:p>
        </p:txBody>
      </p:sp>
      <p:sp>
        <p:nvSpPr>
          <p:cNvPr id="7" name="Freeform 7"/>
          <p:cNvSpPr/>
          <p:nvPr/>
        </p:nvSpPr>
        <p:spPr>
          <a:xfrm>
            <a:off x="9595736" y="2172113"/>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9677380" y="3591078"/>
            <a:ext cx="3198517"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Person Centered</a:t>
            </a:r>
          </a:p>
        </p:txBody>
      </p:sp>
      <p:sp>
        <p:nvSpPr>
          <p:cNvPr id="9" name="Freeform 9"/>
          <p:cNvSpPr/>
          <p:nvPr/>
        </p:nvSpPr>
        <p:spPr>
          <a:xfrm>
            <a:off x="13897495" y="2172113"/>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13992702" y="3591078"/>
            <a:ext cx="3171390"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Integrated</a:t>
            </a:r>
          </a:p>
        </p:txBody>
      </p:sp>
      <p:sp>
        <p:nvSpPr>
          <p:cNvPr id="11" name="Freeform 11"/>
          <p:cNvSpPr/>
          <p:nvPr/>
        </p:nvSpPr>
        <p:spPr>
          <a:xfrm>
            <a:off x="1028700" y="5858180"/>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1093274" y="7277145"/>
            <a:ext cx="3232657"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Data Driven</a:t>
            </a:r>
          </a:p>
        </p:txBody>
      </p:sp>
      <p:sp>
        <p:nvSpPr>
          <p:cNvPr id="13" name="Freeform 13"/>
          <p:cNvSpPr/>
          <p:nvPr/>
        </p:nvSpPr>
        <p:spPr>
          <a:xfrm>
            <a:off x="5392691" y="5896495"/>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5457265" y="7315460"/>
            <a:ext cx="3232657"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Best Practices</a:t>
            </a:r>
          </a:p>
        </p:txBody>
      </p:sp>
      <p:sp>
        <p:nvSpPr>
          <p:cNvPr id="15" name="Freeform 15"/>
          <p:cNvSpPr/>
          <p:nvPr/>
        </p:nvSpPr>
        <p:spPr>
          <a:xfrm>
            <a:off x="9677380" y="5896495"/>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TextBox 16"/>
          <p:cNvSpPr txBox="1"/>
          <p:nvPr/>
        </p:nvSpPr>
        <p:spPr>
          <a:xfrm>
            <a:off x="9741954" y="7315460"/>
            <a:ext cx="3232657"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Transparency</a:t>
            </a:r>
          </a:p>
        </p:txBody>
      </p:sp>
      <p:sp>
        <p:nvSpPr>
          <p:cNvPr id="17" name="Freeform 17"/>
          <p:cNvSpPr/>
          <p:nvPr/>
        </p:nvSpPr>
        <p:spPr>
          <a:xfrm>
            <a:off x="13897495" y="5858180"/>
            <a:ext cx="3361805" cy="3361805"/>
          </a:xfrm>
          <a:custGeom>
            <a:avLst/>
            <a:gdLst/>
            <a:ahLst/>
            <a:cxnLst/>
            <a:rect l="l" t="t" r="r" b="b"/>
            <a:pathLst>
              <a:path w="3361805" h="3361805">
                <a:moveTo>
                  <a:pt x="0" y="0"/>
                </a:moveTo>
                <a:lnTo>
                  <a:pt x="3361805" y="0"/>
                </a:lnTo>
                <a:lnTo>
                  <a:pt x="3361805" y="3361805"/>
                </a:lnTo>
                <a:lnTo>
                  <a:pt x="0" y="3361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TextBox 18"/>
          <p:cNvSpPr txBox="1"/>
          <p:nvPr/>
        </p:nvSpPr>
        <p:spPr>
          <a:xfrm>
            <a:off x="13962069" y="7277145"/>
            <a:ext cx="3232657" cy="466725"/>
          </a:xfrm>
          <a:prstGeom prst="rect">
            <a:avLst/>
          </a:prstGeom>
        </p:spPr>
        <p:txBody>
          <a:bodyPr lIns="0" tIns="0" rIns="0" bIns="0" rtlCol="0" anchor="t">
            <a:spAutoFit/>
          </a:bodyPr>
          <a:lstStyle/>
          <a:p>
            <a:pPr marL="0" lvl="0" indent="0" algn="ctr">
              <a:lnSpc>
                <a:spcPts val="3240"/>
              </a:lnSpc>
              <a:spcBef>
                <a:spcPct val="0"/>
              </a:spcBef>
            </a:pPr>
            <a:r>
              <a:rPr lang="en-US" sz="2700">
                <a:solidFill>
                  <a:srgbClr val="FFFFFF"/>
                </a:solidFill>
                <a:latin typeface="Futura"/>
              </a:rPr>
              <a:t>Accountability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3710775"/>
          </a:xfrm>
          <a:custGeom>
            <a:avLst/>
            <a:gdLst/>
            <a:ahLst/>
            <a:cxnLst/>
            <a:rect l="l" t="t" r="r" b="b"/>
            <a:pathLst>
              <a:path w="18288000" h="13710775">
                <a:moveTo>
                  <a:pt x="0" y="0"/>
                </a:moveTo>
                <a:lnTo>
                  <a:pt x="18288000" y="0"/>
                </a:lnTo>
                <a:lnTo>
                  <a:pt x="18288000" y="13710775"/>
                </a:lnTo>
                <a:lnTo>
                  <a:pt x="0" y="13710775"/>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8495865" y="0"/>
            <a:ext cx="7322322" cy="10287000"/>
            <a:chOff x="0" y="0"/>
            <a:chExt cx="1928513" cy="2709333"/>
          </a:xfrm>
        </p:grpSpPr>
        <p:sp>
          <p:nvSpPr>
            <p:cNvPr id="4" name="Freeform 4"/>
            <p:cNvSpPr/>
            <p:nvPr/>
          </p:nvSpPr>
          <p:spPr>
            <a:xfrm>
              <a:off x="0" y="0"/>
              <a:ext cx="1928513" cy="2709333"/>
            </a:xfrm>
            <a:custGeom>
              <a:avLst/>
              <a:gdLst/>
              <a:ahLst/>
              <a:cxnLst/>
              <a:rect l="l" t="t" r="r" b="b"/>
              <a:pathLst>
                <a:path w="1928513" h="2709333">
                  <a:moveTo>
                    <a:pt x="0" y="0"/>
                  </a:moveTo>
                  <a:lnTo>
                    <a:pt x="1928513" y="0"/>
                  </a:lnTo>
                  <a:lnTo>
                    <a:pt x="1928513" y="2709333"/>
                  </a:lnTo>
                  <a:lnTo>
                    <a:pt x="0" y="2709333"/>
                  </a:lnTo>
                  <a:close/>
                </a:path>
              </a:pathLst>
            </a:custGeom>
            <a:solidFill>
              <a:srgbClr val="D34727">
                <a:alpha val="89804"/>
              </a:srgbClr>
            </a:solidFill>
          </p:spPr>
          <p:txBody>
            <a:bodyPr/>
            <a:lstStyle/>
            <a:p>
              <a:endParaRPr lang="en-US"/>
            </a:p>
          </p:txBody>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6" name="TextBox 6"/>
          <p:cNvSpPr txBox="1"/>
          <p:nvPr/>
        </p:nvSpPr>
        <p:spPr>
          <a:xfrm>
            <a:off x="8831080" y="253130"/>
            <a:ext cx="4302919" cy="2145411"/>
          </a:xfrm>
          <a:prstGeom prst="rect">
            <a:avLst/>
          </a:prstGeom>
        </p:spPr>
        <p:txBody>
          <a:bodyPr lIns="0" tIns="0" rIns="0" bIns="0" rtlCol="0" anchor="t">
            <a:spAutoFit/>
          </a:bodyPr>
          <a:lstStyle/>
          <a:p>
            <a:pPr>
              <a:lnSpc>
                <a:spcPts val="5412"/>
              </a:lnSpc>
            </a:pPr>
            <a:r>
              <a:rPr lang="en-US" sz="4400">
                <a:solidFill>
                  <a:srgbClr val="FFFFFF"/>
                </a:solidFill>
                <a:latin typeface="Futura Bold"/>
              </a:rPr>
              <a:t>North Dakota</a:t>
            </a:r>
          </a:p>
          <a:p>
            <a:pPr>
              <a:lnSpc>
                <a:spcPts val="5412"/>
              </a:lnSpc>
            </a:pPr>
            <a:r>
              <a:rPr lang="en-US" sz="4400">
                <a:solidFill>
                  <a:srgbClr val="FFFFFF"/>
                </a:solidFill>
                <a:latin typeface="Futura Bold"/>
              </a:rPr>
              <a:t>Behavioral Health</a:t>
            </a:r>
          </a:p>
          <a:p>
            <a:pPr>
              <a:lnSpc>
                <a:spcPts val="5412"/>
              </a:lnSpc>
            </a:pPr>
            <a:r>
              <a:rPr lang="en-US" sz="4400">
                <a:solidFill>
                  <a:srgbClr val="FFFFFF"/>
                </a:solidFill>
                <a:latin typeface="Futura Bold"/>
              </a:rPr>
              <a:t>Principles</a:t>
            </a:r>
          </a:p>
        </p:txBody>
      </p:sp>
      <p:sp>
        <p:nvSpPr>
          <p:cNvPr id="7" name="TextBox 7"/>
          <p:cNvSpPr txBox="1"/>
          <p:nvPr/>
        </p:nvSpPr>
        <p:spPr>
          <a:xfrm>
            <a:off x="8831080" y="2682895"/>
            <a:ext cx="6854156" cy="7118350"/>
          </a:xfrm>
          <a:prstGeom prst="rect">
            <a:avLst/>
          </a:prstGeom>
        </p:spPr>
        <p:txBody>
          <a:bodyPr lIns="0" tIns="0" rIns="0" bIns="0" rtlCol="0" anchor="t">
            <a:spAutoFit/>
          </a:bodyPr>
          <a:lstStyle/>
          <a:p>
            <a:pPr>
              <a:lnSpc>
                <a:spcPts val="2600"/>
              </a:lnSpc>
            </a:pPr>
            <a:r>
              <a:rPr lang="en-US" sz="2000">
                <a:solidFill>
                  <a:srgbClr val="FFFFFF"/>
                </a:solidFill>
                <a:latin typeface="Futura Bold"/>
              </a:rPr>
              <a:t>Behavioral health is health:</a:t>
            </a:r>
          </a:p>
          <a:p>
            <a:pPr>
              <a:lnSpc>
                <a:spcPts val="2340"/>
              </a:lnSpc>
            </a:pPr>
            <a:r>
              <a:rPr lang="en-US" sz="1800">
                <a:solidFill>
                  <a:srgbClr val="FFFFFF"/>
                </a:solidFill>
                <a:latin typeface="Futura"/>
              </a:rPr>
              <a:t>· Stop the shame and stigma around behavioral health</a:t>
            </a:r>
          </a:p>
          <a:p>
            <a:pPr>
              <a:lnSpc>
                <a:spcPts val="2340"/>
              </a:lnSpc>
            </a:pPr>
            <a:r>
              <a:rPr lang="en-US" sz="1800">
                <a:solidFill>
                  <a:srgbClr val="FFFFFF"/>
                </a:solidFill>
                <a:latin typeface="Futura"/>
              </a:rPr>
              <a:t>· Ensure integration and parity of health and behavioral health</a:t>
            </a:r>
          </a:p>
          <a:p>
            <a:pPr>
              <a:lnSpc>
                <a:spcPts val="2340"/>
              </a:lnSpc>
            </a:pPr>
            <a:endParaRPr lang="en-US" sz="1800">
              <a:solidFill>
                <a:srgbClr val="FFFFFF"/>
              </a:solidFill>
              <a:latin typeface="Futura"/>
            </a:endParaRPr>
          </a:p>
          <a:p>
            <a:pPr>
              <a:lnSpc>
                <a:spcPts val="2600"/>
              </a:lnSpc>
            </a:pPr>
            <a:r>
              <a:rPr lang="en-US" sz="2000">
                <a:solidFill>
                  <a:srgbClr val="FFFFFF"/>
                </a:solidFill>
                <a:latin typeface="Futura Bold"/>
              </a:rPr>
              <a:t>Support the full continuum of care across prevention, early intervention, treatment and recovery</a:t>
            </a:r>
          </a:p>
          <a:p>
            <a:pPr>
              <a:lnSpc>
                <a:spcPts val="2600"/>
              </a:lnSpc>
            </a:pPr>
            <a:endParaRPr lang="en-US" sz="2000">
              <a:solidFill>
                <a:srgbClr val="FFFFFF"/>
              </a:solidFill>
              <a:latin typeface="Futura Bold"/>
            </a:endParaRPr>
          </a:p>
          <a:p>
            <a:pPr>
              <a:lnSpc>
                <a:spcPts val="2600"/>
              </a:lnSpc>
            </a:pPr>
            <a:r>
              <a:rPr lang="en-US" sz="2000">
                <a:solidFill>
                  <a:srgbClr val="FFFFFF"/>
                </a:solidFill>
                <a:latin typeface="Futura Bold"/>
              </a:rPr>
              <a:t>Ensure person-centered care</a:t>
            </a:r>
            <a:r>
              <a:rPr lang="en-US" sz="2000">
                <a:solidFill>
                  <a:srgbClr val="FFFFFF"/>
                </a:solidFill>
                <a:latin typeface="Futura"/>
              </a:rPr>
              <a:t>:</a:t>
            </a:r>
          </a:p>
          <a:p>
            <a:pPr>
              <a:lnSpc>
                <a:spcPts val="2340"/>
              </a:lnSpc>
            </a:pPr>
            <a:r>
              <a:rPr lang="en-US" sz="1800">
                <a:solidFill>
                  <a:srgbClr val="FFFFFF"/>
                </a:solidFill>
                <a:latin typeface="Futura"/>
              </a:rPr>
              <a:t>· Meet people where they are</a:t>
            </a:r>
          </a:p>
          <a:p>
            <a:pPr>
              <a:lnSpc>
                <a:spcPts val="2340"/>
              </a:lnSpc>
            </a:pPr>
            <a:r>
              <a:rPr lang="en-US" sz="1800">
                <a:solidFill>
                  <a:srgbClr val="FFFFFF"/>
                </a:solidFill>
                <a:latin typeface="Futura"/>
              </a:rPr>
              <a:t>· Engage in individual and family-driven care</a:t>
            </a:r>
          </a:p>
          <a:p>
            <a:pPr>
              <a:lnSpc>
                <a:spcPts val="2340"/>
              </a:lnSpc>
            </a:pPr>
            <a:r>
              <a:rPr lang="en-US" sz="1800">
                <a:solidFill>
                  <a:srgbClr val="FFFFFF"/>
                </a:solidFill>
                <a:latin typeface="Futura"/>
              </a:rPr>
              <a:t>· Provide trauma-informed services</a:t>
            </a:r>
          </a:p>
          <a:p>
            <a:pPr>
              <a:lnSpc>
                <a:spcPts val="2340"/>
              </a:lnSpc>
            </a:pPr>
            <a:r>
              <a:rPr lang="en-US" sz="1800">
                <a:solidFill>
                  <a:srgbClr val="FFFFFF"/>
                </a:solidFill>
                <a:latin typeface="Futura"/>
              </a:rPr>
              <a:t>· Provide services focused on recovery</a:t>
            </a:r>
          </a:p>
          <a:p>
            <a:pPr>
              <a:lnSpc>
                <a:spcPts val="2340"/>
              </a:lnSpc>
            </a:pPr>
            <a:endParaRPr lang="en-US" sz="1800">
              <a:solidFill>
                <a:srgbClr val="FFFFFF"/>
              </a:solidFill>
              <a:latin typeface="Futura"/>
            </a:endParaRPr>
          </a:p>
          <a:p>
            <a:pPr>
              <a:lnSpc>
                <a:spcPts val="2600"/>
              </a:lnSpc>
            </a:pPr>
            <a:r>
              <a:rPr lang="en-US" sz="2000">
                <a:solidFill>
                  <a:srgbClr val="FFFFFF"/>
                </a:solidFill>
                <a:latin typeface="Futura Bold"/>
              </a:rPr>
              <a:t>Ensure behavioral health services and supports are available in the community: avoid institutionalizing and criminalizing</a:t>
            </a:r>
          </a:p>
          <a:p>
            <a:pPr>
              <a:lnSpc>
                <a:spcPts val="2340"/>
              </a:lnSpc>
            </a:pPr>
            <a:endParaRPr lang="en-US" sz="2000">
              <a:solidFill>
                <a:srgbClr val="FFFFFF"/>
              </a:solidFill>
              <a:latin typeface="Futura Bold"/>
            </a:endParaRPr>
          </a:p>
          <a:p>
            <a:pPr>
              <a:lnSpc>
                <a:spcPts val="2600"/>
              </a:lnSpc>
            </a:pPr>
            <a:r>
              <a:rPr lang="en-US" sz="2000">
                <a:solidFill>
                  <a:srgbClr val="FFFFFF"/>
                </a:solidFill>
                <a:latin typeface="Futura Bold"/>
              </a:rPr>
              <a:t>Be efficient and effective:</a:t>
            </a:r>
          </a:p>
          <a:p>
            <a:pPr>
              <a:lnSpc>
                <a:spcPts val="2340"/>
              </a:lnSpc>
            </a:pPr>
            <a:r>
              <a:rPr lang="en-US" sz="1800">
                <a:solidFill>
                  <a:srgbClr val="FFFFFF"/>
                </a:solidFill>
                <a:latin typeface="Futura"/>
              </a:rPr>
              <a:t>· Leverage best practices</a:t>
            </a:r>
          </a:p>
          <a:p>
            <a:pPr>
              <a:lnSpc>
                <a:spcPts val="2340"/>
              </a:lnSpc>
            </a:pPr>
            <a:r>
              <a:rPr lang="en-US" sz="1800">
                <a:solidFill>
                  <a:srgbClr val="FFFFFF"/>
                </a:solidFill>
                <a:latin typeface="Futura"/>
              </a:rPr>
              <a:t>· Monitor and evaluate outcomes</a:t>
            </a:r>
          </a:p>
          <a:p>
            <a:pPr>
              <a:lnSpc>
                <a:spcPts val="2340"/>
              </a:lnSpc>
            </a:pPr>
            <a:r>
              <a:rPr lang="en-US" sz="1800">
                <a:solidFill>
                  <a:srgbClr val="FFFFFF"/>
                </a:solidFill>
                <a:latin typeface="Futura"/>
              </a:rPr>
              <a:t>· Measure the return on investments</a:t>
            </a:r>
          </a:p>
          <a:p>
            <a:pPr>
              <a:lnSpc>
                <a:spcPts val="2340"/>
              </a:lnSpc>
            </a:pPr>
            <a:endParaRPr lang="en-US" sz="1800">
              <a:solidFill>
                <a:srgbClr val="FFFFFF"/>
              </a:solidFill>
              <a:latin typeface="Futura"/>
            </a:endParaRPr>
          </a:p>
          <a:p>
            <a:pPr>
              <a:lnSpc>
                <a:spcPts val="2600"/>
              </a:lnSpc>
              <a:spcBef>
                <a:spcPct val="0"/>
              </a:spcBef>
            </a:pPr>
            <a:r>
              <a:rPr lang="en-US" sz="2000">
                <a:solidFill>
                  <a:srgbClr val="FFFFFF"/>
                </a:solidFill>
                <a:latin typeface="Futura Bold"/>
              </a:rPr>
              <a:t>Develop, recruit, and retain a competent behavioral health workforce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E406A"/>
        </a:solidFill>
        <a:effectLst/>
      </p:bgPr>
    </p:bg>
    <p:spTree>
      <p:nvGrpSpPr>
        <p:cNvPr id="1" name=""/>
        <p:cNvGrpSpPr/>
        <p:nvPr/>
      </p:nvGrpSpPr>
      <p:grpSpPr>
        <a:xfrm>
          <a:off x="0" y="0"/>
          <a:ext cx="0" cy="0"/>
          <a:chOff x="0" y="0"/>
          <a:chExt cx="0" cy="0"/>
        </a:xfrm>
      </p:grpSpPr>
      <p:sp>
        <p:nvSpPr>
          <p:cNvPr id="2" name="Freeform 2"/>
          <p:cNvSpPr/>
          <p:nvPr/>
        </p:nvSpPr>
        <p:spPr>
          <a:xfrm>
            <a:off x="0" y="0"/>
            <a:ext cx="23095229" cy="10287000"/>
          </a:xfrm>
          <a:custGeom>
            <a:avLst/>
            <a:gdLst/>
            <a:ahLst/>
            <a:cxnLst/>
            <a:rect l="l" t="t" r="r" b="b"/>
            <a:pathLst>
              <a:path w="23095229" h="10287000">
                <a:moveTo>
                  <a:pt x="0" y="0"/>
                </a:moveTo>
                <a:lnTo>
                  <a:pt x="23095229" y="0"/>
                </a:lnTo>
                <a:lnTo>
                  <a:pt x="23095229"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821678" y="0"/>
            <a:ext cx="7322322" cy="10287000"/>
            <a:chOff x="0" y="0"/>
            <a:chExt cx="1928513" cy="2709333"/>
          </a:xfrm>
        </p:grpSpPr>
        <p:sp>
          <p:nvSpPr>
            <p:cNvPr id="4" name="Freeform 4"/>
            <p:cNvSpPr/>
            <p:nvPr/>
          </p:nvSpPr>
          <p:spPr>
            <a:xfrm>
              <a:off x="0" y="0"/>
              <a:ext cx="1928513" cy="2709333"/>
            </a:xfrm>
            <a:custGeom>
              <a:avLst/>
              <a:gdLst/>
              <a:ahLst/>
              <a:cxnLst/>
              <a:rect l="l" t="t" r="r" b="b"/>
              <a:pathLst>
                <a:path w="1928513" h="2709333">
                  <a:moveTo>
                    <a:pt x="0" y="0"/>
                  </a:moveTo>
                  <a:lnTo>
                    <a:pt x="1928513" y="0"/>
                  </a:lnTo>
                  <a:lnTo>
                    <a:pt x="1928513" y="2709333"/>
                  </a:lnTo>
                  <a:lnTo>
                    <a:pt x="0" y="2709333"/>
                  </a:lnTo>
                  <a:close/>
                </a:path>
              </a:pathLst>
            </a:custGeom>
            <a:solidFill>
              <a:srgbClr val="0E406A">
                <a:alpha val="89804"/>
              </a:srgbClr>
            </a:solidFill>
          </p:spPr>
          <p:txBody>
            <a:bodyPr/>
            <a:lstStyle/>
            <a:p>
              <a:endParaRPr lang="en-US"/>
            </a:p>
          </p:txBody>
        </p:sp>
        <p:sp>
          <p:nvSpPr>
            <p:cNvPr id="5" name="TextBox 5"/>
            <p:cNvSpPr txBox="1"/>
            <p:nvPr/>
          </p:nvSpPr>
          <p:spPr>
            <a:xfrm>
              <a:off x="0" y="-19050"/>
              <a:ext cx="812800" cy="831850"/>
            </a:xfrm>
            <a:prstGeom prst="rect">
              <a:avLst/>
            </a:prstGeom>
          </p:spPr>
          <p:txBody>
            <a:bodyPr lIns="50800" tIns="50800" rIns="50800" bIns="50800" rtlCol="0" anchor="ctr"/>
            <a:lstStyle/>
            <a:p>
              <a:pPr algn="ctr">
                <a:lnSpc>
                  <a:spcPts val="2859"/>
                </a:lnSpc>
              </a:pPr>
              <a:endParaRPr/>
            </a:p>
          </p:txBody>
        </p:sp>
      </p:grpSp>
      <p:sp>
        <p:nvSpPr>
          <p:cNvPr id="7" name="TextBox 7"/>
          <p:cNvSpPr txBox="1"/>
          <p:nvPr/>
        </p:nvSpPr>
        <p:spPr>
          <a:xfrm>
            <a:off x="3185768" y="6486179"/>
            <a:ext cx="5080766" cy="2527935"/>
          </a:xfrm>
          <a:prstGeom prst="rect">
            <a:avLst/>
          </a:prstGeom>
        </p:spPr>
        <p:txBody>
          <a:bodyPr lIns="0" tIns="0" rIns="0" bIns="0" rtlCol="0" anchor="t">
            <a:spAutoFit/>
          </a:bodyPr>
          <a:lstStyle/>
          <a:p>
            <a:pPr algn="just">
              <a:lnSpc>
                <a:spcPts val="3899"/>
              </a:lnSpc>
            </a:pPr>
            <a:r>
              <a:rPr lang="en-US" sz="2999">
                <a:solidFill>
                  <a:srgbClr val="FFFFFF"/>
                </a:solidFill>
                <a:latin typeface="Futura"/>
              </a:rPr>
              <a:t>Promotion and Prevention </a:t>
            </a:r>
          </a:p>
          <a:p>
            <a:pPr algn="just">
              <a:lnSpc>
                <a:spcPts val="3379"/>
              </a:lnSpc>
            </a:pPr>
            <a:endParaRPr lang="en-US" sz="2999">
              <a:solidFill>
                <a:srgbClr val="FFFFFF"/>
              </a:solidFill>
              <a:latin typeface="Futura"/>
            </a:endParaRPr>
          </a:p>
          <a:p>
            <a:pPr algn="just">
              <a:lnSpc>
                <a:spcPts val="3119"/>
              </a:lnSpc>
              <a:spcBef>
                <a:spcPct val="0"/>
              </a:spcBef>
            </a:pPr>
            <a:r>
              <a:rPr lang="en-US" sz="2399">
                <a:solidFill>
                  <a:srgbClr val="FFFFFF"/>
                </a:solidFill>
                <a:latin typeface="Futura"/>
              </a:rPr>
              <a:t>Strategies create an environment that promotes the health and well-being of individuals and communities; which prevents problems before they occur.</a:t>
            </a:r>
          </a:p>
        </p:txBody>
      </p:sp>
      <p:pic>
        <p:nvPicPr>
          <p:cNvPr id="9" name="Picture 8" descr="Text&#10;&#10;Description automatically generated">
            <a:extLst>
              <a:ext uri="{FF2B5EF4-FFF2-40B4-BE49-F238E27FC236}">
                <a16:creationId xmlns:a16="http://schemas.microsoft.com/office/drawing/2014/main" id="{AAF9E516-0A63-5602-F462-858B3A528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3214" y="1329850"/>
            <a:ext cx="5273320" cy="4109765"/>
          </a:xfrm>
          <a:prstGeom prst="rect">
            <a:avLst/>
          </a:prstGeom>
        </p:spPr>
      </p:pic>
      <p:pic>
        <p:nvPicPr>
          <p:cNvPr id="11" name="Picture 10" descr="Diagram&#10;&#10;Description automatically generated">
            <a:extLst>
              <a:ext uri="{FF2B5EF4-FFF2-40B4-BE49-F238E27FC236}">
                <a16:creationId xmlns:a16="http://schemas.microsoft.com/office/drawing/2014/main" id="{F6494C59-286A-6FBF-19AF-7144F0FFA0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0966" y="1329849"/>
            <a:ext cx="7616865" cy="402592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797C7369D9F834C8BD1589A0FC759F0" ma:contentTypeVersion="16" ma:contentTypeDescription="Create a new document." ma:contentTypeScope="" ma:versionID="77e4b431bf286c0a78396bae5484ac89">
  <xsd:schema xmlns:xsd="http://www.w3.org/2001/XMLSchema" xmlns:xs="http://www.w3.org/2001/XMLSchema" xmlns:p="http://schemas.microsoft.com/office/2006/metadata/properties" xmlns:ns2="d1c877d5-55e4-4dde-84e7-46333b074119" xmlns:ns3="3f0d6e0d-2264-4961-948a-76060ca457d3" targetNamespace="http://schemas.microsoft.com/office/2006/metadata/properties" ma:root="true" ma:fieldsID="a162182d9f66ff207b5822a3335bfb2d" ns2:_="" ns3:_="">
    <xsd:import namespace="d1c877d5-55e4-4dde-84e7-46333b074119"/>
    <xsd:import namespace="3f0d6e0d-2264-4961-948a-76060ca457d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ObjectDetectorVersions" minOccurs="0"/>
                <xsd:element ref="ns2:MediaLengthInSeconds" minOccurs="0"/>
                <xsd:element ref="ns2:MediaServiceSearchProperties" minOccurs="0"/>
                <xsd:element ref="ns2: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c877d5-55e4-4dde-84e7-46333b0741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be65411-2828-40d8-bdc2-0527504d90e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Details" ma:index="22" nillable="true" ma:displayName="Details" ma:format="Dropdown" ma:internalName="Details">
      <xsd:simpleType>
        <xsd:restriction base="dms:Text">
          <xsd:maxLength value="255"/>
        </xsd:restrictio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f0d6e0d-2264-4961-948a-76060ca457d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f7ce25b-b155-44e1-a5b4-000882207e99}" ma:internalName="TaxCatchAll" ma:showField="CatchAllData" ma:web="3f0d6e0d-2264-4961-948a-76060ca457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1c877d5-55e4-4dde-84e7-46333b074119">
      <Terms xmlns="http://schemas.microsoft.com/office/infopath/2007/PartnerControls"/>
    </lcf76f155ced4ddcb4097134ff3c332f>
    <TaxCatchAll xmlns="3f0d6e0d-2264-4961-948a-76060ca457d3" xsi:nil="true"/>
    <SharedWithUsers xmlns="3f0d6e0d-2264-4961-948a-76060ca457d3">
      <UserInfo>
        <DisplayName>Anderson, Laura A.</DisplayName>
        <AccountId>12</AccountId>
        <AccountType/>
      </UserInfo>
    </SharedWithUsers>
    <Details xmlns="d1c877d5-55e4-4dde-84e7-46333b07411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B4A9AA-35F9-4A23-831E-36248C1647E3}">
  <ds:schemaRefs>
    <ds:schemaRef ds:uri="3f0d6e0d-2264-4961-948a-76060ca457d3"/>
    <ds:schemaRef ds:uri="d1c877d5-55e4-4dde-84e7-46333b0741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DA84C2A-18A3-45E8-A4BD-CDA68841C98C}">
  <ds:schemaRefs>
    <ds:schemaRef ds:uri="3f0d6e0d-2264-4961-948a-76060ca457d3"/>
    <ds:schemaRef ds:uri="d1c877d5-55e4-4dde-84e7-46333b07411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57BCC96-5F8C-4195-A699-EBB30303A1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27</Slides>
  <Notes>27</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SUPTRS BG Kickoff Meeting</dc:title>
  <dc:creator>Nelson, Tori</dc:creator>
  <cp:revision>8</cp:revision>
  <dcterms:created xsi:type="dcterms:W3CDTF">2006-08-16T00:00:00Z</dcterms:created>
  <dcterms:modified xsi:type="dcterms:W3CDTF">2024-10-24T18:08:42Z</dcterms:modified>
  <dc:identifier>DAFw-0zjx9g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0x010100B797C7369D9F834C8BD1589A0FC759F0</vt:lpwstr>
  </property>
  <property fmtid="{D5CDD505-2E9C-101B-9397-08002B2CF9AE}" pid="3" name="MediaServiceImageTags">
    <vt:lpwstr/>
  </property>
</Properties>
</file>