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73" r:id="rId5"/>
    <p:sldId id="286" r:id="rId6"/>
    <p:sldId id="287" r:id="rId7"/>
    <p:sldId id="289" r:id="rId8"/>
    <p:sldId id="288" r:id="rId9"/>
    <p:sldId id="278" r:id="rId10"/>
    <p:sldId id="261" r:id="rId11"/>
    <p:sldId id="290" r:id="rId12"/>
    <p:sldId id="277" r:id="rId13"/>
    <p:sldId id="291" r:id="rId14"/>
    <p:sldId id="293" r:id="rId15"/>
    <p:sldId id="292" r:id="rId16"/>
    <p:sldId id="294" r:id="rId17"/>
    <p:sldId id="275" r:id="rId18"/>
    <p:sldId id="295" r:id="rId19"/>
    <p:sldId id="285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7500" autoAdjust="0"/>
  </p:normalViewPr>
  <p:slideViewPr>
    <p:cSldViewPr snapToGrid="0">
      <p:cViewPr varScale="1">
        <p:scale>
          <a:sx n="67" d="100"/>
          <a:sy n="67" d="100"/>
        </p:scale>
        <p:origin x="56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Percent of drug overdoses</a:t>
            </a:r>
            <a:r>
              <a:rPr lang="en-US" baseline="0" dirty="0"/>
              <a:t> involving fentanyl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0.42099999999999999</c:v>
                </c:pt>
                <c:pt idx="1">
                  <c:v>0.61699999999999999</c:v>
                </c:pt>
                <c:pt idx="2">
                  <c:v>0.59099999999999997</c:v>
                </c:pt>
                <c:pt idx="3">
                  <c:v>0.71899999999999997</c:v>
                </c:pt>
                <c:pt idx="4" formatCode="0%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6C-4D8F-89DA-B09F1C9830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7347928"/>
        <c:axId val="677348288"/>
      </c:lineChart>
      <c:catAx>
        <c:axId val="67734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348288"/>
        <c:crosses val="autoZero"/>
        <c:auto val="1"/>
        <c:lblAlgn val="ctr"/>
        <c:lblOffset val="100"/>
        <c:noMultiLvlLbl val="0"/>
      </c:catAx>
      <c:valAx>
        <c:axId val="67734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347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700" b="1"/>
              <a:t>Number of Cirrhosis-related Deaths in ND</a:t>
            </a:r>
          </a:p>
          <a:p>
            <a:pPr algn="ctr" rtl="0">
              <a:defRPr/>
            </a:pPr>
            <a:r>
              <a:rPr lang="en-US" sz="1100" i="1"/>
              <a:t>ND Vital Records (ICD Codes K70, K73-74)</a:t>
            </a:r>
          </a:p>
          <a:p>
            <a:pPr algn="ctr" rtl="0">
              <a:defRPr/>
            </a:pPr>
            <a:endParaRPr lang="en-US"/>
          </a:p>
        </c:rich>
      </c:tx>
      <c:layout>
        <c:manualLayout>
          <c:xMode val="edge"/>
          <c:yMode val="edge"/>
          <c:x val="0.1077272201430346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2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1187198525580625E-2"/>
          <c:y val="0.13813669212226948"/>
          <c:w val="0.95304162219850586"/>
          <c:h val="0.697340269667482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114</c:v>
                </c:pt>
                <c:pt idx="1">
                  <c:v>120</c:v>
                </c:pt>
                <c:pt idx="2">
                  <c:v>142</c:v>
                </c:pt>
                <c:pt idx="3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83-4ECE-8023-001CABDDEC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2906648"/>
        <c:axId val="332909888"/>
      </c:barChart>
      <c:catAx>
        <c:axId val="33290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2909888"/>
        <c:crosses val="autoZero"/>
        <c:auto val="1"/>
        <c:lblAlgn val="ctr"/>
        <c:lblOffset val="100"/>
        <c:noMultiLvlLbl val="0"/>
      </c:catAx>
      <c:valAx>
        <c:axId val="332909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290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BD26F-746B-4638-8FC6-D4CE65924D38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BA4B3-9F81-4F0E-AEB6-302995A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1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Meeting will be recorded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A4B3-9F81-4F0E-AEB6-302995A155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7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cdc.gov/mmwr/volumes/73/wr/mm7305a4.htm#:~:text=No%20significant%20differences%20were%20observed%20in%20survival%2C%20mean,4-mg%20intranasal%20naloxone%20product%20%2895%25%20CI%20%3D%201.51%E2%80%934.18%2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cssnow.org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cssnow.org/courses/screening-brief-intervention-referral-to-treatment-sbirt-for-substance-use-disorders-in-primary-care-settings/" TargetMode="External"/><Relationship Id="rId5" Type="http://schemas.openxmlformats.org/officeDocument/2006/relationships/hyperlink" Target="https://pcssnow.org/courses/6-integrating-opioid-use-disorder-treatment-in-clinical-care/" TargetMode="External"/><Relationship Id="rId4" Type="http://schemas.openxmlformats.org/officeDocument/2006/relationships/hyperlink" Target="https://pcssnow.org/mentorin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cssnow.org/education-training/sud-for-the-healthcare-team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opioids/basics/index.html" TargetMode="External"/><Relationship Id="rId5" Type="http://schemas.openxmlformats.org/officeDocument/2006/relationships/hyperlink" Target="https://www.cdc.gov/opioids/healthcare-professionals/training/index.html" TargetMode="External"/><Relationship Id="rId4" Type="http://schemas.openxmlformats.org/officeDocument/2006/relationships/hyperlink" Target="https://pcssnow.org/courses/initiating-buprenorphine-for-patients-using-fentany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eknowledge.org/course/index.php?categoryid=123" TargetMode="External"/><Relationship Id="rId2" Type="http://schemas.openxmlformats.org/officeDocument/2006/relationships/hyperlink" Target="https://store.samhsa.gov/sites/default/files/pep20-06-01-001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nd.gov/education/kognito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nd.gov/behavioral-health/prevention/current-grantee-overview" TargetMode="External"/><Relationship Id="rId2" Type="http://schemas.openxmlformats.org/officeDocument/2006/relationships/hyperlink" Target="https://www.hhs.nd.gov/opioid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e.samhsa.gov/sites/default/files/overdose-prevention-response-kit-pep23-03-00-001.pd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amlies@nd.Go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2ACA5-0C09-11B9-086E-B5BEB1F7F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1B35A-CD45-CD3F-B773-72D2FE321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State Opioid Response (SOR) Grant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18690A-D70B-504C-EFF6-EDF6DB558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Quarter 3 Meeting – April 4, 2024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2FA65-AFF9-68E2-08C8-C6B1F7CE5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977" y="4853427"/>
            <a:ext cx="3663371" cy="13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96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98E3B-37A1-9FC8-DA16-5E6352A9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Opioid Overdose Reversal Products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BCEE5-DEDC-445B-1875-97254252C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 fontScale="92500" lnSpcReduction="10000"/>
          </a:bodyPr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naloxone</a:t>
            </a:r>
          </a:p>
          <a:p>
            <a:pPr lvl="2">
              <a:spcBef>
                <a:spcPts val="0"/>
              </a:spcBef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Narcan (4mg nasal spray) - available over-the-counter (OTC)</a:t>
            </a:r>
          </a:p>
          <a:p>
            <a:pPr lvl="2">
              <a:spcBef>
                <a:spcPts val="0"/>
              </a:spcBef>
            </a:pP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RiVive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(3mg nasal spray) – available OTC</a:t>
            </a:r>
          </a:p>
          <a:p>
            <a:pPr lvl="2">
              <a:spcBef>
                <a:spcPts val="0"/>
              </a:spcBef>
            </a:pP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Kloxxado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(8mg nasal spray) – prescription only</a:t>
            </a:r>
          </a:p>
          <a:p>
            <a:pPr lvl="2">
              <a:spcBef>
                <a:spcPts val="0"/>
              </a:spcBef>
            </a:pP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Zimhi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(5mg intramuscular injection) – prescription only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nalmefene</a:t>
            </a:r>
            <a:endParaRPr lang="en-US" sz="2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>
              <a:spcBef>
                <a:spcPts val="0"/>
              </a:spcBef>
            </a:pP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Opvee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(2.7mg nasal spray) – prescription only </a:t>
            </a:r>
          </a:p>
          <a:p>
            <a:pPr lvl="2">
              <a:spcBef>
                <a:spcPts val="0"/>
              </a:spcBef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4048" lvl="2" indent="0">
              <a:spcBef>
                <a:spcPts val="0"/>
              </a:spcBef>
              <a:buNone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BHD is only able to purchase Narcan to provide at no cost</a:t>
            </a:r>
          </a:p>
          <a:p>
            <a:pPr marL="384048" lvl="2" indent="0">
              <a:spcBef>
                <a:spcPts val="0"/>
              </a:spcBef>
              <a:buNone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4048" lvl="2" indent="0">
              <a:spcBef>
                <a:spcPts val="0"/>
              </a:spcBef>
              <a:buNone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Precipitated withdrawal is a concern with higher doses: </a:t>
            </a:r>
            <a:r>
              <a:rPr lang="en-US" sz="1800" u="sng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https://www.cdc.gov/mmwr/volumes/73/wr/mm7305a4.htm#:~:text=No%20significant%20differences%20were%20observed%20in%20survival%2C%20mean,4-mg%20intranasal%20naloxone%20product%20%2895%25%20CI%20%3D%201.51%E2%80%934.18%29</a:t>
            </a:r>
            <a:r>
              <a:rPr lang="en-US" sz="1800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US" sz="1800" dirty="0">
              <a:solidFill>
                <a:schemeClr val="accent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Pharmacist weighing medication">
            <a:extLst>
              <a:ext uri="{FF2B5EF4-FFF2-40B4-BE49-F238E27FC236}">
                <a16:creationId xmlns:a16="http://schemas.microsoft.com/office/drawing/2014/main" id="{98655DFB-738F-F570-910C-9C7CBCC06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80" r="23730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10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98E3B-37A1-9FC8-DA16-5E6352A9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Opioid Harm Reduction – Test Strips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BCEE5-DEDC-445B-1875-97254252C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Fentanyl test strips – allowable with SOR funds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Xylazine test strips – allowable with SOR funds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Nitazene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test strips – not allowable with SOR funds</a:t>
            </a:r>
          </a:p>
          <a:p>
            <a:pPr lvl="2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We have not received reports of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nitazine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or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nitazine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containing products being seized nor has there been reported deaths in ND</a:t>
            </a:r>
          </a:p>
          <a:p>
            <a:pPr lvl="2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Naloxone can be effective for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nitazene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overdoses</a:t>
            </a:r>
          </a:p>
          <a:p>
            <a:pPr lvl="2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4048" lvl="2" indent="0">
              <a:spcBef>
                <a:spcPts val="1200"/>
              </a:spcBef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*Test strips can only be provided to syringe service participants by a Syringe Service Program. </a:t>
            </a:r>
          </a:p>
        </p:txBody>
      </p:sp>
      <p:pic>
        <p:nvPicPr>
          <p:cNvPr id="6" name="Picture 5" descr="Patient and doctor looking at tablet">
            <a:extLst>
              <a:ext uri="{FF2B5EF4-FFF2-40B4-BE49-F238E27FC236}">
                <a16:creationId xmlns:a16="http://schemas.microsoft.com/office/drawing/2014/main" id="{5F3308B1-C26B-720B-10E1-51643A1CE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0" r="22980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65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549EB89-5BFB-4E1E-AEEA-87C343D80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rkspace table with tablet eyeglasses schedule calendar and cup">
            <a:extLst>
              <a:ext uri="{FF2B5EF4-FFF2-40B4-BE49-F238E27FC236}">
                <a16:creationId xmlns:a16="http://schemas.microsoft.com/office/drawing/2014/main" id="{C52A6031-F17C-37FA-8C85-26BC0BACC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9" r="8611" b="1"/>
          <a:stretch/>
        </p:blipFill>
        <p:spPr>
          <a:xfrm>
            <a:off x="633999" y="640080"/>
            <a:ext cx="6275667" cy="55778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D1FA295-BDF6-44B9-90C5-FE3E2CE35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E0723-FA6D-623B-7D15-ECEA8246F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60B03-92C5-48E5-1897-77845C4CA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578084"/>
            <a:ext cx="3659246" cy="2639835"/>
          </a:xfrm>
        </p:spPr>
        <p:txBody>
          <a:bodyPr>
            <a:normAutofit/>
          </a:bodyPr>
          <a:lstStyle/>
          <a:p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A36F1F-EEAE-48D1-A1FB-BD6FC850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5090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98E3B-37A1-9FC8-DA16-5E6352A9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MOUD Resources	</a:t>
            </a:r>
          </a:p>
        </p:txBody>
      </p:sp>
      <p:pic>
        <p:nvPicPr>
          <p:cNvPr id="5" name="Picture 4" descr="Doctor working on a laptop">
            <a:extLst>
              <a:ext uri="{FF2B5EF4-FFF2-40B4-BE49-F238E27FC236}">
                <a16:creationId xmlns:a16="http://schemas.microsoft.com/office/drawing/2014/main" id="{66E77F6D-B5F1-7B44-C9C3-E82885768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1" r="33121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BCEE5-DEDC-445B-1875-97254252C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 marL="201168" lvl="1" indent="0">
              <a:spcBef>
                <a:spcPts val="1200"/>
              </a:spcBef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8-hour DEA training for prescribers: 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 - Providers Clinical Support System-Medications for Opioid Use Disorders (PCSS-MOUD) (pcssnow.org)</a:t>
            </a:r>
            <a:endParaRPr lang="en-US" dirty="0">
              <a:solidFill>
                <a:schemeClr val="accent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1168" lvl="1" indent="0">
              <a:spcBef>
                <a:spcPts val="1200"/>
              </a:spcBef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Mentoring program for prescribers: 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Clinical mentoring for treating OUD - PCSS-MOUD (pcssnow.org)</a:t>
            </a:r>
            <a:endParaRPr lang="en-US" dirty="0">
              <a:solidFill>
                <a:schemeClr val="accent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1168" lvl="1" indent="0">
              <a:spcBef>
                <a:spcPts val="1200"/>
              </a:spcBef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Integrating MOUD in Clinical Care: 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Integrating Opioid Use Disorder Treatment in Clinical Care - Providers Clinical Support System-Medications for Opioid Use Disorders (pcssnow.org)</a:t>
            </a:r>
            <a:endParaRPr lang="en-US" dirty="0">
              <a:solidFill>
                <a:schemeClr val="accent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1168" lvl="1" indent="0">
              <a:spcBef>
                <a:spcPts val="1200"/>
              </a:spcBef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Implementing SBIRT in Primary Care: 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Screening, Brief Intervention, Referral to Treatment (SBIRT) for Substance Use Disorders in Primary Care Settings - Providers Clinical Support System-Medications for Opioid Use Disorders (pcssnow.org)</a:t>
            </a:r>
            <a:endParaRPr lang="en-US" dirty="0">
              <a:solidFill>
                <a:schemeClr val="accent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192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98E3B-37A1-9FC8-DA16-5E6352A9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Continued	</a:t>
            </a:r>
          </a:p>
        </p:txBody>
      </p:sp>
      <p:pic>
        <p:nvPicPr>
          <p:cNvPr id="5" name="Picture 4" descr="Doctor working on a laptop">
            <a:extLst>
              <a:ext uri="{FF2B5EF4-FFF2-40B4-BE49-F238E27FC236}">
                <a16:creationId xmlns:a16="http://schemas.microsoft.com/office/drawing/2014/main" id="{66E77F6D-B5F1-7B44-C9C3-E82885768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1" r="33121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BCEE5-DEDC-445B-1875-97254252C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fontScale="92500" lnSpcReduction="20000"/>
          </a:bodyPr>
          <a:lstStyle/>
          <a:p>
            <a:pPr marL="201168" lvl="1" indent="0">
              <a:spcBef>
                <a:spcPts val="1200"/>
              </a:spcBef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SUD for the Healthcare Team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is an introductory-level course on substance use disorders designed to provide fundamental information for all staff working within a health care setting. The four modules, taken together, present information on SUD, its history and its treatment, including alcohol and opioid use disorders. 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https://pcssnow.org/education-training/sud-for-the-healthcare-team/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201168" lvl="1" indent="0">
              <a:spcBef>
                <a:spcPts val="1200"/>
              </a:spcBef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Initiating Buprenorphine for Patients Using Fentanyl (recorded webinar) - 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https://pcssnow.org/courses/initiating-buprenorphine-for-patients-using-fentanyl/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1168" lvl="1" indent="0">
              <a:spcBef>
                <a:spcPts val="1200"/>
              </a:spcBef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Short Training Modules that offer CEUs on all aspects of Opioid Use Disorder – 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https://www.cdc.gov/opioids/healthcare-professionals/training/index.html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1168" lvl="1" indent="0">
              <a:spcBef>
                <a:spcPts val="1200"/>
              </a:spcBef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Informational Pages on Opioid Basics 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https://www.cdc.gov/opioids/basics/index.html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7711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0243-99F1-5CA5-B991-08CA0928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Stimulant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141AD-E7E6-6256-6B28-61D00B885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of Stimulant Use Disorders Resource Guide: </a:t>
            </a:r>
            <a:r>
              <a:rPr lang="en-US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Treatment of Stimulant Use Disorders (samhsa.gov)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Contingency Management Course: </a:t>
            </a:r>
            <a:r>
              <a:rPr lang="en-US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Home: All courses (healtheknowledge.org)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19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8095B-0D31-A0C0-9D75-344E15785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dirty="0"/>
              <a:t>School Resource	</a:t>
            </a:r>
          </a:p>
        </p:txBody>
      </p:sp>
      <p:pic>
        <p:nvPicPr>
          <p:cNvPr id="5" name="Picture 4" descr="School students in class doing schoolwork">
            <a:extLst>
              <a:ext uri="{FF2B5EF4-FFF2-40B4-BE49-F238E27FC236}">
                <a16:creationId xmlns:a16="http://schemas.microsoft.com/office/drawing/2014/main" id="{39F5CDAB-0AE6-F2B8-19BE-1DB016FC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6" r="30573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60160-27AD-74B2-1B94-87022D482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Kognito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dirty="0" err="1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Kognito</a:t>
            </a:r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Fostering Safe and Supportive School Communities through virtual learning | Health and Human Services North Dakota</a:t>
            </a:r>
            <a:endParaRPr lang="en-US" dirty="0">
              <a:solidFill>
                <a:schemeClr val="accent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30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BBF5-4385-97B0-777A-09A4F8E1C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1E268-1E59-E007-FA1D-A924FD05A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BHD Opioid webpage: </a:t>
            </a:r>
            <a:r>
              <a:rPr lang="en-US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Opioids | Health and Human Services North Dakota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BHD Grantee Webpage: </a:t>
            </a:r>
            <a:r>
              <a:rPr lang="en-US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Current Grantee Overview | Health and Human Services North Dakota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Updated SAMHSA Toolkit - </a:t>
            </a:r>
            <a:r>
              <a:rPr lang="en-US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SAMHSA Overdose Prevention and Response Toolkit</a:t>
            </a:r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568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C8BC9-993D-E9F6-3B0D-2CF62FCF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meeting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A6AD16-A3A8-9C40-83AC-1C540E130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July 3, 2024</a:t>
            </a:r>
          </a:p>
          <a:p>
            <a:pPr lvl="1"/>
            <a:r>
              <a:rPr lang="en-US" dirty="0"/>
              <a:t>Presentations from all LPHUs on what you are working on, what is going well, what are some barriers you have run into</a:t>
            </a:r>
          </a:p>
        </p:txBody>
      </p:sp>
    </p:spTree>
    <p:extLst>
      <p:ext uri="{BB962C8B-B14F-4D97-AF65-F5344CB8AC3E}">
        <p14:creationId xmlns:p14="http://schemas.microsoft.com/office/powerpoint/2010/main" val="2372846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D rendering of game pieces tied together with a rope">
            <a:extLst>
              <a:ext uri="{FF2B5EF4-FFF2-40B4-BE49-F238E27FC236}">
                <a16:creationId xmlns:a16="http://schemas.microsoft.com/office/drawing/2014/main" id="{F47D7AC3-D143-C57D-BEC4-82DFAEE3B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57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E0723-FA6D-623B-7D15-ECEA8246F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Needs from grantees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60B03-92C5-48E5-1897-77845C4CA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578085"/>
            <a:ext cx="3659246" cy="1554480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How can BHD Help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593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B208F-A2A4-7A71-DB6A-6E049251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/>
              <a:t>Agenda	</a:t>
            </a:r>
            <a:endParaRPr lang="en-US" dirty="0"/>
          </a:p>
        </p:txBody>
      </p:sp>
      <p:pic>
        <p:nvPicPr>
          <p:cNvPr id="30" name="Graphic 6" descr="Check List">
            <a:extLst>
              <a:ext uri="{FF2B5EF4-FFF2-40B4-BE49-F238E27FC236}">
                <a16:creationId xmlns:a16="http://schemas.microsoft.com/office/drawing/2014/main" id="{B65718E8-B589-95BE-51D0-77331A1CD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999" y="1296626"/>
            <a:ext cx="4001315" cy="4001315"/>
          </a:xfrm>
          <a:prstGeom prst="rect">
            <a:avLst/>
          </a:prstGeom>
        </p:spPr>
      </p:pic>
      <p:cxnSp>
        <p:nvCxnSpPr>
          <p:cNvPr id="31" name="Straight Connector 11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4173113-A0EF-6125-6C70-8779BFE9A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State updates 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dirty="0"/>
              <a:t>Data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dirty="0"/>
              <a:t>GPRA requirement for transportation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Opioid Harm Reduction Products – update and review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Resources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dirty="0"/>
              <a:t>MOUD Resources 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dirty="0"/>
              <a:t>Stimulant Resources 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dirty="0" err="1"/>
              <a:t>Kognito</a:t>
            </a:r>
            <a:r>
              <a:rPr lang="en-US" dirty="0"/>
              <a:t>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Next Meeting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0885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871B5-7502-84D0-7F91-310BD9579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dirty="0"/>
              <a:t>Questions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A0EFD-A002-7875-62C5-D05129B08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455621"/>
            <a:ext cx="6269347" cy="1238616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amlies@nd.gov</a:t>
            </a:r>
            <a:r>
              <a:rPr lang="en-US" cap="none" dirty="0">
                <a:solidFill>
                  <a:schemeClr val="accent3"/>
                </a:solidFill>
              </a:rPr>
              <a:t>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701-328-8933</a:t>
            </a: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B81CCAE6-69A6-DFDF-D87C-9AAF4FDA7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486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Young man using a phone">
            <a:extLst>
              <a:ext uri="{FF2B5EF4-FFF2-40B4-BE49-F238E27FC236}">
                <a16:creationId xmlns:a16="http://schemas.microsoft.com/office/drawing/2014/main" id="{ACC185DF-4F1A-2ABF-8292-EEB8A06A3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AB5F6-D013-F64C-939D-D29F2FC76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Data updates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8237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9C26EC-7A54-74B2-3CBF-2A66CB9C1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1" t="-284" r="1168" b="284"/>
          <a:stretch/>
        </p:blipFill>
        <p:spPr>
          <a:xfrm>
            <a:off x="1075770" y="905933"/>
            <a:ext cx="10072463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3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E2FA00-32D1-A073-8802-6EE5CC30C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249"/>
          <a:stretch/>
        </p:blipFill>
        <p:spPr>
          <a:xfrm>
            <a:off x="544700" y="906382"/>
            <a:ext cx="10907072" cy="2762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9E0DA-1FBE-E470-FA6B-7AC26588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05" y="3602643"/>
            <a:ext cx="3732117" cy="2650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C5BA3-DBB8-77C8-D9BD-71436D3DF143}"/>
              </a:ext>
            </a:extLst>
          </p:cNvPr>
          <p:cNvSpPr txBox="1"/>
          <p:nvPr/>
        </p:nvSpPr>
        <p:spPr>
          <a:xfrm>
            <a:off x="5569689" y="554438"/>
            <a:ext cx="1461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for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8C6D73-3B65-CFB0-DCCC-B4A112E7D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30973" y="3693274"/>
            <a:ext cx="4114851" cy="24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A328E-5970-B1CC-7B32-58E45FFAA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9"/>
          <a:stretch/>
        </p:blipFill>
        <p:spPr>
          <a:xfrm>
            <a:off x="1531485" y="646560"/>
            <a:ext cx="9561312" cy="56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52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Chart, bar chart&#10;&#10;Description automatically generated">
            <a:extLst>
              <a:ext uri="{FF2B5EF4-FFF2-40B4-BE49-F238E27FC236}">
                <a16:creationId xmlns:a16="http://schemas.microsoft.com/office/drawing/2014/main" id="{EA14021B-466A-7013-4669-C273782FB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240" r="6394" b="-2"/>
          <a:stretch/>
        </p:blipFill>
        <p:spPr>
          <a:xfrm>
            <a:off x="643192" y="744292"/>
            <a:ext cx="5451627" cy="504937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60AB0CF-F6DE-8B86-BF78-9E38F2F51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8795767"/>
              </p:ext>
            </p:extLst>
          </p:nvPr>
        </p:nvGraphicFramePr>
        <p:xfrm>
          <a:off x="6516722" y="2059172"/>
          <a:ext cx="4538732" cy="3002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10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0AA9-214F-0DA4-E3A1-C06DBD0A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context – Alcohol </a:t>
            </a:r>
            <a:r>
              <a:rPr lang="en-US"/>
              <a:t>related data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A01B8D-A8E2-3359-5AC9-E94C3BCA70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053150"/>
              </p:ext>
            </p:extLst>
          </p:nvPr>
        </p:nvGraphicFramePr>
        <p:xfrm>
          <a:off x="744668" y="2144390"/>
          <a:ext cx="5540893" cy="396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898CD7A-1103-BEA6-2ECA-8D0E401B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61" y="2344701"/>
            <a:ext cx="496257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9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FF6DF-8C97-B900-B8F9-FCDFC1541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dirty="0"/>
              <a:t>GPRA for Transportation</a:t>
            </a:r>
          </a:p>
        </p:txBody>
      </p:sp>
      <p:pic>
        <p:nvPicPr>
          <p:cNvPr id="4" name="Picture 3" descr="A picture containing sky, grass, outdoor, road&#10;&#10;Description automatically generated">
            <a:extLst>
              <a:ext uri="{FF2B5EF4-FFF2-40B4-BE49-F238E27FC236}">
                <a16:creationId xmlns:a16="http://schemas.microsoft.com/office/drawing/2014/main" id="{61FE564E-1C59-4A3C-EA8B-7CF73596E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48" r="24755" b="-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BB2E2-BF26-A746-DEF9-EE3A969A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r>
              <a:rPr lang="en-US" dirty="0"/>
              <a:t>SOR funds may be utilize to cover the cost of transportation for individuals to access opioid or stimulant focused treatment and recovery services. </a:t>
            </a:r>
          </a:p>
          <a:p>
            <a:r>
              <a:rPr lang="en-US" dirty="0"/>
              <a:t>- Transportation services DO NOT require GPRA completion </a:t>
            </a:r>
          </a:p>
        </p:txBody>
      </p:sp>
    </p:spTree>
    <p:extLst>
      <p:ext uri="{BB962C8B-B14F-4D97-AF65-F5344CB8AC3E}">
        <p14:creationId xmlns:p14="http://schemas.microsoft.com/office/powerpoint/2010/main" val="9921068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0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D34727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803</TotalTime>
  <Words>709</Words>
  <Application>Microsoft Office PowerPoint</Application>
  <PresentationFormat>Widescreen</PresentationFormat>
  <Paragraphs>71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Segoe UI</vt:lpstr>
      <vt:lpstr>Retrospect</vt:lpstr>
      <vt:lpstr>State Opioid Response (SOR) Grant</vt:lpstr>
      <vt:lpstr>Agenda </vt:lpstr>
      <vt:lpstr>Data updates</vt:lpstr>
      <vt:lpstr>PowerPoint Presentation</vt:lpstr>
      <vt:lpstr>PowerPoint Presentation</vt:lpstr>
      <vt:lpstr>PowerPoint Presentation</vt:lpstr>
      <vt:lpstr>PowerPoint Presentation</vt:lpstr>
      <vt:lpstr>For context – Alcohol related data</vt:lpstr>
      <vt:lpstr>GPRA for Transportation</vt:lpstr>
      <vt:lpstr>Opioid Overdose Reversal Products </vt:lpstr>
      <vt:lpstr>Opioid Harm Reduction – Test Strips  </vt:lpstr>
      <vt:lpstr>Resources</vt:lpstr>
      <vt:lpstr>MOUD Resources </vt:lpstr>
      <vt:lpstr>Continued </vt:lpstr>
      <vt:lpstr>Stimulant Resources</vt:lpstr>
      <vt:lpstr>School Resource </vt:lpstr>
      <vt:lpstr>Other Resources</vt:lpstr>
      <vt:lpstr>Next meeting</vt:lpstr>
      <vt:lpstr>Needs from grantees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Opioid Response (SOR) Grant</dc:title>
  <dc:creator>Lies, Amy</dc:creator>
  <cp:lastModifiedBy>Nelson, Tori</cp:lastModifiedBy>
  <cp:revision>13</cp:revision>
  <dcterms:created xsi:type="dcterms:W3CDTF">2023-10-30T15:41:42Z</dcterms:created>
  <dcterms:modified xsi:type="dcterms:W3CDTF">2024-04-23T13:49:58Z</dcterms:modified>
</cp:coreProperties>
</file>