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304" r:id="rId3"/>
    <p:sldId id="308" r:id="rId4"/>
    <p:sldId id="305" r:id="rId5"/>
    <p:sldId id="301" r:id="rId6"/>
    <p:sldId id="306" r:id="rId7"/>
    <p:sldId id="307" r:id="rId8"/>
    <p:sldId id="30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9103" autoAdjust="0"/>
  </p:normalViewPr>
  <p:slideViewPr>
    <p:cSldViewPr snapToGrid="0">
      <p:cViewPr varScale="1">
        <p:scale>
          <a:sx n="116" d="100"/>
          <a:sy n="116" d="100"/>
        </p:scale>
        <p:origin x="10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1942B-50AF-4666-9503-7A7B68A69DA9}"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73039-753A-457C-B2C9-2EB613814859}" type="slidenum">
              <a:rPr lang="en-US" smtClean="0"/>
              <a:t>‹#›</a:t>
            </a:fld>
            <a:endParaRPr lang="en-US"/>
          </a:p>
        </p:txBody>
      </p:sp>
    </p:spTree>
    <p:extLst>
      <p:ext uri="{BB962C8B-B14F-4D97-AF65-F5344CB8AC3E}">
        <p14:creationId xmlns:p14="http://schemas.microsoft.com/office/powerpoint/2010/main" val="206447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864F40C-F45B-42CE-9549-6439FEB9401E}" type="datetimeFigureOut">
              <a:rPr lang="en-US" smtClean="0"/>
              <a:t>9/18/2023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6008680-60E4-4A8F-AF0B-37BC36C2B775}" type="slidenum">
              <a:rPr lang="en-US" smtClean="0"/>
              <a:t>‹#›</a:t>
            </a:fld>
            <a:endParaRPr lang="en-US"/>
          </a:p>
        </p:txBody>
      </p:sp>
    </p:spTree>
    <p:extLst>
      <p:ext uri="{BB962C8B-B14F-4D97-AF65-F5344CB8AC3E}">
        <p14:creationId xmlns:p14="http://schemas.microsoft.com/office/powerpoint/2010/main" val="16177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4F40C-F45B-42CE-9549-6439FEB9401E}"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140981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864F40C-F45B-42CE-9549-6439FEB9401E}" type="datetimeFigureOut">
              <a:rPr lang="en-US" smtClean="0"/>
              <a:t>9/18/2023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6008680-60E4-4A8F-AF0B-37BC36C2B775}" type="slidenum">
              <a:rPr lang="en-US" smtClean="0"/>
              <a:t>‹#›</a:t>
            </a:fld>
            <a:endParaRPr lang="en-US"/>
          </a:p>
        </p:txBody>
      </p:sp>
    </p:spTree>
    <p:extLst>
      <p:ext uri="{BB962C8B-B14F-4D97-AF65-F5344CB8AC3E}">
        <p14:creationId xmlns:p14="http://schemas.microsoft.com/office/powerpoint/2010/main" val="142999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4F40C-F45B-42CE-9549-6439FEB9401E}"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26260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864F40C-F45B-42CE-9549-6439FEB9401E}" type="datetimeFigureOut">
              <a:rPr lang="en-US" smtClean="0"/>
              <a:t>9/18/2023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6008680-60E4-4A8F-AF0B-37BC36C2B775}" type="slidenum">
              <a:rPr lang="en-US" smtClean="0"/>
              <a:t>‹#›</a:t>
            </a:fld>
            <a:endParaRPr lang="en-US"/>
          </a:p>
        </p:txBody>
      </p:sp>
    </p:spTree>
    <p:extLst>
      <p:ext uri="{BB962C8B-B14F-4D97-AF65-F5344CB8AC3E}">
        <p14:creationId xmlns:p14="http://schemas.microsoft.com/office/powerpoint/2010/main" val="2919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64F40C-F45B-42CE-9549-6439FEB9401E}"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29352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64F40C-F45B-42CE-9549-6439FEB9401E}"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403444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64F40C-F45B-42CE-9549-6439FEB9401E}"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417185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F40C-F45B-42CE-9549-6439FEB9401E}"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254314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864F40C-F45B-42CE-9549-6439FEB9401E}" type="datetimeFigureOut">
              <a:rPr lang="en-US" smtClean="0"/>
              <a:t>9/18/2023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6008680-60E4-4A8F-AF0B-37BC36C2B775}" type="slidenum">
              <a:rPr lang="en-US" smtClean="0"/>
              <a:t>‹#›</a:t>
            </a:fld>
            <a:endParaRPr lang="en-US"/>
          </a:p>
        </p:txBody>
      </p:sp>
    </p:spTree>
    <p:extLst>
      <p:ext uri="{BB962C8B-B14F-4D97-AF65-F5344CB8AC3E}">
        <p14:creationId xmlns:p14="http://schemas.microsoft.com/office/powerpoint/2010/main" val="169426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F40C-F45B-42CE-9549-6439FEB9401E}"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8680-60E4-4A8F-AF0B-37BC36C2B775}" type="slidenum">
              <a:rPr lang="en-US" smtClean="0"/>
              <a:t>‹#›</a:t>
            </a:fld>
            <a:endParaRPr lang="en-US"/>
          </a:p>
        </p:txBody>
      </p:sp>
    </p:spTree>
    <p:extLst>
      <p:ext uri="{BB962C8B-B14F-4D97-AF65-F5344CB8AC3E}">
        <p14:creationId xmlns:p14="http://schemas.microsoft.com/office/powerpoint/2010/main" val="286135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864F40C-F45B-42CE-9549-6439FEB9401E}" type="datetimeFigureOut">
              <a:rPr lang="en-US" smtClean="0"/>
              <a:t>9/18/2023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6008680-60E4-4A8F-AF0B-37BC36C2B77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38574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amlies@nd.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hs.nd.gov/opioids/settl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9886A-6494-47FC-B7CC-A6E7299339DC}"/>
              </a:ext>
            </a:extLst>
          </p:cNvPr>
          <p:cNvPicPr>
            <a:picLocks noChangeAspect="1"/>
          </p:cNvPicPr>
          <p:nvPr/>
        </p:nvPicPr>
        <p:blipFill>
          <a:blip r:embed="rId2"/>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9718CCE-70F2-4972-8AF0-8CB4FB7BA0A9}"/>
              </a:ext>
            </a:extLst>
          </p:cNvPr>
          <p:cNvPicPr>
            <a:picLocks noChangeAspect="1"/>
          </p:cNvPicPr>
          <p:nvPr/>
        </p:nvPicPr>
        <p:blipFill>
          <a:blip r:embed="rId3"/>
          <a:stretch>
            <a:fillRect/>
          </a:stretch>
        </p:blipFill>
        <p:spPr>
          <a:xfrm>
            <a:off x="6560249" y="321742"/>
            <a:ext cx="5314798" cy="1322000"/>
          </a:xfrm>
          <a:prstGeom prst="rect">
            <a:avLst/>
          </a:prstGeom>
        </p:spPr>
      </p:pic>
      <p:pic>
        <p:nvPicPr>
          <p:cNvPr id="14" name="Picture 13">
            <a:extLst>
              <a:ext uri="{FF2B5EF4-FFF2-40B4-BE49-F238E27FC236}">
                <a16:creationId xmlns:a16="http://schemas.microsoft.com/office/drawing/2014/main" id="{6CCDC539-0C30-4BC4-951B-487D61431F7C}"/>
              </a:ext>
            </a:extLst>
          </p:cNvPr>
          <p:cNvPicPr>
            <a:picLocks noChangeAspect="1"/>
          </p:cNvPicPr>
          <p:nvPr/>
        </p:nvPicPr>
        <p:blipFill>
          <a:blip r:embed="rId4"/>
          <a:stretch>
            <a:fillRect/>
          </a:stretch>
        </p:blipFill>
        <p:spPr>
          <a:xfrm>
            <a:off x="0" y="3382201"/>
            <a:ext cx="12192000" cy="1320000"/>
          </a:xfrm>
          <a:prstGeom prst="rect">
            <a:avLst/>
          </a:prstGeom>
        </p:spPr>
      </p:pic>
      <p:sp>
        <p:nvSpPr>
          <p:cNvPr id="2" name="TextBox 1">
            <a:extLst>
              <a:ext uri="{FF2B5EF4-FFF2-40B4-BE49-F238E27FC236}">
                <a16:creationId xmlns:a16="http://schemas.microsoft.com/office/drawing/2014/main" id="{F01B7A8B-8842-45F0-A796-A01824B3F4A8}"/>
              </a:ext>
            </a:extLst>
          </p:cNvPr>
          <p:cNvSpPr txBox="1"/>
          <p:nvPr/>
        </p:nvSpPr>
        <p:spPr>
          <a:xfrm>
            <a:off x="0" y="4702201"/>
            <a:ext cx="12192000" cy="1077218"/>
          </a:xfrm>
          <a:prstGeom prst="rect">
            <a:avLst/>
          </a:prstGeom>
          <a:solidFill>
            <a:schemeClr val="tx1">
              <a:alpha val="58000"/>
            </a:schemeClr>
          </a:solidFill>
        </p:spPr>
        <p:txBody>
          <a:bodyPr wrap="square" rtlCol="0">
            <a:spAutoFit/>
          </a:bodyPr>
          <a:lstStyle/>
          <a:p>
            <a:pPr algn="ctr"/>
            <a:r>
              <a:rPr lang="en-US" sz="3600" dirty="0">
                <a:solidFill>
                  <a:schemeClr val="bg1"/>
                </a:solidFill>
              </a:rPr>
              <a:t>2022-2023 Quarterly Meeting #4</a:t>
            </a:r>
          </a:p>
          <a:p>
            <a:pPr algn="ctr"/>
            <a:r>
              <a:rPr lang="en-US" sz="2800" dirty="0">
                <a:solidFill>
                  <a:schemeClr val="bg1"/>
                </a:solidFill>
              </a:rPr>
              <a:t>September 6, 2023</a:t>
            </a:r>
          </a:p>
        </p:txBody>
      </p:sp>
    </p:spTree>
    <p:extLst>
      <p:ext uri="{BB962C8B-B14F-4D97-AF65-F5344CB8AC3E}">
        <p14:creationId xmlns:p14="http://schemas.microsoft.com/office/powerpoint/2010/main" val="1822316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CAC7-FBBF-9262-6AAB-E0E7B765F15D}"/>
              </a:ext>
            </a:extLst>
          </p:cNvPr>
          <p:cNvSpPr>
            <a:spLocks noGrp="1"/>
          </p:cNvSpPr>
          <p:nvPr>
            <p:ph type="title"/>
          </p:nvPr>
        </p:nvSpPr>
        <p:spPr>
          <a:xfrm>
            <a:off x="581192" y="702156"/>
            <a:ext cx="11029616" cy="1013800"/>
          </a:xfrm>
        </p:spPr>
        <p:txBody>
          <a:bodyPr>
            <a:normAutofit/>
          </a:bodyPr>
          <a:lstStyle/>
          <a:p>
            <a:r>
              <a:rPr lang="en-US">
                <a:solidFill>
                  <a:srgbClr val="FFFFFF"/>
                </a:solidFill>
              </a:rPr>
              <a:t>Agenda </a:t>
            </a:r>
          </a:p>
        </p:txBody>
      </p:sp>
      <p:sp>
        <p:nvSpPr>
          <p:cNvPr id="3" name="Content Placeholder 2">
            <a:extLst>
              <a:ext uri="{FF2B5EF4-FFF2-40B4-BE49-F238E27FC236}">
                <a16:creationId xmlns:a16="http://schemas.microsoft.com/office/drawing/2014/main" id="{FF775136-75EA-176E-3969-F17EBB91ED34}"/>
              </a:ext>
            </a:extLst>
          </p:cNvPr>
          <p:cNvSpPr>
            <a:spLocks noGrp="1"/>
          </p:cNvSpPr>
          <p:nvPr>
            <p:ph idx="1"/>
          </p:nvPr>
        </p:nvSpPr>
        <p:spPr>
          <a:xfrm>
            <a:off x="581192" y="2180496"/>
            <a:ext cx="7225075" cy="3678303"/>
          </a:xfrm>
        </p:spPr>
        <p:txBody>
          <a:bodyPr>
            <a:normAutofit/>
          </a:bodyPr>
          <a:lstStyle/>
          <a:p>
            <a:r>
              <a:rPr lang="en-US" sz="2400" dirty="0"/>
              <a:t>Conferences and Events</a:t>
            </a:r>
          </a:p>
          <a:p>
            <a:r>
              <a:rPr lang="en-US" sz="2400" dirty="0"/>
              <a:t>SOR 2023-2024 Grant </a:t>
            </a:r>
          </a:p>
          <a:p>
            <a:r>
              <a:rPr lang="en-US" sz="2400" dirty="0"/>
              <a:t>2022-2023 Grant Final Report </a:t>
            </a:r>
          </a:p>
          <a:p>
            <a:r>
              <a:rPr lang="en-US" sz="2400" dirty="0"/>
              <a:t>Opioid Settlement Allocation Plans </a:t>
            </a:r>
          </a:p>
          <a:p>
            <a:r>
              <a:rPr lang="en-US" sz="2400" dirty="0"/>
              <a:t>Successes and Questions from grantees </a:t>
            </a:r>
          </a:p>
          <a:p>
            <a:pPr marL="0" indent="0">
              <a:buNone/>
            </a:pPr>
            <a:endParaRPr lang="en-US" dirty="0"/>
          </a:p>
        </p:txBody>
      </p:sp>
      <p:pic>
        <p:nvPicPr>
          <p:cNvPr id="4" name="Picture 3">
            <a:extLst>
              <a:ext uri="{FF2B5EF4-FFF2-40B4-BE49-F238E27FC236}">
                <a16:creationId xmlns:a16="http://schemas.microsoft.com/office/drawing/2014/main" id="{A32C4726-F399-35C9-01AB-47E71155D222}"/>
              </a:ext>
            </a:extLst>
          </p:cNvPr>
          <p:cNvPicPr>
            <a:picLocks noChangeAspect="1"/>
          </p:cNvPicPr>
          <p:nvPr/>
        </p:nvPicPr>
        <p:blipFill rotWithShape="1">
          <a:blip r:embed="rId2"/>
          <a:srcRect r="8130" b="3"/>
          <a:stretch/>
        </p:blipFill>
        <p:spPr>
          <a:xfrm>
            <a:off x="8051799" y="1871133"/>
            <a:ext cx="3683001" cy="4504267"/>
          </a:xfrm>
          <a:prstGeom prst="rect">
            <a:avLst/>
          </a:prstGeom>
        </p:spPr>
      </p:pic>
    </p:spTree>
    <p:extLst>
      <p:ext uri="{BB962C8B-B14F-4D97-AF65-F5344CB8AC3E}">
        <p14:creationId xmlns:p14="http://schemas.microsoft.com/office/powerpoint/2010/main" val="276595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FE63-EEA9-D905-1671-A8433B8F84F7}"/>
              </a:ext>
            </a:extLst>
          </p:cNvPr>
          <p:cNvSpPr>
            <a:spLocks noGrp="1"/>
          </p:cNvSpPr>
          <p:nvPr>
            <p:ph type="title"/>
          </p:nvPr>
        </p:nvSpPr>
        <p:spPr/>
        <p:txBody>
          <a:bodyPr/>
          <a:lstStyle/>
          <a:p>
            <a:r>
              <a:rPr lang="en-US" dirty="0"/>
              <a:t>Conferences and events</a:t>
            </a:r>
          </a:p>
        </p:txBody>
      </p:sp>
      <p:sp>
        <p:nvSpPr>
          <p:cNvPr id="3" name="Content Placeholder 2">
            <a:extLst>
              <a:ext uri="{FF2B5EF4-FFF2-40B4-BE49-F238E27FC236}">
                <a16:creationId xmlns:a16="http://schemas.microsoft.com/office/drawing/2014/main" id="{CF27DEDA-DBEF-91B6-75FD-F2A86C3EC336}"/>
              </a:ext>
            </a:extLst>
          </p:cNvPr>
          <p:cNvSpPr>
            <a:spLocks noGrp="1"/>
          </p:cNvSpPr>
          <p:nvPr>
            <p:ph idx="1"/>
          </p:nvPr>
        </p:nvSpPr>
        <p:spPr/>
        <p:txBody>
          <a:bodyPr/>
          <a:lstStyle/>
          <a:p>
            <a:r>
              <a:rPr lang="en-US" dirty="0"/>
              <a:t>National Recovery Month – September</a:t>
            </a:r>
          </a:p>
          <a:p>
            <a:r>
              <a:rPr lang="en-US" dirty="0"/>
              <a:t>Opioid Settlement Advisory Committee Dickinson Listening Session – Western ND and tribes (date TBD)  </a:t>
            </a:r>
          </a:p>
          <a:p>
            <a:r>
              <a:rPr lang="en-US" dirty="0"/>
              <a:t>Recovery Reinvented – October 5</a:t>
            </a:r>
            <a:r>
              <a:rPr lang="en-US" baseline="30000" dirty="0"/>
              <a:t>th</a:t>
            </a:r>
            <a:r>
              <a:rPr lang="en-US" dirty="0"/>
              <a:t>, 2023 in Minot</a:t>
            </a:r>
          </a:p>
          <a:p>
            <a:r>
              <a:rPr lang="en-US" dirty="0"/>
              <a:t>Behavioral Health Conference – October 24-26 </a:t>
            </a:r>
          </a:p>
          <a:p>
            <a:endParaRPr lang="en-US" dirty="0"/>
          </a:p>
          <a:p>
            <a:pPr marL="0" indent="0">
              <a:buNone/>
            </a:pPr>
            <a:r>
              <a:rPr lang="en-US" dirty="0"/>
              <a:t>SOR funds may be used for attendance at Recovery Reinvented and the Behavioral Health Conference </a:t>
            </a:r>
          </a:p>
        </p:txBody>
      </p:sp>
    </p:spTree>
    <p:extLst>
      <p:ext uri="{BB962C8B-B14F-4D97-AF65-F5344CB8AC3E}">
        <p14:creationId xmlns:p14="http://schemas.microsoft.com/office/powerpoint/2010/main" val="305867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13DC5A-A020-E03D-66D8-2CDAD1A73E1B}"/>
              </a:ext>
            </a:extLst>
          </p:cNvPr>
          <p:cNvSpPr>
            <a:spLocks noGrp="1"/>
          </p:cNvSpPr>
          <p:nvPr>
            <p:ph type="title"/>
          </p:nvPr>
        </p:nvSpPr>
        <p:spPr>
          <a:xfrm>
            <a:off x="609906" y="702155"/>
            <a:ext cx="3568661" cy="1269713"/>
          </a:xfrm>
        </p:spPr>
        <p:txBody>
          <a:bodyPr vert="horz" lIns="91440" tIns="45720" rIns="91440" bIns="45720" rtlCol="0" anchor="b">
            <a:normAutofit/>
          </a:bodyPr>
          <a:lstStyle/>
          <a:p>
            <a:r>
              <a:rPr lang="en-US">
                <a:solidFill>
                  <a:schemeClr val="tx2"/>
                </a:solidFill>
              </a:rPr>
              <a:t>Sor 2023-2024 Grant </a:t>
            </a:r>
          </a:p>
        </p:txBody>
      </p:sp>
      <p:sp>
        <p:nvSpPr>
          <p:cNvPr id="20" name="Rectangle 1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CD07A0D-D0D4-05C7-4E3D-BDD992315963}"/>
              </a:ext>
            </a:extLst>
          </p:cNvPr>
          <p:cNvSpPr>
            <a:spLocks noGrp="1"/>
          </p:cNvSpPr>
          <p:nvPr>
            <p:ph sz="half" idx="1"/>
          </p:nvPr>
        </p:nvSpPr>
        <p:spPr>
          <a:xfrm>
            <a:off x="609906" y="2340864"/>
            <a:ext cx="3568661" cy="3634486"/>
          </a:xfrm>
        </p:spPr>
        <p:txBody>
          <a:bodyPr vert="horz" lIns="91440" tIns="45720" rIns="91440" bIns="45720" rtlCol="0" anchor="ctr">
            <a:normAutofit fontScale="92500" lnSpcReduction="20000"/>
          </a:bodyPr>
          <a:lstStyle/>
          <a:p>
            <a:r>
              <a:rPr lang="en-US" sz="2400" dirty="0"/>
              <a:t>On August 31, 2023, BHD received a Notice of Award (NOA) for the SOR grant </a:t>
            </a:r>
          </a:p>
          <a:p>
            <a:r>
              <a:rPr lang="en-US" sz="2400" dirty="0"/>
              <a:t>Grant budget period: September 30, 2023 – September 29, 2024. </a:t>
            </a:r>
          </a:p>
          <a:p>
            <a:r>
              <a:rPr lang="en-US" sz="2400" dirty="0"/>
              <a:t>Total SOR award: $4,000,000 ($1,900,000 allocated for community implementation)</a:t>
            </a:r>
          </a:p>
          <a:p>
            <a:pPr marL="0" indent="0"/>
            <a:endParaRPr lang="en-US" dirty="0"/>
          </a:p>
        </p:txBody>
      </p:sp>
      <p:graphicFrame>
        <p:nvGraphicFramePr>
          <p:cNvPr id="5" name="Content Placeholder 4">
            <a:extLst>
              <a:ext uri="{FF2B5EF4-FFF2-40B4-BE49-F238E27FC236}">
                <a16:creationId xmlns:a16="http://schemas.microsoft.com/office/drawing/2014/main" id="{0D048B81-D991-7830-0CBD-1CB500E96469}"/>
              </a:ext>
            </a:extLst>
          </p:cNvPr>
          <p:cNvGraphicFramePr>
            <a:graphicFrameLocks noGrp="1"/>
          </p:cNvGraphicFramePr>
          <p:nvPr>
            <p:ph sz="half" idx="2"/>
            <p:extLst>
              <p:ext uri="{D42A27DB-BD31-4B8C-83A1-F6EECF244321}">
                <p14:modId xmlns:p14="http://schemas.microsoft.com/office/powerpoint/2010/main" val="2485181551"/>
              </p:ext>
            </p:extLst>
          </p:nvPr>
        </p:nvGraphicFramePr>
        <p:xfrm>
          <a:off x="4658867" y="1365245"/>
          <a:ext cx="6766560" cy="4127510"/>
        </p:xfrm>
        <a:graphic>
          <a:graphicData uri="http://schemas.openxmlformats.org/drawingml/2006/table">
            <a:tbl>
              <a:tblPr firstRow="1" firstCol="1" lastRow="1" lastCol="1" bandRow="1" bandCol="1">
                <a:noFill/>
                <a:tableStyleId>{5C22544A-7EE6-4342-B048-85BDC9FD1C3A}</a:tableStyleId>
              </a:tblPr>
              <a:tblGrid>
                <a:gridCol w="3719826">
                  <a:extLst>
                    <a:ext uri="{9D8B030D-6E8A-4147-A177-3AD203B41FA5}">
                      <a16:colId xmlns:a16="http://schemas.microsoft.com/office/drawing/2014/main" val="2640094987"/>
                    </a:ext>
                  </a:extLst>
                </a:gridCol>
                <a:gridCol w="3046734">
                  <a:extLst>
                    <a:ext uri="{9D8B030D-6E8A-4147-A177-3AD203B41FA5}">
                      <a16:colId xmlns:a16="http://schemas.microsoft.com/office/drawing/2014/main" val="3486373231"/>
                    </a:ext>
                  </a:extLst>
                </a:gridCol>
              </a:tblGrid>
              <a:tr h="654317">
                <a:tc>
                  <a:txBody>
                    <a:bodyPr/>
                    <a:lstStyle/>
                    <a:p>
                      <a:pPr marL="67945" marR="0">
                        <a:lnSpc>
                          <a:spcPct val="115000"/>
                        </a:lnSpc>
                        <a:spcBef>
                          <a:spcPts val="0"/>
                        </a:spcBef>
                        <a:spcAft>
                          <a:spcPts val="0"/>
                        </a:spcAft>
                      </a:pPr>
                      <a:r>
                        <a:rPr lang="en-US" sz="25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Action</a:t>
                      </a:r>
                    </a:p>
                  </a:txBody>
                  <a:tcPr marL="256158" marR="192119" marT="128079" marB="128079">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accent1"/>
                    </a:solidFill>
                  </a:tcPr>
                </a:tc>
                <a:tc>
                  <a:txBody>
                    <a:bodyPr/>
                    <a:lstStyle/>
                    <a:p>
                      <a:pPr marL="67945" marR="0">
                        <a:lnSpc>
                          <a:spcPct val="115000"/>
                        </a:lnSpc>
                        <a:spcBef>
                          <a:spcPts val="0"/>
                        </a:spcBef>
                        <a:spcAft>
                          <a:spcPts val="0"/>
                        </a:spcAft>
                      </a:pPr>
                      <a:r>
                        <a:rPr lang="en-US" sz="2500" b="1" dirty="0">
                          <a:solidFill>
                            <a:schemeClr val="bg1"/>
                          </a:solidFill>
                          <a:effectLst/>
                        </a:rPr>
                        <a:t>Date</a:t>
                      </a:r>
                      <a:endParaRPr lang="en-US" sz="25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mpd="sng">
                      <a:noFill/>
                      <a:prstDash val="solid"/>
                    </a:lnL>
                    <a:lnR w="12700" cmpd="sng">
                      <a:noFill/>
                      <a:prstDash val="solid"/>
                    </a:lnR>
                    <a:lnT w="9525" cap="flat" cmpd="sng" algn="ctr">
                      <a:noFill/>
                      <a:prstDash val="soli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1967766"/>
                  </a:ext>
                </a:extLst>
              </a:tr>
              <a:tr h="651354">
                <a:tc>
                  <a:txBody>
                    <a:bodyPr/>
                    <a:lstStyle/>
                    <a:p>
                      <a:pPr marL="67945" marR="0">
                        <a:lnSpc>
                          <a:spcPct val="115000"/>
                        </a:lnSpc>
                        <a:spcBef>
                          <a:spcPts val="0"/>
                        </a:spcBef>
                        <a:spcAft>
                          <a:spcPts val="0"/>
                        </a:spcAft>
                      </a:pPr>
                      <a:r>
                        <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BHD releases ITA</a:t>
                      </a: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67945" marR="0">
                        <a:lnSpc>
                          <a:spcPct val="115000"/>
                        </a:lnSpc>
                        <a:spcBef>
                          <a:spcPts val="0"/>
                        </a:spcBef>
                        <a:spcAft>
                          <a:spcPts val="0"/>
                        </a:spcAft>
                      </a:pPr>
                      <a:r>
                        <a:rPr lang="en-US" sz="1800" b="1">
                          <a:solidFill>
                            <a:schemeClr val="tx2"/>
                          </a:solidFill>
                          <a:effectLst/>
                          <a:latin typeface="Arial" panose="020B0604020202020204" pitchFamily="34" charset="0"/>
                          <a:ea typeface="Arial" panose="020B0604020202020204" pitchFamily="34" charset="0"/>
                          <a:cs typeface="Times New Roman" panose="02020603050405020304" pitchFamily="18" charset="0"/>
                        </a:rPr>
                        <a:t>September 5, 2023 </a:t>
                      </a: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81119021"/>
                  </a:ext>
                </a:extLst>
              </a:tr>
              <a:tr h="651354">
                <a:tc>
                  <a:txBody>
                    <a:bodyPr/>
                    <a:lstStyle/>
                    <a:p>
                      <a:pPr marL="67945" marR="0">
                        <a:lnSpc>
                          <a:spcPct val="115000"/>
                        </a:lnSpc>
                        <a:spcBef>
                          <a:spcPts val="0"/>
                        </a:spcBef>
                        <a:spcAft>
                          <a:spcPts val="0"/>
                        </a:spcAft>
                      </a:pPr>
                      <a:r>
                        <a:rPr lang="en-US" sz="1800" b="1" dirty="0">
                          <a:solidFill>
                            <a:schemeClr val="tx2"/>
                          </a:solidFill>
                          <a:effectLst/>
                        </a:rPr>
                        <a:t>ITA </a:t>
                      </a:r>
                      <a:r>
                        <a:rPr lang="en-US" sz="1800" b="1" spc="-20" dirty="0">
                          <a:solidFill>
                            <a:schemeClr val="tx2"/>
                          </a:solidFill>
                          <a:effectLst/>
                        </a:rPr>
                        <a:t>Submission </a:t>
                      </a:r>
                      <a:r>
                        <a:rPr lang="en-US" sz="1800" b="1" dirty="0">
                          <a:solidFill>
                            <a:schemeClr val="tx2"/>
                          </a:solidFill>
                          <a:effectLst/>
                        </a:rPr>
                        <a:t>Deadline</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67945" marR="0">
                        <a:lnSpc>
                          <a:spcPct val="115000"/>
                        </a:lnSpc>
                        <a:spcBef>
                          <a:spcPts val="0"/>
                        </a:spcBef>
                        <a:spcAft>
                          <a:spcPts val="0"/>
                        </a:spcAft>
                      </a:pPr>
                      <a:r>
                        <a:rPr lang="en-US" sz="1800" b="1" dirty="0">
                          <a:solidFill>
                            <a:schemeClr val="tx2"/>
                          </a:solidFill>
                          <a:effectLst/>
                        </a:rPr>
                        <a:t>September 22, 2023</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81825306"/>
                  </a:ext>
                </a:extLst>
              </a:tr>
              <a:tr h="855065">
                <a:tc>
                  <a:txBody>
                    <a:bodyPr/>
                    <a:lstStyle/>
                    <a:p>
                      <a:pPr marL="67945" marR="0">
                        <a:lnSpc>
                          <a:spcPct val="115000"/>
                        </a:lnSpc>
                        <a:spcBef>
                          <a:spcPts val="0"/>
                        </a:spcBef>
                        <a:spcAft>
                          <a:spcPts val="0"/>
                        </a:spcAft>
                      </a:pPr>
                      <a:r>
                        <a:rPr lang="en-US" sz="1800" b="1" dirty="0">
                          <a:solidFill>
                            <a:schemeClr val="tx2"/>
                          </a:solidFill>
                          <a:effectLst/>
                        </a:rPr>
                        <a:t>Approximate</a:t>
                      </a:r>
                      <a:r>
                        <a:rPr lang="en-US" sz="1800" b="1" spc="-15" dirty="0">
                          <a:solidFill>
                            <a:schemeClr val="tx2"/>
                          </a:solidFill>
                          <a:effectLst/>
                        </a:rPr>
                        <a:t> </a:t>
                      </a:r>
                      <a:r>
                        <a:rPr lang="en-US" sz="1800" b="1" dirty="0">
                          <a:solidFill>
                            <a:schemeClr val="tx2"/>
                          </a:solidFill>
                          <a:effectLst/>
                        </a:rPr>
                        <a:t>Date</a:t>
                      </a:r>
                      <a:r>
                        <a:rPr lang="en-US" sz="1800" b="1" spc="-5" dirty="0">
                          <a:solidFill>
                            <a:schemeClr val="tx2"/>
                          </a:solidFill>
                          <a:effectLst/>
                        </a:rPr>
                        <a:t> </a:t>
                      </a:r>
                      <a:r>
                        <a:rPr lang="en-US" sz="1800" b="1" dirty="0">
                          <a:solidFill>
                            <a:schemeClr val="tx2"/>
                          </a:solidFill>
                          <a:effectLst/>
                        </a:rPr>
                        <a:t>of</a:t>
                      </a:r>
                      <a:r>
                        <a:rPr lang="en-US" sz="1800" b="1" spc="-10" dirty="0">
                          <a:solidFill>
                            <a:schemeClr val="tx2"/>
                          </a:solidFill>
                          <a:effectLst/>
                        </a:rPr>
                        <a:t> </a:t>
                      </a:r>
                      <a:r>
                        <a:rPr lang="en-US" sz="1800" b="1" dirty="0">
                          <a:solidFill>
                            <a:schemeClr val="tx2"/>
                          </a:solidFill>
                          <a:effectLst/>
                        </a:rPr>
                        <a:t>Notification</a:t>
                      </a:r>
                      <a:r>
                        <a:rPr lang="en-US" sz="1800" b="1" spc="-15" dirty="0">
                          <a:solidFill>
                            <a:schemeClr val="tx2"/>
                          </a:solidFill>
                          <a:effectLst/>
                        </a:rPr>
                        <a:t> </a:t>
                      </a:r>
                      <a:r>
                        <a:rPr lang="en-US" sz="1800" b="1" dirty="0">
                          <a:solidFill>
                            <a:schemeClr val="tx2"/>
                          </a:solidFill>
                          <a:effectLst/>
                        </a:rPr>
                        <a:t>of</a:t>
                      </a:r>
                      <a:r>
                        <a:rPr lang="en-US" sz="1800" b="1" spc="-5" dirty="0">
                          <a:solidFill>
                            <a:schemeClr val="tx2"/>
                          </a:solidFill>
                          <a:effectLst/>
                        </a:rPr>
                        <a:t> </a:t>
                      </a:r>
                      <a:r>
                        <a:rPr lang="en-US" sz="1800" b="1" dirty="0">
                          <a:solidFill>
                            <a:schemeClr val="tx2"/>
                          </a:solidFill>
                          <a:effectLst/>
                        </a:rPr>
                        <a:t>Award</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67945" marR="0">
                        <a:lnSpc>
                          <a:spcPct val="115000"/>
                        </a:lnSpc>
                        <a:spcBef>
                          <a:spcPts val="0"/>
                        </a:spcBef>
                        <a:spcAft>
                          <a:spcPts val="0"/>
                        </a:spcAft>
                      </a:pPr>
                      <a:r>
                        <a:rPr lang="en-US" sz="1800" b="1" dirty="0">
                          <a:solidFill>
                            <a:schemeClr val="tx2"/>
                          </a:solidFill>
                          <a:effectLst/>
                        </a:rPr>
                        <a:t>September 29, 2023</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36717130"/>
                  </a:ext>
                </a:extLst>
              </a:tr>
              <a:tr h="651354">
                <a:tc>
                  <a:txBody>
                    <a:bodyPr/>
                    <a:lstStyle/>
                    <a:p>
                      <a:pPr marL="67945" marR="0">
                        <a:lnSpc>
                          <a:spcPct val="115000"/>
                        </a:lnSpc>
                        <a:spcBef>
                          <a:spcPts val="0"/>
                        </a:spcBef>
                        <a:spcAft>
                          <a:spcPts val="0"/>
                        </a:spcAft>
                      </a:pPr>
                      <a:r>
                        <a:rPr lang="en-US" sz="1800" b="1">
                          <a:solidFill>
                            <a:schemeClr val="tx2"/>
                          </a:solidFill>
                          <a:effectLst/>
                        </a:rPr>
                        <a:t>Contract</a:t>
                      </a:r>
                      <a:r>
                        <a:rPr lang="en-US" sz="1800" b="1" spc="-15">
                          <a:solidFill>
                            <a:schemeClr val="tx2"/>
                          </a:solidFill>
                          <a:effectLst/>
                        </a:rPr>
                        <a:t> </a:t>
                      </a:r>
                      <a:r>
                        <a:rPr lang="en-US" sz="1800" b="1">
                          <a:solidFill>
                            <a:schemeClr val="tx2"/>
                          </a:solidFill>
                          <a:effectLst/>
                        </a:rPr>
                        <a:t>Start</a:t>
                      </a:r>
                      <a:endParaRPr lang="en-US" sz="1800" b="1">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67945" marR="0">
                        <a:lnSpc>
                          <a:spcPct val="115000"/>
                        </a:lnSpc>
                        <a:spcBef>
                          <a:spcPts val="0"/>
                        </a:spcBef>
                        <a:spcAft>
                          <a:spcPts val="0"/>
                        </a:spcAft>
                      </a:pPr>
                      <a:r>
                        <a:rPr lang="en-US" sz="1800" b="1" dirty="0">
                          <a:solidFill>
                            <a:schemeClr val="tx2"/>
                          </a:solidFill>
                          <a:effectLst/>
                        </a:rPr>
                        <a:t>October</a:t>
                      </a:r>
                      <a:r>
                        <a:rPr lang="en-US" sz="1800" b="1" spc="-15" dirty="0">
                          <a:solidFill>
                            <a:schemeClr val="tx2"/>
                          </a:solidFill>
                          <a:effectLst/>
                        </a:rPr>
                        <a:t> </a:t>
                      </a:r>
                      <a:r>
                        <a:rPr lang="en-US" sz="1800" b="1" dirty="0">
                          <a:solidFill>
                            <a:schemeClr val="tx2"/>
                          </a:solidFill>
                          <a:effectLst/>
                        </a:rPr>
                        <a:t>1,</a:t>
                      </a:r>
                      <a:r>
                        <a:rPr lang="en-US" sz="1800" b="1" spc="-5" dirty="0">
                          <a:solidFill>
                            <a:schemeClr val="tx2"/>
                          </a:solidFill>
                          <a:effectLst/>
                        </a:rPr>
                        <a:t> </a:t>
                      </a:r>
                      <a:r>
                        <a:rPr lang="en-US" sz="1800" b="1" dirty="0">
                          <a:solidFill>
                            <a:schemeClr val="tx2"/>
                          </a:solidFill>
                          <a:effectLst/>
                        </a:rPr>
                        <a:t>2023</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09557063"/>
                  </a:ext>
                </a:extLst>
              </a:tr>
              <a:tr h="651354">
                <a:tc>
                  <a:txBody>
                    <a:bodyPr/>
                    <a:lstStyle/>
                    <a:p>
                      <a:pPr marL="67945" marR="0">
                        <a:lnSpc>
                          <a:spcPct val="115000"/>
                        </a:lnSpc>
                        <a:spcBef>
                          <a:spcPts val="0"/>
                        </a:spcBef>
                        <a:spcAft>
                          <a:spcPts val="0"/>
                        </a:spcAft>
                      </a:pPr>
                      <a:r>
                        <a:rPr lang="en-US" sz="1800" b="1">
                          <a:solidFill>
                            <a:schemeClr val="tx2"/>
                          </a:solidFill>
                          <a:effectLst/>
                        </a:rPr>
                        <a:t>Contract</a:t>
                      </a:r>
                      <a:r>
                        <a:rPr lang="en-US" sz="1800" b="1" spc="-15">
                          <a:solidFill>
                            <a:schemeClr val="tx2"/>
                          </a:solidFill>
                          <a:effectLst/>
                        </a:rPr>
                        <a:t> </a:t>
                      </a:r>
                      <a:r>
                        <a:rPr lang="en-US" sz="1800" b="1">
                          <a:solidFill>
                            <a:schemeClr val="tx2"/>
                          </a:solidFill>
                          <a:effectLst/>
                        </a:rPr>
                        <a:t>End</a:t>
                      </a:r>
                      <a:endParaRPr lang="en-US" sz="1800" b="1">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67945" marR="0">
                        <a:lnSpc>
                          <a:spcPct val="115000"/>
                        </a:lnSpc>
                        <a:spcBef>
                          <a:spcPts val="0"/>
                        </a:spcBef>
                        <a:spcAft>
                          <a:spcPts val="0"/>
                        </a:spcAft>
                      </a:pPr>
                      <a:r>
                        <a:rPr lang="en-US" sz="1800" b="1" dirty="0">
                          <a:solidFill>
                            <a:schemeClr val="tx2"/>
                          </a:solidFill>
                          <a:effectLst/>
                        </a:rPr>
                        <a:t>September</a:t>
                      </a:r>
                      <a:r>
                        <a:rPr lang="en-US" sz="1800" b="1" spc="-10" dirty="0">
                          <a:solidFill>
                            <a:schemeClr val="tx2"/>
                          </a:solidFill>
                          <a:effectLst/>
                        </a:rPr>
                        <a:t> </a:t>
                      </a:r>
                      <a:r>
                        <a:rPr lang="en-US" sz="1800" b="1" dirty="0">
                          <a:solidFill>
                            <a:schemeClr val="tx2"/>
                          </a:solidFill>
                          <a:effectLst/>
                        </a:rPr>
                        <a:t>29,</a:t>
                      </a:r>
                      <a:r>
                        <a:rPr lang="en-US" sz="1800" b="1" spc="-10" dirty="0">
                          <a:solidFill>
                            <a:schemeClr val="tx2"/>
                          </a:solidFill>
                          <a:effectLst/>
                        </a:rPr>
                        <a:t> </a:t>
                      </a:r>
                      <a:r>
                        <a:rPr lang="en-US" sz="1800" b="1" dirty="0">
                          <a:solidFill>
                            <a:schemeClr val="tx2"/>
                          </a:solidFill>
                          <a:effectLst/>
                        </a:rPr>
                        <a:t>2024</a:t>
                      </a:r>
                      <a:endParaRPr lang="en-US" sz="18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256158" marR="192119" marT="128079" marB="1280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55668805"/>
                  </a:ext>
                </a:extLst>
              </a:tr>
            </a:tbl>
          </a:graphicData>
        </a:graphic>
      </p:graphicFrame>
    </p:spTree>
    <p:extLst>
      <p:ext uri="{BB962C8B-B14F-4D97-AF65-F5344CB8AC3E}">
        <p14:creationId xmlns:p14="http://schemas.microsoft.com/office/powerpoint/2010/main" val="244836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8D0-9927-72C6-F185-4E4C12088BF2}"/>
              </a:ext>
            </a:extLst>
          </p:cNvPr>
          <p:cNvSpPr>
            <a:spLocks noGrp="1"/>
          </p:cNvSpPr>
          <p:nvPr>
            <p:ph type="title"/>
          </p:nvPr>
        </p:nvSpPr>
        <p:spPr/>
        <p:txBody>
          <a:bodyPr/>
          <a:lstStyle/>
          <a:p>
            <a:r>
              <a:rPr lang="en-US" dirty="0"/>
              <a:t>Sor 2023-2024 Grant </a:t>
            </a:r>
          </a:p>
        </p:txBody>
      </p:sp>
      <p:sp>
        <p:nvSpPr>
          <p:cNvPr id="3" name="Content Placeholder 2">
            <a:extLst>
              <a:ext uri="{FF2B5EF4-FFF2-40B4-BE49-F238E27FC236}">
                <a16:creationId xmlns:a16="http://schemas.microsoft.com/office/drawing/2014/main" id="{6ED4A163-2773-6A77-9F7E-E3DDCE3564EF}"/>
              </a:ext>
            </a:extLst>
          </p:cNvPr>
          <p:cNvSpPr>
            <a:spLocks noGrp="1"/>
          </p:cNvSpPr>
          <p:nvPr>
            <p:ph idx="1"/>
          </p:nvPr>
        </p:nvSpPr>
        <p:spPr/>
        <p:txBody>
          <a:bodyPr>
            <a:normAutofit/>
          </a:bodyPr>
          <a:lstStyle/>
          <a:p>
            <a:r>
              <a:rPr lang="en-US" sz="2400" dirty="0"/>
              <a:t>Key changes to the ITA and allowable funding uses </a:t>
            </a:r>
          </a:p>
          <a:p>
            <a:pPr lvl="1">
              <a:buFont typeface="Courier New" panose="02070309020205020404" pitchFamily="49" charset="0"/>
              <a:buChar char="o"/>
            </a:pPr>
            <a:r>
              <a:rPr lang="en-US" sz="2400" dirty="0"/>
              <a:t>No longer allowing funds to be used for Parents Lead efforts UNLESS you are not receiving other grant funding such as SUPTRS</a:t>
            </a:r>
          </a:p>
          <a:p>
            <a:pPr lvl="1">
              <a:buFont typeface="Courier New" panose="02070309020205020404" pitchFamily="49" charset="0"/>
              <a:buChar char="o"/>
            </a:pPr>
            <a:r>
              <a:rPr lang="en-US" sz="2400" dirty="0"/>
              <a:t>No longer allowing prevention education in schools </a:t>
            </a:r>
          </a:p>
        </p:txBody>
      </p:sp>
    </p:spTree>
    <p:extLst>
      <p:ext uri="{BB962C8B-B14F-4D97-AF65-F5344CB8AC3E}">
        <p14:creationId xmlns:p14="http://schemas.microsoft.com/office/powerpoint/2010/main" val="198856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EC05-D4B4-53E7-3393-F89F0F1B1181}"/>
              </a:ext>
            </a:extLst>
          </p:cNvPr>
          <p:cNvSpPr>
            <a:spLocks noGrp="1"/>
          </p:cNvSpPr>
          <p:nvPr>
            <p:ph type="title"/>
          </p:nvPr>
        </p:nvSpPr>
        <p:spPr/>
        <p:txBody>
          <a:bodyPr/>
          <a:lstStyle/>
          <a:p>
            <a:r>
              <a:rPr lang="en-US" sz="2800" dirty="0"/>
              <a:t>2022-2023 Grant Final Report </a:t>
            </a:r>
            <a:endParaRPr lang="en-US" dirty="0"/>
          </a:p>
        </p:txBody>
      </p:sp>
      <p:sp>
        <p:nvSpPr>
          <p:cNvPr id="3" name="Content Placeholder 2">
            <a:extLst>
              <a:ext uri="{FF2B5EF4-FFF2-40B4-BE49-F238E27FC236}">
                <a16:creationId xmlns:a16="http://schemas.microsoft.com/office/drawing/2014/main" id="{E6C39EBF-8254-55FB-35B2-8D07C4258542}"/>
              </a:ext>
            </a:extLst>
          </p:cNvPr>
          <p:cNvSpPr>
            <a:spLocks noGrp="1"/>
          </p:cNvSpPr>
          <p:nvPr>
            <p:ph idx="1"/>
          </p:nvPr>
        </p:nvSpPr>
        <p:spPr/>
        <p:txBody>
          <a:bodyPr/>
          <a:lstStyle/>
          <a:p>
            <a:pPr marL="228600" marR="0" indent="-228600">
              <a:lnSpc>
                <a:spcPct val="115000"/>
              </a:lnSpc>
              <a:spcBef>
                <a:spcPts val="0"/>
              </a:spcBef>
              <a:spcAft>
                <a:spcPts val="0"/>
              </a:spcAft>
              <a:tabLst>
                <a:tab pos="228600" algn="l"/>
                <a:tab pos="0" algn="l"/>
              </a:tabLst>
            </a:pPr>
            <a:r>
              <a:rPr lang="en-US" sz="2400" dirty="0">
                <a:effectLst/>
                <a:ea typeface="Times New Roman" panose="02020603050405020304" pitchFamily="18" charset="0"/>
                <a:cs typeface="Times New Roman" panose="02020603050405020304" pitchFamily="18" charset="0"/>
              </a:rPr>
              <a:t>By </a:t>
            </a:r>
            <a:r>
              <a:rPr lang="en-US" sz="2400" b="1" dirty="0">
                <a:effectLst/>
                <a:ea typeface="Times New Roman" panose="02020603050405020304" pitchFamily="18" charset="0"/>
                <a:cs typeface="Times New Roman" panose="02020603050405020304" pitchFamily="18" charset="0"/>
              </a:rPr>
              <a:t>September 30, 2023</a:t>
            </a:r>
            <a:r>
              <a:rPr lang="en-US" sz="2400" dirty="0">
                <a:effectLst/>
                <a:ea typeface="Times New Roman" panose="02020603050405020304" pitchFamily="18" charset="0"/>
                <a:cs typeface="Times New Roman" panose="02020603050405020304" pitchFamily="18" charset="0"/>
              </a:rPr>
              <a:t>, grantees shall complete a final project summary report to include the following information:</a:t>
            </a:r>
          </a:p>
          <a:p>
            <a:pPr lvl="1">
              <a:lnSpc>
                <a:spcPct val="115000"/>
              </a:lnSpc>
              <a:spcBef>
                <a:spcPts val="0"/>
              </a:spcBef>
              <a:spcAft>
                <a:spcPts val="0"/>
              </a:spcAft>
              <a:buFont typeface="Courier New" panose="02070309020205020404" pitchFamily="49" charset="0"/>
              <a:buChar char="o"/>
              <a:tabLst>
                <a:tab pos="228600" algn="l"/>
                <a:tab pos="0" algn="l"/>
                <a:tab pos="457200" algn="l"/>
              </a:tabLst>
            </a:pPr>
            <a:r>
              <a:rPr lang="en-US" sz="2400" dirty="0">
                <a:effectLst/>
                <a:ea typeface="Times New Roman" panose="02020603050405020304" pitchFamily="18" charset="0"/>
                <a:cs typeface="Times New Roman" panose="02020603050405020304" pitchFamily="18" charset="0"/>
              </a:rPr>
              <a:t>Summary of progress made for each implemented strategy, including success stories.</a:t>
            </a:r>
          </a:p>
          <a:p>
            <a:pPr lvl="1">
              <a:lnSpc>
                <a:spcPct val="115000"/>
              </a:lnSpc>
              <a:spcBef>
                <a:spcPts val="0"/>
              </a:spcBef>
              <a:spcAft>
                <a:spcPts val="0"/>
              </a:spcAft>
              <a:buFont typeface="Courier New" panose="02070309020205020404" pitchFamily="49" charset="0"/>
              <a:buChar char="o"/>
              <a:tabLst>
                <a:tab pos="228600" algn="l"/>
                <a:tab pos="0" algn="l"/>
                <a:tab pos="457200" algn="l"/>
              </a:tabLst>
            </a:pPr>
            <a:r>
              <a:rPr lang="en-US" sz="2400" dirty="0">
                <a:effectLst/>
                <a:ea typeface="Times New Roman" panose="02020603050405020304" pitchFamily="18" charset="0"/>
                <a:cs typeface="Times New Roman" panose="02020603050405020304" pitchFamily="18" charset="0"/>
              </a:rPr>
              <a:t>Identified barriers to implementation for each strategy and efforts made to address them.</a:t>
            </a:r>
          </a:p>
          <a:p>
            <a:r>
              <a:rPr lang="en-US" sz="2400" dirty="0"/>
              <a:t>The final report can be emailed to Amy Lies </a:t>
            </a:r>
            <a:r>
              <a:rPr lang="en-US" sz="2400" dirty="0">
                <a:hlinkClick r:id="rId2"/>
              </a:rPr>
              <a:t>amlies@nd.gov</a:t>
            </a:r>
            <a:r>
              <a:rPr lang="en-US" sz="2400" dirty="0"/>
              <a:t>. </a:t>
            </a:r>
          </a:p>
        </p:txBody>
      </p:sp>
    </p:spTree>
    <p:extLst>
      <p:ext uri="{BB962C8B-B14F-4D97-AF65-F5344CB8AC3E}">
        <p14:creationId xmlns:p14="http://schemas.microsoft.com/office/powerpoint/2010/main" val="347202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EC22-584A-B303-1A24-ED368B50C8E3}"/>
              </a:ext>
            </a:extLst>
          </p:cNvPr>
          <p:cNvSpPr>
            <a:spLocks noGrp="1"/>
          </p:cNvSpPr>
          <p:nvPr>
            <p:ph type="title"/>
          </p:nvPr>
        </p:nvSpPr>
        <p:spPr/>
        <p:txBody>
          <a:bodyPr/>
          <a:lstStyle/>
          <a:p>
            <a:r>
              <a:rPr lang="en-US" sz="2800" dirty="0"/>
              <a:t>Opioid Settlement Allocation Plans </a:t>
            </a:r>
            <a:endParaRPr lang="en-US" dirty="0"/>
          </a:p>
        </p:txBody>
      </p:sp>
      <p:sp>
        <p:nvSpPr>
          <p:cNvPr id="3" name="Content Placeholder 2">
            <a:extLst>
              <a:ext uri="{FF2B5EF4-FFF2-40B4-BE49-F238E27FC236}">
                <a16:creationId xmlns:a16="http://schemas.microsoft.com/office/drawing/2014/main" id="{D352E724-2D9D-3353-568F-7C3829955C1A}"/>
              </a:ext>
            </a:extLst>
          </p:cNvPr>
          <p:cNvSpPr>
            <a:spLocks noGrp="1"/>
          </p:cNvSpPr>
          <p:nvPr>
            <p:ph idx="1"/>
          </p:nvPr>
        </p:nvSpPr>
        <p:spPr/>
        <p:txBody>
          <a:bodyPr>
            <a:normAutofit/>
          </a:bodyPr>
          <a:lstStyle/>
          <a:p>
            <a:r>
              <a:rPr lang="en-US" sz="2400" dirty="0"/>
              <a:t>During the 68th Legislative Session, House Bill 1447 passed, stating the following: </a:t>
            </a:r>
            <a:r>
              <a:rPr lang="en-US" sz="2400" i="1" dirty="0"/>
              <a:t>Political subdivisions that recovers and retains moneys as a result of opioid litigation shall collaborate with a public health unit on the use of the moneys for local programs for remediating and abating the opioid crisis. All political subdivisions shall provide an allocation plan to the Behavioral Health Division prior to expenditure.</a:t>
            </a:r>
          </a:p>
          <a:p>
            <a:r>
              <a:rPr lang="en-US" sz="2400" dirty="0"/>
              <a:t>You may submit allocation plans by visiting </a:t>
            </a:r>
            <a:r>
              <a:rPr lang="en-US" sz="2400" dirty="0">
                <a:hlinkClick r:id="rId2"/>
              </a:rPr>
              <a:t>www.hhs.nd.gov/opioids/settlement</a:t>
            </a:r>
            <a:r>
              <a:rPr lang="en-US" sz="2400" dirty="0"/>
              <a:t> and selecting the “Submit You Plan Here” button. </a:t>
            </a:r>
          </a:p>
        </p:txBody>
      </p:sp>
    </p:spTree>
    <p:extLst>
      <p:ext uri="{BB962C8B-B14F-4D97-AF65-F5344CB8AC3E}">
        <p14:creationId xmlns:p14="http://schemas.microsoft.com/office/powerpoint/2010/main" val="26137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72380F-BC66-4B94-A59B-4C94F10617BE}"/>
              </a:ext>
            </a:extLst>
          </p:cNvPr>
          <p:cNvSpPr>
            <a:spLocks noGrp="1"/>
          </p:cNvSpPr>
          <p:nvPr>
            <p:ph type="ctrTitle"/>
          </p:nvPr>
        </p:nvSpPr>
        <p:spPr>
          <a:xfrm>
            <a:off x="2156346" y="849745"/>
            <a:ext cx="5526993" cy="4745836"/>
          </a:xfrm>
        </p:spPr>
        <p:txBody>
          <a:bodyPr anchor="ctr">
            <a:normAutofit/>
          </a:bodyPr>
          <a:lstStyle/>
          <a:p>
            <a:r>
              <a:rPr lang="en-US" sz="6000" dirty="0">
                <a:solidFill>
                  <a:srgbClr val="FFFFFF"/>
                </a:solidFill>
              </a:rPr>
              <a:t>Successes and questions</a:t>
            </a:r>
          </a:p>
        </p:txBody>
      </p:sp>
      <p:sp>
        <p:nvSpPr>
          <p:cNvPr id="17" name="Rectangle 1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74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1A3260"/>
      </a:accent1>
      <a:accent2>
        <a:srgbClr val="D34727"/>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2274</TotalTime>
  <Words>382</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Gill Sans MT</vt:lpstr>
      <vt:lpstr>Wingdings 2</vt:lpstr>
      <vt:lpstr>Dividend</vt:lpstr>
      <vt:lpstr>PowerPoint Presentation</vt:lpstr>
      <vt:lpstr>Agenda </vt:lpstr>
      <vt:lpstr>Conferences and events</vt:lpstr>
      <vt:lpstr>Sor 2023-2024 Grant </vt:lpstr>
      <vt:lpstr>Sor 2023-2024 Grant </vt:lpstr>
      <vt:lpstr>2022-2023 Grant Final Report </vt:lpstr>
      <vt:lpstr>Opioid Settlement Allocation Plans </vt:lpstr>
      <vt:lpstr>Successes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 Amy</dc:creator>
  <cp:lastModifiedBy>Nelson, Tori</cp:lastModifiedBy>
  <cp:revision>52</cp:revision>
  <dcterms:created xsi:type="dcterms:W3CDTF">2022-10-27T16:57:57Z</dcterms:created>
  <dcterms:modified xsi:type="dcterms:W3CDTF">2023-09-18T15:44:28Z</dcterms:modified>
</cp:coreProperties>
</file>