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71" r:id="rId11"/>
    <p:sldId id="269" r:id="rId12"/>
    <p:sldId id="272" r:id="rId13"/>
    <p:sldId id="273" r:id="rId14"/>
    <p:sldId id="274" r:id="rId15"/>
    <p:sldId id="267" r:id="rId16"/>
    <p:sldId id="278" r:id="rId17"/>
    <p:sldId id="279" r:id="rId18"/>
    <p:sldId id="280" r:id="rId19"/>
    <p:sldId id="281" r:id="rId20"/>
    <p:sldId id="277" r:id="rId21"/>
    <p:sldId id="282" r:id="rId22"/>
    <p:sldId id="276" r:id="rId23"/>
    <p:sldId id="275" r:id="rId24"/>
    <p:sldId id="28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4686173226762412"/>
          <c:y val="1.11343417510856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Funding Allocations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85000"/>
                      <a:shade val="98000"/>
                      <a:satMod val="110000"/>
                      <a:lumMod val="103000"/>
                    </a:schemeClr>
                  </a:gs>
                  <a:gs pos="50000">
                    <a:schemeClr val="accent1">
                      <a:shade val="85000"/>
                      <a:satMod val="105000"/>
                      <a:lumMod val="100000"/>
                    </a:schemeClr>
                  </a:gs>
                  <a:gs pos="100000">
                    <a:schemeClr val="accent1">
                      <a:shade val="60000"/>
                      <a:satMod val="12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15875" dir="5400000" algn="ctr" rotWithShape="0">
                  <a:srgbClr val="000000">
                    <a:alpha val="6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480-46A2-9B56-2783402197E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85000"/>
                      <a:shade val="98000"/>
                      <a:satMod val="110000"/>
                      <a:lumMod val="103000"/>
                    </a:schemeClr>
                  </a:gs>
                  <a:gs pos="50000">
                    <a:schemeClr val="accent2">
                      <a:shade val="85000"/>
                      <a:satMod val="105000"/>
                      <a:lumMod val="100000"/>
                    </a:schemeClr>
                  </a:gs>
                  <a:gs pos="100000">
                    <a:schemeClr val="accent2">
                      <a:shade val="60000"/>
                      <a:satMod val="12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15875" dir="5400000" algn="ctr" rotWithShape="0">
                  <a:srgbClr val="000000">
                    <a:alpha val="6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480-46A2-9B56-2783402197E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85000"/>
                      <a:shade val="98000"/>
                      <a:satMod val="110000"/>
                      <a:lumMod val="103000"/>
                    </a:schemeClr>
                  </a:gs>
                  <a:gs pos="50000">
                    <a:schemeClr val="accent3">
                      <a:shade val="85000"/>
                      <a:satMod val="105000"/>
                      <a:lumMod val="100000"/>
                    </a:schemeClr>
                  </a:gs>
                  <a:gs pos="100000">
                    <a:schemeClr val="accent3">
                      <a:shade val="60000"/>
                      <a:satMod val="12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15875" dir="5400000" algn="ctr" rotWithShape="0">
                  <a:srgbClr val="000000">
                    <a:alpha val="6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480-46A2-9B56-2783402197E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85000"/>
                      <a:shade val="98000"/>
                      <a:satMod val="110000"/>
                      <a:lumMod val="103000"/>
                    </a:schemeClr>
                  </a:gs>
                  <a:gs pos="50000">
                    <a:schemeClr val="accent4">
                      <a:shade val="85000"/>
                      <a:satMod val="105000"/>
                      <a:lumMod val="100000"/>
                    </a:schemeClr>
                  </a:gs>
                  <a:gs pos="100000">
                    <a:schemeClr val="accent4">
                      <a:shade val="60000"/>
                      <a:satMod val="120000"/>
                      <a:lumMod val="10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15875" dir="5400000" algn="ctr" rotWithShape="0">
                  <a:srgbClr val="000000">
                    <a:alpha val="6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480-46A2-9B56-2783402197E7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Contracts</c:v>
                </c:pt>
                <c:pt idx="1">
                  <c:v>Narcan/Med Disposal Products</c:v>
                </c:pt>
                <c:pt idx="2">
                  <c:v>Evaluation</c:v>
                </c:pt>
                <c:pt idx="3">
                  <c:v>Administrative Costs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3507876</c:v>
                </c:pt>
                <c:pt idx="1">
                  <c:v>252123.98</c:v>
                </c:pt>
                <c:pt idx="2" formatCode="General">
                  <c:v>150000</c:v>
                </c:pt>
                <c:pt idx="3" formatCode="General">
                  <c:v>90000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80-46A2-9B56-2783402197E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739948604943085"/>
          <c:y val="0.19193413379314367"/>
          <c:w val="0.37514458100934739"/>
          <c:h val="0.64389810674546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11/1/2023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amlies@nd.gov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hs.nd.gov/sites/www/files/documents/BH/Opioids/SOR%202022-2024%20Funding%20Restrictions.docx" TargetMode="External"/><Relationship Id="rId2" Type="http://schemas.openxmlformats.org/officeDocument/2006/relationships/hyperlink" Target="https://www.hhs.nd.gov/behavioral-health/prevention/current-grantee-overvie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ehavioralhealth.x-shops.com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hs.nd.gov/behavioral-health/recovery-talk" TargetMode="External"/><Relationship Id="rId3" Type="http://schemas.openxmlformats.org/officeDocument/2006/relationships/hyperlink" Target="https://www.parentslead.org/" TargetMode="External"/><Relationship Id="rId7" Type="http://schemas.openxmlformats.org/officeDocument/2006/relationships/hyperlink" Target="https://www.hhs.nd.gov/behavioral-health/community-connect" TargetMode="External"/><Relationship Id="rId2" Type="http://schemas.openxmlformats.org/officeDocument/2006/relationships/hyperlink" Target="https://www.hhs.nd.gov/opioid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hs.nd.gov/behavioral-health/peer-support" TargetMode="External"/><Relationship Id="rId5" Type="http://schemas.openxmlformats.org/officeDocument/2006/relationships/hyperlink" Target="https://www.hhs.nd.gov/behavioral-health/FTR" TargetMode="External"/><Relationship Id="rId10" Type="http://schemas.openxmlformats.org/officeDocument/2006/relationships/hyperlink" Target="https://www.hhs.nd.gov/behavioral-health/recovery-housing" TargetMode="External"/><Relationship Id="rId4" Type="http://schemas.openxmlformats.org/officeDocument/2006/relationships/hyperlink" Target="https://one-program.org/" TargetMode="External"/><Relationship Id="rId9" Type="http://schemas.openxmlformats.org/officeDocument/2006/relationships/hyperlink" Target="https://www.hhs.nd.gov/behavioral-health/sudvoucher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mailto:amlies@nd.Go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2ACA5-0C09-11B9-086E-B5BEB1F7FD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1B35A-CD45-CD3F-B773-72D2FE321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State Opioid Response (SOR) Grant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18690A-D70B-504C-EFF6-EDF6DB558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Kick-Off meeting 11-1-2023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2FA65-AFF9-68E2-08C8-C6B1F7CE5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977" y="4853427"/>
            <a:ext cx="3663371" cy="137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96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D3048CC-BFEE-499F-968D-9681FE25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1FCDE-D039-FD7C-9E40-2A1485E1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0933" y="634946"/>
            <a:ext cx="4928809" cy="1450757"/>
          </a:xfrm>
        </p:spPr>
        <p:txBody>
          <a:bodyPr>
            <a:normAutofit/>
          </a:bodyPr>
          <a:lstStyle/>
          <a:p>
            <a:r>
              <a:rPr lang="en-US" sz="3400" dirty="0"/>
              <a:t>Goal 1: Prevent substance (mis)use </a:t>
            </a:r>
            <a:r>
              <a:rPr lang="en-US" sz="2400" i="1" dirty="0"/>
              <a:t>specifically focused on opioids and stimulants</a:t>
            </a:r>
            <a:endParaRPr lang="en-US" sz="3400" i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F095ED-34C6-4B6B-BF2F-B18C3C6CD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3057906" cy="34082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F8093-A2B7-79AA-D17C-62BF2826D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36" y="1223481"/>
            <a:ext cx="2784700" cy="160474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80E2106-26D1-4CFC-9F58-A3D915C7A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8588" y="321734"/>
            <a:ext cx="2567411" cy="195525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F92A99-1E33-125B-1DC2-F5448405A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753" y="1020386"/>
            <a:ext cx="2295082" cy="53360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02610F-7D0E-44AD-ADE2-F343EC06F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46959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98A42-D33B-4523-A0B2-4904C32B7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879167"/>
            <a:ext cx="3057906" cy="2104612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7C17F-18CE-7E4B-2684-7FB3F3F5A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37" y="4599541"/>
            <a:ext cx="2784700" cy="64744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314DF03-4B84-4C63-9500-DC80BCA1B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8588" y="2451014"/>
            <a:ext cx="2567411" cy="353276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C3B60-F61C-0640-0287-8492726C8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752" y="3062355"/>
            <a:ext cx="2295082" cy="23100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FB08C-96A6-3C2C-3F3E-C79B74010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0933" y="2217898"/>
            <a:ext cx="4928809" cy="3670180"/>
          </a:xfrm>
        </p:spPr>
        <p:txBody>
          <a:bodyPr>
            <a:normAutofit/>
          </a:bodyPr>
          <a:lstStyle/>
          <a:p>
            <a:r>
              <a:rPr lang="en-US" dirty="0"/>
              <a:t>Enhance evidence-base communication efforts </a:t>
            </a:r>
          </a:p>
          <a:p>
            <a:pPr lvl="1"/>
            <a:r>
              <a:rPr lang="en-US" dirty="0"/>
              <a:t>Opioids: Fill with Care</a:t>
            </a:r>
          </a:p>
          <a:p>
            <a:pPr lvl="1"/>
            <a:r>
              <a:rPr lang="en-US" dirty="0"/>
              <a:t>Parents Lead</a:t>
            </a:r>
          </a:p>
          <a:p>
            <a:r>
              <a:rPr lang="en-US" dirty="0"/>
              <a:t>Purchase safe medication disposal products </a:t>
            </a:r>
          </a:p>
          <a:p>
            <a:pPr lvl="1"/>
            <a:r>
              <a:rPr lang="en-US" dirty="0" err="1"/>
              <a:t>Deterra</a:t>
            </a:r>
            <a:r>
              <a:rPr lang="en-US" dirty="0"/>
              <a:t> bags</a:t>
            </a:r>
          </a:p>
          <a:p>
            <a:pPr lvl="1"/>
            <a:r>
              <a:rPr lang="en-US" dirty="0" err="1"/>
              <a:t>DisposeRX</a:t>
            </a:r>
            <a:r>
              <a:rPr lang="en-US" dirty="0"/>
              <a:t> packets </a:t>
            </a:r>
          </a:p>
          <a:p>
            <a:r>
              <a:rPr lang="en-US" dirty="0"/>
              <a:t>Partner with the North Dakota State University (NDSU) School of Pharmacy ONE Program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C2C24D-DBC6-4FC3-8BD4-31D3CC1A3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B513E8-3CAA-4B4E-92DE-D3EA3E17B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70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61863D-1605-DB6A-9D55-A1A0A0431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en-US" dirty="0"/>
              <a:t>NDSU ONE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EA1D7D-C19D-CD21-CA33-2C3874E60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869371"/>
            <a:ext cx="4020297" cy="18995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A006B1E-C8E9-334C-A02D-0416F57CF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414" y="3218101"/>
            <a:ext cx="3287466" cy="24761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A116E-9991-7E36-8290-CD8259BD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en-US" sz="1300" dirty="0"/>
              <a:t>Provide opioid misuse and overdose risk assessment screenings and medication safety education</a:t>
            </a:r>
          </a:p>
          <a:p>
            <a:pPr lvl="1"/>
            <a:r>
              <a:rPr lang="en-US" sz="1300" dirty="0"/>
              <a:t>Pharmacies, home health, paramedics, jails/prisons</a:t>
            </a:r>
          </a:p>
          <a:p>
            <a:r>
              <a:rPr lang="en-US" sz="1300" dirty="0"/>
              <a:t>Distribute naloxone </a:t>
            </a:r>
          </a:p>
          <a:p>
            <a:r>
              <a:rPr lang="en-US" sz="1300" dirty="0"/>
              <a:t>Distribute ONE Boxes</a:t>
            </a:r>
          </a:p>
          <a:p>
            <a:r>
              <a:rPr lang="en-US" sz="1300" dirty="0"/>
              <a:t>Be the ONE program – naloxone rescue boxes and education to university students </a:t>
            </a:r>
          </a:p>
          <a:p>
            <a:r>
              <a:rPr lang="en-US" sz="1300" dirty="0"/>
              <a:t>Integrate evidence-based opioid education into curriculums in university programs </a:t>
            </a:r>
          </a:p>
          <a:p>
            <a:r>
              <a:rPr lang="en-US" sz="1300" dirty="0"/>
              <a:t>Environmental Scan phase 2 </a:t>
            </a:r>
          </a:p>
          <a:p>
            <a:r>
              <a:rPr lang="en-US" sz="1300" dirty="0"/>
              <a:t>Tribal community integration </a:t>
            </a:r>
          </a:p>
          <a:p>
            <a:r>
              <a:rPr lang="en-US" sz="1300" dirty="0"/>
              <a:t>Resource for over-the-counter (OTC) naloxone </a:t>
            </a:r>
          </a:p>
          <a:p>
            <a:r>
              <a:rPr lang="en-US" sz="1300" dirty="0"/>
              <a:t>Contact: </a:t>
            </a:r>
            <a:r>
              <a:rPr lang="en-US" sz="1300" b="1" dirty="0"/>
              <a:t>Heidi.Eukel@ndsu.edu</a:t>
            </a:r>
          </a:p>
          <a:p>
            <a:endParaRPr lang="en-US" sz="1300" dirty="0"/>
          </a:p>
          <a:p>
            <a:pPr marL="201168" lvl="1" indent="0">
              <a:buNone/>
            </a:pPr>
            <a:endParaRPr lang="en-US" sz="13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3310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E1A59A-8F5E-8B0C-78CA-D74447330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sz="4400" dirty="0"/>
              <a:t>Goal 2: Reduce harm related to opioids and stimulants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B774A-9E68-5BB1-EA06-1FC4FED26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716764"/>
            <a:ext cx="4001315" cy="316103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2E3E7-802D-33CB-90C1-E8284FF0A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en-US" dirty="0"/>
              <a:t>Purchase and distribute naloxone</a:t>
            </a:r>
          </a:p>
          <a:p>
            <a:r>
              <a:rPr lang="en-US" dirty="0"/>
              <a:t>Identify gaps in naloxone distribution</a:t>
            </a:r>
          </a:p>
          <a:p>
            <a:r>
              <a:rPr lang="en-US" dirty="0"/>
              <a:t>Training on recognition of opioid overdose and appropriate use of naloxone </a:t>
            </a:r>
          </a:p>
          <a:p>
            <a:endParaRPr lang="en-US" dirty="0"/>
          </a:p>
          <a:p>
            <a:r>
              <a:rPr lang="en-US" sz="1800" dirty="0"/>
              <a:t>Update: During the 68</a:t>
            </a:r>
            <a:r>
              <a:rPr lang="en-US" sz="1800" baseline="30000" dirty="0"/>
              <a:t>th</a:t>
            </a:r>
            <a:r>
              <a:rPr lang="en-US" sz="1800" dirty="0"/>
              <a:t> Legislative Assembly, HB1447 removed part of NDCC 23-01-42 that requires individuals to be trained prior to receiving naloxone </a:t>
            </a:r>
          </a:p>
          <a:p>
            <a:r>
              <a:rPr lang="en-US" sz="1800" dirty="0"/>
              <a:t>New naloxone distribution agreements will be sent out for signatures with the contracts.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5300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55AD-E0BA-53D1-D3BC-3CDF3994E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Goal 3: Improve access to evidence-based treatment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770BF-874E-F4D6-1F69-3168741D6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capacity of treatment providers to provide evidence-based treatment including medications for opioid use disorder (MOUD) and contingency management </a:t>
            </a:r>
          </a:p>
          <a:p>
            <a:pPr lvl="1"/>
            <a:r>
              <a:rPr lang="en-US" dirty="0"/>
              <a:t>SUD Voucher*</a:t>
            </a:r>
          </a:p>
          <a:p>
            <a:r>
              <a:rPr lang="en-US" dirty="0"/>
              <a:t>Provide treatment transition and coverage for individuals reentering communities from criminal justice settings or other rehabilitative settings</a:t>
            </a:r>
          </a:p>
          <a:p>
            <a:pPr lvl="1"/>
            <a:r>
              <a:rPr lang="en-US" dirty="0"/>
              <a:t>Partner with the ND Department of Corrections and Rehabilitation (DOCR) for the implementation of the MOUD Program which provides MOUD to individuals prior to being released from a prison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i="1" dirty="0"/>
              <a:t>*These efforts are not funded by the SOR Grant</a:t>
            </a:r>
          </a:p>
        </p:txBody>
      </p:sp>
    </p:spTree>
    <p:extLst>
      <p:ext uri="{BB962C8B-B14F-4D97-AF65-F5344CB8AC3E}">
        <p14:creationId xmlns:p14="http://schemas.microsoft.com/office/powerpoint/2010/main" val="355433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B43C7-D63F-965F-464E-FB74C70CF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Goal 4: Increase access to recovery support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40C8D-0896-9791-A0CC-2FB11B4A6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r>
              <a:rPr lang="en-US" dirty="0"/>
              <a:t>Recovery Housing Assistance Program (RHAP)*</a:t>
            </a:r>
          </a:p>
          <a:p>
            <a:r>
              <a:rPr lang="en-US" dirty="0"/>
              <a:t>Recovery Talk*</a:t>
            </a:r>
          </a:p>
          <a:p>
            <a:r>
              <a:rPr lang="en-US" dirty="0"/>
              <a:t>Community Connect* </a:t>
            </a:r>
          </a:p>
          <a:p>
            <a:r>
              <a:rPr lang="en-US" dirty="0"/>
              <a:t>Free Through Recovery* </a:t>
            </a:r>
          </a:p>
          <a:p>
            <a:r>
              <a:rPr lang="en-US" dirty="0"/>
              <a:t>Peer Support Specialist Certification*</a:t>
            </a:r>
          </a:p>
          <a:p>
            <a:endParaRPr lang="en-US" dirty="0"/>
          </a:p>
          <a:p>
            <a:endParaRPr lang="en-US" dirty="0"/>
          </a:p>
          <a:p>
            <a:endParaRPr lang="en-US" sz="1600" i="1" dirty="0"/>
          </a:p>
          <a:p>
            <a:r>
              <a:rPr lang="en-US" sz="1600" i="1" dirty="0"/>
              <a:t>*These efforts are not funded by the SOR Grant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F71F7-FCEB-98BC-3DD5-B7CEE9BD9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734" y="2262066"/>
            <a:ext cx="3450988" cy="191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28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grass, outdoor, road&#10;&#10;Description automatically generated">
            <a:extLst>
              <a:ext uri="{FF2B5EF4-FFF2-40B4-BE49-F238E27FC236}">
                <a16:creationId xmlns:a16="http://schemas.microsoft.com/office/drawing/2014/main" id="{10A51445-7BEF-1154-2F08-2D7508D02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59" r="11067" b="-1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9A7416-C1AD-B11B-8173-641FCE54B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92608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Community Efforts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87C632-224B-1B10-AAFC-507158575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578085"/>
            <a:ext cx="3659246" cy="1554480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0383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F6DF-8C97-B900-B8F9-FCDFC154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Goal 1: Prevent substance (mis)use </a:t>
            </a:r>
            <a:br>
              <a:rPr lang="en-US" sz="4800" dirty="0"/>
            </a:br>
            <a:r>
              <a:rPr lang="en-US" sz="4800" i="1" dirty="0"/>
              <a:t>specifically focused on opioids and stimulants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BB2E2-BF26-A746-DEF9-EE3A969AE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24</a:t>
            </a:r>
            <a:r>
              <a:rPr lang="en-US" dirty="0"/>
              <a:t> grantees are preventing opioid misuse by promoting safe medication practices</a:t>
            </a:r>
          </a:p>
          <a:p>
            <a:pPr lvl="1"/>
            <a:r>
              <a:rPr lang="en-US" b="1" dirty="0"/>
              <a:t>9</a:t>
            </a:r>
            <a:r>
              <a:rPr lang="en-US" dirty="0"/>
              <a:t> grantees are hosting Take Back events and/or promoting Take Back events and locations </a:t>
            </a:r>
          </a:p>
          <a:p>
            <a:pPr lvl="1"/>
            <a:r>
              <a:rPr lang="en-US" b="1" dirty="0"/>
              <a:t>22</a:t>
            </a:r>
            <a:r>
              <a:rPr lang="en-US" dirty="0"/>
              <a:t> grantees are distributing </a:t>
            </a:r>
            <a:r>
              <a:rPr lang="en-US" dirty="0" err="1"/>
              <a:t>Deterra</a:t>
            </a:r>
            <a:r>
              <a:rPr lang="en-US" dirty="0"/>
              <a:t> bags and </a:t>
            </a:r>
            <a:r>
              <a:rPr lang="en-US" dirty="0" err="1"/>
              <a:t>DisposeRX</a:t>
            </a:r>
            <a:r>
              <a:rPr lang="en-US" dirty="0"/>
              <a:t> packets </a:t>
            </a:r>
          </a:p>
          <a:p>
            <a:pPr lvl="1"/>
            <a:r>
              <a:rPr lang="en-US" b="1" dirty="0"/>
              <a:t>1</a:t>
            </a:r>
            <a:r>
              <a:rPr lang="en-US" dirty="0"/>
              <a:t> grantee is supporting prescribing best practices</a:t>
            </a:r>
          </a:p>
          <a:p>
            <a:pPr lvl="1"/>
            <a:r>
              <a:rPr lang="en-US" b="1" dirty="0"/>
              <a:t>5</a:t>
            </a:r>
            <a:r>
              <a:rPr lang="en-US" dirty="0"/>
              <a:t> grantees are utilizing the </a:t>
            </a:r>
            <a:r>
              <a:rPr lang="en-US" i="1" dirty="0"/>
              <a:t>Opioids: Fill with Care </a:t>
            </a:r>
            <a:r>
              <a:rPr lang="en-US" dirty="0"/>
              <a:t>campaign to provide education and awareness of safe medication practices</a:t>
            </a:r>
          </a:p>
          <a:p>
            <a:pPr lvl="1"/>
            <a:r>
              <a:rPr lang="en-US" b="1" dirty="0"/>
              <a:t>1</a:t>
            </a:r>
            <a:r>
              <a:rPr lang="en-US" dirty="0"/>
              <a:t> grantee is purchasing and distributing medication lock boxes</a:t>
            </a:r>
          </a:p>
        </p:txBody>
      </p:sp>
    </p:spTree>
    <p:extLst>
      <p:ext uri="{BB962C8B-B14F-4D97-AF65-F5344CB8AC3E}">
        <p14:creationId xmlns:p14="http://schemas.microsoft.com/office/powerpoint/2010/main" val="992106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3867-B3E0-8258-A659-DBB632F3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Goal 2: Reduce harm related to opioids and stimulants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8C8B9-D468-353A-8F2A-F6D3A8DA0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30</a:t>
            </a:r>
            <a:r>
              <a:rPr lang="en-US" dirty="0"/>
              <a:t> grantees are increasing access to naloxone and providing training on the recognition of opioid overdose and the appropriate use of naloxone </a:t>
            </a:r>
          </a:p>
          <a:p>
            <a:r>
              <a:rPr lang="en-US" b="1" dirty="0"/>
              <a:t>29</a:t>
            </a:r>
            <a:r>
              <a:rPr lang="en-US" dirty="0"/>
              <a:t> grantees are reducing  stigma surrounding opioid use disorder, the use naloxone, and harm reduction efforts through the </a:t>
            </a:r>
            <a:r>
              <a:rPr lang="en-US" i="1" dirty="0"/>
              <a:t>Opioids: Fill with Care </a:t>
            </a:r>
            <a:r>
              <a:rPr lang="en-US" dirty="0"/>
              <a:t>campaign</a:t>
            </a:r>
          </a:p>
          <a:p>
            <a:r>
              <a:rPr lang="en-US" sz="2000" b="1" dirty="0"/>
              <a:t>5</a:t>
            </a:r>
            <a:r>
              <a:rPr lang="en-US" sz="2000" dirty="0"/>
              <a:t> grantees are purchasing and distributing fentanyl and xylazine test strips</a:t>
            </a:r>
          </a:p>
          <a:p>
            <a:r>
              <a:rPr lang="en-US" sz="2000" b="1" dirty="0"/>
              <a:t>1</a:t>
            </a:r>
            <a:r>
              <a:rPr lang="en-US" sz="2000" dirty="0"/>
              <a:t> grantee has purchased and is managing a harm reduction vending machine</a:t>
            </a:r>
          </a:p>
          <a:p>
            <a:r>
              <a:rPr lang="en-US" sz="2000" b="1" dirty="0"/>
              <a:t>3</a:t>
            </a:r>
            <a:r>
              <a:rPr lang="en-US" sz="2000" dirty="0"/>
              <a:t> grantees are working on establishing a Syringe Service Program (SSP)</a:t>
            </a:r>
          </a:p>
          <a:p>
            <a:r>
              <a:rPr lang="en-US" sz="2000" b="1" dirty="0"/>
              <a:t>5</a:t>
            </a:r>
            <a:r>
              <a:rPr lang="en-US" sz="2000" dirty="0"/>
              <a:t> grantees are partnering with an existing SSP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76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A940D-04D1-851B-3191-359FB29D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Goal 3: Improve access to evidence-based treatment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C554C-B93E-0057-FC41-8DC22D390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9 </a:t>
            </a:r>
            <a:r>
              <a:rPr lang="en-US" dirty="0"/>
              <a:t>grantees are increasing access to medications for opioid use disorder (MOUD)</a:t>
            </a:r>
          </a:p>
          <a:p>
            <a:pPr lvl="1"/>
            <a:r>
              <a:rPr lang="en-US" dirty="0"/>
              <a:t>1 grantee is grantee is working with an OTP to establish a medication unit </a:t>
            </a:r>
          </a:p>
          <a:p>
            <a:pPr lvl="1"/>
            <a:r>
              <a:rPr lang="en-US" dirty="0"/>
              <a:t>2 grantees are partnering with a prescriber and pharmacist to reduce financial barriers </a:t>
            </a:r>
          </a:p>
          <a:p>
            <a:pPr lvl="1"/>
            <a:r>
              <a:rPr lang="en-US" dirty="0"/>
              <a:t>3 grantees are educating prescribers on prescribing MOUD</a:t>
            </a:r>
          </a:p>
          <a:p>
            <a:pPr lvl="1"/>
            <a:r>
              <a:rPr lang="en-US" dirty="0"/>
              <a:t>2 grantees are increasing access in the Emergency Department (buprenorphine inductions)</a:t>
            </a:r>
          </a:p>
          <a:p>
            <a:pPr lvl="1"/>
            <a:r>
              <a:rPr lang="en-US" dirty="0"/>
              <a:t>2 grantees are increasing access in jails</a:t>
            </a:r>
          </a:p>
          <a:p>
            <a:r>
              <a:rPr lang="en-US" b="1" dirty="0"/>
              <a:t>2</a:t>
            </a:r>
            <a:r>
              <a:rPr lang="en-US" dirty="0"/>
              <a:t> grantees are reducing barriers to treatment such as transportation and childcare costs</a:t>
            </a:r>
          </a:p>
          <a:p>
            <a:r>
              <a:rPr lang="en-US" b="1" dirty="0"/>
              <a:t>5</a:t>
            </a:r>
            <a:r>
              <a:rPr lang="en-US" dirty="0"/>
              <a:t> grantees are reducing stigma surrounding MOUD through </a:t>
            </a:r>
            <a:r>
              <a:rPr lang="en-US" i="1" dirty="0"/>
              <a:t>Opioids: Fill with Care </a:t>
            </a:r>
            <a:r>
              <a:rPr lang="en-US" i="0" dirty="0"/>
              <a:t>campaign</a:t>
            </a:r>
            <a:endParaRPr lang="en-US" dirty="0"/>
          </a:p>
          <a:p>
            <a:r>
              <a:rPr lang="en-US" b="1" dirty="0"/>
              <a:t>2</a:t>
            </a:r>
            <a:r>
              <a:rPr lang="en-US" dirty="0"/>
              <a:t> grantees are supporting implementation of Contingency Management </a:t>
            </a:r>
          </a:p>
          <a:p>
            <a:r>
              <a:rPr lang="en-US" b="1" dirty="0"/>
              <a:t>3</a:t>
            </a:r>
            <a:r>
              <a:rPr lang="en-US" dirty="0"/>
              <a:t> grantees are linking SUD voucher providers with jails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20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94360-9592-A809-82D2-121CE4717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Goal 4: Increase access to recovery support services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A03DE-8D62-2C65-1D26-185B4D2E9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13</a:t>
            </a:r>
            <a:r>
              <a:rPr lang="en-US" dirty="0"/>
              <a:t> grantees are increasing availability and access to Peer Support Specialist (PSS) services</a:t>
            </a:r>
          </a:p>
          <a:p>
            <a:r>
              <a:rPr lang="en-US" b="1" dirty="0"/>
              <a:t>2</a:t>
            </a:r>
            <a:r>
              <a:rPr lang="en-US" dirty="0"/>
              <a:t> grantees are reducing barriers to accessing recovery services such as transportation or childcare costs</a:t>
            </a:r>
          </a:p>
          <a:p>
            <a:r>
              <a:rPr lang="en-US" b="1" dirty="0"/>
              <a:t>6</a:t>
            </a:r>
            <a:r>
              <a:rPr lang="en-US" dirty="0"/>
              <a:t> grantees are reducing stigma surrounding recovery of OUD and stimulant use disorder through </a:t>
            </a:r>
            <a:r>
              <a:rPr lang="en-US" i="1" dirty="0"/>
              <a:t>Opioids: Fill with Care </a:t>
            </a:r>
            <a:r>
              <a:rPr lang="en-US" dirty="0"/>
              <a:t>campaign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264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9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B208F-A2A4-7A71-DB6A-6E0492514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/>
              <a:t>Agenda	</a:t>
            </a:r>
            <a:endParaRPr lang="en-US" dirty="0"/>
          </a:p>
        </p:txBody>
      </p:sp>
      <p:pic>
        <p:nvPicPr>
          <p:cNvPr id="30" name="Graphic 6" descr="Check List">
            <a:extLst>
              <a:ext uri="{FF2B5EF4-FFF2-40B4-BE49-F238E27FC236}">
                <a16:creationId xmlns:a16="http://schemas.microsoft.com/office/drawing/2014/main" id="{B65718E8-B589-95BE-51D0-77331A1CD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999" y="1296626"/>
            <a:ext cx="4001315" cy="4001315"/>
          </a:xfrm>
          <a:prstGeom prst="rect">
            <a:avLst/>
          </a:prstGeom>
        </p:spPr>
      </p:pic>
      <p:cxnSp>
        <p:nvCxnSpPr>
          <p:cNvPr id="31" name="Straight Connector 11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4173113-A0EF-6125-6C70-8779BFE9A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/>
              <a:t>Overview of the SOR Grant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/>
              <a:t>Statewide opioid efforts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/>
              <a:t>Community opioid efforts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/>
              <a:t>SOR Specific Information for Grantees</a:t>
            </a:r>
          </a:p>
          <a:p>
            <a:pPr marL="749808" lvl="1" indent="-228600">
              <a:buFont typeface="Arial" panose="020B0604020202020204" pitchFamily="34" charset="0"/>
              <a:buChar char="•"/>
            </a:pPr>
            <a:r>
              <a:rPr lang="en-US" dirty="0"/>
              <a:t>Reporting and reimbursement </a:t>
            </a:r>
          </a:p>
          <a:p>
            <a:pPr marL="749808" lvl="1" indent="-228600">
              <a:buFont typeface="Arial" panose="020B0604020202020204" pitchFamily="34" charset="0"/>
              <a:buChar char="•"/>
            </a:pPr>
            <a:r>
              <a:rPr lang="en-US" dirty="0"/>
              <a:t>Links</a:t>
            </a:r>
          </a:p>
          <a:p>
            <a:pPr marL="749808" lvl="1" indent="-228600">
              <a:buFont typeface="Arial" panose="020B0604020202020204" pitchFamily="34" charset="0"/>
              <a:buChar char="•"/>
            </a:pPr>
            <a:r>
              <a:rPr lang="en-US" dirty="0"/>
              <a:t>Resources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dirty="0"/>
              <a:t>Questions </a:t>
            </a:r>
          </a:p>
          <a:p>
            <a:endParaRPr lang="en-US" dirty="0"/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15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0885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549EB89-5BFB-4E1E-AEEA-87C343D80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rkspace table with tablet eyeglasses schedule calendar and cup">
            <a:extLst>
              <a:ext uri="{FF2B5EF4-FFF2-40B4-BE49-F238E27FC236}">
                <a16:creationId xmlns:a16="http://schemas.microsoft.com/office/drawing/2014/main" id="{C52A6031-F17C-37FA-8C85-26BC0BACC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89" r="8611" b="1"/>
          <a:stretch/>
        </p:blipFill>
        <p:spPr>
          <a:xfrm>
            <a:off x="633999" y="640080"/>
            <a:ext cx="6275667" cy="55778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D1FA295-BDF6-44B9-90C5-FE3E2CE35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E0723-FA6D-623B-7D15-ECEA8246F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92608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Important Information for Grantees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60B03-92C5-48E5-1897-77845C4CA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885" y="3578084"/>
            <a:ext cx="3659246" cy="2639835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A36F1F-EEAE-48D1-A1FB-BD6FC850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5090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1FEF0-F9F0-A8C7-3CF7-08B92A700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and Reimbursement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C45CD-DCAA-1F3F-9A3F-735A7E7B6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Monthly reporting and reimbursement</a:t>
            </a:r>
          </a:p>
          <a:p>
            <a:pPr lvl="1"/>
            <a:r>
              <a:rPr lang="en-US" dirty="0"/>
              <a:t>The monthly reporting form (MRF) and request for reimbursement (RFR) are due by the 10</a:t>
            </a:r>
            <a:r>
              <a:rPr lang="en-US" baseline="30000" dirty="0"/>
              <a:t>th</a:t>
            </a:r>
            <a:r>
              <a:rPr lang="en-US" dirty="0"/>
              <a:t> of the following month (ex. December’s MRF and RFR are due by January 10</a:t>
            </a:r>
            <a:r>
              <a:rPr lang="en-US" baseline="30000" dirty="0"/>
              <a:t>th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MRF will be completed and submitted online</a:t>
            </a:r>
          </a:p>
          <a:p>
            <a:pPr lvl="2"/>
            <a:r>
              <a:rPr lang="en-US" dirty="0"/>
              <a:t>RFR can be emailed to </a:t>
            </a:r>
            <a:r>
              <a:rPr lang="en-US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amlies@nd.gov</a:t>
            </a:r>
            <a:r>
              <a:rPr lang="en-US" dirty="0">
                <a:solidFill>
                  <a:schemeClr val="accent3"/>
                </a:solidFill>
              </a:rPr>
              <a:t> </a:t>
            </a:r>
          </a:p>
          <a:p>
            <a:pPr lvl="1"/>
            <a:r>
              <a:rPr lang="en-US" dirty="0"/>
              <a:t> The first MRF and RFR will include both October and November and are due by December 10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Government Performance and Results Act (GPRA)</a:t>
            </a:r>
          </a:p>
          <a:p>
            <a:pPr lvl="1"/>
            <a:r>
              <a:rPr lang="en-US" dirty="0"/>
              <a:t>GPRA will need to be completed for any treatment and recovery efforts where an end user is easily identified </a:t>
            </a:r>
            <a:r>
              <a:rPr lang="en-US" sz="1600" i="1" dirty="0"/>
              <a:t>(This does not include individuals receiving services at an SSP)</a:t>
            </a:r>
          </a:p>
          <a:p>
            <a:pPr lvl="2"/>
            <a:r>
              <a:rPr lang="en-US" dirty="0"/>
              <a:t>Examples of applicable situations:</a:t>
            </a:r>
          </a:p>
          <a:p>
            <a:pPr marL="1092708" lvl="4" indent="-342900">
              <a:buFont typeface="+mj-lt"/>
              <a:buAutoNum type="arabicPeriod"/>
            </a:pPr>
            <a:r>
              <a:rPr lang="en-US" dirty="0"/>
              <a:t>Utilizing SOR funds to cover the cost of </a:t>
            </a:r>
            <a:r>
              <a:rPr lang="en-US" dirty="0" err="1"/>
              <a:t>sublocade</a:t>
            </a:r>
            <a:r>
              <a:rPr lang="en-US" dirty="0"/>
              <a:t> for an individual</a:t>
            </a:r>
          </a:p>
          <a:p>
            <a:pPr marL="1092708" lvl="4" indent="-342900">
              <a:buFont typeface="+mj-lt"/>
              <a:buAutoNum type="arabicPeriod"/>
            </a:pPr>
            <a:r>
              <a:rPr lang="en-US" dirty="0"/>
              <a:t>Utilizing SOR funds to provide Peer Support Specialist services to an individual</a:t>
            </a:r>
          </a:p>
          <a:p>
            <a:pPr marL="1092708" lvl="4" indent="-342900">
              <a:buFont typeface="+mj-lt"/>
              <a:buAutoNum type="arabicPeriod"/>
            </a:pPr>
            <a:r>
              <a:rPr lang="en-US" dirty="0"/>
              <a:t>Utilizing SOR funds to provide transportation to an individual </a:t>
            </a:r>
          </a:p>
          <a:p>
            <a:pPr lvl="1"/>
            <a:r>
              <a:rPr lang="en-US" dirty="0"/>
              <a:t>Q &amp; A session will be held on November 16</a:t>
            </a:r>
            <a:r>
              <a:rPr lang="en-US" baseline="30000" dirty="0"/>
              <a:t>th</a:t>
            </a:r>
            <a:r>
              <a:rPr lang="en-US" dirty="0"/>
              <a:t> 9:00-9:30</a:t>
            </a:r>
          </a:p>
          <a:p>
            <a:pPr lvl="1"/>
            <a:r>
              <a:rPr lang="en-US" dirty="0"/>
              <a:t>GPRA Training will be held on November 16</a:t>
            </a:r>
            <a:r>
              <a:rPr lang="en-US" baseline="30000" dirty="0"/>
              <a:t>th</a:t>
            </a:r>
            <a:r>
              <a:rPr lang="en-US" dirty="0"/>
              <a:t> 9:30-10:00</a:t>
            </a:r>
          </a:p>
          <a:p>
            <a:pPr marL="909828" lvl="3" indent="-342900">
              <a:buFont typeface="+mj-lt"/>
              <a:buAutoNum type="arabicPeriod"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10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1FEF0-F9F0-A8C7-3CF7-08B92A700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Links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C45CD-DCAA-1F3F-9A3F-735A7E7B6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Grantee Portal: </a:t>
            </a:r>
            <a:r>
              <a:rPr lang="en-US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Current Grantee Overview | Health and Human Services North Dakota</a:t>
            </a:r>
            <a:endParaRPr lang="en-US" dirty="0">
              <a:solidFill>
                <a:schemeClr val="accent3"/>
              </a:solidFill>
            </a:endParaRPr>
          </a:p>
          <a:p>
            <a:pPr lvl="1"/>
            <a:r>
              <a:rPr lang="en-US" dirty="0"/>
              <a:t>Monthly reporting form (MRF) </a:t>
            </a:r>
            <a:r>
              <a:rPr lang="en-US" sz="1600" i="1" dirty="0"/>
              <a:t>Coming soon!</a:t>
            </a:r>
          </a:p>
          <a:p>
            <a:pPr lvl="1"/>
            <a:r>
              <a:rPr lang="en-US" dirty="0"/>
              <a:t>Request for reimbursement (RFR) SFN 1763</a:t>
            </a:r>
          </a:p>
          <a:p>
            <a:pPr lvl="1"/>
            <a:r>
              <a:rPr lang="en-US" dirty="0"/>
              <a:t>SOR Funding Restrictions </a:t>
            </a:r>
            <a:r>
              <a:rPr lang="en-US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https://www.hhs.nd.gov/sites/www/files/documents/BH/Opioids/SOR%202022-2024%20Funding%20Restrictions.docx</a:t>
            </a:r>
            <a:r>
              <a:rPr lang="en-US" dirty="0">
                <a:solidFill>
                  <a:schemeClr val="accent3"/>
                </a:solidFill>
              </a:rPr>
              <a:t> </a:t>
            </a:r>
          </a:p>
          <a:p>
            <a:pPr lvl="1"/>
            <a:r>
              <a:rPr lang="en-US" dirty="0"/>
              <a:t>Meeting recordings and PowerPoints </a:t>
            </a:r>
          </a:p>
          <a:p>
            <a:pPr lvl="1"/>
            <a:r>
              <a:rPr lang="en-US" dirty="0"/>
              <a:t>Grantee contact list </a:t>
            </a:r>
          </a:p>
          <a:p>
            <a:pPr lvl="1"/>
            <a:r>
              <a:rPr lang="en-US" dirty="0"/>
              <a:t>Resources </a:t>
            </a:r>
          </a:p>
          <a:p>
            <a:r>
              <a:rPr lang="en-US" dirty="0"/>
              <a:t>Ordering supplies and resource materials: </a:t>
            </a:r>
            <a:r>
              <a:rPr lang="en-US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https://behavioralhealth.x-shops.com/</a:t>
            </a:r>
            <a:r>
              <a:rPr lang="en-US" dirty="0">
                <a:solidFill>
                  <a:schemeClr val="accent3"/>
                </a:solidFill>
              </a:rPr>
              <a:t> </a:t>
            </a:r>
          </a:p>
          <a:p>
            <a:pPr lvl="1"/>
            <a:r>
              <a:rPr lang="en-US" dirty="0"/>
              <a:t>Narcan</a:t>
            </a:r>
          </a:p>
          <a:p>
            <a:pPr lvl="1"/>
            <a:r>
              <a:rPr lang="en-US" dirty="0" err="1"/>
              <a:t>DisposeRX</a:t>
            </a:r>
            <a:r>
              <a:rPr lang="en-US" dirty="0"/>
              <a:t> and </a:t>
            </a:r>
            <a:r>
              <a:rPr lang="en-US" dirty="0" err="1"/>
              <a:t>Deterra</a:t>
            </a:r>
            <a:endParaRPr lang="en-US" dirty="0"/>
          </a:p>
          <a:p>
            <a:pPr lvl="1"/>
            <a:r>
              <a:rPr lang="en-US" dirty="0"/>
              <a:t>Resource materials </a:t>
            </a:r>
          </a:p>
        </p:txBody>
      </p:sp>
    </p:spTree>
    <p:extLst>
      <p:ext uri="{BB962C8B-B14F-4D97-AF65-F5344CB8AC3E}">
        <p14:creationId xmlns:p14="http://schemas.microsoft.com/office/powerpoint/2010/main" val="3077474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2BBF5-4385-97B0-777A-09A4F8E1C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1E268-1E59-E007-FA1D-A924FD05A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BHD Opioid webpage: </a:t>
            </a:r>
            <a:r>
              <a:rPr lang="en-US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Opioids | Health and Human Services North Dakota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Parents Lead: </a:t>
            </a:r>
            <a:r>
              <a:rPr lang="en-US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 | Parents Lead North Dakota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ONE Program: </a:t>
            </a:r>
            <a:r>
              <a:rPr lang="en-US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Landing Page - (one-program.org)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Free Through Recovery: </a:t>
            </a:r>
            <a:r>
              <a:rPr lang="en-US" dirty="0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 Through Recovery | Health and Human Services North Dakota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Peer Support: </a:t>
            </a:r>
            <a:r>
              <a:rPr lang="en-US" dirty="0">
                <a:solidFill>
                  <a:schemeClr val="accent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Peer Support | Health and Human Services North Dakota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Community Connect: </a:t>
            </a:r>
            <a:r>
              <a:rPr lang="en-US" dirty="0">
                <a:solidFill>
                  <a:schemeClr val="accent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Connect | Health and Human Services North Dakota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Recovery Talk: </a:t>
            </a:r>
            <a:r>
              <a:rPr lang="en-US" dirty="0">
                <a:solidFill>
                  <a:schemeClr val="accent3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Recovery Talk | Health and Human Services North Dakota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SUD Voucher: </a:t>
            </a:r>
            <a:r>
              <a:rPr lang="en-US" dirty="0">
                <a:solidFill>
                  <a:schemeClr val="accent3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Substance Use Disorder Voucher | Health and Human Services North Dakota</a:t>
            </a:r>
            <a:endParaRPr lang="en-US" dirty="0">
              <a:solidFill>
                <a:schemeClr val="accent3"/>
              </a:solidFill>
            </a:endParaRPr>
          </a:p>
          <a:p>
            <a:r>
              <a:rPr lang="en-US" dirty="0"/>
              <a:t>RHAP: </a:t>
            </a:r>
            <a:r>
              <a:rPr lang="en-US" dirty="0">
                <a:solidFill>
                  <a:schemeClr val="accent3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Recovery Housing | Health and Human Services North Dakota</a:t>
            </a:r>
            <a:endParaRPr lang="en-US" dirty="0">
              <a:solidFill>
                <a:schemeClr val="accent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568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871B5-7502-84D0-7F91-310BD9579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dirty="0"/>
              <a:t>Questions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A0EFD-A002-7875-62C5-D05129B08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455621"/>
            <a:ext cx="6269347" cy="1238616"/>
          </a:xfrm>
        </p:spPr>
        <p:txBody>
          <a:bodyPr>
            <a:normAutofit/>
          </a:bodyPr>
          <a:lstStyle/>
          <a:p>
            <a:r>
              <a:rPr lang="en-US" cap="none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amlies@nd.gov</a:t>
            </a:r>
            <a:r>
              <a:rPr lang="en-US" cap="none" dirty="0">
                <a:solidFill>
                  <a:schemeClr val="accent3"/>
                </a:solidFill>
              </a:rPr>
              <a:t>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701-328-8933</a:t>
            </a:r>
          </a:p>
        </p:txBody>
      </p: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B81CCAE6-69A6-DFDF-D87C-9AAF4FDA7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999" y="1163529"/>
            <a:ext cx="4001315" cy="40013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5486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enjoying view from bridge">
            <a:extLst>
              <a:ext uri="{FF2B5EF4-FFF2-40B4-BE49-F238E27FC236}">
                <a16:creationId xmlns:a16="http://schemas.microsoft.com/office/drawing/2014/main" id="{C6895E22-2181-ECE4-6C37-512CF8261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43" r="4903" b="-1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AB5F6-D013-F64C-939D-D29F2FC76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926080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Overview of the SOR grant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823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DEC61-7460-254B-98ED-9E5AABEAD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en-US" dirty="0"/>
              <a:t>North Dakota SOR Team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F1B2B4A7-8276-8A58-0979-DEC5411355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3999" y="1296626"/>
            <a:ext cx="4001315" cy="400131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0C7B8-3640-5883-AD68-125A420C6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4024140"/>
          </a:xfrm>
        </p:spPr>
        <p:txBody>
          <a:bodyPr>
            <a:normAutofit fontScale="92500" lnSpcReduction="10000"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100" dirty="0"/>
              <a:t>Laura Anderson, DHHS BHD Policy Director </a:t>
            </a:r>
          </a:p>
          <a:p>
            <a:pPr marL="685800" lvl="2" indent="-228600">
              <a:buFont typeface="Courier New" panose="02070309020205020404" pitchFamily="49" charset="0"/>
              <a:buChar char="o"/>
            </a:pPr>
            <a:r>
              <a:rPr lang="en-US" dirty="0"/>
              <a:t>SOR grant Project Director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100" dirty="0"/>
              <a:t>James Knopik, Manager Addiction Programs</a:t>
            </a:r>
          </a:p>
          <a:p>
            <a:pPr marL="685800" lvl="2" indent="-228600">
              <a:buFont typeface="Courier New" panose="02070309020205020404" pitchFamily="49" charset="0"/>
              <a:buChar char="o"/>
            </a:pPr>
            <a:r>
              <a:rPr lang="en-US" dirty="0"/>
              <a:t>SOR grant Project Director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100" dirty="0"/>
              <a:t>Amy Lies, Opioid Addiction Administrator </a:t>
            </a:r>
          </a:p>
          <a:p>
            <a:pPr marL="685800" lvl="2" indent="-228600">
              <a:buFont typeface="Courier New" panose="02070309020205020404" pitchFamily="49" charset="0"/>
              <a:buChar char="o"/>
            </a:pPr>
            <a:r>
              <a:rPr lang="en-US" dirty="0"/>
              <a:t>SOR Project Coordinator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100" dirty="0"/>
              <a:t>Tom Volk – Prevention Administrator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100" dirty="0"/>
              <a:t>Kali Bauer – Prevention Administrator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100" dirty="0"/>
              <a:t>Tori Nelson – Prevention Administrator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100" dirty="0"/>
              <a:t>PIRE – Karen Friend, Martha Waller, Alan Stein-Seroussi</a:t>
            </a:r>
          </a:p>
          <a:p>
            <a:pPr marL="685800" lvl="1" indent="-228600">
              <a:buFont typeface="Courier New" panose="02070309020205020404" pitchFamily="49" charset="0"/>
              <a:buChar char="o"/>
            </a:pPr>
            <a:r>
              <a:rPr lang="en-US" sz="1400" dirty="0"/>
              <a:t>Data Coordinator </a:t>
            </a:r>
          </a:p>
          <a:p>
            <a:pPr marL="468630" indent="-285750">
              <a:buFont typeface="Courier New" panose="02070309020205020404" pitchFamily="49" charset="0"/>
              <a:buChar char="o"/>
            </a:pPr>
            <a:endParaRPr lang="en-US" sz="1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5057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98E3B-37A1-9FC8-DA16-5E6352A9A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Opioid Response (SOR) Grant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BCEE5-DEDC-445B-1875-97254252C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Award amount to ND: $4,000,000</a:t>
            </a:r>
          </a:p>
          <a:p>
            <a:r>
              <a:rPr lang="en-US" dirty="0"/>
              <a:t>Timeframe: 9/30/2023 to 9/29/2024</a:t>
            </a:r>
          </a:p>
          <a:p>
            <a:r>
              <a:rPr lang="en-US" dirty="0"/>
              <a:t>Purpose: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Address the opioid overdose crisis by providing resources to states and territories for increasing access to FDA-approved medications for the treatment of opioid use disorder (MOUD);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Support the continuum of prevention, harm reduction, treatment, and recovery support services for opioid use disorder (OUD) and other concurrent substance use disorders;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Support the continuum of care for stimulant misuse and use disorders, including for cocaine and methamphetamine.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Reduce unmet treatment needs and opioid-related overdose deaths across America.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10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D264-3421-47CB-1BF6-2F0A3364E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 SOR Grant Goals</a:t>
            </a:r>
          </a:p>
        </p:txBody>
      </p:sp>
      <p:pic>
        <p:nvPicPr>
          <p:cNvPr id="4" name="Content Placeholder 4" descr="3D rendering of game pieces tied together with a rope">
            <a:extLst>
              <a:ext uri="{FF2B5EF4-FFF2-40B4-BE49-F238E27FC236}">
                <a16:creationId xmlns:a16="http://schemas.microsoft.com/office/drawing/2014/main" id="{A3753431-B89B-B955-6C49-F38BBB2A8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3" y="2419532"/>
            <a:ext cx="2522896" cy="1569660"/>
          </a:xfrm>
          <a:prstGeom prst="rect">
            <a:avLst/>
          </a:prstGeom>
        </p:spPr>
      </p:pic>
      <p:pic>
        <p:nvPicPr>
          <p:cNvPr id="5" name="Picture 4" descr="Large and small hands holding red heart">
            <a:extLst>
              <a:ext uri="{FF2B5EF4-FFF2-40B4-BE49-F238E27FC236}">
                <a16:creationId xmlns:a16="http://schemas.microsoft.com/office/drawing/2014/main" id="{744BA459-582E-F748-0230-366439C95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747" y="2419532"/>
            <a:ext cx="2522896" cy="1569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92FB3-A935-9C0A-D0C2-21C4E2A918D5}"/>
              </a:ext>
            </a:extLst>
          </p:cNvPr>
          <p:cNvSpPr txBox="1"/>
          <p:nvPr/>
        </p:nvSpPr>
        <p:spPr>
          <a:xfrm>
            <a:off x="460133" y="4242297"/>
            <a:ext cx="2522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Prevent substance (mis)use </a:t>
            </a:r>
          </a:p>
          <a:p>
            <a:pPr algn="ctr"/>
            <a:r>
              <a:rPr lang="en-US" sz="1600" i="1" dirty="0"/>
              <a:t>specifically focused on opioids and stimulants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5B124-9D1F-3F47-2D82-FB7AF3BA0480}"/>
              </a:ext>
            </a:extLst>
          </p:cNvPr>
          <p:cNvSpPr txBox="1"/>
          <p:nvPr/>
        </p:nvSpPr>
        <p:spPr>
          <a:xfrm>
            <a:off x="3358748" y="4242297"/>
            <a:ext cx="2522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Reduce harm related to opioids and stimulants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3FE13-E38B-A160-4DE6-6B97E29DAC88}"/>
              </a:ext>
            </a:extLst>
          </p:cNvPr>
          <p:cNvSpPr txBox="1"/>
          <p:nvPr/>
        </p:nvSpPr>
        <p:spPr>
          <a:xfrm>
            <a:off x="6291309" y="4238585"/>
            <a:ext cx="2522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>
                <a:ea typeface="Times New Roman" panose="02020603050405020304" pitchFamily="18" charset="0"/>
              </a:rPr>
              <a:t>Improve access to evidence-based treatment</a:t>
            </a:r>
          </a:p>
        </p:txBody>
      </p:sp>
      <p:pic>
        <p:nvPicPr>
          <p:cNvPr id="9" name="Picture 8" descr="People running in grass">
            <a:extLst>
              <a:ext uri="{FF2B5EF4-FFF2-40B4-BE49-F238E27FC236}">
                <a16:creationId xmlns:a16="http://schemas.microsoft.com/office/drawing/2014/main" id="{87BC64EF-8A4E-1A58-9923-A27683577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75" y="2434338"/>
            <a:ext cx="2522896" cy="1554854"/>
          </a:xfrm>
          <a:prstGeom prst="rect">
            <a:avLst/>
          </a:prstGeom>
        </p:spPr>
      </p:pic>
      <p:pic>
        <p:nvPicPr>
          <p:cNvPr id="10" name="Picture 9" descr="Two hikers helping one another up a rock">
            <a:extLst>
              <a:ext uri="{FF2B5EF4-FFF2-40B4-BE49-F238E27FC236}">
                <a16:creationId xmlns:a16="http://schemas.microsoft.com/office/drawing/2014/main" id="{9FEBE863-0A45-7852-35E7-FCC4F182B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61" y="2429998"/>
            <a:ext cx="2522896" cy="1559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0CC0C8-D152-C95F-DD84-AC78E25E238B}"/>
              </a:ext>
            </a:extLst>
          </p:cNvPr>
          <p:cNvSpPr txBox="1"/>
          <p:nvPr/>
        </p:nvSpPr>
        <p:spPr>
          <a:xfrm>
            <a:off x="9155975" y="4238585"/>
            <a:ext cx="25228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a typeface="Times New Roman" panose="02020603050405020304" pitchFamily="18" charset="0"/>
              </a:rPr>
              <a:t>Increase access to recovery support services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2552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CE9D2-3508-F244-674F-0DF48A08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 Funding Allocations </a:t>
            </a:r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8D9F3D09-F0EE-B30A-4006-AAFB9DC77C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5354294"/>
              </p:ext>
            </p:extLst>
          </p:nvPr>
        </p:nvGraphicFramePr>
        <p:xfrm>
          <a:off x="1016455" y="1737360"/>
          <a:ext cx="10220049" cy="4562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7510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9BF8A-FCD1-CCB9-ECA8-E51499764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 Grantees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6D6C21-339C-B3C3-71AD-64A630DCE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5880" y="1896534"/>
            <a:ext cx="2807970" cy="404706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Bismarck-Burleigh Public Health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Cavalier County Health District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Central Valley Health Unit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City-County Health Department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Dickey County Health District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Emmons County Public Health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Fargo Cass Public Health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First District Health Unit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Foster County Public Health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Grand Forks Public Health Department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Lake Region District Health Unit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 err="1"/>
              <a:t>LaMoure</a:t>
            </a:r>
            <a:r>
              <a:rPr lang="en-US" sz="4800" dirty="0"/>
              <a:t> County Public Health Department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McIntosh District Health Unit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Nelson-Griggs District Health Unit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4800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132AEE-1FF1-CD6B-914B-BCFEFDBD6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99535" y="1897593"/>
            <a:ext cx="2726180" cy="415706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Pembina County Health Department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Ransom County Public Health Department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Richland County Health Department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Rolette County Public Health District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Sargent County District Health Unit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Southwestern District Health Unit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Steele County Public Health Department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Towner County Public Health District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 err="1"/>
              <a:t>Traill</a:t>
            </a:r>
            <a:r>
              <a:rPr lang="en-US" sz="4800" dirty="0"/>
              <a:t> District Health Unit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Upper Missouri District Health Unit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Walsh County Health District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Wells County District Health Unit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dirty="0"/>
              <a:t>Western Plains Public Health</a:t>
            </a:r>
          </a:p>
          <a:p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36C5713-3A58-BFDA-F0D0-A694AFE92344}"/>
              </a:ext>
            </a:extLst>
          </p:cNvPr>
          <p:cNvSpPr txBox="1">
            <a:spLocks/>
          </p:cNvSpPr>
          <p:nvPr/>
        </p:nvSpPr>
        <p:spPr>
          <a:xfrm>
            <a:off x="7391400" y="1897593"/>
            <a:ext cx="1867577" cy="41570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Standing Rock Sioux Tribe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Three Affiliated Tribes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Spirit Lake Behavioral Health</a:t>
            </a:r>
          </a:p>
          <a:p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72CA2E8-06E8-E5BD-3D30-8E0AD06538F1}"/>
              </a:ext>
            </a:extLst>
          </p:cNvPr>
          <p:cNvSpPr txBox="1">
            <a:spLocks/>
          </p:cNvSpPr>
          <p:nvPr/>
        </p:nvSpPr>
        <p:spPr>
          <a:xfrm>
            <a:off x="9524662" y="1897593"/>
            <a:ext cx="1391327" cy="41570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NDSU ONE Program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DOCR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Lighthouse Central Registry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200" dirty="0"/>
              <a:t>PIRE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84743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field of tall grass with the sun sett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94E6BCB9-48C0-E54E-A198-ACC9F28DF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8" r="15486"/>
          <a:stretch/>
        </p:blipFill>
        <p:spPr>
          <a:xfrm>
            <a:off x="16" y="10"/>
            <a:ext cx="7556889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9ED41B5-F9B0-4DE1-8C59-A980468A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AA419-9339-5116-7E4E-6E89A872C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885" y="640080"/>
            <a:ext cx="3659246" cy="292608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Statewide Opioid Efforts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482A030-873A-4216-B6A6-C3348B9CA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080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etrospect">
  <a:themeElements>
    <a:clrScheme name="Custom 10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D34727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208</TotalTime>
  <Words>1468</Words>
  <Application>Microsoft Office PowerPoint</Application>
  <PresentationFormat>Widescreen</PresentationFormat>
  <Paragraphs>191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Retrospect</vt:lpstr>
      <vt:lpstr>State Opioid Response (SOR) Grant</vt:lpstr>
      <vt:lpstr>Agenda </vt:lpstr>
      <vt:lpstr>Overview of the SOR grant</vt:lpstr>
      <vt:lpstr>North Dakota SOR Team</vt:lpstr>
      <vt:lpstr>State Opioid Response (SOR) Grant  </vt:lpstr>
      <vt:lpstr>ND SOR Grant Goals</vt:lpstr>
      <vt:lpstr>SOR Funding Allocations </vt:lpstr>
      <vt:lpstr>SOR Grantees </vt:lpstr>
      <vt:lpstr>Statewide Opioid Efforts</vt:lpstr>
      <vt:lpstr>Goal 1: Prevent substance (mis)use specifically focused on opioids and stimulants</vt:lpstr>
      <vt:lpstr>NDSU ONE Program</vt:lpstr>
      <vt:lpstr>Goal 2: Reduce harm related to opioids and stimulants</vt:lpstr>
      <vt:lpstr>Goal 3: Improve access to evidence-based treatment </vt:lpstr>
      <vt:lpstr>Goal 4: Increase access to recovery support services</vt:lpstr>
      <vt:lpstr>Community Efforts</vt:lpstr>
      <vt:lpstr>Goal 1: Prevent substance (mis)use  specifically focused on opioids and stimulants</vt:lpstr>
      <vt:lpstr>Goal 2: Reduce harm related to opioids and stimulants</vt:lpstr>
      <vt:lpstr>Goal 3: Improve access to evidence-based treatment </vt:lpstr>
      <vt:lpstr>Goal 4: Increase access to recovery support services</vt:lpstr>
      <vt:lpstr>Important Information for Grantees </vt:lpstr>
      <vt:lpstr>Reporting and Reimbursement </vt:lpstr>
      <vt:lpstr>Links </vt:lpstr>
      <vt:lpstr>Resources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Opioid Response (SOR) Grant</dc:title>
  <dc:creator>Lies, Amy</dc:creator>
  <cp:lastModifiedBy>Lies, Amy</cp:lastModifiedBy>
  <cp:revision>4</cp:revision>
  <dcterms:created xsi:type="dcterms:W3CDTF">2023-10-30T15:41:42Z</dcterms:created>
  <dcterms:modified xsi:type="dcterms:W3CDTF">2023-11-01T13:57:57Z</dcterms:modified>
</cp:coreProperties>
</file>