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6" r:id="rId6"/>
    <p:sldId id="273" r:id="rId7"/>
    <p:sldId id="267" r:id="rId8"/>
    <p:sldId id="278" r:id="rId9"/>
    <p:sldId id="277" r:id="rId10"/>
    <p:sldId id="275" r:id="rId11"/>
    <p:sldId id="285" r:id="rId12"/>
    <p:sldId id="284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226A45-92DF-4803-86FF-E18B25D2D2A5}" v="2" dt="2024-01-10T16:42:28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, Tori" userId="e7b9e800-a4eb-4ad4-84d5-745db5e6a931" providerId="ADAL" clId="{56226A45-92DF-4803-86FF-E18B25D2D2A5}"/>
    <pc:docChg chg="custSel delSld modSld">
      <pc:chgData name="Nelson, Tori" userId="e7b9e800-a4eb-4ad4-84d5-745db5e6a931" providerId="ADAL" clId="{56226A45-92DF-4803-86FF-E18B25D2D2A5}" dt="2024-01-10T16:44:28.978" v="2" actId="2696"/>
      <pc:docMkLst>
        <pc:docMk/>
      </pc:docMkLst>
      <pc:sldChg chg="modSp mod">
        <pc:chgData name="Nelson, Tori" userId="e7b9e800-a4eb-4ad4-84d5-745db5e6a931" providerId="ADAL" clId="{56226A45-92DF-4803-86FF-E18B25D2D2A5}" dt="2024-01-10T16:38:14.849" v="0" actId="1076"/>
        <pc:sldMkLst>
          <pc:docMk/>
          <pc:sldMk cId="2818237420" sldId="259"/>
        </pc:sldMkLst>
        <pc:picChg chg="mod">
          <ac:chgData name="Nelson, Tori" userId="e7b9e800-a4eb-4ad4-84d5-745db5e6a931" providerId="ADAL" clId="{56226A45-92DF-4803-86FF-E18B25D2D2A5}" dt="2024-01-10T16:38:14.849" v="0" actId="1076"/>
          <ac:picMkLst>
            <pc:docMk/>
            <pc:sldMk cId="2818237420" sldId="259"/>
            <ac:picMk id="6" creationId="{ACC185DF-4F1A-2ABF-8292-EEB8A06A3496}"/>
          </ac:picMkLst>
        </pc:picChg>
      </pc:sldChg>
      <pc:sldChg chg="addSp delSp modSp del mod delAnim">
        <pc:chgData name="Nelson, Tori" userId="e7b9e800-a4eb-4ad4-84d5-745db5e6a931" providerId="ADAL" clId="{56226A45-92DF-4803-86FF-E18B25D2D2A5}" dt="2024-01-10T16:44:28.978" v="2" actId="2696"/>
        <pc:sldMkLst>
          <pc:docMk/>
          <pc:sldMk cId="2390587141" sldId="286"/>
        </pc:sldMkLst>
        <pc:spChg chg="add mod">
          <ac:chgData name="Nelson, Tori" userId="e7b9e800-a4eb-4ad4-84d5-745db5e6a931" providerId="ADAL" clId="{56226A45-92DF-4803-86FF-E18B25D2D2A5}" dt="2024-01-10T16:44:25.766" v="1" actId="478"/>
          <ac:spMkLst>
            <pc:docMk/>
            <pc:sldMk cId="2390587141" sldId="286"/>
            <ac:spMk id="5" creationId="{358D712A-3C01-3165-6273-009F8CAFEF17}"/>
          </ac:spMkLst>
        </pc:spChg>
        <pc:picChg chg="del">
          <ac:chgData name="Nelson, Tori" userId="e7b9e800-a4eb-4ad4-84d5-745db5e6a931" providerId="ADAL" clId="{56226A45-92DF-4803-86FF-E18B25D2D2A5}" dt="2024-01-10T16:44:25.766" v="1" actId="478"/>
          <ac:picMkLst>
            <pc:docMk/>
            <pc:sldMk cId="2390587141" sldId="286"/>
            <ac:picMk id="4" creationId="{A2BA3D67-4CC9-936E-274B-CAFA87B6BB05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90630-C1CD-49FB-AD7B-67D9E934FC4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62B423-40A8-4FF6-B612-F0B89A27D0AD}">
      <dgm:prSet/>
      <dgm:spPr/>
      <dgm:t>
        <a:bodyPr/>
        <a:lstStyle/>
        <a:p>
          <a:r>
            <a:rPr lang="en-US"/>
            <a:t>Deadline to submit grant applications was 12/22/2023</a:t>
          </a:r>
        </a:p>
      </dgm:t>
    </dgm:pt>
    <dgm:pt modelId="{24D2D910-AC91-44C1-951E-89B55AC61D24}" type="parTrans" cxnId="{FF9DCC29-BF35-43B2-8146-99379DBC4334}">
      <dgm:prSet/>
      <dgm:spPr/>
      <dgm:t>
        <a:bodyPr/>
        <a:lstStyle/>
        <a:p>
          <a:endParaRPr lang="en-US"/>
        </a:p>
      </dgm:t>
    </dgm:pt>
    <dgm:pt modelId="{2CA5B811-8CCA-4B60-943C-500BA2B3F040}" type="sibTrans" cxnId="{FF9DCC29-BF35-43B2-8146-99379DBC4334}">
      <dgm:prSet/>
      <dgm:spPr/>
      <dgm:t>
        <a:bodyPr/>
        <a:lstStyle/>
        <a:p>
          <a:endParaRPr lang="en-US"/>
        </a:p>
      </dgm:t>
    </dgm:pt>
    <dgm:pt modelId="{9E0560D7-A2D4-4B51-8E4E-551A7F7F46EF}">
      <dgm:prSet/>
      <dgm:spPr/>
      <dgm:t>
        <a:bodyPr/>
        <a:lstStyle/>
        <a:p>
          <a:r>
            <a:rPr lang="en-US"/>
            <a:t>BHD received 65 applications totaling over $45 Million </a:t>
          </a:r>
        </a:p>
      </dgm:t>
    </dgm:pt>
    <dgm:pt modelId="{595D9177-1C44-45D8-93D9-19C3E5B18E5D}" type="parTrans" cxnId="{0F495AF0-730F-4297-882A-27CF531AB052}">
      <dgm:prSet/>
      <dgm:spPr/>
      <dgm:t>
        <a:bodyPr/>
        <a:lstStyle/>
        <a:p>
          <a:endParaRPr lang="en-US"/>
        </a:p>
      </dgm:t>
    </dgm:pt>
    <dgm:pt modelId="{97258EE7-D3B5-4013-8491-A3437E6580EE}" type="sibTrans" cxnId="{0F495AF0-730F-4297-882A-27CF531AB052}">
      <dgm:prSet/>
      <dgm:spPr/>
      <dgm:t>
        <a:bodyPr/>
        <a:lstStyle/>
        <a:p>
          <a:endParaRPr lang="en-US"/>
        </a:p>
      </dgm:t>
    </dgm:pt>
    <dgm:pt modelId="{C539EA23-F43B-4C0B-9471-87F01427F5DA}" type="pres">
      <dgm:prSet presAssocID="{F3A90630-C1CD-49FB-AD7B-67D9E934FC49}" presName="root" presStyleCnt="0">
        <dgm:presLayoutVars>
          <dgm:dir/>
          <dgm:resizeHandles val="exact"/>
        </dgm:presLayoutVars>
      </dgm:prSet>
      <dgm:spPr/>
    </dgm:pt>
    <dgm:pt modelId="{59397449-2450-475F-8720-C79D47C7A5A3}" type="pres">
      <dgm:prSet presAssocID="{4662B423-40A8-4FF6-B612-F0B89A27D0AD}" presName="compNode" presStyleCnt="0"/>
      <dgm:spPr/>
    </dgm:pt>
    <dgm:pt modelId="{B8ADC4A1-D4DD-4F46-BD63-2C075FFB934C}" type="pres">
      <dgm:prSet presAssocID="{4662B423-40A8-4FF6-B612-F0B89A27D0A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61FBCED8-EF25-486A-BBCF-940E49F30F09}" type="pres">
      <dgm:prSet presAssocID="{4662B423-40A8-4FF6-B612-F0B89A27D0AD}" presName="spaceRect" presStyleCnt="0"/>
      <dgm:spPr/>
    </dgm:pt>
    <dgm:pt modelId="{4548A763-F223-4608-884E-83FE3A59084B}" type="pres">
      <dgm:prSet presAssocID="{4662B423-40A8-4FF6-B612-F0B89A27D0AD}" presName="textRect" presStyleLbl="revTx" presStyleIdx="0" presStyleCnt="2">
        <dgm:presLayoutVars>
          <dgm:chMax val="1"/>
          <dgm:chPref val="1"/>
        </dgm:presLayoutVars>
      </dgm:prSet>
      <dgm:spPr/>
    </dgm:pt>
    <dgm:pt modelId="{72F5CDF7-C055-4337-BA0B-4266F5C056C2}" type="pres">
      <dgm:prSet presAssocID="{2CA5B811-8CCA-4B60-943C-500BA2B3F040}" presName="sibTrans" presStyleCnt="0"/>
      <dgm:spPr/>
    </dgm:pt>
    <dgm:pt modelId="{961F4401-AD57-489F-9C51-A7A39254E15A}" type="pres">
      <dgm:prSet presAssocID="{9E0560D7-A2D4-4B51-8E4E-551A7F7F46EF}" presName="compNode" presStyleCnt="0"/>
      <dgm:spPr/>
    </dgm:pt>
    <dgm:pt modelId="{327A9246-4DA7-4E95-87B1-CBC6686AD5E7}" type="pres">
      <dgm:prSet presAssocID="{9E0560D7-A2D4-4B51-8E4E-551A7F7F46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3B374A4-A7FD-4E64-BD46-C668FB4CAFC0}" type="pres">
      <dgm:prSet presAssocID="{9E0560D7-A2D4-4B51-8E4E-551A7F7F46EF}" presName="spaceRect" presStyleCnt="0"/>
      <dgm:spPr/>
    </dgm:pt>
    <dgm:pt modelId="{3AFDB0F4-E648-4E27-9D3D-1DE76F2AAEE4}" type="pres">
      <dgm:prSet presAssocID="{9E0560D7-A2D4-4B51-8E4E-551A7F7F46E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D00440B-995E-4842-8CF3-0560111D5DF2}" type="presOf" srcId="{F3A90630-C1CD-49FB-AD7B-67D9E934FC49}" destId="{C539EA23-F43B-4C0B-9471-87F01427F5DA}" srcOrd="0" destOrd="0" presId="urn:microsoft.com/office/officeart/2018/2/layout/IconLabelList"/>
    <dgm:cxn modelId="{FF9DCC29-BF35-43B2-8146-99379DBC4334}" srcId="{F3A90630-C1CD-49FB-AD7B-67D9E934FC49}" destId="{4662B423-40A8-4FF6-B612-F0B89A27D0AD}" srcOrd="0" destOrd="0" parTransId="{24D2D910-AC91-44C1-951E-89B55AC61D24}" sibTransId="{2CA5B811-8CCA-4B60-943C-500BA2B3F040}"/>
    <dgm:cxn modelId="{D5F9994E-81FA-4809-86E9-40513F66CB8C}" type="presOf" srcId="{4662B423-40A8-4FF6-B612-F0B89A27D0AD}" destId="{4548A763-F223-4608-884E-83FE3A59084B}" srcOrd="0" destOrd="0" presId="urn:microsoft.com/office/officeart/2018/2/layout/IconLabelList"/>
    <dgm:cxn modelId="{94C1CE56-F608-42B7-9E70-3156FD145931}" type="presOf" srcId="{9E0560D7-A2D4-4B51-8E4E-551A7F7F46EF}" destId="{3AFDB0F4-E648-4E27-9D3D-1DE76F2AAEE4}" srcOrd="0" destOrd="0" presId="urn:microsoft.com/office/officeart/2018/2/layout/IconLabelList"/>
    <dgm:cxn modelId="{0F495AF0-730F-4297-882A-27CF531AB052}" srcId="{F3A90630-C1CD-49FB-AD7B-67D9E934FC49}" destId="{9E0560D7-A2D4-4B51-8E4E-551A7F7F46EF}" srcOrd="1" destOrd="0" parTransId="{595D9177-1C44-45D8-93D9-19C3E5B18E5D}" sibTransId="{97258EE7-D3B5-4013-8491-A3437E6580EE}"/>
    <dgm:cxn modelId="{F90FA00B-66E7-498A-B149-620E952B9845}" type="presParOf" srcId="{C539EA23-F43B-4C0B-9471-87F01427F5DA}" destId="{59397449-2450-475F-8720-C79D47C7A5A3}" srcOrd="0" destOrd="0" presId="urn:microsoft.com/office/officeart/2018/2/layout/IconLabelList"/>
    <dgm:cxn modelId="{1234D75F-969F-4A0D-A66D-ECBF4EBCC11D}" type="presParOf" srcId="{59397449-2450-475F-8720-C79D47C7A5A3}" destId="{B8ADC4A1-D4DD-4F46-BD63-2C075FFB934C}" srcOrd="0" destOrd="0" presId="urn:microsoft.com/office/officeart/2018/2/layout/IconLabelList"/>
    <dgm:cxn modelId="{79CD0EAD-CAD4-4B3B-BD62-4C100CE8CA6E}" type="presParOf" srcId="{59397449-2450-475F-8720-C79D47C7A5A3}" destId="{61FBCED8-EF25-486A-BBCF-940E49F30F09}" srcOrd="1" destOrd="0" presId="urn:microsoft.com/office/officeart/2018/2/layout/IconLabelList"/>
    <dgm:cxn modelId="{A183A278-E58A-43FB-B250-592A627CE95A}" type="presParOf" srcId="{59397449-2450-475F-8720-C79D47C7A5A3}" destId="{4548A763-F223-4608-884E-83FE3A59084B}" srcOrd="2" destOrd="0" presId="urn:microsoft.com/office/officeart/2018/2/layout/IconLabelList"/>
    <dgm:cxn modelId="{60261D63-7622-4513-8E7F-509408367529}" type="presParOf" srcId="{C539EA23-F43B-4C0B-9471-87F01427F5DA}" destId="{72F5CDF7-C055-4337-BA0B-4266F5C056C2}" srcOrd="1" destOrd="0" presId="urn:microsoft.com/office/officeart/2018/2/layout/IconLabelList"/>
    <dgm:cxn modelId="{C59D03D1-2443-4838-A862-0E4A5B3F077F}" type="presParOf" srcId="{C539EA23-F43B-4C0B-9471-87F01427F5DA}" destId="{961F4401-AD57-489F-9C51-A7A39254E15A}" srcOrd="2" destOrd="0" presId="urn:microsoft.com/office/officeart/2018/2/layout/IconLabelList"/>
    <dgm:cxn modelId="{78EF8BF2-E57C-4260-8910-0B0857264E6B}" type="presParOf" srcId="{961F4401-AD57-489F-9C51-A7A39254E15A}" destId="{327A9246-4DA7-4E95-87B1-CBC6686AD5E7}" srcOrd="0" destOrd="0" presId="urn:microsoft.com/office/officeart/2018/2/layout/IconLabelList"/>
    <dgm:cxn modelId="{84268C1C-5CF8-4C82-A057-E2BA0F5505C2}" type="presParOf" srcId="{961F4401-AD57-489F-9C51-A7A39254E15A}" destId="{C3B374A4-A7FD-4E64-BD46-C668FB4CAFC0}" srcOrd="1" destOrd="0" presId="urn:microsoft.com/office/officeart/2018/2/layout/IconLabelList"/>
    <dgm:cxn modelId="{968BD817-7D5D-4D41-BF64-C492A129FCF6}" type="presParOf" srcId="{961F4401-AD57-489F-9C51-A7A39254E15A}" destId="{3AFDB0F4-E648-4E27-9D3D-1DE76F2AAEE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DC4A1-D4DD-4F46-BD63-2C075FFB934C}">
      <dsp:nvSpPr>
        <dsp:cNvPr id="0" name=""/>
        <dsp:cNvSpPr/>
      </dsp:nvSpPr>
      <dsp:spPr>
        <a:xfrm>
          <a:off x="1519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8A763-F223-4608-884E-83FE3A59084B}">
      <dsp:nvSpPr>
        <dsp:cNvPr id="0" name=""/>
        <dsp:cNvSpPr/>
      </dsp:nvSpPr>
      <dsp:spPr>
        <a:xfrm>
          <a:off x="331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Deadline to submit grant applications was 12/22/2023</a:t>
          </a:r>
        </a:p>
      </dsp:txBody>
      <dsp:txXfrm>
        <a:off x="331199" y="2740191"/>
        <a:ext cx="4320000" cy="720000"/>
      </dsp:txXfrm>
    </dsp:sp>
    <dsp:sp modelId="{327A9246-4DA7-4E95-87B1-CBC6686AD5E7}">
      <dsp:nvSpPr>
        <dsp:cNvPr id="0" name=""/>
        <dsp:cNvSpPr/>
      </dsp:nvSpPr>
      <dsp:spPr>
        <a:xfrm>
          <a:off x="6595199" y="32588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DB0F4-E648-4E27-9D3D-1DE76F2AAEE4}">
      <dsp:nvSpPr>
        <dsp:cNvPr id="0" name=""/>
        <dsp:cNvSpPr/>
      </dsp:nvSpPr>
      <dsp:spPr>
        <a:xfrm>
          <a:off x="5407199" y="274019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BHD received 65 applications totaling over $45 Million </a:t>
          </a:r>
        </a:p>
      </dsp:txBody>
      <dsp:txXfrm>
        <a:off x="5407199" y="274019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hs.nd.gov/behavioral-health/prevention/current-grantee-overview" TargetMode="External"/><Relationship Id="rId2" Type="http://schemas.openxmlformats.org/officeDocument/2006/relationships/hyperlink" Target="https://www.hhs.nd.gov/opioid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rchives.nida.nih.gov/sites/default/files/PODAT-InBrief-Preventing-Drug-Use-Child-Adolescents-FINAL-cover.pdf" TargetMode="External"/><Relationship Id="rId4" Type="http://schemas.openxmlformats.org/officeDocument/2006/relationships/hyperlink" Target="https://healtheknowledge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amlies@nd.Gov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knelson@nd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huwe@nd.gov" TargetMode="External"/><Relationship Id="rId2" Type="http://schemas.openxmlformats.org/officeDocument/2006/relationships/hyperlink" Target="mailto:amlies@nd.gov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42ACA5-0C09-11B9-086E-B5BEB1F7F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01B35A-CD45-CD3F-B773-72D2FE321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State Opioid Response (SOR) Grant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18690A-D70B-504C-EFF6-EDF6DB558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Quarter 2 Meeting – January 3, 2024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82FA65-AFF9-68E2-08C8-C6B1F7CE5A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977" y="4853427"/>
            <a:ext cx="3663371" cy="137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9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BF5-4385-97B0-777A-09A4F8E1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1E268-1E59-E007-FA1D-A924FD05A9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BHD Opioid webpage: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Opioids | Health and Human Services North Dakota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BHD Grantee Webpage: </a:t>
            </a: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Grantee Overview | Health and Human Services North Dakota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Health e Knowledge Courses </a:t>
            </a:r>
            <a:r>
              <a:rPr lang="en-US" dirty="0" err="1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HealtheKnowledge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  <a:p>
            <a:r>
              <a:rPr lang="en-US" dirty="0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Preventing Drug Use Among Children and Adolescents -- A Research-Based Guide for Parents, Educators, and Community Leaders (nih.gov)</a:t>
            </a:r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Upcoming Contingency Management training series – information to be announced! </a:t>
            </a:r>
          </a:p>
        </p:txBody>
      </p:sp>
    </p:spTree>
    <p:extLst>
      <p:ext uri="{BB962C8B-B14F-4D97-AF65-F5344CB8AC3E}">
        <p14:creationId xmlns:p14="http://schemas.microsoft.com/office/powerpoint/2010/main" val="678568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D rendering of game pieces tied together with a rope">
            <a:extLst>
              <a:ext uri="{FF2B5EF4-FFF2-40B4-BE49-F238E27FC236}">
                <a16:creationId xmlns:a16="http://schemas.microsoft.com/office/drawing/2014/main" id="{F47D7AC3-D143-C57D-BEC4-82DFAEE3B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E0723-FA6D-623B-7D15-ECEA8246F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Needs from grantees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0B03-92C5-48E5-1897-77845C4CA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578085"/>
            <a:ext cx="3659246" cy="1554480"/>
          </a:xfrm>
        </p:spPr>
        <p:txBody>
          <a:bodyPr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How can BHD Help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93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1836F0-F9E0-4D93-9BDD-7EEC6EA05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871B5-7502-84D0-7F91-310BD9579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Questions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A0EFD-A002-7875-62C5-D05129B08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amlies@nd.gov</a:t>
            </a:r>
            <a:r>
              <a:rPr lang="en-US" cap="none" dirty="0">
                <a:solidFill>
                  <a:schemeClr val="accent3"/>
                </a:solidFill>
              </a:rPr>
              <a:t>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701-328-8933</a:t>
            </a:r>
          </a:p>
        </p:txBody>
      </p:sp>
      <p:pic>
        <p:nvPicPr>
          <p:cNvPr id="7" name="Graphic 6" descr="Help">
            <a:extLst>
              <a:ext uri="{FF2B5EF4-FFF2-40B4-BE49-F238E27FC236}">
                <a16:creationId xmlns:a16="http://schemas.microsoft.com/office/drawing/2014/main" id="{B81CCAE6-69A6-DFDF-D87C-9AAF4FDA7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9" y="1163529"/>
            <a:ext cx="4001315" cy="40013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49EFD3-A806-4D59-99F1-AA9AFAE4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D2F28D1-82F9-40FE-935C-85ECF7660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B670E93-2F53-48FC-AB6C-E99E22D17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486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9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B208F-A2A4-7A71-DB6A-6E04925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en-US"/>
              <a:t>Agenda	</a:t>
            </a:r>
            <a:endParaRPr lang="en-US" dirty="0"/>
          </a:p>
        </p:txBody>
      </p:sp>
      <p:pic>
        <p:nvPicPr>
          <p:cNvPr id="30" name="Graphic 6" descr="Check List">
            <a:extLst>
              <a:ext uri="{FF2B5EF4-FFF2-40B4-BE49-F238E27FC236}">
                <a16:creationId xmlns:a16="http://schemas.microsoft.com/office/drawing/2014/main" id="{B65718E8-B589-95BE-51D0-77331A1CD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31" name="Straight Connector 11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4173113-A0EF-6125-6C70-8779BFE9A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en-US" dirty="0"/>
              <a:t>State Media Campaign and Media Materials </a:t>
            </a:r>
          </a:p>
          <a:p>
            <a:r>
              <a:rPr lang="en-US" dirty="0"/>
              <a:t>Opioid Settlement Fund (OSF) Grant </a:t>
            </a:r>
          </a:p>
          <a:p>
            <a:r>
              <a:rPr lang="en-US" dirty="0"/>
              <a:t>SOR Contract</a:t>
            </a:r>
          </a:p>
          <a:p>
            <a:r>
              <a:rPr lang="en-US" dirty="0"/>
              <a:t>Needs from grantees </a:t>
            </a:r>
          </a:p>
          <a:p>
            <a:r>
              <a:rPr lang="en-US" dirty="0"/>
              <a:t>Resources</a:t>
            </a:r>
          </a:p>
        </p:txBody>
      </p:sp>
      <p:sp>
        <p:nvSpPr>
          <p:cNvPr id="33" name="Rectangle 13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5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088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AB5F6-D013-F64C-939D-D29F2FC76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760" y="196596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Media campaign and materials</a:t>
            </a:r>
          </a:p>
        </p:txBody>
      </p:sp>
      <p:pic>
        <p:nvPicPr>
          <p:cNvPr id="6" name="Picture 5" descr="Young man using a phone">
            <a:extLst>
              <a:ext uri="{FF2B5EF4-FFF2-40B4-BE49-F238E27FC236}">
                <a16:creationId xmlns:a16="http://schemas.microsoft.com/office/drawing/2014/main" id="{ACC185DF-4F1A-2ABF-8292-EEB8A06A3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4639734" y="10"/>
            <a:ext cx="7552266" cy="685799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82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8E3B-37A1-9FC8-DA16-5E6352A9A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campaign and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BCEE5-DEDC-445B-1875-97254252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Rebranding from </a:t>
            </a:r>
            <a:r>
              <a:rPr lang="en-US" i="1" dirty="0"/>
              <a:t>Opioids: Fill with Care </a:t>
            </a:r>
            <a:r>
              <a:rPr lang="en-US" dirty="0"/>
              <a:t>to </a:t>
            </a:r>
            <a:r>
              <a:rPr lang="en-US" i="1" dirty="0"/>
              <a:t>Opioids: Take Care, Be Aware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dirty="0"/>
              <a:t>BHD is working on updating materials – trying to incorporate QR codes more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 </a:t>
            </a:r>
            <a:r>
              <a:rPr lang="en-US" dirty="0"/>
              <a:t>If there are materials you want us to prioritize updating, send a list to Tori Nelson at 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tknelson@nd.gov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endParaRPr lang="en-US" i="1" dirty="0">
              <a:solidFill>
                <a:schemeClr val="accent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911079-60AC-3498-1102-4B18EE738F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069" y="3645027"/>
            <a:ext cx="7170821" cy="20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1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AA419-9339-5116-7E4E-6E89A872C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2760" y="196596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Opioid Settlement Fund (OSF) Grant</a:t>
            </a:r>
          </a:p>
        </p:txBody>
      </p:sp>
      <p:pic>
        <p:nvPicPr>
          <p:cNvPr id="13" name="Picture 12" descr="A field of tall grass with the sun setting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94E6BCB9-48C0-E54E-A198-ACC9F28DFB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9733" y="10"/>
            <a:ext cx="7552266" cy="685799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08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55AD-E0BA-53D1-D3BC-3CDF3994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/>
              <a:t>OSF Grant	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A22C746-99BF-9E9E-FD66-84C56A5B3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4418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3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grass, outdoor, road&#10;&#10;Description automatically generated">
            <a:extLst>
              <a:ext uri="{FF2B5EF4-FFF2-40B4-BE49-F238E27FC236}">
                <a16:creationId xmlns:a16="http://schemas.microsoft.com/office/drawing/2014/main" id="{10A51445-7BEF-1154-2F08-2D7508D02F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16" y="10"/>
            <a:ext cx="755688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9ED41B5-F9B0-4DE1-8C59-A980468A7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A7416-C1AD-B11B-8173-641FCE54B7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SOR Contracts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7C632-224B-1B10-AAFC-507158575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578085"/>
            <a:ext cx="3659246" cy="1554480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82A030-873A-4216-B6A6-C3348B9C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038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F6DF-8C97-B900-B8F9-FCDFC1541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SOR Contracts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BB2E2-BF26-A746-DEF9-EE3A969AE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contracts have been sent to grantees for signatures. If you have not received a contract for signature, please let Amy Lies know –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amlies@nd.gov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  <a:p>
            <a:pPr lvl="1"/>
            <a:r>
              <a:rPr lang="en-US" dirty="0"/>
              <a:t>Contracts were sent by Julie Huwe </a:t>
            </a:r>
            <a:r>
              <a:rPr lang="en-US" dirty="0">
                <a:solidFill>
                  <a:schemeClr val="accent3"/>
                </a:solidFill>
              </a:rPr>
              <a:t>- </a:t>
            </a: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jhuwe@nd.gov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10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549EB89-5BFB-4E1E-AEEA-87C343D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kspace table with tablet eyeglasses schedule calendar and cup">
            <a:extLst>
              <a:ext uri="{FF2B5EF4-FFF2-40B4-BE49-F238E27FC236}">
                <a16:creationId xmlns:a16="http://schemas.microsoft.com/office/drawing/2014/main" id="{C52A6031-F17C-37FA-8C85-26BC0BACCF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999" y="640080"/>
            <a:ext cx="6275667" cy="55778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D1FA295-BDF6-44B9-90C5-FE3E2CE35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E0723-FA6D-623B-7D15-ECEA8246F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A60B03-92C5-48E5-1897-77845C4CA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36F1F-EEAE-48D1-A1FB-BD6FC8506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5090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trospect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D34727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430</TotalTime>
  <Words>254</Words>
  <Application>Microsoft Office PowerPoint</Application>
  <PresentationFormat>Widescreen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Calibri</vt:lpstr>
      <vt:lpstr>Retrospect</vt:lpstr>
      <vt:lpstr>State Opioid Response (SOR) Grant</vt:lpstr>
      <vt:lpstr>Agenda </vt:lpstr>
      <vt:lpstr>Media campaign and materials</vt:lpstr>
      <vt:lpstr>Media campaign and materials</vt:lpstr>
      <vt:lpstr>Opioid Settlement Fund (OSF) Grant</vt:lpstr>
      <vt:lpstr>OSF Grant  </vt:lpstr>
      <vt:lpstr>SOR Contracts</vt:lpstr>
      <vt:lpstr>SOR Contracts</vt:lpstr>
      <vt:lpstr>Resources</vt:lpstr>
      <vt:lpstr>Resources</vt:lpstr>
      <vt:lpstr>Needs from grantees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Opioid Response (SOR) Grant</dc:title>
  <dc:creator>Lies, Amy</dc:creator>
  <cp:lastModifiedBy>Nelson, Tori</cp:lastModifiedBy>
  <cp:revision>10</cp:revision>
  <dcterms:created xsi:type="dcterms:W3CDTF">2023-10-30T15:41:42Z</dcterms:created>
  <dcterms:modified xsi:type="dcterms:W3CDTF">2024-01-10T16:44:33Z</dcterms:modified>
</cp:coreProperties>
</file>