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4"/>
  </p:sldMasterIdLst>
  <p:notesMasterIdLst>
    <p:notesMasterId r:id="rId46"/>
  </p:notesMasterIdLst>
  <p:handoutMasterIdLst>
    <p:handoutMasterId r:id="rId47"/>
  </p:handoutMasterIdLst>
  <p:sldIdLst>
    <p:sldId id="363" r:id="rId5"/>
    <p:sldId id="365" r:id="rId6"/>
    <p:sldId id="401" r:id="rId7"/>
    <p:sldId id="471" r:id="rId8"/>
    <p:sldId id="453" r:id="rId9"/>
    <p:sldId id="473" r:id="rId10"/>
    <p:sldId id="474" r:id="rId11"/>
    <p:sldId id="455" r:id="rId12"/>
    <p:sldId id="409" r:id="rId13"/>
    <p:sldId id="403" r:id="rId14"/>
    <p:sldId id="404" r:id="rId15"/>
    <p:sldId id="467" r:id="rId16"/>
    <p:sldId id="449" r:id="rId17"/>
    <p:sldId id="430" r:id="rId18"/>
    <p:sldId id="448" r:id="rId19"/>
    <p:sldId id="427" r:id="rId20"/>
    <p:sldId id="468" r:id="rId21"/>
    <p:sldId id="447" r:id="rId22"/>
    <p:sldId id="416" r:id="rId23"/>
    <p:sldId id="417" r:id="rId24"/>
    <p:sldId id="418" r:id="rId25"/>
    <p:sldId id="419" r:id="rId26"/>
    <p:sldId id="420" r:id="rId27"/>
    <p:sldId id="421" r:id="rId28"/>
    <p:sldId id="422" r:id="rId29"/>
    <p:sldId id="423" r:id="rId30"/>
    <p:sldId id="461" r:id="rId31"/>
    <p:sldId id="424" r:id="rId32"/>
    <p:sldId id="450" r:id="rId33"/>
    <p:sldId id="464" r:id="rId34"/>
    <p:sldId id="466" r:id="rId35"/>
    <p:sldId id="436" r:id="rId36"/>
    <p:sldId id="442" r:id="rId37"/>
    <p:sldId id="438" r:id="rId38"/>
    <p:sldId id="465" r:id="rId39"/>
    <p:sldId id="451" r:id="rId40"/>
    <p:sldId id="469" r:id="rId41"/>
    <p:sldId id="439" r:id="rId42"/>
    <p:sldId id="443" r:id="rId43"/>
    <p:sldId id="472" r:id="rId44"/>
    <p:sldId id="35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60" userDrawn="1">
          <p15:clr>
            <a:srgbClr val="A4A3A4"/>
          </p15:clr>
        </p15:guide>
        <p15:guide id="2" pos="7392"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8" autoAdjust="0"/>
    <p:restoredTop sz="94660"/>
  </p:normalViewPr>
  <p:slideViewPr>
    <p:cSldViewPr snapToGrid="0">
      <p:cViewPr varScale="1">
        <p:scale>
          <a:sx n="117" d="100"/>
          <a:sy n="117" d="100"/>
        </p:scale>
        <p:origin x="120" y="396"/>
      </p:cViewPr>
      <p:guideLst>
        <p:guide pos="360"/>
        <p:guide pos="7392"/>
        <p:guide orient="horz" pos="2160"/>
      </p:guideLst>
    </p:cSldViewPr>
  </p:slideViewPr>
  <p:notesTextViewPr>
    <p:cViewPr>
      <p:scale>
        <a:sx n="3" d="2"/>
        <a:sy n="3" d="2"/>
      </p:scale>
      <p:origin x="0" y="0"/>
    </p:cViewPr>
  </p:notesTextViewPr>
  <p:sorterViewPr>
    <p:cViewPr>
      <p:scale>
        <a:sx n="100" d="100"/>
        <a:sy n="100" d="100"/>
      </p:scale>
      <p:origin x="0" y="-480"/>
    </p:cViewPr>
  </p:sorter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thoff, Alyson" userId="bc31ffdb-b545-49cf-9496-0afad47c3a30" providerId="ADAL" clId="{69015BBB-75AF-41EA-8E1D-215896AC5DEE}"/>
    <pc:docChg chg="modSld">
      <pc:chgData name="Olthoff, Alyson" userId="bc31ffdb-b545-49cf-9496-0afad47c3a30" providerId="ADAL" clId="{69015BBB-75AF-41EA-8E1D-215896AC5DEE}" dt="2023-01-10T23:22:46.908" v="31" actId="20577"/>
      <pc:docMkLst>
        <pc:docMk/>
      </pc:docMkLst>
      <pc:sldChg chg="modSp mod">
        <pc:chgData name="Olthoff, Alyson" userId="bc31ffdb-b545-49cf-9496-0afad47c3a30" providerId="ADAL" clId="{69015BBB-75AF-41EA-8E1D-215896AC5DEE}" dt="2023-01-10T23:22:46.908" v="31" actId="20577"/>
        <pc:sldMkLst>
          <pc:docMk/>
          <pc:sldMk cId="1257752888" sldId="359"/>
        </pc:sldMkLst>
        <pc:spChg chg="mod">
          <ac:chgData name="Olthoff, Alyson" userId="bc31ffdb-b545-49cf-9496-0afad47c3a30" providerId="ADAL" clId="{69015BBB-75AF-41EA-8E1D-215896AC5DEE}" dt="2023-01-10T23:22:41.084" v="13" actId="20577"/>
          <ac:spMkLst>
            <pc:docMk/>
            <pc:sldMk cId="1257752888" sldId="359"/>
            <ac:spMk id="10" creationId="{82977D1C-657B-4FA7-B4A1-CD08EC61D37B}"/>
          </ac:spMkLst>
        </pc:spChg>
        <pc:spChg chg="mod">
          <ac:chgData name="Olthoff, Alyson" userId="bc31ffdb-b545-49cf-9496-0afad47c3a30" providerId="ADAL" clId="{69015BBB-75AF-41EA-8E1D-215896AC5DEE}" dt="2023-01-10T23:22:46.908" v="31" actId="20577"/>
          <ac:spMkLst>
            <pc:docMk/>
            <pc:sldMk cId="1257752888" sldId="359"/>
            <ac:spMk id="11" creationId="{5B2E9EE6-5A74-4119-8DAA-06582357CF7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B018AA-DEA7-448F-AE2F-C3D13A0F02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FB87A71-96EB-4108-95A3-855A4C3601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8647F05-0506-494A-8060-3F395B947DF9}" type="datetimeFigureOut">
              <a:rPr lang="en-US" smtClean="0"/>
              <a:t>1/10/2023</a:t>
            </a:fld>
            <a:endParaRPr lang="en-US" dirty="0"/>
          </a:p>
        </p:txBody>
      </p:sp>
      <p:sp>
        <p:nvSpPr>
          <p:cNvPr id="4" name="Footer Placeholder 3">
            <a:extLst>
              <a:ext uri="{FF2B5EF4-FFF2-40B4-BE49-F238E27FC236}">
                <a16:creationId xmlns:a16="http://schemas.microsoft.com/office/drawing/2014/main" id="{9445591A-E83D-4F8A-B064-12B29D3154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7AF2308-535F-471C-9423-3467454C92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61E857-36B8-43F1-9D87-FE508167BCE3}" type="slidenum">
              <a:rPr lang="en-US" smtClean="0"/>
              <a:t>‹#›</a:t>
            </a:fld>
            <a:endParaRPr lang="en-US" dirty="0"/>
          </a:p>
        </p:txBody>
      </p:sp>
    </p:spTree>
    <p:extLst>
      <p:ext uri="{BB962C8B-B14F-4D97-AF65-F5344CB8AC3E}">
        <p14:creationId xmlns:p14="http://schemas.microsoft.com/office/powerpoint/2010/main" val="1400231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BC0A13-3F3D-45D4-B17C-1E0ACF36A6FB}" type="datetimeFigureOut">
              <a:rPr lang="en-US" smtClean="0"/>
              <a:t>1/10/2023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FAAAB6-A2C6-4A85-A3A1-98EFBA61C967}" type="slidenum">
              <a:rPr lang="en-US" smtClean="0"/>
              <a:t>‹#›</a:t>
            </a:fld>
            <a:endParaRPr lang="en-US" dirty="0"/>
          </a:p>
        </p:txBody>
      </p:sp>
    </p:spTree>
    <p:extLst>
      <p:ext uri="{BB962C8B-B14F-4D97-AF65-F5344CB8AC3E}">
        <p14:creationId xmlns:p14="http://schemas.microsoft.com/office/powerpoint/2010/main" val="2076752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latin typeface="Segoe UI" panose="020B0502040204020203" pitchFamily="34" charset="0"/>
            </a:endParaRPr>
          </a:p>
          <a:p>
            <a:r>
              <a:rPr lang="en-US" dirty="0"/>
              <a:t>ID=d924773e-9a16-4d6d-9803-8cb819e99682
Recipe=text_billboard
Type=TextOnly
Variant=0
FamilyID=AccentBoxWalbaum_Zero</a:t>
            </a:r>
          </a:p>
        </p:txBody>
      </p:sp>
      <p:sp>
        <p:nvSpPr>
          <p:cNvPr id="4" name="Slide Number Placeholder 3"/>
          <p:cNvSpPr>
            <a:spLocks noGrp="1"/>
          </p:cNvSpPr>
          <p:nvPr>
            <p:ph type="sldNum" sz="quarter" idx="5"/>
          </p:nvPr>
        </p:nvSpPr>
        <p:spPr/>
        <p:txBody>
          <a:bodyPr/>
          <a:lstStyle/>
          <a:p>
            <a:fld id="{8EAA36B1-75F6-458C-B388-8BC01E9857C8}" type="slidenum">
              <a:rPr lang="en-US" smtClean="0"/>
              <a:t>1</a:t>
            </a:fld>
            <a:endParaRPr lang="en-US" dirty="0"/>
          </a:p>
        </p:txBody>
      </p:sp>
    </p:spTree>
    <p:extLst>
      <p:ext uri="{BB962C8B-B14F-4D97-AF65-F5344CB8AC3E}">
        <p14:creationId xmlns:p14="http://schemas.microsoft.com/office/powerpoint/2010/main" val="1664738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C5C50C9-5CB7-4938-BEDF-DD2FC7529FA9}"/>
              </a:ext>
            </a:extLst>
          </p:cNvPr>
          <p:cNvSpPr/>
          <p:nvPr userDrawn="1"/>
        </p:nvSpPr>
        <p:spPr>
          <a:xfrm>
            <a:off x="1528762" y="1473243"/>
            <a:ext cx="9144000" cy="300744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1801368" y="1664208"/>
            <a:ext cx="8586216" cy="2176272"/>
          </a:xfrm>
        </p:spPr>
        <p:txBody>
          <a:bodyPr anchor="ctr">
            <a:normAutofit/>
          </a:bodyPr>
          <a:lstStyle>
            <a:lvl1pPr algn="ctr">
              <a:defRPr sz="6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2487168" y="4142232"/>
            <a:ext cx="7223760" cy="685800"/>
          </a:xfrm>
          <a:solidFill>
            <a:schemeClr val="accent1"/>
          </a:solidFill>
        </p:spPr>
        <p:txBody>
          <a:bodyPr anchor="ctr">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69640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with 3 pictures">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2CD68929-9BD1-4A1E-9C1E-5B980D986EC1}"/>
              </a:ext>
            </a:extLst>
          </p:cNvPr>
          <p:cNvSpPr/>
          <p:nvPr userDrawn="1"/>
        </p:nvSpPr>
        <p:spPr>
          <a:xfrm>
            <a:off x="409575" y="633619"/>
            <a:ext cx="492741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841248" y="978408"/>
            <a:ext cx="4059936" cy="1106424"/>
          </a:xfrm>
        </p:spPr>
        <p:txBody>
          <a:bodyPr anchor="ctr">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841248" y="2359152"/>
            <a:ext cx="4059936" cy="3429000"/>
          </a:xfrm>
        </p:spPr>
        <p:txBody>
          <a:bodyPr/>
          <a:lstStyle>
            <a:lvl1pPr marL="0" indent="0">
              <a:buNone/>
              <a:defRPr sz="1800"/>
            </a:lvl1pPr>
          </a:lstStyle>
          <a:p>
            <a:pPr lvl="0"/>
            <a:r>
              <a:rPr lang="en-US"/>
              <a:t>Click to edit Master text styles</a:t>
            </a: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8961120" y="566928"/>
            <a:ext cx="2871216" cy="2340864"/>
          </a:xfrm>
        </p:spPr>
        <p:txBody>
          <a:bodyPr anchor="ctr"/>
          <a:lstStyle>
            <a:lvl1pPr algn="ctr">
              <a:buNone/>
              <a:defRPr/>
            </a:lvl1pPr>
          </a:lstStyle>
          <a:p>
            <a:r>
              <a:rPr lang="en-US"/>
              <a:t>Click icon to add picture</a:t>
            </a:r>
            <a:endParaRPr lang="en-US" dirty="0"/>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p:nvPr>
        </p:nvSpPr>
        <p:spPr>
          <a:xfrm>
            <a:off x="5843016" y="566928"/>
            <a:ext cx="2871216" cy="2340864"/>
          </a:xfrm>
        </p:spPr>
        <p:txBody>
          <a:bodyPr anchor="ctr"/>
          <a:lstStyle>
            <a:lvl1pPr algn="ctr">
              <a:buNone/>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B3ED68CE-A00C-4DD9-8065-B0E3D033BC20}"/>
              </a:ext>
            </a:extLst>
          </p:cNvPr>
          <p:cNvSpPr/>
          <p:nvPr userDrawn="1"/>
        </p:nvSpPr>
        <p:spPr>
          <a:xfrm>
            <a:off x="345567" y="117043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B3EDCB6-603C-4A22-80E6-232A6202452A}"/>
              </a:ext>
            </a:extLst>
          </p:cNvPr>
          <p:cNvSpPr/>
          <p:nvPr userDrawn="1"/>
        </p:nvSpPr>
        <p:spPr>
          <a:xfrm>
            <a:off x="877459" y="2121408"/>
            <a:ext cx="395865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Picture Placeholder 14">
            <a:extLst>
              <a:ext uri="{FF2B5EF4-FFF2-40B4-BE49-F238E27FC236}">
                <a16:creationId xmlns:a16="http://schemas.microsoft.com/office/drawing/2014/main" id="{FBB9124E-D1EB-4540-B1E1-DF3CD388BB27}"/>
              </a:ext>
            </a:extLst>
          </p:cNvPr>
          <p:cNvSpPr>
            <a:spLocks noGrp="1"/>
          </p:cNvSpPr>
          <p:nvPr>
            <p:ph type="pic" sz="quarter" idx="17"/>
          </p:nvPr>
        </p:nvSpPr>
        <p:spPr>
          <a:xfrm>
            <a:off x="5843016" y="3108960"/>
            <a:ext cx="5989320" cy="3054096"/>
          </a:xfrm>
        </p:spPr>
        <p:txBody>
          <a:bodyPr anchor="ctr"/>
          <a:lstStyle>
            <a:lvl1pPr algn="ctr">
              <a:buNone/>
              <a:defRPr/>
            </a:lvl1pPr>
          </a:lstStyle>
          <a:p>
            <a:r>
              <a:rPr lang="en-US"/>
              <a:t>Click icon to add picture</a:t>
            </a:r>
            <a:endParaRPr lang="en-US" dirty="0"/>
          </a:p>
        </p:txBody>
      </p:sp>
      <p:sp>
        <p:nvSpPr>
          <p:cNvPr id="18" name="Date Placeholder 17">
            <a:extLst>
              <a:ext uri="{FF2B5EF4-FFF2-40B4-BE49-F238E27FC236}">
                <a16:creationId xmlns:a16="http://schemas.microsoft.com/office/drawing/2014/main" id="{88171D0F-B23C-4DA9-9F5D-C5F480A4C5BE}"/>
              </a:ext>
            </a:extLst>
          </p:cNvPr>
          <p:cNvSpPr>
            <a:spLocks noGrp="1"/>
          </p:cNvSpPr>
          <p:nvPr>
            <p:ph type="dt" sz="half" idx="18"/>
          </p:nvPr>
        </p:nvSpPr>
        <p:spPr>
          <a:xfrm>
            <a:off x="905256" y="6356350"/>
            <a:ext cx="2743200" cy="365125"/>
          </a:xfrm>
        </p:spPr>
        <p:txBody>
          <a:bodyPr/>
          <a:lstStyle/>
          <a:p>
            <a:r>
              <a:rPr lang="en-US" dirty="0"/>
              <a:t>9/4/20XX</a:t>
            </a:r>
          </a:p>
        </p:txBody>
      </p:sp>
      <p:sp>
        <p:nvSpPr>
          <p:cNvPr id="19" name="Footer Placeholder 18">
            <a:extLst>
              <a:ext uri="{FF2B5EF4-FFF2-40B4-BE49-F238E27FC236}">
                <a16:creationId xmlns:a16="http://schemas.microsoft.com/office/drawing/2014/main" id="{69186A5E-A88B-4AD5-8730-E1679229BB98}"/>
              </a:ext>
            </a:extLst>
          </p:cNvPr>
          <p:cNvSpPr>
            <a:spLocks noGrp="1"/>
          </p:cNvSpPr>
          <p:nvPr>
            <p:ph type="ftr" sz="quarter" idx="19"/>
          </p:nvPr>
        </p:nvSpPr>
        <p:spPr/>
        <p:txBody>
          <a:bodyPr/>
          <a:lstStyle/>
          <a:p>
            <a:r>
              <a:rPr lang="en-US" dirty="0"/>
              <a:t>Presentation Title</a:t>
            </a:r>
          </a:p>
        </p:txBody>
      </p:sp>
      <p:sp>
        <p:nvSpPr>
          <p:cNvPr id="20" name="Slide Number Placeholder 19">
            <a:extLst>
              <a:ext uri="{FF2B5EF4-FFF2-40B4-BE49-F238E27FC236}">
                <a16:creationId xmlns:a16="http://schemas.microsoft.com/office/drawing/2014/main" id="{FDD4F609-6DE6-4637-A216-DB19D982FF19}"/>
              </a:ext>
            </a:extLst>
          </p:cNvPr>
          <p:cNvSpPr>
            <a:spLocks noGrp="1"/>
          </p:cNvSpPr>
          <p:nvPr>
            <p:ph type="sldNum" sz="quarter" idx="20"/>
          </p:nvPr>
        </p:nvSpPr>
        <p:spPr>
          <a:xfrm>
            <a:off x="8540496" y="6356350"/>
            <a:ext cx="2743200" cy="365125"/>
          </a:xfrm>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3527971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2CD68929-9BD1-4A1E-9C1E-5B980D986EC1}"/>
              </a:ext>
            </a:extLst>
          </p:cNvPr>
          <p:cNvSpPr/>
          <p:nvPr userDrawn="1"/>
        </p:nvSpPr>
        <p:spPr>
          <a:xfrm>
            <a:off x="7324344" y="630936"/>
            <a:ext cx="4517136"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7772400" y="978408"/>
            <a:ext cx="3721608" cy="1106424"/>
          </a:xfrm>
        </p:spPr>
        <p:txBody>
          <a:bodyPr anchor="ctr">
            <a:normAutofit/>
          </a:bodyPr>
          <a:lstStyle>
            <a:lvl1pPr>
              <a:defRPr sz="2800"/>
            </a:lvl1pPr>
          </a:lstStyle>
          <a:p>
            <a:r>
              <a:rPr lang="en-US"/>
              <a:t>Click to edit Master title style</a:t>
            </a:r>
            <a:endParaRPr lang="en-US" dirty="0"/>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3767328" y="630936"/>
            <a:ext cx="3246120" cy="2688336"/>
          </a:xfrm>
        </p:spPr>
        <p:txBody>
          <a:bodyPr anchor="ctr"/>
          <a:lstStyle>
            <a:lvl1pPr algn="ctr">
              <a:buNone/>
              <a:defRPr/>
            </a:lvl1pPr>
          </a:lstStyle>
          <a:p>
            <a:r>
              <a:rPr lang="en-US"/>
              <a:t>Click icon to add picture</a:t>
            </a:r>
            <a:endParaRPr lang="en-US" dirty="0"/>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p:nvPr>
        </p:nvSpPr>
        <p:spPr>
          <a:xfrm>
            <a:off x="411480" y="630936"/>
            <a:ext cx="3246120" cy="2688336"/>
          </a:xfrm>
        </p:spPr>
        <p:txBody>
          <a:bodyPr anchor="ctr"/>
          <a:lstStyle>
            <a:lvl1pPr algn="ctr">
              <a:buNone/>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B3ED68CE-A00C-4DD9-8065-B0E3D033BC20}"/>
              </a:ext>
            </a:extLst>
          </p:cNvPr>
          <p:cNvSpPr/>
          <p:nvPr userDrawn="1"/>
        </p:nvSpPr>
        <p:spPr>
          <a:xfrm>
            <a:off x="7260336" y="1179576"/>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Picture Placeholder 14">
            <a:extLst>
              <a:ext uri="{FF2B5EF4-FFF2-40B4-BE49-F238E27FC236}">
                <a16:creationId xmlns:a16="http://schemas.microsoft.com/office/drawing/2014/main" id="{FBB9124E-D1EB-4540-B1E1-DF3CD388BB27}"/>
              </a:ext>
            </a:extLst>
          </p:cNvPr>
          <p:cNvSpPr>
            <a:spLocks noGrp="1"/>
          </p:cNvSpPr>
          <p:nvPr>
            <p:ph type="pic" sz="quarter" idx="17"/>
          </p:nvPr>
        </p:nvSpPr>
        <p:spPr>
          <a:xfrm>
            <a:off x="411480" y="3438144"/>
            <a:ext cx="3246120" cy="2688336"/>
          </a:xfrm>
        </p:spPr>
        <p:txBody>
          <a:bodyPr anchor="ctr"/>
          <a:lstStyle>
            <a:lvl1pPr algn="ctr">
              <a:buNone/>
              <a:defRPr/>
            </a:lvl1pPr>
          </a:lstStyle>
          <a:p>
            <a:r>
              <a:rPr lang="en-US"/>
              <a:t>Click icon to add picture</a:t>
            </a:r>
            <a:endParaRPr lang="en-US" dirty="0"/>
          </a:p>
        </p:txBody>
      </p:sp>
      <p:sp>
        <p:nvSpPr>
          <p:cNvPr id="18" name="Date Placeholder 17">
            <a:extLst>
              <a:ext uri="{FF2B5EF4-FFF2-40B4-BE49-F238E27FC236}">
                <a16:creationId xmlns:a16="http://schemas.microsoft.com/office/drawing/2014/main" id="{88171D0F-B23C-4DA9-9F5D-C5F480A4C5BE}"/>
              </a:ext>
            </a:extLst>
          </p:cNvPr>
          <p:cNvSpPr>
            <a:spLocks noGrp="1"/>
          </p:cNvSpPr>
          <p:nvPr>
            <p:ph type="dt" sz="half" idx="18"/>
          </p:nvPr>
        </p:nvSpPr>
        <p:spPr>
          <a:xfrm>
            <a:off x="905256" y="6356350"/>
            <a:ext cx="2743200" cy="365125"/>
          </a:xfrm>
        </p:spPr>
        <p:txBody>
          <a:bodyPr/>
          <a:lstStyle/>
          <a:p>
            <a:r>
              <a:rPr lang="en-US" dirty="0"/>
              <a:t>9/4/20XX</a:t>
            </a:r>
          </a:p>
        </p:txBody>
      </p:sp>
      <p:sp>
        <p:nvSpPr>
          <p:cNvPr id="19" name="Footer Placeholder 18">
            <a:extLst>
              <a:ext uri="{FF2B5EF4-FFF2-40B4-BE49-F238E27FC236}">
                <a16:creationId xmlns:a16="http://schemas.microsoft.com/office/drawing/2014/main" id="{69186A5E-A88B-4AD5-8730-E1679229BB98}"/>
              </a:ext>
            </a:extLst>
          </p:cNvPr>
          <p:cNvSpPr>
            <a:spLocks noGrp="1"/>
          </p:cNvSpPr>
          <p:nvPr>
            <p:ph type="ftr" sz="quarter" idx="19"/>
          </p:nvPr>
        </p:nvSpPr>
        <p:spPr/>
        <p:txBody>
          <a:bodyPr/>
          <a:lstStyle/>
          <a:p>
            <a:r>
              <a:rPr lang="en-US" dirty="0"/>
              <a:t>Presentation Title</a:t>
            </a:r>
          </a:p>
        </p:txBody>
      </p:sp>
      <p:sp>
        <p:nvSpPr>
          <p:cNvPr id="20" name="Slide Number Placeholder 19">
            <a:extLst>
              <a:ext uri="{FF2B5EF4-FFF2-40B4-BE49-F238E27FC236}">
                <a16:creationId xmlns:a16="http://schemas.microsoft.com/office/drawing/2014/main" id="{FDD4F609-6DE6-4637-A216-DB19D982FF19}"/>
              </a:ext>
            </a:extLst>
          </p:cNvPr>
          <p:cNvSpPr>
            <a:spLocks noGrp="1"/>
          </p:cNvSpPr>
          <p:nvPr>
            <p:ph type="sldNum" sz="quarter" idx="20"/>
          </p:nvPr>
        </p:nvSpPr>
        <p:spPr>
          <a:xfrm>
            <a:off x="8540496" y="6356350"/>
            <a:ext cx="2743200" cy="365125"/>
          </a:xfrm>
        </p:spPr>
        <p:txBody>
          <a:bodyPr/>
          <a:lstStyle/>
          <a:p>
            <a:fld id="{A65A5C87-DF58-40C8-B092-1DE63DB4547E}" type="slidenum">
              <a:rPr lang="en-US" smtClean="0"/>
              <a:t>‹#›</a:t>
            </a:fld>
            <a:endParaRPr lang="en-US" dirty="0"/>
          </a:p>
        </p:txBody>
      </p:sp>
      <p:sp>
        <p:nvSpPr>
          <p:cNvPr id="6" name="Rectangle 5">
            <a:extLst>
              <a:ext uri="{FF2B5EF4-FFF2-40B4-BE49-F238E27FC236}">
                <a16:creationId xmlns:a16="http://schemas.microsoft.com/office/drawing/2014/main" id="{525280B1-DD77-4ADB-A6FC-71309BCB66E1}"/>
              </a:ext>
            </a:extLst>
          </p:cNvPr>
          <p:cNvSpPr/>
          <p:nvPr userDrawn="1"/>
        </p:nvSpPr>
        <p:spPr>
          <a:xfrm>
            <a:off x="7792216" y="2185416"/>
            <a:ext cx="3683187"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Picture Placeholder 14">
            <a:extLst>
              <a:ext uri="{FF2B5EF4-FFF2-40B4-BE49-F238E27FC236}">
                <a16:creationId xmlns:a16="http://schemas.microsoft.com/office/drawing/2014/main" id="{6B8374DB-2C54-426F-9768-7B838BE1F98D}"/>
              </a:ext>
            </a:extLst>
          </p:cNvPr>
          <p:cNvSpPr>
            <a:spLocks noGrp="1"/>
          </p:cNvSpPr>
          <p:nvPr>
            <p:ph type="pic" sz="quarter" idx="21"/>
          </p:nvPr>
        </p:nvSpPr>
        <p:spPr>
          <a:xfrm>
            <a:off x="3767328" y="3438144"/>
            <a:ext cx="3246120" cy="2688336"/>
          </a:xfrm>
        </p:spPr>
        <p:txBody>
          <a:bodyPr anchor="ctr"/>
          <a:lstStyle>
            <a:lvl1pPr algn="ctr">
              <a:buNone/>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A0D33A8D-B0BB-4920-AAC4-6EE9952AA556}"/>
              </a:ext>
            </a:extLst>
          </p:cNvPr>
          <p:cNvSpPr>
            <a:spLocks noGrp="1"/>
          </p:cNvSpPr>
          <p:nvPr>
            <p:ph type="body" sz="quarter" idx="22"/>
          </p:nvPr>
        </p:nvSpPr>
        <p:spPr>
          <a:xfrm>
            <a:off x="7772400" y="3099816"/>
            <a:ext cx="3721100" cy="447675"/>
          </a:xfrm>
        </p:spPr>
        <p:txBody>
          <a:bodyPr/>
          <a:lstStyle>
            <a:lvl1pPr marL="0" indent="0">
              <a:buNone/>
              <a:defRPr sz="1600"/>
            </a:lvl1pPr>
          </a:lstStyle>
          <a:p>
            <a:pPr lvl="0"/>
            <a:r>
              <a:rPr lang="en-US"/>
              <a:t>Click to edit Master text styles</a:t>
            </a:r>
          </a:p>
        </p:txBody>
      </p:sp>
      <p:sp>
        <p:nvSpPr>
          <p:cNvPr id="21" name="Text Placeholder 7">
            <a:extLst>
              <a:ext uri="{FF2B5EF4-FFF2-40B4-BE49-F238E27FC236}">
                <a16:creationId xmlns:a16="http://schemas.microsoft.com/office/drawing/2014/main" id="{FC2F80E1-DA5D-4EBA-BDBC-FFD24776ED07}"/>
              </a:ext>
            </a:extLst>
          </p:cNvPr>
          <p:cNvSpPr>
            <a:spLocks noGrp="1"/>
          </p:cNvSpPr>
          <p:nvPr>
            <p:ph type="body" sz="quarter" idx="23"/>
          </p:nvPr>
        </p:nvSpPr>
        <p:spPr>
          <a:xfrm>
            <a:off x="7772400" y="4215384"/>
            <a:ext cx="3721100" cy="447675"/>
          </a:xfrm>
        </p:spPr>
        <p:txBody>
          <a:bodyPr/>
          <a:lstStyle>
            <a:lvl1pPr marL="0" indent="0">
              <a:buNone/>
              <a:defRPr sz="1600"/>
            </a:lvl1pPr>
          </a:lstStyle>
          <a:p>
            <a:pPr lvl="0"/>
            <a:r>
              <a:rPr lang="en-US"/>
              <a:t>Click to edit Master text styles</a:t>
            </a:r>
          </a:p>
        </p:txBody>
      </p:sp>
      <p:sp>
        <p:nvSpPr>
          <p:cNvPr id="22" name="Text Placeholder 7">
            <a:extLst>
              <a:ext uri="{FF2B5EF4-FFF2-40B4-BE49-F238E27FC236}">
                <a16:creationId xmlns:a16="http://schemas.microsoft.com/office/drawing/2014/main" id="{536A3E74-5D94-4FE5-A5F8-7DA032AD48AF}"/>
              </a:ext>
            </a:extLst>
          </p:cNvPr>
          <p:cNvSpPr>
            <a:spLocks noGrp="1"/>
          </p:cNvSpPr>
          <p:nvPr>
            <p:ph type="body" sz="quarter" idx="24"/>
          </p:nvPr>
        </p:nvSpPr>
        <p:spPr>
          <a:xfrm>
            <a:off x="7772400" y="5321808"/>
            <a:ext cx="3721100" cy="447675"/>
          </a:xfrm>
        </p:spPr>
        <p:txBody>
          <a:bodyPr/>
          <a:lstStyle>
            <a:lvl1pPr marL="0" indent="0">
              <a:buNone/>
              <a:defRPr sz="1600"/>
            </a:lvl1pPr>
          </a:lstStyle>
          <a:p>
            <a:pPr lvl="0"/>
            <a:r>
              <a:rPr lang="en-US"/>
              <a:t>Click to edit Master text styles</a:t>
            </a:r>
          </a:p>
        </p:txBody>
      </p:sp>
      <p:sp>
        <p:nvSpPr>
          <p:cNvPr id="23" name="Picture Placeholder 14">
            <a:extLst>
              <a:ext uri="{FF2B5EF4-FFF2-40B4-BE49-F238E27FC236}">
                <a16:creationId xmlns:a16="http://schemas.microsoft.com/office/drawing/2014/main" id="{A36D2011-9E99-44AA-8612-4EEBAAA5D036}"/>
              </a:ext>
            </a:extLst>
          </p:cNvPr>
          <p:cNvSpPr>
            <a:spLocks noGrp="1"/>
          </p:cNvSpPr>
          <p:nvPr>
            <p:ph type="pic" sz="quarter" idx="25" hasCustomPrompt="1"/>
          </p:nvPr>
        </p:nvSpPr>
        <p:spPr>
          <a:xfrm>
            <a:off x="7772400" y="2532888"/>
            <a:ext cx="457200" cy="457200"/>
          </a:xfrm>
        </p:spPr>
        <p:txBody>
          <a:bodyPr anchor="ctr"/>
          <a:lstStyle>
            <a:lvl1pPr algn="ctr">
              <a:buNone/>
              <a:defRPr sz="900"/>
            </a:lvl1pPr>
          </a:lstStyle>
          <a:p>
            <a:r>
              <a:rPr lang="en-US" dirty="0"/>
              <a:t>Icon</a:t>
            </a:r>
          </a:p>
        </p:txBody>
      </p:sp>
      <p:sp>
        <p:nvSpPr>
          <p:cNvPr id="24" name="Picture Placeholder 14">
            <a:extLst>
              <a:ext uri="{FF2B5EF4-FFF2-40B4-BE49-F238E27FC236}">
                <a16:creationId xmlns:a16="http://schemas.microsoft.com/office/drawing/2014/main" id="{80B0958E-0709-4604-ADAF-A6137275F31B}"/>
              </a:ext>
            </a:extLst>
          </p:cNvPr>
          <p:cNvSpPr>
            <a:spLocks noGrp="1"/>
          </p:cNvSpPr>
          <p:nvPr>
            <p:ph type="pic" sz="quarter" idx="26" hasCustomPrompt="1"/>
          </p:nvPr>
        </p:nvSpPr>
        <p:spPr>
          <a:xfrm>
            <a:off x="7772400" y="3630168"/>
            <a:ext cx="457200" cy="457200"/>
          </a:xfrm>
        </p:spPr>
        <p:txBody>
          <a:bodyPr anchor="ctr"/>
          <a:lstStyle>
            <a:lvl1pPr algn="ctr">
              <a:buNone/>
              <a:defRPr sz="900"/>
            </a:lvl1pPr>
          </a:lstStyle>
          <a:p>
            <a:r>
              <a:rPr lang="en-US" dirty="0"/>
              <a:t>Icon</a:t>
            </a:r>
          </a:p>
        </p:txBody>
      </p:sp>
      <p:sp>
        <p:nvSpPr>
          <p:cNvPr id="25" name="Picture Placeholder 14">
            <a:extLst>
              <a:ext uri="{FF2B5EF4-FFF2-40B4-BE49-F238E27FC236}">
                <a16:creationId xmlns:a16="http://schemas.microsoft.com/office/drawing/2014/main" id="{F4A09204-1398-472F-B713-0AD49188773D}"/>
              </a:ext>
            </a:extLst>
          </p:cNvPr>
          <p:cNvSpPr>
            <a:spLocks noGrp="1"/>
          </p:cNvSpPr>
          <p:nvPr>
            <p:ph type="pic" sz="quarter" idx="27" hasCustomPrompt="1"/>
          </p:nvPr>
        </p:nvSpPr>
        <p:spPr>
          <a:xfrm>
            <a:off x="7772400" y="4754880"/>
            <a:ext cx="457200" cy="457200"/>
          </a:xfrm>
        </p:spPr>
        <p:txBody>
          <a:bodyPr anchor="ctr"/>
          <a:lstStyle>
            <a:lvl1pPr algn="ctr">
              <a:buNone/>
              <a:defRPr sz="900"/>
            </a:lvl1pPr>
          </a:lstStyle>
          <a:p>
            <a:r>
              <a:rPr lang="en-US" dirty="0"/>
              <a:t>Icon</a:t>
            </a:r>
          </a:p>
        </p:txBody>
      </p:sp>
    </p:spTree>
    <p:extLst>
      <p:ext uri="{BB962C8B-B14F-4D97-AF65-F5344CB8AC3E}">
        <p14:creationId xmlns:p14="http://schemas.microsoft.com/office/powerpoint/2010/main" val="3439343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userDrawn="1"/>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r>
              <a:rPr lang="en-US" dirty="0"/>
              <a:t>9/4/20XX</a:t>
            </a:r>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1400994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r>
              <a:rPr lang="en-US" dirty="0"/>
              <a:t>9/4/20XX</a:t>
            </a:r>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4060377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r>
              <a:rPr lang="en-US" dirty="0"/>
              <a:t>9/4/20XX</a:t>
            </a:r>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1777224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r>
              <a:rPr lang="en-US" dirty="0"/>
              <a:t>9/4/20XX</a:t>
            </a:r>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433248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5084064" y="1078992"/>
            <a:ext cx="6272784" cy="1536192"/>
          </a:xfrm>
        </p:spPr>
        <p:txBody>
          <a:bodyPr anchor="b">
            <a:normAutofit/>
          </a:bodyPr>
          <a:lstStyle>
            <a:lvl1pPr>
              <a:defRPr sz="5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5084064" y="3355848"/>
            <a:ext cx="6272784" cy="2825496"/>
          </a:xfrm>
        </p:spPr>
        <p:txBody>
          <a:bodyPr/>
          <a:lstStyle>
            <a:lvl1pPr>
              <a:buNone/>
              <a:defRPr sz="1800"/>
            </a:lvl1pPr>
          </a:lstStyle>
          <a:p>
            <a:pPr lvl="0"/>
            <a:r>
              <a:rPr lang="en-US"/>
              <a:t>Click to edit Master text styles</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905256" y="6356350"/>
            <a:ext cx="2743200" cy="365125"/>
          </a:xfrm>
        </p:spPr>
        <p:txBody>
          <a:bodyPr/>
          <a:lstStyle/>
          <a:p>
            <a:r>
              <a:rPr lang="en-US" dirty="0"/>
              <a:t>9/4/20XX</a:t>
            </a:r>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a:xfrm>
            <a:off x="4041648" y="6356350"/>
            <a:ext cx="411480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dirty="0"/>
          </a:p>
        </p:txBody>
      </p:sp>
      <p:sp>
        <p:nvSpPr>
          <p:cNvPr id="7" name="Rectangle 6">
            <a:extLst>
              <a:ext uri="{FF2B5EF4-FFF2-40B4-BE49-F238E27FC236}">
                <a16:creationId xmlns:a16="http://schemas.microsoft.com/office/drawing/2014/main" id="{C3EEEC07-DA87-4415-8D6B-72E1B2686535}"/>
              </a:ext>
            </a:extLst>
          </p:cNvPr>
          <p:cNvSpPr/>
          <p:nvPr userDrawn="1"/>
        </p:nvSpPr>
        <p:spPr>
          <a:xfrm rot="5400000">
            <a:off x="5317960"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CC47E32-D289-4A1B-A3C7-A355CD5572E8}"/>
              </a:ext>
            </a:extLst>
          </p:cNvPr>
          <p:cNvSpPr/>
          <p:nvPr userDrawn="1"/>
        </p:nvSpPr>
        <p:spPr>
          <a:xfrm>
            <a:off x="509926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457200" y="603504"/>
            <a:ext cx="4050792" cy="5577840"/>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3812587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612648" y="1078992"/>
            <a:ext cx="6272784" cy="1536192"/>
          </a:xfrm>
        </p:spPr>
        <p:txBody>
          <a:bodyPr anchor="b">
            <a:normAutofit/>
          </a:bodyPr>
          <a:lstStyle>
            <a:lvl1pPr>
              <a:defRPr sz="5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612648" y="3355848"/>
            <a:ext cx="6272784" cy="2825496"/>
          </a:xfrm>
        </p:spPr>
        <p:txBody>
          <a:bodyPr/>
          <a:lstStyle>
            <a:lvl1pPr marL="0" indent="0">
              <a:buNone/>
              <a:defRPr sz="1800"/>
            </a:lvl1pPr>
          </a:lstStyle>
          <a:p>
            <a:pPr lvl="0"/>
            <a:r>
              <a:rPr lang="en-US"/>
              <a:t>Click to edit Master text styles</a:t>
            </a:r>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5605272" y="6356350"/>
            <a:ext cx="1280160" cy="365125"/>
          </a:xfrm>
        </p:spPr>
        <p:txBody>
          <a:bodyPr/>
          <a:lstStyle/>
          <a:p>
            <a:fld id="{A65A5C87-DF58-40C8-B092-1DE63DB4547E}" type="slidenum">
              <a:rPr lang="en-US" smtClean="0"/>
              <a:t>‹#›</a:t>
            </a:fld>
            <a:endParaRPr lang="en-US" dirty="0"/>
          </a:p>
        </p:txBody>
      </p:sp>
      <p:sp>
        <p:nvSpPr>
          <p:cNvPr id="7" name="Rectangle 6">
            <a:extLst>
              <a:ext uri="{FF2B5EF4-FFF2-40B4-BE49-F238E27FC236}">
                <a16:creationId xmlns:a16="http://schemas.microsoft.com/office/drawing/2014/main" id="{C3EEEC07-DA87-4415-8D6B-72E1B2686535}"/>
              </a:ext>
            </a:extLst>
          </p:cNvPr>
          <p:cNvSpPr/>
          <p:nvPr userDrawn="1"/>
        </p:nvSpPr>
        <p:spPr>
          <a:xfrm rot="5400000">
            <a:off x="850392" y="36576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7680960" y="4352544"/>
            <a:ext cx="4507992" cy="2505456"/>
          </a:xfrm>
        </p:spPr>
        <p:txBody>
          <a:bodyPr anchor="ctr"/>
          <a:lstStyle>
            <a:lvl1pPr algn="ctr">
              <a:buNone/>
              <a:defRPr/>
            </a:lvl1pPr>
          </a:lstStyle>
          <a:p>
            <a:r>
              <a:rPr lang="en-US"/>
              <a:t>Click icon to add picture</a:t>
            </a:r>
            <a:endParaRPr lang="en-US" dirty="0"/>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p:nvPr>
        </p:nvSpPr>
        <p:spPr>
          <a:xfrm>
            <a:off x="7680960" y="0"/>
            <a:ext cx="4507992" cy="4123944"/>
          </a:xfrm>
        </p:spPr>
        <p:txBody>
          <a:bodyPr anchor="ctr"/>
          <a:lstStyle>
            <a:lvl1pPr algn="ctr">
              <a:buNone/>
              <a:defRPr/>
            </a:lvl1pPr>
          </a:lstStyle>
          <a:p>
            <a:r>
              <a:rPr lang="en-US"/>
              <a:t>Click icon to add picture</a:t>
            </a:r>
            <a:endParaRPr lang="en-US" dirty="0"/>
          </a:p>
        </p:txBody>
      </p:sp>
      <p:sp>
        <p:nvSpPr>
          <p:cNvPr id="8" name="Rectangle 7">
            <a:extLst>
              <a:ext uri="{FF2B5EF4-FFF2-40B4-BE49-F238E27FC236}">
                <a16:creationId xmlns:a16="http://schemas.microsoft.com/office/drawing/2014/main" id="{EEFA3CC7-31ED-4E5A-87A6-AA1D8F4251FC}"/>
              </a:ext>
            </a:extLst>
          </p:cNvPr>
          <p:cNvSpPr/>
          <p:nvPr userDrawn="1"/>
        </p:nvSpPr>
        <p:spPr>
          <a:xfrm>
            <a:off x="621792"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78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541A812-4D3F-4D65-BA64-BA64E37F2C1D}"/>
              </a:ext>
            </a:extLst>
          </p:cNvPr>
          <p:cNvSpPr/>
          <p:nvPr userDrawn="1"/>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1078992" y="1938528"/>
            <a:ext cx="7013448" cy="2990088"/>
          </a:xfrm>
        </p:spPr>
        <p:txBody>
          <a:bodyPr anchor="ctr">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613648" y="1938528"/>
            <a:ext cx="2688336" cy="2990088"/>
          </a:xfrm>
          <a:solidFill>
            <a:schemeClr val="accent1"/>
          </a:solidFill>
        </p:spPr>
        <p:txBody>
          <a:bodyPr anchor="ct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Rectangle 11">
            <a:extLst>
              <a:ext uri="{FF2B5EF4-FFF2-40B4-BE49-F238E27FC236}">
                <a16:creationId xmlns:a16="http://schemas.microsoft.com/office/drawing/2014/main" id="{5716BBE9-8A9C-450B-A235-677945C7ED44}"/>
              </a:ext>
            </a:extLst>
          </p:cNvPr>
          <p:cNvSpPr/>
          <p:nvPr userDrawn="1"/>
        </p:nvSpPr>
        <p:spPr>
          <a:xfrm>
            <a:off x="609084" y="2965074"/>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855E7BF-3629-4C02-98DF-CFC1C93CE036}"/>
              </a:ext>
            </a:extLst>
          </p:cNvPr>
          <p:cNvSpPr/>
          <p:nvPr userDrawn="1"/>
        </p:nvSpPr>
        <p:spPr>
          <a:xfrm rot="5400000">
            <a:off x="7360539" y="3424428"/>
            <a:ext cx="210312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540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userDrawn="1"/>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01852" y="6356350"/>
            <a:ext cx="2743200" cy="365125"/>
          </a:xfrm>
        </p:spPr>
        <p:txBody>
          <a:bodyPr/>
          <a:lstStyle/>
          <a:p>
            <a:r>
              <a:rPr lang="en-US" dirty="0"/>
              <a:t>9/4/20XX</a:t>
            </a:r>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3393869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ctr">
            <a:normAutofit/>
          </a:bodyPr>
          <a:lstStyle>
            <a:lvl1pPr algn="ctr">
              <a:defRPr sz="4800"/>
            </a:lvl1pPr>
          </a:lstStyle>
          <a:p>
            <a:r>
              <a:rPr lang="en-US"/>
              <a:t>Click to edit Master title style</a:t>
            </a:r>
            <a:endParaRPr lang="en-US" dirty="0"/>
          </a:p>
        </p:txBody>
      </p:sp>
      <p:sp useBgFill="1">
        <p:nvSpPr>
          <p:cNvPr id="4" name="Rectangle 3">
            <a:extLst>
              <a:ext uri="{FF2B5EF4-FFF2-40B4-BE49-F238E27FC236}">
                <a16:creationId xmlns:a16="http://schemas.microsoft.com/office/drawing/2014/main" id="{673635DF-99E4-4A0C-A272-D9FF87695DE7}"/>
              </a:ext>
            </a:extLst>
          </p:cNvPr>
          <p:cNvSpPr/>
          <p:nvPr userDrawn="1"/>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590C76F-6331-4485-AA5B-D61483481F68}"/>
              </a:ext>
            </a:extLst>
          </p:cNvPr>
          <p:cNvSpPr/>
          <p:nvPr userDrawn="1"/>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a:solidFill>
            <a:schemeClr val="accent1"/>
          </a:solidFill>
        </p:spPr>
        <p:txBody>
          <a:bodyPr anchor="ct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Date Placeholder 5">
            <a:extLst>
              <a:ext uri="{FF2B5EF4-FFF2-40B4-BE49-F238E27FC236}">
                <a16:creationId xmlns:a16="http://schemas.microsoft.com/office/drawing/2014/main" id="{ECB2BA4C-9ADA-41DB-B758-9E3CFECDF528}"/>
              </a:ext>
            </a:extLst>
          </p:cNvPr>
          <p:cNvSpPr>
            <a:spLocks noGrp="1"/>
          </p:cNvSpPr>
          <p:nvPr>
            <p:ph type="dt" sz="half" idx="10"/>
          </p:nvPr>
        </p:nvSpPr>
        <p:spPr>
          <a:xfrm>
            <a:off x="905256" y="6356350"/>
            <a:ext cx="2743200" cy="365125"/>
          </a:xfrm>
        </p:spPr>
        <p:txBody>
          <a:bodyPr/>
          <a:lstStyle/>
          <a:p>
            <a:r>
              <a:rPr lang="en-US" dirty="0"/>
              <a:t>9/4/20XX</a:t>
            </a:r>
          </a:p>
        </p:txBody>
      </p:sp>
      <p:sp>
        <p:nvSpPr>
          <p:cNvPr id="10" name="Footer Placeholder 9">
            <a:extLst>
              <a:ext uri="{FF2B5EF4-FFF2-40B4-BE49-F238E27FC236}">
                <a16:creationId xmlns:a16="http://schemas.microsoft.com/office/drawing/2014/main" id="{20957ADB-410A-48BE-AA95-3A708314B02A}"/>
              </a:ext>
            </a:extLst>
          </p:cNvPr>
          <p:cNvSpPr>
            <a:spLocks noGrp="1"/>
          </p:cNvSpPr>
          <p:nvPr>
            <p:ph type="ftr" sz="quarter" idx="11"/>
          </p:nvPr>
        </p:nvSpPr>
        <p:spPr/>
        <p:txBody>
          <a:bodyPr/>
          <a:lstStyle/>
          <a:p>
            <a:r>
              <a:rPr lang="en-US" dirty="0"/>
              <a:t>Presentation Title</a:t>
            </a:r>
          </a:p>
        </p:txBody>
      </p:sp>
      <p:sp>
        <p:nvSpPr>
          <p:cNvPr id="11" name="Slide Number Placeholder 10">
            <a:extLst>
              <a:ext uri="{FF2B5EF4-FFF2-40B4-BE49-F238E27FC236}">
                <a16:creationId xmlns:a16="http://schemas.microsoft.com/office/drawing/2014/main" id="{5112591B-8032-4FDF-9B26-8F505642C5C2}"/>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4244522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42F4163-FF9F-453F-99BB-82B8FDB0A1F9}"/>
              </a:ext>
            </a:extLst>
          </p:cNvPr>
          <p:cNvSpPr/>
          <p:nvPr userDrawn="1"/>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hasCustomPrompt="1"/>
          </p:nvPr>
        </p:nvSpPr>
        <p:spPr>
          <a:xfrm>
            <a:off x="5422392" y="2798064"/>
            <a:ext cx="1463040" cy="1481328"/>
          </a:xfrm>
        </p:spPr>
        <p:txBody>
          <a:bodyPr anchor="ctr"/>
          <a:lstStyle>
            <a:lvl1pPr algn="ctr">
              <a:buNone/>
              <a:defRPr/>
            </a:lvl1pPr>
          </a:lstStyle>
          <a:p>
            <a:r>
              <a:rPr lang="en-US" dirty="0"/>
              <a:t>Picture</a:t>
            </a:r>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hasCustomPrompt="1"/>
          </p:nvPr>
        </p:nvSpPr>
        <p:spPr>
          <a:xfrm>
            <a:off x="576072" y="2798064"/>
            <a:ext cx="1463040" cy="1481328"/>
          </a:xfrm>
        </p:spPr>
        <p:txBody>
          <a:bodyPr anchor="ctr"/>
          <a:lstStyle>
            <a:lvl1pPr algn="ctr">
              <a:buNone/>
              <a:defRPr/>
            </a:lvl1pPr>
          </a:lstStyle>
          <a:p>
            <a:r>
              <a:rPr lang="en-US" dirty="0"/>
              <a:t>Picture</a:t>
            </a:r>
          </a:p>
        </p:txBody>
      </p:sp>
      <p:sp>
        <p:nvSpPr>
          <p:cNvPr id="16" name="Picture Placeholder 14">
            <a:extLst>
              <a:ext uri="{FF2B5EF4-FFF2-40B4-BE49-F238E27FC236}">
                <a16:creationId xmlns:a16="http://schemas.microsoft.com/office/drawing/2014/main" id="{6B8374DB-2C54-426F-9768-7B838BE1F98D}"/>
              </a:ext>
            </a:extLst>
          </p:cNvPr>
          <p:cNvSpPr>
            <a:spLocks noGrp="1"/>
          </p:cNvSpPr>
          <p:nvPr>
            <p:ph type="pic" sz="quarter" idx="21" hasCustomPrompt="1"/>
          </p:nvPr>
        </p:nvSpPr>
        <p:spPr>
          <a:xfrm>
            <a:off x="7845552" y="2798064"/>
            <a:ext cx="1463040" cy="1481328"/>
          </a:xfrm>
        </p:spPr>
        <p:txBody>
          <a:bodyPr anchor="ctr"/>
          <a:lstStyle>
            <a:lvl1pPr algn="ctr">
              <a:buNone/>
              <a:defRPr/>
            </a:lvl1pPr>
          </a:lstStyle>
          <a:p>
            <a:r>
              <a:rPr lang="en-US" dirty="0"/>
              <a:t>Picture</a:t>
            </a:r>
          </a:p>
        </p:txBody>
      </p:sp>
      <p:sp>
        <p:nvSpPr>
          <p:cNvPr id="27" name="Rectangle 26">
            <a:extLst>
              <a:ext uri="{FF2B5EF4-FFF2-40B4-BE49-F238E27FC236}">
                <a16:creationId xmlns:a16="http://schemas.microsoft.com/office/drawing/2014/main" id="{76763C05-47FB-4725-A20D-066889246220}"/>
              </a:ext>
            </a:extLst>
          </p:cNvPr>
          <p:cNvSpPr/>
          <p:nvPr userDrawn="1"/>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Title 1">
            <a:extLst>
              <a:ext uri="{FF2B5EF4-FFF2-40B4-BE49-F238E27FC236}">
                <a16:creationId xmlns:a16="http://schemas.microsoft.com/office/drawing/2014/main" id="{9EDC39EC-C00D-4DE8-8828-E0E5AD579F19}"/>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2" name="Picture Placeholder 14">
            <a:extLst>
              <a:ext uri="{FF2B5EF4-FFF2-40B4-BE49-F238E27FC236}">
                <a16:creationId xmlns:a16="http://schemas.microsoft.com/office/drawing/2014/main" id="{AC393A50-B0FA-44B0-850A-6E748DECA20A}"/>
              </a:ext>
            </a:extLst>
          </p:cNvPr>
          <p:cNvSpPr>
            <a:spLocks noGrp="1"/>
          </p:cNvSpPr>
          <p:nvPr>
            <p:ph type="pic" sz="quarter" idx="28" hasCustomPrompt="1"/>
          </p:nvPr>
        </p:nvSpPr>
        <p:spPr>
          <a:xfrm>
            <a:off x="2999232" y="2798064"/>
            <a:ext cx="1463040" cy="1481328"/>
          </a:xfrm>
        </p:spPr>
        <p:txBody>
          <a:bodyPr anchor="ctr"/>
          <a:lstStyle>
            <a:lvl1pPr algn="ctr">
              <a:buNone/>
              <a:defRPr/>
            </a:lvl1pPr>
          </a:lstStyle>
          <a:p>
            <a:r>
              <a:rPr lang="en-US" dirty="0"/>
              <a:t>Picture</a:t>
            </a:r>
          </a:p>
        </p:txBody>
      </p:sp>
      <p:sp>
        <p:nvSpPr>
          <p:cNvPr id="33" name="Picture Placeholder 14">
            <a:extLst>
              <a:ext uri="{FF2B5EF4-FFF2-40B4-BE49-F238E27FC236}">
                <a16:creationId xmlns:a16="http://schemas.microsoft.com/office/drawing/2014/main" id="{C19D18E3-AE27-4902-A5E1-1E388C8CA886}"/>
              </a:ext>
            </a:extLst>
          </p:cNvPr>
          <p:cNvSpPr>
            <a:spLocks noGrp="1"/>
          </p:cNvSpPr>
          <p:nvPr>
            <p:ph type="pic" sz="quarter" idx="29" hasCustomPrompt="1"/>
          </p:nvPr>
        </p:nvSpPr>
        <p:spPr>
          <a:xfrm>
            <a:off x="10268712" y="2798064"/>
            <a:ext cx="1463040" cy="1481328"/>
          </a:xfrm>
        </p:spPr>
        <p:txBody>
          <a:bodyPr anchor="ctr"/>
          <a:lstStyle>
            <a:lvl1pPr algn="ctr">
              <a:buNone/>
              <a:defRPr/>
            </a:lvl1pPr>
          </a:lstStyle>
          <a:p>
            <a:r>
              <a:rPr lang="en-US" dirty="0"/>
              <a:t>Picture</a:t>
            </a:r>
          </a:p>
        </p:txBody>
      </p:sp>
      <p:sp>
        <p:nvSpPr>
          <p:cNvPr id="11" name="Date Placeholder 10">
            <a:extLst>
              <a:ext uri="{FF2B5EF4-FFF2-40B4-BE49-F238E27FC236}">
                <a16:creationId xmlns:a16="http://schemas.microsoft.com/office/drawing/2014/main" id="{C4A1E4D4-19E0-496B-BBAF-99A720781C00}"/>
              </a:ext>
            </a:extLst>
          </p:cNvPr>
          <p:cNvSpPr>
            <a:spLocks noGrp="1"/>
          </p:cNvSpPr>
          <p:nvPr>
            <p:ph type="dt" sz="half" idx="32"/>
          </p:nvPr>
        </p:nvSpPr>
        <p:spPr>
          <a:xfrm>
            <a:off x="905256" y="6356350"/>
            <a:ext cx="2743200" cy="365125"/>
          </a:xfrm>
        </p:spPr>
        <p:txBody>
          <a:bodyPr/>
          <a:lstStyle/>
          <a:p>
            <a:r>
              <a:rPr lang="en-US" dirty="0"/>
              <a:t>9/4/20XX</a:t>
            </a:r>
          </a:p>
        </p:txBody>
      </p:sp>
      <p:sp>
        <p:nvSpPr>
          <p:cNvPr id="12" name="Footer Placeholder 11">
            <a:extLst>
              <a:ext uri="{FF2B5EF4-FFF2-40B4-BE49-F238E27FC236}">
                <a16:creationId xmlns:a16="http://schemas.microsoft.com/office/drawing/2014/main" id="{D0281C10-EAAA-4F45-8CC9-87F9F9116C21}"/>
              </a:ext>
            </a:extLst>
          </p:cNvPr>
          <p:cNvSpPr>
            <a:spLocks noGrp="1"/>
          </p:cNvSpPr>
          <p:nvPr>
            <p:ph type="ftr" sz="quarter" idx="33"/>
          </p:nvPr>
        </p:nvSpPr>
        <p:spPr/>
        <p:txBody>
          <a:bodyPr/>
          <a:lstStyle/>
          <a:p>
            <a:r>
              <a:rPr lang="en-US" dirty="0"/>
              <a:t>Presentation Title</a:t>
            </a:r>
          </a:p>
        </p:txBody>
      </p:sp>
      <p:sp>
        <p:nvSpPr>
          <p:cNvPr id="13" name="Slide Number Placeholder 12">
            <a:extLst>
              <a:ext uri="{FF2B5EF4-FFF2-40B4-BE49-F238E27FC236}">
                <a16:creationId xmlns:a16="http://schemas.microsoft.com/office/drawing/2014/main" id="{389175D6-43FD-42A2-8595-893FC3BFCDF6}"/>
              </a:ext>
            </a:extLst>
          </p:cNvPr>
          <p:cNvSpPr>
            <a:spLocks noGrp="1"/>
          </p:cNvSpPr>
          <p:nvPr>
            <p:ph type="sldNum" sz="quarter" idx="34"/>
          </p:nvPr>
        </p:nvSpPr>
        <p:spPr/>
        <p:txBody>
          <a:bodyPr/>
          <a:lstStyle/>
          <a:p>
            <a:fld id="{A65A5C87-DF58-40C8-B092-1DE63DB4547E}" type="slidenum">
              <a:rPr lang="en-US" smtClean="0"/>
              <a:t>‹#›</a:t>
            </a:fld>
            <a:endParaRPr lang="en-US" dirty="0"/>
          </a:p>
        </p:txBody>
      </p:sp>
      <p:sp>
        <p:nvSpPr>
          <p:cNvPr id="37" name="Text Placeholder 35">
            <a:extLst>
              <a:ext uri="{FF2B5EF4-FFF2-40B4-BE49-F238E27FC236}">
                <a16:creationId xmlns:a16="http://schemas.microsoft.com/office/drawing/2014/main" id="{28F74B10-F76D-4BBB-A284-01D5A0DF8BCB}"/>
              </a:ext>
            </a:extLst>
          </p:cNvPr>
          <p:cNvSpPr>
            <a:spLocks noGrp="1"/>
          </p:cNvSpPr>
          <p:nvPr>
            <p:ph type="body" sz="quarter" idx="36" hasCustomPrompt="1"/>
          </p:nvPr>
        </p:nvSpPr>
        <p:spPr>
          <a:xfrm>
            <a:off x="5431536"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38" name="Text Placeholder 35">
            <a:extLst>
              <a:ext uri="{FF2B5EF4-FFF2-40B4-BE49-F238E27FC236}">
                <a16:creationId xmlns:a16="http://schemas.microsoft.com/office/drawing/2014/main" id="{BD245DC2-6D7B-4AEE-B8EE-0D0E473AFFF5}"/>
              </a:ext>
            </a:extLst>
          </p:cNvPr>
          <p:cNvSpPr>
            <a:spLocks noGrp="1"/>
          </p:cNvSpPr>
          <p:nvPr>
            <p:ph type="body" sz="quarter" idx="37" hasCustomPrompt="1"/>
          </p:nvPr>
        </p:nvSpPr>
        <p:spPr>
          <a:xfrm>
            <a:off x="7845552"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39" name="Text Placeholder 35">
            <a:extLst>
              <a:ext uri="{FF2B5EF4-FFF2-40B4-BE49-F238E27FC236}">
                <a16:creationId xmlns:a16="http://schemas.microsoft.com/office/drawing/2014/main" id="{28069EAF-8C82-49CC-8A38-2ACAD26F7DE9}"/>
              </a:ext>
            </a:extLst>
          </p:cNvPr>
          <p:cNvSpPr>
            <a:spLocks noGrp="1"/>
          </p:cNvSpPr>
          <p:nvPr>
            <p:ph type="body" sz="quarter" idx="38" hasCustomPrompt="1"/>
          </p:nvPr>
        </p:nvSpPr>
        <p:spPr>
          <a:xfrm>
            <a:off x="10268712"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40" name="Text Placeholder 35">
            <a:extLst>
              <a:ext uri="{FF2B5EF4-FFF2-40B4-BE49-F238E27FC236}">
                <a16:creationId xmlns:a16="http://schemas.microsoft.com/office/drawing/2014/main" id="{DAA3B1CD-59B3-4B73-B91A-88CED1D8FDD6}"/>
              </a:ext>
            </a:extLst>
          </p:cNvPr>
          <p:cNvSpPr>
            <a:spLocks noGrp="1"/>
          </p:cNvSpPr>
          <p:nvPr>
            <p:ph type="body" sz="quarter" idx="39" hasCustomPrompt="1"/>
          </p:nvPr>
        </p:nvSpPr>
        <p:spPr>
          <a:xfrm>
            <a:off x="594360"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41" name="Text Placeholder 35">
            <a:extLst>
              <a:ext uri="{FF2B5EF4-FFF2-40B4-BE49-F238E27FC236}">
                <a16:creationId xmlns:a16="http://schemas.microsoft.com/office/drawing/2014/main" id="{C1FED6B0-DEB7-46E3-8038-FE6788AC24A9}"/>
              </a:ext>
            </a:extLst>
          </p:cNvPr>
          <p:cNvSpPr>
            <a:spLocks noGrp="1"/>
          </p:cNvSpPr>
          <p:nvPr>
            <p:ph type="body" sz="quarter" idx="35" hasCustomPrompt="1"/>
          </p:nvPr>
        </p:nvSpPr>
        <p:spPr>
          <a:xfrm>
            <a:off x="3008376"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Tree>
    <p:extLst>
      <p:ext uri="{BB962C8B-B14F-4D97-AF65-F5344CB8AC3E}">
        <p14:creationId xmlns:p14="http://schemas.microsoft.com/office/powerpoint/2010/main" val="431511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905256" y="6356350"/>
            <a:ext cx="2743200" cy="365125"/>
          </a:xfrm>
        </p:spPr>
        <p:txBody>
          <a:bodyPr/>
          <a:lstStyle/>
          <a:p>
            <a:r>
              <a:rPr lang="en-US" dirty="0"/>
              <a:t>9/4/20XX</a:t>
            </a:r>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1606934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3 colum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userDrawn="1"/>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576072" y="2372650"/>
            <a:ext cx="329184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576072" y="3203688"/>
            <a:ext cx="3291840" cy="2968512"/>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4507992" y="2372650"/>
            <a:ext cx="329184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4507992" y="3203687"/>
            <a:ext cx="3291840" cy="2968511"/>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905256" y="6356350"/>
            <a:ext cx="2743200" cy="365125"/>
          </a:xfrm>
        </p:spPr>
        <p:txBody>
          <a:bodyPr/>
          <a:lstStyle/>
          <a:p>
            <a:r>
              <a:rPr lang="en-US" dirty="0"/>
              <a:t>9/4/20XX</a:t>
            </a:r>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dirty="0"/>
          </a:p>
        </p:txBody>
      </p:sp>
      <p:sp>
        <p:nvSpPr>
          <p:cNvPr id="14" name="Text Placeholder 4">
            <a:extLst>
              <a:ext uri="{FF2B5EF4-FFF2-40B4-BE49-F238E27FC236}">
                <a16:creationId xmlns:a16="http://schemas.microsoft.com/office/drawing/2014/main" id="{CE04853A-B5A7-418B-B49F-E718136614E0}"/>
              </a:ext>
            </a:extLst>
          </p:cNvPr>
          <p:cNvSpPr>
            <a:spLocks noGrp="1"/>
          </p:cNvSpPr>
          <p:nvPr>
            <p:ph type="body" sz="quarter" idx="13"/>
          </p:nvPr>
        </p:nvSpPr>
        <p:spPr>
          <a:xfrm>
            <a:off x="8439912" y="2372650"/>
            <a:ext cx="329184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D08E5547-BBB9-4D87-A012-6BC6B1330861}"/>
              </a:ext>
            </a:extLst>
          </p:cNvPr>
          <p:cNvSpPr>
            <a:spLocks noGrp="1"/>
          </p:cNvSpPr>
          <p:nvPr>
            <p:ph sz="quarter" idx="14"/>
          </p:nvPr>
        </p:nvSpPr>
        <p:spPr>
          <a:xfrm>
            <a:off x="8439912" y="3203687"/>
            <a:ext cx="3291840" cy="2968511"/>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2261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9/4/20XX</a:t>
            </a:r>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5A5C87-DF58-40C8-B092-1DE63DB4547E}" type="slidenum">
              <a:rPr lang="en-US" smtClean="0"/>
              <a:t>‹#›</a:t>
            </a:fld>
            <a:endParaRPr lang="en-US" dirty="0"/>
          </a:p>
        </p:txBody>
      </p:sp>
    </p:spTree>
    <p:extLst>
      <p:ext uri="{BB962C8B-B14F-4D97-AF65-F5344CB8AC3E}">
        <p14:creationId xmlns:p14="http://schemas.microsoft.com/office/powerpoint/2010/main" val="1785134420"/>
      </p:ext>
    </p:extLst>
  </p:cSld>
  <p:clrMap bg1="lt1" tx1="dk1" bg2="lt2" tx2="dk2" accent1="accent1" accent2="accent2" accent3="accent3" accent4="accent4" accent5="accent5" accent6="accent6" hlink="hlink" folHlink="folHlink"/>
  <p:sldLayoutIdLst>
    <p:sldLayoutId id="2147483721" r:id="rId1"/>
    <p:sldLayoutId id="2147483730" r:id="rId2"/>
    <p:sldLayoutId id="2147483731" r:id="rId3"/>
    <p:sldLayoutId id="2147483723" r:id="rId4"/>
    <p:sldLayoutId id="2147483722" r:id="rId5"/>
    <p:sldLayoutId id="2147483732" r:id="rId6"/>
    <p:sldLayoutId id="2147483736" r:id="rId7"/>
    <p:sldLayoutId id="2147483725" r:id="rId8"/>
    <p:sldLayoutId id="2147483733" r:id="rId9"/>
    <p:sldLayoutId id="2147483734" r:id="rId10"/>
    <p:sldLayoutId id="2147483735" r:id="rId11"/>
    <p:sldLayoutId id="2147483726" r:id="rId12"/>
    <p:sldLayoutId id="2147483727" r:id="rId13"/>
    <p:sldLayoutId id="2147483728" r:id="rId14"/>
    <p:sldLayoutId id="2147483729" r:id="rId1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s://ndgov.sharepoint.com/:w:/r/sites/-Tm-DHS-BH-Quality-Management-CommunityConnect/Shared%20Documents/Community%20Connect/CC%20Internal%20Cheat%20Sheets%2010.25.22.docx?d=w6561f79aacce4b39b007f29b23d48b22&amp;csf=1&amp;web=1&amp;e=VTYBdT" TargetMode="External"/><Relationship Id="rId2" Type="http://schemas.openxmlformats.org/officeDocument/2006/relationships/hyperlink" Target="https://ndgov.sharepoint.com/:w:/r/sites/-Tm-DHS-BH-Quality-Management-CommunityConnect/Shared%20Documents/Community%20Connect/CC%20Internal%20SOP%20Draft%209.16.22.docx?d=w7b40a60035f24ffcb7221e76c00b7fee&amp;csf=1&amp;web=1&amp;e=XgP2UG" TargetMode="Externa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g"/><Relationship Id="rId7" Type="http://schemas.openxmlformats.org/officeDocument/2006/relationships/image" Target="../media/image55.svg"/><Relationship Id="rId2" Type="http://schemas.openxmlformats.org/officeDocument/2006/relationships/image" Target="../media/image50.jpg"/><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jpg"/><Relationship Id="rId4" Type="http://schemas.openxmlformats.org/officeDocument/2006/relationships/image" Target="../media/image52.jpg"/><Relationship Id="rId9" Type="http://schemas.openxmlformats.org/officeDocument/2006/relationships/image" Target="../media/image57.sv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D9D20-B4BB-42AA-8DDD-68CC9F1D95DB}"/>
              </a:ext>
            </a:extLst>
          </p:cNvPr>
          <p:cNvSpPr>
            <a:spLocks noGrp="1"/>
          </p:cNvSpPr>
          <p:nvPr>
            <p:ph type="ctrTitle"/>
          </p:nvPr>
        </p:nvSpPr>
        <p:spPr>
          <a:xfrm>
            <a:off x="1074419" y="1933575"/>
            <a:ext cx="7013448" cy="2990849"/>
          </a:xfrm>
        </p:spPr>
        <p:txBody>
          <a:bodyPr anchor="ctr">
            <a:normAutofit/>
          </a:bodyPr>
          <a:lstStyle/>
          <a:p>
            <a:pPr algn="l"/>
            <a:r>
              <a:rPr lang="en-US" sz="5400"/>
              <a:t>Community Connect</a:t>
            </a:r>
          </a:p>
        </p:txBody>
      </p:sp>
      <p:sp>
        <p:nvSpPr>
          <p:cNvPr id="3" name="Subtitle 2">
            <a:extLst>
              <a:ext uri="{FF2B5EF4-FFF2-40B4-BE49-F238E27FC236}">
                <a16:creationId xmlns:a16="http://schemas.microsoft.com/office/drawing/2014/main" id="{ED9E8FDB-60EE-45AE-BB89-9A561A61C2AC}"/>
              </a:ext>
            </a:extLst>
          </p:cNvPr>
          <p:cNvSpPr>
            <a:spLocks noGrp="1"/>
          </p:cNvSpPr>
          <p:nvPr>
            <p:ph type="subTitle" idx="1"/>
          </p:nvPr>
        </p:nvSpPr>
        <p:spPr>
          <a:xfrm>
            <a:off x="8610600" y="1933574"/>
            <a:ext cx="2686812" cy="2990849"/>
          </a:xfrm>
        </p:spPr>
        <p:txBody>
          <a:bodyPr anchor="ctr">
            <a:normAutofit/>
          </a:bodyPr>
          <a:lstStyle/>
          <a:p>
            <a:pPr algn="l"/>
            <a:r>
              <a:rPr lang="en-US" dirty="0"/>
              <a:t>Portal Training </a:t>
            </a:r>
          </a:p>
        </p:txBody>
      </p:sp>
    </p:spTree>
    <p:extLst>
      <p:ext uri="{BB962C8B-B14F-4D97-AF65-F5344CB8AC3E}">
        <p14:creationId xmlns:p14="http://schemas.microsoft.com/office/powerpoint/2010/main" val="1242573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9AAB6A-3182-461D-89B0-33C4C853FFD4}"/>
              </a:ext>
            </a:extLst>
          </p:cNvPr>
          <p:cNvSpPr>
            <a:spLocks noGrp="1"/>
          </p:cNvSpPr>
          <p:nvPr>
            <p:ph type="sldNum" sz="quarter" idx="12"/>
          </p:nvPr>
        </p:nvSpPr>
        <p:spPr>
          <a:xfrm>
            <a:off x="7539793" y="6356350"/>
            <a:ext cx="4038594" cy="365125"/>
          </a:xfrm>
        </p:spPr>
        <p:txBody>
          <a:bodyPr/>
          <a:lstStyle/>
          <a:p>
            <a:fld id="{A65A5C87-DF58-40C8-B092-1DE63DB4547E}" type="slidenum">
              <a:rPr lang="en-US" smtClean="0"/>
              <a:t>10</a:t>
            </a:fld>
            <a:endParaRPr lang="en-US" dirty="0"/>
          </a:p>
        </p:txBody>
      </p:sp>
      <p:pic>
        <p:nvPicPr>
          <p:cNvPr id="6" name="Picture 5">
            <a:extLst>
              <a:ext uri="{FF2B5EF4-FFF2-40B4-BE49-F238E27FC236}">
                <a16:creationId xmlns:a16="http://schemas.microsoft.com/office/drawing/2014/main" id="{296693B8-3696-4715-9DF6-979CF4C6F2AA}"/>
              </a:ext>
            </a:extLst>
          </p:cNvPr>
          <p:cNvPicPr>
            <a:picLocks noChangeAspect="1"/>
          </p:cNvPicPr>
          <p:nvPr/>
        </p:nvPicPr>
        <p:blipFill>
          <a:blip r:embed="rId2"/>
          <a:stretch>
            <a:fillRect/>
          </a:stretch>
        </p:blipFill>
        <p:spPr>
          <a:xfrm>
            <a:off x="701846" y="1027612"/>
            <a:ext cx="7800472" cy="5830387"/>
          </a:xfrm>
          <a:prstGeom prst="rect">
            <a:avLst/>
          </a:prstGeom>
        </p:spPr>
      </p:pic>
      <p:sp>
        <p:nvSpPr>
          <p:cNvPr id="8" name="Rectangle 7">
            <a:extLst>
              <a:ext uri="{FF2B5EF4-FFF2-40B4-BE49-F238E27FC236}">
                <a16:creationId xmlns:a16="http://schemas.microsoft.com/office/drawing/2014/main" id="{8ACFDD9E-A4DA-40EA-B76F-595682794FC8}"/>
              </a:ext>
            </a:extLst>
          </p:cNvPr>
          <p:cNvSpPr/>
          <p:nvPr/>
        </p:nvSpPr>
        <p:spPr>
          <a:xfrm>
            <a:off x="613614" y="1874687"/>
            <a:ext cx="7800472" cy="15769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E8D410A-8357-4FB2-9614-1A2CFC464A82}"/>
              </a:ext>
            </a:extLst>
          </p:cNvPr>
          <p:cNvSpPr/>
          <p:nvPr/>
        </p:nvSpPr>
        <p:spPr>
          <a:xfrm>
            <a:off x="613612" y="3669631"/>
            <a:ext cx="7800471" cy="2770045"/>
          </a:xfrm>
          <a:prstGeom prst="rect">
            <a:avLst/>
          </a:prstGeom>
          <a:solidFill>
            <a:srgbClr val="F2F2F2">
              <a:alpha val="69804"/>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0296E15-3138-4D9A-A134-5A7542808A30}"/>
              </a:ext>
            </a:extLst>
          </p:cNvPr>
          <p:cNvSpPr txBox="1"/>
          <p:nvPr/>
        </p:nvSpPr>
        <p:spPr>
          <a:xfrm>
            <a:off x="272907" y="360401"/>
            <a:ext cx="4547937" cy="523220"/>
          </a:xfrm>
          <a:prstGeom prst="rect">
            <a:avLst/>
          </a:prstGeom>
          <a:noFill/>
        </p:spPr>
        <p:txBody>
          <a:bodyPr wrap="square" rtlCol="0">
            <a:spAutoFit/>
          </a:bodyPr>
          <a:lstStyle/>
          <a:p>
            <a:r>
              <a:rPr lang="en-US" sz="2800" dirty="0"/>
              <a:t>Referral Response</a:t>
            </a:r>
          </a:p>
        </p:txBody>
      </p:sp>
      <p:sp>
        <p:nvSpPr>
          <p:cNvPr id="11" name="Oval 10">
            <a:extLst>
              <a:ext uri="{FF2B5EF4-FFF2-40B4-BE49-F238E27FC236}">
                <a16:creationId xmlns:a16="http://schemas.microsoft.com/office/drawing/2014/main" id="{928B7CF2-3A69-45B0-9089-E87C0CCD26D5}"/>
              </a:ext>
            </a:extLst>
          </p:cNvPr>
          <p:cNvSpPr/>
          <p:nvPr/>
        </p:nvSpPr>
        <p:spPr>
          <a:xfrm>
            <a:off x="7082599" y="2937991"/>
            <a:ext cx="425113" cy="3558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A620F8B-5BCB-41D6-BB49-F48F32D9F5A7}"/>
              </a:ext>
            </a:extLst>
          </p:cNvPr>
          <p:cNvPicPr>
            <a:picLocks noChangeAspect="1"/>
          </p:cNvPicPr>
          <p:nvPr/>
        </p:nvPicPr>
        <p:blipFill>
          <a:blip r:embed="rId3"/>
          <a:stretch>
            <a:fillRect/>
          </a:stretch>
        </p:blipFill>
        <p:spPr>
          <a:xfrm>
            <a:off x="9870678" y="2171754"/>
            <a:ext cx="1619476" cy="1028844"/>
          </a:xfrm>
          <a:prstGeom prst="rect">
            <a:avLst/>
          </a:prstGeom>
        </p:spPr>
      </p:pic>
      <p:cxnSp>
        <p:nvCxnSpPr>
          <p:cNvPr id="15" name="Straight Arrow Connector 14">
            <a:extLst>
              <a:ext uri="{FF2B5EF4-FFF2-40B4-BE49-F238E27FC236}">
                <a16:creationId xmlns:a16="http://schemas.microsoft.com/office/drawing/2014/main" id="{031C439E-A5EC-4588-BA70-DC45E72C451E}"/>
              </a:ext>
            </a:extLst>
          </p:cNvPr>
          <p:cNvCxnSpPr>
            <a:stCxn id="11" idx="6"/>
          </p:cNvCxnSpPr>
          <p:nvPr/>
        </p:nvCxnSpPr>
        <p:spPr>
          <a:xfrm flipV="1">
            <a:off x="7507712" y="2586789"/>
            <a:ext cx="2153646" cy="5291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CBE2A398-CE3E-4D57-89DE-43062352E9B6}"/>
              </a:ext>
            </a:extLst>
          </p:cNvPr>
          <p:cNvSpPr/>
          <p:nvPr/>
        </p:nvSpPr>
        <p:spPr>
          <a:xfrm>
            <a:off x="10022305" y="2760054"/>
            <a:ext cx="697832" cy="4405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6183B85-4128-4A72-865E-9FEE8573E0F6}"/>
              </a:ext>
            </a:extLst>
          </p:cNvPr>
          <p:cNvSpPr/>
          <p:nvPr/>
        </p:nvSpPr>
        <p:spPr>
          <a:xfrm>
            <a:off x="536117" y="1027612"/>
            <a:ext cx="1028700" cy="571500"/>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212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99DD46-7A8D-48D5-A859-A82AA0493CC6}"/>
              </a:ext>
            </a:extLst>
          </p:cNvPr>
          <p:cNvSpPr>
            <a:spLocks noGrp="1"/>
          </p:cNvSpPr>
          <p:nvPr>
            <p:ph type="sldNum" sz="quarter" idx="12"/>
          </p:nvPr>
        </p:nvSpPr>
        <p:spPr/>
        <p:txBody>
          <a:bodyPr/>
          <a:lstStyle/>
          <a:p>
            <a:fld id="{A65A5C87-DF58-40C8-B092-1DE63DB4547E}" type="slidenum">
              <a:rPr lang="en-US" smtClean="0"/>
              <a:t>11</a:t>
            </a:fld>
            <a:endParaRPr lang="en-US" dirty="0"/>
          </a:p>
        </p:txBody>
      </p:sp>
      <p:pic>
        <p:nvPicPr>
          <p:cNvPr id="7" name="Picture 6">
            <a:extLst>
              <a:ext uri="{FF2B5EF4-FFF2-40B4-BE49-F238E27FC236}">
                <a16:creationId xmlns:a16="http://schemas.microsoft.com/office/drawing/2014/main" id="{E07F7FA6-A80A-41E7-96DA-B291094B0CBB}"/>
              </a:ext>
            </a:extLst>
          </p:cNvPr>
          <p:cNvPicPr>
            <a:picLocks noChangeAspect="1"/>
          </p:cNvPicPr>
          <p:nvPr/>
        </p:nvPicPr>
        <p:blipFill>
          <a:blip r:embed="rId2"/>
          <a:stretch>
            <a:fillRect/>
          </a:stretch>
        </p:blipFill>
        <p:spPr>
          <a:xfrm>
            <a:off x="248651" y="320679"/>
            <a:ext cx="3930586" cy="6035671"/>
          </a:xfrm>
          <a:prstGeom prst="rect">
            <a:avLst/>
          </a:prstGeom>
          <a:ln>
            <a:solidFill>
              <a:schemeClr val="tx2"/>
            </a:solidFill>
          </a:ln>
        </p:spPr>
      </p:pic>
      <p:pic>
        <p:nvPicPr>
          <p:cNvPr id="11" name="Picture 10">
            <a:extLst>
              <a:ext uri="{FF2B5EF4-FFF2-40B4-BE49-F238E27FC236}">
                <a16:creationId xmlns:a16="http://schemas.microsoft.com/office/drawing/2014/main" id="{5C024BB5-90C6-43C9-8149-6708413014DF}"/>
              </a:ext>
            </a:extLst>
          </p:cNvPr>
          <p:cNvPicPr>
            <a:picLocks noChangeAspect="1"/>
          </p:cNvPicPr>
          <p:nvPr/>
        </p:nvPicPr>
        <p:blipFill>
          <a:blip r:embed="rId3"/>
          <a:stretch>
            <a:fillRect/>
          </a:stretch>
        </p:blipFill>
        <p:spPr>
          <a:xfrm>
            <a:off x="7652084" y="320679"/>
            <a:ext cx="3858396" cy="3313838"/>
          </a:xfrm>
          <a:prstGeom prst="rect">
            <a:avLst/>
          </a:prstGeom>
        </p:spPr>
      </p:pic>
      <p:pic>
        <p:nvPicPr>
          <p:cNvPr id="13" name="Picture 12">
            <a:extLst>
              <a:ext uri="{FF2B5EF4-FFF2-40B4-BE49-F238E27FC236}">
                <a16:creationId xmlns:a16="http://schemas.microsoft.com/office/drawing/2014/main" id="{A9A17496-088F-4F81-BF95-562A0F73CE1E}"/>
              </a:ext>
            </a:extLst>
          </p:cNvPr>
          <p:cNvPicPr>
            <a:picLocks noChangeAspect="1"/>
          </p:cNvPicPr>
          <p:nvPr/>
        </p:nvPicPr>
        <p:blipFill>
          <a:blip r:embed="rId4"/>
          <a:stretch>
            <a:fillRect/>
          </a:stretch>
        </p:blipFill>
        <p:spPr>
          <a:xfrm>
            <a:off x="4343401" y="320679"/>
            <a:ext cx="2390261" cy="2952675"/>
          </a:xfrm>
          <a:prstGeom prst="rect">
            <a:avLst/>
          </a:prstGeom>
        </p:spPr>
      </p:pic>
      <p:sp>
        <p:nvSpPr>
          <p:cNvPr id="14" name="Rectangle 13">
            <a:extLst>
              <a:ext uri="{FF2B5EF4-FFF2-40B4-BE49-F238E27FC236}">
                <a16:creationId xmlns:a16="http://schemas.microsoft.com/office/drawing/2014/main" id="{95D85859-A991-4FB7-881F-C2A4E7B2FD34}"/>
              </a:ext>
            </a:extLst>
          </p:cNvPr>
          <p:cNvSpPr/>
          <p:nvPr/>
        </p:nvSpPr>
        <p:spPr>
          <a:xfrm>
            <a:off x="4343401" y="188329"/>
            <a:ext cx="7495673" cy="344618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14E7A457-B77E-4DDE-A47F-8EF3CC3E582A}"/>
              </a:ext>
            </a:extLst>
          </p:cNvPr>
          <p:cNvPicPr>
            <a:picLocks noChangeAspect="1"/>
          </p:cNvPicPr>
          <p:nvPr/>
        </p:nvPicPr>
        <p:blipFill>
          <a:blip r:embed="rId5"/>
          <a:stretch>
            <a:fillRect/>
          </a:stretch>
        </p:blipFill>
        <p:spPr>
          <a:xfrm>
            <a:off x="4356286" y="3734129"/>
            <a:ext cx="2377376" cy="2935542"/>
          </a:xfrm>
          <a:prstGeom prst="rect">
            <a:avLst/>
          </a:prstGeom>
          <a:ln>
            <a:solidFill>
              <a:schemeClr val="tx2"/>
            </a:solidFill>
          </a:ln>
        </p:spPr>
      </p:pic>
      <p:cxnSp>
        <p:nvCxnSpPr>
          <p:cNvPr id="18" name="Straight Arrow Connector 17">
            <a:extLst>
              <a:ext uri="{FF2B5EF4-FFF2-40B4-BE49-F238E27FC236}">
                <a16:creationId xmlns:a16="http://schemas.microsoft.com/office/drawing/2014/main" id="{0A223E61-6477-4C93-85B1-92BCAF4E10BF}"/>
              </a:ext>
            </a:extLst>
          </p:cNvPr>
          <p:cNvCxnSpPr>
            <a:cxnSpLocks/>
          </p:cNvCxnSpPr>
          <p:nvPr/>
        </p:nvCxnSpPr>
        <p:spPr>
          <a:xfrm flipV="1">
            <a:off x="2719137" y="637674"/>
            <a:ext cx="1820780" cy="404261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5A5CDDEE-0108-4FE4-9DFF-279E395B9A87}"/>
              </a:ext>
            </a:extLst>
          </p:cNvPr>
          <p:cNvSpPr/>
          <p:nvPr/>
        </p:nvSpPr>
        <p:spPr>
          <a:xfrm>
            <a:off x="6328611" y="1900989"/>
            <a:ext cx="405051" cy="3368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2FE7B5DB-7E28-420D-B852-5CD60ADC6674}"/>
              </a:ext>
            </a:extLst>
          </p:cNvPr>
          <p:cNvCxnSpPr>
            <a:stCxn id="20" idx="6"/>
          </p:cNvCxnSpPr>
          <p:nvPr/>
        </p:nvCxnSpPr>
        <p:spPr>
          <a:xfrm flipV="1">
            <a:off x="6733662" y="1539827"/>
            <a:ext cx="786075" cy="52960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5469DFFB-E286-49FE-A7B2-670604C6FDAB}"/>
              </a:ext>
            </a:extLst>
          </p:cNvPr>
          <p:cNvSpPr/>
          <p:nvPr/>
        </p:nvSpPr>
        <p:spPr>
          <a:xfrm>
            <a:off x="9613232" y="3288580"/>
            <a:ext cx="589547" cy="3459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09A5F601-B11D-4169-B369-7E99AA3F5EEA}"/>
              </a:ext>
            </a:extLst>
          </p:cNvPr>
          <p:cNvCxnSpPr>
            <a:cxnSpLocks/>
          </p:cNvCxnSpPr>
          <p:nvPr/>
        </p:nvCxnSpPr>
        <p:spPr>
          <a:xfrm flipV="1">
            <a:off x="2851484" y="3898232"/>
            <a:ext cx="1600200" cy="99862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016CDEC7-F3A7-4903-AED5-03CA0B73431F}"/>
              </a:ext>
            </a:extLst>
          </p:cNvPr>
          <p:cNvSpPr/>
          <p:nvPr/>
        </p:nvSpPr>
        <p:spPr>
          <a:xfrm>
            <a:off x="4356286" y="4259394"/>
            <a:ext cx="2293437" cy="6846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CE658D9-A8B3-4BB3-9CEB-5D404A2449B7}"/>
              </a:ext>
            </a:extLst>
          </p:cNvPr>
          <p:cNvSpPr/>
          <p:nvPr/>
        </p:nvSpPr>
        <p:spPr>
          <a:xfrm>
            <a:off x="4356286" y="2959768"/>
            <a:ext cx="741373" cy="4131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E415F8DF-D0D6-4640-A63C-694639D9F7B1}"/>
              </a:ext>
            </a:extLst>
          </p:cNvPr>
          <p:cNvCxnSpPr/>
          <p:nvPr/>
        </p:nvCxnSpPr>
        <p:spPr>
          <a:xfrm flipH="1" flipV="1">
            <a:off x="5458339" y="3128211"/>
            <a:ext cx="4154893" cy="3092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6B45947C-1ACA-4200-82CE-0B5B2A21E15A}"/>
              </a:ext>
            </a:extLst>
          </p:cNvPr>
          <p:cNvSpPr/>
          <p:nvPr/>
        </p:nvSpPr>
        <p:spPr>
          <a:xfrm>
            <a:off x="4192122" y="6241255"/>
            <a:ext cx="905537" cy="4284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descr="Checkmark with solid fill">
            <a:extLst>
              <a:ext uri="{FF2B5EF4-FFF2-40B4-BE49-F238E27FC236}">
                <a16:creationId xmlns:a16="http://schemas.microsoft.com/office/drawing/2014/main" id="{24EDD5BC-18BC-4D54-94B9-5FACCD5FB6A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42494" y="1580257"/>
            <a:ext cx="448743" cy="448743"/>
          </a:xfrm>
          <a:prstGeom prst="rect">
            <a:avLst/>
          </a:prstGeom>
        </p:spPr>
      </p:pic>
      <p:sp>
        <p:nvSpPr>
          <p:cNvPr id="34" name="TextBox 33">
            <a:extLst>
              <a:ext uri="{FF2B5EF4-FFF2-40B4-BE49-F238E27FC236}">
                <a16:creationId xmlns:a16="http://schemas.microsoft.com/office/drawing/2014/main" id="{08A42C1B-51F0-42B6-88B7-718419DBF118}"/>
              </a:ext>
            </a:extLst>
          </p:cNvPr>
          <p:cNvSpPr txBox="1"/>
          <p:nvPr/>
        </p:nvSpPr>
        <p:spPr>
          <a:xfrm>
            <a:off x="8722896" y="5201900"/>
            <a:ext cx="3116178" cy="738664"/>
          </a:xfrm>
          <a:prstGeom prst="rect">
            <a:avLst/>
          </a:prstGeom>
          <a:noFill/>
        </p:spPr>
        <p:txBody>
          <a:bodyPr wrap="square" rtlCol="0">
            <a:spAutoFit/>
          </a:bodyPr>
          <a:lstStyle/>
          <a:p>
            <a:pPr algn="r"/>
            <a:r>
              <a:rPr lang="en-US" sz="2400" dirty="0"/>
              <a:t>Referral Response</a:t>
            </a:r>
          </a:p>
          <a:p>
            <a:pPr algn="r"/>
            <a:r>
              <a:rPr lang="en-US" i="1" dirty="0"/>
              <a:t>continued</a:t>
            </a:r>
            <a:endParaRPr lang="en-US" sz="2400" i="1" dirty="0"/>
          </a:p>
        </p:txBody>
      </p:sp>
    </p:spTree>
    <p:extLst>
      <p:ext uri="{BB962C8B-B14F-4D97-AF65-F5344CB8AC3E}">
        <p14:creationId xmlns:p14="http://schemas.microsoft.com/office/powerpoint/2010/main" val="395472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4"/>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0"/>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2"/>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1"/>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3"/>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3"/>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30"/>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25"/>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16"/>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27"/>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0" grpId="0" animBg="1"/>
      <p:bldP spid="20" grpId="1" animBg="1"/>
      <p:bldP spid="23" grpId="0" animBg="1"/>
      <p:bldP spid="23" grpId="1" animBg="1"/>
      <p:bldP spid="27" grpId="0" animBg="1"/>
      <p:bldP spid="27" grpId="1" animBg="1"/>
      <p:bldP spid="28" grpId="0" animBg="1"/>
      <p:bldP spid="28" grpId="1" animBg="1"/>
      <p:bldP spid="31" grpId="0" animBg="1"/>
      <p:bldP spid="3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8138D20-CC8E-4F95-8970-E44DA9706F48}"/>
              </a:ext>
            </a:extLst>
          </p:cNvPr>
          <p:cNvPicPr>
            <a:picLocks noChangeAspect="1"/>
          </p:cNvPicPr>
          <p:nvPr/>
        </p:nvPicPr>
        <p:blipFill rotWithShape="1">
          <a:blip r:embed="rId2"/>
          <a:srcRect b="11417"/>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9FA98EAA-A866-4C95-A2A8-44E46FBA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56000">
                <a:schemeClr val="tx1">
                  <a:alpha val="40000"/>
                </a:schemeClr>
              </a:gs>
              <a:gs pos="100000">
                <a:schemeClr val="tx1">
                  <a:alpha val="8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1598E3B0-B881-402E-B367-BD6DC4704907}"/>
              </a:ext>
            </a:extLst>
          </p:cNvPr>
          <p:cNvSpPr>
            <a:spLocks noGrp="1"/>
          </p:cNvSpPr>
          <p:nvPr>
            <p:ph type="body" idx="1"/>
          </p:nvPr>
        </p:nvSpPr>
        <p:spPr>
          <a:xfrm>
            <a:off x="2615738" y="5680637"/>
            <a:ext cx="6960524" cy="598516"/>
          </a:xfrm>
        </p:spPr>
        <p:txBody>
          <a:bodyPr vert="horz" lIns="91440" tIns="45720" rIns="91440" bIns="45720" rtlCol="0" anchor="t">
            <a:normAutofit/>
          </a:bodyPr>
          <a:lstStyle/>
          <a:p>
            <a:pPr algn="ctr">
              <a:lnSpc>
                <a:spcPct val="100000"/>
              </a:lnSpc>
            </a:pPr>
            <a:r>
              <a:rPr lang="en-US" sz="1600"/>
              <a:t>System will send a notification to the assigned Care Coordinator and cc: the agency’s email address</a:t>
            </a:r>
          </a:p>
        </p:txBody>
      </p:sp>
    </p:spTree>
    <p:extLst>
      <p:ext uri="{BB962C8B-B14F-4D97-AF65-F5344CB8AC3E}">
        <p14:creationId xmlns:p14="http://schemas.microsoft.com/office/powerpoint/2010/main" val="3197534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A0AD70-F46D-4B0F-B03E-2B83F0FE6046}"/>
              </a:ext>
            </a:extLst>
          </p:cNvPr>
          <p:cNvSpPr txBox="1"/>
          <p:nvPr/>
        </p:nvSpPr>
        <p:spPr>
          <a:xfrm>
            <a:off x="1416999" y="161815"/>
            <a:ext cx="9144000" cy="2438732"/>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7200" dirty="0">
                <a:latin typeface="+mj-lt"/>
                <a:ea typeface="+mj-ea"/>
                <a:cs typeface="+mj-cs"/>
              </a:rPr>
              <a:t>Submit Case Note</a:t>
            </a:r>
          </a:p>
        </p:txBody>
      </p:sp>
      <p:sp>
        <p:nvSpPr>
          <p:cNvPr id="4" name="Slide Number Placeholder 3">
            <a:extLst>
              <a:ext uri="{FF2B5EF4-FFF2-40B4-BE49-F238E27FC236}">
                <a16:creationId xmlns:a16="http://schemas.microsoft.com/office/drawing/2014/main" id="{229F84AF-7342-4D82-AD6E-62C83A03B3BC}"/>
              </a:ext>
            </a:extLst>
          </p:cNvPr>
          <p:cNvSpPr>
            <a:spLocks noGrp="1"/>
          </p:cNvSpPr>
          <p:nvPr>
            <p:ph type="sldNum" sz="quarter" idx="12"/>
          </p:nvPr>
        </p:nvSpPr>
        <p:spPr>
          <a:xfrm>
            <a:off x="10489019" y="6356350"/>
            <a:ext cx="1268818" cy="365125"/>
          </a:xfrm>
        </p:spPr>
        <p:txBody>
          <a:bodyPr vert="horz" lIns="91440" tIns="45720" rIns="91440" bIns="45720" rtlCol="0" anchor="ctr">
            <a:normAutofit/>
          </a:bodyPr>
          <a:lstStyle/>
          <a:p>
            <a:pPr>
              <a:spcAft>
                <a:spcPts val="600"/>
              </a:spcAft>
            </a:pPr>
            <a:fld id="{A65A5C87-DF58-40C8-B092-1DE63DB4547E}" type="slidenum">
              <a:rPr lang="en-US" smtClean="0"/>
              <a:pPr>
                <a:spcAft>
                  <a:spcPts val="600"/>
                </a:spcAft>
              </a:pPr>
              <a:t>13</a:t>
            </a:fld>
            <a:endParaRPr lang="en-US"/>
          </a:p>
        </p:txBody>
      </p:sp>
      <p:sp>
        <p:nvSpPr>
          <p:cNvPr id="19" name="TextBox 18">
            <a:extLst>
              <a:ext uri="{FF2B5EF4-FFF2-40B4-BE49-F238E27FC236}">
                <a16:creationId xmlns:a16="http://schemas.microsoft.com/office/drawing/2014/main" id="{7E5BA864-C74B-4A29-A6B5-BA0CAFB591F1}"/>
              </a:ext>
            </a:extLst>
          </p:cNvPr>
          <p:cNvSpPr txBox="1"/>
          <p:nvPr/>
        </p:nvSpPr>
        <p:spPr>
          <a:xfrm>
            <a:off x="2480553" y="1927435"/>
            <a:ext cx="6858000" cy="369332"/>
          </a:xfrm>
          <a:prstGeom prst="rect">
            <a:avLst/>
          </a:prstGeom>
          <a:noFill/>
        </p:spPr>
        <p:txBody>
          <a:bodyPr wrap="square" rtlCol="0">
            <a:spAutoFit/>
          </a:bodyPr>
          <a:lstStyle/>
          <a:p>
            <a:pPr algn="ctr"/>
            <a:r>
              <a:rPr lang="en-US" dirty="0">
                <a:solidFill>
                  <a:srgbClr val="C00000"/>
                </a:solidFill>
              </a:rPr>
              <a:t>Care Coordinators and Peer Support Specialists</a:t>
            </a:r>
          </a:p>
        </p:txBody>
      </p:sp>
      <p:pic>
        <p:nvPicPr>
          <p:cNvPr id="7" name="Picture 6">
            <a:extLst>
              <a:ext uri="{FF2B5EF4-FFF2-40B4-BE49-F238E27FC236}">
                <a16:creationId xmlns:a16="http://schemas.microsoft.com/office/drawing/2014/main" id="{7492C65B-70A7-4374-97B6-10AC8DA82C53}"/>
              </a:ext>
            </a:extLst>
          </p:cNvPr>
          <p:cNvPicPr>
            <a:picLocks noChangeAspect="1"/>
          </p:cNvPicPr>
          <p:nvPr/>
        </p:nvPicPr>
        <p:blipFill>
          <a:blip r:embed="rId2"/>
          <a:stretch>
            <a:fillRect/>
          </a:stretch>
        </p:blipFill>
        <p:spPr>
          <a:xfrm>
            <a:off x="1273363" y="2600547"/>
            <a:ext cx="9431271" cy="2966100"/>
          </a:xfrm>
          <a:prstGeom prst="rect">
            <a:avLst/>
          </a:prstGeom>
        </p:spPr>
      </p:pic>
      <p:sp>
        <p:nvSpPr>
          <p:cNvPr id="6" name="Oval 5">
            <a:extLst>
              <a:ext uri="{FF2B5EF4-FFF2-40B4-BE49-F238E27FC236}">
                <a16:creationId xmlns:a16="http://schemas.microsoft.com/office/drawing/2014/main" id="{8E99BE8A-5D23-483C-BB11-E0E6983DF7AF}"/>
              </a:ext>
            </a:extLst>
          </p:cNvPr>
          <p:cNvSpPr/>
          <p:nvPr/>
        </p:nvSpPr>
        <p:spPr>
          <a:xfrm>
            <a:off x="2480553" y="3768922"/>
            <a:ext cx="2035731" cy="1933153"/>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8641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B658E9-3986-4C86-B83A-D98F5C545224}"/>
              </a:ext>
            </a:extLst>
          </p:cNvPr>
          <p:cNvPicPr>
            <a:picLocks noChangeAspect="1"/>
          </p:cNvPicPr>
          <p:nvPr/>
        </p:nvPicPr>
        <p:blipFill>
          <a:blip r:embed="rId2"/>
          <a:stretch>
            <a:fillRect/>
          </a:stretch>
        </p:blipFill>
        <p:spPr>
          <a:xfrm>
            <a:off x="461343" y="704631"/>
            <a:ext cx="3996240" cy="1525645"/>
          </a:xfrm>
          <a:prstGeom prst="rect">
            <a:avLst/>
          </a:prstGeom>
          <a:ln>
            <a:solidFill>
              <a:schemeClr val="tx2"/>
            </a:solidFill>
          </a:ln>
        </p:spPr>
      </p:pic>
      <p:pic>
        <p:nvPicPr>
          <p:cNvPr id="8" name="Picture 7">
            <a:extLst>
              <a:ext uri="{FF2B5EF4-FFF2-40B4-BE49-F238E27FC236}">
                <a16:creationId xmlns:a16="http://schemas.microsoft.com/office/drawing/2014/main" id="{C8737997-309C-48F7-9B0F-8193D14AD5EA}"/>
              </a:ext>
            </a:extLst>
          </p:cNvPr>
          <p:cNvPicPr>
            <a:picLocks noChangeAspect="1"/>
          </p:cNvPicPr>
          <p:nvPr/>
        </p:nvPicPr>
        <p:blipFill>
          <a:blip r:embed="rId3"/>
          <a:stretch>
            <a:fillRect/>
          </a:stretch>
        </p:blipFill>
        <p:spPr>
          <a:xfrm>
            <a:off x="5025562" y="704631"/>
            <a:ext cx="6705095" cy="4800819"/>
          </a:xfrm>
          <a:prstGeom prst="rect">
            <a:avLst/>
          </a:prstGeom>
          <a:ln>
            <a:noFill/>
          </a:ln>
        </p:spPr>
      </p:pic>
      <p:sp>
        <p:nvSpPr>
          <p:cNvPr id="9" name="TextBox 8">
            <a:extLst>
              <a:ext uri="{FF2B5EF4-FFF2-40B4-BE49-F238E27FC236}">
                <a16:creationId xmlns:a16="http://schemas.microsoft.com/office/drawing/2014/main" id="{C1F0AA14-A253-48C3-B912-E7134FC0B654}"/>
              </a:ext>
            </a:extLst>
          </p:cNvPr>
          <p:cNvSpPr txBox="1"/>
          <p:nvPr/>
        </p:nvSpPr>
        <p:spPr>
          <a:xfrm>
            <a:off x="461343" y="2847975"/>
            <a:ext cx="3701082" cy="369332"/>
          </a:xfrm>
          <a:prstGeom prst="rect">
            <a:avLst/>
          </a:prstGeom>
          <a:noFill/>
        </p:spPr>
        <p:txBody>
          <a:bodyPr wrap="square" rtlCol="0">
            <a:spAutoFit/>
          </a:bodyPr>
          <a:lstStyle/>
          <a:p>
            <a:r>
              <a:rPr lang="en-US" dirty="0"/>
              <a:t>Click New Case Note</a:t>
            </a:r>
          </a:p>
        </p:txBody>
      </p:sp>
      <p:sp>
        <p:nvSpPr>
          <p:cNvPr id="10" name="TextBox 9">
            <a:extLst>
              <a:ext uri="{FF2B5EF4-FFF2-40B4-BE49-F238E27FC236}">
                <a16:creationId xmlns:a16="http://schemas.microsoft.com/office/drawing/2014/main" id="{107248FE-5425-4BCC-9394-E55D29945046}"/>
              </a:ext>
            </a:extLst>
          </p:cNvPr>
          <p:cNvSpPr txBox="1"/>
          <p:nvPr/>
        </p:nvSpPr>
        <p:spPr>
          <a:xfrm>
            <a:off x="461343" y="3286125"/>
            <a:ext cx="3076575" cy="369332"/>
          </a:xfrm>
          <a:prstGeom prst="rect">
            <a:avLst/>
          </a:prstGeom>
          <a:noFill/>
        </p:spPr>
        <p:txBody>
          <a:bodyPr wrap="square" rtlCol="0">
            <a:spAutoFit/>
          </a:bodyPr>
          <a:lstStyle/>
          <a:p>
            <a:r>
              <a:rPr lang="en-US" dirty="0"/>
              <a:t>Select Contact Type</a:t>
            </a:r>
          </a:p>
        </p:txBody>
      </p:sp>
      <p:sp>
        <p:nvSpPr>
          <p:cNvPr id="11" name="TextBox 10">
            <a:extLst>
              <a:ext uri="{FF2B5EF4-FFF2-40B4-BE49-F238E27FC236}">
                <a16:creationId xmlns:a16="http://schemas.microsoft.com/office/drawing/2014/main" id="{8F3840E2-661A-498D-8D32-5AB97684FDF1}"/>
              </a:ext>
            </a:extLst>
          </p:cNvPr>
          <p:cNvSpPr txBox="1"/>
          <p:nvPr/>
        </p:nvSpPr>
        <p:spPr>
          <a:xfrm>
            <a:off x="461341" y="4162425"/>
            <a:ext cx="3076575" cy="369332"/>
          </a:xfrm>
          <a:prstGeom prst="rect">
            <a:avLst/>
          </a:prstGeom>
          <a:noFill/>
        </p:spPr>
        <p:txBody>
          <a:bodyPr wrap="square" rtlCol="0">
            <a:spAutoFit/>
          </a:bodyPr>
          <a:lstStyle/>
          <a:p>
            <a:r>
              <a:rPr lang="en-US" dirty="0"/>
              <a:t>Enter Date of Contact</a:t>
            </a:r>
          </a:p>
        </p:txBody>
      </p:sp>
      <p:sp>
        <p:nvSpPr>
          <p:cNvPr id="12" name="TextBox 11">
            <a:extLst>
              <a:ext uri="{FF2B5EF4-FFF2-40B4-BE49-F238E27FC236}">
                <a16:creationId xmlns:a16="http://schemas.microsoft.com/office/drawing/2014/main" id="{EEA4FBD7-7AC1-4CFC-87A8-C61717576AC0}"/>
              </a:ext>
            </a:extLst>
          </p:cNvPr>
          <p:cNvSpPr txBox="1"/>
          <p:nvPr/>
        </p:nvSpPr>
        <p:spPr>
          <a:xfrm>
            <a:off x="461341" y="4600575"/>
            <a:ext cx="3076575" cy="369332"/>
          </a:xfrm>
          <a:prstGeom prst="rect">
            <a:avLst/>
          </a:prstGeom>
          <a:noFill/>
        </p:spPr>
        <p:txBody>
          <a:bodyPr wrap="square" rtlCol="0">
            <a:spAutoFit/>
          </a:bodyPr>
          <a:lstStyle/>
          <a:p>
            <a:r>
              <a:rPr lang="en-US" dirty="0"/>
              <a:t>Add Contact Notes</a:t>
            </a:r>
          </a:p>
        </p:txBody>
      </p:sp>
      <p:pic>
        <p:nvPicPr>
          <p:cNvPr id="14" name="Picture 13">
            <a:extLst>
              <a:ext uri="{FF2B5EF4-FFF2-40B4-BE49-F238E27FC236}">
                <a16:creationId xmlns:a16="http://schemas.microsoft.com/office/drawing/2014/main" id="{895985A7-02C9-46D9-827D-B7EEDE900437}"/>
              </a:ext>
            </a:extLst>
          </p:cNvPr>
          <p:cNvPicPr>
            <a:picLocks noChangeAspect="1"/>
          </p:cNvPicPr>
          <p:nvPr/>
        </p:nvPicPr>
        <p:blipFill>
          <a:blip r:embed="rId4"/>
          <a:stretch>
            <a:fillRect/>
          </a:stretch>
        </p:blipFill>
        <p:spPr>
          <a:xfrm>
            <a:off x="5087260" y="5453746"/>
            <a:ext cx="5669194" cy="1249662"/>
          </a:xfrm>
          <a:prstGeom prst="rect">
            <a:avLst/>
          </a:prstGeom>
        </p:spPr>
      </p:pic>
      <p:sp>
        <p:nvSpPr>
          <p:cNvPr id="15" name="Rectangle 14">
            <a:extLst>
              <a:ext uri="{FF2B5EF4-FFF2-40B4-BE49-F238E27FC236}">
                <a16:creationId xmlns:a16="http://schemas.microsoft.com/office/drawing/2014/main" id="{ED60CA05-D34A-43A3-A8B8-847DD586B476}"/>
              </a:ext>
            </a:extLst>
          </p:cNvPr>
          <p:cNvSpPr/>
          <p:nvPr/>
        </p:nvSpPr>
        <p:spPr>
          <a:xfrm>
            <a:off x="5025562" y="704631"/>
            <a:ext cx="6775913" cy="60168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5792423-D6C3-4982-B185-068DBE0DEC15}"/>
              </a:ext>
            </a:extLst>
          </p:cNvPr>
          <p:cNvSpPr txBox="1"/>
          <p:nvPr/>
        </p:nvSpPr>
        <p:spPr>
          <a:xfrm>
            <a:off x="461341" y="5038725"/>
            <a:ext cx="2457450" cy="369332"/>
          </a:xfrm>
          <a:prstGeom prst="rect">
            <a:avLst/>
          </a:prstGeom>
          <a:noFill/>
        </p:spPr>
        <p:txBody>
          <a:bodyPr wrap="square" rtlCol="0">
            <a:spAutoFit/>
          </a:bodyPr>
          <a:lstStyle/>
          <a:p>
            <a:r>
              <a:rPr lang="en-US" dirty="0"/>
              <a:t>Click Submit</a:t>
            </a:r>
          </a:p>
        </p:txBody>
      </p:sp>
      <p:sp>
        <p:nvSpPr>
          <p:cNvPr id="17" name="Oval 16">
            <a:extLst>
              <a:ext uri="{FF2B5EF4-FFF2-40B4-BE49-F238E27FC236}">
                <a16:creationId xmlns:a16="http://schemas.microsoft.com/office/drawing/2014/main" id="{2F3CA8BC-A751-449C-9EE6-008684FF0C56}"/>
              </a:ext>
            </a:extLst>
          </p:cNvPr>
          <p:cNvSpPr/>
          <p:nvPr/>
        </p:nvSpPr>
        <p:spPr>
          <a:xfrm>
            <a:off x="3457575" y="851775"/>
            <a:ext cx="1009533" cy="304800"/>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2C0CBFC7-02EB-4374-8469-2FAE86E8EB5B}"/>
              </a:ext>
            </a:extLst>
          </p:cNvPr>
          <p:cNvSpPr/>
          <p:nvPr/>
        </p:nvSpPr>
        <p:spPr>
          <a:xfrm rot="10800000">
            <a:off x="9274659" y="2932349"/>
            <a:ext cx="609600" cy="352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973F446-16D9-4978-840B-2CE0E51BA9CC}"/>
              </a:ext>
            </a:extLst>
          </p:cNvPr>
          <p:cNvSpPr/>
          <p:nvPr/>
        </p:nvSpPr>
        <p:spPr>
          <a:xfrm>
            <a:off x="11353801" y="957101"/>
            <a:ext cx="266700" cy="262099"/>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9319DD1E-AE49-46BF-9819-18D0675B00FE}"/>
              </a:ext>
            </a:extLst>
          </p:cNvPr>
          <p:cNvSpPr/>
          <p:nvPr/>
        </p:nvSpPr>
        <p:spPr>
          <a:xfrm rot="10800000">
            <a:off x="6286500" y="1551394"/>
            <a:ext cx="609600" cy="352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E28A3C5-DB43-47B2-B040-6719208C8E0E}"/>
              </a:ext>
            </a:extLst>
          </p:cNvPr>
          <p:cNvSpPr/>
          <p:nvPr/>
        </p:nvSpPr>
        <p:spPr>
          <a:xfrm>
            <a:off x="11229975" y="2173126"/>
            <a:ext cx="361950" cy="312899"/>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62193C6-F918-4516-9A72-03D76478D67A}"/>
              </a:ext>
            </a:extLst>
          </p:cNvPr>
          <p:cNvSpPr/>
          <p:nvPr/>
        </p:nvSpPr>
        <p:spPr>
          <a:xfrm>
            <a:off x="5035087" y="6391275"/>
            <a:ext cx="784688" cy="330200"/>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2419837-4DBE-4A3D-A636-3630854BF31D}"/>
              </a:ext>
            </a:extLst>
          </p:cNvPr>
          <p:cNvSpPr txBox="1"/>
          <p:nvPr/>
        </p:nvSpPr>
        <p:spPr>
          <a:xfrm>
            <a:off x="461341" y="3724275"/>
            <a:ext cx="2619375" cy="369332"/>
          </a:xfrm>
          <a:prstGeom prst="rect">
            <a:avLst/>
          </a:prstGeom>
          <a:noFill/>
        </p:spPr>
        <p:txBody>
          <a:bodyPr wrap="square" rtlCol="0">
            <a:spAutoFit/>
          </a:bodyPr>
          <a:lstStyle/>
          <a:p>
            <a:r>
              <a:rPr lang="en-US" dirty="0"/>
              <a:t>Enter Contact Duration</a:t>
            </a:r>
          </a:p>
        </p:txBody>
      </p:sp>
      <p:sp>
        <p:nvSpPr>
          <p:cNvPr id="24" name="TextBox 23">
            <a:extLst>
              <a:ext uri="{FF2B5EF4-FFF2-40B4-BE49-F238E27FC236}">
                <a16:creationId xmlns:a16="http://schemas.microsoft.com/office/drawing/2014/main" id="{3D136985-A5E7-4D3C-B922-9F3D524A91AE}"/>
              </a:ext>
            </a:extLst>
          </p:cNvPr>
          <p:cNvSpPr txBox="1"/>
          <p:nvPr/>
        </p:nvSpPr>
        <p:spPr>
          <a:xfrm>
            <a:off x="5191125" y="956550"/>
            <a:ext cx="2085975" cy="261610"/>
          </a:xfrm>
          <a:prstGeom prst="rect">
            <a:avLst/>
          </a:prstGeom>
          <a:noFill/>
        </p:spPr>
        <p:txBody>
          <a:bodyPr wrap="square" rtlCol="0">
            <a:spAutoFit/>
          </a:bodyPr>
          <a:lstStyle/>
          <a:p>
            <a:r>
              <a:rPr lang="en-US" sz="1100" dirty="0"/>
              <a:t>Text message</a:t>
            </a:r>
          </a:p>
        </p:txBody>
      </p:sp>
      <p:sp>
        <p:nvSpPr>
          <p:cNvPr id="25" name="TextBox 24">
            <a:extLst>
              <a:ext uri="{FF2B5EF4-FFF2-40B4-BE49-F238E27FC236}">
                <a16:creationId xmlns:a16="http://schemas.microsoft.com/office/drawing/2014/main" id="{7C2B9814-444F-4745-8170-403089814300}"/>
              </a:ext>
            </a:extLst>
          </p:cNvPr>
          <p:cNvSpPr txBox="1"/>
          <p:nvPr/>
        </p:nvSpPr>
        <p:spPr>
          <a:xfrm>
            <a:off x="5191125" y="1570443"/>
            <a:ext cx="714376" cy="276999"/>
          </a:xfrm>
          <a:prstGeom prst="rect">
            <a:avLst/>
          </a:prstGeom>
          <a:noFill/>
        </p:spPr>
        <p:txBody>
          <a:bodyPr wrap="square" rtlCol="0">
            <a:spAutoFit/>
          </a:bodyPr>
          <a:lstStyle/>
          <a:p>
            <a:r>
              <a:rPr lang="en-US" sz="1200" dirty="0"/>
              <a:t>15</a:t>
            </a:r>
          </a:p>
        </p:txBody>
      </p:sp>
      <p:sp>
        <p:nvSpPr>
          <p:cNvPr id="26" name="TextBox 25">
            <a:extLst>
              <a:ext uri="{FF2B5EF4-FFF2-40B4-BE49-F238E27FC236}">
                <a16:creationId xmlns:a16="http://schemas.microsoft.com/office/drawing/2014/main" id="{B6A8B245-6212-449A-9557-C8901E5E41FE}"/>
              </a:ext>
            </a:extLst>
          </p:cNvPr>
          <p:cNvSpPr txBox="1"/>
          <p:nvPr/>
        </p:nvSpPr>
        <p:spPr>
          <a:xfrm>
            <a:off x="5191126" y="2217324"/>
            <a:ext cx="1447800" cy="230832"/>
          </a:xfrm>
          <a:prstGeom prst="rect">
            <a:avLst/>
          </a:prstGeom>
          <a:solidFill>
            <a:schemeClr val="bg1"/>
          </a:solidFill>
        </p:spPr>
        <p:txBody>
          <a:bodyPr wrap="square" rtlCol="0">
            <a:spAutoFit/>
          </a:bodyPr>
          <a:lstStyle/>
          <a:p>
            <a:r>
              <a:rPr lang="en-US" sz="900" dirty="0"/>
              <a:t>11/1/2022</a:t>
            </a:r>
          </a:p>
        </p:txBody>
      </p:sp>
      <p:sp>
        <p:nvSpPr>
          <p:cNvPr id="27" name="TextBox 26">
            <a:extLst>
              <a:ext uri="{FF2B5EF4-FFF2-40B4-BE49-F238E27FC236}">
                <a16:creationId xmlns:a16="http://schemas.microsoft.com/office/drawing/2014/main" id="{987E6560-9D62-4333-A442-A4FCE68B74A8}"/>
              </a:ext>
            </a:extLst>
          </p:cNvPr>
          <p:cNvSpPr txBox="1"/>
          <p:nvPr/>
        </p:nvSpPr>
        <p:spPr>
          <a:xfrm>
            <a:off x="5267325" y="2902976"/>
            <a:ext cx="4276725" cy="369332"/>
          </a:xfrm>
          <a:prstGeom prst="rect">
            <a:avLst/>
          </a:prstGeom>
          <a:noFill/>
        </p:spPr>
        <p:txBody>
          <a:bodyPr wrap="square" rtlCol="0">
            <a:spAutoFit/>
          </a:bodyPr>
          <a:lstStyle/>
          <a:p>
            <a:r>
              <a:rPr lang="en-US" dirty="0"/>
              <a:t>Texting about housing applications</a:t>
            </a:r>
          </a:p>
        </p:txBody>
      </p:sp>
    </p:spTree>
    <p:extLst>
      <p:ext uri="{BB962C8B-B14F-4D97-AF65-F5344CB8AC3E}">
        <p14:creationId xmlns:p14="http://schemas.microsoft.com/office/powerpoint/2010/main" val="123306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3"/>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21"/>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12"/>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p:bldP spid="11" grpId="1"/>
      <p:bldP spid="12" grpId="0"/>
      <p:bldP spid="12" grpId="1"/>
      <p:bldP spid="16" grpId="0"/>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3" grpId="0"/>
      <p:bldP spid="23" grpId="1"/>
      <p:bldP spid="24" grpId="0"/>
      <p:bldP spid="25" grpId="0"/>
      <p:bldP spid="26" grpId="0" animBg="1"/>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A0AD70-F46D-4B0F-B03E-2B83F0FE6046}"/>
              </a:ext>
            </a:extLst>
          </p:cNvPr>
          <p:cNvSpPr txBox="1"/>
          <p:nvPr/>
        </p:nvSpPr>
        <p:spPr>
          <a:xfrm>
            <a:off x="1416999" y="161815"/>
            <a:ext cx="9144000" cy="2438732"/>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7200" dirty="0">
                <a:latin typeface="+mj-lt"/>
                <a:ea typeface="+mj-ea"/>
                <a:cs typeface="+mj-cs"/>
              </a:rPr>
              <a:t>Assign Peer Support</a:t>
            </a:r>
          </a:p>
        </p:txBody>
      </p:sp>
      <p:sp>
        <p:nvSpPr>
          <p:cNvPr id="4" name="Slide Number Placeholder 3">
            <a:extLst>
              <a:ext uri="{FF2B5EF4-FFF2-40B4-BE49-F238E27FC236}">
                <a16:creationId xmlns:a16="http://schemas.microsoft.com/office/drawing/2014/main" id="{229F84AF-7342-4D82-AD6E-62C83A03B3BC}"/>
              </a:ext>
            </a:extLst>
          </p:cNvPr>
          <p:cNvSpPr>
            <a:spLocks noGrp="1"/>
          </p:cNvSpPr>
          <p:nvPr>
            <p:ph type="sldNum" sz="quarter" idx="12"/>
          </p:nvPr>
        </p:nvSpPr>
        <p:spPr>
          <a:xfrm>
            <a:off x="10489019" y="6356350"/>
            <a:ext cx="1268818" cy="365125"/>
          </a:xfrm>
        </p:spPr>
        <p:txBody>
          <a:bodyPr vert="horz" lIns="91440" tIns="45720" rIns="91440" bIns="45720" rtlCol="0" anchor="ctr">
            <a:normAutofit/>
          </a:bodyPr>
          <a:lstStyle/>
          <a:p>
            <a:pPr>
              <a:spcAft>
                <a:spcPts val="600"/>
              </a:spcAft>
            </a:pPr>
            <a:fld id="{A65A5C87-DF58-40C8-B092-1DE63DB4547E}" type="slidenum">
              <a:rPr lang="en-US" smtClean="0"/>
              <a:pPr>
                <a:spcAft>
                  <a:spcPts val="600"/>
                </a:spcAft>
              </a:pPr>
              <a:t>15</a:t>
            </a:fld>
            <a:endParaRPr lang="en-US"/>
          </a:p>
        </p:txBody>
      </p:sp>
      <p:sp>
        <p:nvSpPr>
          <p:cNvPr id="19" name="TextBox 18">
            <a:extLst>
              <a:ext uri="{FF2B5EF4-FFF2-40B4-BE49-F238E27FC236}">
                <a16:creationId xmlns:a16="http://schemas.microsoft.com/office/drawing/2014/main" id="{7E5BA864-C74B-4A29-A6B5-BA0CAFB591F1}"/>
              </a:ext>
            </a:extLst>
          </p:cNvPr>
          <p:cNvSpPr txBox="1"/>
          <p:nvPr/>
        </p:nvSpPr>
        <p:spPr>
          <a:xfrm>
            <a:off x="2480553" y="1927435"/>
            <a:ext cx="6858000" cy="369332"/>
          </a:xfrm>
          <a:prstGeom prst="rect">
            <a:avLst/>
          </a:prstGeom>
          <a:noFill/>
        </p:spPr>
        <p:txBody>
          <a:bodyPr wrap="square" rtlCol="0">
            <a:spAutoFit/>
          </a:bodyPr>
          <a:lstStyle/>
          <a:p>
            <a:pPr algn="ctr"/>
            <a:r>
              <a:rPr lang="en-US" dirty="0">
                <a:solidFill>
                  <a:srgbClr val="C00000"/>
                </a:solidFill>
              </a:rPr>
              <a:t>Master and Support Administrators</a:t>
            </a:r>
          </a:p>
        </p:txBody>
      </p:sp>
      <p:pic>
        <p:nvPicPr>
          <p:cNvPr id="7" name="Picture 6">
            <a:extLst>
              <a:ext uri="{FF2B5EF4-FFF2-40B4-BE49-F238E27FC236}">
                <a16:creationId xmlns:a16="http://schemas.microsoft.com/office/drawing/2014/main" id="{1BCCFD6A-95DE-4807-87B3-DFC731EBDF04}"/>
              </a:ext>
            </a:extLst>
          </p:cNvPr>
          <p:cNvPicPr>
            <a:picLocks noChangeAspect="1"/>
          </p:cNvPicPr>
          <p:nvPr/>
        </p:nvPicPr>
        <p:blipFill>
          <a:blip r:embed="rId2"/>
          <a:stretch>
            <a:fillRect/>
          </a:stretch>
        </p:blipFill>
        <p:spPr>
          <a:xfrm>
            <a:off x="1244329" y="2501921"/>
            <a:ext cx="9316670" cy="2930059"/>
          </a:xfrm>
          <a:prstGeom prst="rect">
            <a:avLst/>
          </a:prstGeom>
        </p:spPr>
      </p:pic>
      <p:sp>
        <p:nvSpPr>
          <p:cNvPr id="6" name="Oval 5">
            <a:extLst>
              <a:ext uri="{FF2B5EF4-FFF2-40B4-BE49-F238E27FC236}">
                <a16:creationId xmlns:a16="http://schemas.microsoft.com/office/drawing/2014/main" id="{8E99BE8A-5D23-483C-BB11-E0E6983DF7AF}"/>
              </a:ext>
            </a:extLst>
          </p:cNvPr>
          <p:cNvSpPr/>
          <p:nvPr/>
        </p:nvSpPr>
        <p:spPr>
          <a:xfrm>
            <a:off x="4060269" y="3095810"/>
            <a:ext cx="2035731" cy="1933153"/>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0026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F138DF02-F488-45B3-8038-05614DE67DF4}"/>
              </a:ext>
            </a:extLst>
          </p:cNvPr>
          <p:cNvPicPr>
            <a:picLocks noChangeAspect="1"/>
          </p:cNvPicPr>
          <p:nvPr/>
        </p:nvPicPr>
        <p:blipFill>
          <a:blip r:embed="rId2"/>
          <a:stretch>
            <a:fillRect/>
          </a:stretch>
        </p:blipFill>
        <p:spPr>
          <a:xfrm>
            <a:off x="6177021" y="452689"/>
            <a:ext cx="5020481" cy="2414915"/>
          </a:xfrm>
          <a:prstGeom prst="rect">
            <a:avLst/>
          </a:prstGeom>
        </p:spPr>
      </p:pic>
      <p:sp>
        <p:nvSpPr>
          <p:cNvPr id="4" name="Slide Number Placeholder 3">
            <a:extLst>
              <a:ext uri="{FF2B5EF4-FFF2-40B4-BE49-F238E27FC236}">
                <a16:creationId xmlns:a16="http://schemas.microsoft.com/office/drawing/2014/main" id="{9FCB915D-FB5B-4361-ABCF-13D439280137}"/>
              </a:ext>
            </a:extLst>
          </p:cNvPr>
          <p:cNvSpPr>
            <a:spLocks noGrp="1"/>
          </p:cNvSpPr>
          <p:nvPr>
            <p:ph type="sldNum" sz="quarter" idx="12"/>
          </p:nvPr>
        </p:nvSpPr>
        <p:spPr/>
        <p:txBody>
          <a:bodyPr/>
          <a:lstStyle/>
          <a:p>
            <a:fld id="{A65A5C87-DF58-40C8-B092-1DE63DB4547E}" type="slidenum">
              <a:rPr lang="en-US" smtClean="0"/>
              <a:t>16</a:t>
            </a:fld>
            <a:endParaRPr lang="en-US" dirty="0"/>
          </a:p>
        </p:txBody>
      </p:sp>
      <p:pic>
        <p:nvPicPr>
          <p:cNvPr id="6" name="Picture 5">
            <a:extLst>
              <a:ext uri="{FF2B5EF4-FFF2-40B4-BE49-F238E27FC236}">
                <a16:creationId xmlns:a16="http://schemas.microsoft.com/office/drawing/2014/main" id="{802E2AAA-7A0D-448A-93E2-1284E220A308}"/>
              </a:ext>
            </a:extLst>
          </p:cNvPr>
          <p:cNvPicPr>
            <a:picLocks noChangeAspect="1"/>
          </p:cNvPicPr>
          <p:nvPr/>
        </p:nvPicPr>
        <p:blipFill>
          <a:blip r:embed="rId3"/>
          <a:stretch>
            <a:fillRect/>
          </a:stretch>
        </p:blipFill>
        <p:spPr>
          <a:xfrm>
            <a:off x="494760" y="241301"/>
            <a:ext cx="1521511" cy="5702300"/>
          </a:xfrm>
          <a:prstGeom prst="rect">
            <a:avLst/>
          </a:prstGeom>
        </p:spPr>
      </p:pic>
      <p:sp>
        <p:nvSpPr>
          <p:cNvPr id="7" name="TextBox 6">
            <a:extLst>
              <a:ext uri="{FF2B5EF4-FFF2-40B4-BE49-F238E27FC236}">
                <a16:creationId xmlns:a16="http://schemas.microsoft.com/office/drawing/2014/main" id="{71D5846A-AF07-4863-915D-7EE09D853BF7}"/>
              </a:ext>
            </a:extLst>
          </p:cNvPr>
          <p:cNvSpPr txBox="1"/>
          <p:nvPr/>
        </p:nvSpPr>
        <p:spPr>
          <a:xfrm>
            <a:off x="371475" y="6017796"/>
            <a:ext cx="2190750" cy="369332"/>
          </a:xfrm>
          <a:prstGeom prst="rect">
            <a:avLst/>
          </a:prstGeom>
          <a:noFill/>
        </p:spPr>
        <p:txBody>
          <a:bodyPr wrap="square" rtlCol="0">
            <a:spAutoFit/>
          </a:bodyPr>
          <a:lstStyle/>
          <a:p>
            <a:r>
              <a:rPr lang="en-US" dirty="0"/>
              <a:t>Click Edit Account</a:t>
            </a:r>
          </a:p>
        </p:txBody>
      </p:sp>
      <p:sp>
        <p:nvSpPr>
          <p:cNvPr id="8" name="Oval 7">
            <a:extLst>
              <a:ext uri="{FF2B5EF4-FFF2-40B4-BE49-F238E27FC236}">
                <a16:creationId xmlns:a16="http://schemas.microsoft.com/office/drawing/2014/main" id="{29D8642C-95F9-4C13-AB58-30D990EABF95}"/>
              </a:ext>
            </a:extLst>
          </p:cNvPr>
          <p:cNvSpPr/>
          <p:nvPr/>
        </p:nvSpPr>
        <p:spPr>
          <a:xfrm>
            <a:off x="657225" y="5657850"/>
            <a:ext cx="628650" cy="2857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CCDBC5B-B86C-4E75-A694-24673582F6BF}"/>
              </a:ext>
            </a:extLst>
          </p:cNvPr>
          <p:cNvPicPr>
            <a:picLocks noChangeAspect="1"/>
          </p:cNvPicPr>
          <p:nvPr/>
        </p:nvPicPr>
        <p:blipFill>
          <a:blip r:embed="rId4"/>
          <a:stretch>
            <a:fillRect/>
          </a:stretch>
        </p:blipFill>
        <p:spPr>
          <a:xfrm>
            <a:off x="2750128" y="633376"/>
            <a:ext cx="2022034" cy="523948"/>
          </a:xfrm>
          <a:prstGeom prst="rect">
            <a:avLst/>
          </a:prstGeom>
        </p:spPr>
      </p:pic>
      <p:sp>
        <p:nvSpPr>
          <p:cNvPr id="11" name="TextBox 10">
            <a:extLst>
              <a:ext uri="{FF2B5EF4-FFF2-40B4-BE49-F238E27FC236}">
                <a16:creationId xmlns:a16="http://schemas.microsoft.com/office/drawing/2014/main" id="{BCFB77AE-DCF2-41BA-A4A2-777FFAB52CF3}"/>
              </a:ext>
            </a:extLst>
          </p:cNvPr>
          <p:cNvSpPr txBox="1"/>
          <p:nvPr/>
        </p:nvSpPr>
        <p:spPr>
          <a:xfrm>
            <a:off x="2845379" y="1314450"/>
            <a:ext cx="2022034" cy="923330"/>
          </a:xfrm>
          <a:prstGeom prst="rect">
            <a:avLst/>
          </a:prstGeom>
          <a:noFill/>
        </p:spPr>
        <p:txBody>
          <a:bodyPr wrap="square" rtlCol="0">
            <a:spAutoFit/>
          </a:bodyPr>
          <a:lstStyle/>
          <a:p>
            <a:r>
              <a:rPr lang="en-US" dirty="0"/>
              <a:t>Launch Lookup by Clicking Magnifying Glass</a:t>
            </a:r>
          </a:p>
        </p:txBody>
      </p:sp>
      <p:sp>
        <p:nvSpPr>
          <p:cNvPr id="12" name="Oval 11">
            <a:extLst>
              <a:ext uri="{FF2B5EF4-FFF2-40B4-BE49-F238E27FC236}">
                <a16:creationId xmlns:a16="http://schemas.microsoft.com/office/drawing/2014/main" id="{BFC3EE76-775C-450B-8A99-98CA132C6182}"/>
              </a:ext>
            </a:extLst>
          </p:cNvPr>
          <p:cNvSpPr/>
          <p:nvPr/>
        </p:nvSpPr>
        <p:spPr>
          <a:xfrm>
            <a:off x="4384988" y="816787"/>
            <a:ext cx="353457" cy="2857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D93D4D5-AF79-4CE3-A179-D69A6E9BC671}"/>
              </a:ext>
            </a:extLst>
          </p:cNvPr>
          <p:cNvSpPr/>
          <p:nvPr/>
        </p:nvSpPr>
        <p:spPr>
          <a:xfrm>
            <a:off x="9801225" y="2609850"/>
            <a:ext cx="552450" cy="2952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AED6E3D1-6474-4FA0-8B67-8145CE3D7073}"/>
              </a:ext>
            </a:extLst>
          </p:cNvPr>
          <p:cNvPicPr>
            <a:picLocks noChangeAspect="1"/>
          </p:cNvPicPr>
          <p:nvPr/>
        </p:nvPicPr>
        <p:blipFill>
          <a:blip r:embed="rId5"/>
          <a:stretch>
            <a:fillRect/>
          </a:stretch>
        </p:blipFill>
        <p:spPr>
          <a:xfrm>
            <a:off x="4057649" y="3952876"/>
            <a:ext cx="5410955" cy="2619741"/>
          </a:xfrm>
          <a:prstGeom prst="rect">
            <a:avLst/>
          </a:prstGeom>
        </p:spPr>
      </p:pic>
      <p:sp>
        <p:nvSpPr>
          <p:cNvPr id="20" name="TextBox 19">
            <a:extLst>
              <a:ext uri="{FF2B5EF4-FFF2-40B4-BE49-F238E27FC236}">
                <a16:creationId xmlns:a16="http://schemas.microsoft.com/office/drawing/2014/main" id="{3CCAB7C3-B06B-44A8-8762-B4401D3826F3}"/>
              </a:ext>
            </a:extLst>
          </p:cNvPr>
          <p:cNvSpPr txBox="1"/>
          <p:nvPr/>
        </p:nvSpPr>
        <p:spPr>
          <a:xfrm>
            <a:off x="4048125" y="3429000"/>
            <a:ext cx="5177895" cy="369332"/>
          </a:xfrm>
          <a:prstGeom prst="rect">
            <a:avLst/>
          </a:prstGeom>
          <a:noFill/>
        </p:spPr>
        <p:txBody>
          <a:bodyPr wrap="square" rtlCol="0">
            <a:spAutoFit/>
          </a:bodyPr>
          <a:lstStyle/>
          <a:p>
            <a:r>
              <a:rPr lang="en-US" dirty="0"/>
              <a:t>Click Submit</a:t>
            </a:r>
          </a:p>
        </p:txBody>
      </p:sp>
      <p:sp>
        <p:nvSpPr>
          <p:cNvPr id="21" name="Oval 20">
            <a:extLst>
              <a:ext uri="{FF2B5EF4-FFF2-40B4-BE49-F238E27FC236}">
                <a16:creationId xmlns:a16="http://schemas.microsoft.com/office/drawing/2014/main" id="{C34816E6-CFB9-4B9A-ABAC-ACB62CFA5C86}"/>
              </a:ext>
            </a:extLst>
          </p:cNvPr>
          <p:cNvSpPr/>
          <p:nvPr/>
        </p:nvSpPr>
        <p:spPr>
          <a:xfrm>
            <a:off x="3962400" y="6356350"/>
            <a:ext cx="619125" cy="2162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2AC746E7-C45B-4626-A2F3-8B3F83200B38}"/>
              </a:ext>
            </a:extLst>
          </p:cNvPr>
          <p:cNvCxnSpPr/>
          <p:nvPr/>
        </p:nvCxnSpPr>
        <p:spPr>
          <a:xfrm flipV="1">
            <a:off x="1285875" y="1165592"/>
            <a:ext cx="1559504" cy="46256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9D1F070-E869-4046-A021-B993182DD855}"/>
              </a:ext>
            </a:extLst>
          </p:cNvPr>
          <p:cNvCxnSpPr/>
          <p:nvPr/>
        </p:nvCxnSpPr>
        <p:spPr>
          <a:xfrm>
            <a:off x="4772162" y="1013191"/>
            <a:ext cx="1133338" cy="782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628D4CB-5AD2-4B36-8F0A-E2A10F296E71}"/>
              </a:ext>
            </a:extLst>
          </p:cNvPr>
          <p:cNvCxnSpPr>
            <a:cxnSpLocks/>
            <a:stCxn id="17" idx="3"/>
          </p:cNvCxnSpPr>
          <p:nvPr/>
        </p:nvCxnSpPr>
        <p:spPr>
          <a:xfrm flipH="1">
            <a:off x="6005571" y="2861883"/>
            <a:ext cx="3876558" cy="9459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6E97F6FE-554E-415D-B6FD-1E1BC01BD05E}"/>
              </a:ext>
            </a:extLst>
          </p:cNvPr>
          <p:cNvSpPr/>
          <p:nvPr/>
        </p:nvSpPr>
        <p:spPr>
          <a:xfrm>
            <a:off x="6177021" y="1314450"/>
            <a:ext cx="214254" cy="1905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DABF15D4-EBD9-450F-9EC4-24EAD7660C5C}"/>
              </a:ext>
            </a:extLst>
          </p:cNvPr>
          <p:cNvSpPr txBox="1"/>
          <p:nvPr/>
        </p:nvSpPr>
        <p:spPr>
          <a:xfrm>
            <a:off x="5905500" y="2438400"/>
            <a:ext cx="3438525" cy="369332"/>
          </a:xfrm>
          <a:prstGeom prst="rect">
            <a:avLst/>
          </a:prstGeom>
          <a:noFill/>
        </p:spPr>
        <p:txBody>
          <a:bodyPr wrap="square" rtlCol="0">
            <a:spAutoFit/>
          </a:bodyPr>
          <a:lstStyle/>
          <a:p>
            <a:r>
              <a:rPr lang="en-US" dirty="0"/>
              <a:t>Select PSS and hit Select</a:t>
            </a:r>
          </a:p>
        </p:txBody>
      </p:sp>
    </p:spTree>
    <p:extLst>
      <p:ext uri="{BB962C8B-B14F-4D97-AF65-F5344CB8AC3E}">
        <p14:creationId xmlns:p14="http://schemas.microsoft.com/office/powerpoint/2010/main" val="295127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p:bldP spid="12" grpId="0" animBg="1"/>
      <p:bldP spid="17" grpId="0" animBg="1"/>
      <p:bldP spid="20" grpId="0"/>
      <p:bldP spid="21" grpId="0" animBg="1"/>
      <p:bldP spid="31" grpId="0" animBg="1"/>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8138D20-CC8E-4F95-8970-E44DA9706F48}"/>
              </a:ext>
            </a:extLst>
          </p:cNvPr>
          <p:cNvPicPr>
            <a:picLocks noChangeAspect="1"/>
          </p:cNvPicPr>
          <p:nvPr/>
        </p:nvPicPr>
        <p:blipFill rotWithShape="1">
          <a:blip r:embed="rId2"/>
          <a:srcRect t="5169" b="5169"/>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9FA98EAA-A866-4C95-A2A8-44E46FBA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56000">
                <a:schemeClr val="tx1">
                  <a:alpha val="40000"/>
                </a:schemeClr>
              </a:gs>
              <a:gs pos="100000">
                <a:schemeClr val="tx1">
                  <a:alpha val="8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1598E3B0-B881-402E-B367-BD6DC4704907}"/>
              </a:ext>
            </a:extLst>
          </p:cNvPr>
          <p:cNvSpPr>
            <a:spLocks noGrp="1"/>
          </p:cNvSpPr>
          <p:nvPr>
            <p:ph type="body" idx="1"/>
          </p:nvPr>
        </p:nvSpPr>
        <p:spPr>
          <a:xfrm>
            <a:off x="2615738" y="5680637"/>
            <a:ext cx="6960524" cy="598516"/>
          </a:xfrm>
        </p:spPr>
        <p:txBody>
          <a:bodyPr vert="horz" lIns="91440" tIns="45720" rIns="91440" bIns="45720" rtlCol="0" anchor="t">
            <a:normAutofit/>
          </a:bodyPr>
          <a:lstStyle/>
          <a:p>
            <a:pPr algn="ctr">
              <a:lnSpc>
                <a:spcPct val="100000"/>
              </a:lnSpc>
            </a:pPr>
            <a:r>
              <a:rPr lang="en-US" sz="1600" dirty="0"/>
              <a:t>System will send a notification to the assigned Peer Support Specialist and cc: the Care Coordinator and the agency’s email address</a:t>
            </a:r>
          </a:p>
        </p:txBody>
      </p:sp>
    </p:spTree>
    <p:extLst>
      <p:ext uri="{BB962C8B-B14F-4D97-AF65-F5344CB8AC3E}">
        <p14:creationId xmlns:p14="http://schemas.microsoft.com/office/powerpoint/2010/main" val="1460415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A0AD70-F46D-4B0F-B03E-2B83F0FE6046}"/>
              </a:ext>
            </a:extLst>
          </p:cNvPr>
          <p:cNvSpPr txBox="1"/>
          <p:nvPr/>
        </p:nvSpPr>
        <p:spPr>
          <a:xfrm>
            <a:off x="1416999" y="161815"/>
            <a:ext cx="9144000" cy="2438732"/>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7200" dirty="0">
                <a:latin typeface="+mj-lt"/>
                <a:ea typeface="+mj-ea"/>
                <a:cs typeface="+mj-cs"/>
              </a:rPr>
              <a:t>Create a Care Plan</a:t>
            </a:r>
          </a:p>
        </p:txBody>
      </p:sp>
      <p:sp>
        <p:nvSpPr>
          <p:cNvPr id="4" name="Slide Number Placeholder 3">
            <a:extLst>
              <a:ext uri="{FF2B5EF4-FFF2-40B4-BE49-F238E27FC236}">
                <a16:creationId xmlns:a16="http://schemas.microsoft.com/office/drawing/2014/main" id="{229F84AF-7342-4D82-AD6E-62C83A03B3BC}"/>
              </a:ext>
            </a:extLst>
          </p:cNvPr>
          <p:cNvSpPr>
            <a:spLocks noGrp="1"/>
          </p:cNvSpPr>
          <p:nvPr>
            <p:ph type="sldNum" sz="quarter" idx="12"/>
          </p:nvPr>
        </p:nvSpPr>
        <p:spPr>
          <a:xfrm>
            <a:off x="10489019" y="6356350"/>
            <a:ext cx="1268818" cy="365125"/>
          </a:xfrm>
        </p:spPr>
        <p:txBody>
          <a:bodyPr vert="horz" lIns="91440" tIns="45720" rIns="91440" bIns="45720" rtlCol="0" anchor="ctr">
            <a:normAutofit/>
          </a:bodyPr>
          <a:lstStyle/>
          <a:p>
            <a:pPr>
              <a:spcAft>
                <a:spcPts val="600"/>
              </a:spcAft>
            </a:pPr>
            <a:fld id="{A65A5C87-DF58-40C8-B092-1DE63DB4547E}" type="slidenum">
              <a:rPr lang="en-US" smtClean="0"/>
              <a:pPr>
                <a:spcAft>
                  <a:spcPts val="600"/>
                </a:spcAft>
              </a:pPr>
              <a:t>18</a:t>
            </a:fld>
            <a:endParaRPr lang="en-US"/>
          </a:p>
        </p:txBody>
      </p:sp>
      <p:sp>
        <p:nvSpPr>
          <p:cNvPr id="19" name="TextBox 18">
            <a:extLst>
              <a:ext uri="{FF2B5EF4-FFF2-40B4-BE49-F238E27FC236}">
                <a16:creationId xmlns:a16="http://schemas.microsoft.com/office/drawing/2014/main" id="{7E5BA864-C74B-4A29-A6B5-BA0CAFB591F1}"/>
              </a:ext>
            </a:extLst>
          </p:cNvPr>
          <p:cNvSpPr txBox="1"/>
          <p:nvPr/>
        </p:nvSpPr>
        <p:spPr>
          <a:xfrm>
            <a:off x="2480553" y="1927435"/>
            <a:ext cx="6858000" cy="369332"/>
          </a:xfrm>
          <a:prstGeom prst="rect">
            <a:avLst/>
          </a:prstGeom>
          <a:noFill/>
        </p:spPr>
        <p:txBody>
          <a:bodyPr wrap="square" rtlCol="0">
            <a:spAutoFit/>
          </a:bodyPr>
          <a:lstStyle/>
          <a:p>
            <a:pPr algn="ctr"/>
            <a:r>
              <a:rPr lang="en-US" dirty="0">
                <a:solidFill>
                  <a:srgbClr val="C00000"/>
                </a:solidFill>
              </a:rPr>
              <a:t>Care Coordinators</a:t>
            </a:r>
          </a:p>
        </p:txBody>
      </p:sp>
      <p:pic>
        <p:nvPicPr>
          <p:cNvPr id="7" name="Picture 6">
            <a:extLst>
              <a:ext uri="{FF2B5EF4-FFF2-40B4-BE49-F238E27FC236}">
                <a16:creationId xmlns:a16="http://schemas.microsoft.com/office/drawing/2014/main" id="{CB69A5D9-5B7F-44D2-A561-EFECEAD6DA63}"/>
              </a:ext>
            </a:extLst>
          </p:cNvPr>
          <p:cNvPicPr>
            <a:picLocks noChangeAspect="1"/>
          </p:cNvPicPr>
          <p:nvPr/>
        </p:nvPicPr>
        <p:blipFill>
          <a:blip r:embed="rId2"/>
          <a:stretch>
            <a:fillRect/>
          </a:stretch>
        </p:blipFill>
        <p:spPr>
          <a:xfrm>
            <a:off x="1273363" y="2677373"/>
            <a:ext cx="9431271" cy="2966100"/>
          </a:xfrm>
          <a:prstGeom prst="rect">
            <a:avLst/>
          </a:prstGeom>
        </p:spPr>
      </p:pic>
      <p:sp>
        <p:nvSpPr>
          <p:cNvPr id="6" name="Oval 5">
            <a:extLst>
              <a:ext uri="{FF2B5EF4-FFF2-40B4-BE49-F238E27FC236}">
                <a16:creationId xmlns:a16="http://schemas.microsoft.com/office/drawing/2014/main" id="{8E99BE8A-5D23-483C-BB11-E0E6983DF7AF}"/>
              </a:ext>
            </a:extLst>
          </p:cNvPr>
          <p:cNvSpPr/>
          <p:nvPr/>
        </p:nvSpPr>
        <p:spPr>
          <a:xfrm>
            <a:off x="5666781" y="2964162"/>
            <a:ext cx="2035731" cy="1933153"/>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4950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4E8F98-7878-4125-BAE4-812C07707F70}"/>
              </a:ext>
            </a:extLst>
          </p:cNvPr>
          <p:cNvSpPr>
            <a:spLocks noGrp="1"/>
          </p:cNvSpPr>
          <p:nvPr>
            <p:ph type="sldNum" sz="quarter" idx="12"/>
          </p:nvPr>
        </p:nvSpPr>
        <p:spPr/>
        <p:txBody>
          <a:bodyPr/>
          <a:lstStyle/>
          <a:p>
            <a:fld id="{A65A5C87-DF58-40C8-B092-1DE63DB4547E}" type="slidenum">
              <a:rPr lang="en-US" smtClean="0"/>
              <a:t>19</a:t>
            </a:fld>
            <a:endParaRPr lang="en-US" dirty="0"/>
          </a:p>
        </p:txBody>
      </p:sp>
      <p:sp>
        <p:nvSpPr>
          <p:cNvPr id="5" name="TextBox 4">
            <a:extLst>
              <a:ext uri="{FF2B5EF4-FFF2-40B4-BE49-F238E27FC236}">
                <a16:creationId xmlns:a16="http://schemas.microsoft.com/office/drawing/2014/main" id="{DD41DBA7-1C27-4840-BFA3-328366510B5E}"/>
              </a:ext>
            </a:extLst>
          </p:cNvPr>
          <p:cNvSpPr txBox="1"/>
          <p:nvPr/>
        </p:nvSpPr>
        <p:spPr>
          <a:xfrm>
            <a:off x="360947" y="391761"/>
            <a:ext cx="5354053" cy="369332"/>
          </a:xfrm>
          <a:prstGeom prst="rect">
            <a:avLst/>
          </a:prstGeom>
          <a:noFill/>
        </p:spPr>
        <p:txBody>
          <a:bodyPr wrap="square" rtlCol="0">
            <a:spAutoFit/>
          </a:bodyPr>
          <a:lstStyle/>
          <a:p>
            <a:r>
              <a:rPr lang="en-US" dirty="0"/>
              <a:t>1. Navigate to the Applications Tab</a:t>
            </a:r>
          </a:p>
        </p:txBody>
      </p:sp>
      <p:sp>
        <p:nvSpPr>
          <p:cNvPr id="7" name="TextBox 6">
            <a:extLst>
              <a:ext uri="{FF2B5EF4-FFF2-40B4-BE49-F238E27FC236}">
                <a16:creationId xmlns:a16="http://schemas.microsoft.com/office/drawing/2014/main" id="{FF1BB4B3-974E-4043-8128-C29FB3A9DCBF}"/>
              </a:ext>
            </a:extLst>
          </p:cNvPr>
          <p:cNvSpPr txBox="1"/>
          <p:nvPr/>
        </p:nvSpPr>
        <p:spPr>
          <a:xfrm>
            <a:off x="360947" y="899455"/>
            <a:ext cx="5269832" cy="369332"/>
          </a:xfrm>
          <a:prstGeom prst="rect">
            <a:avLst/>
          </a:prstGeom>
          <a:noFill/>
        </p:spPr>
        <p:txBody>
          <a:bodyPr wrap="square" rtlCol="0">
            <a:spAutoFit/>
          </a:bodyPr>
          <a:lstStyle/>
          <a:p>
            <a:r>
              <a:rPr lang="en-US" dirty="0"/>
              <a:t>2. Enter your First Name into the Search Bar</a:t>
            </a:r>
          </a:p>
        </p:txBody>
      </p:sp>
      <p:sp>
        <p:nvSpPr>
          <p:cNvPr id="8" name="TextBox 7">
            <a:extLst>
              <a:ext uri="{FF2B5EF4-FFF2-40B4-BE49-F238E27FC236}">
                <a16:creationId xmlns:a16="http://schemas.microsoft.com/office/drawing/2014/main" id="{FFF841B7-0074-4ECF-AD06-F65C52145137}"/>
              </a:ext>
            </a:extLst>
          </p:cNvPr>
          <p:cNvSpPr txBox="1"/>
          <p:nvPr/>
        </p:nvSpPr>
        <p:spPr>
          <a:xfrm>
            <a:off x="360947" y="1914840"/>
            <a:ext cx="4331369" cy="369332"/>
          </a:xfrm>
          <a:prstGeom prst="rect">
            <a:avLst/>
          </a:prstGeom>
          <a:noFill/>
        </p:spPr>
        <p:txBody>
          <a:bodyPr wrap="square" rtlCol="0">
            <a:spAutoFit/>
          </a:bodyPr>
          <a:lstStyle/>
          <a:p>
            <a:r>
              <a:rPr lang="en-US" dirty="0"/>
              <a:t>4. Click the Down Arrow and Click Edit</a:t>
            </a:r>
          </a:p>
        </p:txBody>
      </p:sp>
      <p:pic>
        <p:nvPicPr>
          <p:cNvPr id="13" name="Picture 12">
            <a:extLst>
              <a:ext uri="{FF2B5EF4-FFF2-40B4-BE49-F238E27FC236}">
                <a16:creationId xmlns:a16="http://schemas.microsoft.com/office/drawing/2014/main" id="{7579875B-2883-4B7B-83DD-7ACD21982F9F}"/>
              </a:ext>
            </a:extLst>
          </p:cNvPr>
          <p:cNvPicPr>
            <a:picLocks noChangeAspect="1"/>
          </p:cNvPicPr>
          <p:nvPr/>
        </p:nvPicPr>
        <p:blipFill>
          <a:blip r:embed="rId2"/>
          <a:stretch>
            <a:fillRect/>
          </a:stretch>
        </p:blipFill>
        <p:spPr>
          <a:xfrm>
            <a:off x="175386" y="2785845"/>
            <a:ext cx="11841227" cy="3115110"/>
          </a:xfrm>
          <a:prstGeom prst="rect">
            <a:avLst/>
          </a:prstGeom>
        </p:spPr>
      </p:pic>
      <p:sp>
        <p:nvSpPr>
          <p:cNvPr id="14" name="TextBox 13">
            <a:extLst>
              <a:ext uri="{FF2B5EF4-FFF2-40B4-BE49-F238E27FC236}">
                <a16:creationId xmlns:a16="http://schemas.microsoft.com/office/drawing/2014/main" id="{73C416A4-EC44-43B7-B925-0AED6E7E3157}"/>
              </a:ext>
            </a:extLst>
          </p:cNvPr>
          <p:cNvSpPr txBox="1"/>
          <p:nvPr/>
        </p:nvSpPr>
        <p:spPr>
          <a:xfrm>
            <a:off x="360947" y="1407147"/>
            <a:ext cx="4608095" cy="369332"/>
          </a:xfrm>
          <a:prstGeom prst="rect">
            <a:avLst/>
          </a:prstGeom>
          <a:noFill/>
        </p:spPr>
        <p:txBody>
          <a:bodyPr wrap="square" rtlCol="0">
            <a:spAutoFit/>
          </a:bodyPr>
          <a:lstStyle/>
          <a:p>
            <a:r>
              <a:rPr lang="en-US" dirty="0"/>
              <a:t>3. Click the Magnifying Glass</a:t>
            </a:r>
          </a:p>
        </p:txBody>
      </p:sp>
      <p:sp>
        <p:nvSpPr>
          <p:cNvPr id="15" name="Rectangle 14">
            <a:extLst>
              <a:ext uri="{FF2B5EF4-FFF2-40B4-BE49-F238E27FC236}">
                <a16:creationId xmlns:a16="http://schemas.microsoft.com/office/drawing/2014/main" id="{CF004F37-D2AD-49E4-A40E-27443ACFFF96}"/>
              </a:ext>
            </a:extLst>
          </p:cNvPr>
          <p:cNvSpPr/>
          <p:nvPr/>
        </p:nvSpPr>
        <p:spPr>
          <a:xfrm>
            <a:off x="1203158" y="2935705"/>
            <a:ext cx="1167063" cy="3578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AE02524-3B80-42EA-B390-2895522295BE}"/>
              </a:ext>
            </a:extLst>
          </p:cNvPr>
          <p:cNvSpPr/>
          <p:nvPr/>
        </p:nvSpPr>
        <p:spPr>
          <a:xfrm>
            <a:off x="7086600" y="3795210"/>
            <a:ext cx="770021" cy="4278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AF9986F-6D1C-4405-BB6F-763EB2A98A3A}"/>
              </a:ext>
            </a:extLst>
          </p:cNvPr>
          <p:cNvSpPr/>
          <p:nvPr/>
        </p:nvSpPr>
        <p:spPr>
          <a:xfrm>
            <a:off x="8915400" y="3795210"/>
            <a:ext cx="541421" cy="5361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EA5C144-5709-4CE6-AC0F-2149A92151ED}"/>
              </a:ext>
            </a:extLst>
          </p:cNvPr>
          <p:cNvSpPr/>
          <p:nvPr/>
        </p:nvSpPr>
        <p:spPr>
          <a:xfrm>
            <a:off x="10311063" y="5065295"/>
            <a:ext cx="445169" cy="3850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BA7931E-398B-4867-82A8-EBF7BC996B6D}"/>
              </a:ext>
            </a:extLst>
          </p:cNvPr>
          <p:cNvSpPr/>
          <p:nvPr/>
        </p:nvSpPr>
        <p:spPr>
          <a:xfrm>
            <a:off x="10635916" y="5450305"/>
            <a:ext cx="625642" cy="2767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504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4" grpId="0"/>
      <p:bldP spid="15" grpId="0" animBg="1"/>
      <p:bldP spid="16" grpId="0" animBg="1"/>
      <p:bldP spid="17"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4A85B-2AC6-4E29-B074-AB92F8FA9BB1}"/>
              </a:ext>
            </a:extLst>
          </p:cNvPr>
          <p:cNvSpPr>
            <a:spLocks noGrp="1"/>
          </p:cNvSpPr>
          <p:nvPr>
            <p:ph type="title"/>
          </p:nvPr>
        </p:nvSpPr>
        <p:spPr/>
        <p:txBody>
          <a:bodyPr/>
          <a:lstStyle/>
          <a:p>
            <a:r>
              <a:rPr lang="en-US" sz="5200" dirty="0">
                <a:latin typeface="+mj-lt"/>
              </a:rPr>
              <a:t>Agenda</a:t>
            </a:r>
            <a:endParaRPr lang="en-US" dirty="0"/>
          </a:p>
        </p:txBody>
      </p:sp>
      <p:pic>
        <p:nvPicPr>
          <p:cNvPr id="11" name="Picture Placeholder 10" descr="People checking a computer">
            <a:extLst>
              <a:ext uri="{FF2B5EF4-FFF2-40B4-BE49-F238E27FC236}">
                <a16:creationId xmlns:a16="http://schemas.microsoft.com/office/drawing/2014/main" id="{41749033-B92E-4E63-82DE-801849DA2B1E}"/>
              </a:ext>
            </a:extLst>
          </p:cNvPr>
          <p:cNvPicPr>
            <a:picLocks noGrp="1" noChangeAspect="1"/>
          </p:cNvPicPr>
          <p:nvPr>
            <p:ph type="pic" sz="quarter" idx="13"/>
          </p:nvPr>
        </p:nvPicPr>
        <p:blipFill>
          <a:blip r:embed="rId2"/>
          <a:srcRect l="25792" r="25792"/>
          <a:stretch/>
        </p:blipFill>
        <p:spPr>
          <a:xfrm>
            <a:off x="457200" y="603504"/>
            <a:ext cx="4050792" cy="5577840"/>
          </a:xfrm>
        </p:spPr>
      </p:pic>
      <p:sp>
        <p:nvSpPr>
          <p:cNvPr id="3" name="Content Placeholder 2">
            <a:extLst>
              <a:ext uri="{FF2B5EF4-FFF2-40B4-BE49-F238E27FC236}">
                <a16:creationId xmlns:a16="http://schemas.microsoft.com/office/drawing/2014/main" id="{E32AB0EB-0819-41F4-99E9-C02FA0DAF66D}"/>
              </a:ext>
            </a:extLst>
          </p:cNvPr>
          <p:cNvSpPr>
            <a:spLocks noGrp="1"/>
          </p:cNvSpPr>
          <p:nvPr>
            <p:ph idx="1"/>
          </p:nvPr>
        </p:nvSpPr>
        <p:spPr>
          <a:xfrm>
            <a:off x="5084064" y="3114675"/>
            <a:ext cx="6272784" cy="3066669"/>
          </a:xfrm>
        </p:spPr>
        <p:txBody>
          <a:bodyPr>
            <a:normAutofit fontScale="92500" lnSpcReduction="10000"/>
          </a:bodyPr>
          <a:lstStyle/>
          <a:p>
            <a:pPr marL="0" indent="0">
              <a:lnSpc>
                <a:spcPct val="110000"/>
              </a:lnSpc>
              <a:buNone/>
            </a:pPr>
            <a:r>
              <a:rPr lang="en-US" sz="1800" dirty="0"/>
              <a:t>Resources</a:t>
            </a:r>
          </a:p>
          <a:p>
            <a:pPr marL="0" indent="0">
              <a:lnSpc>
                <a:spcPct val="110000"/>
              </a:lnSpc>
              <a:buNone/>
            </a:pPr>
            <a:r>
              <a:rPr lang="en-US" dirty="0"/>
              <a:t>Access</a:t>
            </a:r>
            <a:endParaRPr lang="en-US" sz="1800" dirty="0"/>
          </a:p>
          <a:p>
            <a:pPr marL="0" indent="0">
              <a:lnSpc>
                <a:spcPct val="110000"/>
              </a:lnSpc>
              <a:buNone/>
            </a:pPr>
            <a:r>
              <a:rPr lang="en-US" sz="1800" dirty="0"/>
              <a:t>Portal Layout</a:t>
            </a:r>
          </a:p>
          <a:p>
            <a:pPr marL="0" indent="0">
              <a:lnSpc>
                <a:spcPct val="110000"/>
              </a:lnSpc>
              <a:buNone/>
            </a:pPr>
            <a:r>
              <a:rPr lang="en-US" sz="1800" dirty="0"/>
              <a:t>Application Case File Layout</a:t>
            </a:r>
          </a:p>
          <a:p>
            <a:pPr marL="0" indent="0">
              <a:lnSpc>
                <a:spcPct val="110000"/>
              </a:lnSpc>
              <a:buNone/>
            </a:pPr>
            <a:r>
              <a:rPr lang="en-US" sz="1800" dirty="0"/>
              <a:t>Show &amp; Share- Referral</a:t>
            </a:r>
          </a:p>
          <a:p>
            <a:pPr marL="0" indent="0"/>
            <a:r>
              <a:rPr lang="en-US" sz="1800" dirty="0"/>
              <a:t>Show &amp; Share- Care Plan &amp; Case Notes</a:t>
            </a:r>
          </a:p>
          <a:p>
            <a:pPr marL="0" indent="0"/>
            <a:r>
              <a:rPr lang="en-US" dirty="0"/>
              <a:t>Show &amp; Share- Outcomes Billing</a:t>
            </a:r>
          </a:p>
          <a:p>
            <a:pPr marL="0" indent="0"/>
            <a:r>
              <a:rPr lang="en-US" dirty="0"/>
              <a:t>Show &amp; Share- Participant Update</a:t>
            </a:r>
          </a:p>
          <a:p>
            <a:pPr marL="0" indent="0">
              <a:lnSpc>
                <a:spcPct val="110000"/>
              </a:lnSpc>
              <a:buNone/>
            </a:pPr>
            <a:endParaRPr lang="en-US" dirty="0"/>
          </a:p>
        </p:txBody>
      </p:sp>
    </p:spTree>
    <p:extLst>
      <p:ext uri="{BB962C8B-B14F-4D97-AF65-F5344CB8AC3E}">
        <p14:creationId xmlns:p14="http://schemas.microsoft.com/office/powerpoint/2010/main" val="2754022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DF32D5-BB3E-4481-ADCC-C7B1CB9F24C6}"/>
              </a:ext>
            </a:extLst>
          </p:cNvPr>
          <p:cNvSpPr>
            <a:spLocks noGrp="1"/>
          </p:cNvSpPr>
          <p:nvPr>
            <p:ph type="sldNum" sz="quarter" idx="12"/>
          </p:nvPr>
        </p:nvSpPr>
        <p:spPr/>
        <p:txBody>
          <a:bodyPr/>
          <a:lstStyle/>
          <a:p>
            <a:fld id="{A65A5C87-DF58-40C8-B092-1DE63DB4547E}" type="slidenum">
              <a:rPr lang="en-US" smtClean="0"/>
              <a:t>20</a:t>
            </a:fld>
            <a:endParaRPr lang="en-US" dirty="0"/>
          </a:p>
        </p:txBody>
      </p:sp>
      <p:pic>
        <p:nvPicPr>
          <p:cNvPr id="6" name="Picture 5">
            <a:extLst>
              <a:ext uri="{FF2B5EF4-FFF2-40B4-BE49-F238E27FC236}">
                <a16:creationId xmlns:a16="http://schemas.microsoft.com/office/drawing/2014/main" id="{5E23EB3C-F590-44CD-A911-EF6A8572DCB8}"/>
              </a:ext>
            </a:extLst>
          </p:cNvPr>
          <p:cNvPicPr>
            <a:picLocks noChangeAspect="1"/>
          </p:cNvPicPr>
          <p:nvPr/>
        </p:nvPicPr>
        <p:blipFill>
          <a:blip r:embed="rId2"/>
          <a:stretch>
            <a:fillRect/>
          </a:stretch>
        </p:blipFill>
        <p:spPr>
          <a:xfrm>
            <a:off x="1305419" y="756885"/>
            <a:ext cx="8676781" cy="5344229"/>
          </a:xfrm>
          <a:prstGeom prst="rect">
            <a:avLst/>
          </a:prstGeom>
        </p:spPr>
      </p:pic>
      <p:sp>
        <p:nvSpPr>
          <p:cNvPr id="7" name="Rectangle 6">
            <a:extLst>
              <a:ext uri="{FF2B5EF4-FFF2-40B4-BE49-F238E27FC236}">
                <a16:creationId xmlns:a16="http://schemas.microsoft.com/office/drawing/2014/main" id="{BC9457AC-471A-4E4F-9B73-62628ED0F5BD}"/>
              </a:ext>
            </a:extLst>
          </p:cNvPr>
          <p:cNvSpPr/>
          <p:nvPr/>
        </p:nvSpPr>
        <p:spPr>
          <a:xfrm>
            <a:off x="8656714" y="3934326"/>
            <a:ext cx="1325486" cy="5173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A3554A3-F2BC-4198-A72A-B399724A8D02}"/>
              </a:ext>
            </a:extLst>
          </p:cNvPr>
          <p:cNvSpPr txBox="1"/>
          <p:nvPr/>
        </p:nvSpPr>
        <p:spPr>
          <a:xfrm>
            <a:off x="529389" y="132347"/>
            <a:ext cx="4415590" cy="369332"/>
          </a:xfrm>
          <a:prstGeom prst="rect">
            <a:avLst/>
          </a:prstGeom>
          <a:noFill/>
        </p:spPr>
        <p:txBody>
          <a:bodyPr wrap="square" rtlCol="0">
            <a:spAutoFit/>
          </a:bodyPr>
          <a:lstStyle/>
          <a:p>
            <a:r>
              <a:rPr lang="en-US" dirty="0"/>
              <a:t>5. Click New Care Plan</a:t>
            </a:r>
          </a:p>
        </p:txBody>
      </p:sp>
    </p:spTree>
    <p:extLst>
      <p:ext uri="{BB962C8B-B14F-4D97-AF65-F5344CB8AC3E}">
        <p14:creationId xmlns:p14="http://schemas.microsoft.com/office/powerpoint/2010/main" val="830177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C9A16E-867D-4B3A-8B6E-9EC566FF9DA0}"/>
              </a:ext>
            </a:extLst>
          </p:cNvPr>
          <p:cNvSpPr>
            <a:spLocks noGrp="1"/>
          </p:cNvSpPr>
          <p:nvPr>
            <p:ph type="sldNum" sz="quarter" idx="12"/>
          </p:nvPr>
        </p:nvSpPr>
        <p:spPr/>
        <p:txBody>
          <a:bodyPr/>
          <a:lstStyle/>
          <a:p>
            <a:fld id="{A65A5C87-DF58-40C8-B092-1DE63DB4547E}" type="slidenum">
              <a:rPr lang="en-US" smtClean="0"/>
              <a:t>21</a:t>
            </a:fld>
            <a:endParaRPr lang="en-US" dirty="0"/>
          </a:p>
        </p:txBody>
      </p:sp>
      <p:sp>
        <p:nvSpPr>
          <p:cNvPr id="6" name="TextBox 5">
            <a:extLst>
              <a:ext uri="{FF2B5EF4-FFF2-40B4-BE49-F238E27FC236}">
                <a16:creationId xmlns:a16="http://schemas.microsoft.com/office/drawing/2014/main" id="{47CD1E87-01B1-4E77-A520-4F4F3414B5CD}"/>
              </a:ext>
            </a:extLst>
          </p:cNvPr>
          <p:cNvSpPr txBox="1"/>
          <p:nvPr/>
        </p:nvSpPr>
        <p:spPr>
          <a:xfrm>
            <a:off x="216568" y="866273"/>
            <a:ext cx="2038715" cy="1200329"/>
          </a:xfrm>
          <a:prstGeom prst="rect">
            <a:avLst/>
          </a:prstGeom>
          <a:noFill/>
        </p:spPr>
        <p:txBody>
          <a:bodyPr wrap="square" rtlCol="0">
            <a:spAutoFit/>
          </a:bodyPr>
          <a:lstStyle/>
          <a:p>
            <a:r>
              <a:rPr lang="en-US" dirty="0"/>
              <a:t>6. Enter Reason for Referral and Participant Strengths</a:t>
            </a:r>
          </a:p>
        </p:txBody>
      </p:sp>
      <p:sp>
        <p:nvSpPr>
          <p:cNvPr id="7" name="TextBox 6">
            <a:extLst>
              <a:ext uri="{FF2B5EF4-FFF2-40B4-BE49-F238E27FC236}">
                <a16:creationId xmlns:a16="http://schemas.microsoft.com/office/drawing/2014/main" id="{C8257D6B-7CB8-499E-9B08-3743396437C4}"/>
              </a:ext>
            </a:extLst>
          </p:cNvPr>
          <p:cNvSpPr txBox="1"/>
          <p:nvPr/>
        </p:nvSpPr>
        <p:spPr>
          <a:xfrm>
            <a:off x="348916" y="2563543"/>
            <a:ext cx="1467854" cy="369332"/>
          </a:xfrm>
          <a:prstGeom prst="rect">
            <a:avLst/>
          </a:prstGeom>
          <a:noFill/>
        </p:spPr>
        <p:txBody>
          <a:bodyPr wrap="square" rtlCol="0">
            <a:spAutoFit/>
          </a:bodyPr>
          <a:lstStyle/>
          <a:p>
            <a:r>
              <a:rPr lang="en-US" dirty="0"/>
              <a:t>Click Next</a:t>
            </a:r>
          </a:p>
        </p:txBody>
      </p:sp>
      <p:pic>
        <p:nvPicPr>
          <p:cNvPr id="9" name="Picture 8">
            <a:extLst>
              <a:ext uri="{FF2B5EF4-FFF2-40B4-BE49-F238E27FC236}">
                <a16:creationId xmlns:a16="http://schemas.microsoft.com/office/drawing/2014/main" id="{D16E8777-63C8-4214-A748-4242E92606EC}"/>
              </a:ext>
            </a:extLst>
          </p:cNvPr>
          <p:cNvPicPr>
            <a:picLocks noChangeAspect="1"/>
          </p:cNvPicPr>
          <p:nvPr/>
        </p:nvPicPr>
        <p:blipFill>
          <a:blip r:embed="rId2"/>
          <a:stretch>
            <a:fillRect/>
          </a:stretch>
        </p:blipFill>
        <p:spPr>
          <a:xfrm>
            <a:off x="2255283" y="0"/>
            <a:ext cx="9587802" cy="6721475"/>
          </a:xfrm>
          <a:prstGeom prst="rect">
            <a:avLst/>
          </a:prstGeom>
        </p:spPr>
      </p:pic>
      <p:sp>
        <p:nvSpPr>
          <p:cNvPr id="10" name="Rectangle 9">
            <a:extLst>
              <a:ext uri="{FF2B5EF4-FFF2-40B4-BE49-F238E27FC236}">
                <a16:creationId xmlns:a16="http://schemas.microsoft.com/office/drawing/2014/main" id="{2AA6B5A1-3BC1-4317-A0B6-34A3B49BEC6A}"/>
              </a:ext>
            </a:extLst>
          </p:cNvPr>
          <p:cNvSpPr/>
          <p:nvPr/>
        </p:nvSpPr>
        <p:spPr>
          <a:xfrm>
            <a:off x="2490537" y="2791326"/>
            <a:ext cx="9352548" cy="2743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64085C0-2735-4B63-8FEB-958BF1E16CDD}"/>
              </a:ext>
            </a:extLst>
          </p:cNvPr>
          <p:cNvSpPr/>
          <p:nvPr/>
        </p:nvSpPr>
        <p:spPr>
          <a:xfrm>
            <a:off x="2947736" y="6219825"/>
            <a:ext cx="866274" cy="5016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721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2B7058-EDFB-465F-AB96-C4EB4464FBE9}"/>
              </a:ext>
            </a:extLst>
          </p:cNvPr>
          <p:cNvSpPr>
            <a:spLocks noGrp="1"/>
          </p:cNvSpPr>
          <p:nvPr>
            <p:ph type="sldNum" sz="quarter" idx="12"/>
          </p:nvPr>
        </p:nvSpPr>
        <p:spPr/>
        <p:txBody>
          <a:bodyPr/>
          <a:lstStyle/>
          <a:p>
            <a:fld id="{A65A5C87-DF58-40C8-B092-1DE63DB4547E}" type="slidenum">
              <a:rPr lang="en-US" smtClean="0"/>
              <a:t>22</a:t>
            </a:fld>
            <a:endParaRPr lang="en-US" dirty="0"/>
          </a:p>
        </p:txBody>
      </p:sp>
      <p:pic>
        <p:nvPicPr>
          <p:cNvPr id="6" name="Picture 5">
            <a:extLst>
              <a:ext uri="{FF2B5EF4-FFF2-40B4-BE49-F238E27FC236}">
                <a16:creationId xmlns:a16="http://schemas.microsoft.com/office/drawing/2014/main" id="{B5106427-C9F1-444E-8639-E17C7D72BE51}"/>
              </a:ext>
            </a:extLst>
          </p:cNvPr>
          <p:cNvPicPr>
            <a:picLocks noChangeAspect="1"/>
          </p:cNvPicPr>
          <p:nvPr/>
        </p:nvPicPr>
        <p:blipFill>
          <a:blip r:embed="rId2"/>
          <a:stretch>
            <a:fillRect/>
          </a:stretch>
        </p:blipFill>
        <p:spPr>
          <a:xfrm>
            <a:off x="1230478" y="961587"/>
            <a:ext cx="9731044" cy="5759888"/>
          </a:xfrm>
          <a:prstGeom prst="rect">
            <a:avLst/>
          </a:prstGeom>
        </p:spPr>
      </p:pic>
      <p:sp>
        <p:nvSpPr>
          <p:cNvPr id="7" name="TextBox 6">
            <a:extLst>
              <a:ext uri="{FF2B5EF4-FFF2-40B4-BE49-F238E27FC236}">
                <a16:creationId xmlns:a16="http://schemas.microsoft.com/office/drawing/2014/main" id="{55513854-825B-4E00-A22D-60708AB3A73C}"/>
              </a:ext>
            </a:extLst>
          </p:cNvPr>
          <p:cNvSpPr txBox="1"/>
          <p:nvPr/>
        </p:nvSpPr>
        <p:spPr>
          <a:xfrm>
            <a:off x="625642" y="324853"/>
            <a:ext cx="6833937" cy="369332"/>
          </a:xfrm>
          <a:prstGeom prst="rect">
            <a:avLst/>
          </a:prstGeom>
          <a:noFill/>
        </p:spPr>
        <p:txBody>
          <a:bodyPr wrap="square" rtlCol="0">
            <a:spAutoFit/>
          </a:bodyPr>
          <a:lstStyle/>
          <a:p>
            <a:r>
              <a:rPr lang="en-US" dirty="0"/>
              <a:t>7. Click Add Goal to start adding participant goals</a:t>
            </a:r>
          </a:p>
        </p:txBody>
      </p:sp>
      <p:sp>
        <p:nvSpPr>
          <p:cNvPr id="8" name="Oval 7">
            <a:extLst>
              <a:ext uri="{FF2B5EF4-FFF2-40B4-BE49-F238E27FC236}">
                <a16:creationId xmlns:a16="http://schemas.microsoft.com/office/drawing/2014/main" id="{2CBD20F7-968E-4D74-BCF3-F8AA07A7382E}"/>
              </a:ext>
            </a:extLst>
          </p:cNvPr>
          <p:cNvSpPr/>
          <p:nvPr/>
        </p:nvSpPr>
        <p:spPr>
          <a:xfrm>
            <a:off x="9685421" y="4439653"/>
            <a:ext cx="1455821" cy="6256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220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A9C358-E4F7-4FBB-8DAE-421BD57C7890}"/>
              </a:ext>
            </a:extLst>
          </p:cNvPr>
          <p:cNvSpPr>
            <a:spLocks noGrp="1"/>
          </p:cNvSpPr>
          <p:nvPr>
            <p:ph type="sldNum" sz="quarter" idx="12"/>
          </p:nvPr>
        </p:nvSpPr>
        <p:spPr/>
        <p:txBody>
          <a:bodyPr/>
          <a:lstStyle/>
          <a:p>
            <a:fld id="{A65A5C87-DF58-40C8-B092-1DE63DB4547E}" type="slidenum">
              <a:rPr lang="en-US" smtClean="0"/>
              <a:t>23</a:t>
            </a:fld>
            <a:endParaRPr lang="en-US" dirty="0"/>
          </a:p>
        </p:txBody>
      </p:sp>
      <p:sp>
        <p:nvSpPr>
          <p:cNvPr id="7" name="TextBox 6">
            <a:extLst>
              <a:ext uri="{FF2B5EF4-FFF2-40B4-BE49-F238E27FC236}">
                <a16:creationId xmlns:a16="http://schemas.microsoft.com/office/drawing/2014/main" id="{79BA4647-BE2B-4781-BE5A-F00EDCBC05E9}"/>
              </a:ext>
            </a:extLst>
          </p:cNvPr>
          <p:cNvSpPr txBox="1"/>
          <p:nvPr/>
        </p:nvSpPr>
        <p:spPr>
          <a:xfrm>
            <a:off x="324852" y="253918"/>
            <a:ext cx="8458200" cy="369332"/>
          </a:xfrm>
          <a:prstGeom prst="rect">
            <a:avLst/>
          </a:prstGeom>
          <a:noFill/>
        </p:spPr>
        <p:txBody>
          <a:bodyPr wrap="square" rtlCol="0">
            <a:spAutoFit/>
          </a:bodyPr>
          <a:lstStyle/>
          <a:p>
            <a:r>
              <a:rPr lang="en-US" dirty="0"/>
              <a:t>8. Enter a Goal Description, Select the Domain, and add Comments</a:t>
            </a:r>
          </a:p>
        </p:txBody>
      </p:sp>
      <p:pic>
        <p:nvPicPr>
          <p:cNvPr id="14" name="Picture 13">
            <a:extLst>
              <a:ext uri="{FF2B5EF4-FFF2-40B4-BE49-F238E27FC236}">
                <a16:creationId xmlns:a16="http://schemas.microsoft.com/office/drawing/2014/main" id="{3A0C5B61-D118-4563-9543-C2AE698EED89}"/>
              </a:ext>
            </a:extLst>
          </p:cNvPr>
          <p:cNvPicPr>
            <a:picLocks noChangeAspect="1"/>
          </p:cNvPicPr>
          <p:nvPr/>
        </p:nvPicPr>
        <p:blipFill>
          <a:blip r:embed="rId2"/>
          <a:stretch>
            <a:fillRect/>
          </a:stretch>
        </p:blipFill>
        <p:spPr>
          <a:xfrm>
            <a:off x="870809" y="824946"/>
            <a:ext cx="9825266" cy="5561979"/>
          </a:xfrm>
          <a:prstGeom prst="rect">
            <a:avLst/>
          </a:prstGeom>
        </p:spPr>
      </p:pic>
      <p:sp>
        <p:nvSpPr>
          <p:cNvPr id="10" name="Arrow: Right 9">
            <a:extLst>
              <a:ext uri="{FF2B5EF4-FFF2-40B4-BE49-F238E27FC236}">
                <a16:creationId xmlns:a16="http://schemas.microsoft.com/office/drawing/2014/main" id="{AAB9C344-0793-4A36-A353-D620FB0ECBEF}"/>
              </a:ext>
            </a:extLst>
          </p:cNvPr>
          <p:cNvSpPr/>
          <p:nvPr/>
        </p:nvSpPr>
        <p:spPr>
          <a:xfrm rot="10800000">
            <a:off x="3950370" y="1156968"/>
            <a:ext cx="577516" cy="3007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EC1DCDE2-0275-4403-B6B7-3D7F33DA4493}"/>
              </a:ext>
            </a:extLst>
          </p:cNvPr>
          <p:cNvSpPr/>
          <p:nvPr/>
        </p:nvSpPr>
        <p:spPr>
          <a:xfrm rot="10800000">
            <a:off x="1868907" y="1947101"/>
            <a:ext cx="577516" cy="3007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FEB6EAAC-BE43-46E0-BD49-CDE69331C7FD}"/>
              </a:ext>
            </a:extLst>
          </p:cNvPr>
          <p:cNvSpPr/>
          <p:nvPr/>
        </p:nvSpPr>
        <p:spPr>
          <a:xfrm rot="10800000">
            <a:off x="5205926" y="3605935"/>
            <a:ext cx="577516" cy="3007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12249BA-1C65-448C-856D-ECFD60CFD9E3}"/>
              </a:ext>
            </a:extLst>
          </p:cNvPr>
          <p:cNvSpPr/>
          <p:nvPr/>
        </p:nvSpPr>
        <p:spPr>
          <a:xfrm>
            <a:off x="10371219" y="1923037"/>
            <a:ext cx="276728" cy="3007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279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animBg="1"/>
      <p:bldP spid="12"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EBB9F3-FC0E-4B08-B1F9-EC71C7126FE0}"/>
              </a:ext>
            </a:extLst>
          </p:cNvPr>
          <p:cNvSpPr>
            <a:spLocks noGrp="1"/>
          </p:cNvSpPr>
          <p:nvPr>
            <p:ph type="sldNum" sz="quarter" idx="12"/>
          </p:nvPr>
        </p:nvSpPr>
        <p:spPr/>
        <p:txBody>
          <a:bodyPr/>
          <a:lstStyle/>
          <a:p>
            <a:fld id="{A65A5C87-DF58-40C8-B092-1DE63DB4547E}" type="slidenum">
              <a:rPr lang="en-US" smtClean="0"/>
              <a:t>24</a:t>
            </a:fld>
            <a:endParaRPr lang="en-US" dirty="0"/>
          </a:p>
        </p:txBody>
      </p:sp>
      <p:pic>
        <p:nvPicPr>
          <p:cNvPr id="6" name="Picture 5">
            <a:extLst>
              <a:ext uri="{FF2B5EF4-FFF2-40B4-BE49-F238E27FC236}">
                <a16:creationId xmlns:a16="http://schemas.microsoft.com/office/drawing/2014/main" id="{203B3CBA-AED0-4D2C-BF29-A17F88DE8920}"/>
              </a:ext>
            </a:extLst>
          </p:cNvPr>
          <p:cNvPicPr>
            <a:picLocks noChangeAspect="1"/>
          </p:cNvPicPr>
          <p:nvPr/>
        </p:nvPicPr>
        <p:blipFill>
          <a:blip r:embed="rId2"/>
          <a:stretch>
            <a:fillRect/>
          </a:stretch>
        </p:blipFill>
        <p:spPr>
          <a:xfrm>
            <a:off x="926432" y="683142"/>
            <a:ext cx="10170181" cy="5491715"/>
          </a:xfrm>
          <a:prstGeom prst="rect">
            <a:avLst/>
          </a:prstGeom>
        </p:spPr>
      </p:pic>
      <p:sp>
        <p:nvSpPr>
          <p:cNvPr id="7" name="TextBox 6">
            <a:extLst>
              <a:ext uri="{FF2B5EF4-FFF2-40B4-BE49-F238E27FC236}">
                <a16:creationId xmlns:a16="http://schemas.microsoft.com/office/drawing/2014/main" id="{BA70E1AE-7C9B-4DF0-A794-9929AA8CEE79}"/>
              </a:ext>
            </a:extLst>
          </p:cNvPr>
          <p:cNvSpPr txBox="1"/>
          <p:nvPr/>
        </p:nvSpPr>
        <p:spPr>
          <a:xfrm>
            <a:off x="625642" y="192505"/>
            <a:ext cx="7375358" cy="369332"/>
          </a:xfrm>
          <a:prstGeom prst="rect">
            <a:avLst/>
          </a:prstGeom>
          <a:noFill/>
        </p:spPr>
        <p:txBody>
          <a:bodyPr wrap="square" rtlCol="0">
            <a:spAutoFit/>
          </a:bodyPr>
          <a:lstStyle/>
          <a:p>
            <a:r>
              <a:rPr lang="en-US" dirty="0"/>
              <a:t>9. Click on the Create Button to begin adding Action Steps</a:t>
            </a:r>
          </a:p>
        </p:txBody>
      </p:sp>
      <p:sp>
        <p:nvSpPr>
          <p:cNvPr id="8" name="Oval 7">
            <a:extLst>
              <a:ext uri="{FF2B5EF4-FFF2-40B4-BE49-F238E27FC236}">
                <a16:creationId xmlns:a16="http://schemas.microsoft.com/office/drawing/2014/main" id="{7396E3D7-1BED-46BD-AA59-D01173469E7F}"/>
              </a:ext>
            </a:extLst>
          </p:cNvPr>
          <p:cNvSpPr/>
          <p:nvPr/>
        </p:nvSpPr>
        <p:spPr>
          <a:xfrm>
            <a:off x="9805737" y="3007895"/>
            <a:ext cx="1395663" cy="5173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703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76AAB4-49C3-4D2C-8609-B7A14690012A}"/>
              </a:ext>
            </a:extLst>
          </p:cNvPr>
          <p:cNvSpPr>
            <a:spLocks noGrp="1"/>
          </p:cNvSpPr>
          <p:nvPr>
            <p:ph type="sldNum" sz="quarter" idx="12"/>
          </p:nvPr>
        </p:nvSpPr>
        <p:spPr/>
        <p:txBody>
          <a:bodyPr/>
          <a:lstStyle/>
          <a:p>
            <a:fld id="{A65A5C87-DF58-40C8-B092-1DE63DB4547E}" type="slidenum">
              <a:rPr lang="en-US" smtClean="0"/>
              <a:t>25</a:t>
            </a:fld>
            <a:endParaRPr lang="en-US" dirty="0"/>
          </a:p>
        </p:txBody>
      </p:sp>
      <p:pic>
        <p:nvPicPr>
          <p:cNvPr id="6" name="Picture 5">
            <a:extLst>
              <a:ext uri="{FF2B5EF4-FFF2-40B4-BE49-F238E27FC236}">
                <a16:creationId xmlns:a16="http://schemas.microsoft.com/office/drawing/2014/main" id="{A048C8EB-258F-40D3-84FE-C32A395EFA03}"/>
              </a:ext>
            </a:extLst>
          </p:cNvPr>
          <p:cNvPicPr>
            <a:picLocks noChangeAspect="1"/>
          </p:cNvPicPr>
          <p:nvPr/>
        </p:nvPicPr>
        <p:blipFill>
          <a:blip r:embed="rId2"/>
          <a:stretch>
            <a:fillRect/>
          </a:stretch>
        </p:blipFill>
        <p:spPr>
          <a:xfrm>
            <a:off x="3485785" y="545696"/>
            <a:ext cx="5874783" cy="5188676"/>
          </a:xfrm>
          <a:prstGeom prst="rect">
            <a:avLst/>
          </a:prstGeom>
        </p:spPr>
      </p:pic>
      <p:sp>
        <p:nvSpPr>
          <p:cNvPr id="8" name="TextBox 7">
            <a:extLst>
              <a:ext uri="{FF2B5EF4-FFF2-40B4-BE49-F238E27FC236}">
                <a16:creationId xmlns:a16="http://schemas.microsoft.com/office/drawing/2014/main" id="{69DAAD0D-C86D-47D6-896A-125D5681BA46}"/>
              </a:ext>
            </a:extLst>
          </p:cNvPr>
          <p:cNvSpPr txBox="1"/>
          <p:nvPr/>
        </p:nvSpPr>
        <p:spPr>
          <a:xfrm>
            <a:off x="288758" y="1816769"/>
            <a:ext cx="2382253" cy="369332"/>
          </a:xfrm>
          <a:prstGeom prst="rect">
            <a:avLst/>
          </a:prstGeom>
          <a:noFill/>
        </p:spPr>
        <p:txBody>
          <a:bodyPr wrap="square" rtlCol="0">
            <a:spAutoFit/>
          </a:bodyPr>
          <a:lstStyle/>
          <a:p>
            <a:r>
              <a:rPr lang="en-US" dirty="0"/>
              <a:t>10. Enter Action Step</a:t>
            </a:r>
          </a:p>
        </p:txBody>
      </p:sp>
      <p:sp>
        <p:nvSpPr>
          <p:cNvPr id="9" name="TextBox 8">
            <a:extLst>
              <a:ext uri="{FF2B5EF4-FFF2-40B4-BE49-F238E27FC236}">
                <a16:creationId xmlns:a16="http://schemas.microsoft.com/office/drawing/2014/main" id="{47C613FF-275B-408C-A624-5A71CDBF225E}"/>
              </a:ext>
            </a:extLst>
          </p:cNvPr>
          <p:cNvSpPr txBox="1"/>
          <p:nvPr/>
        </p:nvSpPr>
        <p:spPr>
          <a:xfrm>
            <a:off x="288757" y="2610853"/>
            <a:ext cx="2382253" cy="1754326"/>
          </a:xfrm>
          <a:prstGeom prst="rect">
            <a:avLst/>
          </a:prstGeom>
          <a:noFill/>
        </p:spPr>
        <p:txBody>
          <a:bodyPr wrap="square" rtlCol="0">
            <a:spAutoFit/>
          </a:bodyPr>
          <a:lstStyle/>
          <a:p>
            <a:r>
              <a:rPr lang="en-US" dirty="0"/>
              <a:t>11. Add Action Step Start Date</a:t>
            </a:r>
          </a:p>
          <a:p>
            <a:endParaRPr lang="en-US" dirty="0"/>
          </a:p>
          <a:p>
            <a:r>
              <a:rPr lang="en-US" dirty="0"/>
              <a:t>This can be the day they want to start OR the day they start</a:t>
            </a:r>
          </a:p>
        </p:txBody>
      </p:sp>
      <p:sp>
        <p:nvSpPr>
          <p:cNvPr id="11" name="Arrow: Right 10">
            <a:extLst>
              <a:ext uri="{FF2B5EF4-FFF2-40B4-BE49-F238E27FC236}">
                <a16:creationId xmlns:a16="http://schemas.microsoft.com/office/drawing/2014/main" id="{494C1CD4-92A0-4F81-87F8-965AF1750CF8}"/>
              </a:ext>
            </a:extLst>
          </p:cNvPr>
          <p:cNvSpPr/>
          <p:nvPr/>
        </p:nvSpPr>
        <p:spPr>
          <a:xfrm rot="10800000">
            <a:off x="5868038" y="1335505"/>
            <a:ext cx="532762" cy="3248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BD6A6E-F0D8-412E-9753-F5EEF3B36FFB}"/>
              </a:ext>
            </a:extLst>
          </p:cNvPr>
          <p:cNvSpPr/>
          <p:nvPr/>
        </p:nvSpPr>
        <p:spPr>
          <a:xfrm>
            <a:off x="3958389" y="3597442"/>
            <a:ext cx="4652211" cy="5895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5B67EBE-89CB-4812-9808-913CF50CFCD9}"/>
              </a:ext>
            </a:extLst>
          </p:cNvPr>
          <p:cNvSpPr txBox="1"/>
          <p:nvPr/>
        </p:nvSpPr>
        <p:spPr>
          <a:xfrm>
            <a:off x="481263" y="4789931"/>
            <a:ext cx="1756611" cy="369332"/>
          </a:xfrm>
          <a:prstGeom prst="rect">
            <a:avLst/>
          </a:prstGeom>
          <a:noFill/>
        </p:spPr>
        <p:txBody>
          <a:bodyPr wrap="square" rtlCol="0">
            <a:spAutoFit/>
          </a:bodyPr>
          <a:lstStyle/>
          <a:p>
            <a:r>
              <a:rPr lang="en-US" dirty="0"/>
              <a:t>Click Submit</a:t>
            </a:r>
          </a:p>
        </p:txBody>
      </p:sp>
      <p:sp>
        <p:nvSpPr>
          <p:cNvPr id="14" name="Oval 13">
            <a:extLst>
              <a:ext uri="{FF2B5EF4-FFF2-40B4-BE49-F238E27FC236}">
                <a16:creationId xmlns:a16="http://schemas.microsoft.com/office/drawing/2014/main" id="{0281E613-FCDD-411E-8DA1-A41C3B050344}"/>
              </a:ext>
            </a:extLst>
          </p:cNvPr>
          <p:cNvSpPr/>
          <p:nvPr/>
        </p:nvSpPr>
        <p:spPr>
          <a:xfrm>
            <a:off x="3657600" y="5305926"/>
            <a:ext cx="1022684" cy="4284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624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animBg="1"/>
      <p:bldP spid="12" grpId="0" animBg="1"/>
      <p:bldP spid="13" grpId="0"/>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E194A69-C446-4E69-BCD5-337D5D4EBE73}"/>
              </a:ext>
            </a:extLst>
          </p:cNvPr>
          <p:cNvSpPr txBox="1"/>
          <p:nvPr/>
        </p:nvSpPr>
        <p:spPr>
          <a:xfrm>
            <a:off x="477981" y="1331818"/>
            <a:ext cx="4023360" cy="209718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dirty="0">
                <a:latin typeface="+mj-lt"/>
                <a:ea typeface="+mj-ea"/>
                <a:cs typeface="+mj-cs"/>
              </a:rPr>
              <a:t>Decide what’s next:</a:t>
            </a:r>
          </a:p>
          <a:p>
            <a:pPr>
              <a:lnSpc>
                <a:spcPct val="90000"/>
              </a:lnSpc>
              <a:spcBef>
                <a:spcPct val="0"/>
              </a:spcBef>
              <a:spcAft>
                <a:spcPts val="600"/>
              </a:spcAft>
            </a:pPr>
            <a:endParaRPr lang="en-US" sz="4800" dirty="0">
              <a:latin typeface="+mj-lt"/>
              <a:ea typeface="+mj-ea"/>
              <a:cs typeface="+mj-cs"/>
            </a:endParaRPr>
          </a:p>
        </p:txBody>
      </p:sp>
      <p:pic>
        <p:nvPicPr>
          <p:cNvPr id="6" name="Picture 5">
            <a:extLst>
              <a:ext uri="{FF2B5EF4-FFF2-40B4-BE49-F238E27FC236}">
                <a16:creationId xmlns:a16="http://schemas.microsoft.com/office/drawing/2014/main" id="{493F4FCC-D42B-4774-91EF-BA6865DD880C}"/>
              </a:ext>
            </a:extLst>
          </p:cNvPr>
          <p:cNvPicPr>
            <a:picLocks noChangeAspect="1"/>
          </p:cNvPicPr>
          <p:nvPr/>
        </p:nvPicPr>
        <p:blipFill>
          <a:blip r:embed="rId2"/>
          <a:stretch>
            <a:fillRect/>
          </a:stretch>
        </p:blipFill>
        <p:spPr>
          <a:xfrm>
            <a:off x="4864608" y="1094073"/>
            <a:ext cx="6846363" cy="4518599"/>
          </a:xfrm>
          <a:prstGeom prst="rect">
            <a:avLst/>
          </a:prstGeom>
        </p:spPr>
      </p:pic>
      <p:sp>
        <p:nvSpPr>
          <p:cNvPr id="4" name="Slide Number Placeholder 3">
            <a:extLst>
              <a:ext uri="{FF2B5EF4-FFF2-40B4-BE49-F238E27FC236}">
                <a16:creationId xmlns:a16="http://schemas.microsoft.com/office/drawing/2014/main" id="{8FE621FC-DC7F-4D0F-A13F-E4F845A2E7EE}"/>
              </a:ext>
            </a:extLst>
          </p:cNvPr>
          <p:cNvSpPr>
            <a:spLocks noGrp="1"/>
          </p:cNvSpPr>
          <p:nvPr>
            <p:ph type="sldNum" sz="quarter" idx="12"/>
          </p:nvPr>
        </p:nvSpPr>
        <p:spPr>
          <a:xfrm>
            <a:off x="9926319" y="6356350"/>
            <a:ext cx="1787699" cy="365125"/>
          </a:xfrm>
        </p:spPr>
        <p:txBody>
          <a:bodyPr vert="horz" lIns="91440" tIns="45720" rIns="91440" bIns="45720" rtlCol="0" anchor="ctr">
            <a:normAutofit/>
          </a:bodyPr>
          <a:lstStyle/>
          <a:p>
            <a:pPr>
              <a:spcAft>
                <a:spcPts val="600"/>
              </a:spcAft>
            </a:pPr>
            <a:fld id="{A65A5C87-DF58-40C8-B092-1DE63DB4547E}" type="slidenum">
              <a:rPr lang="en-US" smtClean="0">
                <a:solidFill>
                  <a:schemeClr val="tx2">
                    <a:lumMod val="50000"/>
                    <a:lumOff val="50000"/>
                  </a:schemeClr>
                </a:solidFill>
              </a:rPr>
              <a:pPr>
                <a:spcAft>
                  <a:spcPts val="600"/>
                </a:spcAft>
              </a:pPr>
              <a:t>26</a:t>
            </a:fld>
            <a:endParaRPr lang="en-US">
              <a:solidFill>
                <a:schemeClr val="tx2">
                  <a:lumMod val="50000"/>
                  <a:lumOff val="50000"/>
                </a:schemeClr>
              </a:solidFill>
            </a:endParaRPr>
          </a:p>
        </p:txBody>
      </p:sp>
      <p:sp>
        <p:nvSpPr>
          <p:cNvPr id="9" name="TextBox 8">
            <a:extLst>
              <a:ext uri="{FF2B5EF4-FFF2-40B4-BE49-F238E27FC236}">
                <a16:creationId xmlns:a16="http://schemas.microsoft.com/office/drawing/2014/main" id="{54B45F1F-02B1-4B28-8BA8-4E36005F01B5}"/>
              </a:ext>
            </a:extLst>
          </p:cNvPr>
          <p:cNvSpPr txBox="1"/>
          <p:nvPr/>
        </p:nvSpPr>
        <p:spPr>
          <a:xfrm>
            <a:off x="477981" y="2839453"/>
            <a:ext cx="3709008" cy="369332"/>
          </a:xfrm>
          <a:prstGeom prst="rect">
            <a:avLst/>
          </a:prstGeom>
          <a:noFill/>
        </p:spPr>
        <p:txBody>
          <a:bodyPr wrap="square" rtlCol="0">
            <a:spAutoFit/>
          </a:bodyPr>
          <a:lstStyle/>
          <a:p>
            <a:r>
              <a:rPr lang="en-US" dirty="0"/>
              <a:t>Add another Action Step</a:t>
            </a:r>
          </a:p>
        </p:txBody>
      </p:sp>
      <p:sp>
        <p:nvSpPr>
          <p:cNvPr id="10" name="TextBox 9">
            <a:extLst>
              <a:ext uri="{FF2B5EF4-FFF2-40B4-BE49-F238E27FC236}">
                <a16:creationId xmlns:a16="http://schemas.microsoft.com/office/drawing/2014/main" id="{90E37ADC-ED71-450C-A26B-28BDB240B770}"/>
              </a:ext>
            </a:extLst>
          </p:cNvPr>
          <p:cNvSpPr txBox="1"/>
          <p:nvPr/>
        </p:nvSpPr>
        <p:spPr>
          <a:xfrm>
            <a:off x="477981" y="3333459"/>
            <a:ext cx="3805261" cy="369332"/>
          </a:xfrm>
          <a:prstGeom prst="rect">
            <a:avLst/>
          </a:prstGeom>
          <a:noFill/>
        </p:spPr>
        <p:txBody>
          <a:bodyPr wrap="square" rtlCol="0">
            <a:spAutoFit/>
          </a:bodyPr>
          <a:lstStyle/>
          <a:p>
            <a:r>
              <a:rPr lang="en-US" dirty="0"/>
              <a:t>Edit existing Action Step</a:t>
            </a:r>
          </a:p>
        </p:txBody>
      </p:sp>
      <p:sp>
        <p:nvSpPr>
          <p:cNvPr id="11" name="TextBox 10">
            <a:extLst>
              <a:ext uri="{FF2B5EF4-FFF2-40B4-BE49-F238E27FC236}">
                <a16:creationId xmlns:a16="http://schemas.microsoft.com/office/drawing/2014/main" id="{28303A38-5A57-449A-BAB1-7EEFEC167286}"/>
              </a:ext>
            </a:extLst>
          </p:cNvPr>
          <p:cNvSpPr txBox="1"/>
          <p:nvPr/>
        </p:nvSpPr>
        <p:spPr>
          <a:xfrm>
            <a:off x="477981" y="3801690"/>
            <a:ext cx="3704590" cy="646331"/>
          </a:xfrm>
          <a:prstGeom prst="rect">
            <a:avLst/>
          </a:prstGeom>
          <a:noFill/>
        </p:spPr>
        <p:txBody>
          <a:bodyPr wrap="square" rtlCol="0">
            <a:spAutoFit/>
          </a:bodyPr>
          <a:lstStyle/>
          <a:p>
            <a:r>
              <a:rPr lang="en-US" dirty="0"/>
              <a:t>Finish with this Goal and go back to the Care Plan main page</a:t>
            </a:r>
          </a:p>
        </p:txBody>
      </p:sp>
      <p:sp>
        <p:nvSpPr>
          <p:cNvPr id="13" name="Oval 12">
            <a:extLst>
              <a:ext uri="{FF2B5EF4-FFF2-40B4-BE49-F238E27FC236}">
                <a16:creationId xmlns:a16="http://schemas.microsoft.com/office/drawing/2014/main" id="{0F0E549A-18C8-4127-ACF1-7F61CF94B684}"/>
              </a:ext>
            </a:extLst>
          </p:cNvPr>
          <p:cNvSpPr/>
          <p:nvPr/>
        </p:nvSpPr>
        <p:spPr>
          <a:xfrm>
            <a:off x="10820168" y="2535049"/>
            <a:ext cx="1018906" cy="4242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062E6BF-3B92-4E12-9631-94EB4B44EA10}"/>
              </a:ext>
            </a:extLst>
          </p:cNvPr>
          <p:cNvSpPr/>
          <p:nvPr/>
        </p:nvSpPr>
        <p:spPr>
          <a:xfrm>
            <a:off x="11309684" y="3347858"/>
            <a:ext cx="303664" cy="2947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3E43A49-DCA1-4752-BF09-20318385E142}"/>
              </a:ext>
            </a:extLst>
          </p:cNvPr>
          <p:cNvSpPr/>
          <p:nvPr/>
        </p:nvSpPr>
        <p:spPr>
          <a:xfrm>
            <a:off x="5558589" y="5317899"/>
            <a:ext cx="649706" cy="2947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237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p:bldP spid="13" grpId="0" animBg="1"/>
      <p:bldP spid="13" grpId="1" animBg="1"/>
      <p:bldP spid="15" grpId="0" animBg="1"/>
      <p:bldP spid="15" grpId="1"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7F507C-2F1E-4797-8630-231B773F07D6}"/>
              </a:ext>
            </a:extLst>
          </p:cNvPr>
          <p:cNvSpPr>
            <a:spLocks noGrp="1"/>
          </p:cNvSpPr>
          <p:nvPr>
            <p:ph type="ctrTitle"/>
          </p:nvPr>
        </p:nvSpPr>
        <p:spPr/>
        <p:txBody>
          <a:bodyPr/>
          <a:lstStyle/>
          <a:p>
            <a:r>
              <a:rPr lang="en-US" dirty="0"/>
              <a:t>Modify a Care Plan</a:t>
            </a:r>
          </a:p>
        </p:txBody>
      </p:sp>
      <p:sp>
        <p:nvSpPr>
          <p:cNvPr id="6" name="Subtitle 5">
            <a:extLst>
              <a:ext uri="{FF2B5EF4-FFF2-40B4-BE49-F238E27FC236}">
                <a16:creationId xmlns:a16="http://schemas.microsoft.com/office/drawing/2014/main" id="{152205CB-D81B-44E8-BBE9-96F39C34D69A}"/>
              </a:ext>
            </a:extLst>
          </p:cNvPr>
          <p:cNvSpPr>
            <a:spLocks noGrp="1"/>
          </p:cNvSpPr>
          <p:nvPr>
            <p:ph type="subTitle" idx="1"/>
          </p:nvPr>
        </p:nvSpPr>
        <p:spPr/>
        <p:txBody>
          <a:bodyPr/>
          <a:lstStyle/>
          <a:p>
            <a:r>
              <a:rPr lang="en-US" dirty="0"/>
              <a:t> </a:t>
            </a:r>
          </a:p>
        </p:txBody>
      </p:sp>
      <p:sp>
        <p:nvSpPr>
          <p:cNvPr id="4" name="Slide Number Placeholder 3">
            <a:extLst>
              <a:ext uri="{FF2B5EF4-FFF2-40B4-BE49-F238E27FC236}">
                <a16:creationId xmlns:a16="http://schemas.microsoft.com/office/drawing/2014/main" id="{D1761F65-11B0-4D48-ACE0-16C625303F1D}"/>
              </a:ext>
            </a:extLst>
          </p:cNvPr>
          <p:cNvSpPr>
            <a:spLocks noGrp="1"/>
          </p:cNvSpPr>
          <p:nvPr>
            <p:ph type="sldNum" sz="quarter" idx="4294967295"/>
          </p:nvPr>
        </p:nvSpPr>
        <p:spPr>
          <a:xfrm>
            <a:off x="9448800" y="6356350"/>
            <a:ext cx="2743200" cy="365125"/>
          </a:xfrm>
        </p:spPr>
        <p:txBody>
          <a:bodyPr/>
          <a:lstStyle/>
          <a:p>
            <a:fld id="{A65A5C87-DF58-40C8-B092-1DE63DB4547E}" type="slidenum">
              <a:rPr lang="en-US" smtClean="0"/>
              <a:t>27</a:t>
            </a:fld>
            <a:endParaRPr lang="en-US" dirty="0"/>
          </a:p>
        </p:txBody>
      </p:sp>
    </p:spTree>
    <p:extLst>
      <p:ext uri="{BB962C8B-B14F-4D97-AF65-F5344CB8AC3E}">
        <p14:creationId xmlns:p14="http://schemas.microsoft.com/office/powerpoint/2010/main" val="3968893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D23A7AF-D940-4ED2-A42B-09150E0A1F16}"/>
              </a:ext>
            </a:extLst>
          </p:cNvPr>
          <p:cNvSpPr txBox="1"/>
          <p:nvPr/>
        </p:nvSpPr>
        <p:spPr>
          <a:xfrm>
            <a:off x="1666145" y="100583"/>
            <a:ext cx="6932843" cy="90973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dirty="0">
                <a:latin typeface="+mj-lt"/>
                <a:ea typeface="+mj-ea"/>
                <a:cs typeface="+mj-cs"/>
              </a:rPr>
              <a:t>Modify the Care Plan</a:t>
            </a:r>
          </a:p>
        </p:txBody>
      </p:sp>
      <p:pic>
        <p:nvPicPr>
          <p:cNvPr id="6" name="Picture 5">
            <a:extLst>
              <a:ext uri="{FF2B5EF4-FFF2-40B4-BE49-F238E27FC236}">
                <a16:creationId xmlns:a16="http://schemas.microsoft.com/office/drawing/2014/main" id="{2C23F2D0-3140-4FDF-8561-24966D410416}"/>
              </a:ext>
            </a:extLst>
          </p:cNvPr>
          <p:cNvPicPr>
            <a:picLocks noChangeAspect="1"/>
          </p:cNvPicPr>
          <p:nvPr/>
        </p:nvPicPr>
        <p:blipFill>
          <a:blip r:embed="rId2"/>
          <a:stretch>
            <a:fillRect/>
          </a:stretch>
        </p:blipFill>
        <p:spPr>
          <a:xfrm>
            <a:off x="3346264" y="1122363"/>
            <a:ext cx="8597248" cy="4556541"/>
          </a:xfrm>
          <a:prstGeom prst="rect">
            <a:avLst/>
          </a:prstGeom>
          <a:ln>
            <a:solidFill>
              <a:schemeClr val="tx1"/>
            </a:solidFill>
          </a:ln>
        </p:spPr>
      </p:pic>
      <p:sp>
        <p:nvSpPr>
          <p:cNvPr id="4" name="Slide Number Placeholder 3">
            <a:extLst>
              <a:ext uri="{FF2B5EF4-FFF2-40B4-BE49-F238E27FC236}">
                <a16:creationId xmlns:a16="http://schemas.microsoft.com/office/drawing/2014/main" id="{1F8508B8-E007-4384-8117-157DD0901BB3}"/>
              </a:ext>
            </a:extLst>
          </p:cNvPr>
          <p:cNvSpPr>
            <a:spLocks noGrp="1"/>
          </p:cNvSpPr>
          <p:nvPr>
            <p:ph type="sldNum" sz="quarter" idx="12"/>
          </p:nvPr>
        </p:nvSpPr>
        <p:spPr>
          <a:xfrm>
            <a:off x="9847810" y="6356350"/>
            <a:ext cx="1505989" cy="365125"/>
          </a:xfrm>
        </p:spPr>
        <p:txBody>
          <a:bodyPr vert="horz" lIns="91440" tIns="45720" rIns="91440" bIns="45720" rtlCol="0" anchor="ctr">
            <a:normAutofit/>
          </a:bodyPr>
          <a:lstStyle/>
          <a:p>
            <a:pPr>
              <a:spcAft>
                <a:spcPts val="600"/>
              </a:spcAft>
            </a:pPr>
            <a:fld id="{A65A5C87-DF58-40C8-B092-1DE63DB4547E}" type="slidenum">
              <a:rPr lang="en-US">
                <a:solidFill>
                  <a:schemeClr val="tx2">
                    <a:lumMod val="50000"/>
                    <a:lumOff val="50000"/>
                  </a:schemeClr>
                </a:solidFill>
              </a:rPr>
              <a:pPr>
                <a:spcAft>
                  <a:spcPts val="600"/>
                </a:spcAft>
              </a:pPr>
              <a:t>28</a:t>
            </a:fld>
            <a:endParaRPr lang="en-US">
              <a:solidFill>
                <a:schemeClr val="tx2">
                  <a:lumMod val="50000"/>
                  <a:lumOff val="50000"/>
                </a:schemeClr>
              </a:solidFill>
            </a:endParaRPr>
          </a:p>
        </p:txBody>
      </p:sp>
      <p:sp>
        <p:nvSpPr>
          <p:cNvPr id="8" name="TextBox 7">
            <a:extLst>
              <a:ext uri="{FF2B5EF4-FFF2-40B4-BE49-F238E27FC236}">
                <a16:creationId xmlns:a16="http://schemas.microsoft.com/office/drawing/2014/main" id="{327E35CD-4C89-4C71-8647-0352BE0FB0E4}"/>
              </a:ext>
            </a:extLst>
          </p:cNvPr>
          <p:cNvSpPr txBox="1"/>
          <p:nvPr/>
        </p:nvSpPr>
        <p:spPr>
          <a:xfrm>
            <a:off x="364954" y="2124010"/>
            <a:ext cx="3151137" cy="369332"/>
          </a:xfrm>
          <a:prstGeom prst="rect">
            <a:avLst/>
          </a:prstGeom>
          <a:noFill/>
        </p:spPr>
        <p:txBody>
          <a:bodyPr wrap="square" rtlCol="0">
            <a:spAutoFit/>
          </a:bodyPr>
          <a:lstStyle/>
          <a:p>
            <a:r>
              <a:rPr lang="en-US" dirty="0"/>
              <a:t>Add New Goal</a:t>
            </a:r>
          </a:p>
        </p:txBody>
      </p:sp>
      <p:sp>
        <p:nvSpPr>
          <p:cNvPr id="17" name="TextBox 16">
            <a:extLst>
              <a:ext uri="{FF2B5EF4-FFF2-40B4-BE49-F238E27FC236}">
                <a16:creationId xmlns:a16="http://schemas.microsoft.com/office/drawing/2014/main" id="{454816DA-BCCA-4943-BA0C-E03F64079DF9}"/>
              </a:ext>
            </a:extLst>
          </p:cNvPr>
          <p:cNvSpPr txBox="1"/>
          <p:nvPr/>
        </p:nvSpPr>
        <p:spPr>
          <a:xfrm>
            <a:off x="372740" y="1653880"/>
            <a:ext cx="3151137" cy="369332"/>
          </a:xfrm>
          <a:prstGeom prst="rect">
            <a:avLst/>
          </a:prstGeom>
          <a:noFill/>
        </p:spPr>
        <p:txBody>
          <a:bodyPr wrap="square" rtlCol="0">
            <a:spAutoFit/>
          </a:bodyPr>
          <a:lstStyle/>
          <a:p>
            <a:r>
              <a:rPr lang="en-US" dirty="0"/>
              <a:t>Edit Current Goal</a:t>
            </a:r>
          </a:p>
        </p:txBody>
      </p:sp>
      <p:sp>
        <p:nvSpPr>
          <p:cNvPr id="19" name="TextBox 18">
            <a:extLst>
              <a:ext uri="{FF2B5EF4-FFF2-40B4-BE49-F238E27FC236}">
                <a16:creationId xmlns:a16="http://schemas.microsoft.com/office/drawing/2014/main" id="{C836741A-1E7A-4666-B46B-C8144A920EE9}"/>
              </a:ext>
            </a:extLst>
          </p:cNvPr>
          <p:cNvSpPr txBox="1"/>
          <p:nvPr/>
        </p:nvSpPr>
        <p:spPr>
          <a:xfrm>
            <a:off x="364952" y="3286301"/>
            <a:ext cx="3151137" cy="369332"/>
          </a:xfrm>
          <a:prstGeom prst="rect">
            <a:avLst/>
          </a:prstGeom>
          <a:noFill/>
        </p:spPr>
        <p:txBody>
          <a:bodyPr wrap="square" rtlCol="0">
            <a:spAutoFit/>
          </a:bodyPr>
          <a:lstStyle/>
          <a:p>
            <a:r>
              <a:rPr lang="en-US" dirty="0"/>
              <a:t>Edit existing Action Steps</a:t>
            </a:r>
          </a:p>
        </p:txBody>
      </p:sp>
      <p:sp>
        <p:nvSpPr>
          <p:cNvPr id="21" name="TextBox 20">
            <a:extLst>
              <a:ext uri="{FF2B5EF4-FFF2-40B4-BE49-F238E27FC236}">
                <a16:creationId xmlns:a16="http://schemas.microsoft.com/office/drawing/2014/main" id="{3E7E49E8-4739-4AA3-B5D0-D83F77B54E86}"/>
              </a:ext>
            </a:extLst>
          </p:cNvPr>
          <p:cNvSpPr txBox="1"/>
          <p:nvPr/>
        </p:nvSpPr>
        <p:spPr>
          <a:xfrm>
            <a:off x="364953" y="2878768"/>
            <a:ext cx="3151137" cy="369332"/>
          </a:xfrm>
          <a:prstGeom prst="rect">
            <a:avLst/>
          </a:prstGeom>
          <a:noFill/>
        </p:spPr>
        <p:txBody>
          <a:bodyPr wrap="square" rtlCol="0">
            <a:spAutoFit/>
          </a:bodyPr>
          <a:lstStyle/>
          <a:p>
            <a:r>
              <a:rPr lang="en-US" dirty="0"/>
              <a:t>Review all Action Steps</a:t>
            </a:r>
          </a:p>
        </p:txBody>
      </p:sp>
      <p:sp>
        <p:nvSpPr>
          <p:cNvPr id="23" name="TextBox 22">
            <a:extLst>
              <a:ext uri="{FF2B5EF4-FFF2-40B4-BE49-F238E27FC236}">
                <a16:creationId xmlns:a16="http://schemas.microsoft.com/office/drawing/2014/main" id="{02D0623A-DF87-484D-B902-AA296523BB26}"/>
              </a:ext>
            </a:extLst>
          </p:cNvPr>
          <p:cNvSpPr txBox="1"/>
          <p:nvPr/>
        </p:nvSpPr>
        <p:spPr>
          <a:xfrm>
            <a:off x="372741" y="3743335"/>
            <a:ext cx="2616748" cy="646331"/>
          </a:xfrm>
          <a:prstGeom prst="rect">
            <a:avLst/>
          </a:prstGeom>
          <a:noFill/>
        </p:spPr>
        <p:txBody>
          <a:bodyPr wrap="square" rtlCol="0">
            <a:spAutoFit/>
          </a:bodyPr>
          <a:lstStyle/>
          <a:p>
            <a:r>
              <a:rPr lang="en-US" dirty="0"/>
              <a:t>Add Action Steps to Current Goal</a:t>
            </a:r>
          </a:p>
        </p:txBody>
      </p:sp>
      <p:sp>
        <p:nvSpPr>
          <p:cNvPr id="9" name="Oval 8">
            <a:extLst>
              <a:ext uri="{FF2B5EF4-FFF2-40B4-BE49-F238E27FC236}">
                <a16:creationId xmlns:a16="http://schemas.microsoft.com/office/drawing/2014/main" id="{0252A6D0-AA97-4558-B3A5-AAB655BA84A1}"/>
              </a:ext>
            </a:extLst>
          </p:cNvPr>
          <p:cNvSpPr/>
          <p:nvPr/>
        </p:nvSpPr>
        <p:spPr>
          <a:xfrm>
            <a:off x="10786044" y="2354493"/>
            <a:ext cx="794084" cy="3965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266F865-97BA-40EA-BE8E-2C2C5900BBCC}"/>
              </a:ext>
            </a:extLst>
          </p:cNvPr>
          <p:cNvSpPr/>
          <p:nvPr/>
        </p:nvSpPr>
        <p:spPr>
          <a:xfrm>
            <a:off x="11177904" y="3189253"/>
            <a:ext cx="351790" cy="3026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5E04949-6D89-4F23-A798-23767B3F1AA5}"/>
              </a:ext>
            </a:extLst>
          </p:cNvPr>
          <p:cNvSpPr txBox="1"/>
          <p:nvPr/>
        </p:nvSpPr>
        <p:spPr>
          <a:xfrm>
            <a:off x="372740" y="1184586"/>
            <a:ext cx="3151137" cy="369332"/>
          </a:xfrm>
          <a:prstGeom prst="rect">
            <a:avLst/>
          </a:prstGeom>
          <a:noFill/>
        </p:spPr>
        <p:txBody>
          <a:bodyPr wrap="square" rtlCol="0">
            <a:spAutoFit/>
          </a:bodyPr>
          <a:lstStyle/>
          <a:p>
            <a:r>
              <a:rPr lang="en-US" dirty="0"/>
              <a:t>View all current Goals</a:t>
            </a:r>
          </a:p>
        </p:txBody>
      </p:sp>
      <p:sp>
        <p:nvSpPr>
          <p:cNvPr id="11" name="Rectangle 10">
            <a:extLst>
              <a:ext uri="{FF2B5EF4-FFF2-40B4-BE49-F238E27FC236}">
                <a16:creationId xmlns:a16="http://schemas.microsoft.com/office/drawing/2014/main" id="{98E1AD26-79A6-468D-9C3B-65092806FEAB}"/>
              </a:ext>
            </a:extLst>
          </p:cNvPr>
          <p:cNvSpPr/>
          <p:nvPr/>
        </p:nvSpPr>
        <p:spPr>
          <a:xfrm>
            <a:off x="3516089" y="2876211"/>
            <a:ext cx="8097259" cy="6806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D6C8298-C17C-4DC7-B2C0-61A176800E0D}"/>
              </a:ext>
            </a:extLst>
          </p:cNvPr>
          <p:cNvSpPr/>
          <p:nvPr/>
        </p:nvSpPr>
        <p:spPr>
          <a:xfrm>
            <a:off x="3516088" y="4664884"/>
            <a:ext cx="8097260" cy="9769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D3128D1-387D-4409-9D82-00CB18A0990D}"/>
              </a:ext>
            </a:extLst>
          </p:cNvPr>
          <p:cNvSpPr/>
          <p:nvPr/>
        </p:nvSpPr>
        <p:spPr>
          <a:xfrm>
            <a:off x="11177904" y="5196935"/>
            <a:ext cx="351790" cy="2669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873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5"/>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2" nodeType="clickEffect">
                                  <p:stCondLst>
                                    <p:cond delay="0"/>
                                  </p:stCondLst>
                                  <p:childTnLst>
                                    <p:set>
                                      <p:cBhvr>
                                        <p:cTn id="24" dur="1" fill="hold">
                                          <p:stCondLst>
                                            <p:cond delay="0"/>
                                          </p:stCondLst>
                                        </p:cTn>
                                        <p:tgtEl>
                                          <p:spTgt spid="17"/>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3"/>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5"/>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par>
                                <p:cTn id="67" presetID="1" presetClass="entr" presetSubtype="0" fill="hold" grpId="3" nodeType="withEffect">
                                  <p:stCondLst>
                                    <p:cond delay="0"/>
                                  </p:stCondLst>
                                  <p:childTnLst>
                                    <p:set>
                                      <p:cBhvr>
                                        <p:cTn id="68" dur="1" fill="hold">
                                          <p:stCondLst>
                                            <p:cond delay="0"/>
                                          </p:stCondLst>
                                        </p:cTn>
                                        <p:tgtEl>
                                          <p:spTgt spid="1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2" nodeType="clickEffect">
                                  <p:stCondLst>
                                    <p:cond delay="0"/>
                                  </p:stCondLst>
                                  <p:childTnLst>
                                    <p:set>
                                      <p:cBhvr>
                                        <p:cTn id="72" dur="1" fill="hold">
                                          <p:stCondLst>
                                            <p:cond delay="0"/>
                                          </p:stCondLst>
                                        </p:cTn>
                                        <p:tgtEl>
                                          <p:spTgt spid="25"/>
                                        </p:tgtEl>
                                        <p:attrNameLst>
                                          <p:attrName>style.visibility</p:attrName>
                                        </p:attrNameLst>
                                      </p:cBhvr>
                                      <p:to>
                                        <p:strVal val="hidden"/>
                                      </p:to>
                                    </p:set>
                                  </p:childTnLst>
                                </p:cTn>
                              </p:par>
                              <p:par>
                                <p:cTn id="73" presetID="1" presetClass="exit" presetSubtype="0" fill="hold" grpId="2" nodeType="withEffect">
                                  <p:stCondLst>
                                    <p:cond delay="0"/>
                                  </p:stCondLst>
                                  <p:childTnLst>
                                    <p:set>
                                      <p:cBhvr>
                                        <p:cTn id="74" dur="1" fill="hold">
                                          <p:stCondLst>
                                            <p:cond delay="0"/>
                                          </p:stCondLst>
                                        </p:cTn>
                                        <p:tgtEl>
                                          <p:spTgt spid="11"/>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17"/>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0"/>
                                        </p:tgtEl>
                                        <p:attrNameLst>
                                          <p:attrName>style.visibility</p:attrName>
                                        </p:attrNameLst>
                                      </p:cBhvr>
                                      <p:to>
                                        <p:strVal val="hidden"/>
                                      </p:to>
                                    </p:set>
                                  </p:childTnLst>
                                </p:cTn>
                              </p:par>
                              <p:par>
                                <p:cTn id="79" presetID="1" presetClass="exit" presetSubtype="0" fill="hold" grpId="2" nodeType="withEffect">
                                  <p:stCondLst>
                                    <p:cond delay="0"/>
                                  </p:stCondLst>
                                  <p:childTnLst>
                                    <p:set>
                                      <p:cBhvr>
                                        <p:cTn id="80" dur="1" fill="hold">
                                          <p:stCondLst>
                                            <p:cond delay="0"/>
                                          </p:stCondLst>
                                        </p:cTn>
                                        <p:tgtEl>
                                          <p:spTgt spid="9"/>
                                        </p:tgtEl>
                                        <p:attrNameLst>
                                          <p:attrName>style.visibility</p:attrName>
                                        </p:attrNameLst>
                                      </p:cBhvr>
                                      <p:to>
                                        <p:strVal val="hidden"/>
                                      </p:to>
                                    </p:set>
                                  </p:childTnLst>
                                </p:cTn>
                              </p:par>
                              <p:par>
                                <p:cTn id="81" presetID="1" presetClass="exit" presetSubtype="0" fill="hold" grpId="2" nodeType="withEffect">
                                  <p:stCondLst>
                                    <p:cond delay="0"/>
                                  </p:stCondLst>
                                  <p:childTnLst>
                                    <p:set>
                                      <p:cBhvr>
                                        <p:cTn id="82" dur="1" fill="hold">
                                          <p:stCondLst>
                                            <p:cond delay="0"/>
                                          </p:stCondLst>
                                        </p:cTn>
                                        <p:tgtEl>
                                          <p:spTgt spid="8"/>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13"/>
                                        </p:tgtEl>
                                        <p:attrNameLst>
                                          <p:attrName>style.visibility</p:attrName>
                                        </p:attrNameLst>
                                      </p:cBhvr>
                                      <p:to>
                                        <p:strVal val="hidden"/>
                                      </p:to>
                                    </p:set>
                                  </p:childTnLst>
                                </p:cTn>
                              </p:par>
                              <p:par>
                                <p:cTn id="85" presetID="1" presetClass="exit" presetSubtype="0" fill="hold" grpId="2" nodeType="withEffect">
                                  <p:stCondLst>
                                    <p:cond delay="0"/>
                                  </p:stCondLst>
                                  <p:childTnLst>
                                    <p:set>
                                      <p:cBhvr>
                                        <p:cTn id="86" dur="1" fill="hold">
                                          <p:stCondLst>
                                            <p:cond delay="0"/>
                                          </p:stCondLst>
                                        </p:cTn>
                                        <p:tgtEl>
                                          <p:spTgt spid="21"/>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15"/>
                                        </p:tgtEl>
                                        <p:attrNameLst>
                                          <p:attrName>style.visibility</p:attrName>
                                        </p:attrNameLst>
                                      </p:cBhvr>
                                      <p:to>
                                        <p:strVal val="hidden"/>
                                      </p:to>
                                    </p:set>
                                  </p:childTnLst>
                                </p:cTn>
                              </p:par>
                              <p:par>
                                <p:cTn id="89" presetID="1" presetClass="exit" presetSubtype="0" fill="hold" grpId="2" nodeType="withEffect">
                                  <p:stCondLst>
                                    <p:cond delay="0"/>
                                  </p:stCondLst>
                                  <p:childTnLst>
                                    <p:set>
                                      <p:cBhvr>
                                        <p:cTn id="90" dur="1" fill="hold">
                                          <p:stCondLst>
                                            <p:cond delay="0"/>
                                          </p:stCondLst>
                                        </p:cTn>
                                        <p:tgtEl>
                                          <p:spTgt spid="19"/>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17" grpId="0"/>
      <p:bldP spid="17" grpId="1"/>
      <p:bldP spid="17" grpId="2"/>
      <p:bldP spid="19" grpId="0"/>
      <p:bldP spid="19" grpId="1"/>
      <p:bldP spid="19" grpId="2"/>
      <p:bldP spid="21" grpId="0"/>
      <p:bldP spid="21" grpId="1"/>
      <p:bldP spid="21" grpId="2"/>
      <p:bldP spid="23" grpId="0"/>
      <p:bldP spid="23" grpId="1"/>
      <p:bldP spid="9" grpId="0" animBg="1"/>
      <p:bldP spid="9" grpId="1" animBg="1"/>
      <p:bldP spid="9" grpId="2" animBg="1"/>
      <p:bldP spid="10" grpId="0" animBg="1"/>
      <p:bldP spid="10" grpId="1" animBg="1"/>
      <p:bldP spid="10" grpId="2" animBg="1"/>
      <p:bldP spid="10" grpId="3" animBg="1"/>
      <p:bldP spid="25" grpId="0"/>
      <p:bldP spid="25" grpId="1"/>
      <p:bldP spid="25" grpId="2"/>
      <p:bldP spid="11" grpId="0" animBg="1"/>
      <p:bldP spid="11" grpId="1" animBg="1"/>
      <p:bldP spid="11" grpId="2" animBg="1"/>
      <p:bldP spid="13" grpId="0" animBg="1"/>
      <p:bldP spid="13" grpId="1" animBg="1"/>
      <p:bldP spid="13" grpId="2" animBg="1"/>
      <p:bldP spid="15" grpId="0" animBg="1"/>
      <p:bldP spid="15" grpId="1" animBg="1"/>
      <p:bldP spid="15" grpId="2"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A0AD70-F46D-4B0F-B03E-2B83F0FE6046}"/>
              </a:ext>
            </a:extLst>
          </p:cNvPr>
          <p:cNvSpPr txBox="1"/>
          <p:nvPr/>
        </p:nvSpPr>
        <p:spPr>
          <a:xfrm>
            <a:off x="307910" y="161815"/>
            <a:ext cx="11150082" cy="2438732"/>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600" dirty="0">
                <a:latin typeface="+mj-lt"/>
                <a:ea typeface="+mj-ea"/>
                <a:cs typeface="+mj-cs"/>
              </a:rPr>
              <a:t>Submit Monthly Outcome</a:t>
            </a:r>
          </a:p>
        </p:txBody>
      </p:sp>
      <p:sp>
        <p:nvSpPr>
          <p:cNvPr id="4" name="Slide Number Placeholder 3">
            <a:extLst>
              <a:ext uri="{FF2B5EF4-FFF2-40B4-BE49-F238E27FC236}">
                <a16:creationId xmlns:a16="http://schemas.microsoft.com/office/drawing/2014/main" id="{229F84AF-7342-4D82-AD6E-62C83A03B3BC}"/>
              </a:ext>
            </a:extLst>
          </p:cNvPr>
          <p:cNvSpPr>
            <a:spLocks noGrp="1"/>
          </p:cNvSpPr>
          <p:nvPr>
            <p:ph type="sldNum" sz="quarter" idx="12"/>
          </p:nvPr>
        </p:nvSpPr>
        <p:spPr>
          <a:xfrm>
            <a:off x="10489019" y="6356350"/>
            <a:ext cx="1268818" cy="365125"/>
          </a:xfrm>
        </p:spPr>
        <p:txBody>
          <a:bodyPr vert="horz" lIns="91440" tIns="45720" rIns="91440" bIns="45720" rtlCol="0" anchor="ctr">
            <a:normAutofit/>
          </a:bodyPr>
          <a:lstStyle/>
          <a:p>
            <a:pPr>
              <a:spcAft>
                <a:spcPts val="600"/>
              </a:spcAft>
            </a:pPr>
            <a:fld id="{A65A5C87-DF58-40C8-B092-1DE63DB4547E}" type="slidenum">
              <a:rPr lang="en-US" smtClean="0"/>
              <a:pPr>
                <a:spcAft>
                  <a:spcPts val="600"/>
                </a:spcAft>
              </a:pPr>
              <a:t>29</a:t>
            </a:fld>
            <a:endParaRPr lang="en-US"/>
          </a:p>
        </p:txBody>
      </p:sp>
      <p:sp>
        <p:nvSpPr>
          <p:cNvPr id="19" name="TextBox 18">
            <a:extLst>
              <a:ext uri="{FF2B5EF4-FFF2-40B4-BE49-F238E27FC236}">
                <a16:creationId xmlns:a16="http://schemas.microsoft.com/office/drawing/2014/main" id="{7E5BA864-C74B-4A29-A6B5-BA0CAFB591F1}"/>
              </a:ext>
            </a:extLst>
          </p:cNvPr>
          <p:cNvSpPr txBox="1"/>
          <p:nvPr/>
        </p:nvSpPr>
        <p:spPr>
          <a:xfrm>
            <a:off x="2480553" y="1927435"/>
            <a:ext cx="6858000" cy="369332"/>
          </a:xfrm>
          <a:prstGeom prst="rect">
            <a:avLst/>
          </a:prstGeom>
          <a:noFill/>
        </p:spPr>
        <p:txBody>
          <a:bodyPr wrap="square" rtlCol="0">
            <a:spAutoFit/>
          </a:bodyPr>
          <a:lstStyle/>
          <a:p>
            <a:pPr algn="ctr"/>
            <a:r>
              <a:rPr lang="en-US" dirty="0">
                <a:solidFill>
                  <a:srgbClr val="C00000"/>
                </a:solidFill>
              </a:rPr>
              <a:t>Care Coordinators and Administrators</a:t>
            </a:r>
          </a:p>
        </p:txBody>
      </p:sp>
      <p:pic>
        <p:nvPicPr>
          <p:cNvPr id="3" name="Picture 2">
            <a:extLst>
              <a:ext uri="{FF2B5EF4-FFF2-40B4-BE49-F238E27FC236}">
                <a16:creationId xmlns:a16="http://schemas.microsoft.com/office/drawing/2014/main" id="{92AEB21D-E6B3-47EE-9101-765789BC4EC7}"/>
              </a:ext>
            </a:extLst>
          </p:cNvPr>
          <p:cNvPicPr>
            <a:picLocks noChangeAspect="1"/>
          </p:cNvPicPr>
          <p:nvPr/>
        </p:nvPicPr>
        <p:blipFill>
          <a:blip r:embed="rId2"/>
          <a:stretch>
            <a:fillRect/>
          </a:stretch>
        </p:blipFill>
        <p:spPr>
          <a:xfrm>
            <a:off x="1505994" y="2831433"/>
            <a:ext cx="9180012" cy="2852042"/>
          </a:xfrm>
          <a:prstGeom prst="rect">
            <a:avLst/>
          </a:prstGeom>
        </p:spPr>
      </p:pic>
      <p:sp>
        <p:nvSpPr>
          <p:cNvPr id="6" name="Oval 5">
            <a:extLst>
              <a:ext uri="{FF2B5EF4-FFF2-40B4-BE49-F238E27FC236}">
                <a16:creationId xmlns:a16="http://schemas.microsoft.com/office/drawing/2014/main" id="{8E99BE8A-5D23-483C-BB11-E0E6983DF7AF}"/>
              </a:ext>
            </a:extLst>
          </p:cNvPr>
          <p:cNvSpPr/>
          <p:nvPr/>
        </p:nvSpPr>
        <p:spPr>
          <a:xfrm>
            <a:off x="7302822" y="2762362"/>
            <a:ext cx="2035731" cy="1933153"/>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4482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57121-0BD3-452D-95A8-01B7A874948A}"/>
              </a:ext>
            </a:extLst>
          </p:cNvPr>
          <p:cNvSpPr>
            <a:spLocks noGrp="1"/>
          </p:cNvSpPr>
          <p:nvPr>
            <p:ph type="title"/>
          </p:nvPr>
        </p:nvSpPr>
        <p:spPr/>
        <p:txBody>
          <a:bodyPr/>
          <a:lstStyle/>
          <a:p>
            <a:r>
              <a:rPr lang="en-US" dirty="0"/>
              <a:t>Resources</a:t>
            </a:r>
          </a:p>
        </p:txBody>
      </p:sp>
      <p:sp>
        <p:nvSpPr>
          <p:cNvPr id="3" name="Text Placeholder 2">
            <a:extLst>
              <a:ext uri="{FF2B5EF4-FFF2-40B4-BE49-F238E27FC236}">
                <a16:creationId xmlns:a16="http://schemas.microsoft.com/office/drawing/2014/main" id="{A2A377EA-3942-4FB2-910A-0A9168CECAF3}"/>
              </a:ext>
            </a:extLst>
          </p:cNvPr>
          <p:cNvSpPr>
            <a:spLocks noGrp="1"/>
          </p:cNvSpPr>
          <p:nvPr>
            <p:ph type="body" idx="1"/>
          </p:nvPr>
        </p:nvSpPr>
        <p:spPr/>
        <p:txBody>
          <a:bodyPr/>
          <a:lstStyle/>
          <a:p>
            <a:r>
              <a:rPr lang="en-US" dirty="0">
                <a:solidFill>
                  <a:srgbClr val="0070C0"/>
                </a:solidFill>
              </a:rPr>
              <a:t>Provider Portal Guidance</a:t>
            </a:r>
          </a:p>
        </p:txBody>
      </p:sp>
      <p:sp>
        <p:nvSpPr>
          <p:cNvPr id="4" name="Content Placeholder 3">
            <a:extLst>
              <a:ext uri="{FF2B5EF4-FFF2-40B4-BE49-F238E27FC236}">
                <a16:creationId xmlns:a16="http://schemas.microsoft.com/office/drawing/2014/main" id="{E34E03F7-400F-434C-8D23-A7B3D13D6BC0}"/>
              </a:ext>
            </a:extLst>
          </p:cNvPr>
          <p:cNvSpPr>
            <a:spLocks noGrp="1"/>
          </p:cNvSpPr>
          <p:nvPr>
            <p:ph sz="half" idx="2"/>
          </p:nvPr>
        </p:nvSpPr>
        <p:spPr/>
        <p:txBody>
          <a:bodyPr/>
          <a:lstStyle/>
          <a:p>
            <a:r>
              <a:rPr lang="en-US" dirty="0"/>
              <a:t>Comprehensive, complete step-by-step instructions</a:t>
            </a:r>
          </a:p>
          <a:p>
            <a:endParaRPr lang="en-US" u="sng" dirty="0">
              <a:hlinkClick r:id="rId2">
                <a:extLst>
                  <a:ext uri="{A12FA001-AC4F-418D-AE19-62706E023703}">
                    <ahyp:hlinkClr xmlns:ahyp="http://schemas.microsoft.com/office/drawing/2018/hyperlinkcolor" val="tx"/>
                  </a:ext>
                </a:extLst>
              </a:hlinkClick>
            </a:endParaRPr>
          </a:p>
        </p:txBody>
      </p:sp>
      <p:sp>
        <p:nvSpPr>
          <p:cNvPr id="5" name="Text Placeholder 4">
            <a:extLst>
              <a:ext uri="{FF2B5EF4-FFF2-40B4-BE49-F238E27FC236}">
                <a16:creationId xmlns:a16="http://schemas.microsoft.com/office/drawing/2014/main" id="{D459655E-326E-4C60-8714-C3A1C05E95FB}"/>
              </a:ext>
            </a:extLst>
          </p:cNvPr>
          <p:cNvSpPr>
            <a:spLocks noGrp="1"/>
          </p:cNvSpPr>
          <p:nvPr>
            <p:ph type="body" sz="quarter" idx="3"/>
          </p:nvPr>
        </p:nvSpPr>
        <p:spPr/>
        <p:txBody>
          <a:bodyPr/>
          <a:lstStyle/>
          <a:p>
            <a:r>
              <a:rPr lang="en-US" dirty="0">
                <a:solidFill>
                  <a:srgbClr val="0070C0"/>
                </a:solidFill>
              </a:rPr>
              <a:t>Provider Portal Quick Reference</a:t>
            </a:r>
          </a:p>
        </p:txBody>
      </p:sp>
      <p:sp>
        <p:nvSpPr>
          <p:cNvPr id="6" name="Content Placeholder 5">
            <a:extLst>
              <a:ext uri="{FF2B5EF4-FFF2-40B4-BE49-F238E27FC236}">
                <a16:creationId xmlns:a16="http://schemas.microsoft.com/office/drawing/2014/main" id="{842A516C-421C-4487-A0FE-7B72120E1662}"/>
              </a:ext>
            </a:extLst>
          </p:cNvPr>
          <p:cNvSpPr>
            <a:spLocks noGrp="1"/>
          </p:cNvSpPr>
          <p:nvPr>
            <p:ph sz="quarter" idx="4"/>
          </p:nvPr>
        </p:nvSpPr>
        <p:spPr/>
        <p:txBody>
          <a:bodyPr/>
          <a:lstStyle/>
          <a:p>
            <a:r>
              <a:rPr lang="en-US" dirty="0"/>
              <a:t>Quick reminders of priorities and required steps</a:t>
            </a:r>
            <a:endParaRPr lang="en-US" dirty="0">
              <a:hlinkClick r:id="rId3"/>
            </a:endParaRPr>
          </a:p>
          <a:p>
            <a:endParaRPr lang="en-US" dirty="0"/>
          </a:p>
        </p:txBody>
      </p:sp>
      <p:sp>
        <p:nvSpPr>
          <p:cNvPr id="9" name="Slide Number Placeholder 8">
            <a:extLst>
              <a:ext uri="{FF2B5EF4-FFF2-40B4-BE49-F238E27FC236}">
                <a16:creationId xmlns:a16="http://schemas.microsoft.com/office/drawing/2014/main" id="{D0C59892-24DD-4662-8575-34EEACAB063F}"/>
              </a:ext>
            </a:extLst>
          </p:cNvPr>
          <p:cNvSpPr>
            <a:spLocks noGrp="1"/>
          </p:cNvSpPr>
          <p:nvPr>
            <p:ph type="sldNum" sz="quarter" idx="12"/>
          </p:nvPr>
        </p:nvSpPr>
        <p:spPr/>
        <p:txBody>
          <a:bodyPr/>
          <a:lstStyle/>
          <a:p>
            <a:fld id="{A65A5C87-DF58-40C8-B092-1DE63DB4547E}" type="slidenum">
              <a:rPr lang="en-US" smtClean="0"/>
              <a:t>3</a:t>
            </a:fld>
            <a:endParaRPr lang="en-US" dirty="0"/>
          </a:p>
        </p:txBody>
      </p:sp>
      <p:sp>
        <p:nvSpPr>
          <p:cNvPr id="8" name="TextBox 7">
            <a:extLst>
              <a:ext uri="{FF2B5EF4-FFF2-40B4-BE49-F238E27FC236}">
                <a16:creationId xmlns:a16="http://schemas.microsoft.com/office/drawing/2014/main" id="{120B1C71-D261-43EB-B749-9DCB991B8811}"/>
              </a:ext>
            </a:extLst>
          </p:cNvPr>
          <p:cNvSpPr txBox="1"/>
          <p:nvPr/>
        </p:nvSpPr>
        <p:spPr>
          <a:xfrm>
            <a:off x="1115567" y="4507749"/>
            <a:ext cx="10168127" cy="461665"/>
          </a:xfrm>
          <a:prstGeom prst="rect">
            <a:avLst/>
          </a:prstGeom>
          <a:noFill/>
        </p:spPr>
        <p:txBody>
          <a:bodyPr wrap="square" rtlCol="0">
            <a:spAutoFit/>
          </a:bodyPr>
          <a:lstStyle/>
          <a:p>
            <a:pPr algn="ctr"/>
            <a:r>
              <a:rPr lang="en-US" sz="2400" dirty="0"/>
              <a:t>Resources will be posted to the Community Connect website in January</a:t>
            </a:r>
          </a:p>
        </p:txBody>
      </p:sp>
    </p:spTree>
    <p:extLst>
      <p:ext uri="{BB962C8B-B14F-4D97-AF65-F5344CB8AC3E}">
        <p14:creationId xmlns:p14="http://schemas.microsoft.com/office/powerpoint/2010/main" val="645391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AB5CB-24CB-46A5-8276-D25607FE7BAB}"/>
              </a:ext>
            </a:extLst>
          </p:cNvPr>
          <p:cNvSpPr>
            <a:spLocks noGrp="1"/>
          </p:cNvSpPr>
          <p:nvPr>
            <p:ph type="title"/>
          </p:nvPr>
        </p:nvSpPr>
        <p:spPr>
          <a:xfrm>
            <a:off x="1078992" y="1620981"/>
            <a:ext cx="7013448" cy="3844637"/>
          </a:xfrm>
        </p:spPr>
        <p:txBody>
          <a:bodyPr>
            <a:normAutofit fontScale="90000"/>
          </a:bodyPr>
          <a:lstStyle/>
          <a:p>
            <a:r>
              <a:rPr lang="en-US" sz="2800" dirty="0"/>
              <a:t>Providers will now use their Care Plan, Case Notes, and Provider Guidance to determine the level of service provided each month.</a:t>
            </a:r>
            <a:br>
              <a:rPr lang="en-US" sz="2800" dirty="0"/>
            </a:br>
            <a:br>
              <a:rPr lang="en-US" sz="2800" dirty="0"/>
            </a:br>
            <a:br>
              <a:rPr lang="en-US" sz="2800" dirty="0"/>
            </a:br>
            <a:r>
              <a:rPr lang="en-US" sz="2800" dirty="0"/>
              <a:t>Community Connect Administration will then review submissions along with the guidance for service levels to determine if they agree with the service level as submitted or will change the service level to something else.</a:t>
            </a:r>
            <a:br>
              <a:rPr lang="en-US" sz="2800" dirty="0"/>
            </a:br>
            <a:endParaRPr lang="en-US" sz="2800" dirty="0"/>
          </a:p>
        </p:txBody>
      </p:sp>
      <p:sp>
        <p:nvSpPr>
          <p:cNvPr id="3" name="Text Placeholder 2">
            <a:extLst>
              <a:ext uri="{FF2B5EF4-FFF2-40B4-BE49-F238E27FC236}">
                <a16:creationId xmlns:a16="http://schemas.microsoft.com/office/drawing/2014/main" id="{DA8EA60F-33C6-4A2F-BF2D-CB92AD0D743A}"/>
              </a:ext>
            </a:extLst>
          </p:cNvPr>
          <p:cNvSpPr>
            <a:spLocks noGrp="1"/>
          </p:cNvSpPr>
          <p:nvPr>
            <p:ph type="body" idx="1"/>
          </p:nvPr>
        </p:nvSpPr>
        <p:spPr/>
        <p:txBody>
          <a:bodyPr/>
          <a:lstStyle/>
          <a:p>
            <a:r>
              <a:rPr lang="en-US" dirty="0"/>
              <a:t>Major Change</a:t>
            </a:r>
          </a:p>
          <a:p>
            <a:pPr algn="ctr"/>
            <a:r>
              <a:rPr lang="en-US" sz="7200" dirty="0"/>
              <a:t>!</a:t>
            </a:r>
          </a:p>
        </p:txBody>
      </p:sp>
    </p:spTree>
    <p:extLst>
      <p:ext uri="{BB962C8B-B14F-4D97-AF65-F5344CB8AC3E}">
        <p14:creationId xmlns:p14="http://schemas.microsoft.com/office/powerpoint/2010/main" val="31408757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470326-53CD-4850-9AB8-56EA77B12E0C}"/>
              </a:ext>
            </a:extLst>
          </p:cNvPr>
          <p:cNvSpPr>
            <a:spLocks noGrp="1"/>
          </p:cNvSpPr>
          <p:nvPr>
            <p:ph type="sldNum" sz="quarter" idx="12"/>
          </p:nvPr>
        </p:nvSpPr>
        <p:spPr/>
        <p:txBody>
          <a:bodyPr/>
          <a:lstStyle/>
          <a:p>
            <a:fld id="{A65A5C87-DF58-40C8-B092-1DE63DB4547E}" type="slidenum">
              <a:rPr lang="en-US" smtClean="0"/>
              <a:t>31</a:t>
            </a:fld>
            <a:endParaRPr lang="en-US" dirty="0"/>
          </a:p>
        </p:txBody>
      </p:sp>
      <p:pic>
        <p:nvPicPr>
          <p:cNvPr id="6" name="Picture 5">
            <a:extLst>
              <a:ext uri="{FF2B5EF4-FFF2-40B4-BE49-F238E27FC236}">
                <a16:creationId xmlns:a16="http://schemas.microsoft.com/office/drawing/2014/main" id="{1B559D35-0FEC-4502-8740-90B51C8753BD}"/>
              </a:ext>
            </a:extLst>
          </p:cNvPr>
          <p:cNvPicPr>
            <a:picLocks noChangeAspect="1"/>
          </p:cNvPicPr>
          <p:nvPr/>
        </p:nvPicPr>
        <p:blipFill>
          <a:blip r:embed="rId2"/>
          <a:stretch>
            <a:fillRect/>
          </a:stretch>
        </p:blipFill>
        <p:spPr>
          <a:xfrm>
            <a:off x="244718" y="1858381"/>
            <a:ext cx="4782217" cy="4201111"/>
          </a:xfrm>
          <a:prstGeom prst="rect">
            <a:avLst/>
          </a:prstGeom>
        </p:spPr>
      </p:pic>
      <p:pic>
        <p:nvPicPr>
          <p:cNvPr id="8" name="Picture 7">
            <a:extLst>
              <a:ext uri="{FF2B5EF4-FFF2-40B4-BE49-F238E27FC236}">
                <a16:creationId xmlns:a16="http://schemas.microsoft.com/office/drawing/2014/main" id="{859DBE4B-8F12-4A1B-8E33-E5DD32C6596A}"/>
              </a:ext>
            </a:extLst>
          </p:cNvPr>
          <p:cNvPicPr>
            <a:picLocks noChangeAspect="1"/>
          </p:cNvPicPr>
          <p:nvPr/>
        </p:nvPicPr>
        <p:blipFill>
          <a:blip r:embed="rId3"/>
          <a:stretch>
            <a:fillRect/>
          </a:stretch>
        </p:blipFill>
        <p:spPr>
          <a:xfrm>
            <a:off x="5385544" y="244571"/>
            <a:ext cx="5868219" cy="695422"/>
          </a:xfrm>
          <a:prstGeom prst="rect">
            <a:avLst/>
          </a:prstGeom>
        </p:spPr>
      </p:pic>
      <p:pic>
        <p:nvPicPr>
          <p:cNvPr id="10" name="Picture 9">
            <a:extLst>
              <a:ext uri="{FF2B5EF4-FFF2-40B4-BE49-F238E27FC236}">
                <a16:creationId xmlns:a16="http://schemas.microsoft.com/office/drawing/2014/main" id="{F7F4F137-BA2D-4F61-B624-E203D44A35CD}"/>
              </a:ext>
            </a:extLst>
          </p:cNvPr>
          <p:cNvPicPr>
            <a:picLocks noChangeAspect="1"/>
          </p:cNvPicPr>
          <p:nvPr/>
        </p:nvPicPr>
        <p:blipFill>
          <a:blip r:embed="rId4"/>
          <a:stretch>
            <a:fillRect/>
          </a:stretch>
        </p:blipFill>
        <p:spPr>
          <a:xfrm>
            <a:off x="9424708" y="674651"/>
            <a:ext cx="1829055" cy="2010056"/>
          </a:xfrm>
          <a:prstGeom prst="rect">
            <a:avLst/>
          </a:prstGeom>
        </p:spPr>
      </p:pic>
      <p:pic>
        <p:nvPicPr>
          <p:cNvPr id="12" name="Picture 11">
            <a:extLst>
              <a:ext uri="{FF2B5EF4-FFF2-40B4-BE49-F238E27FC236}">
                <a16:creationId xmlns:a16="http://schemas.microsoft.com/office/drawing/2014/main" id="{85C71800-A100-4E48-BDAB-2F9A55A8A0E4}"/>
              </a:ext>
            </a:extLst>
          </p:cNvPr>
          <p:cNvPicPr>
            <a:picLocks noChangeAspect="1"/>
          </p:cNvPicPr>
          <p:nvPr/>
        </p:nvPicPr>
        <p:blipFill>
          <a:blip r:embed="rId5"/>
          <a:stretch>
            <a:fillRect/>
          </a:stretch>
        </p:blipFill>
        <p:spPr>
          <a:xfrm>
            <a:off x="5280754" y="3194596"/>
            <a:ext cx="5973009" cy="2505425"/>
          </a:xfrm>
          <a:prstGeom prst="rect">
            <a:avLst/>
          </a:prstGeom>
        </p:spPr>
      </p:pic>
      <p:sp>
        <p:nvSpPr>
          <p:cNvPr id="13" name="Oval 12">
            <a:extLst>
              <a:ext uri="{FF2B5EF4-FFF2-40B4-BE49-F238E27FC236}">
                <a16:creationId xmlns:a16="http://schemas.microsoft.com/office/drawing/2014/main" id="{990485EF-2A94-40AA-AE13-2A3CE2C1D049}"/>
              </a:ext>
            </a:extLst>
          </p:cNvPr>
          <p:cNvSpPr/>
          <p:nvPr/>
        </p:nvSpPr>
        <p:spPr>
          <a:xfrm>
            <a:off x="3595255" y="3917373"/>
            <a:ext cx="1431680" cy="4260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C4CF34A6-E659-40D1-ADA8-D274648D0F4E}"/>
              </a:ext>
            </a:extLst>
          </p:cNvPr>
          <p:cNvCxnSpPr>
            <a:cxnSpLocks/>
          </p:cNvCxnSpPr>
          <p:nvPr/>
        </p:nvCxnSpPr>
        <p:spPr>
          <a:xfrm flipV="1">
            <a:off x="4522124" y="1065244"/>
            <a:ext cx="1122218" cy="26787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7742BA0A-C1CC-4795-AE8A-A76851056E69}"/>
              </a:ext>
            </a:extLst>
          </p:cNvPr>
          <p:cNvSpPr/>
          <p:nvPr/>
        </p:nvSpPr>
        <p:spPr>
          <a:xfrm>
            <a:off x="10939549" y="674651"/>
            <a:ext cx="314214" cy="2653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F64D2F6-1FA2-46A2-8E5F-52EC15DF775F}"/>
              </a:ext>
            </a:extLst>
          </p:cNvPr>
          <p:cNvSpPr/>
          <p:nvPr/>
        </p:nvSpPr>
        <p:spPr>
          <a:xfrm>
            <a:off x="9921748" y="1297876"/>
            <a:ext cx="224444" cy="2493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2F1DD8AB-E8AE-4FF3-9B67-FF9B19F213CB}"/>
              </a:ext>
            </a:extLst>
          </p:cNvPr>
          <p:cNvCxnSpPr/>
          <p:nvPr/>
        </p:nvCxnSpPr>
        <p:spPr>
          <a:xfrm flipH="1">
            <a:off x="7913716" y="1596322"/>
            <a:ext cx="2068484" cy="15982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1273ECCB-EB4A-4951-A563-83C5A860030C}"/>
              </a:ext>
            </a:extLst>
          </p:cNvPr>
          <p:cNvSpPr/>
          <p:nvPr/>
        </p:nvSpPr>
        <p:spPr>
          <a:xfrm>
            <a:off x="10848109" y="4343400"/>
            <a:ext cx="332509" cy="2682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1BBBDBB2-4144-455A-9B60-619E086D7209}"/>
              </a:ext>
            </a:extLst>
          </p:cNvPr>
          <p:cNvSpPr/>
          <p:nvPr/>
        </p:nvSpPr>
        <p:spPr>
          <a:xfrm rot="10800000">
            <a:off x="6367549" y="5005589"/>
            <a:ext cx="299259" cy="231871"/>
          </a:xfrm>
          <a:prstGeom prst="rightArrow">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60D2B9D-17ED-450B-A9BD-D8252709632F}"/>
              </a:ext>
            </a:extLst>
          </p:cNvPr>
          <p:cNvSpPr txBox="1"/>
          <p:nvPr/>
        </p:nvSpPr>
        <p:spPr>
          <a:xfrm>
            <a:off x="157942" y="318825"/>
            <a:ext cx="4447309"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t>Click New Outcomes Billing</a:t>
            </a:r>
          </a:p>
        </p:txBody>
      </p:sp>
      <p:sp>
        <p:nvSpPr>
          <p:cNvPr id="25" name="TextBox 24">
            <a:extLst>
              <a:ext uri="{FF2B5EF4-FFF2-40B4-BE49-F238E27FC236}">
                <a16:creationId xmlns:a16="http://schemas.microsoft.com/office/drawing/2014/main" id="{59642FE7-CC61-4DBF-9E58-57BD733270E1}"/>
              </a:ext>
            </a:extLst>
          </p:cNvPr>
          <p:cNvSpPr txBox="1"/>
          <p:nvPr/>
        </p:nvSpPr>
        <p:spPr>
          <a:xfrm>
            <a:off x="157941" y="590877"/>
            <a:ext cx="4447309"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t>Enter first date of Service for billing month</a:t>
            </a:r>
          </a:p>
        </p:txBody>
      </p:sp>
      <p:sp>
        <p:nvSpPr>
          <p:cNvPr id="26" name="TextBox 25">
            <a:extLst>
              <a:ext uri="{FF2B5EF4-FFF2-40B4-BE49-F238E27FC236}">
                <a16:creationId xmlns:a16="http://schemas.microsoft.com/office/drawing/2014/main" id="{04FC44F6-D274-4901-826A-691156101AF6}"/>
              </a:ext>
            </a:extLst>
          </p:cNvPr>
          <p:cNvSpPr txBox="1"/>
          <p:nvPr/>
        </p:nvSpPr>
        <p:spPr>
          <a:xfrm>
            <a:off x="157941" y="889947"/>
            <a:ext cx="4868994" cy="861774"/>
          </a:xfrm>
          <a:prstGeom prst="rect">
            <a:avLst/>
          </a:prstGeom>
          <a:noFill/>
        </p:spPr>
        <p:txBody>
          <a:bodyPr wrap="square" rtlCol="0">
            <a:spAutoFit/>
          </a:bodyPr>
          <a:lstStyle/>
          <a:p>
            <a:pPr marL="285750" indent="-285750">
              <a:buFont typeface="Arial" panose="020B0604020202020204" pitchFamily="34" charset="0"/>
              <a:buChar char="•"/>
            </a:pPr>
            <a:r>
              <a:rPr lang="en-US" sz="1600" dirty="0"/>
              <a:t>Determine if Participant Engagement achieved &amp; provide supporting comments</a:t>
            </a:r>
          </a:p>
          <a:p>
            <a:endParaRPr lang="en-US" dirty="0"/>
          </a:p>
        </p:txBody>
      </p:sp>
    </p:spTree>
    <p:extLst>
      <p:ext uri="{BB962C8B-B14F-4D97-AF65-F5344CB8AC3E}">
        <p14:creationId xmlns:p14="http://schemas.microsoft.com/office/powerpoint/2010/main" val="304727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19" grpId="0" animBg="1"/>
      <p:bldP spid="22" grpId="0" animBg="1"/>
      <p:bldP spid="23" grpId="0" animBg="1"/>
      <p:bldP spid="24" grpId="0"/>
      <p:bldP spid="25" grpId="0"/>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E11370D7-FFAD-45CB-8EE1-FAE417940099}"/>
              </a:ext>
            </a:extLst>
          </p:cNvPr>
          <p:cNvPicPr>
            <a:picLocks noGrp="1" noChangeAspect="1"/>
          </p:cNvPicPr>
          <p:nvPr>
            <p:ph sz="half" idx="4294967295"/>
          </p:nvPr>
        </p:nvPicPr>
        <p:blipFill>
          <a:blip r:embed="rId2"/>
          <a:stretch>
            <a:fillRect/>
          </a:stretch>
        </p:blipFill>
        <p:spPr>
          <a:xfrm>
            <a:off x="5233267" y="1145393"/>
            <a:ext cx="3248351" cy="1664780"/>
          </a:xfrm>
          <a:prstGeom prst="rect">
            <a:avLst/>
          </a:prstGeom>
        </p:spPr>
      </p:pic>
      <p:pic>
        <p:nvPicPr>
          <p:cNvPr id="11" name="Content Placeholder 10">
            <a:extLst>
              <a:ext uri="{FF2B5EF4-FFF2-40B4-BE49-F238E27FC236}">
                <a16:creationId xmlns:a16="http://schemas.microsoft.com/office/drawing/2014/main" id="{EB600200-4348-4B98-868E-7BBD5EBA4FE6}"/>
              </a:ext>
            </a:extLst>
          </p:cNvPr>
          <p:cNvPicPr>
            <a:picLocks noGrp="1" noChangeAspect="1"/>
          </p:cNvPicPr>
          <p:nvPr>
            <p:ph sz="quarter" idx="4294967295"/>
          </p:nvPr>
        </p:nvPicPr>
        <p:blipFill>
          <a:blip r:embed="rId3"/>
          <a:stretch>
            <a:fillRect/>
          </a:stretch>
        </p:blipFill>
        <p:spPr>
          <a:xfrm>
            <a:off x="8589914" y="1202241"/>
            <a:ext cx="3248352" cy="1551088"/>
          </a:xfrm>
          <a:prstGeom prst="rect">
            <a:avLst/>
          </a:prstGeom>
        </p:spPr>
      </p:pic>
      <p:pic>
        <p:nvPicPr>
          <p:cNvPr id="13" name="Picture 12">
            <a:extLst>
              <a:ext uri="{FF2B5EF4-FFF2-40B4-BE49-F238E27FC236}">
                <a16:creationId xmlns:a16="http://schemas.microsoft.com/office/drawing/2014/main" id="{D7B24C9A-2770-4CE4-A29C-DDE4AE387969}"/>
              </a:ext>
            </a:extLst>
          </p:cNvPr>
          <p:cNvPicPr>
            <a:picLocks noChangeAspect="1"/>
          </p:cNvPicPr>
          <p:nvPr/>
        </p:nvPicPr>
        <p:blipFill>
          <a:blip r:embed="rId4"/>
          <a:stretch>
            <a:fillRect/>
          </a:stretch>
        </p:blipFill>
        <p:spPr>
          <a:xfrm>
            <a:off x="5233268" y="3657554"/>
            <a:ext cx="3248352" cy="2249483"/>
          </a:xfrm>
          <a:prstGeom prst="rect">
            <a:avLst/>
          </a:prstGeom>
        </p:spPr>
      </p:pic>
      <p:pic>
        <p:nvPicPr>
          <p:cNvPr id="15" name="Picture 14">
            <a:extLst>
              <a:ext uri="{FF2B5EF4-FFF2-40B4-BE49-F238E27FC236}">
                <a16:creationId xmlns:a16="http://schemas.microsoft.com/office/drawing/2014/main" id="{1FE8E047-D36F-41BA-A30C-AE5C7BF3A873}"/>
              </a:ext>
            </a:extLst>
          </p:cNvPr>
          <p:cNvPicPr>
            <a:picLocks noChangeAspect="1"/>
          </p:cNvPicPr>
          <p:nvPr/>
        </p:nvPicPr>
        <p:blipFill>
          <a:blip r:embed="rId5"/>
          <a:stretch>
            <a:fillRect/>
          </a:stretch>
        </p:blipFill>
        <p:spPr>
          <a:xfrm>
            <a:off x="8589914" y="4017469"/>
            <a:ext cx="3248352" cy="1526725"/>
          </a:xfrm>
          <a:prstGeom prst="rect">
            <a:avLst/>
          </a:prstGeom>
        </p:spPr>
      </p:pic>
      <p:sp>
        <p:nvSpPr>
          <p:cNvPr id="9" name="Slide Number Placeholder 8">
            <a:extLst>
              <a:ext uri="{FF2B5EF4-FFF2-40B4-BE49-F238E27FC236}">
                <a16:creationId xmlns:a16="http://schemas.microsoft.com/office/drawing/2014/main" id="{A8BAE3E4-057F-468F-985A-F5C6BE49A404}"/>
              </a:ext>
            </a:extLst>
          </p:cNvPr>
          <p:cNvSpPr>
            <a:spLocks noGrp="1"/>
          </p:cNvSpPr>
          <p:nvPr>
            <p:ph type="sldNum" sz="quarter" idx="12"/>
          </p:nvPr>
        </p:nvSpPr>
        <p:spPr>
          <a:xfrm>
            <a:off x="8540496" y="6356350"/>
            <a:ext cx="2743200" cy="365125"/>
          </a:xfrm>
        </p:spPr>
        <p:txBody>
          <a:bodyPr vert="horz" lIns="91440" tIns="45720" rIns="91440" bIns="45720" rtlCol="0" anchor="ctr">
            <a:normAutofit/>
          </a:bodyPr>
          <a:lstStyle/>
          <a:p>
            <a:pPr>
              <a:spcAft>
                <a:spcPts val="600"/>
              </a:spcAft>
            </a:pPr>
            <a:fld id="{A65A5C87-DF58-40C8-B092-1DE63DB4547E}" type="slidenum">
              <a:rPr lang="en-US" smtClean="0"/>
              <a:pPr>
                <a:spcAft>
                  <a:spcPts val="600"/>
                </a:spcAft>
              </a:pPr>
              <a:t>32</a:t>
            </a:fld>
            <a:endParaRPr lang="en-US"/>
          </a:p>
        </p:txBody>
      </p:sp>
      <p:sp>
        <p:nvSpPr>
          <p:cNvPr id="16" name="TextBox 15">
            <a:extLst>
              <a:ext uri="{FF2B5EF4-FFF2-40B4-BE49-F238E27FC236}">
                <a16:creationId xmlns:a16="http://schemas.microsoft.com/office/drawing/2014/main" id="{E02F8689-882D-4A16-90DD-0115F81D9CE0}"/>
              </a:ext>
            </a:extLst>
          </p:cNvPr>
          <p:cNvSpPr txBox="1"/>
          <p:nvPr/>
        </p:nvSpPr>
        <p:spPr>
          <a:xfrm>
            <a:off x="626850" y="752475"/>
            <a:ext cx="4252683" cy="1631216"/>
          </a:xfrm>
          <a:prstGeom prst="rect">
            <a:avLst/>
          </a:prstGeom>
          <a:noFill/>
        </p:spPr>
        <p:txBody>
          <a:bodyPr wrap="square" rtlCol="0">
            <a:spAutoFit/>
          </a:bodyPr>
          <a:lstStyle/>
          <a:p>
            <a:r>
              <a:rPr lang="en-US" sz="2400" dirty="0"/>
              <a:t>Answer Questions and Enter supporting Comments for each Outcomes Area</a:t>
            </a:r>
          </a:p>
          <a:p>
            <a:endParaRPr lang="en-US" sz="2800" dirty="0"/>
          </a:p>
        </p:txBody>
      </p:sp>
      <p:sp>
        <p:nvSpPr>
          <p:cNvPr id="17" name="TextBox 16">
            <a:extLst>
              <a:ext uri="{FF2B5EF4-FFF2-40B4-BE49-F238E27FC236}">
                <a16:creationId xmlns:a16="http://schemas.microsoft.com/office/drawing/2014/main" id="{E46EA55A-AB0A-45D5-89BB-07A3AC7FCAEB}"/>
              </a:ext>
            </a:extLst>
          </p:cNvPr>
          <p:cNvSpPr txBox="1"/>
          <p:nvPr/>
        </p:nvSpPr>
        <p:spPr>
          <a:xfrm>
            <a:off x="626850" y="2550638"/>
            <a:ext cx="4019550" cy="2616101"/>
          </a:xfrm>
          <a:prstGeom prst="rect">
            <a:avLst/>
          </a:prstGeom>
          <a:noFill/>
        </p:spPr>
        <p:txBody>
          <a:bodyPr wrap="square" rtlCol="0">
            <a:spAutoFit/>
          </a:bodyPr>
          <a:lstStyle/>
          <a:p>
            <a:pPr marL="285750" indent="-285750">
              <a:buFont typeface="Arial" panose="020B0604020202020204" pitchFamily="34" charset="0"/>
              <a:buChar char="•"/>
            </a:pPr>
            <a:r>
              <a:rPr lang="en-US" dirty="0"/>
              <a:t>Options are Yes/No or N/A</a:t>
            </a:r>
          </a:p>
          <a:p>
            <a:pPr lvl="1"/>
            <a:r>
              <a:rPr lang="en-US" sz="1400" i="1" dirty="0"/>
              <a:t>N/A should only be used when Engagement is not achieved for the reporting month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System is monitoring for Yes values to assist with selecting appropriate Level of Service for the participant</a:t>
            </a:r>
          </a:p>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32914445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D1F09B-7B06-4B70-B2C4-A08CED388ADC}"/>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700" dirty="0">
                <a:latin typeface="+mj-lt"/>
                <a:ea typeface="+mj-ea"/>
                <a:cs typeface="+mj-cs"/>
              </a:rPr>
              <a:t>System will prohibit selection of Level of Service that does not align with the following:</a:t>
            </a:r>
          </a:p>
        </p:txBody>
      </p:sp>
      <p:sp>
        <p:nvSpPr>
          <p:cNvPr id="4" name="Slide Number Placeholder 3">
            <a:extLst>
              <a:ext uri="{FF2B5EF4-FFF2-40B4-BE49-F238E27FC236}">
                <a16:creationId xmlns:a16="http://schemas.microsoft.com/office/drawing/2014/main" id="{DBB295DD-B2DD-42B5-B796-B964903AD96C}"/>
              </a:ext>
            </a:extLst>
          </p:cNvPr>
          <p:cNvSpPr>
            <a:spLocks noGrp="1"/>
          </p:cNvSpPr>
          <p:nvPr>
            <p:ph type="sldNum" sz="quarter" idx="12"/>
          </p:nvPr>
        </p:nvSpPr>
        <p:spPr>
          <a:xfrm>
            <a:off x="9926319" y="6356350"/>
            <a:ext cx="1787699" cy="365125"/>
          </a:xfrm>
        </p:spPr>
        <p:txBody>
          <a:bodyPr vert="horz" lIns="91440" tIns="45720" rIns="91440" bIns="45720" rtlCol="0" anchor="ctr">
            <a:normAutofit/>
          </a:bodyPr>
          <a:lstStyle/>
          <a:p>
            <a:pPr>
              <a:spcAft>
                <a:spcPts val="600"/>
              </a:spcAft>
            </a:pPr>
            <a:fld id="{A65A5C87-DF58-40C8-B092-1DE63DB4547E}" type="slidenum">
              <a:rPr lang="en-US">
                <a:solidFill>
                  <a:schemeClr val="tx2">
                    <a:lumMod val="50000"/>
                    <a:lumOff val="50000"/>
                  </a:schemeClr>
                </a:solidFill>
              </a:rPr>
              <a:pPr>
                <a:spcAft>
                  <a:spcPts val="600"/>
                </a:spcAft>
              </a:pPr>
              <a:t>33</a:t>
            </a:fld>
            <a:endParaRPr lang="en-US">
              <a:solidFill>
                <a:schemeClr val="tx2">
                  <a:lumMod val="50000"/>
                  <a:lumOff val="50000"/>
                </a:schemeClr>
              </a:solidFill>
            </a:endParaRPr>
          </a:p>
        </p:txBody>
      </p:sp>
      <p:graphicFrame>
        <p:nvGraphicFramePr>
          <p:cNvPr id="8" name="Table 8">
            <a:extLst>
              <a:ext uri="{FF2B5EF4-FFF2-40B4-BE49-F238E27FC236}">
                <a16:creationId xmlns:a16="http://schemas.microsoft.com/office/drawing/2014/main" id="{F3FC1594-8A86-4006-AF24-E18922ACB8BA}"/>
              </a:ext>
            </a:extLst>
          </p:cNvPr>
          <p:cNvGraphicFramePr>
            <a:graphicFrameLocks noGrp="1"/>
          </p:cNvGraphicFramePr>
          <p:nvPr/>
        </p:nvGraphicFramePr>
        <p:xfrm>
          <a:off x="4815751" y="776962"/>
          <a:ext cx="6846365" cy="4161625"/>
        </p:xfrm>
        <a:graphic>
          <a:graphicData uri="http://schemas.openxmlformats.org/drawingml/2006/table">
            <a:tbl>
              <a:tblPr firstRow="1" bandRow="1">
                <a:noFill/>
                <a:tableStyleId>{5C22544A-7EE6-4342-B048-85BDC9FD1C3A}</a:tableStyleId>
              </a:tblPr>
              <a:tblGrid>
                <a:gridCol w="1781333">
                  <a:extLst>
                    <a:ext uri="{9D8B030D-6E8A-4147-A177-3AD203B41FA5}">
                      <a16:colId xmlns:a16="http://schemas.microsoft.com/office/drawing/2014/main" val="2193725164"/>
                    </a:ext>
                  </a:extLst>
                </a:gridCol>
                <a:gridCol w="1607600">
                  <a:extLst>
                    <a:ext uri="{9D8B030D-6E8A-4147-A177-3AD203B41FA5}">
                      <a16:colId xmlns:a16="http://schemas.microsoft.com/office/drawing/2014/main" val="2381934691"/>
                    </a:ext>
                  </a:extLst>
                </a:gridCol>
                <a:gridCol w="3457432">
                  <a:extLst>
                    <a:ext uri="{9D8B030D-6E8A-4147-A177-3AD203B41FA5}">
                      <a16:colId xmlns:a16="http://schemas.microsoft.com/office/drawing/2014/main" val="30034592"/>
                    </a:ext>
                  </a:extLst>
                </a:gridCol>
              </a:tblGrid>
              <a:tr h="832325">
                <a:tc>
                  <a:txBody>
                    <a:bodyPr/>
                    <a:lstStyle/>
                    <a:p>
                      <a:r>
                        <a:rPr lang="en-US" sz="1700" b="1" dirty="0">
                          <a:solidFill>
                            <a:srgbClr val="FFFFFF"/>
                          </a:solidFill>
                        </a:rPr>
                        <a:t>Engagement</a:t>
                      </a:r>
                    </a:p>
                  </a:txBody>
                  <a:tcPr marL="238261" marR="142957" marT="142957" marB="142957">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r>
                        <a:rPr lang="en-US" sz="1700" b="1">
                          <a:solidFill>
                            <a:srgbClr val="FFFFFF"/>
                          </a:solidFill>
                        </a:rPr>
                        <a:t>Positive Outcome #</a:t>
                      </a:r>
                    </a:p>
                  </a:txBody>
                  <a:tcPr marL="238261" marR="142957" marT="142957" marB="142957">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r>
                        <a:rPr lang="en-US" sz="1700" b="1" dirty="0">
                          <a:solidFill>
                            <a:srgbClr val="FFFFFF"/>
                          </a:solidFill>
                        </a:rPr>
                        <a:t>Level of Service Allowed</a:t>
                      </a:r>
                    </a:p>
                  </a:txBody>
                  <a:tcPr marL="238261" marR="142957" marT="142957" marB="142957">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636B68">
                        <a:alpha val="69804"/>
                      </a:srgbClr>
                    </a:solidFill>
                  </a:tcPr>
                </a:tc>
                <a:extLst>
                  <a:ext uri="{0D108BD9-81ED-4DB2-BD59-A6C34878D82A}">
                    <a16:rowId xmlns:a16="http://schemas.microsoft.com/office/drawing/2014/main" val="3856082700"/>
                  </a:ext>
                </a:extLst>
              </a:tr>
              <a:tr h="578180">
                <a:tc>
                  <a:txBody>
                    <a:bodyPr/>
                    <a:lstStyle/>
                    <a:p>
                      <a:r>
                        <a:rPr lang="en-US" sz="1700">
                          <a:solidFill>
                            <a:schemeClr val="tx1">
                              <a:lumMod val="85000"/>
                              <a:lumOff val="15000"/>
                            </a:schemeClr>
                          </a:solidFill>
                        </a:rPr>
                        <a:t>No</a:t>
                      </a:r>
                    </a:p>
                  </a:txBody>
                  <a:tcPr marL="238261" marR="142957" marT="142957" marB="142957">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en-US" sz="1700">
                          <a:solidFill>
                            <a:schemeClr val="tx1">
                              <a:lumMod val="85000"/>
                              <a:lumOff val="15000"/>
                            </a:schemeClr>
                          </a:solidFill>
                        </a:rPr>
                        <a:t>0</a:t>
                      </a:r>
                    </a:p>
                  </a:txBody>
                  <a:tcPr marL="238261" marR="142957" marT="142957" marB="142957">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en-US" sz="1700">
                          <a:solidFill>
                            <a:schemeClr val="tx1">
                              <a:lumMod val="85000"/>
                              <a:lumOff val="15000"/>
                            </a:schemeClr>
                          </a:solidFill>
                        </a:rPr>
                        <a:t>Ineligible</a:t>
                      </a:r>
                    </a:p>
                  </a:txBody>
                  <a:tcPr marL="238261" marR="142957" marT="142957" marB="142957">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429943032"/>
                  </a:ext>
                </a:extLst>
              </a:tr>
              <a:tr h="1594760">
                <a:tc>
                  <a:txBody>
                    <a:bodyPr/>
                    <a:lstStyle/>
                    <a:p>
                      <a:r>
                        <a:rPr lang="en-US" sz="1700">
                          <a:solidFill>
                            <a:schemeClr val="tx1">
                              <a:lumMod val="85000"/>
                              <a:lumOff val="15000"/>
                            </a:schemeClr>
                          </a:solidFill>
                        </a:rPr>
                        <a:t>No</a:t>
                      </a:r>
                    </a:p>
                  </a:txBody>
                  <a:tcPr marL="238261" marR="142957" marT="142957" marB="142957">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en-US" sz="1700">
                          <a:solidFill>
                            <a:schemeClr val="tx1">
                              <a:lumMod val="85000"/>
                              <a:lumOff val="15000"/>
                            </a:schemeClr>
                          </a:solidFill>
                        </a:rPr>
                        <a:t>0</a:t>
                      </a:r>
                    </a:p>
                  </a:txBody>
                  <a:tcPr marL="238261" marR="142957" marT="142957" marB="142957">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r>
                        <a:rPr lang="en-US" sz="1700">
                          <a:solidFill>
                            <a:schemeClr val="tx1">
                              <a:lumMod val="85000"/>
                              <a:lumOff val="15000"/>
                            </a:schemeClr>
                          </a:solidFill>
                        </a:rPr>
                        <a:t>Diligence </a:t>
                      </a:r>
                    </a:p>
                    <a:p>
                      <a:r>
                        <a:rPr lang="en-US" sz="1700">
                          <a:solidFill>
                            <a:schemeClr val="tx1">
                              <a:lumMod val="85000"/>
                              <a:lumOff val="15000"/>
                            </a:schemeClr>
                          </a:solidFill>
                        </a:rPr>
                        <a:t>(only if case notes demonstrate effort to contact participant unmet for Levels of Care 1 and 2)</a:t>
                      </a:r>
                    </a:p>
                  </a:txBody>
                  <a:tcPr marL="238261" marR="142957" marT="142957" marB="142957">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871346921"/>
                  </a:ext>
                </a:extLst>
              </a:tr>
              <a:tr h="578180">
                <a:tc>
                  <a:txBody>
                    <a:bodyPr/>
                    <a:lstStyle/>
                    <a:p>
                      <a:r>
                        <a:rPr lang="en-US" sz="1700">
                          <a:solidFill>
                            <a:schemeClr val="tx1">
                              <a:lumMod val="85000"/>
                              <a:lumOff val="15000"/>
                            </a:schemeClr>
                          </a:solidFill>
                        </a:rPr>
                        <a:t>Yes</a:t>
                      </a:r>
                    </a:p>
                  </a:txBody>
                  <a:tcPr marL="238261" marR="142957" marT="142957" marB="142957">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en-US" sz="1700">
                          <a:solidFill>
                            <a:schemeClr val="tx1">
                              <a:lumMod val="85000"/>
                              <a:lumOff val="15000"/>
                            </a:schemeClr>
                          </a:solidFill>
                        </a:rPr>
                        <a:t>1-2</a:t>
                      </a:r>
                    </a:p>
                  </a:txBody>
                  <a:tcPr marL="238261" marR="142957" marT="142957" marB="142957">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r>
                        <a:rPr lang="en-US" sz="1700" dirty="0">
                          <a:solidFill>
                            <a:schemeClr val="tx1">
                              <a:lumMod val="85000"/>
                              <a:lumOff val="15000"/>
                            </a:schemeClr>
                          </a:solidFill>
                        </a:rPr>
                        <a:t>Engagement</a:t>
                      </a:r>
                    </a:p>
                  </a:txBody>
                  <a:tcPr marL="238261" marR="142957" marT="142957" marB="142957">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2008450182"/>
                  </a:ext>
                </a:extLst>
              </a:tr>
              <a:tr h="578180">
                <a:tc>
                  <a:txBody>
                    <a:bodyPr/>
                    <a:lstStyle/>
                    <a:p>
                      <a:r>
                        <a:rPr lang="en-US" sz="1700">
                          <a:solidFill>
                            <a:schemeClr val="tx1">
                              <a:lumMod val="85000"/>
                              <a:lumOff val="15000"/>
                            </a:schemeClr>
                          </a:solidFill>
                        </a:rPr>
                        <a:t>Yes</a:t>
                      </a:r>
                    </a:p>
                  </a:txBody>
                  <a:tcPr marL="238261" marR="142957" marT="142957" marB="142957">
                    <a:lnL w="12700" cmpd="sng">
                      <a:no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r>
                        <a:rPr lang="en-US" sz="1700">
                          <a:solidFill>
                            <a:schemeClr val="tx1">
                              <a:lumMod val="85000"/>
                              <a:lumOff val="15000"/>
                            </a:schemeClr>
                          </a:solidFill>
                        </a:rPr>
                        <a:t>3-4</a:t>
                      </a:r>
                    </a:p>
                  </a:txBody>
                  <a:tcPr marL="238261" marR="142957" marT="142957" marB="142957">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30196"/>
                      </a:srgbClr>
                    </a:solidFill>
                  </a:tcPr>
                </a:tc>
                <a:tc>
                  <a:txBody>
                    <a:bodyPr/>
                    <a:lstStyle/>
                    <a:p>
                      <a:r>
                        <a:rPr lang="en-US" sz="1700" dirty="0">
                          <a:solidFill>
                            <a:schemeClr val="tx1">
                              <a:lumMod val="85000"/>
                              <a:lumOff val="15000"/>
                            </a:schemeClr>
                          </a:solidFill>
                        </a:rPr>
                        <a:t>Outcomes</a:t>
                      </a:r>
                    </a:p>
                  </a:txBody>
                  <a:tcPr marL="238261" marR="142957" marT="142957" marB="142957">
                    <a:lnL w="38100" cap="flat" cmpd="sng" algn="ctr">
                      <a:solidFill>
                        <a:srgbClr val="FFFFFF"/>
                      </a:solidFill>
                      <a:prstDash val="solid"/>
                    </a:lnL>
                    <a:lnR w="12700" cmpd="sng">
                      <a:noFill/>
                      <a:prstDash val="solid"/>
                    </a:lnR>
                    <a:lnT w="38100" cap="flat" cmpd="sng" algn="ctr">
                      <a:solidFill>
                        <a:srgbClr val="FFFFFF"/>
                      </a:solidFill>
                      <a:prstDash val="solid"/>
                    </a:lnT>
                    <a:lnB w="12700" cmpd="sng">
                      <a:noFill/>
                      <a:prstDash val="solid"/>
                    </a:lnB>
                    <a:solidFill>
                      <a:srgbClr val="878E8B">
                        <a:alpha val="30196"/>
                      </a:srgbClr>
                    </a:solidFill>
                  </a:tcPr>
                </a:tc>
                <a:extLst>
                  <a:ext uri="{0D108BD9-81ED-4DB2-BD59-A6C34878D82A}">
                    <a16:rowId xmlns:a16="http://schemas.microsoft.com/office/drawing/2014/main" val="2301096842"/>
                  </a:ext>
                </a:extLst>
              </a:tr>
            </a:tbl>
          </a:graphicData>
        </a:graphic>
      </p:graphicFrame>
      <p:pic>
        <p:nvPicPr>
          <p:cNvPr id="10" name="Picture 9">
            <a:extLst>
              <a:ext uri="{FF2B5EF4-FFF2-40B4-BE49-F238E27FC236}">
                <a16:creationId xmlns:a16="http://schemas.microsoft.com/office/drawing/2014/main" id="{4D64E9CF-6829-4CDB-ACB9-7138DAB3A3E7}"/>
              </a:ext>
            </a:extLst>
          </p:cNvPr>
          <p:cNvPicPr>
            <a:picLocks noChangeAspect="1"/>
          </p:cNvPicPr>
          <p:nvPr/>
        </p:nvPicPr>
        <p:blipFill>
          <a:blip r:embed="rId2"/>
          <a:stretch>
            <a:fillRect/>
          </a:stretch>
        </p:blipFill>
        <p:spPr>
          <a:xfrm>
            <a:off x="843914" y="5406371"/>
            <a:ext cx="4558103" cy="773872"/>
          </a:xfrm>
          <a:prstGeom prst="rect">
            <a:avLst/>
          </a:prstGeom>
        </p:spPr>
      </p:pic>
      <p:pic>
        <p:nvPicPr>
          <p:cNvPr id="12" name="Picture 11">
            <a:extLst>
              <a:ext uri="{FF2B5EF4-FFF2-40B4-BE49-F238E27FC236}">
                <a16:creationId xmlns:a16="http://schemas.microsoft.com/office/drawing/2014/main" id="{C9D1A62E-6BEA-4033-A82D-6CFC3840F7FF}"/>
              </a:ext>
            </a:extLst>
          </p:cNvPr>
          <p:cNvPicPr>
            <a:picLocks noChangeAspect="1"/>
          </p:cNvPicPr>
          <p:nvPr/>
        </p:nvPicPr>
        <p:blipFill>
          <a:blip r:embed="rId3"/>
          <a:stretch>
            <a:fillRect/>
          </a:stretch>
        </p:blipFill>
        <p:spPr>
          <a:xfrm>
            <a:off x="5868742" y="5423604"/>
            <a:ext cx="4936480" cy="783028"/>
          </a:xfrm>
          <a:prstGeom prst="rect">
            <a:avLst/>
          </a:prstGeom>
        </p:spPr>
      </p:pic>
    </p:spTree>
    <p:extLst>
      <p:ext uri="{BB962C8B-B14F-4D97-AF65-F5344CB8AC3E}">
        <p14:creationId xmlns:p14="http://schemas.microsoft.com/office/powerpoint/2010/main" val="19293308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324FAA2-F235-4990-8856-313F449A2773}"/>
              </a:ext>
            </a:extLst>
          </p:cNvPr>
          <p:cNvSpPr txBox="1"/>
          <p:nvPr/>
        </p:nvSpPr>
        <p:spPr>
          <a:xfrm>
            <a:off x="8010524" y="1562262"/>
            <a:ext cx="3861435" cy="2764234"/>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3700" dirty="0">
                <a:latin typeface="+mj-lt"/>
                <a:ea typeface="+mj-ea"/>
                <a:cs typeface="+mj-cs"/>
              </a:rPr>
              <a:t>For any Ineligible Level of Service, the user will have to select a reason for ineligibility</a:t>
            </a:r>
          </a:p>
        </p:txBody>
      </p:sp>
      <p:pic>
        <p:nvPicPr>
          <p:cNvPr id="6" name="Picture 5">
            <a:extLst>
              <a:ext uri="{FF2B5EF4-FFF2-40B4-BE49-F238E27FC236}">
                <a16:creationId xmlns:a16="http://schemas.microsoft.com/office/drawing/2014/main" id="{1AADDC7C-3183-4136-B266-1E4EAC8D07D5}"/>
              </a:ext>
            </a:extLst>
          </p:cNvPr>
          <p:cNvPicPr>
            <a:picLocks noChangeAspect="1"/>
          </p:cNvPicPr>
          <p:nvPr/>
        </p:nvPicPr>
        <p:blipFill>
          <a:blip r:embed="rId2"/>
          <a:stretch>
            <a:fillRect/>
          </a:stretch>
        </p:blipFill>
        <p:spPr>
          <a:xfrm>
            <a:off x="316992" y="1338175"/>
            <a:ext cx="7053626" cy="3227033"/>
          </a:xfrm>
          <a:prstGeom prst="rect">
            <a:avLst/>
          </a:prstGeom>
        </p:spPr>
      </p:pic>
      <p:sp>
        <p:nvSpPr>
          <p:cNvPr id="4" name="Slide Number Placeholder 3">
            <a:extLst>
              <a:ext uri="{FF2B5EF4-FFF2-40B4-BE49-F238E27FC236}">
                <a16:creationId xmlns:a16="http://schemas.microsoft.com/office/drawing/2014/main" id="{144B393C-5AC7-4022-8270-1C6474FAE64D}"/>
              </a:ext>
            </a:extLst>
          </p:cNvPr>
          <p:cNvSpPr>
            <a:spLocks noGrp="1"/>
          </p:cNvSpPr>
          <p:nvPr>
            <p:ph type="sldNum" sz="quarter" idx="12"/>
          </p:nvPr>
        </p:nvSpPr>
        <p:spPr>
          <a:xfrm>
            <a:off x="11150138" y="6356350"/>
            <a:ext cx="721822" cy="365125"/>
          </a:xfrm>
        </p:spPr>
        <p:txBody>
          <a:bodyPr vert="horz" lIns="91440" tIns="45720" rIns="91440" bIns="45720" rtlCol="0" anchor="ctr">
            <a:normAutofit/>
          </a:bodyPr>
          <a:lstStyle/>
          <a:p>
            <a:pPr>
              <a:spcAft>
                <a:spcPts val="600"/>
              </a:spcAft>
            </a:pPr>
            <a:fld id="{A65A5C87-DF58-40C8-B092-1DE63DB4547E}" type="slidenum">
              <a:rPr lang="en-US">
                <a:solidFill>
                  <a:schemeClr val="tx2">
                    <a:lumMod val="50000"/>
                    <a:lumOff val="50000"/>
                  </a:schemeClr>
                </a:solidFill>
              </a:rPr>
              <a:pPr>
                <a:spcAft>
                  <a:spcPts val="600"/>
                </a:spcAft>
              </a:pPr>
              <a:t>34</a:t>
            </a:fld>
            <a:endParaRPr lang="en-US">
              <a:solidFill>
                <a:schemeClr val="tx2">
                  <a:lumMod val="50000"/>
                  <a:lumOff val="50000"/>
                </a:schemeClr>
              </a:solidFill>
            </a:endParaRPr>
          </a:p>
        </p:txBody>
      </p:sp>
    </p:spTree>
    <p:extLst>
      <p:ext uri="{BB962C8B-B14F-4D97-AF65-F5344CB8AC3E}">
        <p14:creationId xmlns:p14="http://schemas.microsoft.com/office/powerpoint/2010/main" val="2835096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9">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1">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Rectangle 13">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Freeform: Shape 15">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chemeClr val="tx2">
                <a:lumMod val="10000"/>
                <a:lumOff val="90000"/>
              </a:schemeClr>
            </a:solidFill>
          </a:ln>
          <a:effectLst>
            <a:outerShdw blurRad="63500" sx="102000" sy="102000" algn="ctr" rotWithShape="0">
              <a:schemeClr val="bg1">
                <a:lumMod val="8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Freeform: Shape 17">
            <a:extLst>
              <a:ext uri="{FF2B5EF4-FFF2-40B4-BE49-F238E27FC236}">
                <a16:creationId xmlns:a16="http://schemas.microsoft.com/office/drawing/2014/main" id="{9C45F024-2468-4D8A-9E11-BB2B1E0A3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9DD7FA4-A878-4152-8B2B-4F354C9D7C32}"/>
              </a:ext>
            </a:extLst>
          </p:cNvPr>
          <p:cNvSpPr>
            <a:spLocks noGrp="1"/>
          </p:cNvSpPr>
          <p:nvPr>
            <p:ph type="title"/>
          </p:nvPr>
        </p:nvSpPr>
        <p:spPr>
          <a:xfrm>
            <a:off x="1524003" y="1999615"/>
            <a:ext cx="9144000" cy="2764028"/>
          </a:xfrm>
        </p:spPr>
        <p:txBody>
          <a:bodyPr vert="horz" lIns="91440" tIns="45720" rIns="91440" bIns="45720" rtlCol="0" anchor="ctr">
            <a:normAutofit fontScale="90000"/>
          </a:bodyPr>
          <a:lstStyle/>
          <a:p>
            <a:pPr algn="ctr"/>
            <a:r>
              <a:rPr lang="en-US" sz="4500" dirty="0"/>
              <a:t>Providers will be given opportunity to review all Outcomes Approved Other Than Submitted (Pending Records Tab) before payments finalized</a:t>
            </a:r>
          </a:p>
        </p:txBody>
      </p:sp>
      <p:sp>
        <p:nvSpPr>
          <p:cNvPr id="27" name="Rectangle 19">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9DE22C7-7A1C-4397-81CB-E103A523BB4C}"/>
              </a:ext>
            </a:extLst>
          </p:cNvPr>
          <p:cNvSpPr>
            <a:spLocks noGrp="1"/>
          </p:cNvSpPr>
          <p:nvPr>
            <p:ph type="sldNum" sz="quarter" idx="12"/>
          </p:nvPr>
        </p:nvSpPr>
        <p:spPr>
          <a:xfrm>
            <a:off x="10489019" y="6356350"/>
            <a:ext cx="1268818" cy="365125"/>
          </a:xfrm>
        </p:spPr>
        <p:txBody>
          <a:bodyPr vert="horz" lIns="91440" tIns="45720" rIns="91440" bIns="45720" rtlCol="0" anchor="ctr">
            <a:normAutofit/>
          </a:bodyPr>
          <a:lstStyle/>
          <a:p>
            <a:pPr>
              <a:spcAft>
                <a:spcPts val="600"/>
              </a:spcAft>
            </a:pPr>
            <a:fld id="{A65A5C87-DF58-40C8-B092-1DE63DB4547E}" type="slidenum">
              <a:rPr lang="en-US" smtClean="0"/>
              <a:pPr>
                <a:spcAft>
                  <a:spcPts val="600"/>
                </a:spcAft>
              </a:pPr>
              <a:t>35</a:t>
            </a:fld>
            <a:endParaRPr lang="en-US"/>
          </a:p>
        </p:txBody>
      </p:sp>
    </p:spTree>
    <p:extLst>
      <p:ext uri="{BB962C8B-B14F-4D97-AF65-F5344CB8AC3E}">
        <p14:creationId xmlns:p14="http://schemas.microsoft.com/office/powerpoint/2010/main" val="12901185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A0AD70-F46D-4B0F-B03E-2B83F0FE6046}"/>
              </a:ext>
            </a:extLst>
          </p:cNvPr>
          <p:cNvSpPr txBox="1"/>
          <p:nvPr/>
        </p:nvSpPr>
        <p:spPr>
          <a:xfrm>
            <a:off x="214604" y="161815"/>
            <a:ext cx="11543233" cy="2438732"/>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600" dirty="0">
                <a:latin typeface="+mj-lt"/>
                <a:ea typeface="+mj-ea"/>
                <a:cs typeface="+mj-cs"/>
              </a:rPr>
              <a:t>Submit Participant Update</a:t>
            </a:r>
          </a:p>
        </p:txBody>
      </p:sp>
      <p:sp>
        <p:nvSpPr>
          <p:cNvPr id="4" name="Slide Number Placeholder 3">
            <a:extLst>
              <a:ext uri="{FF2B5EF4-FFF2-40B4-BE49-F238E27FC236}">
                <a16:creationId xmlns:a16="http://schemas.microsoft.com/office/drawing/2014/main" id="{229F84AF-7342-4D82-AD6E-62C83A03B3BC}"/>
              </a:ext>
            </a:extLst>
          </p:cNvPr>
          <p:cNvSpPr>
            <a:spLocks noGrp="1"/>
          </p:cNvSpPr>
          <p:nvPr>
            <p:ph type="sldNum" sz="quarter" idx="12"/>
          </p:nvPr>
        </p:nvSpPr>
        <p:spPr>
          <a:xfrm>
            <a:off x="10489019" y="6356350"/>
            <a:ext cx="1268818" cy="365125"/>
          </a:xfrm>
        </p:spPr>
        <p:txBody>
          <a:bodyPr vert="horz" lIns="91440" tIns="45720" rIns="91440" bIns="45720" rtlCol="0" anchor="ctr">
            <a:normAutofit/>
          </a:bodyPr>
          <a:lstStyle/>
          <a:p>
            <a:pPr>
              <a:spcAft>
                <a:spcPts val="600"/>
              </a:spcAft>
            </a:pPr>
            <a:fld id="{A65A5C87-DF58-40C8-B092-1DE63DB4547E}" type="slidenum">
              <a:rPr lang="en-US" smtClean="0"/>
              <a:pPr>
                <a:spcAft>
                  <a:spcPts val="600"/>
                </a:spcAft>
              </a:pPr>
              <a:t>36</a:t>
            </a:fld>
            <a:endParaRPr lang="en-US"/>
          </a:p>
        </p:txBody>
      </p:sp>
      <p:sp>
        <p:nvSpPr>
          <p:cNvPr id="19" name="TextBox 18">
            <a:extLst>
              <a:ext uri="{FF2B5EF4-FFF2-40B4-BE49-F238E27FC236}">
                <a16:creationId xmlns:a16="http://schemas.microsoft.com/office/drawing/2014/main" id="{7E5BA864-C74B-4A29-A6B5-BA0CAFB591F1}"/>
              </a:ext>
            </a:extLst>
          </p:cNvPr>
          <p:cNvSpPr txBox="1"/>
          <p:nvPr/>
        </p:nvSpPr>
        <p:spPr>
          <a:xfrm>
            <a:off x="2480553" y="1927435"/>
            <a:ext cx="6858000" cy="369332"/>
          </a:xfrm>
          <a:prstGeom prst="rect">
            <a:avLst/>
          </a:prstGeom>
          <a:noFill/>
        </p:spPr>
        <p:txBody>
          <a:bodyPr wrap="square" rtlCol="0">
            <a:spAutoFit/>
          </a:bodyPr>
          <a:lstStyle/>
          <a:p>
            <a:pPr algn="ctr"/>
            <a:r>
              <a:rPr lang="en-US" dirty="0">
                <a:solidFill>
                  <a:srgbClr val="C00000"/>
                </a:solidFill>
              </a:rPr>
              <a:t>Care Coordinators</a:t>
            </a:r>
          </a:p>
        </p:txBody>
      </p:sp>
      <p:pic>
        <p:nvPicPr>
          <p:cNvPr id="3" name="Picture 2">
            <a:extLst>
              <a:ext uri="{FF2B5EF4-FFF2-40B4-BE49-F238E27FC236}">
                <a16:creationId xmlns:a16="http://schemas.microsoft.com/office/drawing/2014/main" id="{92AEB21D-E6B3-47EE-9101-765789BC4EC7}"/>
              </a:ext>
            </a:extLst>
          </p:cNvPr>
          <p:cNvPicPr>
            <a:picLocks noChangeAspect="1"/>
          </p:cNvPicPr>
          <p:nvPr/>
        </p:nvPicPr>
        <p:blipFill>
          <a:blip r:embed="rId2"/>
          <a:stretch>
            <a:fillRect/>
          </a:stretch>
        </p:blipFill>
        <p:spPr>
          <a:xfrm>
            <a:off x="1505994" y="2831433"/>
            <a:ext cx="9180012" cy="2852042"/>
          </a:xfrm>
          <a:prstGeom prst="rect">
            <a:avLst/>
          </a:prstGeom>
        </p:spPr>
      </p:pic>
      <p:sp>
        <p:nvSpPr>
          <p:cNvPr id="6" name="Oval 5">
            <a:extLst>
              <a:ext uri="{FF2B5EF4-FFF2-40B4-BE49-F238E27FC236}">
                <a16:creationId xmlns:a16="http://schemas.microsoft.com/office/drawing/2014/main" id="{8E99BE8A-5D23-483C-BB11-E0E6983DF7AF}"/>
              </a:ext>
            </a:extLst>
          </p:cNvPr>
          <p:cNvSpPr/>
          <p:nvPr/>
        </p:nvSpPr>
        <p:spPr>
          <a:xfrm>
            <a:off x="8888168" y="2431523"/>
            <a:ext cx="2035731" cy="1933153"/>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55672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AB5CB-24CB-46A5-8276-D25607FE7BAB}"/>
              </a:ext>
            </a:extLst>
          </p:cNvPr>
          <p:cNvSpPr>
            <a:spLocks noGrp="1"/>
          </p:cNvSpPr>
          <p:nvPr>
            <p:ph type="title"/>
          </p:nvPr>
        </p:nvSpPr>
        <p:spPr>
          <a:xfrm>
            <a:off x="1078992" y="1620982"/>
            <a:ext cx="7013448" cy="1654234"/>
          </a:xfrm>
        </p:spPr>
        <p:txBody>
          <a:bodyPr>
            <a:normAutofit/>
          </a:bodyPr>
          <a:lstStyle/>
          <a:p>
            <a:r>
              <a:rPr lang="en-US" sz="2800" dirty="0"/>
              <a:t>Providers will now use a Participant Update Form within the portal to notify the Case Lead of the following:</a:t>
            </a:r>
            <a:br>
              <a:rPr lang="en-US" sz="2800" dirty="0"/>
            </a:br>
            <a:endParaRPr lang="en-US" sz="2800" dirty="0"/>
          </a:p>
        </p:txBody>
      </p:sp>
      <p:sp>
        <p:nvSpPr>
          <p:cNvPr id="3" name="Text Placeholder 2">
            <a:extLst>
              <a:ext uri="{FF2B5EF4-FFF2-40B4-BE49-F238E27FC236}">
                <a16:creationId xmlns:a16="http://schemas.microsoft.com/office/drawing/2014/main" id="{DA8EA60F-33C6-4A2F-BF2D-CB92AD0D743A}"/>
              </a:ext>
            </a:extLst>
          </p:cNvPr>
          <p:cNvSpPr>
            <a:spLocks noGrp="1"/>
          </p:cNvSpPr>
          <p:nvPr>
            <p:ph type="body" idx="1"/>
          </p:nvPr>
        </p:nvSpPr>
        <p:spPr/>
        <p:txBody>
          <a:bodyPr/>
          <a:lstStyle/>
          <a:p>
            <a:r>
              <a:rPr lang="en-US" dirty="0"/>
              <a:t>Major Change</a:t>
            </a:r>
          </a:p>
          <a:p>
            <a:pPr algn="ctr"/>
            <a:r>
              <a:rPr lang="en-US" sz="7200" dirty="0"/>
              <a:t>!</a:t>
            </a:r>
          </a:p>
        </p:txBody>
      </p:sp>
      <p:sp>
        <p:nvSpPr>
          <p:cNvPr id="4" name="TextBox 3">
            <a:extLst>
              <a:ext uri="{FF2B5EF4-FFF2-40B4-BE49-F238E27FC236}">
                <a16:creationId xmlns:a16="http://schemas.microsoft.com/office/drawing/2014/main" id="{909754C2-04FA-4BC7-8979-71B3655A3458}"/>
              </a:ext>
            </a:extLst>
          </p:cNvPr>
          <p:cNvSpPr txBox="1"/>
          <p:nvPr/>
        </p:nvSpPr>
        <p:spPr>
          <a:xfrm>
            <a:off x="1188720" y="2834640"/>
            <a:ext cx="6824749" cy="2308324"/>
          </a:xfrm>
          <a:prstGeom prst="rect">
            <a:avLst/>
          </a:prstGeom>
          <a:noFill/>
        </p:spPr>
        <p:txBody>
          <a:bodyPr wrap="square" rtlCol="0">
            <a:spAutoFit/>
          </a:bodyPr>
          <a:lstStyle/>
          <a:p>
            <a:pPr marL="285750" indent="-285750">
              <a:buFont typeface="Arial" panose="020B0604020202020204" pitchFamily="34" charset="0"/>
              <a:buChar char="•"/>
            </a:pPr>
            <a:r>
              <a:rPr lang="en-US" dirty="0"/>
              <a:t>Request to change the level of care</a:t>
            </a:r>
          </a:p>
          <a:p>
            <a:pPr marL="285750" indent="-285750">
              <a:buFont typeface="Arial" panose="020B0604020202020204" pitchFamily="34" charset="0"/>
              <a:buChar char="•"/>
            </a:pPr>
            <a:r>
              <a:rPr lang="en-US" dirty="0"/>
              <a:t>Request to discharge a participant</a:t>
            </a:r>
          </a:p>
          <a:p>
            <a:pPr marL="285750" indent="-285750">
              <a:buFont typeface="Arial" panose="020B0604020202020204" pitchFamily="34" charset="0"/>
              <a:buChar char="•"/>
            </a:pPr>
            <a:r>
              <a:rPr lang="en-US" dirty="0"/>
              <a:t>Request a provider transfer for a participant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i="1" dirty="0"/>
          </a:p>
          <a:p>
            <a:r>
              <a:rPr lang="en-US" b="1" i="1" dirty="0"/>
              <a:t>NOTE</a:t>
            </a:r>
            <a:r>
              <a:rPr lang="en-US" i="1" dirty="0"/>
              <a:t>- provider administrators will be able to change a participant’s region within the portal, so these requests will no longer need to be managed through the Case Lead</a:t>
            </a:r>
          </a:p>
        </p:txBody>
      </p:sp>
    </p:spTree>
    <p:extLst>
      <p:ext uri="{BB962C8B-B14F-4D97-AF65-F5344CB8AC3E}">
        <p14:creationId xmlns:p14="http://schemas.microsoft.com/office/powerpoint/2010/main" val="27489402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0ED4AF4-5C6E-4B9C-A4C1-723A8A44D4D2}"/>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a:latin typeface="+mj-lt"/>
                <a:ea typeface="+mj-ea"/>
                <a:cs typeface="+mj-cs"/>
              </a:rPr>
              <a:t>Click New Update</a:t>
            </a:r>
          </a:p>
        </p:txBody>
      </p:sp>
      <p:pic>
        <p:nvPicPr>
          <p:cNvPr id="6" name="Picture 5" descr="Graphical user interface, application&#10;&#10;Description automatically generated">
            <a:extLst>
              <a:ext uri="{FF2B5EF4-FFF2-40B4-BE49-F238E27FC236}">
                <a16:creationId xmlns:a16="http://schemas.microsoft.com/office/drawing/2014/main" id="{ADC26F60-EDFA-4F71-A36C-A6B9D8FEF4AD}"/>
              </a:ext>
            </a:extLst>
          </p:cNvPr>
          <p:cNvPicPr>
            <a:picLocks noChangeAspect="1"/>
          </p:cNvPicPr>
          <p:nvPr/>
        </p:nvPicPr>
        <p:blipFill>
          <a:blip r:embed="rId2"/>
          <a:stretch>
            <a:fillRect/>
          </a:stretch>
        </p:blipFill>
        <p:spPr>
          <a:xfrm>
            <a:off x="5414356" y="2223817"/>
            <a:ext cx="6408836" cy="2259113"/>
          </a:xfrm>
          <a:prstGeom prst="rect">
            <a:avLst/>
          </a:prstGeom>
        </p:spPr>
      </p:pic>
      <p:sp>
        <p:nvSpPr>
          <p:cNvPr id="4" name="Slide Number Placeholder 3">
            <a:extLst>
              <a:ext uri="{FF2B5EF4-FFF2-40B4-BE49-F238E27FC236}">
                <a16:creationId xmlns:a16="http://schemas.microsoft.com/office/drawing/2014/main" id="{A47FBFA9-57C5-41CD-B8F6-561EBF357C14}"/>
              </a:ext>
            </a:extLst>
          </p:cNvPr>
          <p:cNvSpPr>
            <a:spLocks noGrp="1"/>
          </p:cNvSpPr>
          <p:nvPr>
            <p:ph type="sldNum" sz="quarter" idx="12"/>
          </p:nvPr>
        </p:nvSpPr>
        <p:spPr>
          <a:xfrm>
            <a:off x="9847810" y="6356350"/>
            <a:ext cx="1505989" cy="365125"/>
          </a:xfrm>
        </p:spPr>
        <p:txBody>
          <a:bodyPr vert="horz" lIns="91440" tIns="45720" rIns="91440" bIns="45720" rtlCol="0" anchor="ctr">
            <a:normAutofit/>
          </a:bodyPr>
          <a:lstStyle/>
          <a:p>
            <a:pPr>
              <a:spcAft>
                <a:spcPts val="600"/>
              </a:spcAft>
            </a:pPr>
            <a:fld id="{A65A5C87-DF58-40C8-B092-1DE63DB4547E}" type="slidenum">
              <a:rPr lang="en-US">
                <a:solidFill>
                  <a:schemeClr val="tx2">
                    <a:lumMod val="50000"/>
                    <a:lumOff val="50000"/>
                  </a:schemeClr>
                </a:solidFill>
              </a:rPr>
              <a:pPr>
                <a:spcAft>
                  <a:spcPts val="600"/>
                </a:spcAft>
              </a:pPr>
              <a:t>38</a:t>
            </a:fld>
            <a:endParaRPr lang="en-US">
              <a:solidFill>
                <a:schemeClr val="tx2">
                  <a:lumMod val="50000"/>
                  <a:lumOff val="50000"/>
                </a:schemeClr>
              </a:solidFill>
            </a:endParaRPr>
          </a:p>
        </p:txBody>
      </p:sp>
      <p:sp>
        <p:nvSpPr>
          <p:cNvPr id="8" name="Oval 7">
            <a:extLst>
              <a:ext uri="{FF2B5EF4-FFF2-40B4-BE49-F238E27FC236}">
                <a16:creationId xmlns:a16="http://schemas.microsoft.com/office/drawing/2014/main" id="{7B32E629-EB85-4893-8E80-CBD49E0DACA8}"/>
              </a:ext>
            </a:extLst>
          </p:cNvPr>
          <p:cNvSpPr/>
          <p:nvPr/>
        </p:nvSpPr>
        <p:spPr>
          <a:xfrm>
            <a:off x="10563225" y="2371725"/>
            <a:ext cx="1352550" cy="590550"/>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22180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40DA2DC-5570-48CE-A991-6823BA535294}"/>
              </a:ext>
            </a:extLst>
          </p:cNvPr>
          <p:cNvSpPr txBox="1"/>
          <p:nvPr/>
        </p:nvSpPr>
        <p:spPr>
          <a:xfrm>
            <a:off x="477981" y="1122363"/>
            <a:ext cx="3503469" cy="2979820"/>
          </a:xfrm>
          <a:prstGeom prst="rect">
            <a:avLst/>
          </a:prstGeom>
        </p:spPr>
        <p:txBody>
          <a:bodyPr vert="horz" lIns="91440" tIns="45720" rIns="91440" bIns="45720" rtlCol="0" anchor="b">
            <a:normAutofit fontScale="77500" lnSpcReduction="20000"/>
          </a:bodyPr>
          <a:lstStyle/>
          <a:p>
            <a:pPr>
              <a:lnSpc>
                <a:spcPct val="90000"/>
              </a:lnSpc>
              <a:spcBef>
                <a:spcPct val="0"/>
              </a:spcBef>
              <a:spcAft>
                <a:spcPts val="600"/>
              </a:spcAft>
            </a:pPr>
            <a:r>
              <a:rPr lang="en-US" sz="4800" dirty="0">
                <a:latin typeface="+mj-lt"/>
                <a:ea typeface="+mj-ea"/>
                <a:cs typeface="+mj-cs"/>
              </a:rPr>
              <a:t>Select the applicable Participant Update Type &amp; Answer Branched Questions</a:t>
            </a:r>
          </a:p>
        </p:txBody>
      </p:sp>
      <p:pic>
        <p:nvPicPr>
          <p:cNvPr id="6" name="Picture 5">
            <a:extLst>
              <a:ext uri="{FF2B5EF4-FFF2-40B4-BE49-F238E27FC236}">
                <a16:creationId xmlns:a16="http://schemas.microsoft.com/office/drawing/2014/main" id="{045B035E-3565-4B85-AD42-7BA22E46BDBD}"/>
              </a:ext>
            </a:extLst>
          </p:cNvPr>
          <p:cNvPicPr>
            <a:picLocks noChangeAspect="1"/>
          </p:cNvPicPr>
          <p:nvPr/>
        </p:nvPicPr>
        <p:blipFill>
          <a:blip r:embed="rId2"/>
          <a:stretch>
            <a:fillRect/>
          </a:stretch>
        </p:blipFill>
        <p:spPr>
          <a:xfrm>
            <a:off x="4681209" y="335372"/>
            <a:ext cx="6408836" cy="1313811"/>
          </a:xfrm>
          <a:prstGeom prst="rect">
            <a:avLst/>
          </a:prstGeom>
        </p:spPr>
      </p:pic>
      <p:sp>
        <p:nvSpPr>
          <p:cNvPr id="4" name="Slide Number Placeholder 3">
            <a:extLst>
              <a:ext uri="{FF2B5EF4-FFF2-40B4-BE49-F238E27FC236}">
                <a16:creationId xmlns:a16="http://schemas.microsoft.com/office/drawing/2014/main" id="{B78EA42C-C408-4516-9916-71B22C23091D}"/>
              </a:ext>
            </a:extLst>
          </p:cNvPr>
          <p:cNvSpPr>
            <a:spLocks noGrp="1"/>
          </p:cNvSpPr>
          <p:nvPr>
            <p:ph type="sldNum" sz="quarter" idx="12"/>
          </p:nvPr>
        </p:nvSpPr>
        <p:spPr>
          <a:xfrm>
            <a:off x="9847810" y="6356350"/>
            <a:ext cx="1505989" cy="365125"/>
          </a:xfrm>
        </p:spPr>
        <p:txBody>
          <a:bodyPr vert="horz" lIns="91440" tIns="45720" rIns="91440" bIns="45720" rtlCol="0" anchor="ctr">
            <a:normAutofit/>
          </a:bodyPr>
          <a:lstStyle/>
          <a:p>
            <a:pPr>
              <a:spcAft>
                <a:spcPts val="600"/>
              </a:spcAft>
            </a:pPr>
            <a:fld id="{A65A5C87-DF58-40C8-B092-1DE63DB4547E}" type="slidenum">
              <a:rPr lang="en-US">
                <a:solidFill>
                  <a:schemeClr val="tx2">
                    <a:lumMod val="50000"/>
                    <a:lumOff val="50000"/>
                  </a:schemeClr>
                </a:solidFill>
              </a:rPr>
              <a:pPr>
                <a:spcAft>
                  <a:spcPts val="600"/>
                </a:spcAft>
              </a:pPr>
              <a:t>39</a:t>
            </a:fld>
            <a:endParaRPr lang="en-US">
              <a:solidFill>
                <a:schemeClr val="tx2">
                  <a:lumMod val="50000"/>
                  <a:lumOff val="50000"/>
                </a:schemeClr>
              </a:solidFill>
            </a:endParaRPr>
          </a:p>
        </p:txBody>
      </p:sp>
      <p:sp>
        <p:nvSpPr>
          <p:cNvPr id="8" name="Rectangle 7">
            <a:extLst>
              <a:ext uri="{FF2B5EF4-FFF2-40B4-BE49-F238E27FC236}">
                <a16:creationId xmlns:a16="http://schemas.microsoft.com/office/drawing/2014/main" id="{D5E7806B-5CC7-40D5-A374-58494299F90F}"/>
              </a:ext>
            </a:extLst>
          </p:cNvPr>
          <p:cNvSpPr/>
          <p:nvPr/>
        </p:nvSpPr>
        <p:spPr>
          <a:xfrm>
            <a:off x="4810125" y="992278"/>
            <a:ext cx="1104900" cy="212837"/>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062AEC7-74F0-41EE-9D30-B8A5552DC7C7}"/>
              </a:ext>
            </a:extLst>
          </p:cNvPr>
          <p:cNvPicPr>
            <a:picLocks noChangeAspect="1"/>
          </p:cNvPicPr>
          <p:nvPr/>
        </p:nvPicPr>
        <p:blipFill>
          <a:blip r:embed="rId3"/>
          <a:stretch>
            <a:fillRect/>
          </a:stretch>
        </p:blipFill>
        <p:spPr>
          <a:xfrm>
            <a:off x="4810125" y="1978117"/>
            <a:ext cx="6153966" cy="3129921"/>
          </a:xfrm>
          <a:prstGeom prst="rect">
            <a:avLst/>
          </a:prstGeom>
        </p:spPr>
      </p:pic>
      <p:sp>
        <p:nvSpPr>
          <p:cNvPr id="25" name="Oval 24">
            <a:extLst>
              <a:ext uri="{FF2B5EF4-FFF2-40B4-BE49-F238E27FC236}">
                <a16:creationId xmlns:a16="http://schemas.microsoft.com/office/drawing/2014/main" id="{02E06BE1-2CA1-4E64-87D6-E859AAA7BB7B}"/>
              </a:ext>
            </a:extLst>
          </p:cNvPr>
          <p:cNvSpPr/>
          <p:nvPr/>
        </p:nvSpPr>
        <p:spPr>
          <a:xfrm>
            <a:off x="10494131" y="2759963"/>
            <a:ext cx="340755" cy="275064"/>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61AE4544-D5F9-45B0-871B-D69F018DBD65}"/>
              </a:ext>
            </a:extLst>
          </p:cNvPr>
          <p:cNvSpPr/>
          <p:nvPr/>
        </p:nvSpPr>
        <p:spPr>
          <a:xfrm>
            <a:off x="10508807" y="3325075"/>
            <a:ext cx="340755" cy="275064"/>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FDC2065-72CE-41B4-9380-25568E42E28E}"/>
              </a:ext>
            </a:extLst>
          </p:cNvPr>
          <p:cNvSpPr/>
          <p:nvPr/>
        </p:nvSpPr>
        <p:spPr>
          <a:xfrm>
            <a:off x="10494132" y="2135807"/>
            <a:ext cx="340755" cy="275064"/>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extLst>
              <a:ext uri="{FF2B5EF4-FFF2-40B4-BE49-F238E27FC236}">
                <a16:creationId xmlns:a16="http://schemas.microsoft.com/office/drawing/2014/main" id="{62C07B09-9A2B-4A1E-B209-1F079848C801}"/>
              </a:ext>
            </a:extLst>
          </p:cNvPr>
          <p:cNvSpPr/>
          <p:nvPr/>
        </p:nvSpPr>
        <p:spPr>
          <a:xfrm rot="10800000">
            <a:off x="6174377" y="4405394"/>
            <a:ext cx="339634" cy="2101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356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41"/>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5" grpId="0" animBg="1"/>
      <p:bldP spid="25" grpId="1" animBg="1"/>
      <p:bldP spid="41" grpId="0" animBg="1"/>
      <p:bldP spid="41" grpId="1" animBg="1"/>
      <p:bldP spid="42" grpId="0" animBg="1"/>
      <p:bldP spid="4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57121-0BD3-452D-95A8-01B7A874948A}"/>
              </a:ext>
            </a:extLst>
          </p:cNvPr>
          <p:cNvSpPr>
            <a:spLocks noGrp="1"/>
          </p:cNvSpPr>
          <p:nvPr>
            <p:ph type="title"/>
          </p:nvPr>
        </p:nvSpPr>
        <p:spPr/>
        <p:txBody>
          <a:bodyPr/>
          <a:lstStyle/>
          <a:p>
            <a:r>
              <a:rPr lang="en-US" dirty="0"/>
              <a:t>Portal Access</a:t>
            </a:r>
          </a:p>
        </p:txBody>
      </p:sp>
      <p:sp>
        <p:nvSpPr>
          <p:cNvPr id="9" name="Slide Number Placeholder 8">
            <a:extLst>
              <a:ext uri="{FF2B5EF4-FFF2-40B4-BE49-F238E27FC236}">
                <a16:creationId xmlns:a16="http://schemas.microsoft.com/office/drawing/2014/main" id="{D0C59892-24DD-4662-8575-34EEACAB063F}"/>
              </a:ext>
            </a:extLst>
          </p:cNvPr>
          <p:cNvSpPr>
            <a:spLocks noGrp="1"/>
          </p:cNvSpPr>
          <p:nvPr>
            <p:ph type="sldNum" sz="quarter" idx="12"/>
          </p:nvPr>
        </p:nvSpPr>
        <p:spPr/>
        <p:txBody>
          <a:bodyPr/>
          <a:lstStyle/>
          <a:p>
            <a:fld id="{A65A5C87-DF58-40C8-B092-1DE63DB4547E}" type="slidenum">
              <a:rPr lang="en-US" smtClean="0"/>
              <a:t>4</a:t>
            </a:fld>
            <a:endParaRPr lang="en-US" dirty="0"/>
          </a:p>
        </p:txBody>
      </p:sp>
      <p:sp>
        <p:nvSpPr>
          <p:cNvPr id="8" name="TextBox 7">
            <a:extLst>
              <a:ext uri="{FF2B5EF4-FFF2-40B4-BE49-F238E27FC236}">
                <a16:creationId xmlns:a16="http://schemas.microsoft.com/office/drawing/2014/main" id="{120B1C71-D261-43EB-B749-9DCB991B8811}"/>
              </a:ext>
            </a:extLst>
          </p:cNvPr>
          <p:cNvSpPr txBox="1"/>
          <p:nvPr/>
        </p:nvSpPr>
        <p:spPr>
          <a:xfrm>
            <a:off x="5671358" y="2154376"/>
            <a:ext cx="6192151" cy="3785652"/>
          </a:xfrm>
          <a:prstGeom prst="rect">
            <a:avLst/>
          </a:prstGeom>
          <a:noFill/>
        </p:spPr>
        <p:txBody>
          <a:bodyPr wrap="square" rtlCol="0">
            <a:spAutoFit/>
          </a:bodyPr>
          <a:lstStyle/>
          <a:p>
            <a:pPr marL="457200" indent="-457200">
              <a:buFont typeface="+mj-lt"/>
              <a:buAutoNum type="arabicPeriod"/>
            </a:pPr>
            <a:r>
              <a:rPr lang="en-US" sz="2400" dirty="0"/>
              <a:t>Agency Administrators submit contact details to the CC team</a:t>
            </a:r>
          </a:p>
          <a:p>
            <a:pPr marL="457200" indent="-457200">
              <a:buFont typeface="+mj-lt"/>
              <a:buAutoNum type="arabicPeriod"/>
            </a:pPr>
            <a:endParaRPr lang="en-US" sz="2400" dirty="0"/>
          </a:p>
          <a:p>
            <a:pPr marL="457200" indent="-457200">
              <a:buFont typeface="+mj-lt"/>
              <a:buAutoNum type="arabicPeriod"/>
            </a:pPr>
            <a:r>
              <a:rPr lang="en-US" sz="2400" dirty="0"/>
              <a:t>CC Team creates the contact and generates an email invitation</a:t>
            </a:r>
          </a:p>
          <a:p>
            <a:pPr marL="457200" indent="-457200">
              <a:buFont typeface="+mj-lt"/>
              <a:buAutoNum type="arabicPeriod"/>
            </a:pPr>
            <a:endParaRPr lang="en-US" sz="2400" dirty="0"/>
          </a:p>
          <a:p>
            <a:pPr marL="457200" indent="-457200">
              <a:buFont typeface="+mj-lt"/>
              <a:buAutoNum type="arabicPeriod"/>
            </a:pPr>
            <a:r>
              <a:rPr lang="en-US" sz="2400" dirty="0"/>
              <a:t> New user follows the email link to establish access (set username and password)</a:t>
            </a:r>
          </a:p>
          <a:p>
            <a:endParaRPr lang="en-US" sz="2400" dirty="0"/>
          </a:p>
        </p:txBody>
      </p:sp>
      <p:pic>
        <p:nvPicPr>
          <p:cNvPr id="17" name="Picture 16">
            <a:extLst>
              <a:ext uri="{FF2B5EF4-FFF2-40B4-BE49-F238E27FC236}">
                <a16:creationId xmlns:a16="http://schemas.microsoft.com/office/drawing/2014/main" id="{FA791AE8-816A-4D88-BD4A-012786CF9B53}"/>
              </a:ext>
            </a:extLst>
          </p:cNvPr>
          <p:cNvPicPr>
            <a:picLocks noChangeAspect="1"/>
          </p:cNvPicPr>
          <p:nvPr/>
        </p:nvPicPr>
        <p:blipFill>
          <a:blip r:embed="rId2"/>
          <a:stretch>
            <a:fillRect/>
          </a:stretch>
        </p:blipFill>
        <p:spPr>
          <a:xfrm>
            <a:off x="584285" y="2790384"/>
            <a:ext cx="4154596" cy="1947872"/>
          </a:xfrm>
          <a:prstGeom prst="rect">
            <a:avLst/>
          </a:prstGeom>
          <a:ln>
            <a:solidFill>
              <a:schemeClr val="tx1"/>
            </a:solidFill>
          </a:ln>
        </p:spPr>
      </p:pic>
    </p:spTree>
    <p:extLst>
      <p:ext uri="{BB962C8B-B14F-4D97-AF65-F5344CB8AC3E}">
        <p14:creationId xmlns:p14="http://schemas.microsoft.com/office/powerpoint/2010/main" val="41809700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2">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14">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Rectangle 16">
            <a:extLst>
              <a:ext uri="{FF2B5EF4-FFF2-40B4-BE49-F238E27FC236}">
                <a16:creationId xmlns:a16="http://schemas.microsoft.com/office/drawing/2014/main" id="{8EE94D8D-BC47-413E-91AB-A2FCCE172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18">
            <a:extLst>
              <a:ext uri="{FF2B5EF4-FFF2-40B4-BE49-F238E27FC236}">
                <a16:creationId xmlns:a16="http://schemas.microsoft.com/office/drawing/2014/main" id="{284A8429-F65A-490D-96E4-1158D3E8A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441771"/>
            <a:ext cx="10515599"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3E841A38-6C7F-4685-AA04-2837052C1042}"/>
              </a:ext>
            </a:extLst>
          </p:cNvPr>
          <p:cNvSpPr>
            <a:spLocks noGrp="1"/>
          </p:cNvSpPr>
          <p:nvPr>
            <p:ph type="body" idx="1"/>
          </p:nvPr>
        </p:nvSpPr>
        <p:spPr>
          <a:xfrm>
            <a:off x="1220089" y="5088763"/>
            <a:ext cx="9751823" cy="1051505"/>
          </a:xfrm>
        </p:spPr>
        <p:txBody>
          <a:bodyPr vert="horz" lIns="91440" tIns="45720" rIns="91440" bIns="45720" rtlCol="0" anchor="ctr">
            <a:normAutofit fontScale="92500" lnSpcReduction="20000"/>
          </a:bodyPr>
          <a:lstStyle/>
          <a:p>
            <a:pPr algn="ctr"/>
            <a:r>
              <a:rPr lang="en-US" sz="2400" dirty="0">
                <a:solidFill>
                  <a:schemeClr val="tx1"/>
                </a:solidFill>
              </a:rPr>
              <a:t>When a Case Lead discharges a participant from the program, an automated notice is sent to the participant, Care Coordinator, Peer Support Specialist (if assigned), and the agency email address.</a:t>
            </a:r>
          </a:p>
        </p:txBody>
      </p:sp>
      <p:pic>
        <p:nvPicPr>
          <p:cNvPr id="8" name="Picture 7">
            <a:extLst>
              <a:ext uri="{FF2B5EF4-FFF2-40B4-BE49-F238E27FC236}">
                <a16:creationId xmlns:a16="http://schemas.microsoft.com/office/drawing/2014/main" id="{4FF13EFE-0D7E-4071-BE72-C9393BCDA6D4}"/>
              </a:ext>
            </a:extLst>
          </p:cNvPr>
          <p:cNvPicPr>
            <a:picLocks noChangeAspect="1"/>
          </p:cNvPicPr>
          <p:nvPr/>
        </p:nvPicPr>
        <p:blipFill>
          <a:blip r:embed="rId2"/>
          <a:stretch>
            <a:fillRect/>
          </a:stretch>
        </p:blipFill>
        <p:spPr>
          <a:xfrm>
            <a:off x="922826" y="639610"/>
            <a:ext cx="10346344" cy="3879879"/>
          </a:xfrm>
          <a:prstGeom prst="rect">
            <a:avLst/>
          </a:prstGeom>
        </p:spPr>
      </p:pic>
      <p:sp>
        <p:nvSpPr>
          <p:cNvPr id="27" name="Rectangle 20">
            <a:extLst>
              <a:ext uri="{FF2B5EF4-FFF2-40B4-BE49-F238E27FC236}">
                <a16:creationId xmlns:a16="http://schemas.microsoft.com/office/drawing/2014/main" id="{0F022291-A82B-4D23-A1E0-5F9BD6846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41136" y="5905709"/>
            <a:ext cx="109728"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60A4BD8-D72E-4896-983C-36B5A03D14E9}"/>
              </a:ext>
            </a:extLst>
          </p:cNvPr>
          <p:cNvSpPr>
            <a:spLocks noGrp="1"/>
          </p:cNvSpPr>
          <p:nvPr>
            <p:ph type="sldNum" sz="quarter" idx="12"/>
          </p:nvPr>
        </p:nvSpPr>
        <p:spPr>
          <a:xfrm>
            <a:off x="8869680" y="6356350"/>
            <a:ext cx="2743200" cy="365125"/>
          </a:xfrm>
        </p:spPr>
        <p:txBody>
          <a:bodyPr vert="horz" lIns="91440" tIns="45720" rIns="91440" bIns="45720" rtlCol="0" anchor="ctr">
            <a:normAutofit/>
          </a:bodyPr>
          <a:lstStyle/>
          <a:p>
            <a:pPr>
              <a:spcAft>
                <a:spcPts val="600"/>
              </a:spcAft>
            </a:pPr>
            <a:fld id="{A65A5C87-DF58-40C8-B092-1DE63DB4547E}" type="slidenum">
              <a:rPr lang="en-US">
                <a:solidFill>
                  <a:schemeClr val="tx2">
                    <a:lumMod val="50000"/>
                    <a:lumOff val="50000"/>
                  </a:schemeClr>
                </a:solidFill>
              </a:rPr>
              <a:pPr>
                <a:spcAft>
                  <a:spcPts val="600"/>
                </a:spcAft>
              </a:pPr>
              <a:t>40</a:t>
            </a:fld>
            <a:endParaRPr lang="en-US">
              <a:solidFill>
                <a:schemeClr val="tx2">
                  <a:lumMod val="50000"/>
                  <a:lumOff val="50000"/>
                </a:schemeClr>
              </a:solidFill>
            </a:endParaRPr>
          </a:p>
        </p:txBody>
      </p:sp>
    </p:spTree>
    <p:extLst>
      <p:ext uri="{BB962C8B-B14F-4D97-AF65-F5344CB8AC3E}">
        <p14:creationId xmlns:p14="http://schemas.microsoft.com/office/powerpoint/2010/main" val="37549578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92E3A-DB80-46C8-A227-EE0F7E87D747}"/>
              </a:ext>
            </a:extLst>
          </p:cNvPr>
          <p:cNvSpPr>
            <a:spLocks noGrp="1"/>
          </p:cNvSpPr>
          <p:nvPr>
            <p:ph type="title"/>
          </p:nvPr>
        </p:nvSpPr>
        <p:spPr/>
        <p:txBody>
          <a:bodyPr/>
          <a:lstStyle/>
          <a:p>
            <a:r>
              <a:rPr lang="en-US" dirty="0"/>
              <a:t>Thank you!</a:t>
            </a:r>
          </a:p>
        </p:txBody>
      </p:sp>
      <p:pic>
        <p:nvPicPr>
          <p:cNvPr id="17" name="Picture Placeholder 16" descr="Close-up of woman's hands typing and using a trackpad on a laptop with mug">
            <a:extLst>
              <a:ext uri="{FF2B5EF4-FFF2-40B4-BE49-F238E27FC236}">
                <a16:creationId xmlns:a16="http://schemas.microsoft.com/office/drawing/2014/main" id="{A0D4E925-DA83-45CF-9056-D6262F46A71D}"/>
              </a:ext>
            </a:extLst>
          </p:cNvPr>
          <p:cNvPicPr>
            <a:picLocks noGrp="1" noChangeAspect="1"/>
          </p:cNvPicPr>
          <p:nvPr>
            <p:ph type="pic" sz="quarter" idx="14"/>
          </p:nvPr>
        </p:nvPicPr>
        <p:blipFill>
          <a:blip r:embed="rId2"/>
          <a:srcRect l="25850" r="25850"/>
          <a:stretch/>
        </p:blipFill>
        <p:spPr>
          <a:xfrm>
            <a:off x="411480" y="630936"/>
            <a:ext cx="3246120" cy="2688336"/>
          </a:xfrm>
        </p:spPr>
      </p:pic>
      <p:pic>
        <p:nvPicPr>
          <p:cNvPr id="19" name="Picture Placeholder 18" descr="Business team brainstorming">
            <a:extLst>
              <a:ext uri="{FF2B5EF4-FFF2-40B4-BE49-F238E27FC236}">
                <a16:creationId xmlns:a16="http://schemas.microsoft.com/office/drawing/2014/main" id="{00069E65-AC47-4CE9-B19A-7EA5888AA361}"/>
              </a:ext>
            </a:extLst>
          </p:cNvPr>
          <p:cNvPicPr>
            <a:picLocks noGrp="1" noChangeAspect="1"/>
          </p:cNvPicPr>
          <p:nvPr>
            <p:ph type="pic" sz="quarter" idx="13"/>
          </p:nvPr>
        </p:nvPicPr>
        <p:blipFill>
          <a:blip r:embed="rId3"/>
          <a:srcRect l="9751" r="9751"/>
          <a:stretch/>
        </p:blipFill>
        <p:spPr>
          <a:xfrm>
            <a:off x="3785144" y="3462559"/>
            <a:ext cx="3246120" cy="2688336"/>
          </a:xfrm>
        </p:spPr>
      </p:pic>
      <p:pic>
        <p:nvPicPr>
          <p:cNvPr id="21" name="Picture Placeholder 20" descr="Autumn leaves color progression">
            <a:extLst>
              <a:ext uri="{FF2B5EF4-FFF2-40B4-BE49-F238E27FC236}">
                <a16:creationId xmlns:a16="http://schemas.microsoft.com/office/drawing/2014/main" id="{D78D46DB-1C3A-41BD-860F-ECE8B446BB8C}"/>
              </a:ext>
            </a:extLst>
          </p:cNvPr>
          <p:cNvPicPr>
            <a:picLocks noGrp="1" noChangeAspect="1"/>
          </p:cNvPicPr>
          <p:nvPr>
            <p:ph type="pic" sz="quarter" idx="17"/>
          </p:nvPr>
        </p:nvPicPr>
        <p:blipFill>
          <a:blip r:embed="rId4"/>
          <a:srcRect l="9751" r="9751"/>
          <a:stretch/>
        </p:blipFill>
        <p:spPr>
          <a:xfrm>
            <a:off x="411480" y="3438144"/>
            <a:ext cx="3246120" cy="2688336"/>
          </a:xfrm>
        </p:spPr>
      </p:pic>
      <p:pic>
        <p:nvPicPr>
          <p:cNvPr id="23" name="Picture Placeholder 22" descr="White spiraling stairs">
            <a:extLst>
              <a:ext uri="{FF2B5EF4-FFF2-40B4-BE49-F238E27FC236}">
                <a16:creationId xmlns:a16="http://schemas.microsoft.com/office/drawing/2014/main" id="{D978928C-7EEA-4B8E-AA43-12AFD61BC299}"/>
              </a:ext>
            </a:extLst>
          </p:cNvPr>
          <p:cNvPicPr>
            <a:picLocks noGrp="1" noChangeAspect="1"/>
          </p:cNvPicPr>
          <p:nvPr>
            <p:ph type="pic" sz="quarter" idx="21"/>
          </p:nvPr>
        </p:nvPicPr>
        <p:blipFill>
          <a:blip r:embed="rId5"/>
          <a:srcRect l="6531" r="6531"/>
          <a:stretch/>
        </p:blipFill>
        <p:spPr>
          <a:xfrm>
            <a:off x="3785144" y="630555"/>
            <a:ext cx="3246120" cy="2688336"/>
          </a:xfrm>
        </p:spPr>
      </p:pic>
      <p:pic>
        <p:nvPicPr>
          <p:cNvPr id="25" name="Online Image Placeholder 23" descr="User">
            <a:extLst>
              <a:ext uri="{FF2B5EF4-FFF2-40B4-BE49-F238E27FC236}">
                <a16:creationId xmlns:a16="http://schemas.microsoft.com/office/drawing/2014/main" id="{DD136AFE-38B3-4FAE-907B-277600FBDED5}"/>
              </a:ext>
            </a:extLst>
          </p:cNvPr>
          <p:cNvPicPr>
            <a:picLocks noGrp="1" noChangeAspect="1"/>
          </p:cNvPicPr>
          <p:nvPr>
            <p:ph type="pic" sz="quarter" idx="25"/>
          </p:nvPr>
        </p:nvPicPr>
        <p:blipFill rotWithShape="1">
          <a:blip r:embed="rId6">
            <a:extLst>
              <a:ext uri="{96DAC541-7B7A-43D3-8B79-37D633B846F1}">
                <asvg:svgBlip xmlns:asvg="http://schemas.microsoft.com/office/drawing/2016/SVG/main" r:embed="rId7"/>
              </a:ext>
            </a:extLst>
          </a:blip>
          <a:srcRect/>
          <a:stretch/>
        </p:blipFill>
        <p:spPr>
          <a:xfrm>
            <a:off x="7772400" y="2787417"/>
            <a:ext cx="457200" cy="457200"/>
          </a:xfrm>
          <a:prstGeom prst="rect">
            <a:avLst/>
          </a:prstGeom>
        </p:spPr>
      </p:pic>
      <p:sp>
        <p:nvSpPr>
          <p:cNvPr id="10" name="Text Placeholder 9">
            <a:extLst>
              <a:ext uri="{FF2B5EF4-FFF2-40B4-BE49-F238E27FC236}">
                <a16:creationId xmlns:a16="http://schemas.microsoft.com/office/drawing/2014/main" id="{82977D1C-657B-4FA7-B4A1-CD08EC61D37B}"/>
              </a:ext>
            </a:extLst>
          </p:cNvPr>
          <p:cNvSpPr>
            <a:spLocks noGrp="1"/>
          </p:cNvSpPr>
          <p:nvPr>
            <p:ph type="body" sz="quarter" idx="22"/>
          </p:nvPr>
        </p:nvSpPr>
        <p:spPr>
          <a:xfrm>
            <a:off x="7772400" y="3354345"/>
            <a:ext cx="3721100" cy="447675"/>
          </a:xfrm>
        </p:spPr>
        <p:txBody>
          <a:bodyPr/>
          <a:lstStyle/>
          <a:p>
            <a:pPr marL="0" indent="0">
              <a:buNone/>
            </a:pPr>
            <a:r>
              <a:rPr lang="en-US" sz="1600" dirty="0"/>
              <a:t>Alyson Olthoff</a:t>
            </a:r>
          </a:p>
        </p:txBody>
      </p:sp>
      <p:pic>
        <p:nvPicPr>
          <p:cNvPr id="27" name="Online Image Placeholder 27" descr="Envelope">
            <a:extLst>
              <a:ext uri="{FF2B5EF4-FFF2-40B4-BE49-F238E27FC236}">
                <a16:creationId xmlns:a16="http://schemas.microsoft.com/office/drawing/2014/main" id="{79C99175-A844-475F-B903-FB0A246099C3}"/>
              </a:ext>
            </a:extLst>
          </p:cNvPr>
          <p:cNvPicPr>
            <a:picLocks noGrp="1" noChangeAspect="1"/>
          </p:cNvPicPr>
          <p:nvPr>
            <p:ph type="pic" sz="quarter" idx="26"/>
          </p:nvPr>
        </p:nvPicPr>
        <p:blipFill rotWithShape="1">
          <a:blip r:embed="rId8">
            <a:extLst>
              <a:ext uri="{96DAC541-7B7A-43D3-8B79-37D633B846F1}">
                <asvg:svgBlip xmlns:asvg="http://schemas.microsoft.com/office/drawing/2016/SVG/main" r:embed="rId9"/>
              </a:ext>
            </a:extLst>
          </a:blip>
          <a:srcRect/>
          <a:stretch/>
        </p:blipFill>
        <p:spPr>
          <a:xfrm>
            <a:off x="7772400" y="4299472"/>
            <a:ext cx="457200" cy="457200"/>
          </a:xfrm>
          <a:prstGeom prst="rect">
            <a:avLst/>
          </a:prstGeom>
        </p:spPr>
      </p:pic>
      <p:sp>
        <p:nvSpPr>
          <p:cNvPr id="11" name="Text Placeholder 10">
            <a:extLst>
              <a:ext uri="{FF2B5EF4-FFF2-40B4-BE49-F238E27FC236}">
                <a16:creationId xmlns:a16="http://schemas.microsoft.com/office/drawing/2014/main" id="{5B2E9EE6-5A74-4119-8DAA-06582357CF72}"/>
              </a:ext>
            </a:extLst>
          </p:cNvPr>
          <p:cNvSpPr>
            <a:spLocks noGrp="1"/>
          </p:cNvSpPr>
          <p:nvPr>
            <p:ph type="body" sz="quarter" idx="23"/>
          </p:nvPr>
        </p:nvSpPr>
        <p:spPr>
          <a:xfrm>
            <a:off x="7772400" y="4884688"/>
            <a:ext cx="3721100" cy="447675"/>
          </a:xfrm>
        </p:spPr>
        <p:txBody>
          <a:bodyPr/>
          <a:lstStyle/>
          <a:p>
            <a:r>
              <a:rPr lang="en-US" sz="1600"/>
              <a:t>aolthoff@</a:t>
            </a:r>
            <a:r>
              <a:rPr lang="en-US" sz="1600" dirty="0"/>
              <a:t>nd.gov</a:t>
            </a:r>
            <a:endParaRPr lang="en-US" dirty="0"/>
          </a:p>
        </p:txBody>
      </p:sp>
      <p:sp>
        <p:nvSpPr>
          <p:cNvPr id="8" name="Slide Number Placeholder 7">
            <a:extLst>
              <a:ext uri="{FF2B5EF4-FFF2-40B4-BE49-F238E27FC236}">
                <a16:creationId xmlns:a16="http://schemas.microsoft.com/office/drawing/2014/main" id="{A3BB8335-F249-4F37-8C3F-A672116EB876}"/>
              </a:ext>
            </a:extLst>
          </p:cNvPr>
          <p:cNvSpPr>
            <a:spLocks noGrp="1"/>
          </p:cNvSpPr>
          <p:nvPr>
            <p:ph type="sldNum" sz="quarter" idx="20"/>
          </p:nvPr>
        </p:nvSpPr>
        <p:spPr/>
        <p:txBody>
          <a:bodyPr/>
          <a:lstStyle/>
          <a:p>
            <a:fld id="{A65A5C87-DF58-40C8-B092-1DE63DB4547E}" type="slidenum">
              <a:rPr lang="en-US" smtClean="0"/>
              <a:t>41</a:t>
            </a:fld>
            <a:endParaRPr lang="en-US" dirty="0"/>
          </a:p>
        </p:txBody>
      </p:sp>
    </p:spTree>
    <p:extLst>
      <p:ext uri="{BB962C8B-B14F-4D97-AF65-F5344CB8AC3E}">
        <p14:creationId xmlns:p14="http://schemas.microsoft.com/office/powerpoint/2010/main" val="1257752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2" name="Rectangle 31">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 name="Freeform: Shape 33">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6" name="Freeform: Shape 35">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2A62127-1B89-4631-BBDC-21124A1EC840}"/>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Provider Portal Layout</a:t>
            </a:r>
          </a:p>
        </p:txBody>
      </p:sp>
      <p:sp>
        <p:nvSpPr>
          <p:cNvPr id="38" name="Rectangle 3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7">
            <a:extLst>
              <a:ext uri="{FF2B5EF4-FFF2-40B4-BE49-F238E27FC236}">
                <a16:creationId xmlns:a16="http://schemas.microsoft.com/office/drawing/2014/main" id="{C14ECFF1-2609-4AD2-A055-3917A4C6DA48}"/>
              </a:ext>
            </a:extLst>
          </p:cNvPr>
          <p:cNvPicPr>
            <a:picLocks noChangeAspect="1"/>
          </p:cNvPicPr>
          <p:nvPr/>
        </p:nvPicPr>
        <p:blipFill>
          <a:blip r:embed="rId2"/>
          <a:stretch>
            <a:fillRect/>
          </a:stretch>
        </p:blipFill>
        <p:spPr>
          <a:xfrm>
            <a:off x="5414356" y="1542878"/>
            <a:ext cx="6408836" cy="3620991"/>
          </a:xfrm>
          <a:prstGeom prst="rect">
            <a:avLst/>
          </a:prstGeom>
        </p:spPr>
      </p:pic>
      <p:sp>
        <p:nvSpPr>
          <p:cNvPr id="6" name="Slide Number Placeholder 5">
            <a:extLst>
              <a:ext uri="{FF2B5EF4-FFF2-40B4-BE49-F238E27FC236}">
                <a16:creationId xmlns:a16="http://schemas.microsoft.com/office/drawing/2014/main" id="{247979D6-561C-4B3D-9616-F21DCF230D10}"/>
              </a:ext>
            </a:extLst>
          </p:cNvPr>
          <p:cNvSpPr>
            <a:spLocks noGrp="1"/>
          </p:cNvSpPr>
          <p:nvPr>
            <p:ph type="sldNum" sz="quarter" idx="12"/>
          </p:nvPr>
        </p:nvSpPr>
        <p:spPr>
          <a:xfrm>
            <a:off x="9847810" y="6356350"/>
            <a:ext cx="1505989" cy="365125"/>
          </a:xfrm>
        </p:spPr>
        <p:txBody>
          <a:bodyPr vert="horz" lIns="91440" tIns="45720" rIns="91440" bIns="45720" rtlCol="0" anchor="ctr">
            <a:normAutofit/>
          </a:bodyPr>
          <a:lstStyle/>
          <a:p>
            <a:pPr>
              <a:spcAft>
                <a:spcPts val="600"/>
              </a:spcAft>
            </a:pPr>
            <a:fld id="{A65A5C87-DF58-40C8-B092-1DE63DB4547E}" type="slidenum">
              <a:rPr lang="en-US">
                <a:solidFill>
                  <a:schemeClr val="tx2">
                    <a:lumMod val="50000"/>
                    <a:lumOff val="50000"/>
                  </a:schemeClr>
                </a:solidFill>
              </a:rPr>
              <a:pPr>
                <a:spcAft>
                  <a:spcPts val="600"/>
                </a:spcAft>
              </a:pPr>
              <a:t>5</a:t>
            </a:fld>
            <a:endParaRPr lang="en-US">
              <a:solidFill>
                <a:schemeClr val="tx2">
                  <a:lumMod val="50000"/>
                  <a:lumOff val="50000"/>
                </a:schemeClr>
              </a:solidFill>
            </a:endParaRPr>
          </a:p>
        </p:txBody>
      </p:sp>
    </p:spTree>
    <p:extLst>
      <p:ext uri="{BB962C8B-B14F-4D97-AF65-F5344CB8AC3E}">
        <p14:creationId xmlns:p14="http://schemas.microsoft.com/office/powerpoint/2010/main" val="2528651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Rectangle 15">
            <a:extLst>
              <a:ext uri="{FF2B5EF4-FFF2-40B4-BE49-F238E27FC236}">
                <a16:creationId xmlns:a16="http://schemas.microsoft.com/office/drawing/2014/main" id="{C1A1C5D3-C053-4EE9-BE1A-419B6E27C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6" name="Slide Number Placeholder 5">
            <a:extLst>
              <a:ext uri="{FF2B5EF4-FFF2-40B4-BE49-F238E27FC236}">
                <a16:creationId xmlns:a16="http://schemas.microsoft.com/office/drawing/2014/main" id="{558B0678-242E-455C-9F15-5BAFE0D988B7}"/>
              </a:ext>
            </a:extLst>
          </p:cNvPr>
          <p:cNvSpPr>
            <a:spLocks noGrp="1"/>
          </p:cNvSpPr>
          <p:nvPr>
            <p:ph type="sldNum" sz="quarter" idx="12"/>
          </p:nvPr>
        </p:nvSpPr>
        <p:spPr>
          <a:xfrm>
            <a:off x="8869680" y="6356350"/>
            <a:ext cx="2743200" cy="365125"/>
          </a:xfrm>
        </p:spPr>
        <p:txBody>
          <a:bodyPr vert="horz" lIns="91440" tIns="45720" rIns="91440" bIns="45720" rtlCol="0" anchor="ctr">
            <a:normAutofit/>
          </a:bodyPr>
          <a:lstStyle/>
          <a:p>
            <a:pPr>
              <a:spcAft>
                <a:spcPts val="600"/>
              </a:spcAft>
            </a:pPr>
            <a:fld id="{A65A5C87-DF58-40C8-B092-1DE63DB4547E}" type="slidenum">
              <a:rPr lang="en-US">
                <a:solidFill>
                  <a:schemeClr val="tx2">
                    <a:lumMod val="50000"/>
                    <a:lumOff val="50000"/>
                  </a:schemeClr>
                </a:solidFill>
              </a:rPr>
              <a:pPr>
                <a:spcAft>
                  <a:spcPts val="600"/>
                </a:spcAft>
              </a:pPr>
              <a:t>6</a:t>
            </a:fld>
            <a:endParaRPr lang="en-US">
              <a:solidFill>
                <a:schemeClr val="tx2">
                  <a:lumMod val="50000"/>
                  <a:lumOff val="50000"/>
                </a:schemeClr>
              </a:solidFill>
            </a:endParaRPr>
          </a:p>
        </p:txBody>
      </p:sp>
      <p:graphicFrame>
        <p:nvGraphicFramePr>
          <p:cNvPr id="7" name="Table 7">
            <a:extLst>
              <a:ext uri="{FF2B5EF4-FFF2-40B4-BE49-F238E27FC236}">
                <a16:creationId xmlns:a16="http://schemas.microsoft.com/office/drawing/2014/main" id="{78112A02-1007-4FB5-9097-1ED9097FFC23}"/>
              </a:ext>
            </a:extLst>
          </p:cNvPr>
          <p:cNvGraphicFramePr>
            <a:graphicFrameLocks noGrp="1"/>
          </p:cNvGraphicFramePr>
          <p:nvPr>
            <p:extLst>
              <p:ext uri="{D42A27DB-BD31-4B8C-83A1-F6EECF244321}">
                <p14:modId xmlns:p14="http://schemas.microsoft.com/office/powerpoint/2010/main" val="4266971217"/>
              </p:ext>
            </p:extLst>
          </p:nvPr>
        </p:nvGraphicFramePr>
        <p:xfrm>
          <a:off x="385571" y="221673"/>
          <a:ext cx="11420857" cy="6134679"/>
        </p:xfrm>
        <a:graphic>
          <a:graphicData uri="http://schemas.openxmlformats.org/drawingml/2006/table">
            <a:tbl>
              <a:tblPr firstRow="1" bandRow="1">
                <a:tableStyleId>{5C22544A-7EE6-4342-B048-85BDC9FD1C3A}</a:tableStyleId>
              </a:tblPr>
              <a:tblGrid>
                <a:gridCol w="2199687">
                  <a:extLst>
                    <a:ext uri="{9D8B030D-6E8A-4147-A177-3AD203B41FA5}">
                      <a16:colId xmlns:a16="http://schemas.microsoft.com/office/drawing/2014/main" val="1869953168"/>
                    </a:ext>
                  </a:extLst>
                </a:gridCol>
                <a:gridCol w="9221170">
                  <a:extLst>
                    <a:ext uri="{9D8B030D-6E8A-4147-A177-3AD203B41FA5}">
                      <a16:colId xmlns:a16="http://schemas.microsoft.com/office/drawing/2014/main" val="491108223"/>
                    </a:ext>
                  </a:extLst>
                </a:gridCol>
              </a:tblGrid>
              <a:tr h="545194">
                <a:tc>
                  <a:txBody>
                    <a:bodyPr/>
                    <a:lstStyle/>
                    <a:p>
                      <a:pPr algn="l"/>
                      <a:r>
                        <a:rPr lang="en-US" sz="1400" dirty="0"/>
                        <a:t>Tab Name</a:t>
                      </a:r>
                    </a:p>
                  </a:txBody>
                  <a:tcPr marL="70095" marR="70095" marT="35047" marB="35047" anchor="ctr"/>
                </a:tc>
                <a:tc>
                  <a:txBody>
                    <a:bodyPr/>
                    <a:lstStyle/>
                    <a:p>
                      <a:pPr algn="l"/>
                      <a:r>
                        <a:rPr lang="en-US" sz="1400" dirty="0"/>
                        <a:t>What’s in It</a:t>
                      </a:r>
                    </a:p>
                  </a:txBody>
                  <a:tcPr marL="70095" marR="70095" marT="35047" marB="35047" anchor="ctr"/>
                </a:tc>
                <a:extLst>
                  <a:ext uri="{0D108BD9-81ED-4DB2-BD59-A6C34878D82A}">
                    <a16:rowId xmlns:a16="http://schemas.microsoft.com/office/drawing/2014/main" val="3232435387"/>
                  </a:ext>
                </a:extLst>
              </a:tr>
              <a:tr h="704228">
                <a:tc>
                  <a:txBody>
                    <a:bodyPr/>
                    <a:lstStyle/>
                    <a:p>
                      <a:r>
                        <a:rPr lang="en-US" sz="1400" b="1" dirty="0"/>
                        <a:t>Pending Records</a:t>
                      </a:r>
                    </a:p>
                  </a:txBody>
                  <a:tcPr marL="70095" marR="70095" marT="35047" marB="35047" anchor="ctr"/>
                </a:tc>
                <a:tc>
                  <a:txBody>
                    <a:bodyPr/>
                    <a:lstStyle/>
                    <a:p>
                      <a:r>
                        <a:rPr lang="en-US" sz="1400" dirty="0"/>
                        <a:t>List of Pending Referrals and Outcomes Billings requiring review</a:t>
                      </a:r>
                    </a:p>
                    <a:p>
                      <a:endParaRPr lang="en-US" sz="1100" i="1" dirty="0"/>
                    </a:p>
                    <a:p>
                      <a:r>
                        <a:rPr lang="en-US" sz="1100" i="1" dirty="0"/>
                        <a:t>*This tab is primarily for Administrators</a:t>
                      </a:r>
                    </a:p>
                  </a:txBody>
                  <a:tcPr marL="70095" marR="70095" marT="35047" marB="35047" anchor="ctr"/>
                </a:tc>
                <a:extLst>
                  <a:ext uri="{0D108BD9-81ED-4DB2-BD59-A6C34878D82A}">
                    <a16:rowId xmlns:a16="http://schemas.microsoft.com/office/drawing/2014/main" val="304703495"/>
                  </a:ext>
                </a:extLst>
              </a:tr>
              <a:tr h="751361">
                <a:tc>
                  <a:txBody>
                    <a:bodyPr/>
                    <a:lstStyle/>
                    <a:p>
                      <a:r>
                        <a:rPr lang="en-US" sz="1400" b="1" dirty="0"/>
                        <a:t>Applications</a:t>
                      </a:r>
                    </a:p>
                  </a:txBody>
                  <a:tcPr marL="70095" marR="70095" marT="35047" marB="35047" anchor="ctr"/>
                </a:tc>
                <a:tc>
                  <a:txBody>
                    <a:bodyPr/>
                    <a:lstStyle/>
                    <a:p>
                      <a:r>
                        <a:rPr lang="en-US" sz="1400" dirty="0"/>
                        <a:t>List of ALL applications ever served by your organization, split between Active, Transferred (out), and Closed</a:t>
                      </a:r>
                    </a:p>
                    <a:p>
                      <a:endParaRPr lang="en-US" sz="1400" dirty="0"/>
                    </a:p>
                    <a:p>
                      <a:r>
                        <a:rPr lang="en-US" sz="1100" i="1" dirty="0"/>
                        <a:t>*It is recommended to use the Active list to verify Outcomes Billings have been submitted for all participants active in a billing month.</a:t>
                      </a:r>
                    </a:p>
                  </a:txBody>
                  <a:tcPr marL="70095" marR="70095" marT="35047" marB="35047" anchor="ctr"/>
                </a:tc>
                <a:extLst>
                  <a:ext uri="{0D108BD9-81ED-4DB2-BD59-A6C34878D82A}">
                    <a16:rowId xmlns:a16="http://schemas.microsoft.com/office/drawing/2014/main" val="1519232169"/>
                  </a:ext>
                </a:extLst>
              </a:tr>
              <a:tr h="981891">
                <a:tc>
                  <a:txBody>
                    <a:bodyPr/>
                    <a:lstStyle/>
                    <a:p>
                      <a:r>
                        <a:rPr lang="en-US" sz="1400" b="1" dirty="0"/>
                        <a:t>My Case Load</a:t>
                      </a:r>
                    </a:p>
                  </a:txBody>
                  <a:tcPr marL="70095" marR="70095" marT="35047" marB="35047" anchor="ctr"/>
                </a:tc>
                <a:tc>
                  <a:txBody>
                    <a:bodyPr/>
                    <a:lstStyle/>
                    <a:p>
                      <a:r>
                        <a:rPr lang="en-US" sz="1400" dirty="0"/>
                        <a:t>List of the signed-in user’s applications assigned to them (either as the Care Coordinator or the Peer Support Specialist)</a:t>
                      </a:r>
                    </a:p>
                    <a:p>
                      <a:endParaRPr lang="en-US" sz="1400" dirty="0"/>
                    </a:p>
                    <a:p>
                      <a:r>
                        <a:rPr lang="en-US" sz="1100" i="1" dirty="0"/>
                        <a:t>*This is the default view</a:t>
                      </a:r>
                    </a:p>
                  </a:txBody>
                  <a:tcPr marL="70095" marR="70095" marT="35047" marB="35047" anchor="ctr"/>
                </a:tc>
                <a:extLst>
                  <a:ext uri="{0D108BD9-81ED-4DB2-BD59-A6C34878D82A}">
                    <a16:rowId xmlns:a16="http://schemas.microsoft.com/office/drawing/2014/main" val="520554920"/>
                  </a:ext>
                </a:extLst>
              </a:tr>
              <a:tr h="384219">
                <a:tc>
                  <a:txBody>
                    <a:bodyPr/>
                    <a:lstStyle/>
                    <a:p>
                      <a:r>
                        <a:rPr lang="en-US" sz="1400" b="1" dirty="0"/>
                        <a:t>Releases</a:t>
                      </a:r>
                    </a:p>
                  </a:txBody>
                  <a:tcPr marL="70095" marR="70095" marT="35047" marB="35047" anchor="ctr"/>
                </a:tc>
                <a:tc>
                  <a:txBody>
                    <a:bodyPr/>
                    <a:lstStyle/>
                    <a:p>
                      <a:r>
                        <a:rPr lang="en-US" sz="1400" dirty="0"/>
                        <a:t>List of all Releases of Information for your organization, split between Active and Inactive</a:t>
                      </a:r>
                    </a:p>
                  </a:txBody>
                  <a:tcPr marL="70095" marR="70095" marT="35047" marB="35047" anchor="ctr"/>
                </a:tc>
                <a:extLst>
                  <a:ext uri="{0D108BD9-81ED-4DB2-BD59-A6C34878D82A}">
                    <a16:rowId xmlns:a16="http://schemas.microsoft.com/office/drawing/2014/main" val="3504513804"/>
                  </a:ext>
                </a:extLst>
              </a:tr>
              <a:tr h="401295">
                <a:tc>
                  <a:txBody>
                    <a:bodyPr/>
                    <a:lstStyle/>
                    <a:p>
                      <a:r>
                        <a:rPr lang="en-US" sz="1400" b="1" dirty="0"/>
                        <a:t>Referrals</a:t>
                      </a:r>
                    </a:p>
                  </a:txBody>
                  <a:tcPr marL="70095" marR="70095" marT="35047" marB="3504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List of all Referrals for your organization, split between Active and Inactive</a:t>
                      </a:r>
                    </a:p>
                  </a:txBody>
                  <a:tcPr marL="70095" marR="70095" marT="35047" marB="35047" anchor="ctr"/>
                </a:tc>
                <a:extLst>
                  <a:ext uri="{0D108BD9-81ED-4DB2-BD59-A6C34878D82A}">
                    <a16:rowId xmlns:a16="http://schemas.microsoft.com/office/drawing/2014/main" val="412572496"/>
                  </a:ext>
                </a:extLst>
              </a:tr>
              <a:tr h="418372">
                <a:tc>
                  <a:txBody>
                    <a:bodyPr/>
                    <a:lstStyle/>
                    <a:p>
                      <a:r>
                        <a:rPr lang="en-US" sz="1400" b="1" dirty="0"/>
                        <a:t>Care Plans</a:t>
                      </a:r>
                    </a:p>
                  </a:txBody>
                  <a:tcPr marL="70095" marR="70095" marT="35047" marB="3504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List of all Care Plans for your organization, split between Active and Inactive</a:t>
                      </a:r>
                    </a:p>
                  </a:txBody>
                  <a:tcPr marL="70095" marR="70095" marT="35047" marB="35047" anchor="ctr"/>
                </a:tc>
                <a:extLst>
                  <a:ext uri="{0D108BD9-81ED-4DB2-BD59-A6C34878D82A}">
                    <a16:rowId xmlns:a16="http://schemas.microsoft.com/office/drawing/2014/main" val="2317629709"/>
                  </a:ext>
                </a:extLst>
              </a:tr>
              <a:tr h="857731">
                <a:tc>
                  <a:txBody>
                    <a:bodyPr/>
                    <a:lstStyle/>
                    <a:p>
                      <a:r>
                        <a:rPr lang="en-US" sz="1400" b="1" dirty="0"/>
                        <a:t>Outcomes Billings</a:t>
                      </a:r>
                    </a:p>
                  </a:txBody>
                  <a:tcPr marL="70095" marR="70095" marT="35047" marB="3504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List of all Outcomes Billings for your organization, split between Pending and Paid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dirty="0"/>
                        <a:t>*It is recommended to use the Pending list to verify Outcomes Billings have been submitted for all participants active in a billing month.</a:t>
                      </a:r>
                    </a:p>
                  </a:txBody>
                  <a:tcPr marL="70095" marR="70095" marT="35047" marB="35047" anchor="ctr"/>
                </a:tc>
                <a:extLst>
                  <a:ext uri="{0D108BD9-81ED-4DB2-BD59-A6C34878D82A}">
                    <a16:rowId xmlns:a16="http://schemas.microsoft.com/office/drawing/2014/main" val="2907106575"/>
                  </a:ext>
                </a:extLst>
              </a:tr>
              <a:tr h="545194">
                <a:tc>
                  <a:txBody>
                    <a:bodyPr/>
                    <a:lstStyle/>
                    <a:p>
                      <a:r>
                        <a:rPr lang="en-US" sz="1400" b="1" dirty="0"/>
                        <a:t>Participant Updates</a:t>
                      </a:r>
                    </a:p>
                  </a:txBody>
                  <a:tcPr marL="70095" marR="70095" marT="35047" marB="3504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List of all Participant Updates submitted by your organization, split between Active and Inactive</a:t>
                      </a:r>
                    </a:p>
                  </a:txBody>
                  <a:tcPr marL="70095" marR="70095" marT="35047" marB="35047" anchor="ctr"/>
                </a:tc>
                <a:extLst>
                  <a:ext uri="{0D108BD9-81ED-4DB2-BD59-A6C34878D82A}">
                    <a16:rowId xmlns:a16="http://schemas.microsoft.com/office/drawing/2014/main" val="3618460656"/>
                  </a:ext>
                </a:extLst>
              </a:tr>
              <a:tr h="545194">
                <a:tc>
                  <a:txBody>
                    <a:bodyPr/>
                    <a:lstStyle/>
                    <a:p>
                      <a:r>
                        <a:rPr lang="en-US" sz="1400" b="1" dirty="0"/>
                        <a:t>Agency</a:t>
                      </a:r>
                    </a:p>
                  </a:txBody>
                  <a:tcPr marL="70095" marR="70095" marT="35047" marB="35047" anchor="ctr"/>
                </a:tc>
                <a:tc>
                  <a:txBody>
                    <a:bodyPr/>
                    <a:lstStyle/>
                    <a:p>
                      <a:r>
                        <a:rPr lang="en-US" sz="1400" dirty="0"/>
                        <a:t>Contains agency-level data and a listing of all agency Contacts (portal users)</a:t>
                      </a:r>
                    </a:p>
                  </a:txBody>
                  <a:tcPr marL="70095" marR="70095" marT="35047" marB="35047" anchor="ctr"/>
                </a:tc>
                <a:extLst>
                  <a:ext uri="{0D108BD9-81ED-4DB2-BD59-A6C34878D82A}">
                    <a16:rowId xmlns:a16="http://schemas.microsoft.com/office/drawing/2014/main" val="897011043"/>
                  </a:ext>
                </a:extLst>
              </a:tr>
            </a:tbl>
          </a:graphicData>
        </a:graphic>
      </p:graphicFrame>
    </p:spTree>
    <p:extLst>
      <p:ext uri="{BB962C8B-B14F-4D97-AF65-F5344CB8AC3E}">
        <p14:creationId xmlns:p14="http://schemas.microsoft.com/office/powerpoint/2010/main" val="180570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25E7-A6A7-47EF-85C5-E6AA37C16B0C}"/>
              </a:ext>
            </a:extLst>
          </p:cNvPr>
          <p:cNvSpPr>
            <a:spLocks noGrp="1"/>
          </p:cNvSpPr>
          <p:nvPr>
            <p:ph type="title"/>
          </p:nvPr>
        </p:nvSpPr>
        <p:spPr/>
        <p:txBody>
          <a:bodyPr/>
          <a:lstStyle/>
          <a:p>
            <a:r>
              <a:rPr lang="en-US" dirty="0"/>
              <a:t>Features for all Tabs</a:t>
            </a:r>
          </a:p>
        </p:txBody>
      </p:sp>
      <p:sp>
        <p:nvSpPr>
          <p:cNvPr id="9" name="Slide Number Placeholder 8">
            <a:extLst>
              <a:ext uri="{FF2B5EF4-FFF2-40B4-BE49-F238E27FC236}">
                <a16:creationId xmlns:a16="http://schemas.microsoft.com/office/drawing/2014/main" id="{0AF4F9C2-DF0C-478E-A2AB-B23EEBD84F33}"/>
              </a:ext>
            </a:extLst>
          </p:cNvPr>
          <p:cNvSpPr>
            <a:spLocks noGrp="1"/>
          </p:cNvSpPr>
          <p:nvPr>
            <p:ph type="sldNum" sz="quarter" idx="12"/>
          </p:nvPr>
        </p:nvSpPr>
        <p:spPr/>
        <p:txBody>
          <a:bodyPr/>
          <a:lstStyle/>
          <a:p>
            <a:fld id="{A65A5C87-DF58-40C8-B092-1DE63DB4547E}" type="slidenum">
              <a:rPr lang="en-US" smtClean="0"/>
              <a:t>7</a:t>
            </a:fld>
            <a:endParaRPr lang="en-US" dirty="0"/>
          </a:p>
        </p:txBody>
      </p:sp>
      <p:pic>
        <p:nvPicPr>
          <p:cNvPr id="31" name="Content Placeholder 30">
            <a:extLst>
              <a:ext uri="{FF2B5EF4-FFF2-40B4-BE49-F238E27FC236}">
                <a16:creationId xmlns:a16="http://schemas.microsoft.com/office/drawing/2014/main" id="{295E5D84-9108-4334-ADB1-09C6AAB210C4}"/>
              </a:ext>
            </a:extLst>
          </p:cNvPr>
          <p:cNvPicPr>
            <a:picLocks noGrp="1" noChangeAspect="1"/>
          </p:cNvPicPr>
          <p:nvPr>
            <p:ph sz="quarter" idx="4"/>
          </p:nvPr>
        </p:nvPicPr>
        <p:blipFill>
          <a:blip r:embed="rId2"/>
          <a:stretch>
            <a:fillRect/>
          </a:stretch>
        </p:blipFill>
        <p:spPr>
          <a:xfrm>
            <a:off x="4332148" y="2410691"/>
            <a:ext cx="7012003" cy="2919283"/>
          </a:xfrm>
        </p:spPr>
      </p:pic>
      <p:sp>
        <p:nvSpPr>
          <p:cNvPr id="32" name="TextBox 31">
            <a:extLst>
              <a:ext uri="{FF2B5EF4-FFF2-40B4-BE49-F238E27FC236}">
                <a16:creationId xmlns:a16="http://schemas.microsoft.com/office/drawing/2014/main" id="{FF39FA73-BC53-4DB1-9094-CDC92E53CC18}"/>
              </a:ext>
            </a:extLst>
          </p:cNvPr>
          <p:cNvSpPr txBox="1"/>
          <p:nvPr/>
        </p:nvSpPr>
        <p:spPr>
          <a:xfrm>
            <a:off x="394855" y="2535382"/>
            <a:ext cx="3034145" cy="553998"/>
          </a:xfrm>
          <a:prstGeom prst="rect">
            <a:avLst/>
          </a:prstGeom>
          <a:noFill/>
        </p:spPr>
        <p:txBody>
          <a:bodyPr wrap="square" rtlCol="0">
            <a:spAutoFit/>
          </a:bodyPr>
          <a:lstStyle/>
          <a:p>
            <a:r>
              <a:rPr lang="en-US" dirty="0"/>
              <a:t>Search</a:t>
            </a:r>
          </a:p>
          <a:p>
            <a:r>
              <a:rPr lang="en-US" sz="1200" i="1" dirty="0"/>
              <a:t>(Use the * to perform a wildcard search)</a:t>
            </a:r>
          </a:p>
        </p:txBody>
      </p:sp>
      <p:sp>
        <p:nvSpPr>
          <p:cNvPr id="33" name="TextBox 32">
            <a:extLst>
              <a:ext uri="{FF2B5EF4-FFF2-40B4-BE49-F238E27FC236}">
                <a16:creationId xmlns:a16="http://schemas.microsoft.com/office/drawing/2014/main" id="{EBF44FD2-C27D-4311-98DE-7A011EFB66D7}"/>
              </a:ext>
            </a:extLst>
          </p:cNvPr>
          <p:cNvSpPr txBox="1"/>
          <p:nvPr/>
        </p:nvSpPr>
        <p:spPr>
          <a:xfrm>
            <a:off x="394850" y="3341708"/>
            <a:ext cx="3034145" cy="369332"/>
          </a:xfrm>
          <a:prstGeom prst="rect">
            <a:avLst/>
          </a:prstGeom>
          <a:noFill/>
        </p:spPr>
        <p:txBody>
          <a:bodyPr wrap="square" rtlCol="0">
            <a:spAutoFit/>
          </a:bodyPr>
          <a:lstStyle/>
          <a:p>
            <a:r>
              <a:rPr lang="en-US" dirty="0"/>
              <a:t>Sort by Column</a:t>
            </a:r>
          </a:p>
        </p:txBody>
      </p:sp>
      <p:sp>
        <p:nvSpPr>
          <p:cNvPr id="34" name="TextBox 33">
            <a:extLst>
              <a:ext uri="{FF2B5EF4-FFF2-40B4-BE49-F238E27FC236}">
                <a16:creationId xmlns:a16="http://schemas.microsoft.com/office/drawing/2014/main" id="{89664785-94E5-4C45-B14A-E30E026F5CE7}"/>
              </a:ext>
            </a:extLst>
          </p:cNvPr>
          <p:cNvSpPr txBox="1"/>
          <p:nvPr/>
        </p:nvSpPr>
        <p:spPr>
          <a:xfrm>
            <a:off x="394851" y="4154316"/>
            <a:ext cx="3034145" cy="369332"/>
          </a:xfrm>
          <a:prstGeom prst="rect">
            <a:avLst/>
          </a:prstGeom>
          <a:noFill/>
        </p:spPr>
        <p:txBody>
          <a:bodyPr wrap="square" rtlCol="0">
            <a:spAutoFit/>
          </a:bodyPr>
          <a:lstStyle/>
          <a:p>
            <a:r>
              <a:rPr lang="en-US" dirty="0"/>
              <a:t>Export to Excel</a:t>
            </a:r>
          </a:p>
        </p:txBody>
      </p:sp>
      <p:sp>
        <p:nvSpPr>
          <p:cNvPr id="35" name="TextBox 34">
            <a:extLst>
              <a:ext uri="{FF2B5EF4-FFF2-40B4-BE49-F238E27FC236}">
                <a16:creationId xmlns:a16="http://schemas.microsoft.com/office/drawing/2014/main" id="{DD864832-833B-4DA0-A306-89BAFF0496E0}"/>
              </a:ext>
            </a:extLst>
          </p:cNvPr>
          <p:cNvSpPr txBox="1"/>
          <p:nvPr/>
        </p:nvSpPr>
        <p:spPr>
          <a:xfrm>
            <a:off x="394851" y="4960642"/>
            <a:ext cx="3034145" cy="369332"/>
          </a:xfrm>
          <a:prstGeom prst="rect">
            <a:avLst/>
          </a:prstGeom>
          <a:noFill/>
        </p:spPr>
        <p:txBody>
          <a:bodyPr wrap="square" rtlCol="0">
            <a:spAutoFit/>
          </a:bodyPr>
          <a:lstStyle/>
          <a:p>
            <a:r>
              <a:rPr lang="en-US" dirty="0"/>
              <a:t>View Details &amp; Print</a:t>
            </a:r>
          </a:p>
        </p:txBody>
      </p:sp>
      <p:sp>
        <p:nvSpPr>
          <p:cNvPr id="37" name="Rectangle: Rounded Corners 36">
            <a:extLst>
              <a:ext uri="{FF2B5EF4-FFF2-40B4-BE49-F238E27FC236}">
                <a16:creationId xmlns:a16="http://schemas.microsoft.com/office/drawing/2014/main" id="{F5FD3B97-80B8-4B0F-9C69-F20A5CE9E77F}"/>
              </a:ext>
            </a:extLst>
          </p:cNvPr>
          <p:cNvSpPr/>
          <p:nvPr/>
        </p:nvSpPr>
        <p:spPr>
          <a:xfrm>
            <a:off x="8661862" y="2535381"/>
            <a:ext cx="1803862" cy="42602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4F298763-3A80-46E3-BFB8-72FD490CF535}"/>
              </a:ext>
            </a:extLst>
          </p:cNvPr>
          <p:cNvSpPr/>
          <p:nvPr/>
        </p:nvSpPr>
        <p:spPr>
          <a:xfrm>
            <a:off x="10465723" y="2546464"/>
            <a:ext cx="901931" cy="42602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7A54728A-85D9-4440-8853-D78C1DACD6F0}"/>
              </a:ext>
            </a:extLst>
          </p:cNvPr>
          <p:cNvSpPr/>
          <p:nvPr/>
        </p:nvSpPr>
        <p:spPr>
          <a:xfrm>
            <a:off x="4332148" y="2983573"/>
            <a:ext cx="6744284" cy="42602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1C2D04BF-C980-4E0B-8B5C-7BB39FDE4E45}"/>
              </a:ext>
            </a:extLst>
          </p:cNvPr>
          <p:cNvPicPr>
            <a:picLocks noChangeAspect="1"/>
          </p:cNvPicPr>
          <p:nvPr/>
        </p:nvPicPr>
        <p:blipFill>
          <a:blip r:embed="rId3"/>
          <a:stretch>
            <a:fillRect/>
          </a:stretch>
        </p:blipFill>
        <p:spPr>
          <a:xfrm>
            <a:off x="11076432" y="4781973"/>
            <a:ext cx="1074252" cy="488296"/>
          </a:xfrm>
          <a:prstGeom prst="rect">
            <a:avLst/>
          </a:prstGeom>
        </p:spPr>
      </p:pic>
      <p:sp>
        <p:nvSpPr>
          <p:cNvPr id="42" name="Rectangle: Rounded Corners 41">
            <a:extLst>
              <a:ext uri="{FF2B5EF4-FFF2-40B4-BE49-F238E27FC236}">
                <a16:creationId xmlns:a16="http://schemas.microsoft.com/office/drawing/2014/main" id="{D71A16F1-FE57-4522-B0A4-7DE0F8FF587D}"/>
              </a:ext>
            </a:extLst>
          </p:cNvPr>
          <p:cNvSpPr/>
          <p:nvPr/>
        </p:nvSpPr>
        <p:spPr>
          <a:xfrm>
            <a:off x="11076432" y="4781973"/>
            <a:ext cx="1074252" cy="48829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134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7" grpId="0" animBg="1"/>
      <p:bldP spid="38" grpId="0" animBg="1"/>
      <p:bldP spid="39" grpId="0" animBg="1"/>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Rectangle 15">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Freeform: Shape 17">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2A62127-1B89-4631-BBDC-21124A1EC840}"/>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Application Case File Layout</a:t>
            </a:r>
          </a:p>
        </p:txBody>
      </p:sp>
      <p:sp>
        <p:nvSpPr>
          <p:cNvPr id="22"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DDB3406D-BFCA-46A8-A0A6-65DAA18A83FE}"/>
              </a:ext>
            </a:extLst>
          </p:cNvPr>
          <p:cNvPicPr>
            <a:picLocks noGrp="1" noChangeAspect="1"/>
          </p:cNvPicPr>
          <p:nvPr>
            <p:ph idx="1"/>
          </p:nvPr>
        </p:nvPicPr>
        <p:blipFill>
          <a:blip r:embed="rId2"/>
          <a:stretch>
            <a:fillRect/>
          </a:stretch>
        </p:blipFill>
        <p:spPr>
          <a:xfrm>
            <a:off x="5596403" y="625684"/>
            <a:ext cx="6044742" cy="5455380"/>
          </a:xfrm>
          <a:prstGeom prst="rect">
            <a:avLst/>
          </a:prstGeom>
        </p:spPr>
      </p:pic>
      <p:sp>
        <p:nvSpPr>
          <p:cNvPr id="6" name="Slide Number Placeholder 5">
            <a:extLst>
              <a:ext uri="{FF2B5EF4-FFF2-40B4-BE49-F238E27FC236}">
                <a16:creationId xmlns:a16="http://schemas.microsoft.com/office/drawing/2014/main" id="{247979D6-561C-4B3D-9616-F21DCF230D10}"/>
              </a:ext>
            </a:extLst>
          </p:cNvPr>
          <p:cNvSpPr>
            <a:spLocks noGrp="1"/>
          </p:cNvSpPr>
          <p:nvPr>
            <p:ph type="sldNum" sz="quarter" idx="12"/>
          </p:nvPr>
        </p:nvSpPr>
        <p:spPr>
          <a:xfrm>
            <a:off x="9847810" y="6356350"/>
            <a:ext cx="1505989" cy="365125"/>
          </a:xfrm>
        </p:spPr>
        <p:txBody>
          <a:bodyPr vert="horz" lIns="91440" tIns="45720" rIns="91440" bIns="45720" rtlCol="0" anchor="ctr">
            <a:normAutofit/>
          </a:bodyPr>
          <a:lstStyle/>
          <a:p>
            <a:pPr>
              <a:spcAft>
                <a:spcPts val="600"/>
              </a:spcAft>
            </a:pPr>
            <a:fld id="{A65A5C87-DF58-40C8-B092-1DE63DB4547E}" type="slidenum">
              <a:rPr lang="en-US">
                <a:solidFill>
                  <a:schemeClr val="tx2">
                    <a:lumMod val="50000"/>
                    <a:lumOff val="50000"/>
                  </a:schemeClr>
                </a:solidFill>
              </a:rPr>
              <a:pPr>
                <a:spcAft>
                  <a:spcPts val="600"/>
                </a:spcAft>
              </a:pPr>
              <a:t>8</a:t>
            </a:fld>
            <a:endParaRPr lang="en-US">
              <a:solidFill>
                <a:schemeClr val="tx2">
                  <a:lumMod val="50000"/>
                  <a:lumOff val="50000"/>
                </a:schemeClr>
              </a:solidFill>
            </a:endParaRPr>
          </a:p>
        </p:txBody>
      </p:sp>
    </p:spTree>
    <p:extLst>
      <p:ext uri="{BB962C8B-B14F-4D97-AF65-F5344CB8AC3E}">
        <p14:creationId xmlns:p14="http://schemas.microsoft.com/office/powerpoint/2010/main" val="706793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A0AD70-F46D-4B0F-B03E-2B83F0FE6046}"/>
              </a:ext>
            </a:extLst>
          </p:cNvPr>
          <p:cNvSpPr txBox="1"/>
          <p:nvPr/>
        </p:nvSpPr>
        <p:spPr>
          <a:xfrm>
            <a:off x="1416999" y="161815"/>
            <a:ext cx="9144000" cy="2438732"/>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7200" dirty="0">
                <a:latin typeface="+mj-lt"/>
                <a:ea typeface="+mj-ea"/>
                <a:cs typeface="+mj-cs"/>
              </a:rPr>
              <a:t>Accept a Referral</a:t>
            </a:r>
          </a:p>
        </p:txBody>
      </p:sp>
      <p:sp>
        <p:nvSpPr>
          <p:cNvPr id="4" name="Slide Number Placeholder 3">
            <a:extLst>
              <a:ext uri="{FF2B5EF4-FFF2-40B4-BE49-F238E27FC236}">
                <a16:creationId xmlns:a16="http://schemas.microsoft.com/office/drawing/2014/main" id="{229F84AF-7342-4D82-AD6E-62C83A03B3BC}"/>
              </a:ext>
            </a:extLst>
          </p:cNvPr>
          <p:cNvSpPr>
            <a:spLocks noGrp="1"/>
          </p:cNvSpPr>
          <p:nvPr>
            <p:ph type="sldNum" sz="quarter" idx="12"/>
          </p:nvPr>
        </p:nvSpPr>
        <p:spPr>
          <a:xfrm>
            <a:off x="10489019" y="6356350"/>
            <a:ext cx="1268818" cy="365125"/>
          </a:xfrm>
        </p:spPr>
        <p:txBody>
          <a:bodyPr vert="horz" lIns="91440" tIns="45720" rIns="91440" bIns="45720" rtlCol="0" anchor="ctr">
            <a:normAutofit/>
          </a:bodyPr>
          <a:lstStyle/>
          <a:p>
            <a:pPr>
              <a:spcAft>
                <a:spcPts val="600"/>
              </a:spcAft>
            </a:pPr>
            <a:fld id="{A65A5C87-DF58-40C8-B092-1DE63DB4547E}" type="slidenum">
              <a:rPr lang="en-US" smtClean="0"/>
              <a:pPr>
                <a:spcAft>
                  <a:spcPts val="600"/>
                </a:spcAft>
              </a:pPr>
              <a:t>9</a:t>
            </a:fld>
            <a:endParaRPr lang="en-US"/>
          </a:p>
        </p:txBody>
      </p:sp>
      <p:sp>
        <p:nvSpPr>
          <p:cNvPr id="19" name="TextBox 18">
            <a:extLst>
              <a:ext uri="{FF2B5EF4-FFF2-40B4-BE49-F238E27FC236}">
                <a16:creationId xmlns:a16="http://schemas.microsoft.com/office/drawing/2014/main" id="{7E5BA864-C74B-4A29-A6B5-BA0CAFB591F1}"/>
              </a:ext>
            </a:extLst>
          </p:cNvPr>
          <p:cNvSpPr txBox="1"/>
          <p:nvPr/>
        </p:nvSpPr>
        <p:spPr>
          <a:xfrm>
            <a:off x="2480553" y="1927435"/>
            <a:ext cx="6858000" cy="369332"/>
          </a:xfrm>
          <a:prstGeom prst="rect">
            <a:avLst/>
          </a:prstGeom>
          <a:noFill/>
        </p:spPr>
        <p:txBody>
          <a:bodyPr wrap="square" rtlCol="0">
            <a:spAutoFit/>
          </a:bodyPr>
          <a:lstStyle/>
          <a:p>
            <a:pPr algn="ctr"/>
            <a:r>
              <a:rPr lang="en-US" dirty="0">
                <a:solidFill>
                  <a:srgbClr val="C00000"/>
                </a:solidFill>
              </a:rPr>
              <a:t>Master and Support Administrators</a:t>
            </a:r>
          </a:p>
        </p:txBody>
      </p:sp>
      <p:pic>
        <p:nvPicPr>
          <p:cNvPr id="7" name="Picture 6">
            <a:extLst>
              <a:ext uri="{FF2B5EF4-FFF2-40B4-BE49-F238E27FC236}">
                <a16:creationId xmlns:a16="http://schemas.microsoft.com/office/drawing/2014/main" id="{543FA74E-C766-4BC4-ADA7-72B78DE16F41}"/>
              </a:ext>
            </a:extLst>
          </p:cNvPr>
          <p:cNvPicPr>
            <a:picLocks noChangeAspect="1"/>
          </p:cNvPicPr>
          <p:nvPr/>
        </p:nvPicPr>
        <p:blipFill>
          <a:blip r:embed="rId2"/>
          <a:stretch>
            <a:fillRect/>
          </a:stretch>
        </p:blipFill>
        <p:spPr>
          <a:xfrm>
            <a:off x="1481208" y="2729853"/>
            <a:ext cx="9229584" cy="2902671"/>
          </a:xfrm>
          <a:prstGeom prst="rect">
            <a:avLst/>
          </a:prstGeom>
        </p:spPr>
      </p:pic>
      <p:sp>
        <p:nvSpPr>
          <p:cNvPr id="6" name="Oval 5">
            <a:extLst>
              <a:ext uri="{FF2B5EF4-FFF2-40B4-BE49-F238E27FC236}">
                <a16:creationId xmlns:a16="http://schemas.microsoft.com/office/drawing/2014/main" id="{8E99BE8A-5D23-483C-BB11-E0E6983DF7AF}"/>
              </a:ext>
            </a:extLst>
          </p:cNvPr>
          <p:cNvSpPr/>
          <p:nvPr/>
        </p:nvSpPr>
        <p:spPr>
          <a:xfrm>
            <a:off x="1114425" y="4278785"/>
            <a:ext cx="2035731" cy="1933153"/>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1670981"/>
      </p:ext>
    </p:extLst>
  </p:cSld>
  <p:clrMapOvr>
    <a:masterClrMapping/>
  </p:clrMapOvr>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306D5E542566443946FF93CFB2DA544" ma:contentTypeVersion="2" ma:contentTypeDescription="Create a new document." ma:contentTypeScope="" ma:versionID="67c3bacabffaf217150eb47b05172a59">
  <xsd:schema xmlns:xsd="http://www.w3.org/2001/XMLSchema" xmlns:xs="http://www.w3.org/2001/XMLSchema" xmlns:p="http://schemas.microsoft.com/office/2006/metadata/properties" xmlns:ns2="3420d0dd-afde-4654-9d2e-94a12bfc9f01" targetNamespace="http://schemas.microsoft.com/office/2006/metadata/properties" ma:root="true" ma:fieldsID="9d3a2e3a288db4c2fd7ab93c061aa887" ns2:_="">
    <xsd:import namespace="3420d0dd-afde-4654-9d2e-94a12bfc9f01"/>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20d0dd-afde-4654-9d2e-94a12bfc9f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0D7697-8E53-4EA8-8CBB-9C19575257BF}">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3420d0dd-afde-4654-9d2e-94a12bfc9f01"/>
    <ds:schemaRef ds:uri="http://www.w3.org/XML/1998/namespace"/>
  </ds:schemaRefs>
</ds:datastoreItem>
</file>

<file path=customXml/itemProps2.xml><?xml version="1.0" encoding="utf-8"?>
<ds:datastoreItem xmlns:ds="http://schemas.openxmlformats.org/officeDocument/2006/customXml" ds:itemID="{73D633CD-F4C8-43FE-A32B-BE8BB41378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20d0dd-afde-4654-9d2e-94a12bfc9f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927DC71-2909-427C-BDB0-3E47E21015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AccentBox presentation</Template>
  <TotalTime>454</TotalTime>
  <Words>1073</Words>
  <Application>Microsoft Office PowerPoint</Application>
  <PresentationFormat>Widescreen</PresentationFormat>
  <Paragraphs>200</Paragraphs>
  <Slides>41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Avenir Next LT Pro</vt:lpstr>
      <vt:lpstr>Calibri</vt:lpstr>
      <vt:lpstr>Segoe UI</vt:lpstr>
      <vt:lpstr>AccentBoxVTI</vt:lpstr>
      <vt:lpstr>Community Connect</vt:lpstr>
      <vt:lpstr>Agenda</vt:lpstr>
      <vt:lpstr>Resources</vt:lpstr>
      <vt:lpstr>Portal Access</vt:lpstr>
      <vt:lpstr>Provider Portal Layout</vt:lpstr>
      <vt:lpstr>PowerPoint Presentation</vt:lpstr>
      <vt:lpstr>Features for all Tabs</vt:lpstr>
      <vt:lpstr>Application Case File Layout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Modify a Care Plan</vt:lpstr>
      <vt:lpstr>PowerPoint Presentation</vt:lpstr>
      <vt:lpstr>PowerPoint Presentation</vt:lpstr>
      <vt:lpstr>Providers will now use their Care Plan, Case Notes, and Provider Guidance to determine the level of service provided each month.   Community Connect Administration will then review submissions along with the guidance for service levels to determine if they agree with the service level as submitted or will change the service level to something else. </vt:lpstr>
      <vt:lpstr>PowerPoint Presentation</vt:lpstr>
      <vt:lpstr>PowerPoint Presentation</vt:lpstr>
      <vt:lpstr>PowerPoint Presentation</vt:lpstr>
      <vt:lpstr>PowerPoint Presentation</vt:lpstr>
      <vt:lpstr>Providers will be given opportunity to review all Outcomes Approved Other Than Submitted (Pending Records Tab) before payments finalized</vt:lpstr>
      <vt:lpstr>PowerPoint Presentation</vt:lpstr>
      <vt:lpstr>Providers will now use a Participant Update Form within the portal to notify the Case Lead of the following: </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Connect</dc:title>
  <dc:creator>Osse, Sarah M.</dc:creator>
  <cp:lastModifiedBy>Olthoff, Alyson</cp:lastModifiedBy>
  <cp:revision>10</cp:revision>
  <dcterms:created xsi:type="dcterms:W3CDTF">2022-11-08T15:50:10Z</dcterms:created>
  <dcterms:modified xsi:type="dcterms:W3CDTF">2023-01-10T23:22:48Z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0x010100F306D5E542566443946FF93CFB2DA544</vt:lpwstr>
  </property>
</Properties>
</file>