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xml" ContentType="application/vnd.openxmlformats-officedocument.presentationml.notesSlide+xml"/>
  <Override PartName="/ppt/charts/chart2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7.xml" ContentType="application/vnd.openxmlformats-officedocument.drawingml.chart+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2.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11.xml" ContentType="application/vnd.openxmlformats-officedocument.presentationml.notesSlide+xml"/>
  <Override PartName="/ppt/charts/chart3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4.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2.xml" ContentType="application/vnd.openxmlformats-officedocument.presentationml.notesSlide+xml"/>
  <Override PartName="/ppt/charts/chart3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7.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7.xml" ContentType="application/vnd.openxmlformats-officedocument.presentationml.notesSlide+xml"/>
  <Override PartName="/ppt/charts/chart40.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1.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18.xml" ContentType="application/vnd.openxmlformats-officedocument.presentationml.notesSlide+xml"/>
  <Override PartName="/ppt/charts/chart42.xml" ContentType="application/vnd.openxmlformats-officedocument.drawingml.chart+xml"/>
  <Override PartName="/ppt/notesSlides/notesSlide19.xml" ContentType="application/vnd.openxmlformats-officedocument.presentationml.notesSlide+xml"/>
  <Override PartName="/ppt/charts/chart43.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20.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7.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8.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notesSlides/notesSlide24.xml" ContentType="application/vnd.openxmlformats-officedocument.presentationml.notesSlide+xml"/>
  <Override PartName="/ppt/charts/chart54.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55.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6.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57.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58.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28.xml" ContentType="application/vnd.openxmlformats-officedocument.presentationml.notesSlide+xml"/>
  <Override PartName="/ppt/charts/chart59.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60.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328" r:id="rId2"/>
    <p:sldId id="282" r:id="rId3"/>
    <p:sldId id="280" r:id="rId4"/>
    <p:sldId id="284" r:id="rId5"/>
    <p:sldId id="283" r:id="rId6"/>
    <p:sldId id="332" r:id="rId7"/>
    <p:sldId id="299" r:id="rId8"/>
    <p:sldId id="286" r:id="rId9"/>
    <p:sldId id="285" r:id="rId10"/>
    <p:sldId id="300" r:id="rId11"/>
    <p:sldId id="327" r:id="rId12"/>
    <p:sldId id="340" r:id="rId13"/>
    <p:sldId id="263" r:id="rId14"/>
    <p:sldId id="302" r:id="rId15"/>
    <p:sldId id="303" r:id="rId16"/>
    <p:sldId id="287" r:id="rId17"/>
    <p:sldId id="261" r:id="rId18"/>
    <p:sldId id="277" r:id="rId19"/>
    <p:sldId id="262" r:id="rId20"/>
    <p:sldId id="310" r:id="rId21"/>
    <p:sldId id="271" r:id="rId22"/>
    <p:sldId id="276" r:id="rId23"/>
    <p:sldId id="288" r:id="rId24"/>
    <p:sldId id="341" r:id="rId25"/>
    <p:sldId id="290" r:id="rId26"/>
    <p:sldId id="298" r:id="rId27"/>
    <p:sldId id="297" r:id="rId28"/>
    <p:sldId id="291" r:id="rId29"/>
    <p:sldId id="292" r:id="rId30"/>
    <p:sldId id="342" r:id="rId31"/>
    <p:sldId id="279" r:id="rId32"/>
    <p:sldId id="312" r:id="rId33"/>
    <p:sldId id="311" r:id="rId34"/>
    <p:sldId id="264" r:id="rId35"/>
    <p:sldId id="315" r:id="rId36"/>
    <p:sldId id="314" r:id="rId37"/>
    <p:sldId id="343" r:id="rId38"/>
    <p:sldId id="308" r:id="rId39"/>
    <p:sldId id="317" r:id="rId40"/>
    <p:sldId id="307" r:id="rId41"/>
    <p:sldId id="318" r:id="rId42"/>
    <p:sldId id="316" r:id="rId43"/>
    <p:sldId id="344" r:id="rId44"/>
    <p:sldId id="306" r:id="rId45"/>
    <p:sldId id="305" r:id="rId46"/>
    <p:sldId id="319" r:id="rId47"/>
    <p:sldId id="322" r:id="rId48"/>
    <p:sldId id="320" r:id="rId49"/>
    <p:sldId id="345" r:id="rId50"/>
    <p:sldId id="304" r:id="rId51"/>
    <p:sldId id="296" r:id="rId52"/>
    <p:sldId id="346" r:id="rId53"/>
    <p:sldId id="295" r:id="rId54"/>
    <p:sldId id="294" r:id="rId55"/>
    <p:sldId id="323" r:id="rId56"/>
    <p:sldId id="324" r:id="rId57"/>
    <p:sldId id="325" r:id="rId58"/>
    <p:sldId id="326" r:id="rId59"/>
    <p:sldId id="293" r:id="rId60"/>
  </p:sldIdLst>
  <p:sldSz cx="24379238"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yce, Patrick L." initials="JPL" lastIdx="7" clrIdx="0">
    <p:extLst>
      <p:ext uri="{19B8F6BF-5375-455C-9EA6-DF929625EA0E}">
        <p15:presenceInfo xmlns:p15="http://schemas.microsoft.com/office/powerpoint/2012/main" userId="S::patrjoyce@nd.gov::35f1c5e1-7541-4a60-85c5-4caf40c1c02b" providerId="AD"/>
      </p:ext>
    </p:extLst>
  </p:cmAuthor>
  <p:cmAuthor id="2" name="Rudnick, Jessica L." initials="RJL" lastIdx="4" clrIdx="1">
    <p:extLst>
      <p:ext uri="{19B8F6BF-5375-455C-9EA6-DF929625EA0E}">
        <p15:presenceInfo xmlns:p15="http://schemas.microsoft.com/office/powerpoint/2012/main" userId="S::jlrudnick@nd.gov::6d53ef57-2657-426b-8a78-c187c71859db" providerId="AD"/>
      </p:ext>
    </p:extLst>
  </p:cmAuthor>
  <p:cmAuthor id="3" name="Eisenzimmer, Kasi L." initials="EKL" lastIdx="1" clrIdx="2">
    <p:extLst>
      <p:ext uri="{19B8F6BF-5375-455C-9EA6-DF929625EA0E}">
        <p15:presenceInfo xmlns:p15="http://schemas.microsoft.com/office/powerpoint/2012/main" userId="S::kleisenzimmer@nd.gov::641f32b8-d5f9-47ca-b39a-00eb71342d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1127"/>
    <a:srgbClr val="56C2B4"/>
    <a:srgbClr val="FFFFFF"/>
    <a:srgbClr val="33756A"/>
    <a:srgbClr val="C22C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6357" autoAdjust="0"/>
  </p:normalViewPr>
  <p:slideViewPr>
    <p:cSldViewPr snapToGrid="0">
      <p:cViewPr varScale="1">
        <p:scale>
          <a:sx n="51" d="100"/>
          <a:sy n="51" d="100"/>
        </p:scale>
        <p:origin x="114"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3.xml"/><Relationship Id="rId1" Type="http://schemas.microsoft.com/office/2011/relationships/chartStyle" Target="style23.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4.xml"/><Relationship Id="rId1" Type="http://schemas.microsoft.com/office/2011/relationships/chartStyle" Target="style2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6.xml"/><Relationship Id="rId1" Type="http://schemas.microsoft.com/office/2011/relationships/chartStyle" Target="style26.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7.xml"/><Relationship Id="rId1" Type="http://schemas.microsoft.com/office/2011/relationships/chartStyle" Target="style27.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8.xml"/><Relationship Id="rId1" Type="http://schemas.microsoft.com/office/2011/relationships/chartStyle" Target="style28.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9.xml"/><Relationship Id="rId1" Type="http://schemas.microsoft.com/office/2011/relationships/chartStyle" Target="style29.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0.xml"/><Relationship Id="rId1" Type="http://schemas.microsoft.com/office/2011/relationships/chartStyle" Target="style30.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1.xml"/><Relationship Id="rId1" Type="http://schemas.microsoft.com/office/2011/relationships/chartStyle" Target="style31.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2.xml"/><Relationship Id="rId1" Type="http://schemas.microsoft.com/office/2011/relationships/chartStyle" Target="style32.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3.xml"/><Relationship Id="rId1" Type="http://schemas.microsoft.com/office/2011/relationships/chartStyle" Target="style33.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4.xml"/><Relationship Id="rId1" Type="http://schemas.microsoft.com/office/2011/relationships/chartStyle" Target="style34.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6.xml"/><Relationship Id="rId1" Type="http://schemas.microsoft.com/office/2011/relationships/chartStyle" Target="style36.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7.xml"/><Relationship Id="rId1" Type="http://schemas.microsoft.com/office/2011/relationships/chartStyle" Target="style37.xml"/></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38.xml"/><Relationship Id="rId1" Type="http://schemas.microsoft.com/office/2011/relationships/chartStyle" Target="style38.xml"/></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39.xml"/><Relationship Id="rId1" Type="http://schemas.microsoft.com/office/2011/relationships/chartStyle" Target="style39.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0.xml"/><Relationship Id="rId1" Type="http://schemas.microsoft.com/office/2011/relationships/chartStyle" Target="style40.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1.xml"/><Relationship Id="rId1" Type="http://schemas.microsoft.com/office/2011/relationships/chartStyle" Target="style41.xml"/></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42.xml"/><Relationship Id="rId1" Type="http://schemas.microsoft.com/office/2011/relationships/chartStyle" Target="style42.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43.xml"/><Relationship Id="rId1" Type="http://schemas.microsoft.com/office/2011/relationships/chartStyle" Target="style43.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44.xml"/><Relationship Id="rId1" Type="http://schemas.microsoft.com/office/2011/relationships/chartStyle" Target="style44.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45.xml"/><Relationship Id="rId1" Type="http://schemas.microsoft.com/office/2011/relationships/chartStyle" Target="style45.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46.xml"/><Relationship Id="rId1" Type="http://schemas.microsoft.com/office/2011/relationships/chartStyle" Target="style46.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47.xml"/><Relationship Id="rId1" Type="http://schemas.microsoft.com/office/2011/relationships/chartStyle" Target="style47.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48.xml"/><Relationship Id="rId1" Type="http://schemas.microsoft.com/office/2011/relationships/chartStyle" Target="style48.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8971-4FAF-BFF3-258450A867FF}"/>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8971-4FAF-BFF3-258450A867FF}"/>
              </c:ext>
            </c:extLst>
          </c:dPt>
          <c:cat>
            <c:strRef>
              <c:f>Sheet1!$A$2:$A$3</c:f>
              <c:strCache>
                <c:ptCount val="2"/>
                <c:pt idx="0">
                  <c:v>1st Qtr</c:v>
                </c:pt>
                <c:pt idx="1">
                  <c:v>2nd Qtr</c:v>
                </c:pt>
              </c:strCache>
            </c:strRef>
          </c:cat>
          <c:val>
            <c:numRef>
              <c:f>Sheet1!$B$2:$B$3</c:f>
              <c:numCache>
                <c:formatCode>General</c:formatCode>
                <c:ptCount val="2"/>
                <c:pt idx="0">
                  <c:v>35.200000000000003</c:v>
                </c:pt>
                <c:pt idx="1">
                  <c:v>64.8</c:v>
                </c:pt>
              </c:numCache>
            </c:numRef>
          </c:val>
          <c:extLst>
            <c:ext xmlns:c16="http://schemas.microsoft.com/office/drawing/2014/chart" uri="{C3380CC4-5D6E-409C-BE32-E72D297353CC}">
              <c16:uniqueId val="{00000004-8971-4FAF-BFF3-258450A867F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FBAF-454D-A2B8-C25FD7ACEFBA}"/>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FBAF-454D-A2B8-C25FD7ACEFBA}"/>
              </c:ext>
            </c:extLst>
          </c:dPt>
          <c:cat>
            <c:strRef>
              <c:f>Sheet1!$A$2:$A$3</c:f>
              <c:strCache>
                <c:ptCount val="2"/>
                <c:pt idx="0">
                  <c:v>1st Qtr</c:v>
                </c:pt>
                <c:pt idx="1">
                  <c:v>2nd Qtr</c:v>
                </c:pt>
              </c:strCache>
            </c:strRef>
          </c:cat>
          <c:val>
            <c:numRef>
              <c:f>Sheet1!$B$2:$B$3</c:f>
              <c:numCache>
                <c:formatCode>General</c:formatCode>
                <c:ptCount val="2"/>
                <c:pt idx="0">
                  <c:v>16.7</c:v>
                </c:pt>
                <c:pt idx="1">
                  <c:v>83.3</c:v>
                </c:pt>
              </c:numCache>
            </c:numRef>
          </c:val>
          <c:extLst>
            <c:ext xmlns:c16="http://schemas.microsoft.com/office/drawing/2014/chart" uri="{C3380CC4-5D6E-409C-BE32-E72D297353CC}">
              <c16:uniqueId val="{00000004-FBAF-454D-A2B8-C25FD7ACEFB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AE7D-4EF9-B4F9-2BFBC77279E5}"/>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AE7D-4EF9-B4F9-2BFBC77279E5}"/>
              </c:ext>
            </c:extLst>
          </c:dPt>
          <c:cat>
            <c:strRef>
              <c:f>Sheet1!$A$2:$A$3</c:f>
              <c:strCache>
                <c:ptCount val="2"/>
                <c:pt idx="0">
                  <c:v>1st Qtr</c:v>
                </c:pt>
                <c:pt idx="1">
                  <c:v>2nd Qtr</c:v>
                </c:pt>
              </c:strCache>
            </c:strRef>
          </c:cat>
          <c:val>
            <c:numRef>
              <c:f>Sheet1!$B$2:$B$3</c:f>
              <c:numCache>
                <c:formatCode>General</c:formatCode>
                <c:ptCount val="2"/>
                <c:pt idx="0">
                  <c:v>6.3</c:v>
                </c:pt>
                <c:pt idx="1">
                  <c:v>93.7</c:v>
                </c:pt>
              </c:numCache>
            </c:numRef>
          </c:val>
          <c:extLst>
            <c:ext xmlns:c16="http://schemas.microsoft.com/office/drawing/2014/chart" uri="{C3380CC4-5D6E-409C-BE32-E72D297353CC}">
              <c16:uniqueId val="{00000004-AE7D-4EF9-B4F9-2BFBC77279E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CE64-4489-9BE4-96E87B00B79C}"/>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CE64-4489-9BE4-96E87B00B79C}"/>
              </c:ext>
            </c:extLst>
          </c:dPt>
          <c:cat>
            <c:strRef>
              <c:f>Sheet1!$A$2:$A$3</c:f>
              <c:strCache>
                <c:ptCount val="2"/>
                <c:pt idx="0">
                  <c:v>1st Qtr</c:v>
                </c:pt>
                <c:pt idx="1">
                  <c:v>2nd Qtr</c:v>
                </c:pt>
              </c:strCache>
            </c:strRef>
          </c:cat>
          <c:val>
            <c:numRef>
              <c:f>Sheet1!$B$2:$B$3</c:f>
              <c:numCache>
                <c:formatCode>General</c:formatCode>
                <c:ptCount val="2"/>
                <c:pt idx="0">
                  <c:v>13.5</c:v>
                </c:pt>
                <c:pt idx="1">
                  <c:v>86.5</c:v>
                </c:pt>
              </c:numCache>
            </c:numRef>
          </c:val>
          <c:extLst>
            <c:ext xmlns:c16="http://schemas.microsoft.com/office/drawing/2014/chart" uri="{C3380CC4-5D6E-409C-BE32-E72D297353CC}">
              <c16:uniqueId val="{00000004-CE64-4489-9BE4-96E87B00B79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B0EE-4198-9333-E450DA3954CC}"/>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B0EE-4198-9333-E450DA3954CC}"/>
              </c:ext>
            </c:extLst>
          </c:dPt>
          <c:cat>
            <c:strRef>
              <c:f>Sheet1!$A$2:$A$3</c:f>
              <c:strCache>
                <c:ptCount val="2"/>
                <c:pt idx="0">
                  <c:v>1st Qtr</c:v>
                </c:pt>
                <c:pt idx="1">
                  <c:v>2nd Qtr</c:v>
                </c:pt>
              </c:strCache>
            </c:strRef>
          </c:cat>
          <c:val>
            <c:numRef>
              <c:f>Sheet1!$B$2:$B$3</c:f>
              <c:numCache>
                <c:formatCode>General</c:formatCode>
                <c:ptCount val="2"/>
                <c:pt idx="0">
                  <c:v>19.2</c:v>
                </c:pt>
                <c:pt idx="1">
                  <c:v>80.8</c:v>
                </c:pt>
              </c:numCache>
            </c:numRef>
          </c:val>
          <c:extLst>
            <c:ext xmlns:c16="http://schemas.microsoft.com/office/drawing/2014/chart" uri="{C3380CC4-5D6E-409C-BE32-E72D297353CC}">
              <c16:uniqueId val="{00000004-B0EE-4198-9333-E450DA3954CC}"/>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F1C7-43D3-BC26-2A58AC559E42}"/>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F1C7-43D3-BC26-2A58AC559E42}"/>
              </c:ext>
            </c:extLst>
          </c:dPt>
          <c:cat>
            <c:strRef>
              <c:f>Sheet1!$A$2:$A$3</c:f>
              <c:strCache>
                <c:ptCount val="2"/>
                <c:pt idx="0">
                  <c:v>1st Qtr</c:v>
                </c:pt>
                <c:pt idx="1">
                  <c:v>2nd Qtr</c:v>
                </c:pt>
              </c:strCache>
            </c:strRef>
          </c:cat>
          <c:val>
            <c:numRef>
              <c:f>Sheet1!$B$2:$B$3</c:f>
              <c:numCache>
                <c:formatCode>General</c:formatCode>
                <c:ptCount val="2"/>
                <c:pt idx="0">
                  <c:v>29.1</c:v>
                </c:pt>
                <c:pt idx="1">
                  <c:v>70.900000000000006</c:v>
                </c:pt>
              </c:numCache>
            </c:numRef>
          </c:val>
          <c:extLst>
            <c:ext xmlns:c16="http://schemas.microsoft.com/office/drawing/2014/chart" uri="{C3380CC4-5D6E-409C-BE32-E72D297353CC}">
              <c16:uniqueId val="{00000004-F1C7-43D3-BC26-2A58AC559E42}"/>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CCE2-47F0-A616-742BB26F5C48}"/>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CCE2-47F0-A616-742BB26F5C48}"/>
              </c:ext>
            </c:extLst>
          </c:dPt>
          <c:cat>
            <c:strRef>
              <c:f>Sheet1!$A$2:$A$3</c:f>
              <c:strCache>
                <c:ptCount val="2"/>
                <c:pt idx="0">
                  <c:v>1st Qtr</c:v>
                </c:pt>
                <c:pt idx="1">
                  <c:v>2nd Qtr</c:v>
                </c:pt>
              </c:strCache>
            </c:strRef>
          </c:cat>
          <c:val>
            <c:numRef>
              <c:f>Sheet1!$B$2:$B$3</c:f>
              <c:numCache>
                <c:formatCode>General</c:formatCode>
                <c:ptCount val="2"/>
                <c:pt idx="0">
                  <c:v>16.399999999999999</c:v>
                </c:pt>
                <c:pt idx="1">
                  <c:v>83.6</c:v>
                </c:pt>
              </c:numCache>
            </c:numRef>
          </c:val>
          <c:extLst>
            <c:ext xmlns:c16="http://schemas.microsoft.com/office/drawing/2014/chart" uri="{C3380CC4-5D6E-409C-BE32-E72D297353CC}">
              <c16:uniqueId val="{00000004-CCE2-47F0-A616-742BB26F5C48}"/>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B63D-4961-B125-4F1314E4F8C3}"/>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B63D-4961-B125-4F1314E4F8C3}"/>
              </c:ext>
            </c:extLst>
          </c:dPt>
          <c:cat>
            <c:strRef>
              <c:f>Sheet1!$A$2:$A$3</c:f>
              <c:strCache>
                <c:ptCount val="2"/>
                <c:pt idx="0">
                  <c:v>1st Qtr</c:v>
                </c:pt>
                <c:pt idx="1">
                  <c:v>2nd Qtr</c:v>
                </c:pt>
              </c:strCache>
            </c:strRef>
          </c:cat>
          <c:val>
            <c:numRef>
              <c:f>Sheet1!$B$2:$B$3</c:f>
              <c:numCache>
                <c:formatCode>General</c:formatCode>
                <c:ptCount val="2"/>
                <c:pt idx="0">
                  <c:v>10.9</c:v>
                </c:pt>
                <c:pt idx="1">
                  <c:v>89.1</c:v>
                </c:pt>
              </c:numCache>
            </c:numRef>
          </c:val>
          <c:extLst>
            <c:ext xmlns:c16="http://schemas.microsoft.com/office/drawing/2014/chart" uri="{C3380CC4-5D6E-409C-BE32-E72D297353CC}">
              <c16:uniqueId val="{00000004-B63D-4961-B125-4F1314E4F8C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87F4-4970-8DFC-DA5069290E84}"/>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87F4-4970-8DFC-DA5069290E84}"/>
              </c:ext>
            </c:extLst>
          </c:dPt>
          <c:cat>
            <c:strRef>
              <c:f>Sheet1!$A$2:$A$3</c:f>
              <c:strCache>
                <c:ptCount val="2"/>
                <c:pt idx="0">
                  <c:v>1st Qtr</c:v>
                </c:pt>
                <c:pt idx="1">
                  <c:v>2nd Qtr</c:v>
                </c:pt>
              </c:strCache>
            </c:strRef>
          </c:cat>
          <c:val>
            <c:numRef>
              <c:f>Sheet1!$B$2:$B$3</c:f>
              <c:numCache>
                <c:formatCode>General</c:formatCode>
                <c:ptCount val="2"/>
                <c:pt idx="0">
                  <c:v>13.1</c:v>
                </c:pt>
                <c:pt idx="1">
                  <c:v>86.9</c:v>
                </c:pt>
              </c:numCache>
            </c:numRef>
          </c:val>
          <c:extLst>
            <c:ext xmlns:c16="http://schemas.microsoft.com/office/drawing/2014/chart" uri="{C3380CC4-5D6E-409C-BE32-E72D297353CC}">
              <c16:uniqueId val="{00000004-87F4-4970-8DFC-DA5069290E8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1731-4D11-A034-A7FCF98026ED}"/>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1731-4D11-A034-A7FCF98026ED}"/>
              </c:ext>
            </c:extLst>
          </c:dPt>
          <c:cat>
            <c:strRef>
              <c:f>Sheet1!$A$2:$A$3</c:f>
              <c:strCache>
                <c:ptCount val="2"/>
                <c:pt idx="0">
                  <c:v>1st Qtr</c:v>
                </c:pt>
                <c:pt idx="1">
                  <c:v>2nd Qtr</c:v>
                </c:pt>
              </c:strCache>
            </c:strRef>
          </c:cat>
          <c:val>
            <c:numRef>
              <c:f>Sheet1!$B$2:$B$3</c:f>
              <c:numCache>
                <c:formatCode>General</c:formatCode>
                <c:ptCount val="2"/>
                <c:pt idx="0">
                  <c:v>28.8</c:v>
                </c:pt>
                <c:pt idx="1">
                  <c:v>71.2</c:v>
                </c:pt>
              </c:numCache>
            </c:numRef>
          </c:val>
          <c:extLst>
            <c:ext xmlns:c16="http://schemas.microsoft.com/office/drawing/2014/chart" uri="{C3380CC4-5D6E-409C-BE32-E72D297353CC}">
              <c16:uniqueId val="{00000004-1731-4D11-A034-A7FCF98026E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529D-4C22-9E48-C2DAEA446DE3}"/>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529D-4C22-9E48-C2DAEA446DE3}"/>
              </c:ext>
            </c:extLst>
          </c:dPt>
          <c:cat>
            <c:strRef>
              <c:f>Sheet1!$A$2:$A$3</c:f>
              <c:strCache>
                <c:ptCount val="2"/>
                <c:pt idx="0">
                  <c:v>1st Qtr</c:v>
                </c:pt>
                <c:pt idx="1">
                  <c:v>2nd Qtr</c:v>
                </c:pt>
              </c:strCache>
            </c:strRef>
          </c:cat>
          <c:val>
            <c:numRef>
              <c:f>Sheet1!$B$2:$B$3</c:f>
              <c:numCache>
                <c:formatCode>General</c:formatCode>
                <c:ptCount val="2"/>
                <c:pt idx="0">
                  <c:v>19.100000000000001</c:v>
                </c:pt>
                <c:pt idx="1">
                  <c:v>81.900000000000006</c:v>
                </c:pt>
              </c:numCache>
            </c:numRef>
          </c:val>
          <c:extLst>
            <c:ext xmlns:c16="http://schemas.microsoft.com/office/drawing/2014/chart" uri="{C3380CC4-5D6E-409C-BE32-E72D297353CC}">
              <c16:uniqueId val="{00000004-529D-4C22-9E48-C2DAEA446DE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ACED-4310-B64B-4A8AB03CEF56}"/>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ACED-4310-B64B-4A8AB03CEF56}"/>
              </c:ext>
            </c:extLst>
          </c:dPt>
          <c:cat>
            <c:strRef>
              <c:f>Sheet1!$A$2:$A$3</c:f>
              <c:strCache>
                <c:ptCount val="2"/>
                <c:pt idx="0">
                  <c:v>1st Qtr</c:v>
                </c:pt>
                <c:pt idx="1">
                  <c:v>2nd Qtr</c:v>
                </c:pt>
              </c:strCache>
            </c:strRef>
          </c:cat>
          <c:val>
            <c:numRef>
              <c:f>Sheet1!$B$2:$B$3</c:f>
              <c:numCache>
                <c:formatCode>General</c:formatCode>
                <c:ptCount val="2"/>
                <c:pt idx="0">
                  <c:v>30.7</c:v>
                </c:pt>
                <c:pt idx="1">
                  <c:v>69.3</c:v>
                </c:pt>
              </c:numCache>
            </c:numRef>
          </c:val>
          <c:extLst>
            <c:ext xmlns:c16="http://schemas.microsoft.com/office/drawing/2014/chart" uri="{C3380CC4-5D6E-409C-BE32-E72D297353CC}">
              <c16:uniqueId val="{00000004-ACED-4310-B64B-4A8AB03CEF5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B122-4AE9-81BE-0D1A1E4EFDD9}"/>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B122-4AE9-81BE-0D1A1E4EFDD9}"/>
              </c:ext>
            </c:extLst>
          </c:dPt>
          <c:cat>
            <c:strRef>
              <c:f>Sheet1!$A$2:$A$3</c:f>
              <c:strCache>
                <c:ptCount val="2"/>
                <c:pt idx="0">
                  <c:v>1st Qtr</c:v>
                </c:pt>
                <c:pt idx="1">
                  <c:v>2nd Qtr</c:v>
                </c:pt>
              </c:strCache>
            </c:strRef>
          </c:cat>
          <c:val>
            <c:numRef>
              <c:f>Sheet1!$B$2:$B$3</c:f>
              <c:numCache>
                <c:formatCode>General</c:formatCode>
                <c:ptCount val="2"/>
                <c:pt idx="0">
                  <c:v>75.400000000000006</c:v>
                </c:pt>
                <c:pt idx="1">
                  <c:v>24</c:v>
                </c:pt>
              </c:numCache>
            </c:numRef>
          </c:val>
          <c:extLst>
            <c:ext xmlns:c16="http://schemas.microsoft.com/office/drawing/2014/chart" uri="{C3380CC4-5D6E-409C-BE32-E72D297353CC}">
              <c16:uniqueId val="{00000004-B122-4AE9-81BE-0D1A1E4EFDD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FDB0-4FFE-B833-C6294F6B1D16}"/>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FDB0-4FFE-B833-C6294F6B1D16}"/>
              </c:ext>
            </c:extLst>
          </c:dPt>
          <c:cat>
            <c:strRef>
              <c:f>Sheet1!$A$2:$A$3</c:f>
              <c:strCache>
                <c:ptCount val="2"/>
                <c:pt idx="0">
                  <c:v>1st Qtr</c:v>
                </c:pt>
                <c:pt idx="1">
                  <c:v>2nd Qtr</c:v>
                </c:pt>
              </c:strCache>
            </c:strRef>
          </c:cat>
          <c:val>
            <c:numRef>
              <c:f>Sheet1!$B$2:$B$3</c:f>
              <c:numCache>
                <c:formatCode>General</c:formatCode>
                <c:ptCount val="2"/>
                <c:pt idx="0">
                  <c:v>59.4</c:v>
                </c:pt>
                <c:pt idx="1">
                  <c:v>40.6</c:v>
                </c:pt>
              </c:numCache>
            </c:numRef>
          </c:val>
          <c:extLst>
            <c:ext xmlns:c16="http://schemas.microsoft.com/office/drawing/2014/chart" uri="{C3380CC4-5D6E-409C-BE32-E72D297353CC}">
              <c16:uniqueId val="{00000004-FDB0-4FFE-B833-C6294F6B1D1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44A5-4D16-9313-D10EB15C2DD7}"/>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44A5-4D16-9313-D10EB15C2DD7}"/>
              </c:ext>
            </c:extLst>
          </c:dPt>
          <c:cat>
            <c:strRef>
              <c:f>Sheet1!$A$2:$A$3</c:f>
              <c:strCache>
                <c:ptCount val="2"/>
                <c:pt idx="0">
                  <c:v>1st Qtr</c:v>
                </c:pt>
                <c:pt idx="1">
                  <c:v>2nd Qtr</c:v>
                </c:pt>
              </c:strCache>
            </c:strRef>
          </c:cat>
          <c:val>
            <c:numRef>
              <c:f>Sheet1!$B$2:$B$3</c:f>
              <c:numCache>
                <c:formatCode>General</c:formatCode>
                <c:ptCount val="2"/>
                <c:pt idx="0">
                  <c:v>40.6</c:v>
                </c:pt>
                <c:pt idx="1">
                  <c:v>59.4</c:v>
                </c:pt>
              </c:numCache>
            </c:numRef>
          </c:val>
          <c:extLst>
            <c:ext xmlns:c16="http://schemas.microsoft.com/office/drawing/2014/chart" uri="{C3380CC4-5D6E-409C-BE32-E72D297353CC}">
              <c16:uniqueId val="{00000004-44A5-4D16-9313-D10EB15C2DD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353503334008655E-3"/>
          <c:y val="1.7303303122534017E-2"/>
          <c:w val="0.97012946271572431"/>
          <c:h val="0.86804912255408151"/>
        </c:manualLayout>
      </c:layout>
      <c:barChart>
        <c:barDir val="col"/>
        <c:grouping val="clustered"/>
        <c:varyColors val="0"/>
        <c:ser>
          <c:idx val="0"/>
          <c:order val="0"/>
          <c:tx>
            <c:strRef>
              <c:f>Sheet1!#REF!</c:f>
              <c:strCache>
                <c:ptCount val="1"/>
                <c:pt idx="0">
                  <c:v>#REF!</c:v>
                </c:pt>
              </c:strCache>
            </c:strRef>
          </c:tx>
          <c:spPr>
            <a:solidFill>
              <a:srgbClr val="56C2B4"/>
            </a:solidFill>
          </c:spPr>
          <c:invertIfNegative val="0"/>
          <c:dPt>
            <c:idx val="1"/>
            <c:invertIfNegative val="0"/>
            <c:bubble3D val="0"/>
            <c:extLst>
              <c:ext xmlns:c16="http://schemas.microsoft.com/office/drawing/2014/chart" uri="{C3380CC4-5D6E-409C-BE32-E72D297353CC}">
                <c16:uniqueId val="{00000000-55A5-426B-82FA-77A54DFDCC95}"/>
              </c:ext>
            </c:extLst>
          </c:dPt>
          <c:dPt>
            <c:idx val="2"/>
            <c:invertIfNegative val="0"/>
            <c:bubble3D val="0"/>
            <c:extLst>
              <c:ext xmlns:c16="http://schemas.microsoft.com/office/drawing/2014/chart" uri="{C3380CC4-5D6E-409C-BE32-E72D297353CC}">
                <c16:uniqueId val="{00000001-55A5-426B-82FA-77A54DFDCC95}"/>
              </c:ext>
            </c:extLst>
          </c:dPt>
          <c:dLbls>
            <c:spPr>
              <a:noFill/>
              <a:ln>
                <a:noFill/>
              </a:ln>
              <a:effectLst/>
            </c:spPr>
            <c:txPr>
              <a:bodyPr wrap="square" lIns="38100" tIns="19050" rIns="38100" bIns="19050" anchor="ctr">
                <a:spAutoFit/>
              </a:bodyPr>
              <a:lstStyle/>
              <a:p>
                <a:pPr>
                  <a:defRPr sz="2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0 Days</c:v>
                </c:pt>
                <c:pt idx="1">
                  <c:v>1-2 Days</c:v>
                </c:pt>
                <c:pt idx="2">
                  <c:v>3-5 Days</c:v>
                </c:pt>
                <c:pt idx="3">
                  <c:v>6-10 Days</c:v>
                </c:pt>
                <c:pt idx="4">
                  <c:v>11+ Days</c:v>
                </c:pt>
              </c:strCache>
            </c:strRef>
          </c:cat>
          <c:val>
            <c:numRef>
              <c:f>Sheet1!$B$2:$B$6</c:f>
              <c:numCache>
                <c:formatCode>0%</c:formatCode>
                <c:ptCount val="5"/>
                <c:pt idx="0">
                  <c:v>0.01</c:v>
                </c:pt>
                <c:pt idx="1">
                  <c:v>0.14000000000000001</c:v>
                </c:pt>
                <c:pt idx="2">
                  <c:v>0.36</c:v>
                </c:pt>
                <c:pt idx="3">
                  <c:v>0.27</c:v>
                </c:pt>
                <c:pt idx="4">
                  <c:v>0.22</c:v>
                </c:pt>
              </c:numCache>
            </c:numRef>
          </c:val>
          <c:extLst>
            <c:ext xmlns:c16="http://schemas.microsoft.com/office/drawing/2014/chart" uri="{C3380CC4-5D6E-409C-BE32-E72D297353CC}">
              <c16:uniqueId val="{00000002-55A5-426B-82FA-77A54DFDCC95}"/>
            </c:ext>
          </c:extLst>
        </c:ser>
        <c:ser>
          <c:idx val="1"/>
          <c:order val="1"/>
          <c:tx>
            <c:strRef>
              <c:f>Sheet1!$B$1</c:f>
              <c:strCache>
                <c:ptCount val="1"/>
                <c:pt idx="0">
                  <c:v>Perceived peer use</c:v>
                </c:pt>
              </c:strCache>
            </c:strRef>
          </c:tx>
          <c:spPr>
            <a:solidFill>
              <a:srgbClr val="7A1127"/>
            </a:solidFill>
          </c:spPr>
          <c:invertIfNegative val="0"/>
          <c:dPt>
            <c:idx val="1"/>
            <c:invertIfNegative val="0"/>
            <c:bubble3D val="0"/>
            <c:extLst>
              <c:ext xmlns:c16="http://schemas.microsoft.com/office/drawing/2014/chart" uri="{C3380CC4-5D6E-409C-BE32-E72D297353CC}">
                <c16:uniqueId val="{00000003-55A5-426B-82FA-77A54DFDCC95}"/>
              </c:ext>
            </c:extLst>
          </c:dPt>
          <c:dPt>
            <c:idx val="2"/>
            <c:invertIfNegative val="0"/>
            <c:bubble3D val="0"/>
            <c:extLst>
              <c:ext xmlns:c16="http://schemas.microsoft.com/office/drawing/2014/chart" uri="{C3380CC4-5D6E-409C-BE32-E72D297353CC}">
                <c16:uniqueId val="{00000004-55A5-426B-82FA-77A54DFDCC95}"/>
              </c:ext>
            </c:extLst>
          </c:dPt>
          <c:dLbls>
            <c:spPr>
              <a:noFill/>
              <a:ln>
                <a:noFill/>
              </a:ln>
              <a:effectLst/>
            </c:spPr>
            <c:txPr>
              <a:bodyPr wrap="square" lIns="38100" tIns="19050" rIns="38100" bIns="19050" anchor="ctr">
                <a:spAutoFit/>
              </a:bodyPr>
              <a:lstStyle/>
              <a:p>
                <a:pPr>
                  <a:defRPr sz="2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0 Days</c:v>
                </c:pt>
                <c:pt idx="1">
                  <c:v>1-2 Days</c:v>
                </c:pt>
                <c:pt idx="2">
                  <c:v>3-5 Days</c:v>
                </c:pt>
                <c:pt idx="3">
                  <c:v>6-10 Days</c:v>
                </c:pt>
                <c:pt idx="4">
                  <c:v>11+ Days</c:v>
                </c:pt>
              </c:strCache>
            </c:strRef>
          </c:cat>
          <c:val>
            <c:numRef>
              <c:f>Sheet1!$C$2:$C$6</c:f>
              <c:numCache>
                <c:formatCode>0%</c:formatCode>
                <c:ptCount val="5"/>
                <c:pt idx="0">
                  <c:v>0.59</c:v>
                </c:pt>
                <c:pt idx="1">
                  <c:v>0.22</c:v>
                </c:pt>
                <c:pt idx="2">
                  <c:v>0.14000000000000001</c:v>
                </c:pt>
                <c:pt idx="3">
                  <c:v>0.05</c:v>
                </c:pt>
                <c:pt idx="4">
                  <c:v>0.03</c:v>
                </c:pt>
              </c:numCache>
            </c:numRef>
          </c:val>
          <c:extLst>
            <c:ext xmlns:c16="http://schemas.microsoft.com/office/drawing/2014/chart" uri="{C3380CC4-5D6E-409C-BE32-E72D297353CC}">
              <c16:uniqueId val="{00000005-55A5-426B-82FA-77A54DFDCC95}"/>
            </c:ext>
          </c:extLst>
        </c:ser>
        <c:dLbls>
          <c:showLegendKey val="0"/>
          <c:showVal val="0"/>
          <c:showCatName val="0"/>
          <c:showSerName val="0"/>
          <c:showPercent val="0"/>
          <c:showBubbleSize val="0"/>
        </c:dLbls>
        <c:gapWidth val="180"/>
        <c:axId val="218715264"/>
        <c:axId val="218716800"/>
      </c:barChart>
      <c:catAx>
        <c:axId val="218715264"/>
        <c:scaling>
          <c:orientation val="minMax"/>
        </c:scaling>
        <c:delete val="0"/>
        <c:axPos val="b"/>
        <c:numFmt formatCode="General" sourceLinked="0"/>
        <c:majorTickMark val="out"/>
        <c:minorTickMark val="none"/>
        <c:tickLblPos val="nextTo"/>
        <c:txPr>
          <a:bodyPr/>
          <a:lstStyle/>
          <a:p>
            <a:pPr>
              <a:defRPr sz="3200">
                <a:solidFill>
                  <a:schemeClr val="tx1">
                    <a:lumMod val="75000"/>
                    <a:lumOff val="25000"/>
                  </a:schemeClr>
                </a:solidFill>
                <a:latin typeface="+mn-lt"/>
                <a:cs typeface="Arial" pitchFamily="34" charset="0"/>
              </a:defRPr>
            </a:pPr>
            <a:endParaRPr lang="en-US"/>
          </a:p>
        </c:txPr>
        <c:crossAx val="218716800"/>
        <c:crosses val="autoZero"/>
        <c:auto val="1"/>
        <c:lblAlgn val="ctr"/>
        <c:lblOffset val="100"/>
        <c:noMultiLvlLbl val="0"/>
      </c:catAx>
      <c:valAx>
        <c:axId val="218716800"/>
        <c:scaling>
          <c:orientation val="minMax"/>
        </c:scaling>
        <c:delete val="1"/>
        <c:axPos val="l"/>
        <c:majorGridlines>
          <c:spPr>
            <a:ln>
              <a:noFill/>
            </a:ln>
          </c:spPr>
        </c:majorGridlines>
        <c:numFmt formatCode="0%" sourceLinked="1"/>
        <c:majorTickMark val="out"/>
        <c:minorTickMark val="none"/>
        <c:tickLblPos val="nextTo"/>
        <c:crossAx val="218715264"/>
        <c:crosses val="autoZero"/>
        <c:crossBetween val="between"/>
      </c:valAx>
      <c:spPr>
        <a:noFill/>
        <a:ln>
          <a:noFill/>
        </a:ln>
      </c:spPr>
    </c:plotArea>
    <c:plotVisOnly val="1"/>
    <c:dispBlanksAs val="gap"/>
    <c:showDLblsOverMax val="0"/>
  </c:chart>
  <c:spPr>
    <a:solidFill>
      <a:schemeClr val="bg1">
        <a:lumMod val="95000"/>
      </a:schemeClr>
    </a:solidFill>
  </c:spPr>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noFill/>
            </c:spPr>
            <c:extLst>
              <c:ext xmlns:c16="http://schemas.microsoft.com/office/drawing/2014/chart" uri="{C3380CC4-5D6E-409C-BE32-E72D297353CC}">
                <c16:uniqueId val="{00000001-58F2-4043-8519-7F1E49CCCF5A}"/>
              </c:ext>
            </c:extLst>
          </c:dPt>
          <c:dPt>
            <c:idx val="1"/>
            <c:bubble3D val="0"/>
            <c:spPr>
              <a:solidFill>
                <a:srgbClr val="7A1127"/>
              </a:solidFill>
              <a:ln w="76200">
                <a:solidFill>
                  <a:schemeClr val="bg1"/>
                </a:solidFill>
              </a:ln>
            </c:spPr>
            <c:extLst>
              <c:ext xmlns:c16="http://schemas.microsoft.com/office/drawing/2014/chart" uri="{C3380CC4-5D6E-409C-BE32-E72D297353CC}">
                <c16:uniqueId val="{00000003-58F2-4043-8519-7F1E49CCCF5A}"/>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58F2-4043-8519-7F1E49CCCF5A}"/>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noFill/>
            </c:spPr>
            <c:extLst>
              <c:ext xmlns:c16="http://schemas.microsoft.com/office/drawing/2014/chart" uri="{C3380CC4-5D6E-409C-BE32-E72D297353CC}">
                <c16:uniqueId val="{00000001-69E1-4FD5-B5AF-1E29CE019CD6}"/>
              </c:ext>
            </c:extLst>
          </c:dPt>
          <c:dPt>
            <c:idx val="1"/>
            <c:bubble3D val="0"/>
            <c:spPr>
              <a:solidFill>
                <a:srgbClr val="7A1127"/>
              </a:solidFill>
              <a:ln w="57150">
                <a:solidFill>
                  <a:schemeClr val="bg1"/>
                </a:solidFill>
              </a:ln>
            </c:spPr>
            <c:extLst>
              <c:ext xmlns:c16="http://schemas.microsoft.com/office/drawing/2014/chart" uri="{C3380CC4-5D6E-409C-BE32-E72D297353CC}">
                <c16:uniqueId val="{00000003-69E1-4FD5-B5AF-1E29CE019CD6}"/>
              </c:ext>
            </c:extLst>
          </c:dPt>
          <c:cat>
            <c:strRef>
              <c:f>Sheet1!$A$2:$A$3</c:f>
              <c:strCache>
                <c:ptCount val="2"/>
                <c:pt idx="0">
                  <c:v>1st Qtr</c:v>
                </c:pt>
                <c:pt idx="1">
                  <c:v>2nd Qtr</c:v>
                </c:pt>
              </c:strCache>
            </c:strRef>
          </c:cat>
          <c:val>
            <c:numRef>
              <c:f>Sheet1!$B$2:$B$3</c:f>
              <c:numCache>
                <c:formatCode>General</c:formatCode>
                <c:ptCount val="2"/>
                <c:pt idx="0">
                  <c:v>29.2</c:v>
                </c:pt>
                <c:pt idx="1">
                  <c:v>70.8</c:v>
                </c:pt>
              </c:numCache>
            </c:numRef>
          </c:val>
          <c:extLst>
            <c:ext xmlns:c16="http://schemas.microsoft.com/office/drawing/2014/chart" uri="{C3380CC4-5D6E-409C-BE32-E72D297353CC}">
              <c16:uniqueId val="{00000004-69E1-4FD5-B5AF-1E29CE019CD6}"/>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6884-4591-8E25-C290AB058CE4}"/>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6884-4591-8E25-C290AB058CE4}"/>
              </c:ext>
            </c:extLst>
          </c:dPt>
          <c:cat>
            <c:strRef>
              <c:f>Sheet1!$A$2:$A$3</c:f>
              <c:strCache>
                <c:ptCount val="2"/>
                <c:pt idx="0">
                  <c:v>1st Qtr</c:v>
                </c:pt>
                <c:pt idx="1">
                  <c:v>2nd Qtr</c:v>
                </c:pt>
              </c:strCache>
            </c:strRef>
          </c:cat>
          <c:val>
            <c:numRef>
              <c:f>Sheet1!$B$2:$B$3</c:f>
              <c:numCache>
                <c:formatCode>General</c:formatCode>
                <c:ptCount val="2"/>
                <c:pt idx="0">
                  <c:v>14.5</c:v>
                </c:pt>
                <c:pt idx="1">
                  <c:v>85.5</c:v>
                </c:pt>
              </c:numCache>
            </c:numRef>
          </c:val>
          <c:extLst>
            <c:ext xmlns:c16="http://schemas.microsoft.com/office/drawing/2014/chart" uri="{C3380CC4-5D6E-409C-BE32-E72D297353CC}">
              <c16:uniqueId val="{00000004-6884-4591-8E25-C290AB058CE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44B0-4758-AFE6-848BFD6DC1A3}"/>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44B0-4758-AFE6-848BFD6DC1A3}"/>
              </c:ext>
            </c:extLst>
          </c:dPt>
          <c:cat>
            <c:strRef>
              <c:f>Sheet1!$A$2:$A$3</c:f>
              <c:strCache>
                <c:ptCount val="2"/>
                <c:pt idx="0">
                  <c:v>1st Qtr</c:v>
                </c:pt>
                <c:pt idx="1">
                  <c:v>2nd Qtr</c:v>
                </c:pt>
              </c:strCache>
            </c:strRef>
          </c:cat>
          <c:val>
            <c:numRef>
              <c:f>Sheet1!$B$2:$B$3</c:f>
              <c:numCache>
                <c:formatCode>General</c:formatCode>
                <c:ptCount val="2"/>
                <c:pt idx="0">
                  <c:v>12</c:v>
                </c:pt>
                <c:pt idx="1">
                  <c:v>88</c:v>
                </c:pt>
              </c:numCache>
            </c:numRef>
          </c:val>
          <c:extLst>
            <c:ext xmlns:c16="http://schemas.microsoft.com/office/drawing/2014/chart" uri="{C3380CC4-5D6E-409C-BE32-E72D297353CC}">
              <c16:uniqueId val="{00000004-44B0-4758-AFE6-848BFD6DC1A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0783-4202-9DAF-6642B2D7CC9E}"/>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0783-4202-9DAF-6642B2D7CC9E}"/>
              </c:ext>
            </c:extLst>
          </c:dPt>
          <c:cat>
            <c:strRef>
              <c:f>Sheet1!$A$2:$A$3</c:f>
              <c:strCache>
                <c:ptCount val="2"/>
                <c:pt idx="0">
                  <c:v>1st Qtr</c:v>
                </c:pt>
                <c:pt idx="1">
                  <c:v>2nd Qtr</c:v>
                </c:pt>
              </c:strCache>
            </c:strRef>
          </c:cat>
          <c:val>
            <c:numRef>
              <c:f>Sheet1!$B$2:$B$3</c:f>
              <c:numCache>
                <c:formatCode>General</c:formatCode>
                <c:ptCount val="2"/>
                <c:pt idx="0">
                  <c:v>43.1</c:v>
                </c:pt>
                <c:pt idx="1">
                  <c:v>66.900000000000006</c:v>
                </c:pt>
              </c:numCache>
            </c:numRef>
          </c:val>
          <c:extLst>
            <c:ext xmlns:c16="http://schemas.microsoft.com/office/drawing/2014/chart" uri="{C3380CC4-5D6E-409C-BE32-E72D297353CC}">
              <c16:uniqueId val="{00000004-0783-4202-9DAF-6642B2D7CC9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037F-435A-955A-C10C07DAA9D7}"/>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037F-435A-955A-C10C07DAA9D7}"/>
              </c:ext>
            </c:extLst>
          </c:dPt>
          <c:cat>
            <c:strRef>
              <c:f>Sheet1!$A$2:$A$3</c:f>
              <c:strCache>
                <c:ptCount val="2"/>
                <c:pt idx="0">
                  <c:v>1st Qtr</c:v>
                </c:pt>
                <c:pt idx="1">
                  <c:v>2nd Qtr</c:v>
                </c:pt>
              </c:strCache>
            </c:strRef>
          </c:cat>
          <c:val>
            <c:numRef>
              <c:f>Sheet1!$B$2:$B$3</c:f>
              <c:numCache>
                <c:formatCode>General</c:formatCode>
                <c:ptCount val="2"/>
                <c:pt idx="0">
                  <c:v>5.6</c:v>
                </c:pt>
                <c:pt idx="1">
                  <c:v>94.4</c:v>
                </c:pt>
              </c:numCache>
            </c:numRef>
          </c:val>
          <c:extLst>
            <c:ext xmlns:c16="http://schemas.microsoft.com/office/drawing/2014/chart" uri="{C3380CC4-5D6E-409C-BE32-E72D297353CC}">
              <c16:uniqueId val="{00000004-037F-435A-955A-C10C07DAA9D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8D83-4A73-9D59-4DA3A6C5B886}"/>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8D83-4A73-9D59-4DA3A6C5B886}"/>
              </c:ext>
            </c:extLst>
          </c:dPt>
          <c:cat>
            <c:strRef>
              <c:f>Sheet1!$A$2:$A$3</c:f>
              <c:strCache>
                <c:ptCount val="2"/>
                <c:pt idx="0">
                  <c:v>1st Qtr</c:v>
                </c:pt>
                <c:pt idx="1">
                  <c:v>2nd Qtr</c:v>
                </c:pt>
              </c:strCache>
            </c:strRef>
          </c:cat>
          <c:val>
            <c:numRef>
              <c:f>Sheet1!$B$2:$B$3</c:f>
              <c:numCache>
                <c:formatCode>General</c:formatCode>
                <c:ptCount val="2"/>
                <c:pt idx="0">
                  <c:v>60.3</c:v>
                </c:pt>
                <c:pt idx="1">
                  <c:v>39.700000000000003</c:v>
                </c:pt>
              </c:numCache>
            </c:numRef>
          </c:val>
          <c:extLst>
            <c:ext xmlns:c16="http://schemas.microsoft.com/office/drawing/2014/chart" uri="{C3380CC4-5D6E-409C-BE32-E72D297353CC}">
              <c16:uniqueId val="{00000004-8D83-4A73-9D59-4DA3A6C5B88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B63D-4961-B125-4F1314E4F8C3}"/>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B63D-4961-B125-4F1314E4F8C3}"/>
              </c:ext>
            </c:extLst>
          </c:dPt>
          <c:cat>
            <c:strRef>
              <c:f>Sheet1!$A$2:$A$3</c:f>
              <c:strCache>
                <c:ptCount val="2"/>
                <c:pt idx="0">
                  <c:v>1st Qtr</c:v>
                </c:pt>
                <c:pt idx="1">
                  <c:v>2nd Qtr</c:v>
                </c:pt>
              </c:strCache>
            </c:strRef>
          </c:cat>
          <c:val>
            <c:numRef>
              <c:f>Sheet1!$B$2:$B$3</c:f>
              <c:numCache>
                <c:formatCode>General</c:formatCode>
                <c:ptCount val="2"/>
                <c:pt idx="0">
                  <c:v>70.5</c:v>
                </c:pt>
                <c:pt idx="1">
                  <c:v>29.5</c:v>
                </c:pt>
              </c:numCache>
            </c:numRef>
          </c:val>
          <c:extLst>
            <c:ext xmlns:c16="http://schemas.microsoft.com/office/drawing/2014/chart" uri="{C3380CC4-5D6E-409C-BE32-E72D297353CC}">
              <c16:uniqueId val="{00000004-B63D-4961-B125-4F1314E4F8C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87F4-4970-8DFC-DA5069290E84}"/>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87F4-4970-8DFC-DA5069290E84}"/>
              </c:ext>
            </c:extLst>
          </c:dPt>
          <c:cat>
            <c:strRef>
              <c:f>Sheet1!$A$2:$A$3</c:f>
              <c:strCache>
                <c:ptCount val="2"/>
                <c:pt idx="0">
                  <c:v>1st Qtr</c:v>
                </c:pt>
                <c:pt idx="1">
                  <c:v>2nd Qtr</c:v>
                </c:pt>
              </c:strCache>
            </c:strRef>
          </c:cat>
          <c:val>
            <c:numRef>
              <c:f>Sheet1!$B$2:$B$3</c:f>
              <c:numCache>
                <c:formatCode>General</c:formatCode>
                <c:ptCount val="2"/>
                <c:pt idx="0">
                  <c:v>71.7</c:v>
                </c:pt>
                <c:pt idx="1">
                  <c:v>28.3</c:v>
                </c:pt>
              </c:numCache>
            </c:numRef>
          </c:val>
          <c:extLst>
            <c:ext xmlns:c16="http://schemas.microsoft.com/office/drawing/2014/chart" uri="{C3380CC4-5D6E-409C-BE32-E72D297353CC}">
              <c16:uniqueId val="{00000004-87F4-4970-8DFC-DA5069290E8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9343-4D8E-9631-26B605D5CFAF}"/>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9343-4D8E-9631-26B605D5CFAF}"/>
              </c:ext>
            </c:extLst>
          </c:dPt>
          <c:cat>
            <c:strRef>
              <c:f>Sheet1!$A$2:$A$3</c:f>
              <c:strCache>
                <c:ptCount val="2"/>
                <c:pt idx="0">
                  <c:v>1st Qtr</c:v>
                </c:pt>
                <c:pt idx="1">
                  <c:v>2nd Qtr</c:v>
                </c:pt>
              </c:strCache>
            </c:strRef>
          </c:cat>
          <c:val>
            <c:numRef>
              <c:f>Sheet1!$B$2:$B$3</c:f>
              <c:numCache>
                <c:formatCode>General</c:formatCode>
                <c:ptCount val="2"/>
                <c:pt idx="0">
                  <c:v>10.9</c:v>
                </c:pt>
                <c:pt idx="1">
                  <c:v>89.1</c:v>
                </c:pt>
              </c:numCache>
            </c:numRef>
          </c:val>
          <c:extLst>
            <c:ext xmlns:c16="http://schemas.microsoft.com/office/drawing/2014/chart" uri="{C3380CC4-5D6E-409C-BE32-E72D297353CC}">
              <c16:uniqueId val="{00000004-9343-4D8E-9631-26B605D5CFA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D07E-42A5-9E78-029B08FF1D3B}"/>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D07E-42A5-9E78-029B08FF1D3B}"/>
              </c:ext>
            </c:extLst>
          </c:dPt>
          <c:cat>
            <c:strRef>
              <c:f>Sheet1!$A$2:$A$3</c:f>
              <c:strCache>
                <c:ptCount val="2"/>
                <c:pt idx="0">
                  <c:v>1st Qtr</c:v>
                </c:pt>
                <c:pt idx="1">
                  <c:v>2nd Qtr</c:v>
                </c:pt>
              </c:strCache>
            </c:strRef>
          </c:cat>
          <c:val>
            <c:numRef>
              <c:f>Sheet1!$B$2:$B$3</c:f>
              <c:numCache>
                <c:formatCode>General</c:formatCode>
                <c:ptCount val="2"/>
                <c:pt idx="0">
                  <c:v>13.1</c:v>
                </c:pt>
                <c:pt idx="1">
                  <c:v>86.9</c:v>
                </c:pt>
              </c:numCache>
            </c:numRef>
          </c:val>
          <c:extLst>
            <c:ext xmlns:c16="http://schemas.microsoft.com/office/drawing/2014/chart" uri="{C3380CC4-5D6E-409C-BE32-E72D297353CC}">
              <c16:uniqueId val="{00000004-D07E-42A5-9E78-029B08FF1D3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1731-4D11-A034-A7FCF98026ED}"/>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1731-4D11-A034-A7FCF98026ED}"/>
              </c:ext>
            </c:extLst>
          </c:dPt>
          <c:cat>
            <c:strRef>
              <c:f>Sheet1!$A$2:$A$3</c:f>
              <c:strCache>
                <c:ptCount val="2"/>
                <c:pt idx="0">
                  <c:v>1st Qtr</c:v>
                </c:pt>
                <c:pt idx="1">
                  <c:v>2nd Qtr</c:v>
                </c:pt>
              </c:strCache>
            </c:strRef>
          </c:cat>
          <c:val>
            <c:numRef>
              <c:f>Sheet1!$B$2:$B$3</c:f>
              <c:numCache>
                <c:formatCode>General</c:formatCode>
                <c:ptCount val="2"/>
                <c:pt idx="0">
                  <c:v>28.8</c:v>
                </c:pt>
                <c:pt idx="1">
                  <c:v>71.2</c:v>
                </c:pt>
              </c:numCache>
            </c:numRef>
          </c:val>
          <c:extLst>
            <c:ext xmlns:c16="http://schemas.microsoft.com/office/drawing/2014/chart" uri="{C3380CC4-5D6E-409C-BE32-E72D297353CC}">
              <c16:uniqueId val="{00000004-1731-4D11-A034-A7FCF98026E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529D-4C22-9E48-C2DAEA446DE3}"/>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529D-4C22-9E48-C2DAEA446DE3}"/>
              </c:ext>
            </c:extLst>
          </c:dPt>
          <c:cat>
            <c:strRef>
              <c:f>Sheet1!$A$2:$A$3</c:f>
              <c:strCache>
                <c:ptCount val="2"/>
                <c:pt idx="0">
                  <c:v>1st Qtr</c:v>
                </c:pt>
                <c:pt idx="1">
                  <c:v>2nd Qtr</c:v>
                </c:pt>
              </c:strCache>
            </c:strRef>
          </c:cat>
          <c:val>
            <c:numRef>
              <c:f>Sheet1!$B$2:$B$3</c:f>
              <c:numCache>
                <c:formatCode>General</c:formatCode>
                <c:ptCount val="2"/>
                <c:pt idx="0">
                  <c:v>19.100000000000001</c:v>
                </c:pt>
                <c:pt idx="1">
                  <c:v>81.900000000000006</c:v>
                </c:pt>
              </c:numCache>
            </c:numRef>
          </c:val>
          <c:extLst>
            <c:ext xmlns:c16="http://schemas.microsoft.com/office/drawing/2014/chart" uri="{C3380CC4-5D6E-409C-BE32-E72D297353CC}">
              <c16:uniqueId val="{00000004-529D-4C22-9E48-C2DAEA446DE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EF76-45F4-9884-643D04CA77B3}"/>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EF76-45F4-9884-643D04CA77B3}"/>
              </c:ext>
            </c:extLst>
          </c:dPt>
          <c:cat>
            <c:strRef>
              <c:f>Sheet1!$A$2:$A$3</c:f>
              <c:strCache>
                <c:ptCount val="2"/>
                <c:pt idx="0">
                  <c:v>1st Qtr</c:v>
                </c:pt>
                <c:pt idx="1">
                  <c:v>2nd Qtr</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4-EF76-45F4-9884-643D04CA77B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F260-44DA-952E-28A7AB17153C}"/>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F260-44DA-952E-28A7AB17153C}"/>
              </c:ext>
            </c:extLst>
          </c:dPt>
          <c:cat>
            <c:strRef>
              <c:f>Sheet1!$A$2:$A$3</c:f>
              <c:strCache>
                <c:ptCount val="2"/>
                <c:pt idx="0">
                  <c:v>1st Qtr</c:v>
                </c:pt>
                <c:pt idx="1">
                  <c:v>2nd Qtr</c:v>
                </c:pt>
              </c:strCache>
            </c:strRef>
          </c:cat>
          <c:val>
            <c:numRef>
              <c:f>Sheet1!$B$2:$B$3</c:f>
              <c:numCache>
                <c:formatCode>General</c:formatCode>
                <c:ptCount val="2"/>
                <c:pt idx="0">
                  <c:v>8.1999999999999993</c:v>
                </c:pt>
                <c:pt idx="1">
                  <c:v>91.8</c:v>
                </c:pt>
              </c:numCache>
            </c:numRef>
          </c:val>
          <c:extLst>
            <c:ext xmlns:c16="http://schemas.microsoft.com/office/drawing/2014/chart" uri="{C3380CC4-5D6E-409C-BE32-E72D297353CC}">
              <c16:uniqueId val="{00000004-F260-44DA-952E-28A7AB17153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7B3F-418A-BD40-F54C2A5197F9}"/>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7B3F-418A-BD40-F54C2A5197F9}"/>
              </c:ext>
            </c:extLst>
          </c:dPt>
          <c:cat>
            <c:strRef>
              <c:f>Sheet1!$A$2:$A$3</c:f>
              <c:strCache>
                <c:ptCount val="2"/>
                <c:pt idx="0">
                  <c:v>1st Qtr</c:v>
                </c:pt>
                <c:pt idx="1">
                  <c:v>2nd Qtr</c:v>
                </c:pt>
              </c:strCache>
            </c:strRef>
          </c:cat>
          <c:val>
            <c:numRef>
              <c:f>Sheet1!$B$2:$B$3</c:f>
              <c:numCache>
                <c:formatCode>General</c:formatCode>
                <c:ptCount val="2"/>
                <c:pt idx="0">
                  <c:v>15.5</c:v>
                </c:pt>
                <c:pt idx="1">
                  <c:v>84.5</c:v>
                </c:pt>
              </c:numCache>
            </c:numRef>
          </c:val>
          <c:extLst>
            <c:ext xmlns:c16="http://schemas.microsoft.com/office/drawing/2014/chart" uri="{C3380CC4-5D6E-409C-BE32-E72D297353CC}">
              <c16:uniqueId val="{00000004-7B3F-418A-BD40-F54C2A5197F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5BA9-456C-813A-94D60C147E42}"/>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5BA9-456C-813A-94D60C147E42}"/>
              </c:ext>
            </c:extLst>
          </c:dPt>
          <c:cat>
            <c:strRef>
              <c:f>Sheet1!$A$2:$A$3</c:f>
              <c:strCache>
                <c:ptCount val="2"/>
                <c:pt idx="0">
                  <c:v>1st Qtr</c:v>
                </c:pt>
                <c:pt idx="1">
                  <c:v>2nd Qtr</c:v>
                </c:pt>
              </c:strCache>
            </c:strRef>
          </c:cat>
          <c:val>
            <c:numRef>
              <c:f>Sheet1!$B$2:$B$3</c:f>
              <c:numCache>
                <c:formatCode>General</c:formatCode>
                <c:ptCount val="2"/>
                <c:pt idx="0">
                  <c:v>2.8</c:v>
                </c:pt>
                <c:pt idx="1">
                  <c:v>97.2</c:v>
                </c:pt>
              </c:numCache>
            </c:numRef>
          </c:val>
          <c:extLst>
            <c:ext xmlns:c16="http://schemas.microsoft.com/office/drawing/2014/chart" uri="{C3380CC4-5D6E-409C-BE32-E72D297353CC}">
              <c16:uniqueId val="{00000004-5BA9-456C-813A-94D60C147E4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F260-44DA-952E-28A7AB17153C}"/>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F260-44DA-952E-28A7AB17153C}"/>
              </c:ext>
            </c:extLst>
          </c:dPt>
          <c:cat>
            <c:strRef>
              <c:f>Sheet1!$A$2:$A$3</c:f>
              <c:strCache>
                <c:ptCount val="2"/>
                <c:pt idx="0">
                  <c:v>1st Qtr</c:v>
                </c:pt>
                <c:pt idx="1">
                  <c:v>2nd Qtr</c:v>
                </c:pt>
              </c:strCache>
            </c:strRef>
          </c:cat>
          <c:val>
            <c:numRef>
              <c:f>Sheet1!$B$2:$B$3</c:f>
              <c:numCache>
                <c:formatCode>General</c:formatCode>
                <c:ptCount val="2"/>
                <c:pt idx="0">
                  <c:v>13.1</c:v>
                </c:pt>
                <c:pt idx="1">
                  <c:v>86.9</c:v>
                </c:pt>
              </c:numCache>
            </c:numRef>
          </c:val>
          <c:extLst>
            <c:ext xmlns:c16="http://schemas.microsoft.com/office/drawing/2014/chart" uri="{C3380CC4-5D6E-409C-BE32-E72D297353CC}">
              <c16:uniqueId val="{00000004-F260-44DA-952E-28A7AB17153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7B3F-418A-BD40-F54C2A5197F9}"/>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7B3F-418A-BD40-F54C2A5197F9}"/>
              </c:ext>
            </c:extLst>
          </c:dPt>
          <c:cat>
            <c:strRef>
              <c:f>Sheet1!$A$2:$A$3</c:f>
              <c:strCache>
                <c:ptCount val="2"/>
                <c:pt idx="0">
                  <c:v>1st Qtr</c:v>
                </c:pt>
                <c:pt idx="1">
                  <c:v>2nd Qtr</c:v>
                </c:pt>
              </c:strCache>
            </c:strRef>
          </c:cat>
          <c:val>
            <c:numRef>
              <c:f>Sheet1!$B$2:$B$3</c:f>
              <c:numCache>
                <c:formatCode>General</c:formatCode>
                <c:ptCount val="2"/>
                <c:pt idx="0">
                  <c:v>13.1</c:v>
                </c:pt>
                <c:pt idx="1">
                  <c:v>87.9</c:v>
                </c:pt>
              </c:numCache>
            </c:numRef>
          </c:val>
          <c:extLst>
            <c:ext xmlns:c16="http://schemas.microsoft.com/office/drawing/2014/chart" uri="{C3380CC4-5D6E-409C-BE32-E72D297353CC}">
              <c16:uniqueId val="{00000004-7B3F-418A-BD40-F54C2A5197F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353503334008655E-3"/>
          <c:y val="1.7303303122534017E-2"/>
          <c:w val="0.97012946271572431"/>
          <c:h val="0.86804912255408151"/>
        </c:manualLayout>
      </c:layout>
      <c:barChart>
        <c:barDir val="col"/>
        <c:grouping val="clustered"/>
        <c:varyColors val="0"/>
        <c:ser>
          <c:idx val="0"/>
          <c:order val="0"/>
          <c:tx>
            <c:strRef>
              <c:f>Sheet1!$B$1</c:f>
              <c:strCache>
                <c:ptCount val="1"/>
                <c:pt idx="0">
                  <c:v>Actual Use</c:v>
                </c:pt>
              </c:strCache>
            </c:strRef>
          </c:tx>
          <c:spPr>
            <a:solidFill>
              <a:srgbClr val="56C2B4"/>
            </a:solidFill>
          </c:spPr>
          <c:invertIfNegative val="0"/>
          <c:dPt>
            <c:idx val="1"/>
            <c:invertIfNegative val="0"/>
            <c:bubble3D val="0"/>
            <c:extLst>
              <c:ext xmlns:c16="http://schemas.microsoft.com/office/drawing/2014/chart" uri="{C3380CC4-5D6E-409C-BE32-E72D297353CC}">
                <c16:uniqueId val="{00000000-55A5-426B-82FA-77A54DFDCC95}"/>
              </c:ext>
            </c:extLst>
          </c:dPt>
          <c:dPt>
            <c:idx val="2"/>
            <c:invertIfNegative val="0"/>
            <c:bubble3D val="0"/>
            <c:extLst>
              <c:ext xmlns:c16="http://schemas.microsoft.com/office/drawing/2014/chart" uri="{C3380CC4-5D6E-409C-BE32-E72D297353CC}">
                <c16:uniqueId val="{00000001-55A5-426B-82FA-77A54DFDCC95}"/>
              </c:ext>
            </c:extLst>
          </c:dPt>
          <c:dLbls>
            <c:dLbl>
              <c:idx val="0"/>
              <c:tx>
                <c:rich>
                  <a:bodyPr/>
                  <a:lstStyle/>
                  <a:p>
                    <a:r>
                      <a:rPr lang="en-US"/>
                      <a:t>3.3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F4D-45B3-8FF3-DC1F1116EDBA}"/>
                </c:ext>
              </c:extLst>
            </c:dLbl>
            <c:dLbl>
              <c:idx val="1"/>
              <c:tx>
                <c:rich>
                  <a:bodyPr/>
                  <a:lstStyle/>
                  <a:p>
                    <a:r>
                      <a:rPr lang="en-US"/>
                      <a:t>11.3%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A5-426B-82FA-77A54DFDCC95}"/>
                </c:ext>
              </c:extLst>
            </c:dLbl>
            <c:dLbl>
              <c:idx val="2"/>
              <c:tx>
                <c:rich>
                  <a:bodyPr/>
                  <a:lstStyle/>
                  <a:p>
                    <a:r>
                      <a:rPr lang="en-US"/>
                      <a:t>17.4%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A5-426B-82FA-77A54DFDCC95}"/>
                </c:ext>
              </c:extLst>
            </c:dLbl>
            <c:spPr>
              <a:noFill/>
              <a:ln>
                <a:noFill/>
              </a:ln>
              <a:effectLst/>
            </c:spPr>
            <c:txPr>
              <a:bodyPr wrap="square" lIns="38100" tIns="19050" rIns="38100" bIns="19050" anchor="ctr">
                <a:spAutoFit/>
              </a:bodyPr>
              <a:lstStyle/>
              <a:p>
                <a:pPr>
                  <a:defRPr sz="2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0 Days</c:v>
                </c:pt>
                <c:pt idx="1">
                  <c:v>1-2 Days</c:v>
                </c:pt>
                <c:pt idx="2">
                  <c:v>3-5 Days</c:v>
                </c:pt>
                <c:pt idx="3">
                  <c:v>6-10 Days</c:v>
                </c:pt>
                <c:pt idx="4">
                  <c:v>11-20 Days</c:v>
                </c:pt>
                <c:pt idx="5">
                  <c:v>21+ Days</c:v>
                </c:pt>
              </c:strCache>
            </c:strRef>
          </c:cat>
          <c:val>
            <c:numRef>
              <c:f>Sheet1!$B$2:$B$7</c:f>
              <c:numCache>
                <c:formatCode>0.0%</c:formatCode>
                <c:ptCount val="6"/>
                <c:pt idx="0">
                  <c:v>3.3000000000000002E-2</c:v>
                </c:pt>
                <c:pt idx="1">
                  <c:v>0.113</c:v>
                </c:pt>
                <c:pt idx="2">
                  <c:v>0.17399999999999999</c:v>
                </c:pt>
                <c:pt idx="3">
                  <c:v>0.192</c:v>
                </c:pt>
                <c:pt idx="4">
                  <c:v>0.245</c:v>
                </c:pt>
                <c:pt idx="5">
                  <c:v>0.24</c:v>
                </c:pt>
              </c:numCache>
            </c:numRef>
          </c:val>
          <c:extLst>
            <c:ext xmlns:c16="http://schemas.microsoft.com/office/drawing/2014/chart" uri="{C3380CC4-5D6E-409C-BE32-E72D297353CC}">
              <c16:uniqueId val="{00000002-55A5-426B-82FA-77A54DFDCC95}"/>
            </c:ext>
          </c:extLst>
        </c:ser>
        <c:ser>
          <c:idx val="1"/>
          <c:order val="1"/>
          <c:tx>
            <c:strRef>
              <c:f>Sheet1!$C$1</c:f>
              <c:strCache>
                <c:ptCount val="1"/>
                <c:pt idx="0">
                  <c:v>Perceived peer use</c:v>
                </c:pt>
              </c:strCache>
            </c:strRef>
          </c:tx>
          <c:spPr>
            <a:solidFill>
              <a:srgbClr val="7A1127"/>
            </a:solidFill>
          </c:spPr>
          <c:invertIfNegative val="0"/>
          <c:dPt>
            <c:idx val="1"/>
            <c:invertIfNegative val="0"/>
            <c:bubble3D val="0"/>
            <c:extLst>
              <c:ext xmlns:c16="http://schemas.microsoft.com/office/drawing/2014/chart" uri="{C3380CC4-5D6E-409C-BE32-E72D297353CC}">
                <c16:uniqueId val="{00000003-55A5-426B-82FA-77A54DFDCC95}"/>
              </c:ext>
            </c:extLst>
          </c:dPt>
          <c:dPt>
            <c:idx val="2"/>
            <c:invertIfNegative val="0"/>
            <c:bubble3D val="0"/>
            <c:extLst>
              <c:ext xmlns:c16="http://schemas.microsoft.com/office/drawing/2014/chart" uri="{C3380CC4-5D6E-409C-BE32-E72D297353CC}">
                <c16:uniqueId val="{00000004-55A5-426B-82FA-77A54DFDCC95}"/>
              </c:ext>
            </c:extLst>
          </c:dPt>
          <c:dLbls>
            <c:dLbl>
              <c:idx val="0"/>
              <c:tx>
                <c:rich>
                  <a:bodyPr/>
                  <a:lstStyle/>
                  <a:p>
                    <a:r>
                      <a:rPr lang="en-US"/>
                      <a:t>86.9%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4D-45B3-8FF3-DC1F1116EDBA}"/>
                </c:ext>
              </c:extLst>
            </c:dLbl>
            <c:dLbl>
              <c:idx val="1"/>
              <c:layout>
                <c:manualLayout>
                  <c:x val="2.9583092121457694E-3"/>
                  <c:y val="6.2921102263758903E-3"/>
                </c:manualLayout>
              </c:layout>
              <c:tx>
                <c:rich>
                  <a:bodyPr/>
                  <a:lstStyle/>
                  <a:p>
                    <a:r>
                      <a:rPr lang="en-US" sz="2400" dirty="0"/>
                      <a:t>4.5%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A5-426B-82FA-77A54DFDCC95}"/>
                </c:ext>
              </c:extLst>
            </c:dLbl>
            <c:dLbl>
              <c:idx val="2"/>
              <c:tx>
                <c:rich>
                  <a:bodyPr/>
                  <a:lstStyle/>
                  <a:p>
                    <a:fld id="{19A9B9B7-1A85-4A16-97CD-ECD79E20B4BD}" type="VALUE">
                      <a:rPr lang="en-US" sz="24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5A5-426B-82FA-77A54DFDCC95}"/>
                </c:ext>
              </c:extLst>
            </c:dLbl>
            <c:dLbl>
              <c:idx val="3"/>
              <c:tx>
                <c:rich>
                  <a:bodyPr/>
                  <a:lstStyle/>
                  <a:p>
                    <a:fld id="{DDC3E301-24FC-45E7-A1C2-E34240AAD5A3}" type="VALUE">
                      <a:rPr lang="en-US" sz="24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2F4D-45B3-8FF3-DC1F1116EDBA}"/>
                </c:ext>
              </c:extLst>
            </c:dLbl>
            <c:dLbl>
              <c:idx val="4"/>
              <c:tx>
                <c:rich>
                  <a:bodyPr/>
                  <a:lstStyle/>
                  <a:p>
                    <a:fld id="{1BA7B72C-CD28-41C9-8B7C-DFA449BCDE5D}" type="VALUE">
                      <a:rPr lang="en-US" sz="24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F4D-45B3-8FF3-DC1F1116EDBA}"/>
                </c:ext>
              </c:extLst>
            </c:dLbl>
            <c:dLbl>
              <c:idx val="5"/>
              <c:tx>
                <c:rich>
                  <a:bodyPr/>
                  <a:lstStyle/>
                  <a:p>
                    <a:fld id="{9AD5F97B-DA87-4A1A-BC10-FBC4E3BCBF27}" type="VALUE">
                      <a:rPr lang="en-US" sz="24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2F4D-45B3-8FF3-DC1F1116EDBA}"/>
                </c:ext>
              </c:extLst>
            </c:dLbl>
            <c:spPr>
              <a:noFill/>
              <a:ln>
                <a:noFill/>
              </a:ln>
              <a:effectLst/>
            </c:spPr>
            <c:txPr>
              <a:bodyPr wrap="square" lIns="38100" tIns="19050" rIns="38100" bIns="19050" anchor="ctr">
                <a:spAutoFit/>
              </a:bodyPr>
              <a:lstStyle/>
              <a:p>
                <a:pPr>
                  <a:defRPr sz="2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0 Days</c:v>
                </c:pt>
                <c:pt idx="1">
                  <c:v>1-2 Days</c:v>
                </c:pt>
                <c:pt idx="2">
                  <c:v>3-5 Days</c:v>
                </c:pt>
                <c:pt idx="3">
                  <c:v>6-10 Days</c:v>
                </c:pt>
                <c:pt idx="4">
                  <c:v>11-20 Days</c:v>
                </c:pt>
                <c:pt idx="5">
                  <c:v>21+ Days</c:v>
                </c:pt>
              </c:strCache>
            </c:strRef>
          </c:cat>
          <c:val>
            <c:numRef>
              <c:f>Sheet1!$C$2:$C$7</c:f>
              <c:numCache>
                <c:formatCode>0.0%</c:formatCode>
                <c:ptCount val="6"/>
                <c:pt idx="0">
                  <c:v>0.86899999999999999</c:v>
                </c:pt>
                <c:pt idx="1">
                  <c:v>0.04</c:v>
                </c:pt>
                <c:pt idx="2">
                  <c:v>2.5000000000000001E-2</c:v>
                </c:pt>
                <c:pt idx="3">
                  <c:v>0.01</c:v>
                </c:pt>
                <c:pt idx="4">
                  <c:v>8.0000000000000002E-3</c:v>
                </c:pt>
                <c:pt idx="5">
                  <c:v>4.1000000000000002E-2</c:v>
                </c:pt>
              </c:numCache>
            </c:numRef>
          </c:val>
          <c:extLst>
            <c:ext xmlns:c16="http://schemas.microsoft.com/office/drawing/2014/chart" uri="{C3380CC4-5D6E-409C-BE32-E72D297353CC}">
              <c16:uniqueId val="{00000005-55A5-426B-82FA-77A54DFDCC95}"/>
            </c:ext>
          </c:extLst>
        </c:ser>
        <c:dLbls>
          <c:showLegendKey val="0"/>
          <c:showVal val="0"/>
          <c:showCatName val="0"/>
          <c:showSerName val="0"/>
          <c:showPercent val="0"/>
          <c:showBubbleSize val="0"/>
        </c:dLbls>
        <c:gapWidth val="180"/>
        <c:axId val="218715264"/>
        <c:axId val="218716800"/>
      </c:barChart>
      <c:catAx>
        <c:axId val="218715264"/>
        <c:scaling>
          <c:orientation val="minMax"/>
        </c:scaling>
        <c:delete val="0"/>
        <c:axPos val="b"/>
        <c:numFmt formatCode="General" sourceLinked="0"/>
        <c:majorTickMark val="out"/>
        <c:minorTickMark val="none"/>
        <c:tickLblPos val="nextTo"/>
        <c:txPr>
          <a:bodyPr/>
          <a:lstStyle/>
          <a:p>
            <a:pPr>
              <a:defRPr sz="3200">
                <a:solidFill>
                  <a:schemeClr val="tx1">
                    <a:lumMod val="75000"/>
                    <a:lumOff val="25000"/>
                  </a:schemeClr>
                </a:solidFill>
                <a:latin typeface="+mn-lt"/>
                <a:cs typeface="Arial" pitchFamily="34" charset="0"/>
              </a:defRPr>
            </a:pPr>
            <a:endParaRPr lang="en-US"/>
          </a:p>
        </c:txPr>
        <c:crossAx val="218716800"/>
        <c:crosses val="autoZero"/>
        <c:auto val="1"/>
        <c:lblAlgn val="ctr"/>
        <c:lblOffset val="100"/>
        <c:noMultiLvlLbl val="0"/>
      </c:catAx>
      <c:valAx>
        <c:axId val="218716800"/>
        <c:scaling>
          <c:orientation val="minMax"/>
        </c:scaling>
        <c:delete val="1"/>
        <c:axPos val="l"/>
        <c:majorGridlines>
          <c:spPr>
            <a:ln>
              <a:noFill/>
            </a:ln>
          </c:spPr>
        </c:majorGridlines>
        <c:numFmt formatCode="0.0%" sourceLinked="1"/>
        <c:majorTickMark val="out"/>
        <c:minorTickMark val="none"/>
        <c:tickLblPos val="nextTo"/>
        <c:crossAx val="218715264"/>
        <c:crosses val="autoZero"/>
        <c:crossBetween val="between"/>
      </c:valAx>
      <c:spPr>
        <a:noFill/>
        <a:ln>
          <a:noFill/>
        </a:ln>
      </c:spPr>
    </c:plotArea>
    <c:legend>
      <c:legendPos val="r"/>
      <c:layout>
        <c:manualLayout>
          <c:xMode val="edge"/>
          <c:yMode val="edge"/>
          <c:x val="0.71645444777422462"/>
          <c:y val="6.2273931477681004E-2"/>
          <c:w val="0.26209781043771851"/>
          <c:h val="0.15972447493392974"/>
        </c:manualLayout>
      </c:layout>
      <c:overlay val="0"/>
      <c:txPr>
        <a:bodyPr/>
        <a:lstStyle/>
        <a:p>
          <a:pPr>
            <a:defRPr sz="2800"/>
          </a:pPr>
          <a:endParaRPr lang="en-US"/>
        </a:p>
      </c:txPr>
    </c:legend>
    <c:plotVisOnly val="1"/>
    <c:dispBlanksAs val="gap"/>
    <c:showDLblsOverMax val="0"/>
  </c:chart>
  <c:spPr>
    <a:solidFill>
      <a:schemeClr val="bg1">
        <a:lumMod val="95000"/>
      </a:schemeClr>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5C9E-4F9C-82CB-5741252A257A}"/>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5C9E-4F9C-82CB-5741252A257A}"/>
              </c:ext>
            </c:extLst>
          </c:dPt>
          <c:cat>
            <c:strRef>
              <c:f>Sheet1!$A$2:$A$3</c:f>
              <c:strCache>
                <c:ptCount val="2"/>
                <c:pt idx="0">
                  <c:v>1st Qtr</c:v>
                </c:pt>
                <c:pt idx="1">
                  <c:v>2nd Qtr</c:v>
                </c:pt>
              </c:strCache>
            </c:strRef>
          </c:cat>
          <c:val>
            <c:numRef>
              <c:f>Sheet1!$B$2:$B$3</c:f>
              <c:numCache>
                <c:formatCode>General</c:formatCode>
                <c:ptCount val="2"/>
                <c:pt idx="0">
                  <c:v>6.9</c:v>
                </c:pt>
                <c:pt idx="1">
                  <c:v>93.1</c:v>
                </c:pt>
              </c:numCache>
            </c:numRef>
          </c:val>
          <c:extLst>
            <c:ext xmlns:c16="http://schemas.microsoft.com/office/drawing/2014/chart" uri="{C3380CC4-5D6E-409C-BE32-E72D297353CC}">
              <c16:uniqueId val="{00000004-5C9E-4F9C-82CB-5741252A257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noFill/>
            </c:spPr>
            <c:extLst>
              <c:ext xmlns:c16="http://schemas.microsoft.com/office/drawing/2014/chart" uri="{C3380CC4-5D6E-409C-BE32-E72D297353CC}">
                <c16:uniqueId val="{00000001-8A52-42E6-8B78-6F13BA641EBE}"/>
              </c:ext>
            </c:extLst>
          </c:dPt>
          <c:dPt>
            <c:idx val="1"/>
            <c:bubble3D val="0"/>
            <c:spPr>
              <a:solidFill>
                <a:srgbClr val="7A1127"/>
              </a:solidFill>
              <a:ln w="76200">
                <a:solidFill>
                  <a:schemeClr val="bg1"/>
                </a:solidFill>
              </a:ln>
            </c:spPr>
            <c:extLst>
              <c:ext xmlns:c16="http://schemas.microsoft.com/office/drawing/2014/chart" uri="{C3380CC4-5D6E-409C-BE32-E72D297353CC}">
                <c16:uniqueId val="{00000003-8A52-42E6-8B78-6F13BA641EBE}"/>
              </c:ext>
            </c:extLst>
          </c:dPt>
          <c:cat>
            <c:strRef>
              <c:f>Sheet1!$A$2:$A$3</c:f>
              <c:strCache>
                <c:ptCount val="2"/>
                <c:pt idx="0">
                  <c:v>1st Qtr</c:v>
                </c:pt>
                <c:pt idx="1">
                  <c:v>2nd Qtr</c:v>
                </c:pt>
              </c:strCache>
            </c:strRef>
          </c:cat>
          <c:val>
            <c:numRef>
              <c:f>Sheet1!$B$2:$B$3</c:f>
              <c:numCache>
                <c:formatCode>General</c:formatCode>
                <c:ptCount val="2"/>
                <c:pt idx="0">
                  <c:v>31.9</c:v>
                </c:pt>
                <c:pt idx="1">
                  <c:v>69.099999999999994</c:v>
                </c:pt>
              </c:numCache>
            </c:numRef>
          </c:val>
          <c:extLst>
            <c:ext xmlns:c16="http://schemas.microsoft.com/office/drawing/2014/chart" uri="{C3380CC4-5D6E-409C-BE32-E72D297353CC}">
              <c16:uniqueId val="{00000004-8A52-42E6-8B78-6F13BA641EBE}"/>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noFill/>
            </c:spPr>
            <c:extLst>
              <c:ext xmlns:c16="http://schemas.microsoft.com/office/drawing/2014/chart" uri="{C3380CC4-5D6E-409C-BE32-E72D297353CC}">
                <c16:uniqueId val="{00000001-5BC7-4185-95E0-9C8CD29868D0}"/>
              </c:ext>
            </c:extLst>
          </c:dPt>
          <c:dPt>
            <c:idx val="1"/>
            <c:bubble3D val="0"/>
            <c:spPr>
              <a:solidFill>
                <a:srgbClr val="7A1127"/>
              </a:solidFill>
              <a:ln w="76200">
                <a:solidFill>
                  <a:schemeClr val="bg1"/>
                </a:solidFill>
              </a:ln>
            </c:spPr>
            <c:extLst>
              <c:ext xmlns:c16="http://schemas.microsoft.com/office/drawing/2014/chart" uri="{C3380CC4-5D6E-409C-BE32-E72D297353CC}">
                <c16:uniqueId val="{00000003-5BC7-4185-95E0-9C8CD29868D0}"/>
              </c:ext>
            </c:extLst>
          </c:dPt>
          <c:cat>
            <c:strRef>
              <c:f>Sheet1!$A$2:$A$3</c:f>
              <c:strCache>
                <c:ptCount val="2"/>
                <c:pt idx="0">
                  <c:v>1st Qtr</c:v>
                </c:pt>
                <c:pt idx="1">
                  <c:v>2nd Qtr</c:v>
                </c:pt>
              </c:strCache>
            </c:strRef>
          </c:cat>
          <c:val>
            <c:numRef>
              <c:f>Sheet1!$B$2:$B$3</c:f>
              <c:numCache>
                <c:formatCode>General</c:formatCode>
                <c:ptCount val="2"/>
                <c:pt idx="0">
                  <c:v>26.6</c:v>
                </c:pt>
                <c:pt idx="1">
                  <c:v>73.400000000000006</c:v>
                </c:pt>
              </c:numCache>
            </c:numRef>
          </c:val>
          <c:extLst>
            <c:ext xmlns:c16="http://schemas.microsoft.com/office/drawing/2014/chart" uri="{C3380CC4-5D6E-409C-BE32-E72D297353CC}">
              <c16:uniqueId val="{00000004-5BC7-4185-95E0-9C8CD29868D0}"/>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7B01-468F-B1BC-87DF76464147}"/>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7B01-468F-B1BC-87DF76464147}"/>
              </c:ext>
            </c:extLst>
          </c:dPt>
          <c:cat>
            <c:strRef>
              <c:f>Sheet1!$A$2:$A$3</c:f>
              <c:strCache>
                <c:ptCount val="2"/>
                <c:pt idx="0">
                  <c:v>1st Qtr</c:v>
                </c:pt>
                <c:pt idx="1">
                  <c:v>2nd Qtr</c:v>
                </c:pt>
              </c:strCache>
            </c:strRef>
          </c:cat>
          <c:val>
            <c:numRef>
              <c:f>Sheet1!$B$2:$B$3</c:f>
              <c:numCache>
                <c:formatCode>General</c:formatCode>
                <c:ptCount val="2"/>
                <c:pt idx="0">
                  <c:v>5.6</c:v>
                </c:pt>
                <c:pt idx="1">
                  <c:v>94.4</c:v>
                </c:pt>
              </c:numCache>
            </c:numRef>
          </c:val>
          <c:extLst>
            <c:ext xmlns:c16="http://schemas.microsoft.com/office/drawing/2014/chart" uri="{C3380CC4-5D6E-409C-BE32-E72D297353CC}">
              <c16:uniqueId val="{00000004-7B01-468F-B1BC-87DF7646414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EDF1-4D3B-83B9-63BF544EDD52}"/>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EDF1-4D3B-83B9-63BF544EDD52}"/>
              </c:ext>
            </c:extLst>
          </c:dPt>
          <c:cat>
            <c:strRef>
              <c:f>Sheet1!$A$2:$A$3</c:f>
              <c:strCache>
                <c:ptCount val="2"/>
                <c:pt idx="0">
                  <c:v>1st Qtr</c:v>
                </c:pt>
                <c:pt idx="1">
                  <c:v>2nd Qtr</c:v>
                </c:pt>
              </c:strCache>
            </c:strRef>
          </c:cat>
          <c:val>
            <c:numRef>
              <c:f>Sheet1!$B$2:$B$3</c:f>
              <c:numCache>
                <c:formatCode>General</c:formatCode>
                <c:ptCount val="2"/>
                <c:pt idx="0">
                  <c:v>42.6</c:v>
                </c:pt>
                <c:pt idx="1">
                  <c:v>57.4</c:v>
                </c:pt>
              </c:numCache>
            </c:numRef>
          </c:val>
          <c:extLst>
            <c:ext xmlns:c16="http://schemas.microsoft.com/office/drawing/2014/chart" uri="{C3380CC4-5D6E-409C-BE32-E72D297353CC}">
              <c16:uniqueId val="{00000004-EDF1-4D3B-83B9-63BF544EDD5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B371-4A4F-9E31-E9A388617FE9}"/>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B371-4A4F-9E31-E9A388617FE9}"/>
              </c:ext>
            </c:extLst>
          </c:dPt>
          <c:cat>
            <c:strRef>
              <c:f>Sheet1!$A$2:$A$3</c:f>
              <c:strCache>
                <c:ptCount val="2"/>
                <c:pt idx="0">
                  <c:v>1st Qtr</c:v>
                </c:pt>
                <c:pt idx="1">
                  <c:v>2nd Qtr</c:v>
                </c:pt>
              </c:strCache>
            </c:strRef>
          </c:cat>
          <c:val>
            <c:numRef>
              <c:f>Sheet1!$B$2:$B$3</c:f>
              <c:numCache>
                <c:formatCode>General</c:formatCode>
                <c:ptCount val="2"/>
                <c:pt idx="0">
                  <c:v>12.1</c:v>
                </c:pt>
                <c:pt idx="1">
                  <c:v>87.9</c:v>
                </c:pt>
              </c:numCache>
            </c:numRef>
          </c:val>
          <c:extLst>
            <c:ext xmlns:c16="http://schemas.microsoft.com/office/drawing/2014/chart" uri="{C3380CC4-5D6E-409C-BE32-E72D297353CC}">
              <c16:uniqueId val="{00000004-B371-4A4F-9E31-E9A388617FE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9"/>
          <c:dPt>
            <c:idx val="0"/>
            <c:bubble3D val="0"/>
            <c:spPr>
              <a:noFill/>
            </c:spPr>
            <c:extLst>
              <c:ext xmlns:c16="http://schemas.microsoft.com/office/drawing/2014/chart" uri="{C3380CC4-5D6E-409C-BE32-E72D297353CC}">
                <c16:uniqueId val="{00000001-C819-40A2-92C3-97E3F34A03BA}"/>
              </c:ext>
            </c:extLst>
          </c:dPt>
          <c:dPt>
            <c:idx val="1"/>
            <c:bubble3D val="0"/>
            <c:spPr>
              <a:solidFill>
                <a:srgbClr val="7A1127"/>
              </a:solidFill>
              <a:ln w="76200">
                <a:solidFill>
                  <a:schemeClr val="bg1"/>
                </a:solidFill>
              </a:ln>
            </c:spPr>
            <c:extLst>
              <c:ext xmlns:c16="http://schemas.microsoft.com/office/drawing/2014/chart" uri="{C3380CC4-5D6E-409C-BE32-E72D297353CC}">
                <c16:uniqueId val="{00000003-C819-40A2-92C3-97E3F34A03BA}"/>
              </c:ext>
            </c:extLst>
          </c:dPt>
          <c:cat>
            <c:strRef>
              <c:f>Sheet1!$A$2:$A$3</c:f>
              <c:strCache>
                <c:ptCount val="2"/>
                <c:pt idx="0">
                  <c:v>1st Qtr</c:v>
                </c:pt>
                <c:pt idx="1">
                  <c:v>2nd Qtr</c:v>
                </c:pt>
              </c:strCache>
            </c:strRef>
          </c:cat>
          <c:val>
            <c:numRef>
              <c:f>Sheet1!$B$2:$B$3</c:f>
              <c:numCache>
                <c:formatCode>General</c:formatCode>
                <c:ptCount val="2"/>
                <c:pt idx="0">
                  <c:v>93.9</c:v>
                </c:pt>
                <c:pt idx="1">
                  <c:v>6.1</c:v>
                </c:pt>
              </c:numCache>
            </c:numRef>
          </c:val>
          <c:extLst>
            <c:ext xmlns:c16="http://schemas.microsoft.com/office/drawing/2014/chart" uri="{C3380CC4-5D6E-409C-BE32-E72D297353CC}">
              <c16:uniqueId val="{00000004-C819-40A2-92C3-97E3F34A03BA}"/>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6C2B4"/>
              </a:solidFill>
              <a:ln w="19050">
                <a:noFill/>
              </a:ln>
              <a:effectLst/>
            </c:spPr>
            <c:extLst>
              <c:ext xmlns:c16="http://schemas.microsoft.com/office/drawing/2014/chart" uri="{C3380CC4-5D6E-409C-BE32-E72D297353CC}">
                <c16:uniqueId val="{00000001-AAF0-4F54-B616-D7824417CE20}"/>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AAF0-4F54-B616-D7824417CE20}"/>
              </c:ext>
            </c:extLst>
          </c:dPt>
          <c:cat>
            <c:strRef>
              <c:f>Sheet1!$A$2:$A$3</c:f>
              <c:strCache>
                <c:ptCount val="2"/>
                <c:pt idx="0">
                  <c:v>1st Qtr</c:v>
                </c:pt>
                <c:pt idx="1">
                  <c:v>2nd Qtr</c:v>
                </c:pt>
              </c:strCache>
            </c:strRef>
          </c:cat>
          <c:val>
            <c:numRef>
              <c:f>Sheet1!$B$2:$B$3</c:f>
              <c:numCache>
                <c:formatCode>General</c:formatCode>
                <c:ptCount val="2"/>
                <c:pt idx="0">
                  <c:v>26.5</c:v>
                </c:pt>
                <c:pt idx="1">
                  <c:v>73.5</c:v>
                </c:pt>
              </c:numCache>
            </c:numRef>
          </c:val>
          <c:extLst>
            <c:ext xmlns:c16="http://schemas.microsoft.com/office/drawing/2014/chart" uri="{C3380CC4-5D6E-409C-BE32-E72D297353CC}">
              <c16:uniqueId val="{00000004-AAF0-4F54-B616-D7824417CE2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noFill/>
            </c:spPr>
            <c:extLst>
              <c:ext xmlns:c16="http://schemas.microsoft.com/office/drawing/2014/chart" uri="{C3380CC4-5D6E-409C-BE32-E72D297353CC}">
                <c16:uniqueId val="{00000001-C7C5-44C4-8A85-AD8A5DA11E48}"/>
              </c:ext>
            </c:extLst>
          </c:dPt>
          <c:dPt>
            <c:idx val="1"/>
            <c:bubble3D val="0"/>
            <c:spPr>
              <a:solidFill>
                <a:srgbClr val="7A1127"/>
              </a:solidFill>
              <a:ln w="76200">
                <a:solidFill>
                  <a:schemeClr val="bg1"/>
                </a:solidFill>
              </a:ln>
            </c:spPr>
            <c:extLst>
              <c:ext xmlns:c16="http://schemas.microsoft.com/office/drawing/2014/chart" uri="{C3380CC4-5D6E-409C-BE32-E72D297353CC}">
                <c16:uniqueId val="{00000003-C7C5-44C4-8A85-AD8A5DA11E48}"/>
              </c:ext>
            </c:extLst>
          </c:dPt>
          <c:cat>
            <c:strRef>
              <c:f>Sheet1!$A$2:$A$3</c:f>
              <c:strCache>
                <c:ptCount val="2"/>
                <c:pt idx="0">
                  <c:v>1st Qtr</c:v>
                </c:pt>
                <c:pt idx="1">
                  <c:v>2nd Qtr</c:v>
                </c:pt>
              </c:strCache>
            </c:strRef>
          </c:cat>
          <c:val>
            <c:numRef>
              <c:f>Sheet1!$B$2:$B$3</c:f>
              <c:numCache>
                <c:formatCode>General</c:formatCode>
                <c:ptCount val="2"/>
                <c:pt idx="0">
                  <c:v>98.6</c:v>
                </c:pt>
                <c:pt idx="1">
                  <c:v>1.4</c:v>
                </c:pt>
              </c:numCache>
            </c:numRef>
          </c:val>
          <c:extLst>
            <c:ext xmlns:c16="http://schemas.microsoft.com/office/drawing/2014/chart" uri="{C3380CC4-5D6E-409C-BE32-E72D297353CC}">
              <c16:uniqueId val="{00000004-C7C5-44C4-8A85-AD8A5DA11E48}"/>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noFill/>
            </c:spPr>
            <c:extLst>
              <c:ext xmlns:c16="http://schemas.microsoft.com/office/drawing/2014/chart" uri="{C3380CC4-5D6E-409C-BE32-E72D297353CC}">
                <c16:uniqueId val="{00000001-CECC-4021-B798-C1D2D31EB6D9}"/>
              </c:ext>
            </c:extLst>
          </c:dPt>
          <c:dPt>
            <c:idx val="1"/>
            <c:bubble3D val="0"/>
            <c:spPr>
              <a:solidFill>
                <a:srgbClr val="7A1127"/>
              </a:solidFill>
              <a:ln w="76200">
                <a:solidFill>
                  <a:schemeClr val="bg1"/>
                </a:solidFill>
              </a:ln>
            </c:spPr>
            <c:extLst>
              <c:ext xmlns:c16="http://schemas.microsoft.com/office/drawing/2014/chart" uri="{C3380CC4-5D6E-409C-BE32-E72D297353CC}">
                <c16:uniqueId val="{00000003-CECC-4021-B798-C1D2D31EB6D9}"/>
              </c:ext>
            </c:extLst>
          </c:dPt>
          <c:cat>
            <c:strRef>
              <c:f>Sheet1!$A$2:$A$3</c:f>
              <c:strCache>
                <c:ptCount val="2"/>
                <c:pt idx="0">
                  <c:v>1st Qtr</c:v>
                </c:pt>
                <c:pt idx="1">
                  <c:v>2nd Qtr</c:v>
                </c:pt>
              </c:strCache>
            </c:strRef>
          </c:cat>
          <c:val>
            <c:numRef>
              <c:f>Sheet1!$B$2:$B$3</c:f>
              <c:numCache>
                <c:formatCode>General</c:formatCode>
                <c:ptCount val="2"/>
                <c:pt idx="0">
                  <c:v>96</c:v>
                </c:pt>
                <c:pt idx="1">
                  <c:v>4</c:v>
                </c:pt>
              </c:numCache>
            </c:numRef>
          </c:val>
          <c:extLst>
            <c:ext xmlns:c16="http://schemas.microsoft.com/office/drawing/2014/chart" uri="{C3380CC4-5D6E-409C-BE32-E72D297353CC}">
              <c16:uniqueId val="{00000004-CECC-4021-B798-C1D2D31EB6D9}"/>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noFill/>
            </c:spPr>
            <c:extLst>
              <c:ext xmlns:c16="http://schemas.microsoft.com/office/drawing/2014/chart" uri="{C3380CC4-5D6E-409C-BE32-E72D297353CC}">
                <c16:uniqueId val="{00000001-AD54-4016-8641-2D626CD30C7C}"/>
              </c:ext>
            </c:extLst>
          </c:dPt>
          <c:dPt>
            <c:idx val="1"/>
            <c:bubble3D val="0"/>
            <c:spPr>
              <a:solidFill>
                <a:srgbClr val="7A1127"/>
              </a:solidFill>
              <a:ln w="76200">
                <a:solidFill>
                  <a:schemeClr val="bg1"/>
                </a:solidFill>
              </a:ln>
            </c:spPr>
            <c:extLst>
              <c:ext xmlns:c16="http://schemas.microsoft.com/office/drawing/2014/chart" uri="{C3380CC4-5D6E-409C-BE32-E72D297353CC}">
                <c16:uniqueId val="{00000003-AD54-4016-8641-2D626CD30C7C}"/>
              </c:ext>
            </c:extLst>
          </c:dPt>
          <c:cat>
            <c:strRef>
              <c:f>Sheet1!$A$2:$A$3</c:f>
              <c:strCache>
                <c:ptCount val="2"/>
                <c:pt idx="0">
                  <c:v>1st Qtr</c:v>
                </c:pt>
                <c:pt idx="1">
                  <c:v>2nd Qtr</c:v>
                </c:pt>
              </c:strCache>
            </c:strRef>
          </c:cat>
          <c:val>
            <c:numRef>
              <c:f>Sheet1!$B$2:$B$3</c:f>
              <c:numCache>
                <c:formatCode>General</c:formatCode>
                <c:ptCount val="2"/>
                <c:pt idx="0">
                  <c:v>95.7</c:v>
                </c:pt>
                <c:pt idx="1">
                  <c:v>4.3</c:v>
                </c:pt>
              </c:numCache>
            </c:numRef>
          </c:val>
          <c:extLst>
            <c:ext xmlns:c16="http://schemas.microsoft.com/office/drawing/2014/chart" uri="{C3380CC4-5D6E-409C-BE32-E72D297353CC}">
              <c16:uniqueId val="{00000004-AD54-4016-8641-2D626CD30C7C}"/>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noFill/>
            </c:spPr>
            <c:extLst>
              <c:ext xmlns:c16="http://schemas.microsoft.com/office/drawing/2014/chart" uri="{C3380CC4-5D6E-409C-BE32-E72D297353CC}">
                <c16:uniqueId val="{00000001-DA26-4014-9246-2E28BF57E1B9}"/>
              </c:ext>
            </c:extLst>
          </c:dPt>
          <c:dPt>
            <c:idx val="1"/>
            <c:bubble3D val="0"/>
            <c:spPr>
              <a:solidFill>
                <a:srgbClr val="7A1127"/>
              </a:solidFill>
              <a:ln w="76200">
                <a:solidFill>
                  <a:schemeClr val="bg1"/>
                </a:solidFill>
              </a:ln>
            </c:spPr>
            <c:extLst>
              <c:ext xmlns:c16="http://schemas.microsoft.com/office/drawing/2014/chart" uri="{C3380CC4-5D6E-409C-BE32-E72D297353CC}">
                <c16:uniqueId val="{00000003-DA26-4014-9246-2E28BF57E1B9}"/>
              </c:ext>
            </c:extLst>
          </c:dPt>
          <c:cat>
            <c:strRef>
              <c:f>Sheet1!$A$2:$A$3</c:f>
              <c:strCache>
                <c:ptCount val="2"/>
                <c:pt idx="0">
                  <c:v>1st Qtr</c:v>
                </c:pt>
                <c:pt idx="1">
                  <c:v>2nd Qtr</c:v>
                </c:pt>
              </c:strCache>
            </c:strRef>
          </c:cat>
          <c:val>
            <c:numRef>
              <c:f>Sheet1!$B$2:$B$3</c:f>
              <c:numCache>
                <c:formatCode>General</c:formatCode>
                <c:ptCount val="2"/>
                <c:pt idx="0">
                  <c:v>85.6</c:v>
                </c:pt>
                <c:pt idx="1">
                  <c:v>14.4</c:v>
                </c:pt>
              </c:numCache>
            </c:numRef>
          </c:val>
          <c:extLst>
            <c:ext xmlns:c16="http://schemas.microsoft.com/office/drawing/2014/chart" uri="{C3380CC4-5D6E-409C-BE32-E72D297353CC}">
              <c16:uniqueId val="{00000004-DA26-4014-9246-2E28BF57E1B9}"/>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5427-44C7-A1E1-B2A7A451AC7E}"/>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5427-44C7-A1E1-B2A7A451AC7E}"/>
              </c:ext>
            </c:extLst>
          </c:dPt>
          <c:cat>
            <c:strRef>
              <c:f>Sheet1!$A$2:$A$3</c:f>
              <c:strCache>
                <c:ptCount val="2"/>
                <c:pt idx="0">
                  <c:v>1st Qtr</c:v>
                </c:pt>
                <c:pt idx="1">
                  <c:v>2nd Qtr</c:v>
                </c:pt>
              </c:strCache>
            </c:strRef>
          </c:cat>
          <c:val>
            <c:numRef>
              <c:f>Sheet1!$B$2:$B$3</c:f>
              <c:numCache>
                <c:formatCode>General</c:formatCode>
                <c:ptCount val="2"/>
                <c:pt idx="0">
                  <c:v>53</c:v>
                </c:pt>
                <c:pt idx="1">
                  <c:v>47</c:v>
                </c:pt>
              </c:numCache>
            </c:numRef>
          </c:val>
          <c:extLst>
            <c:ext xmlns:c16="http://schemas.microsoft.com/office/drawing/2014/chart" uri="{C3380CC4-5D6E-409C-BE32-E72D297353CC}">
              <c16:uniqueId val="{00000004-5427-44C7-A1E1-B2A7A451AC7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0EB5-4CE7-A047-064CE2FBF1B3}"/>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0EB5-4CE7-A047-064CE2FBF1B3}"/>
              </c:ext>
            </c:extLst>
          </c:dPt>
          <c:cat>
            <c:strRef>
              <c:f>Sheet1!$A$2:$A$3</c:f>
              <c:strCache>
                <c:ptCount val="2"/>
                <c:pt idx="0">
                  <c:v>1st Qtr</c:v>
                </c:pt>
                <c:pt idx="1">
                  <c:v>2nd Qtr</c:v>
                </c:pt>
              </c:strCache>
            </c:strRef>
          </c:cat>
          <c:val>
            <c:numRef>
              <c:f>Sheet1!$B$2:$B$3</c:f>
              <c:numCache>
                <c:formatCode>General</c:formatCode>
                <c:ptCount val="2"/>
                <c:pt idx="0">
                  <c:v>16.5</c:v>
                </c:pt>
                <c:pt idx="1">
                  <c:v>83.5</c:v>
                </c:pt>
              </c:numCache>
            </c:numRef>
          </c:val>
          <c:extLst>
            <c:ext xmlns:c16="http://schemas.microsoft.com/office/drawing/2014/chart" uri="{C3380CC4-5D6E-409C-BE32-E72D297353CC}">
              <c16:uniqueId val="{00000004-0EB5-4CE7-A047-064CE2FBF1B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0A05-4628-A134-889718A0AF08}"/>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0A05-4628-A134-889718A0AF08}"/>
              </c:ext>
            </c:extLst>
          </c:dPt>
          <c:cat>
            <c:strRef>
              <c:f>Sheet1!$A$2:$A$3</c:f>
              <c:strCache>
                <c:ptCount val="2"/>
                <c:pt idx="0">
                  <c:v>1st Qtr</c:v>
                </c:pt>
                <c:pt idx="1">
                  <c:v>2nd Qtr</c:v>
                </c:pt>
              </c:strCache>
            </c:strRef>
          </c:cat>
          <c:val>
            <c:numRef>
              <c:f>Sheet1!$B$2:$B$3</c:f>
              <c:numCache>
                <c:formatCode>General</c:formatCode>
                <c:ptCount val="2"/>
                <c:pt idx="0">
                  <c:v>1.8</c:v>
                </c:pt>
                <c:pt idx="1">
                  <c:v>89.1</c:v>
                </c:pt>
              </c:numCache>
            </c:numRef>
          </c:val>
          <c:extLst>
            <c:ext xmlns:c16="http://schemas.microsoft.com/office/drawing/2014/chart" uri="{C3380CC4-5D6E-409C-BE32-E72D297353CC}">
              <c16:uniqueId val="{00000004-0A05-4628-A134-889718A0AF0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CDDC-4738-BAC9-5E1D95D1F909}"/>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CDDC-4738-BAC9-5E1D95D1F909}"/>
              </c:ext>
            </c:extLst>
          </c:dPt>
          <c:cat>
            <c:strRef>
              <c:f>Sheet1!$A$2:$A$3</c:f>
              <c:strCache>
                <c:ptCount val="2"/>
                <c:pt idx="0">
                  <c:v>1st Qtr</c:v>
                </c:pt>
                <c:pt idx="1">
                  <c:v>2nd Qtr</c:v>
                </c:pt>
              </c:strCache>
            </c:strRef>
          </c:cat>
          <c:val>
            <c:numRef>
              <c:f>Sheet1!$B$2:$B$3</c:f>
              <c:numCache>
                <c:formatCode>General</c:formatCode>
                <c:ptCount val="2"/>
                <c:pt idx="0">
                  <c:v>2.1</c:v>
                </c:pt>
                <c:pt idx="1">
                  <c:v>89.1</c:v>
                </c:pt>
              </c:numCache>
            </c:numRef>
          </c:val>
          <c:extLst>
            <c:ext xmlns:c16="http://schemas.microsoft.com/office/drawing/2014/chart" uri="{C3380CC4-5D6E-409C-BE32-E72D297353CC}">
              <c16:uniqueId val="{00000004-CDDC-4738-BAC9-5E1D95D1F90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ABF6-43EE-8594-ED0B5CB9338E}"/>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ABF6-43EE-8594-ED0B5CB9338E}"/>
              </c:ext>
            </c:extLst>
          </c:dPt>
          <c:cat>
            <c:strRef>
              <c:f>Sheet1!$A$2:$A$3</c:f>
              <c:strCache>
                <c:ptCount val="2"/>
                <c:pt idx="0">
                  <c:v>1st Qtr</c:v>
                </c:pt>
                <c:pt idx="1">
                  <c:v>2nd Qtr</c:v>
                </c:pt>
              </c:strCache>
            </c:strRef>
          </c:cat>
          <c:val>
            <c:numRef>
              <c:f>Sheet1!$B$2:$B$3</c:f>
              <c:numCache>
                <c:formatCode>General</c:formatCode>
                <c:ptCount val="2"/>
                <c:pt idx="0">
                  <c:v>2.2000000000000002</c:v>
                </c:pt>
                <c:pt idx="1">
                  <c:v>97.8</c:v>
                </c:pt>
              </c:numCache>
            </c:numRef>
          </c:val>
          <c:extLst>
            <c:ext xmlns:c16="http://schemas.microsoft.com/office/drawing/2014/chart" uri="{C3380CC4-5D6E-409C-BE32-E72D297353CC}">
              <c16:uniqueId val="{00000004-ABF6-43EE-8594-ED0B5CB9338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CDDC-4738-BAC9-5E1D95D1F909}"/>
              </c:ext>
            </c:extLst>
          </c:dPt>
          <c:dPt>
            <c:idx val="1"/>
            <c:bubble3D val="0"/>
            <c:spPr>
              <a:solidFill>
                <a:schemeClr val="accent6">
                  <a:lumMod val="50000"/>
                  <a:lumOff val="50000"/>
                </a:schemeClr>
              </a:solidFill>
              <a:ln w="19050">
                <a:noFill/>
              </a:ln>
              <a:effectLst/>
            </c:spPr>
            <c:extLst>
              <c:ext xmlns:c16="http://schemas.microsoft.com/office/drawing/2014/chart" uri="{C3380CC4-5D6E-409C-BE32-E72D297353CC}">
                <c16:uniqueId val="{00000003-CDDC-4738-BAC9-5E1D95D1F909}"/>
              </c:ext>
            </c:extLst>
          </c:dPt>
          <c:cat>
            <c:strRef>
              <c:f>Sheet1!$A$2:$A$3</c:f>
              <c:strCache>
                <c:ptCount val="2"/>
                <c:pt idx="0">
                  <c:v>1st Qtr</c:v>
                </c:pt>
                <c:pt idx="1">
                  <c:v>2nd Qtr</c:v>
                </c:pt>
              </c:strCache>
            </c:strRef>
          </c:cat>
          <c:val>
            <c:numRef>
              <c:f>Sheet1!$B$2:$B$3</c:f>
              <c:numCache>
                <c:formatCode>General</c:formatCode>
                <c:ptCount val="2"/>
                <c:pt idx="0">
                  <c:v>5.4</c:v>
                </c:pt>
                <c:pt idx="1">
                  <c:v>94.6</c:v>
                </c:pt>
              </c:numCache>
            </c:numRef>
          </c:val>
          <c:extLst>
            <c:ext xmlns:c16="http://schemas.microsoft.com/office/drawing/2014/chart" uri="{C3380CC4-5D6E-409C-BE32-E72D297353CC}">
              <c16:uniqueId val="{00000004-CDDC-4738-BAC9-5E1D95D1F90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6C2B4"/>
              </a:solidFill>
              <a:ln w="19050">
                <a:noFill/>
              </a:ln>
              <a:effectLst/>
            </c:spPr>
            <c:extLst>
              <c:ext xmlns:c16="http://schemas.microsoft.com/office/drawing/2014/chart" uri="{C3380CC4-5D6E-409C-BE32-E72D297353CC}">
                <c16:uniqueId val="{00000001-4323-4490-BF09-28AEC00E7659}"/>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4323-4490-BF09-28AEC00E7659}"/>
              </c:ext>
            </c:extLst>
          </c:dPt>
          <c:cat>
            <c:strRef>
              <c:f>Sheet1!$A$2:$A$3</c:f>
              <c:strCache>
                <c:ptCount val="2"/>
                <c:pt idx="0">
                  <c:v>1st Qtr</c:v>
                </c:pt>
                <c:pt idx="1">
                  <c:v>2nd Qtr</c:v>
                </c:pt>
              </c:strCache>
            </c:strRef>
          </c:cat>
          <c:val>
            <c:numRef>
              <c:f>Sheet1!$B$2:$B$3</c:f>
              <c:numCache>
                <c:formatCode>General</c:formatCode>
                <c:ptCount val="2"/>
                <c:pt idx="0">
                  <c:v>25.6</c:v>
                </c:pt>
                <c:pt idx="1">
                  <c:v>74.400000000000006</c:v>
                </c:pt>
              </c:numCache>
            </c:numRef>
          </c:val>
          <c:extLst>
            <c:ext xmlns:c16="http://schemas.microsoft.com/office/drawing/2014/chart" uri="{C3380CC4-5D6E-409C-BE32-E72D297353CC}">
              <c16:uniqueId val="{00000004-4323-4490-BF09-28AEC00E765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ABF6-43EE-8594-ED0B5CB9338E}"/>
              </c:ext>
            </c:extLst>
          </c:dPt>
          <c:dPt>
            <c:idx val="1"/>
            <c:bubble3D val="0"/>
            <c:spPr>
              <a:solidFill>
                <a:schemeClr val="accent5">
                  <a:lumMod val="60000"/>
                  <a:lumOff val="40000"/>
                </a:schemeClr>
              </a:solidFill>
              <a:ln w="19050">
                <a:noFill/>
              </a:ln>
              <a:effectLst/>
            </c:spPr>
            <c:extLst>
              <c:ext xmlns:c16="http://schemas.microsoft.com/office/drawing/2014/chart" uri="{C3380CC4-5D6E-409C-BE32-E72D297353CC}">
                <c16:uniqueId val="{00000003-ABF6-43EE-8594-ED0B5CB9338E}"/>
              </c:ext>
            </c:extLst>
          </c:dPt>
          <c:cat>
            <c:strRef>
              <c:f>Sheet1!$A$2:$A$3</c:f>
              <c:strCache>
                <c:ptCount val="2"/>
                <c:pt idx="0">
                  <c:v>1st Qtr</c:v>
                </c:pt>
                <c:pt idx="1">
                  <c:v>2nd Qtr</c:v>
                </c:pt>
              </c:strCache>
            </c:strRef>
          </c:cat>
          <c:val>
            <c:numRef>
              <c:f>Sheet1!$B$2:$B$3</c:f>
              <c:numCache>
                <c:formatCode>General</c:formatCode>
                <c:ptCount val="2"/>
                <c:pt idx="0">
                  <c:v>7.6</c:v>
                </c:pt>
                <c:pt idx="1">
                  <c:v>92.4</c:v>
                </c:pt>
              </c:numCache>
            </c:numRef>
          </c:val>
          <c:extLst>
            <c:ext xmlns:c16="http://schemas.microsoft.com/office/drawing/2014/chart" uri="{C3380CC4-5D6E-409C-BE32-E72D297353CC}">
              <c16:uniqueId val="{00000004-ABF6-43EE-8594-ED0B5CB9338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6C2B4"/>
              </a:solidFill>
              <a:ln w="19050">
                <a:noFill/>
              </a:ln>
              <a:effectLst/>
            </c:spPr>
            <c:extLst>
              <c:ext xmlns:c16="http://schemas.microsoft.com/office/drawing/2014/chart" uri="{C3380CC4-5D6E-409C-BE32-E72D297353CC}">
                <c16:uniqueId val="{00000001-9064-457C-A224-41A1E07DFC27}"/>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9064-457C-A224-41A1E07DFC27}"/>
              </c:ext>
            </c:extLst>
          </c:dPt>
          <c:cat>
            <c:strRef>
              <c:f>Sheet1!$A$2:$A$3</c:f>
              <c:strCache>
                <c:ptCount val="2"/>
                <c:pt idx="0">
                  <c:v>1st Qtr</c:v>
                </c:pt>
                <c:pt idx="1">
                  <c:v>2nd Qtr</c:v>
                </c:pt>
              </c:strCache>
            </c:strRef>
          </c:cat>
          <c:val>
            <c:numRef>
              <c:f>Sheet1!$B$2:$B$3</c:f>
              <c:numCache>
                <c:formatCode>General</c:formatCode>
                <c:ptCount val="2"/>
                <c:pt idx="0">
                  <c:v>8.8000000000000007</c:v>
                </c:pt>
                <c:pt idx="1">
                  <c:v>71.2</c:v>
                </c:pt>
              </c:numCache>
            </c:numRef>
          </c:val>
          <c:extLst>
            <c:ext xmlns:c16="http://schemas.microsoft.com/office/drawing/2014/chart" uri="{C3380CC4-5D6E-409C-BE32-E72D297353CC}">
              <c16:uniqueId val="{00000004-9064-457C-A224-41A1E07DFC2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6C2B4"/>
              </a:solidFill>
              <a:ln w="19050">
                <a:noFill/>
              </a:ln>
              <a:effectLst/>
            </c:spPr>
            <c:extLst>
              <c:ext xmlns:c16="http://schemas.microsoft.com/office/drawing/2014/chart" uri="{C3380CC4-5D6E-409C-BE32-E72D297353CC}">
                <c16:uniqueId val="{00000001-ABC6-40C0-8ED7-559AA56785A1}"/>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ABC6-40C0-8ED7-559AA56785A1}"/>
              </c:ext>
            </c:extLst>
          </c:dPt>
          <c:cat>
            <c:strRef>
              <c:f>Sheet1!$A$2:$A$3</c:f>
              <c:strCache>
                <c:ptCount val="2"/>
                <c:pt idx="0">
                  <c:v>1st Qtr</c:v>
                </c:pt>
                <c:pt idx="1">
                  <c:v>2nd Qtr</c:v>
                </c:pt>
              </c:strCache>
            </c:strRef>
          </c:cat>
          <c:val>
            <c:numRef>
              <c:f>Sheet1!$B$2:$B$3</c:f>
              <c:numCache>
                <c:formatCode>General</c:formatCode>
                <c:ptCount val="2"/>
                <c:pt idx="0">
                  <c:v>3.5</c:v>
                </c:pt>
                <c:pt idx="1">
                  <c:v>96.5</c:v>
                </c:pt>
              </c:numCache>
            </c:numRef>
          </c:val>
          <c:extLst>
            <c:ext xmlns:c16="http://schemas.microsoft.com/office/drawing/2014/chart" uri="{C3380CC4-5D6E-409C-BE32-E72D297353CC}">
              <c16:uniqueId val="{00000004-ABC6-40C0-8ED7-559AA56785A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C22C3E"/>
              </a:solidFill>
              <a:ln w="19050">
                <a:noFill/>
              </a:ln>
              <a:effectLst/>
            </c:spPr>
            <c:extLst>
              <c:ext xmlns:c16="http://schemas.microsoft.com/office/drawing/2014/chart" uri="{C3380CC4-5D6E-409C-BE32-E72D297353CC}">
                <c16:uniqueId val="{00000001-4B56-407B-AAD2-29E8F0B78E81}"/>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4B56-407B-AAD2-29E8F0B78E81}"/>
              </c:ext>
            </c:extLst>
          </c:dPt>
          <c:cat>
            <c:strRef>
              <c:f>Sheet1!$A$2:$A$3</c:f>
              <c:strCache>
                <c:ptCount val="2"/>
                <c:pt idx="0">
                  <c:v>1st Qtr</c:v>
                </c:pt>
                <c:pt idx="1">
                  <c:v>2nd Qtr</c:v>
                </c:pt>
              </c:strCache>
            </c:strRef>
          </c:cat>
          <c:val>
            <c:numRef>
              <c:f>Sheet1!$B$2:$B$3</c:f>
              <c:numCache>
                <c:formatCode>General</c:formatCode>
                <c:ptCount val="2"/>
                <c:pt idx="0">
                  <c:v>19.2</c:v>
                </c:pt>
                <c:pt idx="1">
                  <c:v>71.8</c:v>
                </c:pt>
              </c:numCache>
            </c:numRef>
          </c:val>
          <c:extLst>
            <c:ext xmlns:c16="http://schemas.microsoft.com/office/drawing/2014/chart" uri="{C3380CC4-5D6E-409C-BE32-E72D297353CC}">
              <c16:uniqueId val="{00000004-4B56-407B-AAD2-29E8F0B78E8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3F9E22-C0A8-4451-876A-7721105D0C1F}" type="datetimeFigureOut">
              <a:rPr lang="en-US" smtClean="0"/>
              <a:t>3/6/2019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7C02FD-3D90-4CED-B4DB-46D4AE60B947}" type="slidenum">
              <a:rPr lang="en-US" smtClean="0"/>
              <a:t>‹#›</a:t>
            </a:fld>
            <a:endParaRPr lang="en-US"/>
          </a:p>
        </p:txBody>
      </p:sp>
    </p:spTree>
    <p:extLst>
      <p:ext uri="{BB962C8B-B14F-4D97-AF65-F5344CB8AC3E}">
        <p14:creationId xmlns:p14="http://schemas.microsoft.com/office/powerpoint/2010/main" val="835523038"/>
      </p:ext>
    </p:extLst>
  </p:cSld>
  <p:clrMap bg1="lt1" tx1="dk1" bg2="lt2" tx2="dk2" accent1="accent1" accent2="accent2" accent3="accent3" accent4="accent4" accent5="accent5" accent6="accent6" hlink="hlink" folHlink="folHlink"/>
  <p:notesStyle>
    <a:lvl1pPr marL="0" algn="l" defTabSz="1828526" rtl="0" eaLnBrk="1" latinLnBrk="0" hangingPunct="1">
      <a:defRPr sz="2400" kern="1200">
        <a:solidFill>
          <a:schemeClr val="tx1"/>
        </a:solidFill>
        <a:latin typeface="+mn-lt"/>
        <a:ea typeface="+mn-ea"/>
        <a:cs typeface="+mn-cs"/>
      </a:defRPr>
    </a:lvl1pPr>
    <a:lvl2pPr marL="914263" algn="l" defTabSz="1828526" rtl="0" eaLnBrk="1" latinLnBrk="0" hangingPunct="1">
      <a:defRPr sz="2400" kern="1200">
        <a:solidFill>
          <a:schemeClr val="tx1"/>
        </a:solidFill>
        <a:latin typeface="+mn-lt"/>
        <a:ea typeface="+mn-ea"/>
        <a:cs typeface="+mn-cs"/>
      </a:defRPr>
    </a:lvl2pPr>
    <a:lvl3pPr marL="1828526" algn="l" defTabSz="1828526" rtl="0" eaLnBrk="1" latinLnBrk="0" hangingPunct="1">
      <a:defRPr sz="2400" kern="1200">
        <a:solidFill>
          <a:schemeClr val="tx1"/>
        </a:solidFill>
        <a:latin typeface="+mn-lt"/>
        <a:ea typeface="+mn-ea"/>
        <a:cs typeface="+mn-cs"/>
      </a:defRPr>
    </a:lvl3pPr>
    <a:lvl4pPr marL="2742789" algn="l" defTabSz="1828526" rtl="0" eaLnBrk="1" latinLnBrk="0" hangingPunct="1">
      <a:defRPr sz="2400" kern="1200">
        <a:solidFill>
          <a:schemeClr val="tx1"/>
        </a:solidFill>
        <a:latin typeface="+mn-lt"/>
        <a:ea typeface="+mn-ea"/>
        <a:cs typeface="+mn-cs"/>
      </a:defRPr>
    </a:lvl4pPr>
    <a:lvl5pPr marL="3657051" algn="l" defTabSz="1828526" rtl="0" eaLnBrk="1" latinLnBrk="0" hangingPunct="1">
      <a:defRPr sz="2400" kern="1200">
        <a:solidFill>
          <a:schemeClr val="tx1"/>
        </a:solidFill>
        <a:latin typeface="+mn-lt"/>
        <a:ea typeface="+mn-ea"/>
        <a:cs typeface="+mn-cs"/>
      </a:defRPr>
    </a:lvl5pPr>
    <a:lvl6pPr marL="4571314" algn="l" defTabSz="1828526" rtl="0" eaLnBrk="1" latinLnBrk="0" hangingPunct="1">
      <a:defRPr sz="2400" kern="1200">
        <a:solidFill>
          <a:schemeClr val="tx1"/>
        </a:solidFill>
        <a:latin typeface="+mn-lt"/>
        <a:ea typeface="+mn-ea"/>
        <a:cs typeface="+mn-cs"/>
      </a:defRPr>
    </a:lvl6pPr>
    <a:lvl7pPr marL="5485577" algn="l" defTabSz="1828526" rtl="0" eaLnBrk="1" latinLnBrk="0" hangingPunct="1">
      <a:defRPr sz="2400" kern="1200">
        <a:solidFill>
          <a:schemeClr val="tx1"/>
        </a:solidFill>
        <a:latin typeface="+mn-lt"/>
        <a:ea typeface="+mn-ea"/>
        <a:cs typeface="+mn-cs"/>
      </a:defRPr>
    </a:lvl7pPr>
    <a:lvl8pPr marL="6399840" algn="l" defTabSz="1828526" rtl="0" eaLnBrk="1" latinLnBrk="0" hangingPunct="1">
      <a:defRPr sz="2400" kern="1200">
        <a:solidFill>
          <a:schemeClr val="tx1"/>
        </a:solidFill>
        <a:latin typeface="+mn-lt"/>
        <a:ea typeface="+mn-ea"/>
        <a:cs typeface="+mn-cs"/>
      </a:defRPr>
    </a:lvl8pPr>
    <a:lvl9pPr marL="7314103" algn="l" defTabSz="1828526"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strides have been made in the prevention of underage drinking over the past decade, but there is still more work to do.</a:t>
            </a:r>
          </a:p>
        </p:txBody>
      </p:sp>
      <p:sp>
        <p:nvSpPr>
          <p:cNvPr id="4" name="Slide Number Placeholder 3"/>
          <p:cNvSpPr>
            <a:spLocks noGrp="1"/>
          </p:cNvSpPr>
          <p:nvPr>
            <p:ph type="sldNum" sz="quarter" idx="5"/>
          </p:nvPr>
        </p:nvSpPr>
        <p:spPr/>
        <p:txBody>
          <a:bodyPr/>
          <a:lstStyle/>
          <a:p>
            <a:fld id="{5E7C02FD-3D90-4CED-B4DB-46D4AE60B947}" type="slidenum">
              <a:rPr lang="en-US" smtClean="0"/>
              <a:t>13</a:t>
            </a:fld>
            <a:endParaRPr lang="en-US"/>
          </a:p>
        </p:txBody>
      </p:sp>
    </p:spTree>
    <p:extLst>
      <p:ext uri="{BB962C8B-B14F-4D97-AF65-F5344CB8AC3E}">
        <p14:creationId xmlns:p14="http://schemas.microsoft.com/office/powerpoint/2010/main" val="3438720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Prevention is a proactive approach; creating an environment that promotes the health and well-being of individuals, families and communities, which prevents problems before they occur.</a:t>
            </a:r>
          </a:p>
        </p:txBody>
      </p:sp>
      <p:sp>
        <p:nvSpPr>
          <p:cNvPr id="4" name="Slide Number Placeholder 3"/>
          <p:cNvSpPr>
            <a:spLocks noGrp="1"/>
          </p:cNvSpPr>
          <p:nvPr>
            <p:ph type="sldNum" sz="quarter" idx="5"/>
          </p:nvPr>
        </p:nvSpPr>
        <p:spPr/>
        <p:txBody>
          <a:bodyPr/>
          <a:lstStyle/>
          <a:p>
            <a:fld id="{5E7C02FD-3D90-4CED-B4DB-46D4AE60B947}" type="slidenum">
              <a:rPr lang="en-US" smtClean="0"/>
              <a:t>23</a:t>
            </a:fld>
            <a:endParaRPr lang="en-US"/>
          </a:p>
        </p:txBody>
      </p:sp>
    </p:spTree>
    <p:extLst>
      <p:ext uri="{BB962C8B-B14F-4D97-AF65-F5344CB8AC3E}">
        <p14:creationId xmlns:p14="http://schemas.microsoft.com/office/powerpoint/2010/main" val="3220520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cigarette use is declining among youth in the state. However, use of other tobacco products has remained steady or increased.</a:t>
            </a:r>
          </a:p>
        </p:txBody>
      </p:sp>
      <p:sp>
        <p:nvSpPr>
          <p:cNvPr id="4" name="Slide Number Placeholder 3"/>
          <p:cNvSpPr>
            <a:spLocks noGrp="1"/>
          </p:cNvSpPr>
          <p:nvPr>
            <p:ph type="sldNum" sz="quarter" idx="5"/>
          </p:nvPr>
        </p:nvSpPr>
        <p:spPr/>
        <p:txBody>
          <a:bodyPr/>
          <a:lstStyle/>
          <a:p>
            <a:fld id="{5E7C02FD-3D90-4CED-B4DB-46D4AE60B947}" type="slidenum">
              <a:rPr lang="en-US" smtClean="0"/>
              <a:t>25</a:t>
            </a:fld>
            <a:endParaRPr lang="en-US"/>
          </a:p>
        </p:txBody>
      </p:sp>
    </p:spTree>
    <p:extLst>
      <p:ext uri="{BB962C8B-B14F-4D97-AF65-F5344CB8AC3E}">
        <p14:creationId xmlns:p14="http://schemas.microsoft.com/office/powerpoint/2010/main" val="1799326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C02FD-3D90-4CED-B4DB-46D4AE60B947}" type="slidenum">
              <a:rPr lang="en-US" smtClean="0"/>
              <a:t>26</a:t>
            </a:fld>
            <a:endParaRPr lang="en-US"/>
          </a:p>
        </p:txBody>
      </p:sp>
    </p:spTree>
    <p:extLst>
      <p:ext uri="{BB962C8B-B14F-4D97-AF65-F5344CB8AC3E}">
        <p14:creationId xmlns:p14="http://schemas.microsoft.com/office/powerpoint/2010/main" val="465889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C02FD-3D90-4CED-B4DB-46D4AE60B947}" type="slidenum">
              <a:rPr lang="en-US" smtClean="0"/>
              <a:t>27</a:t>
            </a:fld>
            <a:endParaRPr lang="en-US"/>
          </a:p>
        </p:txBody>
      </p:sp>
    </p:spTree>
    <p:extLst>
      <p:ext uri="{BB962C8B-B14F-4D97-AF65-F5344CB8AC3E}">
        <p14:creationId xmlns:p14="http://schemas.microsoft.com/office/powerpoint/2010/main" val="1914164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C02FD-3D90-4CED-B4DB-46D4AE60B947}" type="slidenum">
              <a:rPr lang="en-US" smtClean="0"/>
              <a:t>28</a:t>
            </a:fld>
            <a:endParaRPr lang="en-US"/>
          </a:p>
        </p:txBody>
      </p:sp>
    </p:spTree>
    <p:extLst>
      <p:ext uri="{BB962C8B-B14F-4D97-AF65-F5344CB8AC3E}">
        <p14:creationId xmlns:p14="http://schemas.microsoft.com/office/powerpoint/2010/main" val="2734458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Tobacco is the leading preventable cause of death in the US and takes a tremendous toll on lives in ND.  When we prevent tobacco use and exposure to secondhand smoke, we prevent disease, suffering and death, and save money on healthcare expenditures and productivity losses.</a:t>
            </a:r>
          </a:p>
        </p:txBody>
      </p:sp>
      <p:sp>
        <p:nvSpPr>
          <p:cNvPr id="4" name="Slide Number Placeholder 3"/>
          <p:cNvSpPr>
            <a:spLocks noGrp="1"/>
          </p:cNvSpPr>
          <p:nvPr>
            <p:ph type="sldNum" sz="quarter" idx="5"/>
          </p:nvPr>
        </p:nvSpPr>
        <p:spPr/>
        <p:txBody>
          <a:bodyPr/>
          <a:lstStyle/>
          <a:p>
            <a:fld id="{5E7C02FD-3D90-4CED-B4DB-46D4AE60B947}" type="slidenum">
              <a:rPr lang="en-US" smtClean="0"/>
              <a:t>29</a:t>
            </a:fld>
            <a:endParaRPr lang="en-US"/>
          </a:p>
        </p:txBody>
      </p:sp>
    </p:spTree>
    <p:extLst>
      <p:ext uri="{BB962C8B-B14F-4D97-AF65-F5344CB8AC3E}">
        <p14:creationId xmlns:p14="http://schemas.microsoft.com/office/powerpoint/2010/main" val="1092955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Marijuana Use in ND is higher among youth than adults. When compared to national rates, marijuana use in the state is generally lower. Young adults often overestimate how frequently their peers are using marijuana which can influence personal decisions surrounding marijuana use.</a:t>
            </a:r>
          </a:p>
        </p:txBody>
      </p:sp>
      <p:sp>
        <p:nvSpPr>
          <p:cNvPr id="4" name="Slide Number Placeholder 3"/>
          <p:cNvSpPr>
            <a:spLocks noGrp="1"/>
          </p:cNvSpPr>
          <p:nvPr>
            <p:ph type="sldNum" sz="quarter" idx="5"/>
          </p:nvPr>
        </p:nvSpPr>
        <p:spPr/>
        <p:txBody>
          <a:bodyPr/>
          <a:lstStyle/>
          <a:p>
            <a:fld id="{5E7C02FD-3D90-4CED-B4DB-46D4AE60B947}" type="slidenum">
              <a:rPr lang="en-US" smtClean="0"/>
              <a:t>31</a:t>
            </a:fld>
            <a:endParaRPr lang="en-US"/>
          </a:p>
        </p:txBody>
      </p:sp>
    </p:spTree>
    <p:extLst>
      <p:ext uri="{BB962C8B-B14F-4D97-AF65-F5344CB8AC3E}">
        <p14:creationId xmlns:p14="http://schemas.microsoft.com/office/powerpoint/2010/main" val="1653414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526" rtl="0" eaLnBrk="1" fontAlgn="auto" latinLnBrk="0" hangingPunct="1">
              <a:lnSpc>
                <a:spcPct val="100000"/>
              </a:lnSpc>
              <a:spcBef>
                <a:spcPts val="0"/>
              </a:spcBef>
              <a:spcAft>
                <a:spcPts val="0"/>
              </a:spcAft>
              <a:buClrTx/>
              <a:buSzTx/>
              <a:buFontTx/>
              <a:buNone/>
              <a:tabLst/>
              <a:defRPr/>
            </a:pPr>
            <a:r>
              <a:rPr lang="en-US" dirty="0"/>
              <a:t>Marijuana Use in ND is higher among youth than adults. When compared to national rates, marijuana use in the state is generally lower. Young adults often overestimate how frequently their peers are using marijuana which can influence personal decisions surrounding marijuana use.</a:t>
            </a:r>
          </a:p>
          <a:p>
            <a:endParaRPr lang="en-US" dirty="0"/>
          </a:p>
        </p:txBody>
      </p:sp>
      <p:sp>
        <p:nvSpPr>
          <p:cNvPr id="4" name="Slide Number Placeholder 3"/>
          <p:cNvSpPr>
            <a:spLocks noGrp="1"/>
          </p:cNvSpPr>
          <p:nvPr>
            <p:ph type="sldNum" sz="quarter" idx="5"/>
          </p:nvPr>
        </p:nvSpPr>
        <p:spPr/>
        <p:txBody>
          <a:bodyPr/>
          <a:lstStyle/>
          <a:p>
            <a:fld id="{5E7C02FD-3D90-4CED-B4DB-46D4AE60B947}" type="slidenum">
              <a:rPr lang="en-US" smtClean="0"/>
              <a:t>32</a:t>
            </a:fld>
            <a:endParaRPr lang="en-US"/>
          </a:p>
        </p:txBody>
      </p:sp>
    </p:spTree>
    <p:extLst>
      <p:ext uri="{BB962C8B-B14F-4D97-AF65-F5344CB8AC3E}">
        <p14:creationId xmlns:p14="http://schemas.microsoft.com/office/powerpoint/2010/main" val="541052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Marijuana Use in ND is higher among youth than adults. When compared to national rates, marijuana use in the state is generally lower. Young adults often overestimate how frequently their peers are using marijuana which can influence personal decisions surrounding marijuana use.</a:t>
            </a:r>
          </a:p>
        </p:txBody>
      </p:sp>
      <p:sp>
        <p:nvSpPr>
          <p:cNvPr id="4" name="Slide Number Placeholder 3"/>
          <p:cNvSpPr>
            <a:spLocks noGrp="1"/>
          </p:cNvSpPr>
          <p:nvPr>
            <p:ph type="sldNum" sz="quarter" idx="5"/>
          </p:nvPr>
        </p:nvSpPr>
        <p:spPr/>
        <p:txBody>
          <a:bodyPr/>
          <a:lstStyle/>
          <a:p>
            <a:fld id="{5E7C02FD-3D90-4CED-B4DB-46D4AE60B947}" type="slidenum">
              <a:rPr lang="en-US" smtClean="0"/>
              <a:t>33</a:t>
            </a:fld>
            <a:endParaRPr lang="en-US"/>
          </a:p>
        </p:txBody>
      </p:sp>
    </p:spTree>
    <p:extLst>
      <p:ext uri="{BB962C8B-B14F-4D97-AF65-F5344CB8AC3E}">
        <p14:creationId xmlns:p14="http://schemas.microsoft.com/office/powerpoint/2010/main" val="4125880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526" rtl="0" eaLnBrk="1" fontAlgn="auto" latinLnBrk="0" hangingPunct="1">
              <a:lnSpc>
                <a:spcPct val="100000"/>
              </a:lnSpc>
              <a:spcBef>
                <a:spcPts val="0"/>
              </a:spcBef>
              <a:spcAft>
                <a:spcPts val="0"/>
              </a:spcAft>
              <a:buClrTx/>
              <a:buSzTx/>
              <a:buFontTx/>
              <a:buNone/>
              <a:tabLst/>
              <a:defRPr/>
            </a:pPr>
            <a:r>
              <a:rPr lang="en-US" dirty="0"/>
              <a:t>Marijuana Use in ND is higher among youth than adults. When compared to national rates, marijuana use in the state is generally lower. Young adults often overestimate how frequently their peers are using marijuana which can influence personal decisions surrounding marijuana use.</a:t>
            </a:r>
          </a:p>
          <a:p>
            <a:endParaRPr lang="en-US" dirty="0"/>
          </a:p>
        </p:txBody>
      </p:sp>
      <p:sp>
        <p:nvSpPr>
          <p:cNvPr id="4" name="Slide Number Placeholder 3"/>
          <p:cNvSpPr>
            <a:spLocks noGrp="1"/>
          </p:cNvSpPr>
          <p:nvPr>
            <p:ph type="sldNum" sz="quarter" idx="5"/>
          </p:nvPr>
        </p:nvSpPr>
        <p:spPr/>
        <p:txBody>
          <a:bodyPr/>
          <a:lstStyle/>
          <a:p>
            <a:fld id="{5E7C02FD-3D90-4CED-B4DB-46D4AE60B947}" type="slidenum">
              <a:rPr lang="en-US" smtClean="0"/>
              <a:t>34</a:t>
            </a:fld>
            <a:endParaRPr lang="en-US"/>
          </a:p>
        </p:txBody>
      </p:sp>
    </p:spTree>
    <p:extLst>
      <p:ext uri="{BB962C8B-B14F-4D97-AF65-F5344CB8AC3E}">
        <p14:creationId xmlns:p14="http://schemas.microsoft.com/office/powerpoint/2010/main" val="208367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is underage drinking against the law, but there are also many consequences to underage drinking impacting health and safety.</a:t>
            </a:r>
          </a:p>
        </p:txBody>
      </p:sp>
      <p:sp>
        <p:nvSpPr>
          <p:cNvPr id="4" name="Slide Number Placeholder 3"/>
          <p:cNvSpPr>
            <a:spLocks noGrp="1"/>
          </p:cNvSpPr>
          <p:nvPr>
            <p:ph type="sldNum" sz="quarter" idx="5"/>
          </p:nvPr>
        </p:nvSpPr>
        <p:spPr/>
        <p:txBody>
          <a:bodyPr/>
          <a:lstStyle/>
          <a:p>
            <a:fld id="{5E7C02FD-3D90-4CED-B4DB-46D4AE60B947}" type="slidenum">
              <a:rPr lang="en-US" smtClean="0"/>
              <a:t>14</a:t>
            </a:fld>
            <a:endParaRPr lang="en-US"/>
          </a:p>
        </p:txBody>
      </p:sp>
    </p:spTree>
    <p:extLst>
      <p:ext uri="{BB962C8B-B14F-4D97-AF65-F5344CB8AC3E}">
        <p14:creationId xmlns:p14="http://schemas.microsoft.com/office/powerpoint/2010/main" val="2971251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efforts to legalize marijuana continue, there is an increasing perception that marijuana is not harmful or addictive. </a:t>
            </a:r>
          </a:p>
          <a:p>
            <a:r>
              <a:rPr lang="en-US" dirty="0"/>
              <a:t>The reality is that marijuana can cause major health, safety, social, and learning problems - especially in adolescents.</a:t>
            </a:r>
          </a:p>
        </p:txBody>
      </p:sp>
      <p:sp>
        <p:nvSpPr>
          <p:cNvPr id="4" name="Slide Number Placeholder 3"/>
          <p:cNvSpPr>
            <a:spLocks noGrp="1"/>
          </p:cNvSpPr>
          <p:nvPr>
            <p:ph type="sldNum" sz="quarter" idx="5"/>
          </p:nvPr>
        </p:nvSpPr>
        <p:spPr/>
        <p:txBody>
          <a:bodyPr/>
          <a:lstStyle/>
          <a:p>
            <a:fld id="{5E7C02FD-3D90-4CED-B4DB-46D4AE60B947}" type="slidenum">
              <a:rPr lang="en-US" smtClean="0"/>
              <a:t>35</a:t>
            </a:fld>
            <a:endParaRPr lang="en-US"/>
          </a:p>
        </p:txBody>
      </p:sp>
    </p:spTree>
    <p:extLst>
      <p:ext uri="{BB962C8B-B14F-4D97-AF65-F5344CB8AC3E}">
        <p14:creationId xmlns:p14="http://schemas.microsoft.com/office/powerpoint/2010/main" val="1888054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efforts to legalize marijuana continue, there is an increasing perception that marijuana is not harmful or addictive. </a:t>
            </a:r>
          </a:p>
          <a:p>
            <a:r>
              <a:rPr lang="en-US" dirty="0"/>
              <a:t>The reality is that marijuana can cause major health, safety, social, and learning problems - especially in adolescents.</a:t>
            </a:r>
          </a:p>
        </p:txBody>
      </p:sp>
      <p:sp>
        <p:nvSpPr>
          <p:cNvPr id="4" name="Slide Number Placeholder 3"/>
          <p:cNvSpPr>
            <a:spLocks noGrp="1"/>
          </p:cNvSpPr>
          <p:nvPr>
            <p:ph type="sldNum" sz="quarter" idx="5"/>
          </p:nvPr>
        </p:nvSpPr>
        <p:spPr/>
        <p:txBody>
          <a:bodyPr/>
          <a:lstStyle/>
          <a:p>
            <a:fld id="{5E7C02FD-3D90-4CED-B4DB-46D4AE60B947}" type="slidenum">
              <a:rPr lang="en-US" smtClean="0"/>
              <a:t>36</a:t>
            </a:fld>
            <a:endParaRPr lang="en-US"/>
          </a:p>
        </p:txBody>
      </p:sp>
    </p:spTree>
    <p:extLst>
      <p:ext uri="{BB962C8B-B14F-4D97-AF65-F5344CB8AC3E}">
        <p14:creationId xmlns:p14="http://schemas.microsoft.com/office/powerpoint/2010/main" val="2017311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Prescription opioid misuse and overdose is a growing concern across the nation and in ND communities.</a:t>
            </a:r>
          </a:p>
        </p:txBody>
      </p:sp>
      <p:sp>
        <p:nvSpPr>
          <p:cNvPr id="4" name="Slide Number Placeholder 3"/>
          <p:cNvSpPr>
            <a:spLocks noGrp="1"/>
          </p:cNvSpPr>
          <p:nvPr>
            <p:ph type="sldNum" sz="quarter" idx="5"/>
          </p:nvPr>
        </p:nvSpPr>
        <p:spPr/>
        <p:txBody>
          <a:bodyPr/>
          <a:lstStyle/>
          <a:p>
            <a:fld id="{5E7C02FD-3D90-4CED-B4DB-46D4AE60B947}" type="slidenum">
              <a:rPr lang="en-US" smtClean="0"/>
              <a:t>38</a:t>
            </a:fld>
            <a:endParaRPr lang="en-US"/>
          </a:p>
        </p:txBody>
      </p:sp>
    </p:spTree>
    <p:extLst>
      <p:ext uri="{BB962C8B-B14F-4D97-AF65-F5344CB8AC3E}">
        <p14:creationId xmlns:p14="http://schemas.microsoft.com/office/powerpoint/2010/main" val="3662466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C02FD-3D90-4CED-B4DB-46D4AE60B947}" type="slidenum">
              <a:rPr lang="en-US" smtClean="0"/>
              <a:t>40</a:t>
            </a:fld>
            <a:endParaRPr lang="en-US"/>
          </a:p>
        </p:txBody>
      </p:sp>
    </p:spTree>
    <p:extLst>
      <p:ext uri="{BB962C8B-B14F-4D97-AF65-F5344CB8AC3E}">
        <p14:creationId xmlns:p14="http://schemas.microsoft.com/office/powerpoint/2010/main" val="1269930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to prescription medications is a key risk factor relating to the misuse of and addiction to prescription opioid medication.</a:t>
            </a:r>
          </a:p>
        </p:txBody>
      </p:sp>
      <p:sp>
        <p:nvSpPr>
          <p:cNvPr id="4" name="Slide Number Placeholder 3"/>
          <p:cNvSpPr>
            <a:spLocks noGrp="1"/>
          </p:cNvSpPr>
          <p:nvPr>
            <p:ph type="sldNum" sz="quarter" idx="5"/>
          </p:nvPr>
        </p:nvSpPr>
        <p:spPr/>
        <p:txBody>
          <a:bodyPr/>
          <a:lstStyle/>
          <a:p>
            <a:fld id="{5E7C02FD-3D90-4CED-B4DB-46D4AE60B947}" type="slidenum">
              <a:rPr lang="en-US" smtClean="0"/>
              <a:t>41</a:t>
            </a:fld>
            <a:endParaRPr lang="en-US"/>
          </a:p>
        </p:txBody>
      </p:sp>
    </p:spTree>
    <p:extLst>
      <p:ext uri="{BB962C8B-B14F-4D97-AF65-F5344CB8AC3E}">
        <p14:creationId xmlns:p14="http://schemas.microsoft.com/office/powerpoint/2010/main" val="468238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to prescription medications is a key risk factor relating to the misuse of and addiction to prescription opioid medication.</a:t>
            </a:r>
          </a:p>
        </p:txBody>
      </p:sp>
      <p:sp>
        <p:nvSpPr>
          <p:cNvPr id="4" name="Slide Number Placeholder 3"/>
          <p:cNvSpPr>
            <a:spLocks noGrp="1"/>
          </p:cNvSpPr>
          <p:nvPr>
            <p:ph type="sldNum" sz="quarter" idx="5"/>
          </p:nvPr>
        </p:nvSpPr>
        <p:spPr/>
        <p:txBody>
          <a:bodyPr/>
          <a:lstStyle/>
          <a:p>
            <a:fld id="{5E7C02FD-3D90-4CED-B4DB-46D4AE60B947}" type="slidenum">
              <a:rPr lang="en-US" smtClean="0"/>
              <a:t>42</a:t>
            </a:fld>
            <a:endParaRPr lang="en-US"/>
          </a:p>
        </p:txBody>
      </p:sp>
    </p:spTree>
    <p:extLst>
      <p:ext uri="{BB962C8B-B14F-4D97-AF65-F5344CB8AC3E}">
        <p14:creationId xmlns:p14="http://schemas.microsoft.com/office/powerpoint/2010/main" val="1261466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Illicit drug use is relatively low in ND.</a:t>
            </a:r>
          </a:p>
        </p:txBody>
      </p:sp>
      <p:sp>
        <p:nvSpPr>
          <p:cNvPr id="4" name="Slide Number Placeholder 3"/>
          <p:cNvSpPr>
            <a:spLocks noGrp="1"/>
          </p:cNvSpPr>
          <p:nvPr>
            <p:ph type="sldNum" sz="quarter" idx="5"/>
          </p:nvPr>
        </p:nvSpPr>
        <p:spPr/>
        <p:txBody>
          <a:bodyPr/>
          <a:lstStyle/>
          <a:p>
            <a:fld id="{5E7C02FD-3D90-4CED-B4DB-46D4AE60B947}" type="slidenum">
              <a:rPr lang="en-US" smtClean="0"/>
              <a:t>44</a:t>
            </a:fld>
            <a:endParaRPr lang="en-US"/>
          </a:p>
        </p:txBody>
      </p:sp>
    </p:spTree>
    <p:extLst>
      <p:ext uri="{BB962C8B-B14F-4D97-AF65-F5344CB8AC3E}">
        <p14:creationId xmlns:p14="http://schemas.microsoft.com/office/powerpoint/2010/main" val="2656373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Illicit drug use is relatively low in ND</a:t>
            </a:r>
          </a:p>
        </p:txBody>
      </p:sp>
      <p:sp>
        <p:nvSpPr>
          <p:cNvPr id="4" name="Slide Number Placeholder 3"/>
          <p:cNvSpPr>
            <a:spLocks noGrp="1"/>
          </p:cNvSpPr>
          <p:nvPr>
            <p:ph type="sldNum" sz="quarter" idx="5"/>
          </p:nvPr>
        </p:nvSpPr>
        <p:spPr/>
        <p:txBody>
          <a:bodyPr/>
          <a:lstStyle/>
          <a:p>
            <a:fld id="{5E7C02FD-3D90-4CED-B4DB-46D4AE60B947}" type="slidenum">
              <a:rPr lang="en-US" smtClean="0"/>
              <a:t>45</a:t>
            </a:fld>
            <a:endParaRPr lang="en-US"/>
          </a:p>
        </p:txBody>
      </p:sp>
    </p:spTree>
    <p:extLst>
      <p:ext uri="{BB962C8B-B14F-4D97-AF65-F5344CB8AC3E}">
        <p14:creationId xmlns:p14="http://schemas.microsoft.com/office/powerpoint/2010/main" val="149848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consequences of illicit drug use impact our families and communities</a:t>
            </a:r>
          </a:p>
        </p:txBody>
      </p:sp>
      <p:sp>
        <p:nvSpPr>
          <p:cNvPr id="4" name="Slide Number Placeholder 3"/>
          <p:cNvSpPr>
            <a:spLocks noGrp="1"/>
          </p:cNvSpPr>
          <p:nvPr>
            <p:ph type="sldNum" sz="quarter" idx="5"/>
          </p:nvPr>
        </p:nvSpPr>
        <p:spPr/>
        <p:txBody>
          <a:bodyPr/>
          <a:lstStyle/>
          <a:p>
            <a:fld id="{5E7C02FD-3D90-4CED-B4DB-46D4AE60B947}" type="slidenum">
              <a:rPr lang="en-US" smtClean="0"/>
              <a:t>46</a:t>
            </a:fld>
            <a:endParaRPr lang="en-US"/>
          </a:p>
        </p:txBody>
      </p:sp>
    </p:spTree>
    <p:extLst>
      <p:ext uri="{BB962C8B-B14F-4D97-AF65-F5344CB8AC3E}">
        <p14:creationId xmlns:p14="http://schemas.microsoft.com/office/powerpoint/2010/main" val="921693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526" rtl="0" eaLnBrk="1" fontAlgn="auto" latinLnBrk="0" hangingPunct="1">
              <a:lnSpc>
                <a:spcPct val="100000"/>
              </a:lnSpc>
              <a:spcBef>
                <a:spcPts val="0"/>
              </a:spcBef>
              <a:spcAft>
                <a:spcPts val="0"/>
              </a:spcAft>
              <a:buClrTx/>
              <a:buSzTx/>
              <a:buFontTx/>
              <a:buNone/>
              <a:tabLst/>
              <a:defRPr/>
            </a:pPr>
            <a:r>
              <a:rPr lang="en-US" sz="2400" dirty="0">
                <a:solidFill>
                  <a:schemeClr val="bg1">
                    <a:lumMod val="50000"/>
                  </a:schemeClr>
                </a:solidFill>
                <a:ea typeface="Open Sans Light" panose="020B0306030504020204" pitchFamily="34" charset="0"/>
                <a:cs typeface="Lato Light"/>
              </a:rPr>
              <a:t>TARGET THE PROBLEM: Prevention research shows using data to inform decision-making is critical to making effective change.</a:t>
            </a:r>
          </a:p>
          <a:p>
            <a:pPr marL="0" marR="0" lvl="0" indent="0" algn="l" defTabSz="1828526" rtl="0" eaLnBrk="1" fontAlgn="auto" latinLnBrk="0" hangingPunct="1">
              <a:lnSpc>
                <a:spcPct val="100000"/>
              </a:lnSpc>
              <a:spcBef>
                <a:spcPts val="0"/>
              </a:spcBef>
              <a:spcAft>
                <a:spcPts val="0"/>
              </a:spcAft>
              <a:buClrTx/>
              <a:buSzTx/>
              <a:buFontTx/>
              <a:buNone/>
              <a:tabLst/>
              <a:defRPr/>
            </a:pPr>
            <a:r>
              <a:rPr lang="en-US" sz="2400" dirty="0">
                <a:solidFill>
                  <a:schemeClr val="bg1">
                    <a:lumMod val="50000"/>
                  </a:schemeClr>
                </a:solidFill>
                <a:ea typeface="Open Sans Light" panose="020B0306030504020204" pitchFamily="34" charset="0"/>
                <a:cs typeface="Lato Light"/>
              </a:rPr>
              <a:t>FIND RESOURCES: For prevention to be effective, it takes time and collaboration with others committed to addressing community-specific issues.</a:t>
            </a:r>
          </a:p>
          <a:p>
            <a:pPr marL="0" marR="0" lvl="0" indent="0" algn="l" defTabSz="1828526" rtl="0" eaLnBrk="1" fontAlgn="auto" latinLnBrk="0" hangingPunct="1">
              <a:lnSpc>
                <a:spcPct val="100000"/>
              </a:lnSpc>
              <a:spcBef>
                <a:spcPts val="0"/>
              </a:spcBef>
              <a:spcAft>
                <a:spcPts val="0"/>
              </a:spcAft>
              <a:buClrTx/>
              <a:buSzTx/>
              <a:buFontTx/>
              <a:buNone/>
              <a:tabLst/>
              <a:defRPr/>
            </a:pPr>
            <a:r>
              <a:rPr lang="en-US" sz="2400" dirty="0">
                <a:solidFill>
                  <a:schemeClr val="bg1">
                    <a:lumMod val="50000"/>
                  </a:schemeClr>
                </a:solidFill>
                <a:ea typeface="Open Sans Light" panose="020B0306030504020204" pitchFamily="34" charset="0"/>
                <a:cs typeface="Lato Light"/>
              </a:rPr>
              <a:t>BUILD SUPPORT: Well-supported prevention efforts with adequate resources are more likely to succeed.</a:t>
            </a:r>
          </a:p>
          <a:p>
            <a:pPr marL="0" marR="0" lvl="0" indent="0" algn="l" defTabSz="1828526" rtl="0" eaLnBrk="1" fontAlgn="auto" latinLnBrk="0" hangingPunct="1">
              <a:lnSpc>
                <a:spcPct val="100000"/>
              </a:lnSpc>
              <a:spcBef>
                <a:spcPts val="0"/>
              </a:spcBef>
              <a:spcAft>
                <a:spcPts val="0"/>
              </a:spcAft>
              <a:buClrTx/>
              <a:buSzTx/>
              <a:buFontTx/>
              <a:buNone/>
              <a:tabLst/>
              <a:defRPr/>
            </a:pPr>
            <a:r>
              <a:rPr lang="en-US" sz="2400" dirty="0">
                <a:solidFill>
                  <a:schemeClr val="bg1">
                    <a:lumMod val="50000"/>
                  </a:schemeClr>
                </a:solidFill>
                <a:ea typeface="Open Sans Light" panose="020B0306030504020204" pitchFamily="34" charset="0"/>
                <a:cs typeface="Lato Light"/>
              </a:rPr>
              <a:t>DO WHAT WORKS: Identifying and implementing a comprehensive set of strategies proven to work leads to the greatest chance at making positive community change.</a:t>
            </a:r>
          </a:p>
          <a:p>
            <a:pPr marL="0" marR="0" lvl="0" indent="0" algn="l" defTabSz="1828526" rtl="0" eaLnBrk="1" fontAlgn="auto" latinLnBrk="0" hangingPunct="1">
              <a:lnSpc>
                <a:spcPct val="100000"/>
              </a:lnSpc>
              <a:spcBef>
                <a:spcPts val="0"/>
              </a:spcBef>
              <a:spcAft>
                <a:spcPts val="0"/>
              </a:spcAft>
              <a:buClrTx/>
              <a:buSzTx/>
              <a:buFontTx/>
              <a:buNone/>
              <a:tabLst/>
              <a:defRPr/>
            </a:pPr>
            <a:endParaRPr lang="en-US" sz="2400" dirty="0">
              <a:solidFill>
                <a:schemeClr val="bg1">
                  <a:lumMod val="50000"/>
                </a:schemeClr>
              </a:solidFill>
              <a:ea typeface="Open Sans Light" panose="020B0306030504020204" pitchFamily="34" charset="0"/>
              <a:cs typeface="Lato Light"/>
            </a:endParaRPr>
          </a:p>
          <a:p>
            <a:endParaRPr lang="en-US" dirty="0"/>
          </a:p>
        </p:txBody>
      </p:sp>
      <p:sp>
        <p:nvSpPr>
          <p:cNvPr id="4" name="Slide Number Placeholder 3"/>
          <p:cNvSpPr>
            <a:spLocks noGrp="1"/>
          </p:cNvSpPr>
          <p:nvPr>
            <p:ph type="sldNum" sz="quarter" idx="5"/>
          </p:nvPr>
        </p:nvSpPr>
        <p:spPr/>
        <p:txBody>
          <a:bodyPr/>
          <a:lstStyle/>
          <a:p>
            <a:fld id="{5E7C02FD-3D90-4CED-B4DB-46D4AE60B947}" type="slidenum">
              <a:rPr lang="en-US" smtClean="0"/>
              <a:t>53</a:t>
            </a:fld>
            <a:endParaRPr lang="en-US"/>
          </a:p>
        </p:txBody>
      </p:sp>
    </p:spTree>
    <p:extLst>
      <p:ext uri="{BB962C8B-B14F-4D97-AF65-F5344CB8AC3E}">
        <p14:creationId xmlns:p14="http://schemas.microsoft.com/office/powerpoint/2010/main" val="3675686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Tobacco is the leading preventable cause of death in the United States and takes a tremendous toll on lives in North Dakota. When we prevent tobacco use and exposure to secondhand smoke, we prevent disease, suffering and death, and save money on healthcare expenditures and productivity losses.</a:t>
            </a:r>
          </a:p>
        </p:txBody>
      </p:sp>
      <p:sp>
        <p:nvSpPr>
          <p:cNvPr id="4" name="Slide Number Placeholder 3"/>
          <p:cNvSpPr>
            <a:spLocks noGrp="1"/>
          </p:cNvSpPr>
          <p:nvPr>
            <p:ph type="sldNum" sz="quarter" idx="5"/>
          </p:nvPr>
        </p:nvSpPr>
        <p:spPr/>
        <p:txBody>
          <a:bodyPr/>
          <a:lstStyle/>
          <a:p>
            <a:fld id="{5E7C02FD-3D90-4CED-B4DB-46D4AE60B947}" type="slidenum">
              <a:rPr lang="en-US" smtClean="0"/>
              <a:t>15</a:t>
            </a:fld>
            <a:endParaRPr lang="en-US"/>
          </a:p>
        </p:txBody>
      </p:sp>
    </p:spTree>
    <p:extLst>
      <p:ext uri="{BB962C8B-B14F-4D97-AF65-F5344CB8AC3E}">
        <p14:creationId xmlns:p14="http://schemas.microsoft.com/office/powerpoint/2010/main" val="4031309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ALCOHOL: YOUNG ADULT/COLLEGE STUDENTS</a:t>
            </a:r>
          </a:p>
          <a:p>
            <a:r>
              <a:rPr lang="en-US" dirty="0"/>
              <a:t>Two out of five ND young adults binge drink and a quarter report driving after drinking. This age group often overestimates how frequently their peers are binge drinking, which can influence personal decisions surrounding alcohol use.</a:t>
            </a:r>
          </a:p>
        </p:txBody>
      </p:sp>
      <p:sp>
        <p:nvSpPr>
          <p:cNvPr id="4" name="Slide Number Placeholder 3"/>
          <p:cNvSpPr>
            <a:spLocks noGrp="1"/>
          </p:cNvSpPr>
          <p:nvPr>
            <p:ph type="sldNum" sz="quarter" idx="5"/>
          </p:nvPr>
        </p:nvSpPr>
        <p:spPr/>
        <p:txBody>
          <a:bodyPr/>
          <a:lstStyle/>
          <a:p>
            <a:fld id="{5E7C02FD-3D90-4CED-B4DB-46D4AE60B947}" type="slidenum">
              <a:rPr lang="en-US" smtClean="0"/>
              <a:t>16</a:t>
            </a:fld>
            <a:endParaRPr lang="en-US"/>
          </a:p>
        </p:txBody>
      </p:sp>
    </p:spTree>
    <p:extLst>
      <p:ext uri="{BB962C8B-B14F-4D97-AF65-F5344CB8AC3E}">
        <p14:creationId xmlns:p14="http://schemas.microsoft.com/office/powerpoint/2010/main" val="2878273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ALCOHOL: YOUNG ADULT/COLLEGE STUDENTS</a:t>
            </a:r>
          </a:p>
          <a:p>
            <a:r>
              <a:rPr lang="en-US" dirty="0"/>
              <a:t>Two out of five ND young adults binge drink and a quarter report driving after drinking. This age group often overestimates how frequently their peers are binge drinking, which can influence personal decisions surrounding alcohol use.</a:t>
            </a:r>
          </a:p>
        </p:txBody>
      </p:sp>
      <p:sp>
        <p:nvSpPr>
          <p:cNvPr id="4" name="Slide Number Placeholder 3"/>
          <p:cNvSpPr>
            <a:spLocks noGrp="1"/>
          </p:cNvSpPr>
          <p:nvPr>
            <p:ph type="sldNum" sz="quarter" idx="5"/>
          </p:nvPr>
        </p:nvSpPr>
        <p:spPr/>
        <p:txBody>
          <a:bodyPr/>
          <a:lstStyle/>
          <a:p>
            <a:fld id="{5E7C02FD-3D90-4CED-B4DB-46D4AE60B947}" type="slidenum">
              <a:rPr lang="en-US" smtClean="0"/>
              <a:t>17</a:t>
            </a:fld>
            <a:endParaRPr lang="en-US"/>
          </a:p>
        </p:txBody>
      </p:sp>
    </p:spTree>
    <p:extLst>
      <p:ext uri="{BB962C8B-B14F-4D97-AF65-F5344CB8AC3E}">
        <p14:creationId xmlns:p14="http://schemas.microsoft.com/office/powerpoint/2010/main" val="303387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ALCOHOL: ADULT</a:t>
            </a:r>
          </a:p>
          <a:p>
            <a:r>
              <a:rPr lang="en-US" dirty="0"/>
              <a:t>Adult binge drinking in North Dakota is a serious public health issue, resulting in many consequences impacting individuals, families and communities.</a:t>
            </a:r>
          </a:p>
        </p:txBody>
      </p:sp>
      <p:sp>
        <p:nvSpPr>
          <p:cNvPr id="4" name="Slide Number Placeholder 3"/>
          <p:cNvSpPr>
            <a:spLocks noGrp="1"/>
          </p:cNvSpPr>
          <p:nvPr>
            <p:ph type="sldNum" sz="quarter" idx="5"/>
          </p:nvPr>
        </p:nvSpPr>
        <p:spPr/>
        <p:txBody>
          <a:bodyPr/>
          <a:lstStyle/>
          <a:p>
            <a:fld id="{5E7C02FD-3D90-4CED-B4DB-46D4AE60B947}" type="slidenum">
              <a:rPr lang="en-US" smtClean="0"/>
              <a:t>18</a:t>
            </a:fld>
            <a:endParaRPr lang="en-US"/>
          </a:p>
        </p:txBody>
      </p:sp>
    </p:spTree>
    <p:extLst>
      <p:ext uri="{BB962C8B-B14F-4D97-AF65-F5344CB8AC3E}">
        <p14:creationId xmlns:p14="http://schemas.microsoft.com/office/powerpoint/2010/main" val="4142546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ALCOHOL: ADULT</a:t>
            </a:r>
          </a:p>
          <a:p>
            <a:r>
              <a:rPr lang="en-US" dirty="0"/>
              <a:t>Adult binge drinking in North Dakota is a serious public health issue, resulting in many consequences impacting individuals, families and communities.</a:t>
            </a:r>
          </a:p>
          <a:p>
            <a:endParaRPr lang="en-US" dirty="0"/>
          </a:p>
        </p:txBody>
      </p:sp>
      <p:sp>
        <p:nvSpPr>
          <p:cNvPr id="4" name="Slide Number Placeholder 3"/>
          <p:cNvSpPr>
            <a:spLocks noGrp="1"/>
          </p:cNvSpPr>
          <p:nvPr>
            <p:ph type="sldNum" sz="quarter" idx="5"/>
          </p:nvPr>
        </p:nvSpPr>
        <p:spPr/>
        <p:txBody>
          <a:bodyPr/>
          <a:lstStyle/>
          <a:p>
            <a:fld id="{5E7C02FD-3D90-4CED-B4DB-46D4AE60B947}" type="slidenum">
              <a:rPr lang="en-US" smtClean="0"/>
              <a:t>19</a:t>
            </a:fld>
            <a:endParaRPr lang="en-US"/>
          </a:p>
        </p:txBody>
      </p:sp>
    </p:spTree>
    <p:extLst>
      <p:ext uri="{BB962C8B-B14F-4D97-AF65-F5344CB8AC3E}">
        <p14:creationId xmlns:p14="http://schemas.microsoft.com/office/powerpoint/2010/main" val="2226272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risk factors that influence a person’s likelihood of engaging in illegal or risky substance use. Effective prevention focuses on reducing these risk factors.</a:t>
            </a:r>
          </a:p>
        </p:txBody>
      </p:sp>
      <p:sp>
        <p:nvSpPr>
          <p:cNvPr id="4" name="Slide Number Placeholder 3"/>
          <p:cNvSpPr>
            <a:spLocks noGrp="1"/>
          </p:cNvSpPr>
          <p:nvPr>
            <p:ph type="sldNum" sz="quarter" idx="5"/>
          </p:nvPr>
        </p:nvSpPr>
        <p:spPr/>
        <p:txBody>
          <a:bodyPr/>
          <a:lstStyle/>
          <a:p>
            <a:fld id="{5E7C02FD-3D90-4CED-B4DB-46D4AE60B947}" type="slidenum">
              <a:rPr lang="en-US" smtClean="0"/>
              <a:t>20</a:t>
            </a:fld>
            <a:endParaRPr lang="en-US"/>
          </a:p>
        </p:txBody>
      </p:sp>
    </p:spTree>
    <p:extLst>
      <p:ext uri="{BB962C8B-B14F-4D97-AF65-F5344CB8AC3E}">
        <p14:creationId xmlns:p14="http://schemas.microsoft.com/office/powerpoint/2010/main" val="1478855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Prevention is a proactive approach; creating an environment that promotes the health and well-being of individuals, families and communities, which prevents problems before they occur.</a:t>
            </a:r>
          </a:p>
        </p:txBody>
      </p:sp>
      <p:sp>
        <p:nvSpPr>
          <p:cNvPr id="4" name="Slide Number Placeholder 3"/>
          <p:cNvSpPr>
            <a:spLocks noGrp="1"/>
          </p:cNvSpPr>
          <p:nvPr>
            <p:ph type="sldNum" sz="quarter" idx="5"/>
          </p:nvPr>
        </p:nvSpPr>
        <p:spPr/>
        <p:txBody>
          <a:bodyPr/>
          <a:lstStyle/>
          <a:p>
            <a:fld id="{5E7C02FD-3D90-4CED-B4DB-46D4AE60B947}" type="slidenum">
              <a:rPr lang="en-US" smtClean="0"/>
              <a:t>22</a:t>
            </a:fld>
            <a:endParaRPr lang="en-US"/>
          </a:p>
        </p:txBody>
      </p:sp>
    </p:spTree>
    <p:extLst>
      <p:ext uri="{BB962C8B-B14F-4D97-AF65-F5344CB8AC3E}">
        <p14:creationId xmlns:p14="http://schemas.microsoft.com/office/powerpoint/2010/main" val="429156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405" y="2244726"/>
            <a:ext cx="18284429" cy="4775200"/>
          </a:xfrm>
        </p:spPr>
        <p:txBody>
          <a:bodyPr anchor="b"/>
          <a:lstStyle>
            <a:lvl1pPr algn="ctr">
              <a:defRPr sz="11998"/>
            </a:lvl1pPr>
          </a:lstStyle>
          <a:p>
            <a:r>
              <a:rPr lang="en-US"/>
              <a:t>Click to edit Master title style</a:t>
            </a:r>
            <a:endParaRPr lang="en-US" dirty="0"/>
          </a:p>
        </p:txBody>
      </p:sp>
      <p:sp>
        <p:nvSpPr>
          <p:cNvPr id="3" name="Subtitle 2"/>
          <p:cNvSpPr>
            <a:spLocks noGrp="1"/>
          </p:cNvSpPr>
          <p:nvPr>
            <p:ph type="subTitle" idx="1"/>
          </p:nvPr>
        </p:nvSpPr>
        <p:spPr>
          <a:xfrm>
            <a:off x="3047405" y="7204076"/>
            <a:ext cx="18284429" cy="3311524"/>
          </a:xfrm>
        </p:spPr>
        <p:txBody>
          <a:bodyPr/>
          <a:lstStyle>
            <a:lvl1pPr marL="0" indent="0" algn="ctr">
              <a:buNone/>
              <a:defRPr sz="4799"/>
            </a:lvl1pPr>
            <a:lvl2pPr marL="914217" indent="0" algn="ctr">
              <a:buNone/>
              <a:defRPr sz="3999"/>
            </a:lvl2pPr>
            <a:lvl3pPr marL="1828434" indent="0" algn="ctr">
              <a:buNone/>
              <a:defRPr sz="3599"/>
            </a:lvl3pPr>
            <a:lvl4pPr marL="2742651" indent="0" algn="ctr">
              <a:buNone/>
              <a:defRPr sz="3199"/>
            </a:lvl4pPr>
            <a:lvl5pPr marL="3656868" indent="0" algn="ctr">
              <a:buNone/>
              <a:defRPr sz="3199"/>
            </a:lvl5pPr>
            <a:lvl6pPr marL="4571086" indent="0" algn="ctr">
              <a:buNone/>
              <a:defRPr sz="3199"/>
            </a:lvl6pPr>
            <a:lvl7pPr marL="5485303" indent="0" algn="ctr">
              <a:buNone/>
              <a:defRPr sz="3199"/>
            </a:lvl7pPr>
            <a:lvl8pPr marL="6399520" indent="0" algn="ctr">
              <a:buNone/>
              <a:defRPr sz="3199"/>
            </a:lvl8pPr>
            <a:lvl9pPr marL="7313737" indent="0" algn="ctr">
              <a:buNone/>
              <a:defRPr sz="3199"/>
            </a:lvl9pPr>
          </a:lstStyle>
          <a:p>
            <a:r>
              <a:rPr lang="en-US"/>
              <a:t>Click to edit Master subtitle style</a:t>
            </a:r>
            <a:endParaRPr lang="en-US" dirty="0"/>
          </a:p>
        </p:txBody>
      </p:sp>
      <p:sp>
        <p:nvSpPr>
          <p:cNvPr id="7" name="Footer Placeholder 6"/>
          <p:cNvSpPr>
            <a:spLocks noGrp="1"/>
          </p:cNvSpPr>
          <p:nvPr>
            <p:ph type="ftr" sz="quarter" idx="10"/>
          </p:nvPr>
        </p:nvSpPr>
        <p:spPr/>
        <p:txBody>
          <a:bodyPr/>
          <a:lstStyle/>
          <a:p>
            <a:r>
              <a:rPr lang="en-US"/>
              <a:t>About Company – www.premast.com</a:t>
            </a:r>
            <a:endParaRPr lang="en-US" dirty="0"/>
          </a:p>
        </p:txBody>
      </p:sp>
      <p:sp>
        <p:nvSpPr>
          <p:cNvPr id="8" name="Slide Number Placeholder 7"/>
          <p:cNvSpPr>
            <a:spLocks noGrp="1"/>
          </p:cNvSpPr>
          <p:nvPr>
            <p:ph type="sldNum" sz="quarter" idx="11"/>
          </p:nvPr>
        </p:nvSpPr>
        <p:spPr/>
        <p:txBody>
          <a:bodyPr/>
          <a:lstStyle/>
          <a:p>
            <a:fld id="{B5A179EB-6EAE-46B1-AD08-9751EE2916D5}" type="slidenum">
              <a:rPr lang="en-US" smtClean="0"/>
              <a:pPr/>
              <a:t>‹#›</a:t>
            </a:fld>
            <a:endParaRPr lang="en-US" dirty="0"/>
          </a:p>
        </p:txBody>
      </p:sp>
    </p:spTree>
    <p:extLst>
      <p:ext uri="{BB962C8B-B14F-4D97-AF65-F5344CB8AC3E}">
        <p14:creationId xmlns:p14="http://schemas.microsoft.com/office/powerpoint/2010/main" val="1866593216"/>
      </p:ext>
    </p:extLst>
  </p:cSld>
  <p:clrMapOvr>
    <a:masterClrMapping/>
  </p:clrMapOvr>
  <p:transition spd="slow" advClick="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10"/>
          </p:nvPr>
        </p:nvSpPr>
        <p:spPr/>
        <p:txBody>
          <a:bodyPr/>
          <a:lstStyle/>
          <a:p>
            <a:r>
              <a:rPr lang="en-US"/>
              <a:t>About Company – www.premast.com</a:t>
            </a:r>
            <a:endParaRPr lang="en-US" dirty="0"/>
          </a:p>
        </p:txBody>
      </p:sp>
      <p:sp>
        <p:nvSpPr>
          <p:cNvPr id="8" name="Slide Number Placeholder 7"/>
          <p:cNvSpPr>
            <a:spLocks noGrp="1"/>
          </p:cNvSpPr>
          <p:nvPr>
            <p:ph type="sldNum" sz="quarter" idx="11"/>
          </p:nvPr>
        </p:nvSpPr>
        <p:spPr/>
        <p:txBody>
          <a:bodyPr/>
          <a:lstStyle/>
          <a:p>
            <a:fld id="{B5A179EB-6EAE-46B1-AD08-9751EE2916D5}" type="slidenum">
              <a:rPr lang="en-US" smtClean="0"/>
              <a:pPr/>
              <a:t>‹#›</a:t>
            </a:fld>
            <a:endParaRPr lang="en-US" dirty="0"/>
          </a:p>
        </p:txBody>
      </p:sp>
    </p:spTree>
    <p:extLst>
      <p:ext uri="{BB962C8B-B14F-4D97-AF65-F5344CB8AC3E}">
        <p14:creationId xmlns:p14="http://schemas.microsoft.com/office/powerpoint/2010/main" val="1265684755"/>
      </p:ext>
    </p:extLst>
  </p:cSld>
  <p:clrMapOvr>
    <a:masterClrMapping/>
  </p:clrMapOvr>
  <p:transition spd="slow" advClick="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6392" y="730250"/>
            <a:ext cx="5256773"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073" y="730250"/>
            <a:ext cx="15465579"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10"/>
          </p:nvPr>
        </p:nvSpPr>
        <p:spPr/>
        <p:txBody>
          <a:bodyPr/>
          <a:lstStyle/>
          <a:p>
            <a:r>
              <a:rPr lang="en-US"/>
              <a:t>About Company – www.premast.com</a:t>
            </a:r>
            <a:endParaRPr lang="en-US" dirty="0"/>
          </a:p>
        </p:txBody>
      </p:sp>
      <p:sp>
        <p:nvSpPr>
          <p:cNvPr id="8" name="Slide Number Placeholder 7"/>
          <p:cNvSpPr>
            <a:spLocks noGrp="1"/>
          </p:cNvSpPr>
          <p:nvPr>
            <p:ph type="sldNum" sz="quarter" idx="11"/>
          </p:nvPr>
        </p:nvSpPr>
        <p:spPr/>
        <p:txBody>
          <a:bodyPr/>
          <a:lstStyle/>
          <a:p>
            <a:fld id="{B5A179EB-6EAE-46B1-AD08-9751EE2916D5}" type="slidenum">
              <a:rPr lang="en-US" smtClean="0"/>
              <a:pPr/>
              <a:t>‹#›</a:t>
            </a:fld>
            <a:endParaRPr lang="en-US" dirty="0"/>
          </a:p>
        </p:txBody>
      </p:sp>
    </p:spTree>
    <p:extLst>
      <p:ext uri="{BB962C8B-B14F-4D97-AF65-F5344CB8AC3E}">
        <p14:creationId xmlns:p14="http://schemas.microsoft.com/office/powerpoint/2010/main" val="214065671"/>
      </p:ext>
    </p:extLst>
  </p:cSld>
  <p:clrMapOvr>
    <a:masterClrMapping/>
  </p:clrMapOvr>
  <p:transition spd="slow" advClick="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24379238" cy="13716000"/>
          </a:xfrm>
        </p:spPr>
        <p:txBody>
          <a:bodyPr/>
          <a:lstStyle/>
          <a:p>
            <a:endParaRPr lang="en-US"/>
          </a:p>
        </p:txBody>
      </p:sp>
      <p:sp>
        <p:nvSpPr>
          <p:cNvPr id="4" name="Slide Number Placeholder 3"/>
          <p:cNvSpPr>
            <a:spLocks noGrp="1"/>
          </p:cNvSpPr>
          <p:nvPr>
            <p:ph type="sldNum" sz="quarter" idx="11"/>
          </p:nvPr>
        </p:nvSpPr>
        <p:spPr/>
        <p:txBody>
          <a:bodyPr/>
          <a:lstStyle/>
          <a:p>
            <a:fld id="{8E634BBC-562C-084E-A5E8-A4A91B5D7A0A}" type="slidenum">
              <a:rPr lang="en-US" smtClean="0"/>
              <a:pPr/>
              <a:t>‹#›</a:t>
            </a:fld>
            <a:endParaRPr lang="en-US"/>
          </a:p>
          <a:p>
            <a:endParaRPr lang="en-US" dirty="0"/>
          </a:p>
        </p:txBody>
      </p:sp>
      <p:sp>
        <p:nvSpPr>
          <p:cNvPr id="2" name="Footer Placeholder 1"/>
          <p:cNvSpPr>
            <a:spLocks noGrp="1"/>
          </p:cNvSpPr>
          <p:nvPr>
            <p:ph type="ftr" sz="quarter" idx="13"/>
          </p:nvPr>
        </p:nvSpPr>
        <p:spPr/>
        <p:txBody>
          <a:bodyPr/>
          <a:lstStyle/>
          <a:p>
            <a:r>
              <a:rPr lang="en-US"/>
              <a:t>About Company – www.premast.com</a:t>
            </a:r>
            <a:endParaRPr lang="en-US" dirty="0"/>
          </a:p>
        </p:txBody>
      </p:sp>
    </p:spTree>
    <p:extLst>
      <p:ext uri="{BB962C8B-B14F-4D97-AF65-F5344CB8AC3E}">
        <p14:creationId xmlns:p14="http://schemas.microsoft.com/office/powerpoint/2010/main" val="443969227"/>
      </p:ext>
    </p:extLst>
  </p:cSld>
  <p:clrMapOvr>
    <a:masterClrMapping/>
  </p:clrMapOvr>
  <p:transition spd="slow" advClick="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6073" y="5746494"/>
            <a:ext cx="21027093" cy="2651126"/>
          </a:xfrm>
        </p:spPr>
        <p:txBody>
          <a:bodyPr/>
          <a:lstStyle>
            <a:lvl1pPr algn="ctr">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8E634BBC-562C-084E-A5E8-A4A91B5D7A0A}" type="slidenum">
              <a:rPr lang="en-US" smtClean="0"/>
              <a:pPr/>
              <a:t>‹#›</a:t>
            </a:fld>
            <a:endParaRPr lang="en-US"/>
          </a:p>
          <a:p>
            <a:endParaRPr lang="en-US" dirty="0"/>
          </a:p>
        </p:txBody>
      </p:sp>
      <p:sp>
        <p:nvSpPr>
          <p:cNvPr id="11" name="Picture Placeholder 10"/>
          <p:cNvSpPr>
            <a:spLocks noGrp="1"/>
          </p:cNvSpPr>
          <p:nvPr>
            <p:ph type="pic" sz="quarter" idx="12"/>
          </p:nvPr>
        </p:nvSpPr>
        <p:spPr>
          <a:xfrm>
            <a:off x="19050" y="1"/>
            <a:ext cx="24379238" cy="5349209"/>
          </a:xfrm>
          <a:custGeom>
            <a:avLst/>
            <a:gdLst>
              <a:gd name="connsiteX0" fmla="*/ 609 w 24379238"/>
              <a:gd name="connsiteY0" fmla="*/ 0 h 5349209"/>
              <a:gd name="connsiteX1" fmla="*/ 24378630 w 24379238"/>
              <a:gd name="connsiteY1" fmla="*/ 0 h 5349209"/>
              <a:gd name="connsiteX2" fmla="*/ 24379238 w 24379238"/>
              <a:gd name="connsiteY2" fmla="*/ 23940 h 5349209"/>
              <a:gd name="connsiteX3" fmla="*/ 19068556 w 24379238"/>
              <a:gd name="connsiteY3" fmla="*/ 5349209 h 5349209"/>
              <a:gd name="connsiteX4" fmla="*/ 5292862 w 24379238"/>
              <a:gd name="connsiteY4" fmla="*/ 5349209 h 5349209"/>
              <a:gd name="connsiteX5" fmla="*/ 0 w 24379238"/>
              <a:gd name="connsiteY5" fmla="*/ 23940 h 534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79238" h="5349209">
                <a:moveTo>
                  <a:pt x="609" y="0"/>
                </a:moveTo>
                <a:lnTo>
                  <a:pt x="24378630" y="0"/>
                </a:lnTo>
                <a:lnTo>
                  <a:pt x="24379238" y="23940"/>
                </a:lnTo>
                <a:cubicBezTo>
                  <a:pt x="24379238" y="2954625"/>
                  <a:pt x="21991214" y="5349209"/>
                  <a:pt x="19068556" y="5349209"/>
                </a:cubicBezTo>
                <a:cubicBezTo>
                  <a:pt x="5292862" y="5349209"/>
                  <a:pt x="5292862" y="5349209"/>
                  <a:pt x="5292862" y="5349209"/>
                </a:cubicBezTo>
                <a:cubicBezTo>
                  <a:pt x="2388025" y="5349209"/>
                  <a:pt x="0" y="2954625"/>
                  <a:pt x="0" y="23940"/>
                </a:cubicBezTo>
                <a:close/>
              </a:path>
            </a:pathLst>
          </a:custGeom>
        </p:spPr>
        <p:txBody>
          <a:bodyPr wrap="square">
            <a:noAutofit/>
          </a:bodyPr>
          <a:lstStyle/>
          <a:p>
            <a:endParaRPr lang="en-US"/>
          </a:p>
        </p:txBody>
      </p:sp>
      <p:sp>
        <p:nvSpPr>
          <p:cNvPr id="5" name="Footer Placeholder 4"/>
          <p:cNvSpPr>
            <a:spLocks noGrp="1"/>
          </p:cNvSpPr>
          <p:nvPr>
            <p:ph type="ftr" sz="quarter" idx="13"/>
          </p:nvPr>
        </p:nvSpPr>
        <p:spPr/>
        <p:txBody>
          <a:bodyPr/>
          <a:lstStyle/>
          <a:p>
            <a:r>
              <a:rPr lang="en-US"/>
              <a:t>About Company – www.premast.com</a:t>
            </a:r>
            <a:endParaRPr lang="en-US" dirty="0"/>
          </a:p>
        </p:txBody>
      </p:sp>
    </p:spTree>
    <p:extLst>
      <p:ext uri="{BB962C8B-B14F-4D97-AF65-F5344CB8AC3E}">
        <p14:creationId xmlns:p14="http://schemas.microsoft.com/office/powerpoint/2010/main" val="3518462896"/>
      </p:ext>
    </p:extLst>
  </p:cSld>
  <p:clrMapOvr>
    <a:masterClrMapping/>
  </p:clrMapOvr>
  <p:transition spd="slow" advClick="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9" name="Picture Placeholder 18"/>
          <p:cNvSpPr>
            <a:spLocks noGrp="1"/>
          </p:cNvSpPr>
          <p:nvPr>
            <p:ph type="pic" sz="quarter" idx="12"/>
          </p:nvPr>
        </p:nvSpPr>
        <p:spPr>
          <a:xfrm>
            <a:off x="9778335" y="3014511"/>
            <a:ext cx="4621212" cy="2993923"/>
          </a:xfrm>
          <a:custGeom>
            <a:avLst/>
            <a:gdLst>
              <a:gd name="connsiteX0" fmla="*/ 1495209 w 4621212"/>
              <a:gd name="connsiteY0" fmla="*/ 0 h 2993923"/>
              <a:gd name="connsiteX1" fmla="*/ 3126003 w 4621212"/>
              <a:gd name="connsiteY1" fmla="*/ 0 h 2993923"/>
              <a:gd name="connsiteX2" fmla="*/ 4613563 w 4621212"/>
              <a:gd name="connsiteY2" fmla="*/ 1344457 h 2993923"/>
              <a:gd name="connsiteX3" fmla="*/ 4621212 w 4621212"/>
              <a:gd name="connsiteY3" fmla="*/ 1495012 h 2993923"/>
              <a:gd name="connsiteX4" fmla="*/ 4621212 w 4621212"/>
              <a:gd name="connsiteY4" fmla="*/ 1499067 h 2993923"/>
              <a:gd name="connsiteX5" fmla="*/ 4613563 w 4621212"/>
              <a:gd name="connsiteY5" fmla="*/ 1649622 h 2993923"/>
              <a:gd name="connsiteX6" fmla="*/ 3278410 w 4621212"/>
              <a:gd name="connsiteY6" fmla="*/ 2986318 h 2993923"/>
              <a:gd name="connsiteX7" fmla="*/ 3129066 w 4621212"/>
              <a:gd name="connsiteY7" fmla="*/ 2993923 h 2993923"/>
              <a:gd name="connsiteX8" fmla="*/ 1492146 w 4621212"/>
              <a:gd name="connsiteY8" fmla="*/ 2993923 h 2993923"/>
              <a:gd name="connsiteX9" fmla="*/ 1342803 w 4621212"/>
              <a:gd name="connsiteY9" fmla="*/ 2986318 h 2993923"/>
              <a:gd name="connsiteX10" fmla="*/ 7649 w 4621212"/>
              <a:gd name="connsiteY10" fmla="*/ 1649622 h 2993923"/>
              <a:gd name="connsiteX11" fmla="*/ 0 w 4621212"/>
              <a:gd name="connsiteY11" fmla="*/ 1499067 h 2993923"/>
              <a:gd name="connsiteX12" fmla="*/ 0 w 4621212"/>
              <a:gd name="connsiteY12" fmla="*/ 1495012 h 2993923"/>
              <a:gd name="connsiteX13" fmla="*/ 7649 w 4621212"/>
              <a:gd name="connsiteY13" fmla="*/ 1344457 h 2993923"/>
              <a:gd name="connsiteX14" fmla="*/ 1495209 w 4621212"/>
              <a:gd name="connsiteY14" fmla="*/ 0 h 299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21212" h="2993923">
                <a:moveTo>
                  <a:pt x="1495209" y="0"/>
                </a:moveTo>
                <a:cubicBezTo>
                  <a:pt x="3126003" y="0"/>
                  <a:pt x="3126003" y="0"/>
                  <a:pt x="3126003" y="0"/>
                </a:cubicBezTo>
                <a:cubicBezTo>
                  <a:pt x="3897493" y="0"/>
                  <a:pt x="4536678" y="591650"/>
                  <a:pt x="4613563" y="1344457"/>
                </a:cubicBezTo>
                <a:lnTo>
                  <a:pt x="4621212" y="1495012"/>
                </a:lnTo>
                <a:lnTo>
                  <a:pt x="4621212" y="1499067"/>
                </a:lnTo>
                <a:lnTo>
                  <a:pt x="4613563" y="1649622"/>
                </a:lnTo>
                <a:cubicBezTo>
                  <a:pt x="4541804" y="2352243"/>
                  <a:pt x="3980219" y="2914476"/>
                  <a:pt x="3278410" y="2986318"/>
                </a:cubicBezTo>
                <a:lnTo>
                  <a:pt x="3129066" y="2993923"/>
                </a:lnTo>
                <a:lnTo>
                  <a:pt x="1492146" y="2993923"/>
                </a:lnTo>
                <a:lnTo>
                  <a:pt x="1342803" y="2986318"/>
                </a:lnTo>
                <a:cubicBezTo>
                  <a:pt x="640993" y="2914476"/>
                  <a:pt x="79408" y="2352243"/>
                  <a:pt x="7649" y="1649622"/>
                </a:cubicBezTo>
                <a:lnTo>
                  <a:pt x="0" y="1499067"/>
                </a:lnTo>
                <a:lnTo>
                  <a:pt x="0" y="1495012"/>
                </a:lnTo>
                <a:lnTo>
                  <a:pt x="7649" y="1344457"/>
                </a:lnTo>
                <a:cubicBezTo>
                  <a:pt x="84534" y="591650"/>
                  <a:pt x="723719" y="0"/>
                  <a:pt x="1495209" y="0"/>
                </a:cubicBezTo>
                <a:close/>
              </a:path>
            </a:pathLst>
          </a:custGeom>
        </p:spPr>
        <p:txBody>
          <a:bodyPr wrap="square">
            <a:noAutofit/>
          </a:bodyPr>
          <a:lstStyle>
            <a:lvl1pPr>
              <a:defRPr sz="4400"/>
            </a:lvl1pPr>
          </a:lstStyle>
          <a:p>
            <a:endParaRPr lang="en-US"/>
          </a:p>
        </p:txBody>
      </p:sp>
      <p:sp>
        <p:nvSpPr>
          <p:cNvPr id="2" name="Title 1"/>
          <p:cNvSpPr>
            <a:spLocks noGrp="1"/>
          </p:cNvSpPr>
          <p:nvPr>
            <p:ph type="title"/>
          </p:nvPr>
        </p:nvSpPr>
        <p:spPr>
          <a:xfrm>
            <a:off x="1676073" y="6721680"/>
            <a:ext cx="21027093" cy="2651126"/>
          </a:xfrm>
        </p:spPr>
        <p:txBody>
          <a:bodyPr/>
          <a:lstStyle>
            <a:lvl1pPr algn="ctr">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8E634BBC-562C-084E-A5E8-A4A91B5D7A0A}" type="slidenum">
              <a:rPr lang="en-US" smtClean="0"/>
              <a:pPr/>
              <a:t>‹#›</a:t>
            </a:fld>
            <a:endParaRPr lang="en-US"/>
          </a:p>
          <a:p>
            <a:endParaRPr lang="en-US" dirty="0"/>
          </a:p>
        </p:txBody>
      </p:sp>
      <p:sp>
        <p:nvSpPr>
          <p:cNvPr id="6" name="Footer Placeholder 5"/>
          <p:cNvSpPr>
            <a:spLocks noGrp="1"/>
          </p:cNvSpPr>
          <p:nvPr>
            <p:ph type="ftr" sz="quarter" idx="13"/>
          </p:nvPr>
        </p:nvSpPr>
        <p:spPr/>
        <p:txBody>
          <a:bodyPr/>
          <a:lstStyle/>
          <a:p>
            <a:r>
              <a:rPr lang="en-US"/>
              <a:t>About Company – www.premast.com</a:t>
            </a:r>
            <a:endParaRPr lang="en-US" dirty="0"/>
          </a:p>
        </p:txBody>
      </p:sp>
    </p:spTree>
    <p:extLst>
      <p:ext uri="{BB962C8B-B14F-4D97-AF65-F5344CB8AC3E}">
        <p14:creationId xmlns:p14="http://schemas.microsoft.com/office/powerpoint/2010/main" val="3497978162"/>
      </p:ext>
    </p:extLst>
  </p:cSld>
  <p:clrMapOvr>
    <a:masterClrMapping/>
  </p:clrMapOvr>
  <p:transition spd="slow" advClick="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19" name="Picture Placeholder 18"/>
          <p:cNvSpPr>
            <a:spLocks noGrp="1"/>
          </p:cNvSpPr>
          <p:nvPr>
            <p:ph type="pic" sz="quarter" idx="12"/>
          </p:nvPr>
        </p:nvSpPr>
        <p:spPr>
          <a:xfrm>
            <a:off x="1631982" y="5037442"/>
            <a:ext cx="4621212" cy="2993923"/>
          </a:xfrm>
          <a:custGeom>
            <a:avLst/>
            <a:gdLst>
              <a:gd name="connsiteX0" fmla="*/ 1495209 w 4621212"/>
              <a:gd name="connsiteY0" fmla="*/ 0 h 2993923"/>
              <a:gd name="connsiteX1" fmla="*/ 3126003 w 4621212"/>
              <a:gd name="connsiteY1" fmla="*/ 0 h 2993923"/>
              <a:gd name="connsiteX2" fmla="*/ 4613563 w 4621212"/>
              <a:gd name="connsiteY2" fmla="*/ 1344457 h 2993923"/>
              <a:gd name="connsiteX3" fmla="*/ 4621212 w 4621212"/>
              <a:gd name="connsiteY3" fmla="*/ 1495012 h 2993923"/>
              <a:gd name="connsiteX4" fmla="*/ 4621212 w 4621212"/>
              <a:gd name="connsiteY4" fmla="*/ 1499067 h 2993923"/>
              <a:gd name="connsiteX5" fmla="*/ 4613563 w 4621212"/>
              <a:gd name="connsiteY5" fmla="*/ 1649622 h 2993923"/>
              <a:gd name="connsiteX6" fmla="*/ 3278410 w 4621212"/>
              <a:gd name="connsiteY6" fmla="*/ 2986318 h 2993923"/>
              <a:gd name="connsiteX7" fmla="*/ 3129066 w 4621212"/>
              <a:gd name="connsiteY7" fmla="*/ 2993923 h 2993923"/>
              <a:gd name="connsiteX8" fmla="*/ 1492146 w 4621212"/>
              <a:gd name="connsiteY8" fmla="*/ 2993923 h 2993923"/>
              <a:gd name="connsiteX9" fmla="*/ 1342803 w 4621212"/>
              <a:gd name="connsiteY9" fmla="*/ 2986318 h 2993923"/>
              <a:gd name="connsiteX10" fmla="*/ 7649 w 4621212"/>
              <a:gd name="connsiteY10" fmla="*/ 1649622 h 2993923"/>
              <a:gd name="connsiteX11" fmla="*/ 0 w 4621212"/>
              <a:gd name="connsiteY11" fmla="*/ 1499067 h 2993923"/>
              <a:gd name="connsiteX12" fmla="*/ 0 w 4621212"/>
              <a:gd name="connsiteY12" fmla="*/ 1495012 h 2993923"/>
              <a:gd name="connsiteX13" fmla="*/ 7649 w 4621212"/>
              <a:gd name="connsiteY13" fmla="*/ 1344457 h 2993923"/>
              <a:gd name="connsiteX14" fmla="*/ 1495209 w 4621212"/>
              <a:gd name="connsiteY14" fmla="*/ 0 h 299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21212" h="2993923">
                <a:moveTo>
                  <a:pt x="1495209" y="0"/>
                </a:moveTo>
                <a:cubicBezTo>
                  <a:pt x="3126003" y="0"/>
                  <a:pt x="3126003" y="0"/>
                  <a:pt x="3126003" y="0"/>
                </a:cubicBezTo>
                <a:cubicBezTo>
                  <a:pt x="3897493" y="0"/>
                  <a:pt x="4536678" y="591650"/>
                  <a:pt x="4613563" y="1344457"/>
                </a:cubicBezTo>
                <a:lnTo>
                  <a:pt x="4621212" y="1495012"/>
                </a:lnTo>
                <a:lnTo>
                  <a:pt x="4621212" y="1499067"/>
                </a:lnTo>
                <a:lnTo>
                  <a:pt x="4613563" y="1649622"/>
                </a:lnTo>
                <a:cubicBezTo>
                  <a:pt x="4541804" y="2352243"/>
                  <a:pt x="3980219" y="2914476"/>
                  <a:pt x="3278410" y="2986318"/>
                </a:cubicBezTo>
                <a:lnTo>
                  <a:pt x="3129066" y="2993923"/>
                </a:lnTo>
                <a:lnTo>
                  <a:pt x="1492146" y="2993923"/>
                </a:lnTo>
                <a:lnTo>
                  <a:pt x="1342803" y="2986318"/>
                </a:lnTo>
                <a:cubicBezTo>
                  <a:pt x="640993" y="2914476"/>
                  <a:pt x="79408" y="2352243"/>
                  <a:pt x="7649" y="1649622"/>
                </a:cubicBezTo>
                <a:lnTo>
                  <a:pt x="0" y="1499067"/>
                </a:lnTo>
                <a:lnTo>
                  <a:pt x="0" y="1495012"/>
                </a:lnTo>
                <a:lnTo>
                  <a:pt x="7649" y="1344457"/>
                </a:lnTo>
                <a:cubicBezTo>
                  <a:pt x="84534" y="591650"/>
                  <a:pt x="723719" y="0"/>
                  <a:pt x="1495209" y="0"/>
                </a:cubicBezTo>
                <a:close/>
              </a:path>
            </a:pathLst>
          </a:custGeom>
        </p:spPr>
        <p:txBody>
          <a:bodyPr wrap="square">
            <a:noAutofit/>
          </a:bodyPr>
          <a:lstStyle>
            <a:lvl1pPr>
              <a:defRPr sz="4400"/>
            </a:lvl1pPr>
          </a:lstStyle>
          <a:p>
            <a:endParaRPr lang="en-US"/>
          </a:p>
        </p:txBody>
      </p:sp>
      <p:sp>
        <p:nvSpPr>
          <p:cNvPr id="2" name="Title 1"/>
          <p:cNvSpPr>
            <a:spLocks noGrp="1"/>
          </p:cNvSpPr>
          <p:nvPr>
            <p:ph type="title"/>
          </p:nvPr>
        </p:nvSpPr>
        <p:spPr>
          <a:xfrm>
            <a:off x="1676073" y="969602"/>
            <a:ext cx="21027093" cy="1950579"/>
          </a:xfrm>
        </p:spPr>
        <p:txBody>
          <a:bodyPr/>
          <a:lstStyle>
            <a:lvl1pPr algn="ctr">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8E634BBC-562C-084E-A5E8-A4A91B5D7A0A}" type="slidenum">
              <a:rPr lang="en-US" smtClean="0"/>
              <a:pPr/>
              <a:t>‹#›</a:t>
            </a:fld>
            <a:endParaRPr lang="en-US"/>
          </a:p>
          <a:p>
            <a:endParaRPr lang="en-US" dirty="0"/>
          </a:p>
        </p:txBody>
      </p:sp>
      <p:sp>
        <p:nvSpPr>
          <p:cNvPr id="6" name="Picture Placeholder 5"/>
          <p:cNvSpPr>
            <a:spLocks noGrp="1"/>
          </p:cNvSpPr>
          <p:nvPr>
            <p:ph type="pic" sz="quarter" idx="13"/>
          </p:nvPr>
        </p:nvSpPr>
        <p:spPr>
          <a:xfrm>
            <a:off x="9935325" y="5037442"/>
            <a:ext cx="4621212" cy="2993923"/>
          </a:xfrm>
          <a:custGeom>
            <a:avLst/>
            <a:gdLst>
              <a:gd name="connsiteX0" fmla="*/ 1495209 w 4621212"/>
              <a:gd name="connsiteY0" fmla="*/ 0 h 2993923"/>
              <a:gd name="connsiteX1" fmla="*/ 3126003 w 4621212"/>
              <a:gd name="connsiteY1" fmla="*/ 0 h 2993923"/>
              <a:gd name="connsiteX2" fmla="*/ 4613563 w 4621212"/>
              <a:gd name="connsiteY2" fmla="*/ 1344457 h 2993923"/>
              <a:gd name="connsiteX3" fmla="*/ 4621212 w 4621212"/>
              <a:gd name="connsiteY3" fmla="*/ 1495012 h 2993923"/>
              <a:gd name="connsiteX4" fmla="*/ 4621212 w 4621212"/>
              <a:gd name="connsiteY4" fmla="*/ 1499067 h 2993923"/>
              <a:gd name="connsiteX5" fmla="*/ 4613563 w 4621212"/>
              <a:gd name="connsiteY5" fmla="*/ 1649622 h 2993923"/>
              <a:gd name="connsiteX6" fmla="*/ 3278410 w 4621212"/>
              <a:gd name="connsiteY6" fmla="*/ 2986318 h 2993923"/>
              <a:gd name="connsiteX7" fmla="*/ 3129066 w 4621212"/>
              <a:gd name="connsiteY7" fmla="*/ 2993923 h 2993923"/>
              <a:gd name="connsiteX8" fmla="*/ 1492146 w 4621212"/>
              <a:gd name="connsiteY8" fmla="*/ 2993923 h 2993923"/>
              <a:gd name="connsiteX9" fmla="*/ 1342803 w 4621212"/>
              <a:gd name="connsiteY9" fmla="*/ 2986318 h 2993923"/>
              <a:gd name="connsiteX10" fmla="*/ 7649 w 4621212"/>
              <a:gd name="connsiteY10" fmla="*/ 1649622 h 2993923"/>
              <a:gd name="connsiteX11" fmla="*/ 0 w 4621212"/>
              <a:gd name="connsiteY11" fmla="*/ 1499067 h 2993923"/>
              <a:gd name="connsiteX12" fmla="*/ 0 w 4621212"/>
              <a:gd name="connsiteY12" fmla="*/ 1495012 h 2993923"/>
              <a:gd name="connsiteX13" fmla="*/ 7649 w 4621212"/>
              <a:gd name="connsiteY13" fmla="*/ 1344457 h 2993923"/>
              <a:gd name="connsiteX14" fmla="*/ 1495209 w 4621212"/>
              <a:gd name="connsiteY14" fmla="*/ 0 h 299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21212" h="2993923">
                <a:moveTo>
                  <a:pt x="1495209" y="0"/>
                </a:moveTo>
                <a:cubicBezTo>
                  <a:pt x="3126003" y="0"/>
                  <a:pt x="3126003" y="0"/>
                  <a:pt x="3126003" y="0"/>
                </a:cubicBezTo>
                <a:cubicBezTo>
                  <a:pt x="3897493" y="0"/>
                  <a:pt x="4536678" y="591650"/>
                  <a:pt x="4613563" y="1344457"/>
                </a:cubicBezTo>
                <a:lnTo>
                  <a:pt x="4621212" y="1495012"/>
                </a:lnTo>
                <a:lnTo>
                  <a:pt x="4621212" y="1499067"/>
                </a:lnTo>
                <a:lnTo>
                  <a:pt x="4613563" y="1649622"/>
                </a:lnTo>
                <a:cubicBezTo>
                  <a:pt x="4541804" y="2352243"/>
                  <a:pt x="3980219" y="2914476"/>
                  <a:pt x="3278410" y="2986318"/>
                </a:cubicBezTo>
                <a:lnTo>
                  <a:pt x="3129066" y="2993923"/>
                </a:lnTo>
                <a:lnTo>
                  <a:pt x="1492146" y="2993923"/>
                </a:lnTo>
                <a:lnTo>
                  <a:pt x="1342803" y="2986318"/>
                </a:lnTo>
                <a:cubicBezTo>
                  <a:pt x="640993" y="2914476"/>
                  <a:pt x="79408" y="2352243"/>
                  <a:pt x="7649" y="1649622"/>
                </a:cubicBezTo>
                <a:lnTo>
                  <a:pt x="0" y="1499067"/>
                </a:lnTo>
                <a:lnTo>
                  <a:pt x="0" y="1495012"/>
                </a:lnTo>
                <a:lnTo>
                  <a:pt x="7649" y="1344457"/>
                </a:lnTo>
                <a:cubicBezTo>
                  <a:pt x="84534" y="591650"/>
                  <a:pt x="723719" y="0"/>
                  <a:pt x="1495209" y="0"/>
                </a:cubicBezTo>
                <a:close/>
              </a:path>
            </a:pathLst>
          </a:custGeom>
        </p:spPr>
        <p:txBody>
          <a:bodyPr wrap="square">
            <a:noAutofit/>
          </a:bodyPr>
          <a:lstStyle>
            <a:lvl1pPr>
              <a:defRPr sz="4400"/>
            </a:lvl1pPr>
          </a:lstStyle>
          <a:p>
            <a:endParaRPr lang="en-US"/>
          </a:p>
        </p:txBody>
      </p:sp>
      <p:sp>
        <p:nvSpPr>
          <p:cNvPr id="7" name="Picture Placeholder 6"/>
          <p:cNvSpPr>
            <a:spLocks noGrp="1"/>
          </p:cNvSpPr>
          <p:nvPr>
            <p:ph type="pic" sz="quarter" idx="14"/>
          </p:nvPr>
        </p:nvSpPr>
        <p:spPr>
          <a:xfrm>
            <a:off x="18238667" y="5037442"/>
            <a:ext cx="4621212" cy="2993923"/>
          </a:xfrm>
          <a:custGeom>
            <a:avLst/>
            <a:gdLst>
              <a:gd name="connsiteX0" fmla="*/ 1495209 w 4621212"/>
              <a:gd name="connsiteY0" fmla="*/ 0 h 2993923"/>
              <a:gd name="connsiteX1" fmla="*/ 3126003 w 4621212"/>
              <a:gd name="connsiteY1" fmla="*/ 0 h 2993923"/>
              <a:gd name="connsiteX2" fmla="*/ 4613563 w 4621212"/>
              <a:gd name="connsiteY2" fmla="*/ 1344457 h 2993923"/>
              <a:gd name="connsiteX3" fmla="*/ 4621212 w 4621212"/>
              <a:gd name="connsiteY3" fmla="*/ 1495012 h 2993923"/>
              <a:gd name="connsiteX4" fmla="*/ 4621212 w 4621212"/>
              <a:gd name="connsiteY4" fmla="*/ 1499067 h 2993923"/>
              <a:gd name="connsiteX5" fmla="*/ 4613563 w 4621212"/>
              <a:gd name="connsiteY5" fmla="*/ 1649622 h 2993923"/>
              <a:gd name="connsiteX6" fmla="*/ 3278410 w 4621212"/>
              <a:gd name="connsiteY6" fmla="*/ 2986318 h 2993923"/>
              <a:gd name="connsiteX7" fmla="*/ 3129066 w 4621212"/>
              <a:gd name="connsiteY7" fmla="*/ 2993923 h 2993923"/>
              <a:gd name="connsiteX8" fmla="*/ 1492146 w 4621212"/>
              <a:gd name="connsiteY8" fmla="*/ 2993923 h 2993923"/>
              <a:gd name="connsiteX9" fmla="*/ 1342803 w 4621212"/>
              <a:gd name="connsiteY9" fmla="*/ 2986318 h 2993923"/>
              <a:gd name="connsiteX10" fmla="*/ 7649 w 4621212"/>
              <a:gd name="connsiteY10" fmla="*/ 1649622 h 2993923"/>
              <a:gd name="connsiteX11" fmla="*/ 0 w 4621212"/>
              <a:gd name="connsiteY11" fmla="*/ 1499067 h 2993923"/>
              <a:gd name="connsiteX12" fmla="*/ 0 w 4621212"/>
              <a:gd name="connsiteY12" fmla="*/ 1495012 h 2993923"/>
              <a:gd name="connsiteX13" fmla="*/ 7649 w 4621212"/>
              <a:gd name="connsiteY13" fmla="*/ 1344457 h 2993923"/>
              <a:gd name="connsiteX14" fmla="*/ 1495209 w 4621212"/>
              <a:gd name="connsiteY14" fmla="*/ 0 h 299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21212" h="2993923">
                <a:moveTo>
                  <a:pt x="1495209" y="0"/>
                </a:moveTo>
                <a:cubicBezTo>
                  <a:pt x="3126003" y="0"/>
                  <a:pt x="3126003" y="0"/>
                  <a:pt x="3126003" y="0"/>
                </a:cubicBezTo>
                <a:cubicBezTo>
                  <a:pt x="3897493" y="0"/>
                  <a:pt x="4536678" y="591650"/>
                  <a:pt x="4613563" y="1344457"/>
                </a:cubicBezTo>
                <a:lnTo>
                  <a:pt x="4621212" y="1495012"/>
                </a:lnTo>
                <a:lnTo>
                  <a:pt x="4621212" y="1499067"/>
                </a:lnTo>
                <a:lnTo>
                  <a:pt x="4613563" y="1649622"/>
                </a:lnTo>
                <a:cubicBezTo>
                  <a:pt x="4541804" y="2352243"/>
                  <a:pt x="3980219" y="2914476"/>
                  <a:pt x="3278410" y="2986318"/>
                </a:cubicBezTo>
                <a:lnTo>
                  <a:pt x="3129066" y="2993923"/>
                </a:lnTo>
                <a:lnTo>
                  <a:pt x="1492146" y="2993923"/>
                </a:lnTo>
                <a:lnTo>
                  <a:pt x="1342803" y="2986318"/>
                </a:lnTo>
                <a:cubicBezTo>
                  <a:pt x="640993" y="2914476"/>
                  <a:pt x="79408" y="2352243"/>
                  <a:pt x="7649" y="1649622"/>
                </a:cubicBezTo>
                <a:lnTo>
                  <a:pt x="0" y="1499067"/>
                </a:lnTo>
                <a:lnTo>
                  <a:pt x="0" y="1495012"/>
                </a:lnTo>
                <a:lnTo>
                  <a:pt x="7649" y="1344457"/>
                </a:lnTo>
                <a:cubicBezTo>
                  <a:pt x="84534" y="591650"/>
                  <a:pt x="723719" y="0"/>
                  <a:pt x="1495209" y="0"/>
                </a:cubicBezTo>
                <a:close/>
              </a:path>
            </a:pathLst>
          </a:custGeom>
        </p:spPr>
        <p:txBody>
          <a:bodyPr wrap="square">
            <a:noAutofit/>
          </a:bodyPr>
          <a:lstStyle>
            <a:lvl1pPr>
              <a:defRPr sz="4400"/>
            </a:lvl1pPr>
          </a:lstStyle>
          <a:p>
            <a:endParaRPr lang="en-US"/>
          </a:p>
        </p:txBody>
      </p:sp>
      <p:sp>
        <p:nvSpPr>
          <p:cNvPr id="5" name="Footer Placeholder 4"/>
          <p:cNvSpPr>
            <a:spLocks noGrp="1"/>
          </p:cNvSpPr>
          <p:nvPr>
            <p:ph type="ftr" sz="quarter" idx="15"/>
          </p:nvPr>
        </p:nvSpPr>
        <p:spPr/>
        <p:txBody>
          <a:bodyPr/>
          <a:lstStyle/>
          <a:p>
            <a:r>
              <a:rPr lang="en-US"/>
              <a:t>About Company – www.premast.com</a:t>
            </a:r>
            <a:endParaRPr lang="en-US" dirty="0"/>
          </a:p>
        </p:txBody>
      </p:sp>
    </p:spTree>
    <p:extLst>
      <p:ext uri="{BB962C8B-B14F-4D97-AF65-F5344CB8AC3E}">
        <p14:creationId xmlns:p14="http://schemas.microsoft.com/office/powerpoint/2010/main" val="4095560249"/>
      </p:ext>
    </p:extLst>
  </p:cSld>
  <p:clrMapOvr>
    <a:masterClrMapping/>
  </p:clrMapOvr>
  <p:transition spd="slow" advClick="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10"/>
          </p:nvPr>
        </p:nvSpPr>
        <p:spPr/>
        <p:txBody>
          <a:bodyPr/>
          <a:lstStyle/>
          <a:p>
            <a:r>
              <a:rPr lang="en-US"/>
              <a:t>About Company – www.premast.com</a:t>
            </a:r>
            <a:endParaRPr lang="en-US" dirty="0"/>
          </a:p>
        </p:txBody>
      </p:sp>
      <p:sp>
        <p:nvSpPr>
          <p:cNvPr id="8" name="Slide Number Placeholder 7"/>
          <p:cNvSpPr>
            <a:spLocks noGrp="1"/>
          </p:cNvSpPr>
          <p:nvPr>
            <p:ph type="sldNum" sz="quarter" idx="11"/>
          </p:nvPr>
        </p:nvSpPr>
        <p:spPr/>
        <p:txBody>
          <a:bodyPr/>
          <a:lstStyle/>
          <a:p>
            <a:fld id="{B5A179EB-6EAE-46B1-AD08-9751EE2916D5}" type="slidenum">
              <a:rPr lang="en-US" smtClean="0"/>
              <a:pPr/>
              <a:t>‹#›</a:t>
            </a:fld>
            <a:endParaRPr lang="en-US" dirty="0"/>
          </a:p>
        </p:txBody>
      </p:sp>
    </p:spTree>
    <p:extLst>
      <p:ext uri="{BB962C8B-B14F-4D97-AF65-F5344CB8AC3E}">
        <p14:creationId xmlns:p14="http://schemas.microsoft.com/office/powerpoint/2010/main" val="1435165908"/>
      </p:ext>
    </p:extLst>
  </p:cSld>
  <p:clrMapOvr>
    <a:masterClrMapping/>
  </p:clrMapOvr>
  <p:transition spd="slow" advClick="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375" y="3419477"/>
            <a:ext cx="21027093" cy="5705474"/>
          </a:xfrm>
        </p:spPr>
        <p:txBody>
          <a:bodyPr anchor="b"/>
          <a:lstStyle>
            <a:lvl1pPr>
              <a:defRPr sz="11998"/>
            </a:lvl1pPr>
          </a:lstStyle>
          <a:p>
            <a:r>
              <a:rPr lang="en-US"/>
              <a:t>Click to edit Master title style</a:t>
            </a:r>
            <a:endParaRPr lang="en-US" dirty="0"/>
          </a:p>
        </p:txBody>
      </p:sp>
      <p:sp>
        <p:nvSpPr>
          <p:cNvPr id="3" name="Text Placeholder 2"/>
          <p:cNvSpPr>
            <a:spLocks noGrp="1"/>
          </p:cNvSpPr>
          <p:nvPr>
            <p:ph type="body" idx="1"/>
          </p:nvPr>
        </p:nvSpPr>
        <p:spPr>
          <a:xfrm>
            <a:off x="1663375" y="9178927"/>
            <a:ext cx="21027093" cy="3000374"/>
          </a:xfrm>
        </p:spPr>
        <p:txBody>
          <a:bodyPr/>
          <a:lstStyle>
            <a:lvl1pPr marL="0" indent="0">
              <a:buNone/>
              <a:defRPr sz="4799">
                <a:solidFill>
                  <a:schemeClr val="tx1">
                    <a:tint val="75000"/>
                  </a:schemeClr>
                </a:solidFill>
              </a:defRPr>
            </a:lvl1pPr>
            <a:lvl2pPr marL="914217" indent="0">
              <a:buNone/>
              <a:defRPr sz="3999">
                <a:solidFill>
                  <a:schemeClr val="tx1">
                    <a:tint val="75000"/>
                  </a:schemeClr>
                </a:solidFill>
              </a:defRPr>
            </a:lvl2pPr>
            <a:lvl3pPr marL="1828434" indent="0">
              <a:buNone/>
              <a:defRPr sz="3599">
                <a:solidFill>
                  <a:schemeClr val="tx1">
                    <a:tint val="75000"/>
                  </a:schemeClr>
                </a:solidFill>
              </a:defRPr>
            </a:lvl3pPr>
            <a:lvl4pPr marL="2742651" indent="0">
              <a:buNone/>
              <a:defRPr sz="3199">
                <a:solidFill>
                  <a:schemeClr val="tx1">
                    <a:tint val="75000"/>
                  </a:schemeClr>
                </a:solidFill>
              </a:defRPr>
            </a:lvl4pPr>
            <a:lvl5pPr marL="3656868" indent="0">
              <a:buNone/>
              <a:defRPr sz="3199">
                <a:solidFill>
                  <a:schemeClr val="tx1">
                    <a:tint val="75000"/>
                  </a:schemeClr>
                </a:solidFill>
              </a:defRPr>
            </a:lvl5pPr>
            <a:lvl6pPr marL="4571086" indent="0">
              <a:buNone/>
              <a:defRPr sz="3199">
                <a:solidFill>
                  <a:schemeClr val="tx1">
                    <a:tint val="75000"/>
                  </a:schemeClr>
                </a:solidFill>
              </a:defRPr>
            </a:lvl6pPr>
            <a:lvl7pPr marL="5485303" indent="0">
              <a:buNone/>
              <a:defRPr sz="3199">
                <a:solidFill>
                  <a:schemeClr val="tx1">
                    <a:tint val="75000"/>
                  </a:schemeClr>
                </a:solidFill>
              </a:defRPr>
            </a:lvl7pPr>
            <a:lvl8pPr marL="6399520" indent="0">
              <a:buNone/>
              <a:defRPr sz="3199">
                <a:solidFill>
                  <a:schemeClr val="tx1">
                    <a:tint val="75000"/>
                  </a:schemeClr>
                </a:solidFill>
              </a:defRPr>
            </a:lvl8pPr>
            <a:lvl9pPr marL="7313737" indent="0">
              <a:buNone/>
              <a:defRPr sz="3199">
                <a:solidFill>
                  <a:schemeClr val="tx1">
                    <a:tint val="75000"/>
                  </a:schemeClr>
                </a:solidFill>
              </a:defRPr>
            </a:lvl9pPr>
          </a:lstStyle>
          <a:p>
            <a:pPr lvl="0"/>
            <a:r>
              <a:rPr lang="en-US"/>
              <a:t>Edit Master text styles</a:t>
            </a:r>
          </a:p>
        </p:txBody>
      </p:sp>
      <p:sp>
        <p:nvSpPr>
          <p:cNvPr id="7" name="Footer Placeholder 6"/>
          <p:cNvSpPr>
            <a:spLocks noGrp="1"/>
          </p:cNvSpPr>
          <p:nvPr>
            <p:ph type="ftr" sz="quarter" idx="10"/>
          </p:nvPr>
        </p:nvSpPr>
        <p:spPr/>
        <p:txBody>
          <a:bodyPr/>
          <a:lstStyle/>
          <a:p>
            <a:r>
              <a:rPr lang="en-US"/>
              <a:t>About Company – www.premast.com</a:t>
            </a:r>
            <a:endParaRPr lang="en-US" dirty="0"/>
          </a:p>
        </p:txBody>
      </p:sp>
      <p:sp>
        <p:nvSpPr>
          <p:cNvPr id="8" name="Slide Number Placeholder 7"/>
          <p:cNvSpPr>
            <a:spLocks noGrp="1"/>
          </p:cNvSpPr>
          <p:nvPr>
            <p:ph type="sldNum" sz="quarter" idx="11"/>
          </p:nvPr>
        </p:nvSpPr>
        <p:spPr/>
        <p:txBody>
          <a:bodyPr/>
          <a:lstStyle/>
          <a:p>
            <a:fld id="{B5A179EB-6EAE-46B1-AD08-9751EE2916D5}" type="slidenum">
              <a:rPr lang="en-US" smtClean="0"/>
              <a:pPr/>
              <a:t>‹#›</a:t>
            </a:fld>
            <a:endParaRPr lang="en-US" dirty="0"/>
          </a:p>
        </p:txBody>
      </p:sp>
    </p:spTree>
    <p:extLst>
      <p:ext uri="{BB962C8B-B14F-4D97-AF65-F5344CB8AC3E}">
        <p14:creationId xmlns:p14="http://schemas.microsoft.com/office/powerpoint/2010/main" val="1366082610"/>
      </p:ext>
    </p:extLst>
  </p:cSld>
  <p:clrMapOvr>
    <a:masterClrMapping/>
  </p:clrMapOvr>
  <p:transition spd="slow" advClick="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073" y="3651250"/>
            <a:ext cx="10361176"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1989" y="3651250"/>
            <a:ext cx="10361176"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0"/>
          </p:nvPr>
        </p:nvSpPr>
        <p:spPr/>
        <p:txBody>
          <a:bodyPr/>
          <a:lstStyle/>
          <a:p>
            <a:r>
              <a:rPr lang="en-US"/>
              <a:t>About Company – www.premast.com</a:t>
            </a:r>
            <a:endParaRPr lang="en-US" dirty="0"/>
          </a:p>
        </p:txBody>
      </p:sp>
      <p:sp>
        <p:nvSpPr>
          <p:cNvPr id="9" name="Slide Number Placeholder 8"/>
          <p:cNvSpPr>
            <a:spLocks noGrp="1"/>
          </p:cNvSpPr>
          <p:nvPr>
            <p:ph type="sldNum" sz="quarter" idx="11"/>
          </p:nvPr>
        </p:nvSpPr>
        <p:spPr/>
        <p:txBody>
          <a:bodyPr/>
          <a:lstStyle/>
          <a:p>
            <a:fld id="{B5A179EB-6EAE-46B1-AD08-9751EE2916D5}" type="slidenum">
              <a:rPr lang="en-US" smtClean="0"/>
              <a:pPr/>
              <a:t>‹#›</a:t>
            </a:fld>
            <a:endParaRPr lang="en-US" dirty="0"/>
          </a:p>
        </p:txBody>
      </p:sp>
    </p:spTree>
    <p:extLst>
      <p:ext uri="{BB962C8B-B14F-4D97-AF65-F5344CB8AC3E}">
        <p14:creationId xmlns:p14="http://schemas.microsoft.com/office/powerpoint/2010/main" val="2947226686"/>
      </p:ext>
    </p:extLst>
  </p:cSld>
  <p:clrMapOvr>
    <a:masterClrMapping/>
  </p:clrMapOvr>
  <p:transition spd="slow" advClick="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248" y="730251"/>
            <a:ext cx="21027093"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249" y="3362326"/>
            <a:ext cx="10313559" cy="1647824"/>
          </a:xfrm>
        </p:spPr>
        <p:txBody>
          <a:bodyPr anchor="b"/>
          <a:lstStyle>
            <a:lvl1pPr marL="0" indent="0">
              <a:buNone/>
              <a:defRPr sz="4799" b="1"/>
            </a:lvl1pPr>
            <a:lvl2pPr marL="914217" indent="0">
              <a:buNone/>
              <a:defRPr sz="3999" b="1"/>
            </a:lvl2pPr>
            <a:lvl3pPr marL="1828434" indent="0">
              <a:buNone/>
              <a:defRPr sz="3599" b="1"/>
            </a:lvl3pPr>
            <a:lvl4pPr marL="2742651" indent="0">
              <a:buNone/>
              <a:defRPr sz="3199" b="1"/>
            </a:lvl4pPr>
            <a:lvl5pPr marL="3656868" indent="0">
              <a:buNone/>
              <a:defRPr sz="3199" b="1"/>
            </a:lvl5pPr>
            <a:lvl6pPr marL="4571086" indent="0">
              <a:buNone/>
              <a:defRPr sz="3199" b="1"/>
            </a:lvl6pPr>
            <a:lvl7pPr marL="5485303" indent="0">
              <a:buNone/>
              <a:defRPr sz="3199" b="1"/>
            </a:lvl7pPr>
            <a:lvl8pPr marL="6399520" indent="0">
              <a:buNone/>
              <a:defRPr sz="3199" b="1"/>
            </a:lvl8pPr>
            <a:lvl9pPr marL="7313737" indent="0">
              <a:buNone/>
              <a:defRPr sz="3199" b="1"/>
            </a:lvl9pPr>
          </a:lstStyle>
          <a:p>
            <a:pPr lvl="0"/>
            <a:r>
              <a:rPr lang="en-US"/>
              <a:t>Edit Master text styles</a:t>
            </a:r>
          </a:p>
        </p:txBody>
      </p:sp>
      <p:sp>
        <p:nvSpPr>
          <p:cNvPr id="4" name="Content Placeholder 3"/>
          <p:cNvSpPr>
            <a:spLocks noGrp="1"/>
          </p:cNvSpPr>
          <p:nvPr>
            <p:ph sz="half" idx="2"/>
          </p:nvPr>
        </p:nvSpPr>
        <p:spPr>
          <a:xfrm>
            <a:off x="1679249" y="5010150"/>
            <a:ext cx="10313559"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1989" y="3362326"/>
            <a:ext cx="10364352" cy="1647824"/>
          </a:xfrm>
        </p:spPr>
        <p:txBody>
          <a:bodyPr anchor="b"/>
          <a:lstStyle>
            <a:lvl1pPr marL="0" indent="0">
              <a:buNone/>
              <a:defRPr sz="4799" b="1"/>
            </a:lvl1pPr>
            <a:lvl2pPr marL="914217" indent="0">
              <a:buNone/>
              <a:defRPr sz="3999" b="1"/>
            </a:lvl2pPr>
            <a:lvl3pPr marL="1828434" indent="0">
              <a:buNone/>
              <a:defRPr sz="3599" b="1"/>
            </a:lvl3pPr>
            <a:lvl4pPr marL="2742651" indent="0">
              <a:buNone/>
              <a:defRPr sz="3199" b="1"/>
            </a:lvl4pPr>
            <a:lvl5pPr marL="3656868" indent="0">
              <a:buNone/>
              <a:defRPr sz="3199" b="1"/>
            </a:lvl5pPr>
            <a:lvl6pPr marL="4571086" indent="0">
              <a:buNone/>
              <a:defRPr sz="3199" b="1"/>
            </a:lvl6pPr>
            <a:lvl7pPr marL="5485303" indent="0">
              <a:buNone/>
              <a:defRPr sz="3199" b="1"/>
            </a:lvl7pPr>
            <a:lvl8pPr marL="6399520" indent="0">
              <a:buNone/>
              <a:defRPr sz="3199" b="1"/>
            </a:lvl8pPr>
            <a:lvl9pPr marL="7313737" indent="0">
              <a:buNone/>
              <a:defRPr sz="3199" b="1"/>
            </a:lvl9pPr>
          </a:lstStyle>
          <a:p>
            <a:pPr lvl="0"/>
            <a:r>
              <a:rPr lang="en-US"/>
              <a:t>Edit Master text styles</a:t>
            </a:r>
          </a:p>
        </p:txBody>
      </p:sp>
      <p:sp>
        <p:nvSpPr>
          <p:cNvPr id="6" name="Content Placeholder 5"/>
          <p:cNvSpPr>
            <a:spLocks noGrp="1"/>
          </p:cNvSpPr>
          <p:nvPr>
            <p:ph sz="quarter" idx="4"/>
          </p:nvPr>
        </p:nvSpPr>
        <p:spPr>
          <a:xfrm>
            <a:off x="12341989" y="5010150"/>
            <a:ext cx="10364352"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p:cNvSpPr>
            <a:spLocks noGrp="1"/>
          </p:cNvSpPr>
          <p:nvPr>
            <p:ph type="ftr" sz="quarter" idx="10"/>
          </p:nvPr>
        </p:nvSpPr>
        <p:spPr/>
        <p:txBody>
          <a:bodyPr/>
          <a:lstStyle/>
          <a:p>
            <a:r>
              <a:rPr lang="en-US"/>
              <a:t>About Company – www.premast.com</a:t>
            </a:r>
            <a:endParaRPr lang="en-US" dirty="0"/>
          </a:p>
        </p:txBody>
      </p:sp>
      <p:sp>
        <p:nvSpPr>
          <p:cNvPr id="11" name="Slide Number Placeholder 10"/>
          <p:cNvSpPr>
            <a:spLocks noGrp="1"/>
          </p:cNvSpPr>
          <p:nvPr>
            <p:ph type="sldNum" sz="quarter" idx="11"/>
          </p:nvPr>
        </p:nvSpPr>
        <p:spPr/>
        <p:txBody>
          <a:bodyPr/>
          <a:lstStyle/>
          <a:p>
            <a:fld id="{B5A179EB-6EAE-46B1-AD08-9751EE2916D5}" type="slidenum">
              <a:rPr lang="en-US" smtClean="0"/>
              <a:pPr/>
              <a:t>‹#›</a:t>
            </a:fld>
            <a:endParaRPr lang="en-US" dirty="0"/>
          </a:p>
        </p:txBody>
      </p:sp>
    </p:spTree>
    <p:extLst>
      <p:ext uri="{BB962C8B-B14F-4D97-AF65-F5344CB8AC3E}">
        <p14:creationId xmlns:p14="http://schemas.microsoft.com/office/powerpoint/2010/main" val="667279573"/>
      </p:ext>
    </p:extLst>
  </p:cSld>
  <p:clrMapOvr>
    <a:masterClrMapping/>
  </p:clrMapOvr>
  <p:transition spd="slow" advClick="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5"/>
          <p:cNvSpPr>
            <a:spLocks noGrp="1"/>
          </p:cNvSpPr>
          <p:nvPr>
            <p:ph type="ftr" sz="quarter" idx="10"/>
          </p:nvPr>
        </p:nvSpPr>
        <p:spPr/>
        <p:txBody>
          <a:bodyPr/>
          <a:lstStyle/>
          <a:p>
            <a:r>
              <a:rPr lang="en-US"/>
              <a:t>About Company – www.premast.com</a:t>
            </a:r>
            <a:endParaRPr lang="en-US" dirty="0"/>
          </a:p>
        </p:txBody>
      </p:sp>
      <p:sp>
        <p:nvSpPr>
          <p:cNvPr id="7" name="Slide Number Placeholder 6"/>
          <p:cNvSpPr>
            <a:spLocks noGrp="1"/>
          </p:cNvSpPr>
          <p:nvPr>
            <p:ph type="sldNum" sz="quarter" idx="11"/>
          </p:nvPr>
        </p:nvSpPr>
        <p:spPr/>
        <p:txBody>
          <a:bodyPr/>
          <a:lstStyle/>
          <a:p>
            <a:fld id="{B5A179EB-6EAE-46B1-AD08-9751EE2916D5}" type="slidenum">
              <a:rPr lang="en-US" smtClean="0"/>
              <a:pPr/>
              <a:t>‹#›</a:t>
            </a:fld>
            <a:endParaRPr lang="en-US" dirty="0"/>
          </a:p>
        </p:txBody>
      </p:sp>
    </p:spTree>
    <p:extLst>
      <p:ext uri="{BB962C8B-B14F-4D97-AF65-F5344CB8AC3E}">
        <p14:creationId xmlns:p14="http://schemas.microsoft.com/office/powerpoint/2010/main" val="2120748525"/>
      </p:ext>
    </p:extLst>
  </p:cSld>
  <p:clrMapOvr>
    <a:masterClrMapping/>
  </p:clrMapOvr>
  <p:transition spd="slow" advClick="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About Company – www.premast.com</a:t>
            </a:r>
            <a:endParaRPr lang="en-US" dirty="0"/>
          </a:p>
        </p:txBody>
      </p:sp>
      <p:sp>
        <p:nvSpPr>
          <p:cNvPr id="6" name="Slide Number Placeholder 5"/>
          <p:cNvSpPr>
            <a:spLocks noGrp="1"/>
          </p:cNvSpPr>
          <p:nvPr>
            <p:ph type="sldNum" sz="quarter" idx="11"/>
          </p:nvPr>
        </p:nvSpPr>
        <p:spPr/>
        <p:txBody>
          <a:bodyPr/>
          <a:lstStyle/>
          <a:p>
            <a:fld id="{B5A179EB-6EAE-46B1-AD08-9751EE2916D5}" type="slidenum">
              <a:rPr lang="en-US" smtClean="0"/>
              <a:pPr/>
              <a:t>‹#›</a:t>
            </a:fld>
            <a:endParaRPr lang="en-US" dirty="0"/>
          </a:p>
        </p:txBody>
      </p:sp>
    </p:spTree>
    <p:extLst>
      <p:ext uri="{BB962C8B-B14F-4D97-AF65-F5344CB8AC3E}">
        <p14:creationId xmlns:p14="http://schemas.microsoft.com/office/powerpoint/2010/main" val="2436796757"/>
      </p:ext>
    </p:extLst>
  </p:cSld>
  <p:clrMapOvr>
    <a:masterClrMapping/>
  </p:clrMapOvr>
  <p:transition spd="slow" advClick="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249" y="914400"/>
            <a:ext cx="7862938" cy="3200400"/>
          </a:xfrm>
        </p:spPr>
        <p:txBody>
          <a:bodyPr anchor="b"/>
          <a:lstStyle>
            <a:lvl1pPr>
              <a:defRPr sz="6399"/>
            </a:lvl1pPr>
          </a:lstStyle>
          <a:p>
            <a:r>
              <a:rPr lang="en-US"/>
              <a:t>Click to edit Master title style</a:t>
            </a:r>
            <a:endParaRPr lang="en-US" dirty="0"/>
          </a:p>
        </p:txBody>
      </p:sp>
      <p:sp>
        <p:nvSpPr>
          <p:cNvPr id="3" name="Content Placeholder 2"/>
          <p:cNvSpPr>
            <a:spLocks noGrp="1"/>
          </p:cNvSpPr>
          <p:nvPr>
            <p:ph idx="1"/>
          </p:nvPr>
        </p:nvSpPr>
        <p:spPr>
          <a:xfrm>
            <a:off x="10364352" y="1974851"/>
            <a:ext cx="12341989" cy="9747250"/>
          </a:xfrm>
        </p:spPr>
        <p:txBody>
          <a:bodyPr/>
          <a:lstStyle>
            <a:lvl1pPr>
              <a:defRPr sz="6399"/>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249" y="4114800"/>
            <a:ext cx="7862938" cy="7623176"/>
          </a:xfrm>
        </p:spPr>
        <p:txBody>
          <a:bodyPr/>
          <a:lstStyle>
            <a:lvl1pPr marL="0" indent="0">
              <a:buNone/>
              <a:defRPr sz="3199"/>
            </a:lvl1pPr>
            <a:lvl2pPr marL="914217" indent="0">
              <a:buNone/>
              <a:defRPr sz="2799"/>
            </a:lvl2pPr>
            <a:lvl3pPr marL="1828434" indent="0">
              <a:buNone/>
              <a:defRPr sz="2400"/>
            </a:lvl3pPr>
            <a:lvl4pPr marL="2742651" indent="0">
              <a:buNone/>
              <a:defRPr sz="2000"/>
            </a:lvl4pPr>
            <a:lvl5pPr marL="3656868" indent="0">
              <a:buNone/>
              <a:defRPr sz="2000"/>
            </a:lvl5pPr>
            <a:lvl6pPr marL="4571086" indent="0">
              <a:buNone/>
              <a:defRPr sz="2000"/>
            </a:lvl6pPr>
            <a:lvl7pPr marL="5485303" indent="0">
              <a:buNone/>
              <a:defRPr sz="2000"/>
            </a:lvl7pPr>
            <a:lvl8pPr marL="6399520" indent="0">
              <a:buNone/>
              <a:defRPr sz="2000"/>
            </a:lvl8pPr>
            <a:lvl9pPr marL="7313737" indent="0">
              <a:buNone/>
              <a:defRPr sz="2000"/>
            </a:lvl9pPr>
          </a:lstStyle>
          <a:p>
            <a:pPr lvl="0"/>
            <a:r>
              <a:rPr lang="en-US"/>
              <a:t>Edit Master text styles</a:t>
            </a:r>
          </a:p>
        </p:txBody>
      </p:sp>
      <p:sp>
        <p:nvSpPr>
          <p:cNvPr id="8" name="Footer Placeholder 7"/>
          <p:cNvSpPr>
            <a:spLocks noGrp="1"/>
          </p:cNvSpPr>
          <p:nvPr>
            <p:ph type="ftr" sz="quarter" idx="10"/>
          </p:nvPr>
        </p:nvSpPr>
        <p:spPr/>
        <p:txBody>
          <a:bodyPr/>
          <a:lstStyle/>
          <a:p>
            <a:r>
              <a:rPr lang="en-US"/>
              <a:t>About Company – www.premast.com</a:t>
            </a:r>
            <a:endParaRPr lang="en-US" dirty="0"/>
          </a:p>
        </p:txBody>
      </p:sp>
      <p:sp>
        <p:nvSpPr>
          <p:cNvPr id="9" name="Slide Number Placeholder 8"/>
          <p:cNvSpPr>
            <a:spLocks noGrp="1"/>
          </p:cNvSpPr>
          <p:nvPr>
            <p:ph type="sldNum" sz="quarter" idx="11"/>
          </p:nvPr>
        </p:nvSpPr>
        <p:spPr/>
        <p:txBody>
          <a:bodyPr/>
          <a:lstStyle/>
          <a:p>
            <a:fld id="{B5A179EB-6EAE-46B1-AD08-9751EE2916D5}" type="slidenum">
              <a:rPr lang="en-US" smtClean="0"/>
              <a:pPr/>
              <a:t>‹#›</a:t>
            </a:fld>
            <a:endParaRPr lang="en-US" dirty="0"/>
          </a:p>
        </p:txBody>
      </p:sp>
    </p:spTree>
    <p:extLst>
      <p:ext uri="{BB962C8B-B14F-4D97-AF65-F5344CB8AC3E}">
        <p14:creationId xmlns:p14="http://schemas.microsoft.com/office/powerpoint/2010/main" val="404650964"/>
      </p:ext>
    </p:extLst>
  </p:cSld>
  <p:clrMapOvr>
    <a:masterClrMapping/>
  </p:clrMapOvr>
  <p:transition spd="slow" advClick="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249" y="914400"/>
            <a:ext cx="7862938" cy="3200400"/>
          </a:xfrm>
        </p:spPr>
        <p:txBody>
          <a:bodyPr anchor="b"/>
          <a:lstStyle>
            <a:lvl1pPr>
              <a:defRPr sz="6399"/>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4352" y="1974851"/>
            <a:ext cx="12341989" cy="9747250"/>
          </a:xfrm>
        </p:spPr>
        <p:txBody>
          <a:bodyPr anchor="t"/>
          <a:lstStyle>
            <a:lvl1pPr marL="0" indent="0">
              <a:buNone/>
              <a:defRPr sz="6399"/>
            </a:lvl1pPr>
            <a:lvl2pPr marL="914217" indent="0">
              <a:buNone/>
              <a:defRPr sz="5599"/>
            </a:lvl2pPr>
            <a:lvl3pPr marL="1828434" indent="0">
              <a:buNone/>
              <a:defRPr sz="4799"/>
            </a:lvl3pPr>
            <a:lvl4pPr marL="2742651" indent="0">
              <a:buNone/>
              <a:defRPr sz="3999"/>
            </a:lvl4pPr>
            <a:lvl5pPr marL="3656868" indent="0">
              <a:buNone/>
              <a:defRPr sz="3999"/>
            </a:lvl5pPr>
            <a:lvl6pPr marL="4571086" indent="0">
              <a:buNone/>
              <a:defRPr sz="3999"/>
            </a:lvl6pPr>
            <a:lvl7pPr marL="5485303" indent="0">
              <a:buNone/>
              <a:defRPr sz="3999"/>
            </a:lvl7pPr>
            <a:lvl8pPr marL="6399520" indent="0">
              <a:buNone/>
              <a:defRPr sz="3999"/>
            </a:lvl8pPr>
            <a:lvl9pPr marL="7313737" indent="0">
              <a:buNone/>
              <a:defRPr sz="3999"/>
            </a:lvl9pPr>
          </a:lstStyle>
          <a:p>
            <a:r>
              <a:rPr lang="en-US"/>
              <a:t>Click icon to add picture</a:t>
            </a:r>
            <a:endParaRPr lang="en-US" dirty="0"/>
          </a:p>
        </p:txBody>
      </p:sp>
      <p:sp>
        <p:nvSpPr>
          <p:cNvPr id="4" name="Text Placeholder 3"/>
          <p:cNvSpPr>
            <a:spLocks noGrp="1"/>
          </p:cNvSpPr>
          <p:nvPr>
            <p:ph type="body" sz="half" idx="2"/>
          </p:nvPr>
        </p:nvSpPr>
        <p:spPr>
          <a:xfrm>
            <a:off x="1679249" y="4114800"/>
            <a:ext cx="7862938" cy="7623176"/>
          </a:xfrm>
        </p:spPr>
        <p:txBody>
          <a:bodyPr/>
          <a:lstStyle>
            <a:lvl1pPr marL="0" indent="0">
              <a:buNone/>
              <a:defRPr sz="3199"/>
            </a:lvl1pPr>
            <a:lvl2pPr marL="914217" indent="0">
              <a:buNone/>
              <a:defRPr sz="2799"/>
            </a:lvl2pPr>
            <a:lvl3pPr marL="1828434" indent="0">
              <a:buNone/>
              <a:defRPr sz="2400"/>
            </a:lvl3pPr>
            <a:lvl4pPr marL="2742651" indent="0">
              <a:buNone/>
              <a:defRPr sz="2000"/>
            </a:lvl4pPr>
            <a:lvl5pPr marL="3656868" indent="0">
              <a:buNone/>
              <a:defRPr sz="2000"/>
            </a:lvl5pPr>
            <a:lvl6pPr marL="4571086" indent="0">
              <a:buNone/>
              <a:defRPr sz="2000"/>
            </a:lvl6pPr>
            <a:lvl7pPr marL="5485303" indent="0">
              <a:buNone/>
              <a:defRPr sz="2000"/>
            </a:lvl7pPr>
            <a:lvl8pPr marL="6399520" indent="0">
              <a:buNone/>
              <a:defRPr sz="2000"/>
            </a:lvl8pPr>
            <a:lvl9pPr marL="7313737" indent="0">
              <a:buNone/>
              <a:defRPr sz="2000"/>
            </a:lvl9pPr>
          </a:lstStyle>
          <a:p>
            <a:pPr lvl="0"/>
            <a:r>
              <a:rPr lang="en-US"/>
              <a:t>Edit Master text styles</a:t>
            </a:r>
          </a:p>
        </p:txBody>
      </p:sp>
      <p:sp>
        <p:nvSpPr>
          <p:cNvPr id="8" name="Footer Placeholder 7"/>
          <p:cNvSpPr>
            <a:spLocks noGrp="1"/>
          </p:cNvSpPr>
          <p:nvPr>
            <p:ph type="ftr" sz="quarter" idx="10"/>
          </p:nvPr>
        </p:nvSpPr>
        <p:spPr/>
        <p:txBody>
          <a:bodyPr/>
          <a:lstStyle/>
          <a:p>
            <a:r>
              <a:rPr lang="en-US"/>
              <a:t>About Company – www.premast.com</a:t>
            </a:r>
            <a:endParaRPr lang="en-US" dirty="0"/>
          </a:p>
        </p:txBody>
      </p:sp>
      <p:sp>
        <p:nvSpPr>
          <p:cNvPr id="9" name="Slide Number Placeholder 8"/>
          <p:cNvSpPr>
            <a:spLocks noGrp="1"/>
          </p:cNvSpPr>
          <p:nvPr>
            <p:ph type="sldNum" sz="quarter" idx="11"/>
          </p:nvPr>
        </p:nvSpPr>
        <p:spPr/>
        <p:txBody>
          <a:bodyPr/>
          <a:lstStyle/>
          <a:p>
            <a:fld id="{B5A179EB-6EAE-46B1-AD08-9751EE2916D5}" type="slidenum">
              <a:rPr lang="en-US" smtClean="0"/>
              <a:pPr/>
              <a:t>‹#›</a:t>
            </a:fld>
            <a:endParaRPr lang="en-US" dirty="0"/>
          </a:p>
        </p:txBody>
      </p:sp>
    </p:spTree>
    <p:extLst>
      <p:ext uri="{BB962C8B-B14F-4D97-AF65-F5344CB8AC3E}">
        <p14:creationId xmlns:p14="http://schemas.microsoft.com/office/powerpoint/2010/main" val="199249300"/>
      </p:ext>
    </p:extLst>
  </p:cSld>
  <p:clrMapOvr>
    <a:masterClrMapping/>
  </p:clrMapOvr>
  <p:transition spd="slow" advClick="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073" y="730251"/>
            <a:ext cx="21027093"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073" y="3651250"/>
            <a:ext cx="21027093"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9578" y="7846142"/>
            <a:ext cx="943897" cy="5869858"/>
          </a:xfrm>
          <a:prstGeom prst="rect">
            <a:avLst/>
          </a:prstGeom>
        </p:spPr>
        <p:txBody>
          <a:bodyPr vert="vert" lIns="91440" tIns="45720" rIns="91440" bIns="45720" rtlCol="0" anchor="ctr"/>
          <a:lstStyle>
            <a:lvl1pPr algn="l">
              <a:defRPr sz="2400">
                <a:solidFill>
                  <a:schemeClr val="tx1">
                    <a:tint val="75000"/>
                  </a:schemeClr>
                </a:solidFill>
              </a:defRPr>
            </a:lvl1pPr>
          </a:lstStyle>
          <a:p>
            <a:r>
              <a:rPr lang="en-US"/>
              <a:t>About Company – www.premast.com</a:t>
            </a:r>
            <a:endParaRPr lang="en-US" dirty="0"/>
          </a:p>
        </p:txBody>
      </p:sp>
      <p:sp>
        <p:nvSpPr>
          <p:cNvPr id="6" name="Slide Number Placeholder 5"/>
          <p:cNvSpPr>
            <a:spLocks noGrp="1"/>
          </p:cNvSpPr>
          <p:nvPr>
            <p:ph type="sldNum" sz="quarter" idx="4"/>
          </p:nvPr>
        </p:nvSpPr>
        <p:spPr>
          <a:xfrm>
            <a:off x="19792336" y="29088"/>
            <a:ext cx="4553300" cy="8760951"/>
          </a:xfrm>
          <a:prstGeom prst="rect">
            <a:avLst/>
          </a:prstGeom>
        </p:spPr>
        <p:txBody>
          <a:bodyPr vert="horz" lIns="91440" tIns="45720" rIns="91440" bIns="45720" rtlCol="0" anchor="t"/>
          <a:lstStyle>
            <a:lvl1pPr algn="r">
              <a:defRPr sz="23900" b="1">
                <a:solidFill>
                  <a:schemeClr val="accent6">
                    <a:alpha val="8000"/>
                  </a:schemeClr>
                </a:solidFill>
                <a:latin typeface="+mn-lt"/>
              </a:defRPr>
            </a:lvl1pPr>
          </a:lstStyle>
          <a:p>
            <a:fld id="{B5A179EB-6EAE-46B1-AD08-9751EE2916D5}" type="slidenum">
              <a:rPr lang="en-US" smtClean="0"/>
              <a:pPr/>
              <a:t>‹#›</a:t>
            </a:fld>
            <a:endParaRPr lang="en-US" dirty="0"/>
          </a:p>
        </p:txBody>
      </p:sp>
      <p:sp>
        <p:nvSpPr>
          <p:cNvPr id="7" name="Rectangle 6"/>
          <p:cNvSpPr/>
          <p:nvPr userDrawn="1"/>
        </p:nvSpPr>
        <p:spPr>
          <a:xfrm>
            <a:off x="0" y="0"/>
            <a:ext cx="235974" cy="7846142"/>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8535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Lst>
  <p:transition spd="slow" advClick="0">
    <p:random/>
  </p:transition>
  <p:hf hdr="0" dt="0"/>
  <p:txStyles>
    <p:titleStyle>
      <a:lvl1pPr algn="l" defTabSz="1828434"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326" indent="-457109" algn="l" defTabSz="1828434"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543" indent="-457109" algn="l" defTabSz="1828434"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760"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977"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8194"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16.xml"/><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chart" Target="../charts/chart22.xml"/><Relationship Id="rId4" Type="http://schemas.openxmlformats.org/officeDocument/2006/relationships/chart" Target="../charts/chart21.xml"/></Relationships>
</file>

<file path=ppt/slides/_rels/slide1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3.png"/><Relationship Id="rId7" Type="http://schemas.openxmlformats.org/officeDocument/2006/relationships/chart" Target="../charts/chart26.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chart" Target="../charts/chart27.xml"/><Relationship Id="rId7" Type="http://schemas.openxmlformats.org/officeDocument/2006/relationships/chart" Target="../charts/chart29.xm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chart" Target="../charts/chart28.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chart" Target="../charts/chart3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xml"/><Relationship Id="rId4" Type="http://schemas.openxmlformats.org/officeDocument/2006/relationships/image" Target="../media/image51.svg"/></Relationships>
</file>

<file path=ppt/slides/_rels/slide2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chart" Target="../charts/chart34.xml"/></Relationships>
</file>

<file path=ppt/slides/_rels/slide26.xml.rels><?xml version="1.0" encoding="UTF-8" standalone="yes"?>
<Relationships xmlns="http://schemas.openxmlformats.org/package/2006/relationships"><Relationship Id="rId3" Type="http://schemas.openxmlformats.org/officeDocument/2006/relationships/chart" Target="../charts/chart35.xml"/><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chart" Target="../charts/chart37.xml"/><Relationship Id="rId4" Type="http://schemas.openxmlformats.org/officeDocument/2006/relationships/chart" Target="../charts/chart3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xml"/><Relationship Id="rId4" Type="http://schemas.openxmlformats.org/officeDocument/2006/relationships/image" Target="../media/image64.svg"/></Relationships>
</file>

<file path=ppt/slides/_rels/slide31.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chart" Target="../charts/chart39.xml"/></Relationships>
</file>

<file path=ppt/slides/_rels/slide32.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41.xml"/></Relationships>
</file>

<file path=ppt/slides/_rels/slide33.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chart" Target="../charts/chart43.xml"/></Relationships>
</file>

<file path=ppt/slides/_rels/slide35.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3.xml"/><Relationship Id="rId4" Type="http://schemas.openxmlformats.org/officeDocument/2006/relationships/image" Target="../media/image72.sv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chart" Target="../charts/chart53.xml"/><Relationship Id="rId3" Type="http://schemas.openxmlformats.org/officeDocument/2006/relationships/image" Target="../media/image79.jpeg"/><Relationship Id="rId7" Type="http://schemas.openxmlformats.org/officeDocument/2006/relationships/chart" Target="../charts/chart5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chart" Target="../charts/chart51.xml"/><Relationship Id="rId5" Type="http://schemas.openxmlformats.org/officeDocument/2006/relationships/chart" Target="../charts/chart50.xml"/><Relationship Id="rId4" Type="http://schemas.openxmlformats.org/officeDocument/2006/relationships/chart" Target="../charts/chart49.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chart" Target="../charts/chart55.xml"/><Relationship Id="rId4" Type="http://schemas.openxmlformats.org/officeDocument/2006/relationships/chart" Target="../charts/chart54.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3.xml"/><Relationship Id="rId4" Type="http://schemas.openxmlformats.org/officeDocument/2006/relationships/image" Target="../media/image85.sv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chart" Target="../charts/chart58.xml"/><Relationship Id="rId5" Type="http://schemas.openxmlformats.org/officeDocument/2006/relationships/chart" Target="../charts/chart57.xml"/><Relationship Id="rId4" Type="http://schemas.openxmlformats.org/officeDocument/2006/relationships/chart" Target="../charts/chart56.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chart" Target="../charts/chart60.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3.xml"/><Relationship Id="rId4" Type="http://schemas.openxmlformats.org/officeDocument/2006/relationships/image" Target="../media/image92.svg"/></Relationships>
</file>

<file path=ppt/slides/_rels/slide5.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chart" Target="../charts/chart5.xml"/><Relationship Id="rId11" Type="http://schemas.openxmlformats.org/officeDocument/2006/relationships/image" Target="../media/image14.png"/><Relationship Id="rId5" Type="http://schemas.openxmlformats.org/officeDocument/2006/relationships/chart" Target="../charts/chart4.xml"/><Relationship Id="rId10" Type="http://schemas.openxmlformats.org/officeDocument/2006/relationships/image" Target="../media/image13.png"/><Relationship Id="rId4" Type="http://schemas.openxmlformats.org/officeDocument/2006/relationships/chart" Target="../charts/chart3.xml"/><Relationship Id="rId9" Type="http://schemas.openxmlformats.org/officeDocument/2006/relationships/chart" Target="../charts/chart8.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3.xml"/><Relationship Id="rId4" Type="http://schemas.openxmlformats.org/officeDocument/2006/relationships/image" Target="../media/image102.svg"/></Relationships>
</file>

<file path=ppt/slides/_rels/slide5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hyperlink" Target="http://www.prevention.nd.gov/get-involved" TargetMode="External"/><Relationship Id="rId4" Type="http://schemas.openxmlformats.org/officeDocument/2006/relationships/image" Target="../media/image104.png"/><Relationship Id="rId9"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hyperlink" Target="prevention.nd.gov/materials" TargetMode="External"/><Relationship Id="rId4" Type="http://schemas.openxmlformats.org/officeDocument/2006/relationships/image" Target="../media/image112.png"/></Relationships>
</file>

<file path=ppt/slides/_rels/slide55.xml.rels><?xml version="1.0" encoding="UTF-8" standalone="yes"?>
<Relationships xmlns="http://schemas.openxmlformats.org/package/2006/relationships"><Relationship Id="rId8" Type="http://schemas.openxmlformats.org/officeDocument/2006/relationships/image" Target="../media/image118.emf"/><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hyperlink" Target="http://www.parentslead.org/" TargetMode="Externa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emf"/></Relationships>
</file>

<file path=ppt/slides/_rels/slide56.xml.rels><?xml version="1.0" encoding="UTF-8" standalone="yes"?>
<Relationships xmlns="http://schemas.openxmlformats.org/package/2006/relationships"><Relationship Id="rId3" Type="http://schemas.openxmlformats.org/officeDocument/2006/relationships/hyperlink" Target="speakvolumes.nd.gov" TargetMode="External"/><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prevention.nd.gov/takeback" TargetMode="External"/><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prevention.nd.gov/stopoverdose" TargetMode="External"/><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chart" Target="../charts/chart12.xml"/><Relationship Id="rId4" Type="http://schemas.openxmlformats.org/officeDocument/2006/relationships/chart" Target="../charts/chart1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A112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6ABCA1-8BF7-438E-88DA-80C4FBE6DEF2}"/>
              </a:ext>
            </a:extLst>
          </p:cNvPr>
          <p:cNvPicPr>
            <a:picLocks noChangeAspect="1"/>
          </p:cNvPicPr>
          <p:nvPr/>
        </p:nvPicPr>
        <p:blipFill rotWithShape="1">
          <a:blip r:embed="rId2">
            <a:extLst>
              <a:ext uri="{28A0092B-C50C-407E-A947-70E740481C1C}">
                <a14:useLocalDpi xmlns:a14="http://schemas.microsoft.com/office/drawing/2010/main" val="0"/>
              </a:ext>
            </a:extLst>
          </a:blip>
          <a:srcRect t="8466" r="1" b="4907"/>
          <a:stretch/>
        </p:blipFill>
        <p:spPr>
          <a:xfrm>
            <a:off x="1" y="10"/>
            <a:ext cx="23720237" cy="13715990"/>
          </a:xfrm>
          <a:custGeom>
            <a:avLst/>
            <a:gdLst>
              <a:gd name="connsiteX0" fmla="*/ 0 w 11862435"/>
              <a:gd name="connsiteY0" fmla="*/ 0 h 6858000"/>
              <a:gd name="connsiteX1" fmla="*/ 2537458 w 11862435"/>
              <a:gd name="connsiteY1" fmla="*/ 0 h 6858000"/>
              <a:gd name="connsiteX2" fmla="*/ 3074669 w 11862435"/>
              <a:gd name="connsiteY2" fmla="*/ 0 h 6858000"/>
              <a:gd name="connsiteX3" fmla="*/ 3784383 w 11862435"/>
              <a:gd name="connsiteY3" fmla="*/ 0 h 6858000"/>
              <a:gd name="connsiteX4" fmla="*/ 8686282 w 11862435"/>
              <a:gd name="connsiteY4" fmla="*/ 0 h 6858000"/>
              <a:gd name="connsiteX5" fmla="*/ 11862435 w 11862435"/>
              <a:gd name="connsiteY5" fmla="*/ 6857999 h 6858000"/>
              <a:gd name="connsiteX6" fmla="*/ 5896483 w 11862435"/>
              <a:gd name="connsiteY6" fmla="*/ 6857999 h 6858000"/>
              <a:gd name="connsiteX7" fmla="*/ 5896483 w 11862435"/>
              <a:gd name="connsiteY7" fmla="*/ 6858000 h 6858000"/>
              <a:gd name="connsiteX8" fmla="*/ 3074669 w 11862435"/>
              <a:gd name="connsiteY8" fmla="*/ 6858000 h 6858000"/>
              <a:gd name="connsiteX9" fmla="*/ 2537458 w 11862435"/>
              <a:gd name="connsiteY9" fmla="*/ 6858000 h 6858000"/>
              <a:gd name="connsiteX10" fmla="*/ 0 w 1186243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2435" h="6858000">
                <a:moveTo>
                  <a:pt x="0" y="0"/>
                </a:moveTo>
                <a:lnTo>
                  <a:pt x="2537458" y="0"/>
                </a:lnTo>
                <a:lnTo>
                  <a:pt x="3074669" y="0"/>
                </a:lnTo>
                <a:lnTo>
                  <a:pt x="3784383" y="0"/>
                </a:lnTo>
                <a:lnTo>
                  <a:pt x="8686282" y="0"/>
                </a:lnTo>
                <a:lnTo>
                  <a:pt x="11862435" y="6857999"/>
                </a:lnTo>
                <a:lnTo>
                  <a:pt x="5896483" y="6857999"/>
                </a:lnTo>
                <a:lnTo>
                  <a:pt x="5896483" y="6858000"/>
                </a:lnTo>
                <a:lnTo>
                  <a:pt x="3074669" y="6858000"/>
                </a:lnTo>
                <a:lnTo>
                  <a:pt x="2537458" y="6858000"/>
                </a:lnTo>
                <a:lnTo>
                  <a:pt x="0" y="6858000"/>
                </a:lnTo>
                <a:close/>
              </a:path>
            </a:pathLst>
          </a:custGeom>
        </p:spPr>
      </p:pic>
      <p:sp>
        <p:nvSpPr>
          <p:cNvPr id="10" name="Freeform: Shape 9">
            <a:extLst>
              <a:ext uri="{FF2B5EF4-FFF2-40B4-BE49-F238E27FC236}">
                <a16:creationId xmlns:a16="http://schemas.microsoft.com/office/drawing/2014/main" id="{A4D1609B-102A-4C77-86A2-ACB29FB96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5676837" y="0"/>
            <a:ext cx="8702400" cy="13716956"/>
          </a:xfrm>
          <a:custGeom>
            <a:avLst/>
            <a:gdLst>
              <a:gd name="connsiteX0" fmla="*/ 4352050 w 4352050"/>
              <a:gd name="connsiteY0" fmla="*/ 6858478 h 6858478"/>
              <a:gd name="connsiteX1" fmla="*/ 0 w 4352050"/>
              <a:gd name="connsiteY1" fmla="*/ 6858478 h 6858478"/>
              <a:gd name="connsiteX2" fmla="*/ 0 w 4352050"/>
              <a:gd name="connsiteY2" fmla="*/ 0 h 6858478"/>
              <a:gd name="connsiteX3" fmla="*/ 103870 w 4352050"/>
              <a:gd name="connsiteY3" fmla="*/ 0 h 6858478"/>
              <a:gd name="connsiteX4" fmla="*/ 1170098 w 4352050"/>
              <a:gd name="connsiteY4" fmla="*/ 0 h 6858478"/>
              <a:gd name="connsiteX5" fmla="*/ 1175675 w 435205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050" h="6858478">
                <a:moveTo>
                  <a:pt x="4352050" y="6858478"/>
                </a:moveTo>
                <a:lnTo>
                  <a:pt x="0" y="6858478"/>
                </a:lnTo>
                <a:lnTo>
                  <a:pt x="0" y="0"/>
                </a:lnTo>
                <a:lnTo>
                  <a:pt x="103870" y="0"/>
                </a:lnTo>
                <a:lnTo>
                  <a:pt x="1170098" y="0"/>
                </a:lnTo>
                <a:lnTo>
                  <a:pt x="1175675"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C651F706-C94E-46D4-BAAE-BAFD1AD97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7332514" y="0"/>
            <a:ext cx="7046725" cy="13716956"/>
          </a:xfrm>
          <a:custGeom>
            <a:avLst/>
            <a:gdLst>
              <a:gd name="connsiteX0" fmla="*/ 3524051 w 3524051"/>
              <a:gd name="connsiteY0" fmla="*/ 6858478 h 6858478"/>
              <a:gd name="connsiteX1" fmla="*/ 0 w 3524051"/>
              <a:gd name="connsiteY1" fmla="*/ 6858478 h 6858478"/>
              <a:gd name="connsiteX2" fmla="*/ 0 w 3524051"/>
              <a:gd name="connsiteY2" fmla="*/ 0 h 6858478"/>
              <a:gd name="connsiteX3" fmla="*/ 342099 w 3524051"/>
              <a:gd name="connsiteY3" fmla="*/ 0 h 6858478"/>
              <a:gd name="connsiteX4" fmla="*/ 347676 w 3524051"/>
              <a:gd name="connsiteY4" fmla="*/ 0 h 68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51" h="6858478">
                <a:moveTo>
                  <a:pt x="3524051" y="6858478"/>
                </a:moveTo>
                <a:lnTo>
                  <a:pt x="0" y="6858478"/>
                </a:lnTo>
                <a:lnTo>
                  <a:pt x="0" y="0"/>
                </a:lnTo>
                <a:lnTo>
                  <a:pt x="342099" y="0"/>
                </a:lnTo>
                <a:lnTo>
                  <a:pt x="347676"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D18DD628-08D8-4DF2-A09B-B2987E6CB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68" y="1155031"/>
            <a:ext cx="14902767" cy="4331402"/>
          </a:xfrm>
          <a:prstGeom prst="rect">
            <a:avLst/>
          </a:prstGeom>
        </p:spPr>
      </p:pic>
    </p:spTree>
    <p:extLst>
      <p:ext uri="{BB962C8B-B14F-4D97-AF65-F5344CB8AC3E}">
        <p14:creationId xmlns:p14="http://schemas.microsoft.com/office/powerpoint/2010/main" val="1592673081"/>
      </p:ext>
    </p:extLst>
  </p:cSld>
  <p:clrMapOvr>
    <a:masterClrMapping/>
  </p:clrMapOvr>
  <p:transition spd="slow" advClick="0">
    <p:random/>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 name="TextBox 88">
            <a:extLst>
              <a:ext uri="{FF2B5EF4-FFF2-40B4-BE49-F238E27FC236}">
                <a16:creationId xmlns:a16="http://schemas.microsoft.com/office/drawing/2014/main" id="{8B0BF07D-DDD9-48CF-A77C-6B23070630DE}"/>
              </a:ext>
            </a:extLst>
          </p:cNvPr>
          <p:cNvSpPr txBox="1"/>
          <p:nvPr/>
        </p:nvSpPr>
        <p:spPr>
          <a:xfrm>
            <a:off x="1290637" y="943672"/>
            <a:ext cx="20934363" cy="1200310"/>
          </a:xfrm>
          <a:prstGeom prst="rect">
            <a:avLst/>
          </a:prstGeom>
          <a:noFill/>
        </p:spPr>
        <p:txBody>
          <a:bodyPr wrap="square" lIns="91422" tIns="45711" rIns="91422" bIns="45711" rtlCol="0">
            <a:spAutoFit/>
          </a:bodyPr>
          <a:lstStyle/>
          <a:p>
            <a:r>
              <a:rPr lang="en-GB" sz="7200" dirty="0">
                <a:ea typeface="Open Sans Extrabold" panose="020B0906030804020204" pitchFamily="34" charset="0"/>
                <a:cs typeface="Open Sans Extrabold" panose="020B0906030804020204" pitchFamily="34" charset="0"/>
              </a:rPr>
              <a:t>Behavioral Health in North Dakota: </a:t>
            </a:r>
            <a:r>
              <a:rPr lang="en-GB" sz="7200" b="1" dirty="0">
                <a:ea typeface="Open Sans Extrabold" panose="020B0906030804020204" pitchFamily="34" charset="0"/>
                <a:cs typeface="Open Sans Extrabold" panose="020B0906030804020204" pitchFamily="34" charset="0"/>
              </a:rPr>
              <a:t>Adults </a:t>
            </a:r>
            <a:r>
              <a:rPr lang="en-GB" sz="4000" i="1" dirty="0">
                <a:ea typeface="Open Sans Extrabold" panose="020B0906030804020204" pitchFamily="34" charset="0"/>
                <a:cs typeface="Open Sans Extrabold" panose="020B0906030804020204" pitchFamily="34" charset="0"/>
              </a:rPr>
              <a:t>(Age 18+)</a:t>
            </a:r>
            <a:endParaRPr lang="id-ID" sz="4000" b="1" dirty="0">
              <a:ea typeface="Open Sans Light" panose="020B0306030504020204" pitchFamily="34" charset="0"/>
              <a:cs typeface="Open Sans Light" panose="020B0306030504020204" pitchFamily="34" charset="0"/>
            </a:endParaRPr>
          </a:p>
        </p:txBody>
      </p:sp>
      <p:sp>
        <p:nvSpPr>
          <p:cNvPr id="90" name="Rounded Rectangle 27">
            <a:extLst>
              <a:ext uri="{FF2B5EF4-FFF2-40B4-BE49-F238E27FC236}">
                <a16:creationId xmlns:a16="http://schemas.microsoft.com/office/drawing/2014/main" id="{4DE60FE8-2143-4F33-A07F-2FFEF62BD508}"/>
              </a:ext>
            </a:extLst>
          </p:cNvPr>
          <p:cNvSpPr/>
          <p:nvPr/>
        </p:nvSpPr>
        <p:spPr>
          <a:xfrm rot="10800000">
            <a:off x="1469768" y="2249711"/>
            <a:ext cx="3175998" cy="215498"/>
          </a:xfrm>
          <a:prstGeom prst="roundRect">
            <a:avLst>
              <a:gd name="adj" fmla="val 50000"/>
            </a:avLst>
          </a:prstGeom>
          <a:solidFill>
            <a:srgbClr val="56C2B4"/>
          </a:solidFill>
          <a:ln>
            <a:solidFill>
              <a:srgbClr val="56C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C96D08B-772A-4577-8690-75830441D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758" y="3009933"/>
            <a:ext cx="2432159" cy="10165179"/>
          </a:xfrm>
          <a:prstGeom prst="rect">
            <a:avLst/>
          </a:prstGeom>
        </p:spPr>
      </p:pic>
      <p:sp>
        <p:nvSpPr>
          <p:cNvPr id="54" name="Rectangle 53">
            <a:extLst>
              <a:ext uri="{FF2B5EF4-FFF2-40B4-BE49-F238E27FC236}">
                <a16:creationId xmlns:a16="http://schemas.microsoft.com/office/drawing/2014/main" id="{95AC7A46-2428-4168-B6A1-683A52DFEEFC}"/>
              </a:ext>
            </a:extLst>
          </p:cNvPr>
          <p:cNvSpPr/>
          <p:nvPr/>
        </p:nvSpPr>
        <p:spPr>
          <a:xfrm>
            <a:off x="4397374" y="7377921"/>
            <a:ext cx="17827625" cy="177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6" name="Rectangle 55">
            <a:extLst>
              <a:ext uri="{FF2B5EF4-FFF2-40B4-BE49-F238E27FC236}">
                <a16:creationId xmlns:a16="http://schemas.microsoft.com/office/drawing/2014/main" id="{E9D19022-C7FC-460D-A5A8-3F7EAB065A0E}"/>
              </a:ext>
            </a:extLst>
          </p:cNvPr>
          <p:cNvSpPr/>
          <p:nvPr/>
        </p:nvSpPr>
        <p:spPr>
          <a:xfrm>
            <a:off x="4397374" y="3748936"/>
            <a:ext cx="17827625" cy="177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8" name="TextBox 57">
            <a:extLst>
              <a:ext uri="{FF2B5EF4-FFF2-40B4-BE49-F238E27FC236}">
                <a16:creationId xmlns:a16="http://schemas.microsoft.com/office/drawing/2014/main" id="{4CB6C775-C267-42CA-8DEB-3218B65F9CF3}"/>
              </a:ext>
            </a:extLst>
          </p:cNvPr>
          <p:cNvSpPr txBox="1"/>
          <p:nvPr/>
        </p:nvSpPr>
        <p:spPr>
          <a:xfrm>
            <a:off x="4735720" y="4251996"/>
            <a:ext cx="17190828" cy="769441"/>
          </a:xfrm>
          <a:prstGeom prst="rect">
            <a:avLst/>
          </a:prstGeom>
          <a:noFill/>
        </p:spPr>
        <p:txBody>
          <a:bodyPr wrap="square" rtlCol="0">
            <a:spAutoFit/>
          </a:bodyPr>
          <a:lstStyle/>
          <a:p>
            <a:r>
              <a:rPr lang="en-US" sz="4400" b="1" dirty="0"/>
              <a:t>17% or 98,843 </a:t>
            </a:r>
            <a:r>
              <a:rPr lang="en-US" sz="3600" dirty="0"/>
              <a:t>adults have Any Mental Illness (AMI) in the past year.</a:t>
            </a:r>
          </a:p>
        </p:txBody>
      </p:sp>
      <p:sp>
        <p:nvSpPr>
          <p:cNvPr id="59" name="TextBox 58">
            <a:extLst>
              <a:ext uri="{FF2B5EF4-FFF2-40B4-BE49-F238E27FC236}">
                <a16:creationId xmlns:a16="http://schemas.microsoft.com/office/drawing/2014/main" id="{A2B90344-F2AB-43E9-AA3A-6E6D7495442A}"/>
              </a:ext>
            </a:extLst>
          </p:cNvPr>
          <p:cNvSpPr txBox="1"/>
          <p:nvPr/>
        </p:nvSpPr>
        <p:spPr>
          <a:xfrm>
            <a:off x="4735721" y="7942536"/>
            <a:ext cx="17190827" cy="646331"/>
          </a:xfrm>
          <a:prstGeom prst="rect">
            <a:avLst/>
          </a:prstGeom>
          <a:noFill/>
        </p:spPr>
        <p:txBody>
          <a:bodyPr wrap="square" rtlCol="0">
            <a:spAutoFit/>
          </a:bodyPr>
          <a:lstStyle/>
          <a:p>
            <a:r>
              <a:rPr lang="en-US" sz="3600" b="1" dirty="0"/>
              <a:t>4% or 23,175 </a:t>
            </a:r>
            <a:r>
              <a:rPr lang="en-US" sz="3600" dirty="0"/>
              <a:t>adults have Serious Mental Illness (SMI) in the past year.</a:t>
            </a:r>
          </a:p>
        </p:txBody>
      </p:sp>
      <p:sp>
        <p:nvSpPr>
          <p:cNvPr id="61" name="TextBox 60">
            <a:extLst>
              <a:ext uri="{FF2B5EF4-FFF2-40B4-BE49-F238E27FC236}">
                <a16:creationId xmlns:a16="http://schemas.microsoft.com/office/drawing/2014/main" id="{D07B7A41-D0E2-4A4E-858E-A1A0132DCE3D}"/>
              </a:ext>
            </a:extLst>
          </p:cNvPr>
          <p:cNvSpPr txBox="1"/>
          <p:nvPr/>
        </p:nvSpPr>
        <p:spPr>
          <a:xfrm>
            <a:off x="4735720" y="5804879"/>
            <a:ext cx="15176971" cy="707886"/>
          </a:xfrm>
          <a:prstGeom prst="rect">
            <a:avLst/>
          </a:prstGeom>
          <a:noFill/>
        </p:spPr>
        <p:txBody>
          <a:bodyPr wrap="square" rtlCol="0">
            <a:spAutoFit/>
          </a:bodyPr>
          <a:lstStyle/>
          <a:p>
            <a:r>
              <a:rPr lang="en-US" sz="2000" dirty="0"/>
              <a:t>Any Mental Illness (AMI) is defined as individuals having any mental, behavior, or emotional disorder in the past year that met DSM-IV criteria (excluding developmental and substance use disorders).</a:t>
            </a:r>
            <a:endParaRPr lang="en-US" dirty="0"/>
          </a:p>
        </p:txBody>
      </p:sp>
      <p:sp>
        <p:nvSpPr>
          <p:cNvPr id="62" name="TextBox 61">
            <a:extLst>
              <a:ext uri="{FF2B5EF4-FFF2-40B4-BE49-F238E27FC236}">
                <a16:creationId xmlns:a16="http://schemas.microsoft.com/office/drawing/2014/main" id="{29EEE32C-7DE6-4333-9588-09945D2BF758}"/>
              </a:ext>
            </a:extLst>
          </p:cNvPr>
          <p:cNvSpPr txBox="1"/>
          <p:nvPr/>
        </p:nvSpPr>
        <p:spPr>
          <a:xfrm>
            <a:off x="4735720" y="9433864"/>
            <a:ext cx="15176971" cy="707886"/>
          </a:xfrm>
          <a:prstGeom prst="rect">
            <a:avLst/>
          </a:prstGeom>
          <a:noFill/>
        </p:spPr>
        <p:txBody>
          <a:bodyPr wrap="square" rtlCol="0">
            <a:spAutoFit/>
          </a:bodyPr>
          <a:lstStyle/>
          <a:p>
            <a:r>
              <a:rPr lang="en-US" sz="2000" dirty="0"/>
              <a:t>Serious Mental Illness (SMI) is defined as adults with any mental, behavior, or emotional disorder that substantially interfered with or limited one or more major life activities.</a:t>
            </a:r>
          </a:p>
        </p:txBody>
      </p:sp>
      <p:sp>
        <p:nvSpPr>
          <p:cNvPr id="11" name="TextBox 10">
            <a:extLst>
              <a:ext uri="{FF2B5EF4-FFF2-40B4-BE49-F238E27FC236}">
                <a16:creationId xmlns:a16="http://schemas.microsoft.com/office/drawing/2014/main" id="{BC0091CB-B284-48FE-A9C8-08BF48EA6304}"/>
              </a:ext>
            </a:extLst>
          </p:cNvPr>
          <p:cNvSpPr txBox="1"/>
          <p:nvPr/>
        </p:nvSpPr>
        <p:spPr>
          <a:xfrm>
            <a:off x="17122774" y="13031023"/>
            <a:ext cx="6980310" cy="400110"/>
          </a:xfrm>
          <a:prstGeom prst="rect">
            <a:avLst/>
          </a:prstGeom>
          <a:noFill/>
        </p:spPr>
        <p:txBody>
          <a:bodyPr wrap="square" rtlCol="0">
            <a:spAutoFit/>
          </a:bodyPr>
          <a:lstStyle/>
          <a:p>
            <a:pPr algn="r"/>
            <a:r>
              <a:rPr lang="en-US" sz="2000" spc="-150" dirty="0">
                <a:solidFill>
                  <a:srgbClr val="33756A"/>
                </a:solidFill>
              </a:rPr>
              <a:t>National Survey on Drug Use and Health (NBSDUH), 2015-2016</a:t>
            </a:r>
          </a:p>
        </p:txBody>
      </p:sp>
    </p:spTree>
    <p:extLst>
      <p:ext uri="{BB962C8B-B14F-4D97-AF65-F5344CB8AC3E}">
        <p14:creationId xmlns:p14="http://schemas.microsoft.com/office/powerpoint/2010/main" val="262480908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1000"/>
                                        <p:tgtEl>
                                          <p:spTgt spid="1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left)">
                                      <p:cBhvr>
                                        <p:cTn id="11" dur="500"/>
                                        <p:tgtEl>
                                          <p:spTgt spid="5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left)">
                                      <p:cBhvr>
                                        <p:cTn id="14" dur="500"/>
                                        <p:tgtEl>
                                          <p:spTgt spid="58"/>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left)">
                                      <p:cBhvr>
                                        <p:cTn id="18" dur="500"/>
                                        <p:tgtEl>
                                          <p:spTgt spid="61"/>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left)">
                                      <p:cBhvr>
                                        <p:cTn id="25" dur="500"/>
                                        <p:tgtEl>
                                          <p:spTgt spid="59"/>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left)">
                                      <p:cBhvr>
                                        <p:cTn id="2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P spid="58" grpId="0"/>
      <p:bldP spid="59" grpId="0"/>
      <p:bldP spid="61" grpId="0"/>
      <p:bldP spid="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035531-372C-4E8F-BFF7-6F0DD572D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7" y="-1990644"/>
            <a:ext cx="24384795" cy="16851966"/>
          </a:xfrm>
          <a:prstGeom prst="rect">
            <a:avLst/>
          </a:prstGeom>
        </p:spPr>
      </p:pic>
      <p:sp>
        <p:nvSpPr>
          <p:cNvPr id="10" name="Freeform 9"/>
          <p:cNvSpPr/>
          <p:nvPr/>
        </p:nvSpPr>
        <p:spPr>
          <a:xfrm>
            <a:off x="930274" y="0"/>
            <a:ext cx="10642601" cy="13008554"/>
          </a:xfrm>
          <a:custGeom>
            <a:avLst/>
            <a:gdLst>
              <a:gd name="connsiteX0" fmla="*/ 0 w 10642601"/>
              <a:gd name="connsiteY0" fmla="*/ 0 h 13008554"/>
              <a:gd name="connsiteX1" fmla="*/ 10642601 w 10642601"/>
              <a:gd name="connsiteY1" fmla="*/ 0 h 13008554"/>
              <a:gd name="connsiteX2" fmla="*/ 10642601 w 10642601"/>
              <a:gd name="connsiteY2" fmla="*/ 98266 h 13008554"/>
              <a:gd name="connsiteX3" fmla="*/ 10642601 w 10642601"/>
              <a:gd name="connsiteY3" fmla="*/ 7697568 h 13008554"/>
              <a:gd name="connsiteX4" fmla="*/ 5321301 w 10642601"/>
              <a:gd name="connsiteY4" fmla="*/ 13008554 h 13008554"/>
              <a:gd name="connsiteX5" fmla="*/ 0 w 10642601"/>
              <a:gd name="connsiteY5" fmla="*/ 7697568 h 13008554"/>
              <a:gd name="connsiteX6" fmla="*/ 0 w 10642601"/>
              <a:gd name="connsiteY6" fmla="*/ 361938 h 13008554"/>
              <a:gd name="connsiteX7" fmla="*/ 0 w 10642601"/>
              <a:gd name="connsiteY7" fmla="*/ 0 h 1300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42601" h="13008554">
                <a:moveTo>
                  <a:pt x="0" y="0"/>
                </a:moveTo>
                <a:lnTo>
                  <a:pt x="10642601" y="0"/>
                </a:lnTo>
                <a:lnTo>
                  <a:pt x="10642601" y="98266"/>
                </a:lnTo>
                <a:cubicBezTo>
                  <a:pt x="10642601" y="2082583"/>
                  <a:pt x="10642601" y="4572707"/>
                  <a:pt x="10642601" y="7697568"/>
                </a:cubicBezTo>
                <a:cubicBezTo>
                  <a:pt x="10642601" y="10621972"/>
                  <a:pt x="8251383" y="13008554"/>
                  <a:pt x="5321301" y="13008554"/>
                </a:cubicBezTo>
                <a:cubicBezTo>
                  <a:pt x="2391217" y="13008554"/>
                  <a:pt x="0" y="10621972"/>
                  <a:pt x="0" y="7697568"/>
                </a:cubicBezTo>
                <a:cubicBezTo>
                  <a:pt x="0" y="7697568"/>
                  <a:pt x="0" y="7697568"/>
                  <a:pt x="0" y="361938"/>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4"/>
          <p:cNvSpPr txBox="1">
            <a:spLocks/>
          </p:cNvSpPr>
          <p:nvPr/>
        </p:nvSpPr>
        <p:spPr>
          <a:xfrm>
            <a:off x="1363975" y="2148215"/>
            <a:ext cx="9775198" cy="2130397"/>
          </a:xfrm>
          <a:prstGeom prst="rect">
            <a:avLst/>
          </a:prstGeom>
        </p:spPr>
        <p:txBody>
          <a:bodyPr/>
          <a:lstStyle>
            <a:lvl1pPr algn="l" defTabSz="1828434"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dirty="0">
                <a:latin typeface="+mn-lt"/>
                <a:ea typeface="Open Sans Extrabold" panose="020B0906030804020204" pitchFamily="34" charset="0"/>
                <a:cs typeface="Open Sans Extrabold" panose="020B0906030804020204" pitchFamily="34" charset="0"/>
              </a:rPr>
              <a:t>Behavioral Health in North Dakota: </a:t>
            </a:r>
            <a:r>
              <a:rPr lang="en-US" b="1" dirty="0">
                <a:latin typeface="+mn-lt"/>
                <a:ea typeface="Open Sans Extrabold" panose="020B0906030804020204" pitchFamily="34" charset="0"/>
                <a:cs typeface="Open Sans Extrabold" panose="020B0906030804020204" pitchFamily="34" charset="0"/>
              </a:rPr>
              <a:t>Adult </a:t>
            </a:r>
            <a:r>
              <a:rPr lang="en-GB" sz="3600" i="1" dirty="0">
                <a:ea typeface="Open Sans Extrabold" panose="020B0906030804020204" pitchFamily="34" charset="0"/>
                <a:cs typeface="Open Sans Extrabold" panose="020B0906030804020204" pitchFamily="34" charset="0"/>
              </a:rPr>
              <a:t>(Age 18+)</a:t>
            </a:r>
            <a:endParaRPr lang="id-ID" sz="3600" b="1" dirty="0">
              <a:latin typeface="+mn-lt"/>
              <a:ea typeface="Open Sans Light" panose="020B0306030504020204" pitchFamily="34" charset="0"/>
              <a:cs typeface="Open Sans Light" panose="020B0306030504020204" pitchFamily="34" charset="0"/>
            </a:endParaRPr>
          </a:p>
        </p:txBody>
      </p:sp>
      <p:sp>
        <p:nvSpPr>
          <p:cNvPr id="14" name="Rounded Rectangle 13"/>
          <p:cNvSpPr/>
          <p:nvPr/>
        </p:nvSpPr>
        <p:spPr>
          <a:xfrm>
            <a:off x="5453850" y="4160299"/>
            <a:ext cx="1498676" cy="236625"/>
          </a:xfrm>
          <a:prstGeom prst="roundRect">
            <a:avLst>
              <a:gd name="adj" fmla="val 50000"/>
            </a:avLst>
          </a:prstGeom>
          <a:solidFill>
            <a:srgbClr val="C22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756A"/>
              </a:solidFill>
            </a:endParaRPr>
          </a:p>
        </p:txBody>
      </p:sp>
      <p:sp>
        <p:nvSpPr>
          <p:cNvPr id="16" name="TextBox 15">
            <a:extLst>
              <a:ext uri="{FF2B5EF4-FFF2-40B4-BE49-F238E27FC236}">
                <a16:creationId xmlns:a16="http://schemas.microsoft.com/office/drawing/2014/main" id="{C4667968-18F8-4DFF-BCD7-3691F21AF2E4}"/>
              </a:ext>
            </a:extLst>
          </p:cNvPr>
          <p:cNvSpPr txBox="1"/>
          <p:nvPr/>
        </p:nvSpPr>
        <p:spPr>
          <a:xfrm>
            <a:off x="2453433" y="5193665"/>
            <a:ext cx="7499510" cy="4893647"/>
          </a:xfrm>
          <a:prstGeom prst="rect">
            <a:avLst/>
          </a:prstGeom>
          <a:noFill/>
        </p:spPr>
        <p:txBody>
          <a:bodyPr wrap="square" rtlCol="0">
            <a:spAutoFit/>
          </a:bodyPr>
          <a:lstStyle/>
          <a:p>
            <a:pPr algn="ctr"/>
            <a:r>
              <a:rPr lang="en-US" sz="9600" b="1" dirty="0"/>
              <a:t>19,699 </a:t>
            </a:r>
          </a:p>
          <a:p>
            <a:pPr algn="ctr"/>
            <a:r>
              <a:rPr lang="en-US" sz="5400" dirty="0"/>
              <a:t>adults have a </a:t>
            </a:r>
          </a:p>
          <a:p>
            <a:pPr algn="ctr"/>
            <a:r>
              <a:rPr lang="en-US" sz="5400" dirty="0"/>
              <a:t>co-</a:t>
            </a:r>
            <a:r>
              <a:rPr lang="en-US" sz="5400" dirty="0" err="1"/>
              <a:t>occuring</a:t>
            </a:r>
            <a:r>
              <a:rPr lang="en-US" sz="5400" dirty="0"/>
              <a:t> </a:t>
            </a:r>
            <a:r>
              <a:rPr lang="en-US" sz="5400" b="1" dirty="0"/>
              <a:t>behavioral health disorder </a:t>
            </a:r>
            <a:r>
              <a:rPr lang="en-US" sz="5400" dirty="0"/>
              <a:t>(SUD &amp; AMI).</a:t>
            </a:r>
          </a:p>
        </p:txBody>
      </p:sp>
      <p:sp>
        <p:nvSpPr>
          <p:cNvPr id="4" name="TextBox 3">
            <a:extLst>
              <a:ext uri="{FF2B5EF4-FFF2-40B4-BE49-F238E27FC236}">
                <a16:creationId xmlns:a16="http://schemas.microsoft.com/office/drawing/2014/main" id="{142FCB6D-D858-428B-BB8F-BC0ECEF3A706}"/>
              </a:ext>
            </a:extLst>
          </p:cNvPr>
          <p:cNvSpPr txBox="1"/>
          <p:nvPr/>
        </p:nvSpPr>
        <p:spPr>
          <a:xfrm>
            <a:off x="2978725" y="11567785"/>
            <a:ext cx="6448926" cy="769441"/>
          </a:xfrm>
          <a:prstGeom prst="rect">
            <a:avLst/>
          </a:prstGeom>
          <a:noFill/>
        </p:spPr>
        <p:txBody>
          <a:bodyPr wrap="square" rtlCol="0">
            <a:spAutoFit/>
          </a:bodyPr>
          <a:lstStyle/>
          <a:p>
            <a:pPr algn="ctr"/>
            <a:r>
              <a:rPr lang="en-US" sz="2000" spc="-150" dirty="0">
                <a:solidFill>
                  <a:srgbClr val="33756A"/>
                </a:solidFill>
              </a:rPr>
              <a:t>Based on National 2016 NSDUH Prevalence</a:t>
            </a:r>
          </a:p>
          <a:p>
            <a:pPr algn="ctr"/>
            <a:endParaRPr lang="en-US" sz="2400" dirty="0"/>
          </a:p>
        </p:txBody>
      </p:sp>
    </p:spTree>
    <p:extLst>
      <p:ext uri="{BB962C8B-B14F-4D97-AF65-F5344CB8AC3E}">
        <p14:creationId xmlns:p14="http://schemas.microsoft.com/office/powerpoint/2010/main" val="168476605"/>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BA38D4-6726-483B-8209-3D20CA165F34}"/>
              </a:ext>
            </a:extLst>
          </p:cNvPr>
          <p:cNvPicPr>
            <a:picLocks noChangeAspect="1"/>
          </p:cNvPicPr>
          <p:nvPr/>
        </p:nvPicPr>
        <p:blipFill rotWithShape="1">
          <a:blip r:embed="rId2">
            <a:extLst>
              <a:ext uri="{28A0092B-C50C-407E-A947-70E740481C1C}">
                <a14:useLocalDpi xmlns:a14="http://schemas.microsoft.com/office/drawing/2010/main" val="0"/>
              </a:ext>
            </a:extLst>
          </a:blip>
          <a:srcRect b="13508"/>
          <a:stretch/>
        </p:blipFill>
        <p:spPr>
          <a:xfrm flipH="1">
            <a:off x="-1" y="-335280"/>
            <a:ext cx="24368760" cy="14051280"/>
          </a:xfrm>
          <a:prstGeom prst="rect">
            <a:avLst/>
          </a:prstGeom>
        </p:spPr>
      </p:pic>
      <p:sp>
        <p:nvSpPr>
          <p:cNvPr id="7" name="Isosceles Triangle 6">
            <a:extLst>
              <a:ext uri="{FF2B5EF4-FFF2-40B4-BE49-F238E27FC236}">
                <a16:creationId xmlns:a16="http://schemas.microsoft.com/office/drawing/2014/main" id="{4674075E-5EA9-4BBA-AE9F-2AC1854283EA}"/>
              </a:ext>
            </a:extLst>
          </p:cNvPr>
          <p:cNvSpPr/>
          <p:nvPr/>
        </p:nvSpPr>
        <p:spPr>
          <a:xfrm rot="16200000">
            <a:off x="15788511" y="4053946"/>
            <a:ext cx="9199802" cy="7930864"/>
          </a:xfrm>
          <a:prstGeom prst="triangle">
            <a:avLst/>
          </a:prstGeom>
          <a:solidFill>
            <a:srgbClr val="33756A">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B7F02B-C945-4753-87B5-BC8FAE158C30}"/>
              </a:ext>
            </a:extLst>
          </p:cNvPr>
          <p:cNvSpPr/>
          <p:nvPr/>
        </p:nvSpPr>
        <p:spPr>
          <a:xfrm>
            <a:off x="-1" y="0"/>
            <a:ext cx="28678909" cy="13716000"/>
          </a:xfrm>
          <a:custGeom>
            <a:avLst/>
            <a:gdLst>
              <a:gd name="connsiteX0" fmla="*/ 0 w 24379238"/>
              <a:gd name="connsiteY0" fmla="*/ 0 h 16334509"/>
              <a:gd name="connsiteX1" fmla="*/ 24379238 w 24379238"/>
              <a:gd name="connsiteY1" fmla="*/ 0 h 16334509"/>
              <a:gd name="connsiteX2" fmla="*/ 24379238 w 24379238"/>
              <a:gd name="connsiteY2" fmla="*/ 16334509 h 16334509"/>
              <a:gd name="connsiteX3" fmla="*/ 0 w 24379238"/>
              <a:gd name="connsiteY3" fmla="*/ 16334509 h 16334509"/>
              <a:gd name="connsiteX4" fmla="*/ 0 w 24379238"/>
              <a:gd name="connsiteY4" fmla="*/ 0 h 16334509"/>
              <a:gd name="connsiteX0" fmla="*/ 0 w 24379238"/>
              <a:gd name="connsiteY0" fmla="*/ 0 h 16334509"/>
              <a:gd name="connsiteX1" fmla="*/ 11723110 w 24379238"/>
              <a:gd name="connsiteY1" fmla="*/ 7772400 h 16334509"/>
              <a:gd name="connsiteX2" fmla="*/ 24379238 w 24379238"/>
              <a:gd name="connsiteY2" fmla="*/ 16334509 h 16334509"/>
              <a:gd name="connsiteX3" fmla="*/ 0 w 24379238"/>
              <a:gd name="connsiteY3" fmla="*/ 16334509 h 16334509"/>
              <a:gd name="connsiteX4" fmla="*/ 0 w 24379238"/>
              <a:gd name="connsiteY4" fmla="*/ 0 h 1633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9238" h="16334509">
                <a:moveTo>
                  <a:pt x="0" y="0"/>
                </a:moveTo>
                <a:lnTo>
                  <a:pt x="11723110" y="7772400"/>
                </a:lnTo>
                <a:lnTo>
                  <a:pt x="24379238" y="16334509"/>
                </a:lnTo>
                <a:lnTo>
                  <a:pt x="0" y="16334509"/>
                </a:lnTo>
                <a:lnTo>
                  <a:pt x="0" y="0"/>
                </a:lnTo>
                <a:close/>
              </a:path>
            </a:pathLst>
          </a:cu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56C2B4"/>
                </a:solidFill>
              </a:rPr>
              <a:t> </a:t>
            </a:r>
          </a:p>
        </p:txBody>
      </p:sp>
      <p:sp>
        <p:nvSpPr>
          <p:cNvPr id="12" name="TextBox 11">
            <a:extLst>
              <a:ext uri="{FF2B5EF4-FFF2-40B4-BE49-F238E27FC236}">
                <a16:creationId xmlns:a16="http://schemas.microsoft.com/office/drawing/2014/main" id="{C1C3D640-AD14-4C6D-AED8-DC3A6DD438A7}"/>
              </a:ext>
            </a:extLst>
          </p:cNvPr>
          <p:cNvSpPr txBox="1"/>
          <p:nvPr/>
        </p:nvSpPr>
        <p:spPr>
          <a:xfrm>
            <a:off x="2370916" y="8080337"/>
            <a:ext cx="14297990" cy="1938992"/>
          </a:xfrm>
          <a:prstGeom prst="rect">
            <a:avLst/>
          </a:prstGeom>
          <a:noFill/>
        </p:spPr>
        <p:txBody>
          <a:bodyPr wrap="square" rtlCol="0">
            <a:spAutoFit/>
          </a:bodyPr>
          <a:lstStyle/>
          <a:p>
            <a:r>
              <a:rPr lang="en-US" sz="1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Alcohol</a:t>
            </a:r>
            <a:endParaRPr lang="en-US" sz="120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Graphic 3">
            <a:extLst>
              <a:ext uri="{FF2B5EF4-FFF2-40B4-BE49-F238E27FC236}">
                <a16:creationId xmlns:a16="http://schemas.microsoft.com/office/drawing/2014/main" id="{EEEB6FEB-90FF-4E38-96BC-F2B7B92185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3473" y="8112685"/>
            <a:ext cx="512610" cy="1695108"/>
          </a:xfrm>
          <a:prstGeom prst="rect">
            <a:avLst/>
          </a:prstGeom>
        </p:spPr>
      </p:pic>
    </p:spTree>
    <p:extLst>
      <p:ext uri="{BB962C8B-B14F-4D97-AF65-F5344CB8AC3E}">
        <p14:creationId xmlns:p14="http://schemas.microsoft.com/office/powerpoint/2010/main" val="2133422146"/>
      </p:ext>
    </p:extLst>
  </p:cSld>
  <p:clrMapOvr>
    <a:masterClrMapping/>
  </p:clrMapOvr>
  <p:transition spd="slow" advClick="0">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39DDD041-9657-4DF6-8A56-B9CA59D8B3DB}"/>
              </a:ext>
            </a:extLst>
          </p:cNvPr>
          <p:cNvPicPr>
            <a:picLocks noChangeAspect="1"/>
          </p:cNvPicPr>
          <p:nvPr/>
        </p:nvPicPr>
        <p:blipFill rotWithShape="1">
          <a:blip r:embed="rId3">
            <a:extLst>
              <a:ext uri="{28A0092B-C50C-407E-A947-70E740481C1C}">
                <a14:useLocalDpi xmlns:a14="http://schemas.microsoft.com/office/drawing/2010/main" val="0"/>
              </a:ext>
            </a:extLst>
          </a:blip>
          <a:srcRect t="15031"/>
          <a:stretch/>
        </p:blipFill>
        <p:spPr>
          <a:xfrm>
            <a:off x="0" y="0"/>
            <a:ext cx="24379238" cy="13809941"/>
          </a:xfrm>
          <a:prstGeom prst="rect">
            <a:avLst/>
          </a:prstGeom>
        </p:spPr>
      </p:pic>
      <p:sp>
        <p:nvSpPr>
          <p:cNvPr id="10" name="Parallelogram 9">
            <a:extLst>
              <a:ext uri="{FF2B5EF4-FFF2-40B4-BE49-F238E27FC236}">
                <a16:creationId xmlns:a16="http://schemas.microsoft.com/office/drawing/2014/main" id="{6279464D-54FC-4047-BD7E-BC57550CB47D}"/>
              </a:ext>
            </a:extLst>
          </p:cNvPr>
          <p:cNvSpPr/>
          <p:nvPr/>
        </p:nvSpPr>
        <p:spPr>
          <a:xfrm rot="10800000" flipH="1">
            <a:off x="-4877900" y="1337"/>
            <a:ext cx="23089700" cy="13808603"/>
          </a:xfrm>
          <a:prstGeom prst="parallelogram">
            <a:avLst>
              <a:gd name="adj" fmla="val 4926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14" name="Title 14"/>
          <p:cNvSpPr txBox="1">
            <a:spLocks/>
          </p:cNvSpPr>
          <p:nvPr/>
        </p:nvSpPr>
        <p:spPr>
          <a:xfrm>
            <a:off x="1877257" y="1573883"/>
            <a:ext cx="8828843" cy="1857380"/>
          </a:xfrm>
          <a:prstGeom prst="rect">
            <a:avLst/>
          </a:prstGeom>
        </p:spPr>
        <p:txBody>
          <a:bodyPr/>
          <a:lstStyle>
            <a:lvl1pPr algn="l" defTabSz="1828434"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chemeClr val="bg1"/>
                </a:solidFill>
                <a:latin typeface="+mn-lt"/>
              </a:rPr>
              <a:t>Alcohol:</a:t>
            </a:r>
            <a:br>
              <a:rPr lang="en-US" dirty="0">
                <a:solidFill>
                  <a:schemeClr val="bg1"/>
                </a:solidFill>
              </a:rPr>
            </a:br>
            <a:r>
              <a:rPr lang="en-US" b="1" dirty="0">
                <a:solidFill>
                  <a:schemeClr val="bg1"/>
                </a:solidFill>
                <a:latin typeface="+mn-lt"/>
              </a:rPr>
              <a:t>Underage Drinking</a:t>
            </a:r>
          </a:p>
        </p:txBody>
      </p:sp>
      <p:sp>
        <p:nvSpPr>
          <p:cNvPr id="15" name="Rounded Rectangle 14"/>
          <p:cNvSpPr/>
          <p:nvPr/>
        </p:nvSpPr>
        <p:spPr>
          <a:xfrm rot="5400000">
            <a:off x="891293" y="2269599"/>
            <a:ext cx="1498676" cy="236625"/>
          </a:xfrm>
          <a:prstGeom prst="roundRect">
            <a:avLst>
              <a:gd name="adj" fmla="val 50000"/>
            </a:avLst>
          </a:prstGeom>
          <a:solidFill>
            <a:srgbClr val="337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99FBD08-0BDE-432E-948C-AFD737FBD8C4}"/>
              </a:ext>
            </a:extLst>
          </p:cNvPr>
          <p:cNvSpPr txBox="1"/>
          <p:nvPr/>
        </p:nvSpPr>
        <p:spPr>
          <a:xfrm>
            <a:off x="4449626" y="4299187"/>
            <a:ext cx="8347961" cy="1077218"/>
          </a:xfrm>
          <a:prstGeom prst="rect">
            <a:avLst/>
          </a:prstGeom>
          <a:noFill/>
        </p:spPr>
        <p:txBody>
          <a:bodyPr wrap="square" rtlCol="0">
            <a:spAutoFit/>
          </a:bodyPr>
          <a:lstStyle/>
          <a:p>
            <a:r>
              <a:rPr lang="en-US" sz="3200" spc="-150" dirty="0">
                <a:solidFill>
                  <a:schemeClr val="bg1"/>
                </a:solidFill>
                <a:latin typeface="+mj-lt"/>
              </a:rPr>
              <a:t>of ND MIDDLE school students report alcohol use in their lifetime.</a:t>
            </a:r>
            <a:r>
              <a:rPr lang="en-US" sz="3200" spc="-150" baseline="30000" dirty="0">
                <a:solidFill>
                  <a:schemeClr val="bg1"/>
                </a:solidFill>
                <a:latin typeface="+mj-lt"/>
              </a:rPr>
              <a:t> </a:t>
            </a:r>
          </a:p>
        </p:txBody>
      </p:sp>
      <p:grpSp>
        <p:nvGrpSpPr>
          <p:cNvPr id="31" name="Group 30">
            <a:extLst>
              <a:ext uri="{FF2B5EF4-FFF2-40B4-BE49-F238E27FC236}">
                <a16:creationId xmlns:a16="http://schemas.microsoft.com/office/drawing/2014/main" id="{92ED273D-9FBB-412A-8D95-F208F563F45A}"/>
              </a:ext>
            </a:extLst>
          </p:cNvPr>
          <p:cNvGrpSpPr/>
          <p:nvPr/>
        </p:nvGrpSpPr>
        <p:grpSpPr>
          <a:xfrm>
            <a:off x="1758944" y="3770517"/>
            <a:ext cx="2690682" cy="2643988"/>
            <a:chOff x="5163240" y="1770857"/>
            <a:chExt cx="2462882" cy="2420141"/>
          </a:xfrm>
        </p:grpSpPr>
        <p:graphicFrame>
          <p:nvGraphicFramePr>
            <p:cNvPr id="32" name="Chart 31">
              <a:extLst>
                <a:ext uri="{FF2B5EF4-FFF2-40B4-BE49-F238E27FC236}">
                  <a16:creationId xmlns:a16="http://schemas.microsoft.com/office/drawing/2014/main" id="{ADA15F13-C622-484F-9661-F40B7065EF2D}"/>
                </a:ext>
              </a:extLst>
            </p:cNvPr>
            <p:cNvGraphicFramePr/>
            <p:nvPr>
              <p:extLst>
                <p:ext uri="{D42A27DB-BD31-4B8C-83A1-F6EECF244321}">
                  <p14:modId xmlns:p14="http://schemas.microsoft.com/office/powerpoint/2010/main" val="1205063790"/>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33" name="Rectangle 32">
              <a:extLst>
                <a:ext uri="{FF2B5EF4-FFF2-40B4-BE49-F238E27FC236}">
                  <a16:creationId xmlns:a16="http://schemas.microsoft.com/office/drawing/2014/main" id="{16293960-FB85-4134-8F33-28F0B84A7171}"/>
                </a:ext>
              </a:extLst>
            </p:cNvPr>
            <p:cNvSpPr/>
            <p:nvPr/>
          </p:nvSpPr>
          <p:spPr>
            <a:xfrm>
              <a:off x="5601464" y="2598456"/>
              <a:ext cx="1586434" cy="760643"/>
            </a:xfrm>
            <a:prstGeom prst="rect">
              <a:avLst/>
            </a:prstGeom>
          </p:spPr>
          <p:txBody>
            <a:bodyPr wrap="none" anchor="ctr">
              <a:spAutoFit/>
            </a:bodyPr>
            <a:lstStyle/>
            <a:p>
              <a:pPr algn="ctr"/>
              <a:r>
                <a:rPr lang="en-US" sz="4800" b="1" spc="-150" dirty="0">
                  <a:solidFill>
                    <a:schemeClr val="bg1"/>
                  </a:solidFill>
                </a:rPr>
                <a:t>19.2</a:t>
              </a:r>
              <a:r>
                <a:rPr lang="en-US" sz="3600" b="1" spc="-150" dirty="0">
                  <a:solidFill>
                    <a:schemeClr val="bg1"/>
                  </a:solidFill>
                </a:rPr>
                <a:t>%</a:t>
              </a:r>
            </a:p>
          </p:txBody>
        </p:sp>
      </p:grpSp>
      <p:sp>
        <p:nvSpPr>
          <p:cNvPr id="39" name="TextBox 38">
            <a:extLst>
              <a:ext uri="{FF2B5EF4-FFF2-40B4-BE49-F238E27FC236}">
                <a16:creationId xmlns:a16="http://schemas.microsoft.com/office/drawing/2014/main" id="{2ECEFD63-EC40-4812-9A11-FD10DF3D260C}"/>
              </a:ext>
            </a:extLst>
          </p:cNvPr>
          <p:cNvSpPr txBox="1"/>
          <p:nvPr/>
        </p:nvSpPr>
        <p:spPr>
          <a:xfrm>
            <a:off x="5440156" y="6933310"/>
            <a:ext cx="7986012" cy="1077218"/>
          </a:xfrm>
          <a:prstGeom prst="rect">
            <a:avLst/>
          </a:prstGeom>
          <a:noFill/>
        </p:spPr>
        <p:txBody>
          <a:bodyPr wrap="square" rtlCol="0">
            <a:spAutoFit/>
          </a:bodyPr>
          <a:lstStyle/>
          <a:p>
            <a:r>
              <a:rPr lang="en-US" sz="3200" spc="-150" dirty="0">
                <a:solidFill>
                  <a:schemeClr val="bg1"/>
                </a:solidFill>
                <a:latin typeface="+mj-lt"/>
              </a:rPr>
              <a:t>of ND HIGH school students report current alcohol use (within the past 30 days). </a:t>
            </a:r>
          </a:p>
        </p:txBody>
      </p:sp>
      <p:grpSp>
        <p:nvGrpSpPr>
          <p:cNvPr id="40" name="Group 39">
            <a:extLst>
              <a:ext uri="{FF2B5EF4-FFF2-40B4-BE49-F238E27FC236}">
                <a16:creationId xmlns:a16="http://schemas.microsoft.com/office/drawing/2014/main" id="{54E9C11A-4E56-49B7-B647-59575EBBDADF}"/>
              </a:ext>
            </a:extLst>
          </p:cNvPr>
          <p:cNvGrpSpPr/>
          <p:nvPr/>
        </p:nvGrpSpPr>
        <p:grpSpPr>
          <a:xfrm>
            <a:off x="2728372" y="6396438"/>
            <a:ext cx="2690682" cy="2643988"/>
            <a:chOff x="5163240" y="1770857"/>
            <a:chExt cx="2462882" cy="2420141"/>
          </a:xfrm>
        </p:grpSpPr>
        <p:graphicFrame>
          <p:nvGraphicFramePr>
            <p:cNvPr id="41" name="Chart 40">
              <a:extLst>
                <a:ext uri="{FF2B5EF4-FFF2-40B4-BE49-F238E27FC236}">
                  <a16:creationId xmlns:a16="http://schemas.microsoft.com/office/drawing/2014/main" id="{9E23B6D9-F261-4791-A910-2FCAB9471077}"/>
                </a:ext>
              </a:extLst>
            </p:cNvPr>
            <p:cNvGraphicFramePr/>
            <p:nvPr>
              <p:extLst>
                <p:ext uri="{D42A27DB-BD31-4B8C-83A1-F6EECF244321}">
                  <p14:modId xmlns:p14="http://schemas.microsoft.com/office/powerpoint/2010/main" val="2504113291"/>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5"/>
            </a:graphicData>
          </a:graphic>
        </p:graphicFrame>
        <p:sp>
          <p:nvSpPr>
            <p:cNvPr id="42" name="Rectangle 41">
              <a:extLst>
                <a:ext uri="{FF2B5EF4-FFF2-40B4-BE49-F238E27FC236}">
                  <a16:creationId xmlns:a16="http://schemas.microsoft.com/office/drawing/2014/main" id="{CC3A7CFB-0AF5-4931-91CA-AB05C53048F8}"/>
                </a:ext>
              </a:extLst>
            </p:cNvPr>
            <p:cNvSpPr/>
            <p:nvPr/>
          </p:nvSpPr>
          <p:spPr>
            <a:xfrm>
              <a:off x="5601464" y="2598456"/>
              <a:ext cx="1586434" cy="760643"/>
            </a:xfrm>
            <a:prstGeom prst="rect">
              <a:avLst/>
            </a:prstGeom>
          </p:spPr>
          <p:txBody>
            <a:bodyPr wrap="none" anchor="ctr">
              <a:spAutoFit/>
            </a:bodyPr>
            <a:lstStyle/>
            <a:p>
              <a:pPr algn="ctr"/>
              <a:r>
                <a:rPr lang="en-US" sz="4800" b="1" spc="-150" dirty="0">
                  <a:solidFill>
                    <a:schemeClr val="bg1"/>
                  </a:solidFill>
                </a:rPr>
                <a:t>29.1</a:t>
              </a:r>
              <a:r>
                <a:rPr lang="en-US" sz="3600" b="1" spc="-150" dirty="0">
                  <a:solidFill>
                    <a:schemeClr val="bg1"/>
                  </a:solidFill>
                </a:rPr>
                <a:t>%</a:t>
              </a:r>
            </a:p>
          </p:txBody>
        </p:sp>
      </p:grpSp>
      <p:sp>
        <p:nvSpPr>
          <p:cNvPr id="43" name="TextBox 42">
            <a:extLst>
              <a:ext uri="{FF2B5EF4-FFF2-40B4-BE49-F238E27FC236}">
                <a16:creationId xmlns:a16="http://schemas.microsoft.com/office/drawing/2014/main" id="{7D029B20-81D8-4085-9AAE-352BCCCDFA2B}"/>
              </a:ext>
            </a:extLst>
          </p:cNvPr>
          <p:cNvSpPr txBox="1"/>
          <p:nvPr/>
        </p:nvSpPr>
        <p:spPr>
          <a:xfrm>
            <a:off x="6564998" y="9618019"/>
            <a:ext cx="8536121" cy="1077218"/>
          </a:xfrm>
          <a:prstGeom prst="rect">
            <a:avLst/>
          </a:prstGeom>
          <a:noFill/>
        </p:spPr>
        <p:txBody>
          <a:bodyPr wrap="square" rtlCol="0">
            <a:spAutoFit/>
          </a:bodyPr>
          <a:lstStyle/>
          <a:p>
            <a:r>
              <a:rPr lang="en-US" sz="3200" spc="-150" dirty="0">
                <a:solidFill>
                  <a:schemeClr val="bg1"/>
                </a:solidFill>
                <a:latin typeface="+mj-lt"/>
              </a:rPr>
              <a:t>of ND HIGH school students report current binge drinking* (within the past 30 days). </a:t>
            </a:r>
          </a:p>
        </p:txBody>
      </p:sp>
      <p:grpSp>
        <p:nvGrpSpPr>
          <p:cNvPr id="44" name="Group 43">
            <a:extLst>
              <a:ext uri="{FF2B5EF4-FFF2-40B4-BE49-F238E27FC236}">
                <a16:creationId xmlns:a16="http://schemas.microsoft.com/office/drawing/2014/main" id="{4F7644CD-0418-493E-BDC0-C3B14BC89AD8}"/>
              </a:ext>
            </a:extLst>
          </p:cNvPr>
          <p:cNvGrpSpPr/>
          <p:nvPr/>
        </p:nvGrpSpPr>
        <p:grpSpPr>
          <a:xfrm>
            <a:off x="3874316" y="9089349"/>
            <a:ext cx="2690682" cy="2643988"/>
            <a:chOff x="5163240" y="1770857"/>
            <a:chExt cx="2462882" cy="2420141"/>
          </a:xfrm>
        </p:grpSpPr>
        <p:graphicFrame>
          <p:nvGraphicFramePr>
            <p:cNvPr id="45" name="Chart 44">
              <a:extLst>
                <a:ext uri="{FF2B5EF4-FFF2-40B4-BE49-F238E27FC236}">
                  <a16:creationId xmlns:a16="http://schemas.microsoft.com/office/drawing/2014/main" id="{1E2E592B-E756-471D-B1BD-A97BB575A0F9}"/>
                </a:ext>
              </a:extLst>
            </p:cNvPr>
            <p:cNvGraphicFramePr/>
            <p:nvPr>
              <p:extLst>
                <p:ext uri="{D42A27DB-BD31-4B8C-83A1-F6EECF244321}">
                  <p14:modId xmlns:p14="http://schemas.microsoft.com/office/powerpoint/2010/main" val="683962741"/>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6"/>
            </a:graphicData>
          </a:graphic>
        </p:graphicFrame>
        <p:sp>
          <p:nvSpPr>
            <p:cNvPr id="46" name="Rectangle 45">
              <a:extLst>
                <a:ext uri="{FF2B5EF4-FFF2-40B4-BE49-F238E27FC236}">
                  <a16:creationId xmlns:a16="http://schemas.microsoft.com/office/drawing/2014/main" id="{99EE9A46-EDBC-460F-B5FE-C8AD500F4E98}"/>
                </a:ext>
              </a:extLst>
            </p:cNvPr>
            <p:cNvSpPr/>
            <p:nvPr/>
          </p:nvSpPr>
          <p:spPr>
            <a:xfrm>
              <a:off x="5601464" y="2598456"/>
              <a:ext cx="1586434" cy="760643"/>
            </a:xfrm>
            <a:prstGeom prst="rect">
              <a:avLst/>
            </a:prstGeom>
          </p:spPr>
          <p:txBody>
            <a:bodyPr wrap="none" anchor="ctr">
              <a:spAutoFit/>
            </a:bodyPr>
            <a:lstStyle/>
            <a:p>
              <a:pPr algn="ctr"/>
              <a:r>
                <a:rPr lang="en-US" sz="4800" b="1" spc="-150" dirty="0">
                  <a:solidFill>
                    <a:schemeClr val="bg1"/>
                  </a:solidFill>
                </a:rPr>
                <a:t>16.4</a:t>
              </a:r>
              <a:r>
                <a:rPr lang="en-US" sz="3600" b="1" spc="-150" dirty="0">
                  <a:solidFill>
                    <a:schemeClr val="bg1"/>
                  </a:solidFill>
                </a:rPr>
                <a:t>%</a:t>
              </a:r>
            </a:p>
          </p:txBody>
        </p:sp>
      </p:grpSp>
      <p:sp>
        <p:nvSpPr>
          <p:cNvPr id="2" name="TextBox 1">
            <a:extLst>
              <a:ext uri="{FF2B5EF4-FFF2-40B4-BE49-F238E27FC236}">
                <a16:creationId xmlns:a16="http://schemas.microsoft.com/office/drawing/2014/main" id="{826233D2-E6BF-4C37-9CE4-87307518DC4E}"/>
              </a:ext>
            </a:extLst>
          </p:cNvPr>
          <p:cNvSpPr txBox="1"/>
          <p:nvPr/>
        </p:nvSpPr>
        <p:spPr>
          <a:xfrm>
            <a:off x="5217160" y="5495882"/>
            <a:ext cx="5772150" cy="461665"/>
          </a:xfrm>
          <a:prstGeom prst="rect">
            <a:avLst/>
          </a:prstGeom>
          <a:noFill/>
        </p:spPr>
        <p:txBody>
          <a:bodyPr wrap="square" rtlCol="0">
            <a:spAutoFit/>
          </a:bodyPr>
          <a:lstStyle/>
          <a:p>
            <a:r>
              <a:rPr lang="en-US" sz="2400" spc="-150" dirty="0">
                <a:solidFill>
                  <a:schemeClr val="bg1"/>
                </a:solidFill>
                <a:latin typeface="+mj-lt"/>
              </a:rPr>
              <a:t>a decrease from 40.6% in 2003.</a:t>
            </a:r>
            <a:endParaRPr lang="en-US" sz="2400" dirty="0"/>
          </a:p>
        </p:txBody>
      </p:sp>
      <p:sp>
        <p:nvSpPr>
          <p:cNvPr id="47" name="TextBox 46">
            <a:extLst>
              <a:ext uri="{FF2B5EF4-FFF2-40B4-BE49-F238E27FC236}">
                <a16:creationId xmlns:a16="http://schemas.microsoft.com/office/drawing/2014/main" id="{F4EAFE00-E4A0-4505-B31B-E13EE23CF415}"/>
              </a:ext>
            </a:extLst>
          </p:cNvPr>
          <p:cNvSpPr txBox="1"/>
          <p:nvPr/>
        </p:nvSpPr>
        <p:spPr>
          <a:xfrm>
            <a:off x="6333730" y="8148147"/>
            <a:ext cx="5772150" cy="461665"/>
          </a:xfrm>
          <a:prstGeom prst="rect">
            <a:avLst/>
          </a:prstGeom>
          <a:noFill/>
        </p:spPr>
        <p:txBody>
          <a:bodyPr wrap="square" rtlCol="0">
            <a:spAutoFit/>
          </a:bodyPr>
          <a:lstStyle/>
          <a:p>
            <a:r>
              <a:rPr lang="en-US" sz="2400" spc="-150" dirty="0">
                <a:solidFill>
                  <a:schemeClr val="bg1"/>
                </a:solidFill>
                <a:latin typeface="+mj-lt"/>
              </a:rPr>
              <a:t>a decrease from 54.2% in 2003.</a:t>
            </a:r>
            <a:endParaRPr lang="en-US" sz="2400" dirty="0"/>
          </a:p>
        </p:txBody>
      </p:sp>
      <p:sp>
        <p:nvSpPr>
          <p:cNvPr id="49" name="TextBox 48">
            <a:extLst>
              <a:ext uri="{FF2B5EF4-FFF2-40B4-BE49-F238E27FC236}">
                <a16:creationId xmlns:a16="http://schemas.microsoft.com/office/drawing/2014/main" id="{91C325EC-0A7C-4F09-BA57-5D6A6ADB973F}"/>
              </a:ext>
            </a:extLst>
          </p:cNvPr>
          <p:cNvSpPr txBox="1"/>
          <p:nvPr/>
        </p:nvSpPr>
        <p:spPr>
          <a:xfrm>
            <a:off x="7370104" y="10883641"/>
            <a:ext cx="5772150" cy="461665"/>
          </a:xfrm>
          <a:prstGeom prst="rect">
            <a:avLst/>
          </a:prstGeom>
          <a:noFill/>
        </p:spPr>
        <p:txBody>
          <a:bodyPr wrap="square" rtlCol="0">
            <a:spAutoFit/>
          </a:bodyPr>
          <a:lstStyle/>
          <a:p>
            <a:r>
              <a:rPr lang="en-US" sz="2400" spc="-150" dirty="0">
                <a:solidFill>
                  <a:schemeClr val="bg1"/>
                </a:solidFill>
                <a:latin typeface="+mj-lt"/>
              </a:rPr>
              <a:t>a decrease from 40% in 2003.</a:t>
            </a:r>
            <a:endParaRPr lang="en-US" sz="2400" dirty="0"/>
          </a:p>
        </p:txBody>
      </p:sp>
      <p:sp>
        <p:nvSpPr>
          <p:cNvPr id="3" name="TextBox 2">
            <a:extLst>
              <a:ext uri="{FF2B5EF4-FFF2-40B4-BE49-F238E27FC236}">
                <a16:creationId xmlns:a16="http://schemas.microsoft.com/office/drawing/2014/main" id="{548D86CB-4433-4936-9FDB-CB1FB2106A55}"/>
              </a:ext>
            </a:extLst>
          </p:cNvPr>
          <p:cNvSpPr txBox="1"/>
          <p:nvPr/>
        </p:nvSpPr>
        <p:spPr>
          <a:xfrm>
            <a:off x="7370104" y="11424272"/>
            <a:ext cx="8812370" cy="1569660"/>
          </a:xfrm>
          <a:prstGeom prst="rect">
            <a:avLst/>
          </a:prstGeom>
          <a:noFill/>
        </p:spPr>
        <p:txBody>
          <a:bodyPr wrap="square" rtlCol="0">
            <a:spAutoFit/>
          </a:bodyPr>
          <a:lstStyle/>
          <a:p>
            <a:r>
              <a:rPr lang="en-US" sz="2000" dirty="0">
                <a:solidFill>
                  <a:srgbClr val="33756A"/>
                </a:solidFill>
              </a:rPr>
              <a:t>16.4% is equivalent to approximately 5,041 students, or the number of enrolled students at Bismarck High School, Fargo South High School, Grand Forks Central High School, Williston High School, and Dickinson High School combined. </a:t>
            </a:r>
            <a:endParaRPr lang="en-US" sz="2000" baseline="30000" dirty="0">
              <a:solidFill>
                <a:srgbClr val="33756A"/>
              </a:solidFill>
            </a:endParaRPr>
          </a:p>
          <a:p>
            <a:r>
              <a:rPr lang="en-US" sz="1600" i="1" dirty="0">
                <a:solidFill>
                  <a:srgbClr val="33756A"/>
                </a:solidFill>
              </a:rPr>
              <a:t>ND Department of Public Instruction, Public School District Fall Enrollment 2017-18</a:t>
            </a:r>
          </a:p>
        </p:txBody>
      </p:sp>
      <p:pic>
        <p:nvPicPr>
          <p:cNvPr id="54" name="Picture 53">
            <a:extLst>
              <a:ext uri="{FF2B5EF4-FFF2-40B4-BE49-F238E27FC236}">
                <a16:creationId xmlns:a16="http://schemas.microsoft.com/office/drawing/2014/main" id="{8A3CF62D-6938-4A51-97E2-CE03F8EBD0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4205" y="5465019"/>
            <a:ext cx="542955" cy="542955"/>
          </a:xfrm>
          <a:prstGeom prst="rect">
            <a:avLst/>
          </a:prstGeom>
        </p:spPr>
      </p:pic>
      <p:pic>
        <p:nvPicPr>
          <p:cNvPr id="55" name="Picture 54">
            <a:extLst>
              <a:ext uri="{FF2B5EF4-FFF2-40B4-BE49-F238E27FC236}">
                <a16:creationId xmlns:a16="http://schemas.microsoft.com/office/drawing/2014/main" id="{B2E6DFBC-B23C-41E8-A1BF-ED8071B27F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0775" y="8107503"/>
            <a:ext cx="542955" cy="542955"/>
          </a:xfrm>
          <a:prstGeom prst="rect">
            <a:avLst/>
          </a:prstGeom>
        </p:spPr>
      </p:pic>
      <p:pic>
        <p:nvPicPr>
          <p:cNvPr id="56" name="Picture 55">
            <a:extLst>
              <a:ext uri="{FF2B5EF4-FFF2-40B4-BE49-F238E27FC236}">
                <a16:creationId xmlns:a16="http://schemas.microsoft.com/office/drawing/2014/main" id="{A651E29A-B3D6-4499-9280-4EEF7182C6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7149" y="10881317"/>
            <a:ext cx="542955" cy="542955"/>
          </a:xfrm>
          <a:prstGeom prst="rect">
            <a:avLst/>
          </a:prstGeom>
        </p:spPr>
      </p:pic>
      <p:sp>
        <p:nvSpPr>
          <p:cNvPr id="26" name="TextBox 25">
            <a:extLst>
              <a:ext uri="{FF2B5EF4-FFF2-40B4-BE49-F238E27FC236}">
                <a16:creationId xmlns:a16="http://schemas.microsoft.com/office/drawing/2014/main" id="{C0818543-0ED2-4BCF-AC35-250BB15D44D2}"/>
              </a:ext>
            </a:extLst>
          </p:cNvPr>
          <p:cNvSpPr txBox="1"/>
          <p:nvPr/>
        </p:nvSpPr>
        <p:spPr>
          <a:xfrm>
            <a:off x="17040549" y="13067353"/>
            <a:ext cx="6980310" cy="400110"/>
          </a:xfrm>
          <a:prstGeom prst="rect">
            <a:avLst/>
          </a:prstGeom>
          <a:noFill/>
        </p:spPr>
        <p:txBody>
          <a:bodyPr wrap="square" rtlCol="0">
            <a:spAutoFit/>
          </a:bodyPr>
          <a:lstStyle/>
          <a:p>
            <a:pPr algn="r"/>
            <a:r>
              <a:rPr lang="en-US" sz="2000" spc="-150" dirty="0">
                <a:solidFill>
                  <a:schemeClr val="bg1"/>
                </a:solidFill>
              </a:rPr>
              <a:t>ND Youth Risk Behavior Survey (YRBS), 2017</a:t>
            </a:r>
          </a:p>
        </p:txBody>
      </p:sp>
      <p:sp>
        <p:nvSpPr>
          <p:cNvPr id="27" name="TextBox 26">
            <a:extLst>
              <a:ext uri="{FF2B5EF4-FFF2-40B4-BE49-F238E27FC236}">
                <a16:creationId xmlns:a16="http://schemas.microsoft.com/office/drawing/2014/main" id="{CC6A9AD6-613E-4143-8CFA-6ED7AE8C84F1}"/>
              </a:ext>
            </a:extLst>
          </p:cNvPr>
          <p:cNvSpPr txBox="1"/>
          <p:nvPr/>
        </p:nvSpPr>
        <p:spPr>
          <a:xfrm>
            <a:off x="18754755" y="12444090"/>
            <a:ext cx="5282614" cy="707886"/>
          </a:xfrm>
          <a:prstGeom prst="rect">
            <a:avLst/>
          </a:prstGeom>
          <a:noFill/>
        </p:spPr>
        <p:txBody>
          <a:bodyPr wrap="square" rtlCol="0">
            <a:spAutoFit/>
          </a:bodyPr>
          <a:lstStyle/>
          <a:p>
            <a:pPr algn="r"/>
            <a:r>
              <a:rPr lang="en-US" sz="2000" dirty="0">
                <a:solidFill>
                  <a:schemeClr val="bg1"/>
                </a:solidFill>
              </a:rPr>
              <a:t>*Binge drinking: 5 or more drinks of alcohol in a row within a couple of hours</a:t>
            </a:r>
            <a:endParaRPr lang="en-US" sz="1600" i="1" dirty="0">
              <a:solidFill>
                <a:schemeClr val="bg1"/>
              </a:solidFill>
            </a:endParaRPr>
          </a:p>
        </p:txBody>
      </p:sp>
    </p:spTree>
    <p:extLst>
      <p:ext uri="{BB962C8B-B14F-4D97-AF65-F5344CB8AC3E}">
        <p14:creationId xmlns:p14="http://schemas.microsoft.com/office/powerpoint/2010/main" val="2215391694"/>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500"/>
                                        <p:tgtEl>
                                          <p:spTgt spid="3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wipe(up)">
                                      <p:cBhvr>
                                        <p:cTn id="14" dur="500"/>
                                        <p:tgtEl>
                                          <p:spTgt spid="5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par>
                          <p:cTn id="18" fill="hold">
                            <p:stCondLst>
                              <p:cond delay="1000"/>
                            </p:stCondLst>
                            <p:childTnLst>
                              <p:par>
                                <p:cTn id="19" presetID="21" presetClass="entr" presetSubtype="1"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heel(1)">
                                      <p:cBhvr>
                                        <p:cTn id="21" dur="500"/>
                                        <p:tgtEl>
                                          <p:spTgt spid="4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up)">
                                      <p:cBhvr>
                                        <p:cTn id="28" dur="500"/>
                                        <p:tgtEl>
                                          <p:spTgt spid="5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up)">
                                      <p:cBhvr>
                                        <p:cTn id="31" dur="500"/>
                                        <p:tgtEl>
                                          <p:spTgt spid="47"/>
                                        </p:tgtEl>
                                      </p:cBhvr>
                                    </p:animEffect>
                                  </p:childTnLst>
                                </p:cTn>
                              </p:par>
                            </p:childTnLst>
                          </p:cTn>
                        </p:par>
                        <p:par>
                          <p:cTn id="32" fill="hold">
                            <p:stCondLst>
                              <p:cond delay="2000"/>
                            </p:stCondLst>
                            <p:childTnLst>
                              <p:par>
                                <p:cTn id="33" presetID="21" presetClass="entr" presetSubtype="1"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heel(1)">
                                      <p:cBhvr>
                                        <p:cTn id="35" dur="500"/>
                                        <p:tgtEl>
                                          <p:spTgt spid="4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left)">
                                      <p:cBhvr>
                                        <p:cTn id="38" dur="500"/>
                                        <p:tgtEl>
                                          <p:spTgt spid="43"/>
                                        </p:tgtEl>
                                      </p:cBhvr>
                                    </p:animEffect>
                                  </p:childTnLst>
                                </p:cTn>
                              </p:par>
                            </p:childTnLst>
                          </p:cTn>
                        </p:par>
                        <p:par>
                          <p:cTn id="39" fill="hold">
                            <p:stCondLst>
                              <p:cond delay="2500"/>
                            </p:stCondLst>
                            <p:childTnLst>
                              <p:par>
                                <p:cTn id="40" presetID="22" presetClass="entr" presetSubtype="1" fill="hold"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up)">
                                      <p:cBhvr>
                                        <p:cTn id="42" dur="500"/>
                                        <p:tgtEl>
                                          <p:spTgt spid="56"/>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up)">
                                      <p:cBhvr>
                                        <p:cTn id="45" dur="500"/>
                                        <p:tgtEl>
                                          <p:spTgt spid="49"/>
                                        </p:tgtEl>
                                      </p:cBhvr>
                                    </p:animEffect>
                                  </p:childTnLst>
                                </p:cTn>
                              </p:par>
                            </p:childTnLst>
                          </p:cTn>
                        </p:par>
                        <p:par>
                          <p:cTn id="46" fill="hold">
                            <p:stCondLst>
                              <p:cond delay="3000"/>
                            </p:stCondLst>
                            <p:childTnLst>
                              <p:par>
                                <p:cTn id="47" presetID="22" presetClass="entr" presetSubtype="1" fill="hold" nodeType="after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Effect transition="in" filter="wipe(up)">
                                      <p:cBhvr>
                                        <p:cTn id="49" dur="500"/>
                                        <p:tgtEl>
                                          <p:spTgt spid="3">
                                            <p:txEl>
                                              <p:pRg st="0" end="0"/>
                                            </p:txEl>
                                          </p:spTgt>
                                        </p:tgtEl>
                                      </p:cBhvr>
                                    </p:animEffect>
                                  </p:childTnLst>
                                </p:cTn>
                              </p:par>
                            </p:childTnLst>
                          </p:cTn>
                        </p:par>
                        <p:par>
                          <p:cTn id="50" fill="hold">
                            <p:stCondLst>
                              <p:cond delay="3500"/>
                            </p:stCondLst>
                            <p:childTnLst>
                              <p:par>
                                <p:cTn id="51" presetID="22" presetClass="entr" presetSubtype="1" fill="hold" nodeType="after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animEffect transition="in" filter="wipe(up)">
                                      <p:cBhvr>
                                        <p:cTn id="53" dur="500"/>
                                        <p:tgtEl>
                                          <p:spTgt spid="3">
                                            <p:txEl>
                                              <p:pRg st="1" end="1"/>
                                            </p:txEl>
                                          </p:spTgt>
                                        </p:tgtEl>
                                      </p:cBhvr>
                                    </p:animEffect>
                                  </p:childTnLst>
                                </p:cTn>
                              </p:par>
                            </p:childTnLst>
                          </p:cTn>
                        </p:par>
                        <p:par>
                          <p:cTn id="54" fill="hold">
                            <p:stCondLst>
                              <p:cond delay="4000"/>
                            </p:stCondLst>
                            <p:childTnLst>
                              <p:par>
                                <p:cTn id="55" presetID="22" presetClass="entr" presetSubtype="1" fill="hold" nodeType="afterEffect">
                                  <p:stCondLst>
                                    <p:cond delay="0"/>
                                  </p:stCondLst>
                                  <p:childTnLst>
                                    <p:set>
                                      <p:cBhvr>
                                        <p:cTn id="56" dur="1" fill="hold">
                                          <p:stCondLst>
                                            <p:cond delay="0"/>
                                          </p:stCondLst>
                                        </p:cTn>
                                        <p:tgtEl>
                                          <p:spTgt spid="27">
                                            <p:txEl>
                                              <p:pRg st="0" end="0"/>
                                            </p:txEl>
                                          </p:spTgt>
                                        </p:tgtEl>
                                        <p:attrNameLst>
                                          <p:attrName>style.visibility</p:attrName>
                                        </p:attrNameLst>
                                      </p:cBhvr>
                                      <p:to>
                                        <p:strVal val="visible"/>
                                      </p:to>
                                    </p:set>
                                    <p:animEffect transition="in" filter="wipe(up)">
                                      <p:cBhvr>
                                        <p:cTn id="5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9" grpId="0"/>
      <p:bldP spid="43" grpId="0"/>
      <p:bldP spid="2" grpId="0"/>
      <p:bldP spid="47"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Alcohol: </a:t>
            </a:r>
            <a:r>
              <a:rPr lang="en-US" dirty="0"/>
              <a:t>Underage Drinking</a:t>
            </a:r>
          </a:p>
        </p:txBody>
      </p:sp>
      <p:sp>
        <p:nvSpPr>
          <p:cNvPr id="14" name="Rounded Rectangle 13"/>
          <p:cNvSpPr/>
          <p:nvPr/>
        </p:nvSpPr>
        <p:spPr>
          <a:xfrm rot="10800000">
            <a:off x="10445939" y="2693677"/>
            <a:ext cx="3487361" cy="236625"/>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302940" y="7913781"/>
            <a:ext cx="4591050" cy="1815882"/>
          </a:xfrm>
          <a:prstGeom prst="rect">
            <a:avLst/>
          </a:prstGeom>
          <a:noFill/>
        </p:spPr>
        <p:txBody>
          <a:bodyPr wrap="square" rtlCol="0">
            <a:spAutoFit/>
          </a:bodyPr>
          <a:lstStyle/>
          <a:p>
            <a:pPr algn="ctr"/>
            <a:r>
              <a:rPr lang="en-US" sz="2800" dirty="0"/>
              <a:t>6.5% of ND high school students report </a:t>
            </a:r>
            <a:r>
              <a:rPr lang="en-US" sz="2800" b="1" dirty="0"/>
              <a:t>driving after drinking </a:t>
            </a:r>
            <a:r>
              <a:rPr lang="en-US" sz="2800" dirty="0"/>
              <a:t>alcohol within the past 30 days.</a:t>
            </a:r>
            <a:endParaRPr lang="en-US" sz="2800" baseline="30000" dirty="0"/>
          </a:p>
        </p:txBody>
      </p:sp>
      <p:grpSp>
        <p:nvGrpSpPr>
          <p:cNvPr id="28" name="Group 27">
            <a:extLst>
              <a:ext uri="{FF2B5EF4-FFF2-40B4-BE49-F238E27FC236}">
                <a16:creationId xmlns:a16="http://schemas.microsoft.com/office/drawing/2014/main" id="{EC0AB95F-3208-4996-8391-F819670D5F34}"/>
              </a:ext>
            </a:extLst>
          </p:cNvPr>
          <p:cNvGrpSpPr/>
          <p:nvPr/>
        </p:nvGrpSpPr>
        <p:grpSpPr>
          <a:xfrm>
            <a:off x="1764279" y="4058909"/>
            <a:ext cx="3784369" cy="3718695"/>
            <a:chOff x="5163240" y="1770857"/>
            <a:chExt cx="2462882" cy="2420141"/>
          </a:xfrm>
        </p:grpSpPr>
        <p:graphicFrame>
          <p:nvGraphicFramePr>
            <p:cNvPr id="29" name="Chart 28">
              <a:extLst>
                <a:ext uri="{FF2B5EF4-FFF2-40B4-BE49-F238E27FC236}">
                  <a16:creationId xmlns:a16="http://schemas.microsoft.com/office/drawing/2014/main" id="{D3F80A99-509F-476B-AE8E-B4D2CC03E064}"/>
                </a:ext>
              </a:extLst>
            </p:cNvPr>
            <p:cNvGraphicFramePr/>
            <p:nvPr>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tangle 29">
              <a:extLst>
                <a:ext uri="{FF2B5EF4-FFF2-40B4-BE49-F238E27FC236}">
                  <a16:creationId xmlns:a16="http://schemas.microsoft.com/office/drawing/2014/main" id="{E8BD51FD-467E-47A5-B6A3-EC97D2BC109C}"/>
                </a:ext>
              </a:extLst>
            </p:cNvPr>
            <p:cNvSpPr/>
            <p:nvPr/>
          </p:nvSpPr>
          <p:spPr>
            <a:xfrm>
              <a:off x="5776983" y="2650427"/>
              <a:ext cx="1235406" cy="660997"/>
            </a:xfrm>
            <a:prstGeom prst="rect">
              <a:avLst/>
            </a:prstGeom>
          </p:spPr>
          <p:txBody>
            <a:bodyPr wrap="none" anchor="ctr">
              <a:spAutoFit/>
            </a:bodyPr>
            <a:lstStyle/>
            <a:p>
              <a:pPr algn="ctr"/>
              <a:r>
                <a:rPr lang="en-US" sz="6000" b="1" spc="-150" dirty="0">
                  <a:solidFill>
                    <a:srgbClr val="56C2B4"/>
                  </a:solidFill>
                </a:rPr>
                <a:t>6.5%</a:t>
              </a:r>
            </a:p>
          </p:txBody>
        </p:sp>
      </p:grpSp>
      <p:grpSp>
        <p:nvGrpSpPr>
          <p:cNvPr id="33" name="Group 32">
            <a:extLst>
              <a:ext uri="{FF2B5EF4-FFF2-40B4-BE49-F238E27FC236}">
                <a16:creationId xmlns:a16="http://schemas.microsoft.com/office/drawing/2014/main" id="{92DC413A-9958-47FA-96E5-B5D73F2B73CB}"/>
              </a:ext>
            </a:extLst>
          </p:cNvPr>
          <p:cNvGrpSpPr/>
          <p:nvPr/>
        </p:nvGrpSpPr>
        <p:grpSpPr>
          <a:xfrm>
            <a:off x="7615036" y="4058909"/>
            <a:ext cx="3784369" cy="3718695"/>
            <a:chOff x="5163240" y="1770857"/>
            <a:chExt cx="2462882" cy="2420141"/>
          </a:xfrm>
        </p:grpSpPr>
        <p:graphicFrame>
          <p:nvGraphicFramePr>
            <p:cNvPr id="34" name="Chart 33">
              <a:extLst>
                <a:ext uri="{FF2B5EF4-FFF2-40B4-BE49-F238E27FC236}">
                  <a16:creationId xmlns:a16="http://schemas.microsoft.com/office/drawing/2014/main" id="{CE12DFE3-8A08-4216-A2BC-A666B49747C5}"/>
                </a:ext>
              </a:extLst>
            </p:cNvPr>
            <p:cNvGraphicFramePr/>
            <p:nvPr>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35" name="Rectangle 34">
              <a:extLst>
                <a:ext uri="{FF2B5EF4-FFF2-40B4-BE49-F238E27FC236}">
                  <a16:creationId xmlns:a16="http://schemas.microsoft.com/office/drawing/2014/main" id="{14E5973E-EF94-4353-8DEE-AE8B19A87E70}"/>
                </a:ext>
              </a:extLst>
            </p:cNvPr>
            <p:cNvSpPr/>
            <p:nvPr/>
          </p:nvSpPr>
          <p:spPr>
            <a:xfrm>
              <a:off x="5640319" y="2650427"/>
              <a:ext cx="1508735" cy="660997"/>
            </a:xfrm>
            <a:prstGeom prst="rect">
              <a:avLst/>
            </a:prstGeom>
          </p:spPr>
          <p:txBody>
            <a:bodyPr wrap="none" anchor="ctr">
              <a:spAutoFit/>
            </a:bodyPr>
            <a:lstStyle/>
            <a:p>
              <a:pPr algn="ctr"/>
              <a:r>
                <a:rPr lang="en-US" sz="6000" b="1" spc="-150" dirty="0">
                  <a:solidFill>
                    <a:srgbClr val="56C2B4"/>
                  </a:solidFill>
                </a:rPr>
                <a:t>16.5%</a:t>
              </a:r>
            </a:p>
          </p:txBody>
        </p:sp>
      </p:grpSp>
      <p:grpSp>
        <p:nvGrpSpPr>
          <p:cNvPr id="12" name="Group 11">
            <a:extLst>
              <a:ext uri="{FF2B5EF4-FFF2-40B4-BE49-F238E27FC236}">
                <a16:creationId xmlns:a16="http://schemas.microsoft.com/office/drawing/2014/main" id="{E79D1073-9DA6-424E-ACF0-AEE964FD98E9}"/>
              </a:ext>
            </a:extLst>
          </p:cNvPr>
          <p:cNvGrpSpPr/>
          <p:nvPr/>
        </p:nvGrpSpPr>
        <p:grpSpPr>
          <a:xfrm>
            <a:off x="13465793" y="4058909"/>
            <a:ext cx="3784369" cy="3718695"/>
            <a:chOff x="5163240" y="1770857"/>
            <a:chExt cx="2462882" cy="2420141"/>
          </a:xfrm>
        </p:grpSpPr>
        <p:graphicFrame>
          <p:nvGraphicFramePr>
            <p:cNvPr id="13" name="Chart 12">
              <a:extLst>
                <a:ext uri="{FF2B5EF4-FFF2-40B4-BE49-F238E27FC236}">
                  <a16:creationId xmlns:a16="http://schemas.microsoft.com/office/drawing/2014/main" id="{7FD11CF7-EFB1-4FF5-8CFC-67A10A6C40C9}"/>
                </a:ext>
              </a:extLst>
            </p:cNvPr>
            <p:cNvGraphicFramePr/>
            <p:nvPr>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14">
              <a:extLst>
                <a:ext uri="{FF2B5EF4-FFF2-40B4-BE49-F238E27FC236}">
                  <a16:creationId xmlns:a16="http://schemas.microsoft.com/office/drawing/2014/main" id="{DC94C1AA-9D1A-4439-A8A7-36EBF93F54BE}"/>
                </a:ext>
              </a:extLst>
            </p:cNvPr>
            <p:cNvSpPr/>
            <p:nvPr/>
          </p:nvSpPr>
          <p:spPr>
            <a:xfrm>
              <a:off x="5640319" y="2650427"/>
              <a:ext cx="1508735" cy="660997"/>
            </a:xfrm>
            <a:prstGeom prst="rect">
              <a:avLst/>
            </a:prstGeom>
          </p:spPr>
          <p:txBody>
            <a:bodyPr wrap="none" anchor="ctr">
              <a:spAutoFit/>
            </a:bodyPr>
            <a:lstStyle/>
            <a:p>
              <a:pPr algn="ctr"/>
              <a:r>
                <a:rPr lang="en-US" sz="6000" b="1" spc="-150" dirty="0">
                  <a:solidFill>
                    <a:srgbClr val="56C2B4"/>
                  </a:solidFill>
                </a:rPr>
                <a:t>11.5%</a:t>
              </a:r>
            </a:p>
          </p:txBody>
        </p:sp>
      </p:grpSp>
      <p:grpSp>
        <p:nvGrpSpPr>
          <p:cNvPr id="16" name="Group 15">
            <a:extLst>
              <a:ext uri="{FF2B5EF4-FFF2-40B4-BE49-F238E27FC236}">
                <a16:creationId xmlns:a16="http://schemas.microsoft.com/office/drawing/2014/main" id="{CF1996AB-9A4B-4C99-A4C8-784D1708AE3E}"/>
              </a:ext>
            </a:extLst>
          </p:cNvPr>
          <p:cNvGrpSpPr/>
          <p:nvPr/>
        </p:nvGrpSpPr>
        <p:grpSpPr>
          <a:xfrm>
            <a:off x="19316550" y="4058909"/>
            <a:ext cx="3784369" cy="3718695"/>
            <a:chOff x="5163240" y="1770857"/>
            <a:chExt cx="2462882" cy="2420141"/>
          </a:xfrm>
        </p:grpSpPr>
        <p:graphicFrame>
          <p:nvGraphicFramePr>
            <p:cNvPr id="17" name="Chart 16">
              <a:extLst>
                <a:ext uri="{FF2B5EF4-FFF2-40B4-BE49-F238E27FC236}">
                  <a16:creationId xmlns:a16="http://schemas.microsoft.com/office/drawing/2014/main" id="{B71C6CA8-CD8A-4B56-A807-8688C0D12942}"/>
                </a:ext>
              </a:extLst>
            </p:cNvPr>
            <p:cNvGraphicFramePr/>
            <p:nvPr>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6"/>
            </a:graphicData>
          </a:graphic>
        </p:graphicFrame>
        <p:sp>
          <p:nvSpPr>
            <p:cNvPr id="18" name="Rectangle 17">
              <a:extLst>
                <a:ext uri="{FF2B5EF4-FFF2-40B4-BE49-F238E27FC236}">
                  <a16:creationId xmlns:a16="http://schemas.microsoft.com/office/drawing/2014/main" id="{8717F04E-707C-41AA-B5F5-0C6B619BC1DD}"/>
                </a:ext>
              </a:extLst>
            </p:cNvPr>
            <p:cNvSpPr/>
            <p:nvPr/>
          </p:nvSpPr>
          <p:spPr>
            <a:xfrm>
              <a:off x="5776983" y="2650427"/>
              <a:ext cx="1235406" cy="660997"/>
            </a:xfrm>
            <a:prstGeom prst="rect">
              <a:avLst/>
            </a:prstGeom>
          </p:spPr>
          <p:txBody>
            <a:bodyPr wrap="none" anchor="ctr">
              <a:spAutoFit/>
            </a:bodyPr>
            <a:lstStyle/>
            <a:p>
              <a:pPr algn="ctr"/>
              <a:r>
                <a:rPr lang="en-US" sz="6000" b="1" spc="-150" dirty="0">
                  <a:solidFill>
                    <a:srgbClr val="56C2B4"/>
                  </a:solidFill>
                </a:rPr>
                <a:t>2.8%</a:t>
              </a:r>
            </a:p>
          </p:txBody>
        </p:sp>
      </p:grpSp>
      <p:sp>
        <p:nvSpPr>
          <p:cNvPr id="23" name="TextBox 22">
            <a:extLst>
              <a:ext uri="{FF2B5EF4-FFF2-40B4-BE49-F238E27FC236}">
                <a16:creationId xmlns:a16="http://schemas.microsoft.com/office/drawing/2014/main" id="{6E2F5236-1A2D-4194-AE57-439CA4A74BF9}"/>
              </a:ext>
            </a:extLst>
          </p:cNvPr>
          <p:cNvSpPr txBox="1"/>
          <p:nvPr/>
        </p:nvSpPr>
        <p:spPr>
          <a:xfrm>
            <a:off x="7094149" y="7913781"/>
            <a:ext cx="4826141" cy="2246769"/>
          </a:xfrm>
          <a:prstGeom prst="rect">
            <a:avLst/>
          </a:prstGeom>
          <a:noFill/>
        </p:spPr>
        <p:txBody>
          <a:bodyPr wrap="square" rtlCol="0">
            <a:spAutoFit/>
          </a:bodyPr>
          <a:lstStyle/>
          <a:p>
            <a:pPr algn="ctr"/>
            <a:r>
              <a:rPr lang="en-US" sz="2800" dirty="0"/>
              <a:t> 1 in 6 (16.5%) ND high school students report </a:t>
            </a:r>
            <a:r>
              <a:rPr lang="en-US" sz="2800" b="1" dirty="0"/>
              <a:t>riding with a driver who had been drinking </a:t>
            </a:r>
            <a:r>
              <a:rPr lang="en-US" sz="2800" dirty="0"/>
              <a:t>alcohol within the past 30 days.</a:t>
            </a:r>
            <a:endParaRPr lang="en-US" sz="2800" baseline="30000" dirty="0"/>
          </a:p>
        </p:txBody>
      </p:sp>
      <p:sp>
        <p:nvSpPr>
          <p:cNvPr id="24" name="TextBox 23">
            <a:extLst>
              <a:ext uri="{FF2B5EF4-FFF2-40B4-BE49-F238E27FC236}">
                <a16:creationId xmlns:a16="http://schemas.microsoft.com/office/drawing/2014/main" id="{1144FDEC-A8B4-4534-998F-21C06538B83D}"/>
              </a:ext>
            </a:extLst>
          </p:cNvPr>
          <p:cNvSpPr txBox="1"/>
          <p:nvPr/>
        </p:nvSpPr>
        <p:spPr>
          <a:xfrm>
            <a:off x="12944906" y="7913781"/>
            <a:ext cx="4826141" cy="1384995"/>
          </a:xfrm>
          <a:prstGeom prst="rect">
            <a:avLst/>
          </a:prstGeom>
          <a:noFill/>
        </p:spPr>
        <p:txBody>
          <a:bodyPr wrap="square" rtlCol="0">
            <a:spAutoFit/>
          </a:bodyPr>
          <a:lstStyle/>
          <a:p>
            <a:pPr algn="ctr"/>
            <a:r>
              <a:rPr lang="en-US" sz="2800" dirty="0"/>
              <a:t>11.5% </a:t>
            </a:r>
            <a:r>
              <a:rPr lang="en-US" sz="2800" b="1" dirty="0"/>
              <a:t>of juvenile arrests are alcohol-related </a:t>
            </a:r>
            <a:r>
              <a:rPr lang="en-US" sz="2800" dirty="0"/>
              <a:t>(DUI and liquor law violations).</a:t>
            </a:r>
            <a:endParaRPr lang="en-US" sz="2800" baseline="30000" dirty="0"/>
          </a:p>
        </p:txBody>
      </p:sp>
      <p:sp>
        <p:nvSpPr>
          <p:cNvPr id="25" name="TextBox 24">
            <a:extLst>
              <a:ext uri="{FF2B5EF4-FFF2-40B4-BE49-F238E27FC236}">
                <a16:creationId xmlns:a16="http://schemas.microsoft.com/office/drawing/2014/main" id="{A63A2BC0-C54A-4921-A1D4-0457527C9224}"/>
              </a:ext>
            </a:extLst>
          </p:cNvPr>
          <p:cNvSpPr txBox="1"/>
          <p:nvPr/>
        </p:nvSpPr>
        <p:spPr>
          <a:xfrm>
            <a:off x="18913209" y="7890868"/>
            <a:ext cx="4591050" cy="1815882"/>
          </a:xfrm>
          <a:prstGeom prst="rect">
            <a:avLst/>
          </a:prstGeom>
          <a:noFill/>
        </p:spPr>
        <p:txBody>
          <a:bodyPr wrap="square" rtlCol="0">
            <a:spAutoFit/>
          </a:bodyPr>
          <a:lstStyle/>
          <a:p>
            <a:pPr algn="ctr"/>
            <a:r>
              <a:rPr lang="en-US" sz="2800" dirty="0"/>
              <a:t>Approximately 2.8% of ND youth ages 12-17 met the criteria for </a:t>
            </a:r>
            <a:r>
              <a:rPr lang="en-US" sz="2800" b="1" dirty="0"/>
              <a:t>alcohol use disorder</a:t>
            </a:r>
            <a:r>
              <a:rPr lang="en-US" sz="2800" dirty="0"/>
              <a:t> in the past year.</a:t>
            </a:r>
            <a:endParaRPr lang="en-US" sz="2800" baseline="30000" dirty="0"/>
          </a:p>
        </p:txBody>
      </p:sp>
      <p:pic>
        <p:nvPicPr>
          <p:cNvPr id="27" name="Picture 26">
            <a:extLst>
              <a:ext uri="{FF2B5EF4-FFF2-40B4-BE49-F238E27FC236}">
                <a16:creationId xmlns:a16="http://schemas.microsoft.com/office/drawing/2014/main" id="{6C0B8F27-1BC9-4C80-A135-0E3F89D2B5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2923" y="10110074"/>
            <a:ext cx="542955" cy="542955"/>
          </a:xfrm>
          <a:prstGeom prst="rect">
            <a:avLst/>
          </a:prstGeom>
        </p:spPr>
      </p:pic>
      <p:pic>
        <p:nvPicPr>
          <p:cNvPr id="31" name="Picture 30">
            <a:extLst>
              <a:ext uri="{FF2B5EF4-FFF2-40B4-BE49-F238E27FC236}">
                <a16:creationId xmlns:a16="http://schemas.microsoft.com/office/drawing/2014/main" id="{C12CC2F2-27F8-434E-8F14-3219E53950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8430" y="10479368"/>
            <a:ext cx="542955" cy="542955"/>
          </a:xfrm>
          <a:prstGeom prst="rect">
            <a:avLst/>
          </a:prstGeom>
        </p:spPr>
      </p:pic>
      <p:sp>
        <p:nvSpPr>
          <p:cNvPr id="2" name="TextBox 1">
            <a:extLst>
              <a:ext uri="{FF2B5EF4-FFF2-40B4-BE49-F238E27FC236}">
                <a16:creationId xmlns:a16="http://schemas.microsoft.com/office/drawing/2014/main" id="{13F33DFF-F86C-4F86-9EAA-F573BA01A51F}"/>
              </a:ext>
            </a:extLst>
          </p:cNvPr>
          <p:cNvSpPr txBox="1"/>
          <p:nvPr/>
        </p:nvSpPr>
        <p:spPr>
          <a:xfrm>
            <a:off x="1066800" y="10791491"/>
            <a:ext cx="4827190" cy="461665"/>
          </a:xfrm>
          <a:prstGeom prst="rect">
            <a:avLst/>
          </a:prstGeom>
          <a:noFill/>
        </p:spPr>
        <p:txBody>
          <a:bodyPr wrap="square" rtlCol="0">
            <a:spAutoFit/>
          </a:bodyPr>
          <a:lstStyle/>
          <a:p>
            <a:pPr algn="ctr"/>
            <a:r>
              <a:rPr lang="en-US" sz="2400" dirty="0"/>
              <a:t>a decrease from 26.7% in 2003.</a:t>
            </a:r>
          </a:p>
        </p:txBody>
      </p:sp>
      <p:sp>
        <p:nvSpPr>
          <p:cNvPr id="32" name="TextBox 31">
            <a:extLst>
              <a:ext uri="{FF2B5EF4-FFF2-40B4-BE49-F238E27FC236}">
                <a16:creationId xmlns:a16="http://schemas.microsoft.com/office/drawing/2014/main" id="{6061DA64-E9A2-473D-BEF8-99A7D2FDA356}"/>
              </a:ext>
            </a:extLst>
          </p:cNvPr>
          <p:cNvSpPr txBox="1"/>
          <p:nvPr/>
        </p:nvSpPr>
        <p:spPr>
          <a:xfrm>
            <a:off x="7615036" y="11110308"/>
            <a:ext cx="3613009" cy="461665"/>
          </a:xfrm>
          <a:prstGeom prst="rect">
            <a:avLst/>
          </a:prstGeom>
          <a:noFill/>
        </p:spPr>
        <p:txBody>
          <a:bodyPr wrap="square" rtlCol="0">
            <a:spAutoFit/>
          </a:bodyPr>
          <a:lstStyle/>
          <a:p>
            <a:pPr algn="ctr"/>
            <a:r>
              <a:rPr lang="en-US" sz="2400" dirty="0"/>
              <a:t>a decrease from 42.8%.</a:t>
            </a:r>
          </a:p>
        </p:txBody>
      </p:sp>
      <p:sp>
        <p:nvSpPr>
          <p:cNvPr id="26" name="TextBox 25">
            <a:extLst>
              <a:ext uri="{FF2B5EF4-FFF2-40B4-BE49-F238E27FC236}">
                <a16:creationId xmlns:a16="http://schemas.microsoft.com/office/drawing/2014/main" id="{2AFB6F0B-C7EC-4BB5-B0CB-C95AF850114F}"/>
              </a:ext>
            </a:extLst>
          </p:cNvPr>
          <p:cNvSpPr txBox="1"/>
          <p:nvPr/>
        </p:nvSpPr>
        <p:spPr>
          <a:xfrm>
            <a:off x="17250162" y="12565622"/>
            <a:ext cx="6980310" cy="1015663"/>
          </a:xfrm>
          <a:prstGeom prst="rect">
            <a:avLst/>
          </a:prstGeom>
          <a:noFill/>
        </p:spPr>
        <p:txBody>
          <a:bodyPr wrap="square" rtlCol="0">
            <a:spAutoFit/>
          </a:bodyPr>
          <a:lstStyle/>
          <a:p>
            <a:pPr algn="r"/>
            <a:r>
              <a:rPr lang="en-US" sz="2000" spc="-150" dirty="0">
                <a:solidFill>
                  <a:srgbClr val="33756A"/>
                </a:solidFill>
              </a:rPr>
              <a:t>ND Youth Risk Behavior Survey (YRBS), 2017</a:t>
            </a:r>
          </a:p>
          <a:p>
            <a:pPr algn="r"/>
            <a:r>
              <a:rPr lang="en-US" sz="2000" spc="-150" dirty="0">
                <a:solidFill>
                  <a:srgbClr val="33756A"/>
                </a:solidFill>
              </a:rPr>
              <a:t>Crime in ND, 2017</a:t>
            </a:r>
          </a:p>
          <a:p>
            <a:pPr algn="r"/>
            <a:r>
              <a:rPr lang="en-US" sz="2000" spc="-150" dirty="0">
                <a:solidFill>
                  <a:srgbClr val="33756A"/>
                </a:solidFill>
              </a:rPr>
              <a:t>National Survey on Drug Use and Health (NBSDUH), 2015-2016</a:t>
            </a:r>
          </a:p>
        </p:txBody>
      </p:sp>
    </p:spTree>
    <p:extLst>
      <p:ext uri="{BB962C8B-B14F-4D97-AF65-F5344CB8AC3E}">
        <p14:creationId xmlns:p14="http://schemas.microsoft.com/office/powerpoint/2010/main" val="4018478188"/>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1000"/>
                                        <p:tgtEl>
                                          <p:spTgt spid="2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par>
                          <p:cTn id="20" fill="hold">
                            <p:stCondLst>
                              <p:cond delay="2500"/>
                            </p:stCondLst>
                            <p:childTnLst>
                              <p:par>
                                <p:cTn id="21" presetID="21" presetClass="entr" presetSubtype="1"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heel(1)">
                                      <p:cBhvr>
                                        <p:cTn id="23" dur="1000"/>
                                        <p:tgtEl>
                                          <p:spTgt spid="33"/>
                                        </p:tgtEl>
                                      </p:cBhvr>
                                    </p:animEffect>
                                  </p:childTnLst>
                                </p:cTn>
                              </p:par>
                            </p:childTnLst>
                          </p:cTn>
                        </p:par>
                        <p:par>
                          <p:cTn id="24" fill="hold">
                            <p:stCondLst>
                              <p:cond delay="3500"/>
                            </p:stCondLst>
                            <p:childTnLst>
                              <p:par>
                                <p:cTn id="25" presetID="22"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par>
                          <p:cTn id="28" fill="hold">
                            <p:stCondLst>
                              <p:cond delay="4000"/>
                            </p:stCondLst>
                            <p:childTnLst>
                              <p:par>
                                <p:cTn id="29" presetID="22" presetClass="entr" presetSubtype="1"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up)">
                                      <p:cBhvr>
                                        <p:cTn id="31" dur="500"/>
                                        <p:tgtEl>
                                          <p:spTgt spid="31"/>
                                        </p:tgtEl>
                                      </p:cBhvr>
                                    </p:animEffect>
                                  </p:childTnLst>
                                </p:cTn>
                              </p:par>
                            </p:childTnLst>
                          </p:cTn>
                        </p:par>
                        <p:par>
                          <p:cTn id="32" fill="hold">
                            <p:stCondLst>
                              <p:cond delay="4500"/>
                            </p:stCondLst>
                            <p:childTnLst>
                              <p:par>
                                <p:cTn id="33" presetID="22" presetClass="entr" presetSubtype="1"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par>
                                <p:cTn id="36" presetID="21" presetClass="entr" presetSubtype="1"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1000"/>
                                        <p:tgtEl>
                                          <p:spTgt spid="12"/>
                                        </p:tgtEl>
                                      </p:cBhvr>
                                    </p:animEffect>
                                  </p:childTnLst>
                                </p:cTn>
                              </p:par>
                            </p:childTnLst>
                          </p:cTn>
                        </p:par>
                        <p:par>
                          <p:cTn id="39" fill="hold">
                            <p:stCondLst>
                              <p:cond delay="5500"/>
                            </p:stCondLst>
                            <p:childTnLst>
                              <p:par>
                                <p:cTn id="40" presetID="22" presetClass="entr" presetSubtype="1"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par>
                          <p:cTn id="43" fill="hold">
                            <p:stCondLst>
                              <p:cond delay="6000"/>
                            </p:stCondLst>
                            <p:childTnLst>
                              <p:par>
                                <p:cTn id="44" presetID="21" presetClass="entr" presetSubtype="1"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1)">
                                      <p:cBhvr>
                                        <p:cTn id="46" dur="1000"/>
                                        <p:tgtEl>
                                          <p:spTgt spid="16"/>
                                        </p:tgtEl>
                                      </p:cBhvr>
                                    </p:animEffect>
                                  </p:childTnLst>
                                </p:cTn>
                              </p:par>
                            </p:childTnLst>
                          </p:cTn>
                        </p:par>
                        <p:par>
                          <p:cTn id="47" fill="hold">
                            <p:stCondLst>
                              <p:cond delay="7000"/>
                            </p:stCondLst>
                            <p:childTnLst>
                              <p:par>
                                <p:cTn id="48" presetID="22" presetClass="entr" presetSubtype="1"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p:bldP spid="2"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892D0C0D-8374-45FA-A0E1-40353B941311}"/>
              </a:ext>
            </a:extLst>
          </p:cNvPr>
          <p:cNvPicPr>
            <a:picLocks noChangeAspect="1"/>
          </p:cNvPicPr>
          <p:nvPr/>
        </p:nvPicPr>
        <p:blipFill rotWithShape="1">
          <a:blip r:embed="rId3">
            <a:extLst>
              <a:ext uri="{28A0092B-C50C-407E-A947-70E740481C1C}">
                <a14:useLocalDpi xmlns:a14="http://schemas.microsoft.com/office/drawing/2010/main" val="0"/>
              </a:ext>
            </a:extLst>
          </a:blip>
          <a:srcRect r="17257"/>
          <a:stretch/>
        </p:blipFill>
        <p:spPr>
          <a:xfrm>
            <a:off x="16825545" y="7047599"/>
            <a:ext cx="6980310" cy="3657395"/>
          </a:xfrm>
          <a:prstGeom prst="rect">
            <a:avLst/>
          </a:prstGeom>
        </p:spPr>
      </p:pic>
      <p:pic>
        <p:nvPicPr>
          <p:cNvPr id="36" name="Picture 35">
            <a:extLst>
              <a:ext uri="{FF2B5EF4-FFF2-40B4-BE49-F238E27FC236}">
                <a16:creationId xmlns:a16="http://schemas.microsoft.com/office/drawing/2014/main" id="{F1DECA51-AF43-4BCA-A08C-F3F32B096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1135" y="7019714"/>
            <a:ext cx="5047206" cy="3657395"/>
          </a:xfrm>
          <a:prstGeom prst="rect">
            <a:avLst/>
          </a:prstGeom>
        </p:spPr>
      </p:pic>
      <p:pic>
        <p:nvPicPr>
          <p:cNvPr id="38" name="Picture 37">
            <a:extLst>
              <a:ext uri="{FF2B5EF4-FFF2-40B4-BE49-F238E27FC236}">
                <a16:creationId xmlns:a16="http://schemas.microsoft.com/office/drawing/2014/main" id="{EEA528B3-71DE-46FD-BC27-09D1C8DF0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3101" y="7033657"/>
            <a:ext cx="6849129" cy="3657394"/>
          </a:xfrm>
          <a:prstGeom prst="rect">
            <a:avLst/>
          </a:prstGeom>
        </p:spPr>
      </p:pic>
      <p:sp>
        <p:nvSpPr>
          <p:cNvPr id="3" name="Title 2"/>
          <p:cNvSpPr>
            <a:spLocks noGrp="1"/>
          </p:cNvSpPr>
          <p:nvPr>
            <p:ph type="title"/>
          </p:nvPr>
        </p:nvSpPr>
        <p:spPr/>
        <p:txBody>
          <a:bodyPr/>
          <a:lstStyle/>
          <a:p>
            <a:r>
              <a:rPr lang="en-US" dirty="0">
                <a:latin typeface="+mn-lt"/>
              </a:rPr>
              <a:t>Alcohol: </a:t>
            </a:r>
            <a:r>
              <a:rPr lang="en-US" dirty="0"/>
              <a:t>Underage Drinking</a:t>
            </a:r>
          </a:p>
        </p:txBody>
      </p:sp>
      <p:sp>
        <p:nvSpPr>
          <p:cNvPr id="14" name="Rounded Rectangle 13"/>
          <p:cNvSpPr/>
          <p:nvPr/>
        </p:nvSpPr>
        <p:spPr>
          <a:xfrm rot="10800000">
            <a:off x="10445939" y="2693677"/>
            <a:ext cx="3487361" cy="236625"/>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B8AA64F-185C-4CDF-BE37-887B3BDF4D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174" y="3798032"/>
            <a:ext cx="6324836" cy="6997691"/>
          </a:xfrm>
          <a:prstGeom prst="rect">
            <a:avLst/>
          </a:prstGeom>
        </p:spPr>
      </p:pic>
      <p:sp>
        <p:nvSpPr>
          <p:cNvPr id="11" name="TextBox 10">
            <a:extLst>
              <a:ext uri="{FF2B5EF4-FFF2-40B4-BE49-F238E27FC236}">
                <a16:creationId xmlns:a16="http://schemas.microsoft.com/office/drawing/2014/main" id="{E383B078-8FC3-4B78-AA23-0BB397DF5FF4}"/>
              </a:ext>
            </a:extLst>
          </p:cNvPr>
          <p:cNvSpPr txBox="1"/>
          <p:nvPr/>
        </p:nvSpPr>
        <p:spPr>
          <a:xfrm>
            <a:off x="7276710" y="7694249"/>
            <a:ext cx="2724357" cy="2308324"/>
          </a:xfrm>
          <a:prstGeom prst="rect">
            <a:avLst/>
          </a:prstGeom>
          <a:noFill/>
        </p:spPr>
        <p:txBody>
          <a:bodyPr wrap="square" rtlCol="0">
            <a:spAutoFit/>
          </a:bodyPr>
          <a:lstStyle/>
          <a:p>
            <a:r>
              <a:rPr lang="en-US" sz="3600" b="1" dirty="0">
                <a:solidFill>
                  <a:schemeClr val="bg1"/>
                </a:solidFill>
              </a:rPr>
              <a:t>SOME OF THESE</a:t>
            </a:r>
          </a:p>
          <a:p>
            <a:r>
              <a:rPr lang="en-US" sz="3600" b="1" dirty="0">
                <a:solidFill>
                  <a:schemeClr val="bg1"/>
                </a:solidFill>
              </a:rPr>
              <a:t>COSTS INCLUDE:</a:t>
            </a:r>
          </a:p>
        </p:txBody>
      </p:sp>
      <p:sp>
        <p:nvSpPr>
          <p:cNvPr id="27" name="TextBox 26">
            <a:extLst>
              <a:ext uri="{FF2B5EF4-FFF2-40B4-BE49-F238E27FC236}">
                <a16:creationId xmlns:a16="http://schemas.microsoft.com/office/drawing/2014/main" id="{5761717B-67AC-4C28-8FC8-587ACBF25125}"/>
              </a:ext>
            </a:extLst>
          </p:cNvPr>
          <p:cNvSpPr txBox="1"/>
          <p:nvPr/>
        </p:nvSpPr>
        <p:spPr>
          <a:xfrm>
            <a:off x="11807471" y="7974200"/>
            <a:ext cx="4380387" cy="1815882"/>
          </a:xfrm>
          <a:prstGeom prst="rect">
            <a:avLst/>
          </a:prstGeom>
          <a:noFill/>
        </p:spPr>
        <p:txBody>
          <a:bodyPr wrap="square" rtlCol="0">
            <a:spAutoFit/>
          </a:bodyPr>
          <a:lstStyle/>
          <a:p>
            <a:r>
              <a:rPr lang="en-US" sz="2800" b="1" dirty="0">
                <a:solidFill>
                  <a:schemeClr val="bg1"/>
                </a:solidFill>
              </a:rPr>
              <a:t>In 2013, this was $2,327 for each youth in the state or $3.70 per drink consumed underage.</a:t>
            </a:r>
            <a:endParaRPr lang="en-US" sz="2800" b="1" baseline="30000" dirty="0">
              <a:solidFill>
                <a:schemeClr val="bg1"/>
              </a:solidFill>
            </a:endParaRPr>
          </a:p>
        </p:txBody>
      </p:sp>
      <p:sp>
        <p:nvSpPr>
          <p:cNvPr id="31" name="TextBox 30">
            <a:extLst>
              <a:ext uri="{FF2B5EF4-FFF2-40B4-BE49-F238E27FC236}">
                <a16:creationId xmlns:a16="http://schemas.microsoft.com/office/drawing/2014/main" id="{FD66041C-8793-4514-9D10-A525A92E7820}"/>
              </a:ext>
            </a:extLst>
          </p:cNvPr>
          <p:cNvSpPr txBox="1"/>
          <p:nvPr/>
        </p:nvSpPr>
        <p:spPr>
          <a:xfrm>
            <a:off x="17803799" y="7909692"/>
            <a:ext cx="5943265" cy="2092881"/>
          </a:xfrm>
          <a:prstGeom prst="rect">
            <a:avLst/>
          </a:prstGeom>
          <a:noFill/>
        </p:spPr>
        <p:txBody>
          <a:bodyPr wrap="square" rtlCol="0">
            <a:spAutoFit/>
          </a:bodyPr>
          <a:lstStyle/>
          <a:p>
            <a:r>
              <a:rPr lang="en-US" sz="2600" b="1" dirty="0">
                <a:solidFill>
                  <a:srgbClr val="56C2B4"/>
                </a:solidFill>
              </a:rPr>
              <a:t>VIOLENCE = $83.8 MILLION</a:t>
            </a:r>
          </a:p>
          <a:p>
            <a:r>
              <a:rPr lang="en-US" sz="2600" b="1" dirty="0">
                <a:solidFill>
                  <a:srgbClr val="56C2B4"/>
                </a:solidFill>
              </a:rPr>
              <a:t>TRAFFIC CRASHES = $40.3 MILLION</a:t>
            </a:r>
          </a:p>
          <a:p>
            <a:r>
              <a:rPr lang="en-US" sz="2600" b="1" dirty="0">
                <a:solidFill>
                  <a:srgbClr val="56C2B4"/>
                </a:solidFill>
              </a:rPr>
              <a:t>INJURY = $7.0 MILLION</a:t>
            </a:r>
          </a:p>
          <a:p>
            <a:r>
              <a:rPr lang="en-US" sz="2600" b="1" dirty="0">
                <a:solidFill>
                  <a:srgbClr val="56C2B4"/>
                </a:solidFill>
              </a:rPr>
              <a:t>TREATMENT = $4.6 MILLION</a:t>
            </a:r>
          </a:p>
          <a:p>
            <a:endParaRPr lang="en-US" sz="2600" dirty="0"/>
          </a:p>
        </p:txBody>
      </p:sp>
      <p:sp>
        <p:nvSpPr>
          <p:cNvPr id="12" name="TextBox 11">
            <a:extLst>
              <a:ext uri="{FF2B5EF4-FFF2-40B4-BE49-F238E27FC236}">
                <a16:creationId xmlns:a16="http://schemas.microsoft.com/office/drawing/2014/main" id="{0E337A88-86FA-4988-A55D-747AC62DF35D}"/>
              </a:ext>
            </a:extLst>
          </p:cNvPr>
          <p:cNvSpPr txBox="1"/>
          <p:nvPr/>
        </p:nvSpPr>
        <p:spPr>
          <a:xfrm>
            <a:off x="17235053" y="13141525"/>
            <a:ext cx="6980310" cy="400110"/>
          </a:xfrm>
          <a:prstGeom prst="rect">
            <a:avLst/>
          </a:prstGeom>
          <a:noFill/>
        </p:spPr>
        <p:txBody>
          <a:bodyPr wrap="square" rtlCol="0">
            <a:spAutoFit/>
          </a:bodyPr>
          <a:lstStyle/>
          <a:p>
            <a:pPr algn="r"/>
            <a:r>
              <a:rPr lang="en-US" sz="2000" spc="-150" dirty="0">
                <a:solidFill>
                  <a:srgbClr val="33756A"/>
                </a:solidFill>
              </a:rPr>
              <a:t>Pacific Institute of Research and Evaluation (PIRE) 2013</a:t>
            </a:r>
          </a:p>
        </p:txBody>
      </p:sp>
    </p:spTree>
    <p:extLst>
      <p:ext uri="{BB962C8B-B14F-4D97-AF65-F5344CB8AC3E}">
        <p14:creationId xmlns:p14="http://schemas.microsoft.com/office/powerpoint/2010/main" val="202602121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7"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Parallelogram 20"/>
          <p:cNvSpPr/>
          <p:nvPr/>
        </p:nvSpPr>
        <p:spPr>
          <a:xfrm>
            <a:off x="9378161" y="0"/>
            <a:ext cx="11443104" cy="13714662"/>
          </a:xfrm>
          <a:prstGeom prst="parallelogram">
            <a:avLst>
              <a:gd name="adj" fmla="val 7454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14" name="Oval 13"/>
          <p:cNvSpPr/>
          <p:nvPr/>
        </p:nvSpPr>
        <p:spPr>
          <a:xfrm>
            <a:off x="12061717" y="4239727"/>
            <a:ext cx="5485328" cy="5485328"/>
          </a:xfrm>
          <a:prstGeom prst="ellipse">
            <a:avLst/>
          </a:prstGeom>
          <a:solidFill>
            <a:schemeClr val="bg1">
              <a:lumMod val="95000"/>
            </a:schemeClr>
          </a:solidFill>
          <a:ln>
            <a:solidFill>
              <a:srgbClr val="56C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nvGrpSpPr>
          <p:cNvPr id="51" name="Group 50"/>
          <p:cNvGrpSpPr/>
          <p:nvPr/>
        </p:nvGrpSpPr>
        <p:grpSpPr>
          <a:xfrm>
            <a:off x="6154676" y="3625858"/>
            <a:ext cx="7071946" cy="1615826"/>
            <a:chOff x="2882733" y="1129354"/>
            <a:chExt cx="3536664" cy="808071"/>
          </a:xfrm>
        </p:grpSpPr>
        <p:sp>
          <p:nvSpPr>
            <p:cNvPr id="9" name="TextBox 8"/>
            <p:cNvSpPr txBox="1"/>
            <p:nvPr/>
          </p:nvSpPr>
          <p:spPr>
            <a:xfrm>
              <a:off x="3665538" y="1129354"/>
              <a:ext cx="2753859" cy="808071"/>
            </a:xfrm>
            <a:prstGeom prst="rect">
              <a:avLst/>
            </a:prstGeom>
            <a:noFill/>
          </p:spPr>
          <p:txBody>
            <a:bodyPr wrap="square" rtlCol="0">
              <a:spAutoFit/>
            </a:bodyPr>
            <a:lstStyle/>
            <a:p>
              <a:r>
                <a:rPr lang="en-US" sz="3300" b="1" spc="-150" dirty="0">
                  <a:solidFill>
                    <a:schemeClr val="tx1">
                      <a:lumMod val="65000"/>
                      <a:lumOff val="35000"/>
                    </a:schemeClr>
                  </a:solidFill>
                </a:rPr>
                <a:t>of ND college students report using alcohol in the past 30 days.</a:t>
              </a:r>
              <a:endParaRPr lang="en-US" sz="3300" b="1" spc="-150" baseline="30000" dirty="0">
                <a:solidFill>
                  <a:schemeClr val="tx1">
                    <a:lumMod val="65000"/>
                    <a:lumOff val="35000"/>
                  </a:schemeClr>
                </a:solidFill>
              </a:endParaRPr>
            </a:p>
          </p:txBody>
        </p:sp>
        <p:grpSp>
          <p:nvGrpSpPr>
            <p:cNvPr id="17" name="Group 4"/>
            <p:cNvGrpSpPr>
              <a:grpSpLocks noChangeAspect="1"/>
            </p:cNvGrpSpPr>
            <p:nvPr/>
          </p:nvGrpSpPr>
          <p:grpSpPr bwMode="auto">
            <a:xfrm>
              <a:off x="2882733" y="1306470"/>
              <a:ext cx="403713" cy="292100"/>
              <a:chOff x="1312" y="144"/>
              <a:chExt cx="2966" cy="2146"/>
            </a:xfrm>
            <a:solidFill>
              <a:schemeClr val="bg1"/>
            </a:solidFill>
          </p:grpSpPr>
          <p:sp>
            <p:nvSpPr>
              <p:cNvPr id="20" name="Freeform 6"/>
              <p:cNvSpPr>
                <a:spLocks noEditPoints="1"/>
              </p:cNvSpPr>
              <p:nvPr/>
            </p:nvSpPr>
            <p:spPr bwMode="auto">
              <a:xfrm>
                <a:off x="1312" y="144"/>
                <a:ext cx="2966" cy="2146"/>
              </a:xfrm>
              <a:custGeom>
                <a:avLst/>
                <a:gdLst>
                  <a:gd name="T0" fmla="*/ 5659 w 5931"/>
                  <a:gd name="T1" fmla="*/ 4097 h 4292"/>
                  <a:gd name="T2" fmla="*/ 4099 w 5931"/>
                  <a:gd name="T3" fmla="*/ 3883 h 4292"/>
                  <a:gd name="T4" fmla="*/ 272 w 5931"/>
                  <a:gd name="T5" fmla="*/ 4097 h 4292"/>
                  <a:gd name="T6" fmla="*/ 193 w 5931"/>
                  <a:gd name="T7" fmla="*/ 3883 h 4292"/>
                  <a:gd name="T8" fmla="*/ 2156 w 5931"/>
                  <a:gd name="T9" fmla="*/ 4083 h 4292"/>
                  <a:gd name="T10" fmla="*/ 3811 w 5931"/>
                  <a:gd name="T11" fmla="*/ 4063 h 4292"/>
                  <a:gd name="T12" fmla="*/ 3827 w 5931"/>
                  <a:gd name="T13" fmla="*/ 3528 h 4292"/>
                  <a:gd name="T14" fmla="*/ 3087 w 5931"/>
                  <a:gd name="T15" fmla="*/ 3851 h 4292"/>
                  <a:gd name="T16" fmla="*/ 2288 w 5931"/>
                  <a:gd name="T17" fmla="*/ 3667 h 4292"/>
                  <a:gd name="T18" fmla="*/ 4262 w 5931"/>
                  <a:gd name="T19" fmla="*/ 2300 h 4292"/>
                  <a:gd name="T20" fmla="*/ 5738 w 5931"/>
                  <a:gd name="T21" fmla="*/ 3690 h 4292"/>
                  <a:gd name="T22" fmla="*/ 1667 w 5931"/>
                  <a:gd name="T23" fmla="*/ 2813 h 4292"/>
                  <a:gd name="T24" fmla="*/ 1508 w 5931"/>
                  <a:gd name="T25" fmla="*/ 2037 h 4292"/>
                  <a:gd name="T26" fmla="*/ 1224 w 5931"/>
                  <a:gd name="T27" fmla="*/ 2242 h 4292"/>
                  <a:gd name="T28" fmla="*/ 938 w 5931"/>
                  <a:gd name="T29" fmla="*/ 2037 h 4292"/>
                  <a:gd name="T30" fmla="*/ 1118 w 5931"/>
                  <a:gd name="T31" fmla="*/ 1913 h 4292"/>
                  <a:gd name="T32" fmla="*/ 1224 w 5931"/>
                  <a:gd name="T33" fmla="*/ 2050 h 4292"/>
                  <a:gd name="T34" fmla="*/ 1328 w 5931"/>
                  <a:gd name="T35" fmla="*/ 1913 h 4292"/>
                  <a:gd name="T36" fmla="*/ 2851 w 5931"/>
                  <a:gd name="T37" fmla="*/ 1453 h 4292"/>
                  <a:gd name="T38" fmla="*/ 2182 w 5931"/>
                  <a:gd name="T39" fmla="*/ 1772 h 4292"/>
                  <a:gd name="T40" fmla="*/ 1863 w 5931"/>
                  <a:gd name="T41" fmla="*/ 2442 h 4292"/>
                  <a:gd name="T42" fmla="*/ 2047 w 5931"/>
                  <a:gd name="T43" fmla="*/ 3175 h 4292"/>
                  <a:gd name="T44" fmla="*/ 2635 w 5931"/>
                  <a:gd name="T45" fmla="*/ 3615 h 4292"/>
                  <a:gd name="T46" fmla="*/ 3397 w 5931"/>
                  <a:gd name="T47" fmla="*/ 3577 h 4292"/>
                  <a:gd name="T48" fmla="*/ 3938 w 5931"/>
                  <a:gd name="T49" fmla="*/ 3083 h 4292"/>
                  <a:gd name="T50" fmla="*/ 4050 w 5931"/>
                  <a:gd name="T51" fmla="*/ 2332 h 4292"/>
                  <a:gd name="T52" fmla="*/ 3670 w 5931"/>
                  <a:gd name="T53" fmla="*/ 1700 h 4292"/>
                  <a:gd name="T54" fmla="*/ 2965 w 5931"/>
                  <a:gd name="T55" fmla="*/ 1448 h 4292"/>
                  <a:gd name="T56" fmla="*/ 5706 w 5931"/>
                  <a:gd name="T57" fmla="*/ 1045 h 4292"/>
                  <a:gd name="T58" fmla="*/ 247 w 5931"/>
                  <a:gd name="T59" fmla="*/ 1027 h 4292"/>
                  <a:gd name="T60" fmla="*/ 959 w 5931"/>
                  <a:gd name="T61" fmla="*/ 1796 h 4292"/>
                  <a:gd name="T62" fmla="*/ 1278 w 5931"/>
                  <a:gd name="T63" fmla="*/ 1644 h 4292"/>
                  <a:gd name="T64" fmla="*/ 1735 w 5931"/>
                  <a:gd name="T65" fmla="*/ 1844 h 4292"/>
                  <a:gd name="T66" fmla="*/ 398 w 5931"/>
                  <a:gd name="T67" fmla="*/ 819 h 4292"/>
                  <a:gd name="T68" fmla="*/ 4707 w 5931"/>
                  <a:gd name="T69" fmla="*/ 602 h 4292"/>
                  <a:gd name="T70" fmla="*/ 5328 w 5931"/>
                  <a:gd name="T71" fmla="*/ 605 h 4292"/>
                  <a:gd name="T72" fmla="*/ 2102 w 5931"/>
                  <a:gd name="T73" fmla="*/ 1583 h 4292"/>
                  <a:gd name="T74" fmla="*/ 2842 w 5931"/>
                  <a:gd name="T75" fmla="*/ 1261 h 4292"/>
                  <a:gd name="T76" fmla="*/ 3643 w 5931"/>
                  <a:gd name="T77" fmla="*/ 1446 h 4292"/>
                  <a:gd name="T78" fmla="*/ 1121 w 5931"/>
                  <a:gd name="T79" fmla="*/ 602 h 4292"/>
                  <a:gd name="T80" fmla="*/ 1535 w 5931"/>
                  <a:gd name="T81" fmla="*/ 605 h 4292"/>
                  <a:gd name="T82" fmla="*/ 3532 w 5931"/>
                  <a:gd name="T83" fmla="*/ 191 h 4292"/>
                  <a:gd name="T84" fmla="*/ 3964 w 5931"/>
                  <a:gd name="T85" fmla="*/ 448 h 4292"/>
                  <a:gd name="T86" fmla="*/ 3978 w 5931"/>
                  <a:gd name="T87" fmla="*/ 474 h 4292"/>
                  <a:gd name="T88" fmla="*/ 4509 w 5931"/>
                  <a:gd name="T89" fmla="*/ 819 h 4292"/>
                  <a:gd name="T90" fmla="*/ 4662 w 5931"/>
                  <a:gd name="T91" fmla="*/ 414 h 4292"/>
                  <a:gd name="T92" fmla="*/ 5501 w 5931"/>
                  <a:gd name="T93" fmla="*/ 520 h 4292"/>
                  <a:gd name="T94" fmla="*/ 5782 w 5931"/>
                  <a:gd name="T95" fmla="*/ 861 h 4292"/>
                  <a:gd name="T96" fmla="*/ 5931 w 5931"/>
                  <a:gd name="T97" fmla="*/ 3991 h 4292"/>
                  <a:gd name="T98" fmla="*/ 5735 w 5931"/>
                  <a:gd name="T99" fmla="*/ 4274 h 4292"/>
                  <a:gd name="T100" fmla="*/ 108 w 5931"/>
                  <a:gd name="T101" fmla="*/ 4222 h 4292"/>
                  <a:gd name="T102" fmla="*/ 5 w 5931"/>
                  <a:gd name="T103" fmla="*/ 1066 h 4292"/>
                  <a:gd name="T104" fmla="*/ 205 w 5931"/>
                  <a:gd name="T105" fmla="*/ 711 h 4292"/>
                  <a:gd name="T106" fmla="*/ 403 w 5931"/>
                  <a:gd name="T107" fmla="*/ 511 h 4292"/>
                  <a:gd name="T108" fmla="*/ 801 w 5931"/>
                  <a:gd name="T109" fmla="*/ 665 h 4292"/>
                  <a:gd name="T110" fmla="*/ 967 w 5931"/>
                  <a:gd name="T111" fmla="*/ 484 h 4292"/>
                  <a:gd name="T112" fmla="*/ 1618 w 5931"/>
                  <a:gd name="T113" fmla="*/ 430 h 4292"/>
                  <a:gd name="T114" fmla="*/ 1897 w 5931"/>
                  <a:gd name="T115" fmla="*/ 819 h 4292"/>
                  <a:gd name="T116" fmla="*/ 1953 w 5931"/>
                  <a:gd name="T117" fmla="*/ 470 h 4292"/>
                  <a:gd name="T118" fmla="*/ 2273 w 5931"/>
                  <a:gd name="T119" fmla="*/ 38 h 4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31" h="4292">
                    <a:moveTo>
                      <a:pt x="4099" y="3883"/>
                    </a:moveTo>
                    <a:lnTo>
                      <a:pt x="4088" y="3951"/>
                    </a:lnTo>
                    <a:lnTo>
                      <a:pt x="4075" y="4004"/>
                    </a:lnTo>
                    <a:lnTo>
                      <a:pt x="4057" y="4054"/>
                    </a:lnTo>
                    <a:lnTo>
                      <a:pt x="4034" y="4101"/>
                    </a:lnTo>
                    <a:lnTo>
                      <a:pt x="5629" y="4101"/>
                    </a:lnTo>
                    <a:lnTo>
                      <a:pt x="5659" y="4097"/>
                    </a:lnTo>
                    <a:lnTo>
                      <a:pt x="5684" y="4085"/>
                    </a:lnTo>
                    <a:lnTo>
                      <a:pt x="5706" y="4068"/>
                    </a:lnTo>
                    <a:lnTo>
                      <a:pt x="5724" y="4047"/>
                    </a:lnTo>
                    <a:lnTo>
                      <a:pt x="5735" y="4020"/>
                    </a:lnTo>
                    <a:lnTo>
                      <a:pt x="5738" y="3991"/>
                    </a:lnTo>
                    <a:lnTo>
                      <a:pt x="5738" y="3883"/>
                    </a:lnTo>
                    <a:lnTo>
                      <a:pt x="4099" y="3883"/>
                    </a:lnTo>
                    <a:close/>
                    <a:moveTo>
                      <a:pt x="193" y="3883"/>
                    </a:moveTo>
                    <a:lnTo>
                      <a:pt x="193" y="3991"/>
                    </a:lnTo>
                    <a:lnTo>
                      <a:pt x="196" y="4020"/>
                    </a:lnTo>
                    <a:lnTo>
                      <a:pt x="207" y="4047"/>
                    </a:lnTo>
                    <a:lnTo>
                      <a:pt x="223" y="4068"/>
                    </a:lnTo>
                    <a:lnTo>
                      <a:pt x="247" y="4085"/>
                    </a:lnTo>
                    <a:lnTo>
                      <a:pt x="272" y="4097"/>
                    </a:lnTo>
                    <a:lnTo>
                      <a:pt x="301" y="4101"/>
                    </a:lnTo>
                    <a:lnTo>
                      <a:pt x="1897" y="4101"/>
                    </a:lnTo>
                    <a:lnTo>
                      <a:pt x="1874" y="4054"/>
                    </a:lnTo>
                    <a:lnTo>
                      <a:pt x="1854" y="4004"/>
                    </a:lnTo>
                    <a:lnTo>
                      <a:pt x="1843" y="3951"/>
                    </a:lnTo>
                    <a:lnTo>
                      <a:pt x="1832" y="3883"/>
                    </a:lnTo>
                    <a:lnTo>
                      <a:pt x="193" y="3883"/>
                    </a:lnTo>
                    <a:close/>
                    <a:moveTo>
                      <a:pt x="1946" y="3361"/>
                    </a:moveTo>
                    <a:lnTo>
                      <a:pt x="2032" y="3923"/>
                    </a:lnTo>
                    <a:lnTo>
                      <a:pt x="2045" y="3964"/>
                    </a:lnTo>
                    <a:lnTo>
                      <a:pt x="2063" y="4002"/>
                    </a:lnTo>
                    <a:lnTo>
                      <a:pt x="2088" y="4036"/>
                    </a:lnTo>
                    <a:lnTo>
                      <a:pt x="2120" y="4063"/>
                    </a:lnTo>
                    <a:lnTo>
                      <a:pt x="2156" y="4083"/>
                    </a:lnTo>
                    <a:lnTo>
                      <a:pt x="2198" y="4095"/>
                    </a:lnTo>
                    <a:lnTo>
                      <a:pt x="2241" y="4101"/>
                    </a:lnTo>
                    <a:lnTo>
                      <a:pt x="2351" y="4101"/>
                    </a:lnTo>
                    <a:lnTo>
                      <a:pt x="3688" y="4101"/>
                    </a:lnTo>
                    <a:lnTo>
                      <a:pt x="3733" y="4095"/>
                    </a:lnTo>
                    <a:lnTo>
                      <a:pt x="3773" y="4083"/>
                    </a:lnTo>
                    <a:lnTo>
                      <a:pt x="3811" y="4063"/>
                    </a:lnTo>
                    <a:lnTo>
                      <a:pt x="3841" y="4036"/>
                    </a:lnTo>
                    <a:lnTo>
                      <a:pt x="3868" y="4002"/>
                    </a:lnTo>
                    <a:lnTo>
                      <a:pt x="3886" y="3964"/>
                    </a:lnTo>
                    <a:lnTo>
                      <a:pt x="3897" y="3923"/>
                    </a:lnTo>
                    <a:lnTo>
                      <a:pt x="3985" y="3361"/>
                    </a:lnTo>
                    <a:lnTo>
                      <a:pt x="3910" y="3449"/>
                    </a:lnTo>
                    <a:lnTo>
                      <a:pt x="3827" y="3528"/>
                    </a:lnTo>
                    <a:lnTo>
                      <a:pt x="3739" y="3602"/>
                    </a:lnTo>
                    <a:lnTo>
                      <a:pt x="3643" y="3667"/>
                    </a:lnTo>
                    <a:lnTo>
                      <a:pt x="3541" y="3723"/>
                    </a:lnTo>
                    <a:lnTo>
                      <a:pt x="3434" y="3770"/>
                    </a:lnTo>
                    <a:lnTo>
                      <a:pt x="3323" y="3807"/>
                    </a:lnTo>
                    <a:lnTo>
                      <a:pt x="3208" y="3834"/>
                    </a:lnTo>
                    <a:lnTo>
                      <a:pt x="3087" y="3851"/>
                    </a:lnTo>
                    <a:lnTo>
                      <a:pt x="2965" y="3858"/>
                    </a:lnTo>
                    <a:lnTo>
                      <a:pt x="2842" y="3851"/>
                    </a:lnTo>
                    <a:lnTo>
                      <a:pt x="2723" y="3834"/>
                    </a:lnTo>
                    <a:lnTo>
                      <a:pt x="2608" y="3807"/>
                    </a:lnTo>
                    <a:lnTo>
                      <a:pt x="2497" y="3770"/>
                    </a:lnTo>
                    <a:lnTo>
                      <a:pt x="2389" y="3723"/>
                    </a:lnTo>
                    <a:lnTo>
                      <a:pt x="2288" y="3667"/>
                    </a:lnTo>
                    <a:lnTo>
                      <a:pt x="2192" y="3602"/>
                    </a:lnTo>
                    <a:lnTo>
                      <a:pt x="2102" y="3528"/>
                    </a:lnTo>
                    <a:lnTo>
                      <a:pt x="2020" y="3449"/>
                    </a:lnTo>
                    <a:lnTo>
                      <a:pt x="1946" y="3361"/>
                    </a:lnTo>
                    <a:close/>
                    <a:moveTo>
                      <a:pt x="4225" y="2037"/>
                    </a:moveTo>
                    <a:lnTo>
                      <a:pt x="4246" y="2172"/>
                    </a:lnTo>
                    <a:lnTo>
                      <a:pt x="4262" y="2300"/>
                    </a:lnTo>
                    <a:lnTo>
                      <a:pt x="4273" y="2428"/>
                    </a:lnTo>
                    <a:lnTo>
                      <a:pt x="4277" y="2556"/>
                    </a:lnTo>
                    <a:lnTo>
                      <a:pt x="4273" y="2683"/>
                    </a:lnTo>
                    <a:lnTo>
                      <a:pt x="4262" y="2813"/>
                    </a:lnTo>
                    <a:lnTo>
                      <a:pt x="4246" y="2939"/>
                    </a:lnTo>
                    <a:lnTo>
                      <a:pt x="4129" y="3690"/>
                    </a:lnTo>
                    <a:lnTo>
                      <a:pt x="5738" y="3690"/>
                    </a:lnTo>
                    <a:lnTo>
                      <a:pt x="5738" y="2037"/>
                    </a:lnTo>
                    <a:lnTo>
                      <a:pt x="4225" y="2037"/>
                    </a:lnTo>
                    <a:close/>
                    <a:moveTo>
                      <a:pt x="193" y="2037"/>
                    </a:moveTo>
                    <a:lnTo>
                      <a:pt x="193" y="3690"/>
                    </a:lnTo>
                    <a:lnTo>
                      <a:pt x="1802" y="3690"/>
                    </a:lnTo>
                    <a:lnTo>
                      <a:pt x="1685" y="2939"/>
                    </a:lnTo>
                    <a:lnTo>
                      <a:pt x="1667" y="2813"/>
                    </a:lnTo>
                    <a:lnTo>
                      <a:pt x="1658" y="2683"/>
                    </a:lnTo>
                    <a:lnTo>
                      <a:pt x="1654" y="2556"/>
                    </a:lnTo>
                    <a:lnTo>
                      <a:pt x="1658" y="2428"/>
                    </a:lnTo>
                    <a:lnTo>
                      <a:pt x="1667" y="2300"/>
                    </a:lnTo>
                    <a:lnTo>
                      <a:pt x="1685" y="2172"/>
                    </a:lnTo>
                    <a:lnTo>
                      <a:pt x="1706" y="2037"/>
                    </a:lnTo>
                    <a:lnTo>
                      <a:pt x="1508" y="2037"/>
                    </a:lnTo>
                    <a:lnTo>
                      <a:pt x="1487" y="2086"/>
                    </a:lnTo>
                    <a:lnTo>
                      <a:pt x="1458" y="2131"/>
                    </a:lnTo>
                    <a:lnTo>
                      <a:pt x="1420" y="2168"/>
                    </a:lnTo>
                    <a:lnTo>
                      <a:pt x="1379" y="2199"/>
                    </a:lnTo>
                    <a:lnTo>
                      <a:pt x="1330" y="2222"/>
                    </a:lnTo>
                    <a:lnTo>
                      <a:pt x="1278" y="2237"/>
                    </a:lnTo>
                    <a:lnTo>
                      <a:pt x="1224" y="2242"/>
                    </a:lnTo>
                    <a:lnTo>
                      <a:pt x="1168" y="2237"/>
                    </a:lnTo>
                    <a:lnTo>
                      <a:pt x="1116" y="2222"/>
                    </a:lnTo>
                    <a:lnTo>
                      <a:pt x="1067" y="2199"/>
                    </a:lnTo>
                    <a:lnTo>
                      <a:pt x="1026" y="2168"/>
                    </a:lnTo>
                    <a:lnTo>
                      <a:pt x="988" y="2131"/>
                    </a:lnTo>
                    <a:lnTo>
                      <a:pt x="959" y="2086"/>
                    </a:lnTo>
                    <a:lnTo>
                      <a:pt x="938" y="2037"/>
                    </a:lnTo>
                    <a:lnTo>
                      <a:pt x="193" y="2037"/>
                    </a:lnTo>
                    <a:close/>
                    <a:moveTo>
                      <a:pt x="1224" y="1832"/>
                    </a:moveTo>
                    <a:lnTo>
                      <a:pt x="1195" y="1835"/>
                    </a:lnTo>
                    <a:lnTo>
                      <a:pt x="1168" y="1846"/>
                    </a:lnTo>
                    <a:lnTo>
                      <a:pt x="1147" y="1864"/>
                    </a:lnTo>
                    <a:lnTo>
                      <a:pt x="1129" y="1886"/>
                    </a:lnTo>
                    <a:lnTo>
                      <a:pt x="1118" y="1913"/>
                    </a:lnTo>
                    <a:lnTo>
                      <a:pt x="1114" y="1941"/>
                    </a:lnTo>
                    <a:lnTo>
                      <a:pt x="1118" y="1970"/>
                    </a:lnTo>
                    <a:lnTo>
                      <a:pt x="1129" y="1996"/>
                    </a:lnTo>
                    <a:lnTo>
                      <a:pt x="1147" y="2017"/>
                    </a:lnTo>
                    <a:lnTo>
                      <a:pt x="1168" y="2035"/>
                    </a:lnTo>
                    <a:lnTo>
                      <a:pt x="1195" y="2046"/>
                    </a:lnTo>
                    <a:lnTo>
                      <a:pt x="1224" y="2050"/>
                    </a:lnTo>
                    <a:lnTo>
                      <a:pt x="1253" y="2046"/>
                    </a:lnTo>
                    <a:lnTo>
                      <a:pt x="1278" y="2035"/>
                    </a:lnTo>
                    <a:lnTo>
                      <a:pt x="1300" y="2017"/>
                    </a:lnTo>
                    <a:lnTo>
                      <a:pt x="1318" y="1996"/>
                    </a:lnTo>
                    <a:lnTo>
                      <a:pt x="1328" y="1970"/>
                    </a:lnTo>
                    <a:lnTo>
                      <a:pt x="1332" y="1941"/>
                    </a:lnTo>
                    <a:lnTo>
                      <a:pt x="1328" y="1913"/>
                    </a:lnTo>
                    <a:lnTo>
                      <a:pt x="1318" y="1886"/>
                    </a:lnTo>
                    <a:lnTo>
                      <a:pt x="1300" y="1864"/>
                    </a:lnTo>
                    <a:lnTo>
                      <a:pt x="1278" y="1846"/>
                    </a:lnTo>
                    <a:lnTo>
                      <a:pt x="1253" y="1835"/>
                    </a:lnTo>
                    <a:lnTo>
                      <a:pt x="1224" y="1832"/>
                    </a:lnTo>
                    <a:close/>
                    <a:moveTo>
                      <a:pt x="2965" y="1448"/>
                    </a:moveTo>
                    <a:lnTo>
                      <a:pt x="2851" y="1453"/>
                    </a:lnTo>
                    <a:lnTo>
                      <a:pt x="2741" y="1470"/>
                    </a:lnTo>
                    <a:lnTo>
                      <a:pt x="2635" y="1497"/>
                    </a:lnTo>
                    <a:lnTo>
                      <a:pt x="2534" y="1534"/>
                    </a:lnTo>
                    <a:lnTo>
                      <a:pt x="2437" y="1581"/>
                    </a:lnTo>
                    <a:lnTo>
                      <a:pt x="2345" y="1637"/>
                    </a:lnTo>
                    <a:lnTo>
                      <a:pt x="2261" y="1700"/>
                    </a:lnTo>
                    <a:lnTo>
                      <a:pt x="2182" y="1772"/>
                    </a:lnTo>
                    <a:lnTo>
                      <a:pt x="2111" y="1851"/>
                    </a:lnTo>
                    <a:lnTo>
                      <a:pt x="2047" y="1936"/>
                    </a:lnTo>
                    <a:lnTo>
                      <a:pt x="1991" y="2028"/>
                    </a:lnTo>
                    <a:lnTo>
                      <a:pt x="1944" y="2125"/>
                    </a:lnTo>
                    <a:lnTo>
                      <a:pt x="1908" y="2226"/>
                    </a:lnTo>
                    <a:lnTo>
                      <a:pt x="1879" y="2332"/>
                    </a:lnTo>
                    <a:lnTo>
                      <a:pt x="1863" y="2442"/>
                    </a:lnTo>
                    <a:lnTo>
                      <a:pt x="1858" y="2556"/>
                    </a:lnTo>
                    <a:lnTo>
                      <a:pt x="1863" y="2669"/>
                    </a:lnTo>
                    <a:lnTo>
                      <a:pt x="1879" y="2779"/>
                    </a:lnTo>
                    <a:lnTo>
                      <a:pt x="1908" y="2885"/>
                    </a:lnTo>
                    <a:lnTo>
                      <a:pt x="1944" y="2988"/>
                    </a:lnTo>
                    <a:lnTo>
                      <a:pt x="1991" y="3083"/>
                    </a:lnTo>
                    <a:lnTo>
                      <a:pt x="2047" y="3175"/>
                    </a:lnTo>
                    <a:lnTo>
                      <a:pt x="2111" y="3262"/>
                    </a:lnTo>
                    <a:lnTo>
                      <a:pt x="2182" y="3339"/>
                    </a:lnTo>
                    <a:lnTo>
                      <a:pt x="2261" y="3411"/>
                    </a:lnTo>
                    <a:lnTo>
                      <a:pt x="2345" y="3476"/>
                    </a:lnTo>
                    <a:lnTo>
                      <a:pt x="2437" y="3530"/>
                    </a:lnTo>
                    <a:lnTo>
                      <a:pt x="2534" y="3577"/>
                    </a:lnTo>
                    <a:lnTo>
                      <a:pt x="2635" y="3615"/>
                    </a:lnTo>
                    <a:lnTo>
                      <a:pt x="2741" y="3642"/>
                    </a:lnTo>
                    <a:lnTo>
                      <a:pt x="2851" y="3660"/>
                    </a:lnTo>
                    <a:lnTo>
                      <a:pt x="2965" y="3665"/>
                    </a:lnTo>
                    <a:lnTo>
                      <a:pt x="3078" y="3660"/>
                    </a:lnTo>
                    <a:lnTo>
                      <a:pt x="3188" y="3642"/>
                    </a:lnTo>
                    <a:lnTo>
                      <a:pt x="3294" y="3615"/>
                    </a:lnTo>
                    <a:lnTo>
                      <a:pt x="3397" y="3577"/>
                    </a:lnTo>
                    <a:lnTo>
                      <a:pt x="3492" y="3530"/>
                    </a:lnTo>
                    <a:lnTo>
                      <a:pt x="3584" y="3476"/>
                    </a:lnTo>
                    <a:lnTo>
                      <a:pt x="3670" y="3411"/>
                    </a:lnTo>
                    <a:lnTo>
                      <a:pt x="3748" y="3339"/>
                    </a:lnTo>
                    <a:lnTo>
                      <a:pt x="3820" y="3262"/>
                    </a:lnTo>
                    <a:lnTo>
                      <a:pt x="3884" y="3175"/>
                    </a:lnTo>
                    <a:lnTo>
                      <a:pt x="3938" y="3083"/>
                    </a:lnTo>
                    <a:lnTo>
                      <a:pt x="3985" y="2988"/>
                    </a:lnTo>
                    <a:lnTo>
                      <a:pt x="4023" y="2885"/>
                    </a:lnTo>
                    <a:lnTo>
                      <a:pt x="4050" y="2779"/>
                    </a:lnTo>
                    <a:lnTo>
                      <a:pt x="4068" y="2669"/>
                    </a:lnTo>
                    <a:lnTo>
                      <a:pt x="4073" y="2556"/>
                    </a:lnTo>
                    <a:lnTo>
                      <a:pt x="4068" y="2442"/>
                    </a:lnTo>
                    <a:lnTo>
                      <a:pt x="4050" y="2332"/>
                    </a:lnTo>
                    <a:lnTo>
                      <a:pt x="4023" y="2226"/>
                    </a:lnTo>
                    <a:lnTo>
                      <a:pt x="3985" y="2125"/>
                    </a:lnTo>
                    <a:lnTo>
                      <a:pt x="3938" y="2028"/>
                    </a:lnTo>
                    <a:lnTo>
                      <a:pt x="3884" y="1936"/>
                    </a:lnTo>
                    <a:lnTo>
                      <a:pt x="3820" y="1851"/>
                    </a:lnTo>
                    <a:lnTo>
                      <a:pt x="3748" y="1772"/>
                    </a:lnTo>
                    <a:lnTo>
                      <a:pt x="3670" y="1700"/>
                    </a:lnTo>
                    <a:lnTo>
                      <a:pt x="3584" y="1637"/>
                    </a:lnTo>
                    <a:lnTo>
                      <a:pt x="3492" y="1581"/>
                    </a:lnTo>
                    <a:lnTo>
                      <a:pt x="3397" y="1534"/>
                    </a:lnTo>
                    <a:lnTo>
                      <a:pt x="3294" y="1497"/>
                    </a:lnTo>
                    <a:lnTo>
                      <a:pt x="3188" y="1470"/>
                    </a:lnTo>
                    <a:lnTo>
                      <a:pt x="3078" y="1453"/>
                    </a:lnTo>
                    <a:lnTo>
                      <a:pt x="2965" y="1448"/>
                    </a:lnTo>
                    <a:close/>
                    <a:moveTo>
                      <a:pt x="4064" y="1012"/>
                    </a:moveTo>
                    <a:lnTo>
                      <a:pt x="4194" y="1844"/>
                    </a:lnTo>
                    <a:lnTo>
                      <a:pt x="5738" y="1844"/>
                    </a:lnTo>
                    <a:lnTo>
                      <a:pt x="5738" y="1120"/>
                    </a:lnTo>
                    <a:lnTo>
                      <a:pt x="5735" y="1091"/>
                    </a:lnTo>
                    <a:lnTo>
                      <a:pt x="5724" y="1066"/>
                    </a:lnTo>
                    <a:lnTo>
                      <a:pt x="5706" y="1045"/>
                    </a:lnTo>
                    <a:lnTo>
                      <a:pt x="5684" y="1027"/>
                    </a:lnTo>
                    <a:lnTo>
                      <a:pt x="5659" y="1016"/>
                    </a:lnTo>
                    <a:lnTo>
                      <a:pt x="5629" y="1012"/>
                    </a:lnTo>
                    <a:lnTo>
                      <a:pt x="4064" y="1012"/>
                    </a:lnTo>
                    <a:close/>
                    <a:moveTo>
                      <a:pt x="301" y="1012"/>
                    </a:moveTo>
                    <a:lnTo>
                      <a:pt x="272" y="1016"/>
                    </a:lnTo>
                    <a:lnTo>
                      <a:pt x="247" y="1027"/>
                    </a:lnTo>
                    <a:lnTo>
                      <a:pt x="223" y="1045"/>
                    </a:lnTo>
                    <a:lnTo>
                      <a:pt x="207" y="1066"/>
                    </a:lnTo>
                    <a:lnTo>
                      <a:pt x="196" y="1091"/>
                    </a:lnTo>
                    <a:lnTo>
                      <a:pt x="193" y="1120"/>
                    </a:lnTo>
                    <a:lnTo>
                      <a:pt x="193" y="1844"/>
                    </a:lnTo>
                    <a:lnTo>
                      <a:pt x="938" y="1844"/>
                    </a:lnTo>
                    <a:lnTo>
                      <a:pt x="959" y="1796"/>
                    </a:lnTo>
                    <a:lnTo>
                      <a:pt x="988" y="1752"/>
                    </a:lnTo>
                    <a:lnTo>
                      <a:pt x="1026" y="1715"/>
                    </a:lnTo>
                    <a:lnTo>
                      <a:pt x="1067" y="1682"/>
                    </a:lnTo>
                    <a:lnTo>
                      <a:pt x="1116" y="1659"/>
                    </a:lnTo>
                    <a:lnTo>
                      <a:pt x="1168" y="1644"/>
                    </a:lnTo>
                    <a:lnTo>
                      <a:pt x="1224" y="1639"/>
                    </a:lnTo>
                    <a:lnTo>
                      <a:pt x="1278" y="1644"/>
                    </a:lnTo>
                    <a:lnTo>
                      <a:pt x="1330" y="1659"/>
                    </a:lnTo>
                    <a:lnTo>
                      <a:pt x="1379" y="1682"/>
                    </a:lnTo>
                    <a:lnTo>
                      <a:pt x="1420" y="1715"/>
                    </a:lnTo>
                    <a:lnTo>
                      <a:pt x="1458" y="1752"/>
                    </a:lnTo>
                    <a:lnTo>
                      <a:pt x="1487" y="1796"/>
                    </a:lnTo>
                    <a:lnTo>
                      <a:pt x="1508" y="1844"/>
                    </a:lnTo>
                    <a:lnTo>
                      <a:pt x="1735" y="1844"/>
                    </a:lnTo>
                    <a:lnTo>
                      <a:pt x="1867" y="1012"/>
                    </a:lnTo>
                    <a:lnTo>
                      <a:pt x="301" y="1012"/>
                    </a:lnTo>
                    <a:close/>
                    <a:moveTo>
                      <a:pt x="403" y="704"/>
                    </a:moveTo>
                    <a:lnTo>
                      <a:pt x="400" y="706"/>
                    </a:lnTo>
                    <a:lnTo>
                      <a:pt x="398" y="708"/>
                    </a:lnTo>
                    <a:lnTo>
                      <a:pt x="398" y="711"/>
                    </a:lnTo>
                    <a:lnTo>
                      <a:pt x="398" y="819"/>
                    </a:lnTo>
                    <a:lnTo>
                      <a:pt x="616" y="819"/>
                    </a:lnTo>
                    <a:lnTo>
                      <a:pt x="616" y="711"/>
                    </a:lnTo>
                    <a:lnTo>
                      <a:pt x="614" y="708"/>
                    </a:lnTo>
                    <a:lnTo>
                      <a:pt x="612" y="706"/>
                    </a:lnTo>
                    <a:lnTo>
                      <a:pt x="608" y="704"/>
                    </a:lnTo>
                    <a:lnTo>
                      <a:pt x="403" y="704"/>
                    </a:lnTo>
                    <a:close/>
                    <a:moveTo>
                      <a:pt x="4707" y="602"/>
                    </a:moveTo>
                    <a:lnTo>
                      <a:pt x="4703" y="603"/>
                    </a:lnTo>
                    <a:lnTo>
                      <a:pt x="4702" y="605"/>
                    </a:lnTo>
                    <a:lnTo>
                      <a:pt x="4702" y="609"/>
                    </a:lnTo>
                    <a:lnTo>
                      <a:pt x="4702" y="819"/>
                    </a:lnTo>
                    <a:lnTo>
                      <a:pt x="5328" y="819"/>
                    </a:lnTo>
                    <a:lnTo>
                      <a:pt x="5328" y="609"/>
                    </a:lnTo>
                    <a:lnTo>
                      <a:pt x="5328" y="605"/>
                    </a:lnTo>
                    <a:lnTo>
                      <a:pt x="5324" y="603"/>
                    </a:lnTo>
                    <a:lnTo>
                      <a:pt x="5323" y="602"/>
                    </a:lnTo>
                    <a:lnTo>
                      <a:pt x="4707" y="602"/>
                    </a:lnTo>
                    <a:close/>
                    <a:moveTo>
                      <a:pt x="2126" y="602"/>
                    </a:moveTo>
                    <a:lnTo>
                      <a:pt x="1946" y="1751"/>
                    </a:lnTo>
                    <a:lnTo>
                      <a:pt x="2020" y="1664"/>
                    </a:lnTo>
                    <a:lnTo>
                      <a:pt x="2102" y="1583"/>
                    </a:lnTo>
                    <a:lnTo>
                      <a:pt x="2192" y="1511"/>
                    </a:lnTo>
                    <a:lnTo>
                      <a:pt x="2288" y="1446"/>
                    </a:lnTo>
                    <a:lnTo>
                      <a:pt x="2389" y="1390"/>
                    </a:lnTo>
                    <a:lnTo>
                      <a:pt x="2497" y="1344"/>
                    </a:lnTo>
                    <a:lnTo>
                      <a:pt x="2608" y="1306"/>
                    </a:lnTo>
                    <a:lnTo>
                      <a:pt x="2723" y="1279"/>
                    </a:lnTo>
                    <a:lnTo>
                      <a:pt x="2842" y="1261"/>
                    </a:lnTo>
                    <a:lnTo>
                      <a:pt x="2965" y="1255"/>
                    </a:lnTo>
                    <a:lnTo>
                      <a:pt x="3087" y="1261"/>
                    </a:lnTo>
                    <a:lnTo>
                      <a:pt x="3208" y="1279"/>
                    </a:lnTo>
                    <a:lnTo>
                      <a:pt x="3323" y="1306"/>
                    </a:lnTo>
                    <a:lnTo>
                      <a:pt x="3434" y="1344"/>
                    </a:lnTo>
                    <a:lnTo>
                      <a:pt x="3541" y="1390"/>
                    </a:lnTo>
                    <a:lnTo>
                      <a:pt x="3643" y="1446"/>
                    </a:lnTo>
                    <a:lnTo>
                      <a:pt x="3739" y="1511"/>
                    </a:lnTo>
                    <a:lnTo>
                      <a:pt x="3827" y="1583"/>
                    </a:lnTo>
                    <a:lnTo>
                      <a:pt x="3910" y="1664"/>
                    </a:lnTo>
                    <a:lnTo>
                      <a:pt x="3985" y="1751"/>
                    </a:lnTo>
                    <a:lnTo>
                      <a:pt x="3805" y="602"/>
                    </a:lnTo>
                    <a:lnTo>
                      <a:pt x="2126" y="602"/>
                    </a:lnTo>
                    <a:close/>
                    <a:moveTo>
                      <a:pt x="1121" y="602"/>
                    </a:moveTo>
                    <a:lnTo>
                      <a:pt x="1118" y="603"/>
                    </a:lnTo>
                    <a:lnTo>
                      <a:pt x="1116" y="605"/>
                    </a:lnTo>
                    <a:lnTo>
                      <a:pt x="1114" y="609"/>
                    </a:lnTo>
                    <a:lnTo>
                      <a:pt x="1114" y="819"/>
                    </a:lnTo>
                    <a:lnTo>
                      <a:pt x="1537" y="819"/>
                    </a:lnTo>
                    <a:lnTo>
                      <a:pt x="1537" y="609"/>
                    </a:lnTo>
                    <a:lnTo>
                      <a:pt x="1535" y="605"/>
                    </a:lnTo>
                    <a:lnTo>
                      <a:pt x="1534" y="603"/>
                    </a:lnTo>
                    <a:lnTo>
                      <a:pt x="1530" y="602"/>
                    </a:lnTo>
                    <a:lnTo>
                      <a:pt x="1121" y="602"/>
                    </a:lnTo>
                    <a:close/>
                    <a:moveTo>
                      <a:pt x="2398" y="191"/>
                    </a:moveTo>
                    <a:lnTo>
                      <a:pt x="2236" y="409"/>
                    </a:lnTo>
                    <a:lnTo>
                      <a:pt x="3695" y="409"/>
                    </a:lnTo>
                    <a:lnTo>
                      <a:pt x="3532" y="191"/>
                    </a:lnTo>
                    <a:lnTo>
                      <a:pt x="2398" y="191"/>
                    </a:lnTo>
                    <a:close/>
                    <a:moveTo>
                      <a:pt x="2351" y="0"/>
                    </a:moveTo>
                    <a:lnTo>
                      <a:pt x="3580" y="0"/>
                    </a:lnTo>
                    <a:lnTo>
                      <a:pt x="3609" y="4"/>
                    </a:lnTo>
                    <a:lnTo>
                      <a:pt x="3636" y="16"/>
                    </a:lnTo>
                    <a:lnTo>
                      <a:pt x="3658" y="38"/>
                    </a:lnTo>
                    <a:lnTo>
                      <a:pt x="3964" y="448"/>
                    </a:lnTo>
                    <a:lnTo>
                      <a:pt x="3965" y="448"/>
                    </a:lnTo>
                    <a:lnTo>
                      <a:pt x="3969" y="454"/>
                    </a:lnTo>
                    <a:lnTo>
                      <a:pt x="3971" y="457"/>
                    </a:lnTo>
                    <a:lnTo>
                      <a:pt x="3973" y="463"/>
                    </a:lnTo>
                    <a:lnTo>
                      <a:pt x="3974" y="465"/>
                    </a:lnTo>
                    <a:lnTo>
                      <a:pt x="3976" y="470"/>
                    </a:lnTo>
                    <a:lnTo>
                      <a:pt x="3978" y="474"/>
                    </a:lnTo>
                    <a:lnTo>
                      <a:pt x="3978" y="475"/>
                    </a:lnTo>
                    <a:lnTo>
                      <a:pt x="3982" y="488"/>
                    </a:lnTo>
                    <a:lnTo>
                      <a:pt x="3982" y="490"/>
                    </a:lnTo>
                    <a:lnTo>
                      <a:pt x="3982" y="492"/>
                    </a:lnTo>
                    <a:lnTo>
                      <a:pt x="3982" y="492"/>
                    </a:lnTo>
                    <a:lnTo>
                      <a:pt x="4034" y="819"/>
                    </a:lnTo>
                    <a:lnTo>
                      <a:pt x="4509" y="819"/>
                    </a:lnTo>
                    <a:lnTo>
                      <a:pt x="4509" y="609"/>
                    </a:lnTo>
                    <a:lnTo>
                      <a:pt x="4514" y="562"/>
                    </a:lnTo>
                    <a:lnTo>
                      <a:pt x="4529" y="520"/>
                    </a:lnTo>
                    <a:lnTo>
                      <a:pt x="4552" y="484"/>
                    </a:lnTo>
                    <a:lnTo>
                      <a:pt x="4583" y="454"/>
                    </a:lnTo>
                    <a:lnTo>
                      <a:pt x="4621" y="430"/>
                    </a:lnTo>
                    <a:lnTo>
                      <a:pt x="4662" y="414"/>
                    </a:lnTo>
                    <a:lnTo>
                      <a:pt x="4707" y="409"/>
                    </a:lnTo>
                    <a:lnTo>
                      <a:pt x="5323" y="409"/>
                    </a:lnTo>
                    <a:lnTo>
                      <a:pt x="5368" y="414"/>
                    </a:lnTo>
                    <a:lnTo>
                      <a:pt x="5409" y="430"/>
                    </a:lnTo>
                    <a:lnTo>
                      <a:pt x="5447" y="454"/>
                    </a:lnTo>
                    <a:lnTo>
                      <a:pt x="5477" y="484"/>
                    </a:lnTo>
                    <a:lnTo>
                      <a:pt x="5501" y="520"/>
                    </a:lnTo>
                    <a:lnTo>
                      <a:pt x="5515" y="562"/>
                    </a:lnTo>
                    <a:lnTo>
                      <a:pt x="5521" y="609"/>
                    </a:lnTo>
                    <a:lnTo>
                      <a:pt x="5521" y="819"/>
                    </a:lnTo>
                    <a:lnTo>
                      <a:pt x="5629" y="819"/>
                    </a:lnTo>
                    <a:lnTo>
                      <a:pt x="5683" y="825"/>
                    </a:lnTo>
                    <a:lnTo>
                      <a:pt x="5735" y="839"/>
                    </a:lnTo>
                    <a:lnTo>
                      <a:pt x="5782" y="861"/>
                    </a:lnTo>
                    <a:lnTo>
                      <a:pt x="5823" y="890"/>
                    </a:lnTo>
                    <a:lnTo>
                      <a:pt x="5859" y="928"/>
                    </a:lnTo>
                    <a:lnTo>
                      <a:pt x="5890" y="969"/>
                    </a:lnTo>
                    <a:lnTo>
                      <a:pt x="5911" y="1016"/>
                    </a:lnTo>
                    <a:lnTo>
                      <a:pt x="5926" y="1066"/>
                    </a:lnTo>
                    <a:lnTo>
                      <a:pt x="5931" y="1120"/>
                    </a:lnTo>
                    <a:lnTo>
                      <a:pt x="5931" y="3991"/>
                    </a:lnTo>
                    <a:lnTo>
                      <a:pt x="5926" y="4045"/>
                    </a:lnTo>
                    <a:lnTo>
                      <a:pt x="5911" y="4097"/>
                    </a:lnTo>
                    <a:lnTo>
                      <a:pt x="5890" y="4144"/>
                    </a:lnTo>
                    <a:lnTo>
                      <a:pt x="5859" y="4186"/>
                    </a:lnTo>
                    <a:lnTo>
                      <a:pt x="5823" y="4222"/>
                    </a:lnTo>
                    <a:lnTo>
                      <a:pt x="5782" y="4252"/>
                    </a:lnTo>
                    <a:lnTo>
                      <a:pt x="5735" y="4274"/>
                    </a:lnTo>
                    <a:lnTo>
                      <a:pt x="5683" y="4288"/>
                    </a:lnTo>
                    <a:lnTo>
                      <a:pt x="5629" y="4292"/>
                    </a:lnTo>
                    <a:lnTo>
                      <a:pt x="301" y="4292"/>
                    </a:lnTo>
                    <a:lnTo>
                      <a:pt x="247" y="4288"/>
                    </a:lnTo>
                    <a:lnTo>
                      <a:pt x="196" y="4274"/>
                    </a:lnTo>
                    <a:lnTo>
                      <a:pt x="149" y="4252"/>
                    </a:lnTo>
                    <a:lnTo>
                      <a:pt x="108" y="4222"/>
                    </a:lnTo>
                    <a:lnTo>
                      <a:pt x="70" y="4186"/>
                    </a:lnTo>
                    <a:lnTo>
                      <a:pt x="41" y="4144"/>
                    </a:lnTo>
                    <a:lnTo>
                      <a:pt x="18" y="4097"/>
                    </a:lnTo>
                    <a:lnTo>
                      <a:pt x="5" y="4045"/>
                    </a:lnTo>
                    <a:lnTo>
                      <a:pt x="0" y="3991"/>
                    </a:lnTo>
                    <a:lnTo>
                      <a:pt x="0" y="1120"/>
                    </a:lnTo>
                    <a:lnTo>
                      <a:pt x="5" y="1066"/>
                    </a:lnTo>
                    <a:lnTo>
                      <a:pt x="20" y="1014"/>
                    </a:lnTo>
                    <a:lnTo>
                      <a:pt x="43" y="965"/>
                    </a:lnTo>
                    <a:lnTo>
                      <a:pt x="74" y="922"/>
                    </a:lnTo>
                    <a:lnTo>
                      <a:pt x="112" y="886"/>
                    </a:lnTo>
                    <a:lnTo>
                      <a:pt x="157" y="857"/>
                    </a:lnTo>
                    <a:lnTo>
                      <a:pt x="205" y="836"/>
                    </a:lnTo>
                    <a:lnTo>
                      <a:pt x="205" y="711"/>
                    </a:lnTo>
                    <a:lnTo>
                      <a:pt x="211" y="665"/>
                    </a:lnTo>
                    <a:lnTo>
                      <a:pt x="225" y="623"/>
                    </a:lnTo>
                    <a:lnTo>
                      <a:pt x="248" y="587"/>
                    </a:lnTo>
                    <a:lnTo>
                      <a:pt x="279" y="557"/>
                    </a:lnTo>
                    <a:lnTo>
                      <a:pt x="317" y="533"/>
                    </a:lnTo>
                    <a:lnTo>
                      <a:pt x="358" y="517"/>
                    </a:lnTo>
                    <a:lnTo>
                      <a:pt x="403" y="511"/>
                    </a:lnTo>
                    <a:lnTo>
                      <a:pt x="608" y="511"/>
                    </a:lnTo>
                    <a:lnTo>
                      <a:pt x="653" y="517"/>
                    </a:lnTo>
                    <a:lnTo>
                      <a:pt x="695" y="533"/>
                    </a:lnTo>
                    <a:lnTo>
                      <a:pt x="733" y="557"/>
                    </a:lnTo>
                    <a:lnTo>
                      <a:pt x="763" y="587"/>
                    </a:lnTo>
                    <a:lnTo>
                      <a:pt x="787" y="623"/>
                    </a:lnTo>
                    <a:lnTo>
                      <a:pt x="801" y="665"/>
                    </a:lnTo>
                    <a:lnTo>
                      <a:pt x="806" y="711"/>
                    </a:lnTo>
                    <a:lnTo>
                      <a:pt x="806" y="819"/>
                    </a:lnTo>
                    <a:lnTo>
                      <a:pt x="922" y="819"/>
                    </a:lnTo>
                    <a:lnTo>
                      <a:pt x="922" y="609"/>
                    </a:lnTo>
                    <a:lnTo>
                      <a:pt x="927" y="562"/>
                    </a:lnTo>
                    <a:lnTo>
                      <a:pt x="943" y="520"/>
                    </a:lnTo>
                    <a:lnTo>
                      <a:pt x="967" y="484"/>
                    </a:lnTo>
                    <a:lnTo>
                      <a:pt x="997" y="454"/>
                    </a:lnTo>
                    <a:lnTo>
                      <a:pt x="1033" y="430"/>
                    </a:lnTo>
                    <a:lnTo>
                      <a:pt x="1075" y="414"/>
                    </a:lnTo>
                    <a:lnTo>
                      <a:pt x="1121" y="409"/>
                    </a:lnTo>
                    <a:lnTo>
                      <a:pt x="1530" y="409"/>
                    </a:lnTo>
                    <a:lnTo>
                      <a:pt x="1577" y="414"/>
                    </a:lnTo>
                    <a:lnTo>
                      <a:pt x="1618" y="430"/>
                    </a:lnTo>
                    <a:lnTo>
                      <a:pt x="1654" y="454"/>
                    </a:lnTo>
                    <a:lnTo>
                      <a:pt x="1685" y="484"/>
                    </a:lnTo>
                    <a:lnTo>
                      <a:pt x="1708" y="520"/>
                    </a:lnTo>
                    <a:lnTo>
                      <a:pt x="1724" y="562"/>
                    </a:lnTo>
                    <a:lnTo>
                      <a:pt x="1730" y="609"/>
                    </a:lnTo>
                    <a:lnTo>
                      <a:pt x="1730" y="819"/>
                    </a:lnTo>
                    <a:lnTo>
                      <a:pt x="1897" y="819"/>
                    </a:lnTo>
                    <a:lnTo>
                      <a:pt x="1948" y="492"/>
                    </a:lnTo>
                    <a:lnTo>
                      <a:pt x="1948" y="492"/>
                    </a:lnTo>
                    <a:lnTo>
                      <a:pt x="1948" y="490"/>
                    </a:lnTo>
                    <a:lnTo>
                      <a:pt x="1949" y="488"/>
                    </a:lnTo>
                    <a:lnTo>
                      <a:pt x="1951" y="475"/>
                    </a:lnTo>
                    <a:lnTo>
                      <a:pt x="1953" y="474"/>
                    </a:lnTo>
                    <a:lnTo>
                      <a:pt x="1953" y="470"/>
                    </a:lnTo>
                    <a:lnTo>
                      <a:pt x="1957" y="465"/>
                    </a:lnTo>
                    <a:lnTo>
                      <a:pt x="1957" y="463"/>
                    </a:lnTo>
                    <a:lnTo>
                      <a:pt x="1960" y="457"/>
                    </a:lnTo>
                    <a:lnTo>
                      <a:pt x="1962" y="454"/>
                    </a:lnTo>
                    <a:lnTo>
                      <a:pt x="1966" y="448"/>
                    </a:lnTo>
                    <a:lnTo>
                      <a:pt x="1966" y="448"/>
                    </a:lnTo>
                    <a:lnTo>
                      <a:pt x="2273" y="38"/>
                    </a:lnTo>
                    <a:lnTo>
                      <a:pt x="2295" y="16"/>
                    </a:lnTo>
                    <a:lnTo>
                      <a:pt x="2320" y="4"/>
                    </a:lnTo>
                    <a:lnTo>
                      <a:pt x="2351" y="0"/>
                    </a:lnTo>
                    <a:close/>
                  </a:path>
                </a:pathLst>
              </a:custGeom>
              <a:grpFill/>
              <a:ln w="0">
                <a:noFill/>
                <a:prstDash val="solid"/>
                <a:round/>
                <a:headEnd/>
                <a:tailEnd/>
              </a:ln>
            </p:spPr>
            <p:txBody>
              <a:bodyPr vert="horz" wrap="square" lIns="182844" tIns="91422" rIns="182844" bIns="91422" numCol="1" anchor="t" anchorCtr="0" compatLnSpc="1">
                <a:prstTxWarp prst="textNoShape">
                  <a:avLst/>
                </a:prstTxWarp>
              </a:bodyPr>
              <a:lstStyle/>
              <a:p>
                <a:endParaRPr lang="en-US" sz="3300"/>
              </a:p>
            </p:txBody>
          </p:sp>
          <p:sp>
            <p:nvSpPr>
              <p:cNvPr id="22" name="Freeform 7"/>
              <p:cNvSpPr>
                <a:spLocks noEditPoints="1"/>
              </p:cNvSpPr>
              <p:nvPr/>
            </p:nvSpPr>
            <p:spPr bwMode="auto">
              <a:xfrm>
                <a:off x="2337" y="963"/>
                <a:ext cx="915" cy="917"/>
              </a:xfrm>
              <a:custGeom>
                <a:avLst/>
                <a:gdLst>
                  <a:gd name="T0" fmla="*/ 825 w 1831"/>
                  <a:gd name="T1" fmla="*/ 198 h 1833"/>
                  <a:gd name="T2" fmla="*/ 654 w 1831"/>
                  <a:gd name="T3" fmla="*/ 241 h 1833"/>
                  <a:gd name="T4" fmla="*/ 502 w 1831"/>
                  <a:gd name="T5" fmla="*/ 322 h 1833"/>
                  <a:gd name="T6" fmla="*/ 375 w 1831"/>
                  <a:gd name="T7" fmla="*/ 436 h 1833"/>
                  <a:gd name="T8" fmla="*/ 276 w 1831"/>
                  <a:gd name="T9" fmla="*/ 576 h 1833"/>
                  <a:gd name="T10" fmla="*/ 214 w 1831"/>
                  <a:gd name="T11" fmla="*/ 738 h 1833"/>
                  <a:gd name="T12" fmla="*/ 191 w 1831"/>
                  <a:gd name="T13" fmla="*/ 917 h 1833"/>
                  <a:gd name="T14" fmla="*/ 214 w 1831"/>
                  <a:gd name="T15" fmla="*/ 1095 h 1833"/>
                  <a:gd name="T16" fmla="*/ 276 w 1831"/>
                  <a:gd name="T17" fmla="*/ 1257 h 1833"/>
                  <a:gd name="T18" fmla="*/ 375 w 1831"/>
                  <a:gd name="T19" fmla="*/ 1397 h 1833"/>
                  <a:gd name="T20" fmla="*/ 502 w 1831"/>
                  <a:gd name="T21" fmla="*/ 1511 h 1833"/>
                  <a:gd name="T22" fmla="*/ 654 w 1831"/>
                  <a:gd name="T23" fmla="*/ 1592 h 1833"/>
                  <a:gd name="T24" fmla="*/ 825 w 1831"/>
                  <a:gd name="T25" fmla="*/ 1635 h 1833"/>
                  <a:gd name="T26" fmla="*/ 1006 w 1831"/>
                  <a:gd name="T27" fmla="*/ 1635 h 1833"/>
                  <a:gd name="T28" fmla="*/ 1176 w 1831"/>
                  <a:gd name="T29" fmla="*/ 1592 h 1833"/>
                  <a:gd name="T30" fmla="*/ 1329 w 1831"/>
                  <a:gd name="T31" fmla="*/ 1511 h 1833"/>
                  <a:gd name="T32" fmla="*/ 1456 w 1831"/>
                  <a:gd name="T33" fmla="*/ 1397 h 1833"/>
                  <a:gd name="T34" fmla="*/ 1554 w 1831"/>
                  <a:gd name="T35" fmla="*/ 1257 h 1833"/>
                  <a:gd name="T36" fmla="*/ 1617 w 1831"/>
                  <a:gd name="T37" fmla="*/ 1095 h 1833"/>
                  <a:gd name="T38" fmla="*/ 1638 w 1831"/>
                  <a:gd name="T39" fmla="*/ 917 h 1833"/>
                  <a:gd name="T40" fmla="*/ 1617 w 1831"/>
                  <a:gd name="T41" fmla="*/ 738 h 1833"/>
                  <a:gd name="T42" fmla="*/ 1554 w 1831"/>
                  <a:gd name="T43" fmla="*/ 576 h 1833"/>
                  <a:gd name="T44" fmla="*/ 1456 w 1831"/>
                  <a:gd name="T45" fmla="*/ 436 h 1833"/>
                  <a:gd name="T46" fmla="*/ 1329 w 1831"/>
                  <a:gd name="T47" fmla="*/ 322 h 1833"/>
                  <a:gd name="T48" fmla="*/ 1176 w 1831"/>
                  <a:gd name="T49" fmla="*/ 241 h 1833"/>
                  <a:gd name="T50" fmla="*/ 1006 w 1831"/>
                  <a:gd name="T51" fmla="*/ 198 h 1833"/>
                  <a:gd name="T52" fmla="*/ 915 w 1831"/>
                  <a:gd name="T53" fmla="*/ 0 h 1833"/>
                  <a:gd name="T54" fmla="*/ 1111 w 1831"/>
                  <a:gd name="T55" fmla="*/ 22 h 1833"/>
                  <a:gd name="T56" fmla="*/ 1293 w 1831"/>
                  <a:gd name="T57" fmla="*/ 83 h 1833"/>
                  <a:gd name="T58" fmla="*/ 1456 w 1831"/>
                  <a:gd name="T59" fmla="*/ 178 h 1833"/>
                  <a:gd name="T60" fmla="*/ 1595 w 1831"/>
                  <a:gd name="T61" fmla="*/ 304 h 1833"/>
                  <a:gd name="T62" fmla="*/ 1707 w 1831"/>
                  <a:gd name="T63" fmla="*/ 456 h 1833"/>
                  <a:gd name="T64" fmla="*/ 1784 w 1831"/>
                  <a:gd name="T65" fmla="*/ 628 h 1833"/>
                  <a:gd name="T66" fmla="*/ 1825 w 1831"/>
                  <a:gd name="T67" fmla="*/ 818 h 1833"/>
                  <a:gd name="T68" fmla="*/ 1825 w 1831"/>
                  <a:gd name="T69" fmla="*/ 1017 h 1833"/>
                  <a:gd name="T70" fmla="*/ 1784 w 1831"/>
                  <a:gd name="T71" fmla="*/ 1207 h 1833"/>
                  <a:gd name="T72" fmla="*/ 1707 w 1831"/>
                  <a:gd name="T73" fmla="*/ 1379 h 1833"/>
                  <a:gd name="T74" fmla="*/ 1595 w 1831"/>
                  <a:gd name="T75" fmla="*/ 1531 h 1833"/>
                  <a:gd name="T76" fmla="*/ 1456 w 1831"/>
                  <a:gd name="T77" fmla="*/ 1657 h 1833"/>
                  <a:gd name="T78" fmla="*/ 1293 w 1831"/>
                  <a:gd name="T79" fmla="*/ 1752 h 1833"/>
                  <a:gd name="T80" fmla="*/ 1111 w 1831"/>
                  <a:gd name="T81" fmla="*/ 1812 h 1833"/>
                  <a:gd name="T82" fmla="*/ 915 w 1831"/>
                  <a:gd name="T83" fmla="*/ 1833 h 1833"/>
                  <a:gd name="T84" fmla="*/ 718 w 1831"/>
                  <a:gd name="T85" fmla="*/ 1812 h 1833"/>
                  <a:gd name="T86" fmla="*/ 537 w 1831"/>
                  <a:gd name="T87" fmla="*/ 1752 h 1833"/>
                  <a:gd name="T88" fmla="*/ 375 w 1831"/>
                  <a:gd name="T89" fmla="*/ 1657 h 1833"/>
                  <a:gd name="T90" fmla="*/ 236 w 1831"/>
                  <a:gd name="T91" fmla="*/ 1531 h 1833"/>
                  <a:gd name="T92" fmla="*/ 124 w 1831"/>
                  <a:gd name="T93" fmla="*/ 1379 h 1833"/>
                  <a:gd name="T94" fmla="*/ 47 w 1831"/>
                  <a:gd name="T95" fmla="*/ 1207 h 1833"/>
                  <a:gd name="T96" fmla="*/ 6 w 1831"/>
                  <a:gd name="T97" fmla="*/ 1017 h 1833"/>
                  <a:gd name="T98" fmla="*/ 6 w 1831"/>
                  <a:gd name="T99" fmla="*/ 818 h 1833"/>
                  <a:gd name="T100" fmla="*/ 47 w 1831"/>
                  <a:gd name="T101" fmla="*/ 628 h 1833"/>
                  <a:gd name="T102" fmla="*/ 124 w 1831"/>
                  <a:gd name="T103" fmla="*/ 456 h 1833"/>
                  <a:gd name="T104" fmla="*/ 236 w 1831"/>
                  <a:gd name="T105" fmla="*/ 304 h 1833"/>
                  <a:gd name="T106" fmla="*/ 375 w 1831"/>
                  <a:gd name="T107" fmla="*/ 178 h 1833"/>
                  <a:gd name="T108" fmla="*/ 537 w 1831"/>
                  <a:gd name="T109" fmla="*/ 83 h 1833"/>
                  <a:gd name="T110" fmla="*/ 718 w 1831"/>
                  <a:gd name="T111" fmla="*/ 22 h 1833"/>
                  <a:gd name="T112" fmla="*/ 915 w 1831"/>
                  <a:gd name="T113" fmla="*/ 0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31" h="1833">
                    <a:moveTo>
                      <a:pt x="915" y="193"/>
                    </a:moveTo>
                    <a:lnTo>
                      <a:pt x="825" y="198"/>
                    </a:lnTo>
                    <a:lnTo>
                      <a:pt x="736" y="216"/>
                    </a:lnTo>
                    <a:lnTo>
                      <a:pt x="654" y="241"/>
                    </a:lnTo>
                    <a:lnTo>
                      <a:pt x="574" y="277"/>
                    </a:lnTo>
                    <a:lnTo>
                      <a:pt x="502" y="322"/>
                    </a:lnTo>
                    <a:lnTo>
                      <a:pt x="434" y="376"/>
                    </a:lnTo>
                    <a:lnTo>
                      <a:pt x="375" y="436"/>
                    </a:lnTo>
                    <a:lnTo>
                      <a:pt x="321" y="504"/>
                    </a:lnTo>
                    <a:lnTo>
                      <a:pt x="276" y="576"/>
                    </a:lnTo>
                    <a:lnTo>
                      <a:pt x="240" y="655"/>
                    </a:lnTo>
                    <a:lnTo>
                      <a:pt x="214" y="738"/>
                    </a:lnTo>
                    <a:lnTo>
                      <a:pt x="196" y="827"/>
                    </a:lnTo>
                    <a:lnTo>
                      <a:pt x="191" y="917"/>
                    </a:lnTo>
                    <a:lnTo>
                      <a:pt x="196" y="1008"/>
                    </a:lnTo>
                    <a:lnTo>
                      <a:pt x="214" y="1095"/>
                    </a:lnTo>
                    <a:lnTo>
                      <a:pt x="240" y="1178"/>
                    </a:lnTo>
                    <a:lnTo>
                      <a:pt x="276" y="1257"/>
                    </a:lnTo>
                    <a:lnTo>
                      <a:pt x="321" y="1331"/>
                    </a:lnTo>
                    <a:lnTo>
                      <a:pt x="375" y="1397"/>
                    </a:lnTo>
                    <a:lnTo>
                      <a:pt x="434" y="1459"/>
                    </a:lnTo>
                    <a:lnTo>
                      <a:pt x="502" y="1511"/>
                    </a:lnTo>
                    <a:lnTo>
                      <a:pt x="574" y="1556"/>
                    </a:lnTo>
                    <a:lnTo>
                      <a:pt x="654" y="1592"/>
                    </a:lnTo>
                    <a:lnTo>
                      <a:pt x="736" y="1619"/>
                    </a:lnTo>
                    <a:lnTo>
                      <a:pt x="825" y="1635"/>
                    </a:lnTo>
                    <a:lnTo>
                      <a:pt x="915" y="1641"/>
                    </a:lnTo>
                    <a:lnTo>
                      <a:pt x="1006" y="1635"/>
                    </a:lnTo>
                    <a:lnTo>
                      <a:pt x="1093" y="1619"/>
                    </a:lnTo>
                    <a:lnTo>
                      <a:pt x="1176" y="1592"/>
                    </a:lnTo>
                    <a:lnTo>
                      <a:pt x="1255" y="1556"/>
                    </a:lnTo>
                    <a:lnTo>
                      <a:pt x="1329" y="1511"/>
                    </a:lnTo>
                    <a:lnTo>
                      <a:pt x="1395" y="1459"/>
                    </a:lnTo>
                    <a:lnTo>
                      <a:pt x="1456" y="1397"/>
                    </a:lnTo>
                    <a:lnTo>
                      <a:pt x="1509" y="1331"/>
                    </a:lnTo>
                    <a:lnTo>
                      <a:pt x="1554" y="1257"/>
                    </a:lnTo>
                    <a:lnTo>
                      <a:pt x="1590" y="1178"/>
                    </a:lnTo>
                    <a:lnTo>
                      <a:pt x="1617" y="1095"/>
                    </a:lnTo>
                    <a:lnTo>
                      <a:pt x="1633" y="1008"/>
                    </a:lnTo>
                    <a:lnTo>
                      <a:pt x="1638" y="917"/>
                    </a:lnTo>
                    <a:lnTo>
                      <a:pt x="1633" y="827"/>
                    </a:lnTo>
                    <a:lnTo>
                      <a:pt x="1617" y="738"/>
                    </a:lnTo>
                    <a:lnTo>
                      <a:pt x="1590" y="655"/>
                    </a:lnTo>
                    <a:lnTo>
                      <a:pt x="1554" y="576"/>
                    </a:lnTo>
                    <a:lnTo>
                      <a:pt x="1509" y="504"/>
                    </a:lnTo>
                    <a:lnTo>
                      <a:pt x="1456" y="436"/>
                    </a:lnTo>
                    <a:lnTo>
                      <a:pt x="1395" y="376"/>
                    </a:lnTo>
                    <a:lnTo>
                      <a:pt x="1329" y="322"/>
                    </a:lnTo>
                    <a:lnTo>
                      <a:pt x="1255" y="277"/>
                    </a:lnTo>
                    <a:lnTo>
                      <a:pt x="1176" y="241"/>
                    </a:lnTo>
                    <a:lnTo>
                      <a:pt x="1093" y="216"/>
                    </a:lnTo>
                    <a:lnTo>
                      <a:pt x="1006" y="198"/>
                    </a:lnTo>
                    <a:lnTo>
                      <a:pt x="915" y="193"/>
                    </a:lnTo>
                    <a:close/>
                    <a:moveTo>
                      <a:pt x="915" y="0"/>
                    </a:moveTo>
                    <a:lnTo>
                      <a:pt x="1015" y="5"/>
                    </a:lnTo>
                    <a:lnTo>
                      <a:pt x="1111" y="22"/>
                    </a:lnTo>
                    <a:lnTo>
                      <a:pt x="1204" y="47"/>
                    </a:lnTo>
                    <a:lnTo>
                      <a:pt x="1293" y="83"/>
                    </a:lnTo>
                    <a:lnTo>
                      <a:pt x="1377" y="126"/>
                    </a:lnTo>
                    <a:lnTo>
                      <a:pt x="1456" y="178"/>
                    </a:lnTo>
                    <a:lnTo>
                      <a:pt x="1528" y="238"/>
                    </a:lnTo>
                    <a:lnTo>
                      <a:pt x="1595" y="304"/>
                    </a:lnTo>
                    <a:lnTo>
                      <a:pt x="1654" y="376"/>
                    </a:lnTo>
                    <a:lnTo>
                      <a:pt x="1707" y="456"/>
                    </a:lnTo>
                    <a:lnTo>
                      <a:pt x="1750" y="538"/>
                    </a:lnTo>
                    <a:lnTo>
                      <a:pt x="1784" y="628"/>
                    </a:lnTo>
                    <a:lnTo>
                      <a:pt x="1809" y="720"/>
                    </a:lnTo>
                    <a:lnTo>
                      <a:pt x="1825" y="818"/>
                    </a:lnTo>
                    <a:lnTo>
                      <a:pt x="1831" y="917"/>
                    </a:lnTo>
                    <a:lnTo>
                      <a:pt x="1825" y="1017"/>
                    </a:lnTo>
                    <a:lnTo>
                      <a:pt x="1809" y="1113"/>
                    </a:lnTo>
                    <a:lnTo>
                      <a:pt x="1784" y="1207"/>
                    </a:lnTo>
                    <a:lnTo>
                      <a:pt x="1750" y="1295"/>
                    </a:lnTo>
                    <a:lnTo>
                      <a:pt x="1707" y="1379"/>
                    </a:lnTo>
                    <a:lnTo>
                      <a:pt x="1654" y="1459"/>
                    </a:lnTo>
                    <a:lnTo>
                      <a:pt x="1595" y="1531"/>
                    </a:lnTo>
                    <a:lnTo>
                      <a:pt x="1528" y="1597"/>
                    </a:lnTo>
                    <a:lnTo>
                      <a:pt x="1456" y="1657"/>
                    </a:lnTo>
                    <a:lnTo>
                      <a:pt x="1377" y="1707"/>
                    </a:lnTo>
                    <a:lnTo>
                      <a:pt x="1293" y="1752"/>
                    </a:lnTo>
                    <a:lnTo>
                      <a:pt x="1204" y="1787"/>
                    </a:lnTo>
                    <a:lnTo>
                      <a:pt x="1111" y="1812"/>
                    </a:lnTo>
                    <a:lnTo>
                      <a:pt x="1015" y="1828"/>
                    </a:lnTo>
                    <a:lnTo>
                      <a:pt x="915" y="1833"/>
                    </a:lnTo>
                    <a:lnTo>
                      <a:pt x="816" y="1828"/>
                    </a:lnTo>
                    <a:lnTo>
                      <a:pt x="718" y="1812"/>
                    </a:lnTo>
                    <a:lnTo>
                      <a:pt x="627" y="1787"/>
                    </a:lnTo>
                    <a:lnTo>
                      <a:pt x="537" y="1752"/>
                    </a:lnTo>
                    <a:lnTo>
                      <a:pt x="454" y="1707"/>
                    </a:lnTo>
                    <a:lnTo>
                      <a:pt x="375" y="1657"/>
                    </a:lnTo>
                    <a:lnTo>
                      <a:pt x="303" y="1597"/>
                    </a:lnTo>
                    <a:lnTo>
                      <a:pt x="236" y="1531"/>
                    </a:lnTo>
                    <a:lnTo>
                      <a:pt x="177" y="1459"/>
                    </a:lnTo>
                    <a:lnTo>
                      <a:pt x="124" y="1379"/>
                    </a:lnTo>
                    <a:lnTo>
                      <a:pt x="81" y="1295"/>
                    </a:lnTo>
                    <a:lnTo>
                      <a:pt x="47" y="1207"/>
                    </a:lnTo>
                    <a:lnTo>
                      <a:pt x="20" y="1113"/>
                    </a:lnTo>
                    <a:lnTo>
                      <a:pt x="6" y="1017"/>
                    </a:lnTo>
                    <a:lnTo>
                      <a:pt x="0" y="917"/>
                    </a:lnTo>
                    <a:lnTo>
                      <a:pt x="6" y="818"/>
                    </a:lnTo>
                    <a:lnTo>
                      <a:pt x="20" y="720"/>
                    </a:lnTo>
                    <a:lnTo>
                      <a:pt x="47" y="628"/>
                    </a:lnTo>
                    <a:lnTo>
                      <a:pt x="81" y="538"/>
                    </a:lnTo>
                    <a:lnTo>
                      <a:pt x="124" y="456"/>
                    </a:lnTo>
                    <a:lnTo>
                      <a:pt x="177" y="376"/>
                    </a:lnTo>
                    <a:lnTo>
                      <a:pt x="236" y="304"/>
                    </a:lnTo>
                    <a:lnTo>
                      <a:pt x="303" y="238"/>
                    </a:lnTo>
                    <a:lnTo>
                      <a:pt x="375" y="178"/>
                    </a:lnTo>
                    <a:lnTo>
                      <a:pt x="454" y="126"/>
                    </a:lnTo>
                    <a:lnTo>
                      <a:pt x="537" y="83"/>
                    </a:lnTo>
                    <a:lnTo>
                      <a:pt x="627" y="47"/>
                    </a:lnTo>
                    <a:lnTo>
                      <a:pt x="718" y="22"/>
                    </a:lnTo>
                    <a:lnTo>
                      <a:pt x="816" y="5"/>
                    </a:lnTo>
                    <a:lnTo>
                      <a:pt x="915" y="0"/>
                    </a:lnTo>
                    <a:close/>
                  </a:path>
                </a:pathLst>
              </a:custGeom>
              <a:grpFill/>
              <a:ln w="0">
                <a:noFill/>
                <a:prstDash val="solid"/>
                <a:round/>
                <a:headEnd/>
                <a:tailEnd/>
              </a:ln>
            </p:spPr>
            <p:txBody>
              <a:bodyPr vert="horz" wrap="square" lIns="182844" tIns="91422" rIns="182844" bIns="91422" numCol="1" anchor="t" anchorCtr="0" compatLnSpc="1">
                <a:prstTxWarp prst="textNoShape">
                  <a:avLst/>
                </a:prstTxWarp>
              </a:bodyPr>
              <a:lstStyle/>
              <a:p>
                <a:endParaRPr lang="en-US" sz="3300"/>
              </a:p>
            </p:txBody>
          </p:sp>
          <p:sp>
            <p:nvSpPr>
              <p:cNvPr id="23" name="Freeform 8"/>
              <p:cNvSpPr>
                <a:spLocks noEditPoints="1"/>
              </p:cNvSpPr>
              <p:nvPr/>
            </p:nvSpPr>
            <p:spPr bwMode="auto">
              <a:xfrm>
                <a:off x="2593" y="1220"/>
                <a:ext cx="403" cy="404"/>
              </a:xfrm>
              <a:custGeom>
                <a:avLst/>
                <a:gdLst>
                  <a:gd name="T0" fmla="*/ 355 w 807"/>
                  <a:gd name="T1" fmla="*/ 198 h 807"/>
                  <a:gd name="T2" fmla="*/ 272 w 807"/>
                  <a:gd name="T3" fmla="*/ 240 h 807"/>
                  <a:gd name="T4" fmla="*/ 215 w 807"/>
                  <a:gd name="T5" fmla="*/ 312 h 807"/>
                  <a:gd name="T6" fmla="*/ 193 w 807"/>
                  <a:gd name="T7" fmla="*/ 404 h 807"/>
                  <a:gd name="T8" fmla="*/ 215 w 807"/>
                  <a:gd name="T9" fmla="*/ 497 h 807"/>
                  <a:gd name="T10" fmla="*/ 272 w 807"/>
                  <a:gd name="T11" fmla="*/ 569 h 807"/>
                  <a:gd name="T12" fmla="*/ 355 w 807"/>
                  <a:gd name="T13" fmla="*/ 611 h 807"/>
                  <a:gd name="T14" fmla="*/ 452 w 807"/>
                  <a:gd name="T15" fmla="*/ 611 h 807"/>
                  <a:gd name="T16" fmla="*/ 537 w 807"/>
                  <a:gd name="T17" fmla="*/ 569 h 807"/>
                  <a:gd name="T18" fmla="*/ 594 w 807"/>
                  <a:gd name="T19" fmla="*/ 497 h 807"/>
                  <a:gd name="T20" fmla="*/ 616 w 807"/>
                  <a:gd name="T21" fmla="*/ 404 h 807"/>
                  <a:gd name="T22" fmla="*/ 594 w 807"/>
                  <a:gd name="T23" fmla="*/ 312 h 807"/>
                  <a:gd name="T24" fmla="*/ 537 w 807"/>
                  <a:gd name="T25" fmla="*/ 240 h 807"/>
                  <a:gd name="T26" fmla="*/ 452 w 807"/>
                  <a:gd name="T27" fmla="*/ 198 h 807"/>
                  <a:gd name="T28" fmla="*/ 404 w 807"/>
                  <a:gd name="T29" fmla="*/ 0 h 807"/>
                  <a:gd name="T30" fmla="*/ 531 w 807"/>
                  <a:gd name="T31" fmla="*/ 22 h 807"/>
                  <a:gd name="T32" fmla="*/ 643 w 807"/>
                  <a:gd name="T33" fmla="*/ 78 h 807"/>
                  <a:gd name="T34" fmla="*/ 729 w 807"/>
                  <a:gd name="T35" fmla="*/ 166 h 807"/>
                  <a:gd name="T36" fmla="*/ 787 w 807"/>
                  <a:gd name="T37" fmla="*/ 276 h 807"/>
                  <a:gd name="T38" fmla="*/ 807 w 807"/>
                  <a:gd name="T39" fmla="*/ 404 h 807"/>
                  <a:gd name="T40" fmla="*/ 787 w 807"/>
                  <a:gd name="T41" fmla="*/ 531 h 807"/>
                  <a:gd name="T42" fmla="*/ 729 w 807"/>
                  <a:gd name="T43" fmla="*/ 643 h 807"/>
                  <a:gd name="T44" fmla="*/ 643 w 807"/>
                  <a:gd name="T45" fmla="*/ 730 h 807"/>
                  <a:gd name="T46" fmla="*/ 531 w 807"/>
                  <a:gd name="T47" fmla="*/ 787 h 807"/>
                  <a:gd name="T48" fmla="*/ 404 w 807"/>
                  <a:gd name="T49" fmla="*/ 807 h 807"/>
                  <a:gd name="T50" fmla="*/ 278 w 807"/>
                  <a:gd name="T51" fmla="*/ 787 h 807"/>
                  <a:gd name="T52" fmla="*/ 166 w 807"/>
                  <a:gd name="T53" fmla="*/ 730 h 807"/>
                  <a:gd name="T54" fmla="*/ 78 w 807"/>
                  <a:gd name="T55" fmla="*/ 643 h 807"/>
                  <a:gd name="T56" fmla="*/ 22 w 807"/>
                  <a:gd name="T57" fmla="*/ 531 h 807"/>
                  <a:gd name="T58" fmla="*/ 0 w 807"/>
                  <a:gd name="T59" fmla="*/ 404 h 807"/>
                  <a:gd name="T60" fmla="*/ 22 w 807"/>
                  <a:gd name="T61" fmla="*/ 276 h 807"/>
                  <a:gd name="T62" fmla="*/ 78 w 807"/>
                  <a:gd name="T63" fmla="*/ 166 h 807"/>
                  <a:gd name="T64" fmla="*/ 166 w 807"/>
                  <a:gd name="T65" fmla="*/ 78 h 807"/>
                  <a:gd name="T66" fmla="*/ 278 w 807"/>
                  <a:gd name="T67" fmla="*/ 22 h 807"/>
                  <a:gd name="T68" fmla="*/ 404 w 807"/>
                  <a:gd name="T69"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7" h="807">
                    <a:moveTo>
                      <a:pt x="404" y="193"/>
                    </a:moveTo>
                    <a:lnTo>
                      <a:pt x="355" y="198"/>
                    </a:lnTo>
                    <a:lnTo>
                      <a:pt x="312" y="215"/>
                    </a:lnTo>
                    <a:lnTo>
                      <a:pt x="272" y="240"/>
                    </a:lnTo>
                    <a:lnTo>
                      <a:pt x="240" y="272"/>
                    </a:lnTo>
                    <a:lnTo>
                      <a:pt x="215" y="312"/>
                    </a:lnTo>
                    <a:lnTo>
                      <a:pt x="198" y="355"/>
                    </a:lnTo>
                    <a:lnTo>
                      <a:pt x="193" y="404"/>
                    </a:lnTo>
                    <a:lnTo>
                      <a:pt x="198" y="452"/>
                    </a:lnTo>
                    <a:lnTo>
                      <a:pt x="215" y="497"/>
                    </a:lnTo>
                    <a:lnTo>
                      <a:pt x="240" y="537"/>
                    </a:lnTo>
                    <a:lnTo>
                      <a:pt x="272" y="569"/>
                    </a:lnTo>
                    <a:lnTo>
                      <a:pt x="312" y="595"/>
                    </a:lnTo>
                    <a:lnTo>
                      <a:pt x="355" y="611"/>
                    </a:lnTo>
                    <a:lnTo>
                      <a:pt x="404" y="616"/>
                    </a:lnTo>
                    <a:lnTo>
                      <a:pt x="452" y="611"/>
                    </a:lnTo>
                    <a:lnTo>
                      <a:pt x="497" y="595"/>
                    </a:lnTo>
                    <a:lnTo>
                      <a:pt x="537" y="569"/>
                    </a:lnTo>
                    <a:lnTo>
                      <a:pt x="569" y="537"/>
                    </a:lnTo>
                    <a:lnTo>
                      <a:pt x="594" y="497"/>
                    </a:lnTo>
                    <a:lnTo>
                      <a:pt x="611" y="452"/>
                    </a:lnTo>
                    <a:lnTo>
                      <a:pt x="616" y="404"/>
                    </a:lnTo>
                    <a:lnTo>
                      <a:pt x="611" y="355"/>
                    </a:lnTo>
                    <a:lnTo>
                      <a:pt x="594" y="312"/>
                    </a:lnTo>
                    <a:lnTo>
                      <a:pt x="569" y="272"/>
                    </a:lnTo>
                    <a:lnTo>
                      <a:pt x="537" y="240"/>
                    </a:lnTo>
                    <a:lnTo>
                      <a:pt x="497" y="215"/>
                    </a:lnTo>
                    <a:lnTo>
                      <a:pt x="452" y="198"/>
                    </a:lnTo>
                    <a:lnTo>
                      <a:pt x="404" y="193"/>
                    </a:lnTo>
                    <a:close/>
                    <a:moveTo>
                      <a:pt x="404" y="0"/>
                    </a:moveTo>
                    <a:lnTo>
                      <a:pt x="470" y="6"/>
                    </a:lnTo>
                    <a:lnTo>
                      <a:pt x="531" y="22"/>
                    </a:lnTo>
                    <a:lnTo>
                      <a:pt x="589" y="45"/>
                    </a:lnTo>
                    <a:lnTo>
                      <a:pt x="643" y="78"/>
                    </a:lnTo>
                    <a:lnTo>
                      <a:pt x="690" y="119"/>
                    </a:lnTo>
                    <a:lnTo>
                      <a:pt x="729" y="166"/>
                    </a:lnTo>
                    <a:lnTo>
                      <a:pt x="762" y="218"/>
                    </a:lnTo>
                    <a:lnTo>
                      <a:pt x="787" y="276"/>
                    </a:lnTo>
                    <a:lnTo>
                      <a:pt x="803" y="339"/>
                    </a:lnTo>
                    <a:lnTo>
                      <a:pt x="807" y="404"/>
                    </a:lnTo>
                    <a:lnTo>
                      <a:pt x="803" y="470"/>
                    </a:lnTo>
                    <a:lnTo>
                      <a:pt x="787" y="531"/>
                    </a:lnTo>
                    <a:lnTo>
                      <a:pt x="762" y="589"/>
                    </a:lnTo>
                    <a:lnTo>
                      <a:pt x="729" y="643"/>
                    </a:lnTo>
                    <a:lnTo>
                      <a:pt x="690" y="690"/>
                    </a:lnTo>
                    <a:lnTo>
                      <a:pt x="643" y="730"/>
                    </a:lnTo>
                    <a:lnTo>
                      <a:pt x="589" y="762"/>
                    </a:lnTo>
                    <a:lnTo>
                      <a:pt x="531" y="787"/>
                    </a:lnTo>
                    <a:lnTo>
                      <a:pt x="470" y="802"/>
                    </a:lnTo>
                    <a:lnTo>
                      <a:pt x="404" y="807"/>
                    </a:lnTo>
                    <a:lnTo>
                      <a:pt x="339" y="802"/>
                    </a:lnTo>
                    <a:lnTo>
                      <a:pt x="278" y="787"/>
                    </a:lnTo>
                    <a:lnTo>
                      <a:pt x="218" y="762"/>
                    </a:lnTo>
                    <a:lnTo>
                      <a:pt x="166" y="730"/>
                    </a:lnTo>
                    <a:lnTo>
                      <a:pt x="119" y="690"/>
                    </a:lnTo>
                    <a:lnTo>
                      <a:pt x="78" y="643"/>
                    </a:lnTo>
                    <a:lnTo>
                      <a:pt x="45" y="589"/>
                    </a:lnTo>
                    <a:lnTo>
                      <a:pt x="22" y="531"/>
                    </a:lnTo>
                    <a:lnTo>
                      <a:pt x="6" y="470"/>
                    </a:lnTo>
                    <a:lnTo>
                      <a:pt x="0" y="404"/>
                    </a:lnTo>
                    <a:lnTo>
                      <a:pt x="6" y="339"/>
                    </a:lnTo>
                    <a:lnTo>
                      <a:pt x="22" y="276"/>
                    </a:lnTo>
                    <a:lnTo>
                      <a:pt x="45" y="218"/>
                    </a:lnTo>
                    <a:lnTo>
                      <a:pt x="78" y="166"/>
                    </a:lnTo>
                    <a:lnTo>
                      <a:pt x="119" y="119"/>
                    </a:lnTo>
                    <a:lnTo>
                      <a:pt x="166" y="78"/>
                    </a:lnTo>
                    <a:lnTo>
                      <a:pt x="218" y="45"/>
                    </a:lnTo>
                    <a:lnTo>
                      <a:pt x="278" y="22"/>
                    </a:lnTo>
                    <a:lnTo>
                      <a:pt x="339" y="6"/>
                    </a:lnTo>
                    <a:lnTo>
                      <a:pt x="404" y="0"/>
                    </a:lnTo>
                    <a:close/>
                  </a:path>
                </a:pathLst>
              </a:custGeom>
              <a:grpFill/>
              <a:ln w="0">
                <a:noFill/>
                <a:prstDash val="solid"/>
                <a:round/>
                <a:headEnd/>
                <a:tailEnd/>
              </a:ln>
            </p:spPr>
            <p:txBody>
              <a:bodyPr vert="horz" wrap="square" lIns="182844" tIns="91422" rIns="182844" bIns="91422" numCol="1" anchor="t" anchorCtr="0" compatLnSpc="1">
                <a:prstTxWarp prst="textNoShape">
                  <a:avLst/>
                </a:prstTxWarp>
              </a:bodyPr>
              <a:lstStyle/>
              <a:p>
                <a:endParaRPr lang="en-US" sz="3300"/>
              </a:p>
            </p:txBody>
          </p:sp>
        </p:grpSp>
      </p:grpSp>
      <p:grpSp>
        <p:nvGrpSpPr>
          <p:cNvPr id="52" name="Group 51"/>
          <p:cNvGrpSpPr/>
          <p:nvPr/>
        </p:nvGrpSpPr>
        <p:grpSpPr>
          <a:xfrm>
            <a:off x="4470245" y="6870798"/>
            <a:ext cx="7107552" cy="1615826"/>
            <a:chOff x="2339972" y="2204894"/>
            <a:chExt cx="3554470" cy="808071"/>
          </a:xfrm>
        </p:grpSpPr>
        <p:sp>
          <p:nvSpPr>
            <p:cNvPr id="10" name="TextBox 9"/>
            <p:cNvSpPr txBox="1"/>
            <p:nvPr/>
          </p:nvSpPr>
          <p:spPr>
            <a:xfrm>
              <a:off x="3140584" y="2204894"/>
              <a:ext cx="2753858" cy="808071"/>
            </a:xfrm>
            <a:prstGeom prst="rect">
              <a:avLst/>
            </a:prstGeom>
            <a:noFill/>
          </p:spPr>
          <p:txBody>
            <a:bodyPr wrap="square" rtlCol="0">
              <a:spAutoFit/>
            </a:bodyPr>
            <a:lstStyle/>
            <a:p>
              <a:r>
                <a:rPr lang="en-US" sz="3300" b="1" spc="-150" dirty="0">
                  <a:solidFill>
                    <a:schemeClr val="tx1">
                      <a:lumMod val="65000"/>
                      <a:lumOff val="35000"/>
                    </a:schemeClr>
                  </a:solidFill>
                </a:rPr>
                <a:t>of ND young adults age </a:t>
              </a:r>
            </a:p>
            <a:p>
              <a:r>
                <a:rPr lang="en-US" sz="3300" b="1" spc="-150" dirty="0">
                  <a:solidFill>
                    <a:schemeClr val="tx1">
                      <a:lumMod val="65000"/>
                      <a:lumOff val="35000"/>
                    </a:schemeClr>
                  </a:solidFill>
                </a:rPr>
                <a:t>18-29 report using alcohol in the past 30 days</a:t>
              </a:r>
              <a:endParaRPr lang="en-US" sz="3300" b="1" spc="-150" baseline="30000" dirty="0">
                <a:solidFill>
                  <a:schemeClr val="tx1">
                    <a:lumMod val="65000"/>
                    <a:lumOff val="35000"/>
                  </a:schemeClr>
                </a:solidFill>
              </a:endParaRPr>
            </a:p>
          </p:txBody>
        </p:sp>
        <p:grpSp>
          <p:nvGrpSpPr>
            <p:cNvPr id="28" name="Group 11"/>
            <p:cNvGrpSpPr>
              <a:grpSpLocks noChangeAspect="1"/>
            </p:cNvGrpSpPr>
            <p:nvPr/>
          </p:nvGrpSpPr>
          <p:grpSpPr bwMode="auto">
            <a:xfrm>
              <a:off x="2339972" y="2401257"/>
              <a:ext cx="204945" cy="458997"/>
              <a:chOff x="3002" y="-30"/>
              <a:chExt cx="1323" cy="2963"/>
            </a:xfrm>
            <a:solidFill>
              <a:schemeClr val="bg1"/>
            </a:solidFill>
          </p:grpSpPr>
          <p:sp>
            <p:nvSpPr>
              <p:cNvPr id="31" name="Freeform 13"/>
              <p:cNvSpPr>
                <a:spLocks noEditPoints="1"/>
              </p:cNvSpPr>
              <p:nvPr/>
            </p:nvSpPr>
            <p:spPr bwMode="auto">
              <a:xfrm>
                <a:off x="3002" y="-30"/>
                <a:ext cx="1323" cy="2963"/>
              </a:xfrm>
              <a:custGeom>
                <a:avLst/>
                <a:gdLst>
                  <a:gd name="T0" fmla="*/ 236 w 2647"/>
                  <a:gd name="T1" fmla="*/ 1750 h 5927"/>
                  <a:gd name="T2" fmla="*/ 191 w 2647"/>
                  <a:gd name="T3" fmla="*/ 1838 h 5927"/>
                  <a:gd name="T4" fmla="*/ 213 w 2647"/>
                  <a:gd name="T5" fmla="*/ 4818 h 5927"/>
                  <a:gd name="T6" fmla="*/ 313 w 2647"/>
                  <a:gd name="T7" fmla="*/ 5113 h 5927"/>
                  <a:gd name="T8" fmla="*/ 488 w 2647"/>
                  <a:gd name="T9" fmla="*/ 5366 h 5927"/>
                  <a:gd name="T10" fmla="*/ 722 w 2647"/>
                  <a:gd name="T11" fmla="*/ 5562 h 5927"/>
                  <a:gd name="T12" fmla="*/ 1005 w 2647"/>
                  <a:gd name="T13" fmla="*/ 5690 h 5927"/>
                  <a:gd name="T14" fmla="*/ 1322 w 2647"/>
                  <a:gd name="T15" fmla="*/ 5736 h 5927"/>
                  <a:gd name="T16" fmla="*/ 1639 w 2647"/>
                  <a:gd name="T17" fmla="*/ 5690 h 5927"/>
                  <a:gd name="T18" fmla="*/ 1922 w 2647"/>
                  <a:gd name="T19" fmla="*/ 5562 h 5927"/>
                  <a:gd name="T20" fmla="*/ 2158 w 2647"/>
                  <a:gd name="T21" fmla="*/ 5366 h 5927"/>
                  <a:gd name="T22" fmla="*/ 2333 w 2647"/>
                  <a:gd name="T23" fmla="*/ 5113 h 5927"/>
                  <a:gd name="T24" fmla="*/ 2434 w 2647"/>
                  <a:gd name="T25" fmla="*/ 4818 h 5927"/>
                  <a:gd name="T26" fmla="*/ 2454 w 2647"/>
                  <a:gd name="T27" fmla="*/ 1838 h 5927"/>
                  <a:gd name="T28" fmla="*/ 2411 w 2647"/>
                  <a:gd name="T29" fmla="*/ 1750 h 5927"/>
                  <a:gd name="T30" fmla="*/ 299 w 2647"/>
                  <a:gd name="T31" fmla="*/ 1728 h 5927"/>
                  <a:gd name="T32" fmla="*/ 499 w 2647"/>
                  <a:gd name="T33" fmla="*/ 197 h 5927"/>
                  <a:gd name="T34" fmla="*/ 2148 w 2647"/>
                  <a:gd name="T35" fmla="*/ 1537 h 5927"/>
                  <a:gd name="T36" fmla="*/ 2144 w 2647"/>
                  <a:gd name="T37" fmla="*/ 193 h 5927"/>
                  <a:gd name="T38" fmla="*/ 504 w 2647"/>
                  <a:gd name="T39" fmla="*/ 0 h 5927"/>
                  <a:gd name="T40" fmla="*/ 2229 w 2647"/>
                  <a:gd name="T41" fmla="*/ 22 h 5927"/>
                  <a:gd name="T42" fmla="*/ 2319 w 2647"/>
                  <a:gd name="T43" fmla="*/ 112 h 5927"/>
                  <a:gd name="T44" fmla="*/ 2339 w 2647"/>
                  <a:gd name="T45" fmla="*/ 1537 h 5927"/>
                  <a:gd name="T46" fmla="*/ 2450 w 2647"/>
                  <a:gd name="T47" fmla="*/ 1555 h 5927"/>
                  <a:gd name="T48" fmla="*/ 2575 w 2647"/>
                  <a:gd name="T49" fmla="*/ 1643 h 5927"/>
                  <a:gd name="T50" fmla="*/ 2641 w 2647"/>
                  <a:gd name="T51" fmla="*/ 1784 h 5927"/>
                  <a:gd name="T52" fmla="*/ 2641 w 2647"/>
                  <a:gd name="T53" fmla="*/ 4722 h 5927"/>
                  <a:gd name="T54" fmla="*/ 2564 w 2647"/>
                  <a:gd name="T55" fmla="*/ 5065 h 5927"/>
                  <a:gd name="T56" fmla="*/ 2403 w 2647"/>
                  <a:gd name="T57" fmla="*/ 5366 h 5927"/>
                  <a:gd name="T58" fmla="*/ 2175 w 2647"/>
                  <a:gd name="T59" fmla="*/ 5615 h 5927"/>
                  <a:gd name="T60" fmla="*/ 1890 w 2647"/>
                  <a:gd name="T61" fmla="*/ 5799 h 5927"/>
                  <a:gd name="T62" fmla="*/ 1560 w 2647"/>
                  <a:gd name="T63" fmla="*/ 5905 h 5927"/>
                  <a:gd name="T64" fmla="*/ 1202 w 2647"/>
                  <a:gd name="T65" fmla="*/ 5921 h 5927"/>
                  <a:gd name="T66" fmla="*/ 861 w 2647"/>
                  <a:gd name="T67" fmla="*/ 5844 h 5927"/>
                  <a:gd name="T68" fmla="*/ 560 w 2647"/>
                  <a:gd name="T69" fmla="*/ 5685 h 5927"/>
                  <a:gd name="T70" fmla="*/ 312 w 2647"/>
                  <a:gd name="T71" fmla="*/ 5456 h 5927"/>
                  <a:gd name="T72" fmla="*/ 128 w 2647"/>
                  <a:gd name="T73" fmla="*/ 5169 h 5927"/>
                  <a:gd name="T74" fmla="*/ 22 w 2647"/>
                  <a:gd name="T75" fmla="*/ 4839 h 5927"/>
                  <a:gd name="T76" fmla="*/ 0 w 2647"/>
                  <a:gd name="T77" fmla="*/ 1838 h 5927"/>
                  <a:gd name="T78" fmla="*/ 41 w 2647"/>
                  <a:gd name="T79" fmla="*/ 1686 h 5927"/>
                  <a:gd name="T80" fmla="*/ 148 w 2647"/>
                  <a:gd name="T81" fmla="*/ 1578 h 5927"/>
                  <a:gd name="T82" fmla="*/ 299 w 2647"/>
                  <a:gd name="T83" fmla="*/ 1537 h 5927"/>
                  <a:gd name="T84" fmla="*/ 312 w 2647"/>
                  <a:gd name="T85" fmla="*/ 153 h 5927"/>
                  <a:gd name="T86" fmla="*/ 380 w 2647"/>
                  <a:gd name="T87" fmla="*/ 45 h 5927"/>
                  <a:gd name="T88" fmla="*/ 504 w 2647"/>
                  <a:gd name="T89" fmla="*/ 0 h 5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47" h="5927">
                    <a:moveTo>
                      <a:pt x="299" y="1728"/>
                    </a:moveTo>
                    <a:lnTo>
                      <a:pt x="265" y="1733"/>
                    </a:lnTo>
                    <a:lnTo>
                      <a:pt x="236" y="1750"/>
                    </a:lnTo>
                    <a:lnTo>
                      <a:pt x="213" y="1773"/>
                    </a:lnTo>
                    <a:lnTo>
                      <a:pt x="196" y="1804"/>
                    </a:lnTo>
                    <a:lnTo>
                      <a:pt x="191" y="1838"/>
                    </a:lnTo>
                    <a:lnTo>
                      <a:pt x="191" y="4603"/>
                    </a:lnTo>
                    <a:lnTo>
                      <a:pt x="196" y="4711"/>
                    </a:lnTo>
                    <a:lnTo>
                      <a:pt x="213" y="4818"/>
                    </a:lnTo>
                    <a:lnTo>
                      <a:pt x="236" y="4920"/>
                    </a:lnTo>
                    <a:lnTo>
                      <a:pt x="270" y="5020"/>
                    </a:lnTo>
                    <a:lnTo>
                      <a:pt x="313" y="5113"/>
                    </a:lnTo>
                    <a:lnTo>
                      <a:pt x="364" y="5204"/>
                    </a:lnTo>
                    <a:lnTo>
                      <a:pt x="422" y="5286"/>
                    </a:lnTo>
                    <a:lnTo>
                      <a:pt x="488" y="5366"/>
                    </a:lnTo>
                    <a:lnTo>
                      <a:pt x="560" y="5438"/>
                    </a:lnTo>
                    <a:lnTo>
                      <a:pt x="638" y="5505"/>
                    </a:lnTo>
                    <a:lnTo>
                      <a:pt x="722" y="5562"/>
                    </a:lnTo>
                    <a:lnTo>
                      <a:pt x="813" y="5613"/>
                    </a:lnTo>
                    <a:lnTo>
                      <a:pt x="906" y="5656"/>
                    </a:lnTo>
                    <a:lnTo>
                      <a:pt x="1005" y="5690"/>
                    </a:lnTo>
                    <a:lnTo>
                      <a:pt x="1108" y="5714"/>
                    </a:lnTo>
                    <a:lnTo>
                      <a:pt x="1214" y="5730"/>
                    </a:lnTo>
                    <a:lnTo>
                      <a:pt x="1322" y="5736"/>
                    </a:lnTo>
                    <a:lnTo>
                      <a:pt x="1432" y="5730"/>
                    </a:lnTo>
                    <a:lnTo>
                      <a:pt x="1537" y="5714"/>
                    </a:lnTo>
                    <a:lnTo>
                      <a:pt x="1639" y="5690"/>
                    </a:lnTo>
                    <a:lnTo>
                      <a:pt x="1739" y="5656"/>
                    </a:lnTo>
                    <a:lnTo>
                      <a:pt x="1834" y="5613"/>
                    </a:lnTo>
                    <a:lnTo>
                      <a:pt x="1922" y="5562"/>
                    </a:lnTo>
                    <a:lnTo>
                      <a:pt x="2007" y="5505"/>
                    </a:lnTo>
                    <a:lnTo>
                      <a:pt x="2086" y="5438"/>
                    </a:lnTo>
                    <a:lnTo>
                      <a:pt x="2158" y="5366"/>
                    </a:lnTo>
                    <a:lnTo>
                      <a:pt x="2223" y="5286"/>
                    </a:lnTo>
                    <a:lnTo>
                      <a:pt x="2283" y="5204"/>
                    </a:lnTo>
                    <a:lnTo>
                      <a:pt x="2333" y="5113"/>
                    </a:lnTo>
                    <a:lnTo>
                      <a:pt x="2375" y="5020"/>
                    </a:lnTo>
                    <a:lnTo>
                      <a:pt x="2409" y="4920"/>
                    </a:lnTo>
                    <a:lnTo>
                      <a:pt x="2434" y="4818"/>
                    </a:lnTo>
                    <a:lnTo>
                      <a:pt x="2448" y="4711"/>
                    </a:lnTo>
                    <a:lnTo>
                      <a:pt x="2454" y="4603"/>
                    </a:lnTo>
                    <a:lnTo>
                      <a:pt x="2454" y="1838"/>
                    </a:lnTo>
                    <a:lnTo>
                      <a:pt x="2448" y="1804"/>
                    </a:lnTo>
                    <a:lnTo>
                      <a:pt x="2434" y="1773"/>
                    </a:lnTo>
                    <a:lnTo>
                      <a:pt x="2411" y="1750"/>
                    </a:lnTo>
                    <a:lnTo>
                      <a:pt x="2380" y="1733"/>
                    </a:lnTo>
                    <a:lnTo>
                      <a:pt x="2346" y="1728"/>
                    </a:lnTo>
                    <a:lnTo>
                      <a:pt x="299" y="1728"/>
                    </a:lnTo>
                    <a:close/>
                    <a:moveTo>
                      <a:pt x="504" y="193"/>
                    </a:moveTo>
                    <a:lnTo>
                      <a:pt x="501" y="193"/>
                    </a:lnTo>
                    <a:lnTo>
                      <a:pt x="499" y="197"/>
                    </a:lnTo>
                    <a:lnTo>
                      <a:pt x="497" y="198"/>
                    </a:lnTo>
                    <a:lnTo>
                      <a:pt x="497" y="1537"/>
                    </a:lnTo>
                    <a:lnTo>
                      <a:pt x="2148" y="1537"/>
                    </a:lnTo>
                    <a:lnTo>
                      <a:pt x="2148" y="198"/>
                    </a:lnTo>
                    <a:lnTo>
                      <a:pt x="2146" y="197"/>
                    </a:lnTo>
                    <a:lnTo>
                      <a:pt x="2144" y="193"/>
                    </a:lnTo>
                    <a:lnTo>
                      <a:pt x="2140" y="193"/>
                    </a:lnTo>
                    <a:lnTo>
                      <a:pt x="504" y="193"/>
                    </a:lnTo>
                    <a:close/>
                    <a:moveTo>
                      <a:pt x="504" y="0"/>
                    </a:moveTo>
                    <a:lnTo>
                      <a:pt x="2140" y="0"/>
                    </a:lnTo>
                    <a:lnTo>
                      <a:pt x="2187" y="5"/>
                    </a:lnTo>
                    <a:lnTo>
                      <a:pt x="2229" y="22"/>
                    </a:lnTo>
                    <a:lnTo>
                      <a:pt x="2265" y="45"/>
                    </a:lnTo>
                    <a:lnTo>
                      <a:pt x="2295" y="76"/>
                    </a:lnTo>
                    <a:lnTo>
                      <a:pt x="2319" y="112"/>
                    </a:lnTo>
                    <a:lnTo>
                      <a:pt x="2333" y="153"/>
                    </a:lnTo>
                    <a:lnTo>
                      <a:pt x="2339" y="198"/>
                    </a:lnTo>
                    <a:lnTo>
                      <a:pt x="2339" y="1537"/>
                    </a:lnTo>
                    <a:lnTo>
                      <a:pt x="2346" y="1537"/>
                    </a:lnTo>
                    <a:lnTo>
                      <a:pt x="2400" y="1542"/>
                    </a:lnTo>
                    <a:lnTo>
                      <a:pt x="2450" y="1555"/>
                    </a:lnTo>
                    <a:lnTo>
                      <a:pt x="2497" y="1578"/>
                    </a:lnTo>
                    <a:lnTo>
                      <a:pt x="2538" y="1607"/>
                    </a:lnTo>
                    <a:lnTo>
                      <a:pt x="2575" y="1643"/>
                    </a:lnTo>
                    <a:lnTo>
                      <a:pt x="2605" y="1686"/>
                    </a:lnTo>
                    <a:lnTo>
                      <a:pt x="2627" y="1733"/>
                    </a:lnTo>
                    <a:lnTo>
                      <a:pt x="2641" y="1784"/>
                    </a:lnTo>
                    <a:lnTo>
                      <a:pt x="2647" y="1838"/>
                    </a:lnTo>
                    <a:lnTo>
                      <a:pt x="2647" y="4603"/>
                    </a:lnTo>
                    <a:lnTo>
                      <a:pt x="2641" y="4722"/>
                    </a:lnTo>
                    <a:lnTo>
                      <a:pt x="2625" y="4839"/>
                    </a:lnTo>
                    <a:lnTo>
                      <a:pt x="2598" y="4955"/>
                    </a:lnTo>
                    <a:lnTo>
                      <a:pt x="2564" y="5065"/>
                    </a:lnTo>
                    <a:lnTo>
                      <a:pt x="2519" y="5169"/>
                    </a:lnTo>
                    <a:lnTo>
                      <a:pt x="2465" y="5270"/>
                    </a:lnTo>
                    <a:lnTo>
                      <a:pt x="2403" y="5366"/>
                    </a:lnTo>
                    <a:lnTo>
                      <a:pt x="2335" y="5456"/>
                    </a:lnTo>
                    <a:lnTo>
                      <a:pt x="2257" y="5539"/>
                    </a:lnTo>
                    <a:lnTo>
                      <a:pt x="2175" y="5615"/>
                    </a:lnTo>
                    <a:lnTo>
                      <a:pt x="2086" y="5685"/>
                    </a:lnTo>
                    <a:lnTo>
                      <a:pt x="1991" y="5746"/>
                    </a:lnTo>
                    <a:lnTo>
                      <a:pt x="1890" y="5799"/>
                    </a:lnTo>
                    <a:lnTo>
                      <a:pt x="1784" y="5844"/>
                    </a:lnTo>
                    <a:lnTo>
                      <a:pt x="1674" y="5880"/>
                    </a:lnTo>
                    <a:lnTo>
                      <a:pt x="1560" y="5905"/>
                    </a:lnTo>
                    <a:lnTo>
                      <a:pt x="1443" y="5921"/>
                    </a:lnTo>
                    <a:lnTo>
                      <a:pt x="1322" y="5927"/>
                    </a:lnTo>
                    <a:lnTo>
                      <a:pt x="1202" y="5921"/>
                    </a:lnTo>
                    <a:lnTo>
                      <a:pt x="1085" y="5905"/>
                    </a:lnTo>
                    <a:lnTo>
                      <a:pt x="971" y="5880"/>
                    </a:lnTo>
                    <a:lnTo>
                      <a:pt x="861" y="5844"/>
                    </a:lnTo>
                    <a:lnTo>
                      <a:pt x="757" y="5799"/>
                    </a:lnTo>
                    <a:lnTo>
                      <a:pt x="656" y="5746"/>
                    </a:lnTo>
                    <a:lnTo>
                      <a:pt x="560" y="5685"/>
                    </a:lnTo>
                    <a:lnTo>
                      <a:pt x="470" y="5615"/>
                    </a:lnTo>
                    <a:lnTo>
                      <a:pt x="387" y="5539"/>
                    </a:lnTo>
                    <a:lnTo>
                      <a:pt x="312" y="5456"/>
                    </a:lnTo>
                    <a:lnTo>
                      <a:pt x="241" y="5366"/>
                    </a:lnTo>
                    <a:lnTo>
                      <a:pt x="180" y="5270"/>
                    </a:lnTo>
                    <a:lnTo>
                      <a:pt x="128" y="5169"/>
                    </a:lnTo>
                    <a:lnTo>
                      <a:pt x="83" y="5065"/>
                    </a:lnTo>
                    <a:lnTo>
                      <a:pt x="47" y="4955"/>
                    </a:lnTo>
                    <a:lnTo>
                      <a:pt x="22" y="4839"/>
                    </a:lnTo>
                    <a:lnTo>
                      <a:pt x="5" y="4722"/>
                    </a:lnTo>
                    <a:lnTo>
                      <a:pt x="0" y="4603"/>
                    </a:lnTo>
                    <a:lnTo>
                      <a:pt x="0" y="1838"/>
                    </a:lnTo>
                    <a:lnTo>
                      <a:pt x="4" y="1784"/>
                    </a:lnTo>
                    <a:lnTo>
                      <a:pt x="18" y="1733"/>
                    </a:lnTo>
                    <a:lnTo>
                      <a:pt x="41" y="1686"/>
                    </a:lnTo>
                    <a:lnTo>
                      <a:pt x="70" y="1643"/>
                    </a:lnTo>
                    <a:lnTo>
                      <a:pt x="106" y="1607"/>
                    </a:lnTo>
                    <a:lnTo>
                      <a:pt x="148" y="1578"/>
                    </a:lnTo>
                    <a:lnTo>
                      <a:pt x="195" y="1555"/>
                    </a:lnTo>
                    <a:lnTo>
                      <a:pt x="247" y="1542"/>
                    </a:lnTo>
                    <a:lnTo>
                      <a:pt x="299" y="1537"/>
                    </a:lnTo>
                    <a:lnTo>
                      <a:pt x="306" y="1537"/>
                    </a:lnTo>
                    <a:lnTo>
                      <a:pt x="306" y="198"/>
                    </a:lnTo>
                    <a:lnTo>
                      <a:pt x="312" y="153"/>
                    </a:lnTo>
                    <a:lnTo>
                      <a:pt x="326" y="112"/>
                    </a:lnTo>
                    <a:lnTo>
                      <a:pt x="350" y="76"/>
                    </a:lnTo>
                    <a:lnTo>
                      <a:pt x="380" y="45"/>
                    </a:lnTo>
                    <a:lnTo>
                      <a:pt x="418" y="22"/>
                    </a:lnTo>
                    <a:lnTo>
                      <a:pt x="459" y="5"/>
                    </a:lnTo>
                    <a:lnTo>
                      <a:pt x="504" y="0"/>
                    </a:lnTo>
                    <a:close/>
                  </a:path>
                </a:pathLst>
              </a:custGeom>
              <a:grpFill/>
              <a:ln w="0">
                <a:noFill/>
                <a:prstDash val="solid"/>
                <a:round/>
                <a:headEnd/>
                <a:tailEnd/>
              </a:ln>
            </p:spPr>
            <p:txBody>
              <a:bodyPr vert="horz" wrap="square" lIns="182844" tIns="91422" rIns="182844" bIns="91422" numCol="1" anchor="t" anchorCtr="0" compatLnSpc="1">
                <a:prstTxWarp prst="textNoShape">
                  <a:avLst/>
                </a:prstTxWarp>
              </a:bodyPr>
              <a:lstStyle/>
              <a:p>
                <a:endParaRPr lang="en-US" sz="3300">
                  <a:solidFill>
                    <a:schemeClr val="bg1"/>
                  </a:solidFill>
                </a:endParaRPr>
              </a:p>
            </p:txBody>
          </p:sp>
          <p:sp>
            <p:nvSpPr>
              <p:cNvPr id="32" name="Freeform 14"/>
              <p:cNvSpPr>
                <a:spLocks/>
              </p:cNvSpPr>
              <p:nvPr/>
            </p:nvSpPr>
            <p:spPr bwMode="auto">
              <a:xfrm>
                <a:off x="3360" y="174"/>
                <a:ext cx="96" cy="301"/>
              </a:xfrm>
              <a:custGeom>
                <a:avLst/>
                <a:gdLst>
                  <a:gd name="T0" fmla="*/ 96 w 193"/>
                  <a:gd name="T1" fmla="*/ 0 h 603"/>
                  <a:gd name="T2" fmla="*/ 126 w 193"/>
                  <a:gd name="T3" fmla="*/ 6 h 603"/>
                  <a:gd name="T4" fmla="*/ 153 w 193"/>
                  <a:gd name="T5" fmla="*/ 20 h 603"/>
                  <a:gd name="T6" fmla="*/ 173 w 193"/>
                  <a:gd name="T7" fmla="*/ 40 h 603"/>
                  <a:gd name="T8" fmla="*/ 188 w 193"/>
                  <a:gd name="T9" fmla="*/ 67 h 603"/>
                  <a:gd name="T10" fmla="*/ 193 w 193"/>
                  <a:gd name="T11" fmla="*/ 98 h 603"/>
                  <a:gd name="T12" fmla="*/ 193 w 193"/>
                  <a:gd name="T13" fmla="*/ 507 h 603"/>
                  <a:gd name="T14" fmla="*/ 188 w 193"/>
                  <a:gd name="T15" fmla="*/ 538 h 603"/>
                  <a:gd name="T16" fmla="*/ 173 w 193"/>
                  <a:gd name="T17" fmla="*/ 563 h 603"/>
                  <a:gd name="T18" fmla="*/ 153 w 193"/>
                  <a:gd name="T19" fmla="*/ 585 h 603"/>
                  <a:gd name="T20" fmla="*/ 126 w 193"/>
                  <a:gd name="T21" fmla="*/ 597 h 603"/>
                  <a:gd name="T22" fmla="*/ 96 w 193"/>
                  <a:gd name="T23" fmla="*/ 603 h 603"/>
                  <a:gd name="T24" fmla="*/ 67 w 193"/>
                  <a:gd name="T25" fmla="*/ 597 h 603"/>
                  <a:gd name="T26" fmla="*/ 40 w 193"/>
                  <a:gd name="T27" fmla="*/ 585 h 603"/>
                  <a:gd name="T28" fmla="*/ 18 w 193"/>
                  <a:gd name="T29" fmla="*/ 563 h 603"/>
                  <a:gd name="T30" fmla="*/ 6 w 193"/>
                  <a:gd name="T31" fmla="*/ 538 h 603"/>
                  <a:gd name="T32" fmla="*/ 0 w 193"/>
                  <a:gd name="T33" fmla="*/ 507 h 603"/>
                  <a:gd name="T34" fmla="*/ 0 w 193"/>
                  <a:gd name="T35" fmla="*/ 98 h 603"/>
                  <a:gd name="T36" fmla="*/ 6 w 193"/>
                  <a:gd name="T37" fmla="*/ 67 h 603"/>
                  <a:gd name="T38" fmla="*/ 18 w 193"/>
                  <a:gd name="T39" fmla="*/ 40 h 603"/>
                  <a:gd name="T40" fmla="*/ 40 w 193"/>
                  <a:gd name="T41" fmla="*/ 20 h 603"/>
                  <a:gd name="T42" fmla="*/ 67 w 193"/>
                  <a:gd name="T43" fmla="*/ 6 h 603"/>
                  <a:gd name="T44" fmla="*/ 96 w 193"/>
                  <a:gd name="T4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3" h="603">
                    <a:moveTo>
                      <a:pt x="96" y="0"/>
                    </a:moveTo>
                    <a:lnTo>
                      <a:pt x="126" y="6"/>
                    </a:lnTo>
                    <a:lnTo>
                      <a:pt x="153" y="20"/>
                    </a:lnTo>
                    <a:lnTo>
                      <a:pt x="173" y="40"/>
                    </a:lnTo>
                    <a:lnTo>
                      <a:pt x="188" y="67"/>
                    </a:lnTo>
                    <a:lnTo>
                      <a:pt x="193" y="98"/>
                    </a:lnTo>
                    <a:lnTo>
                      <a:pt x="193" y="507"/>
                    </a:lnTo>
                    <a:lnTo>
                      <a:pt x="188" y="538"/>
                    </a:lnTo>
                    <a:lnTo>
                      <a:pt x="173" y="563"/>
                    </a:lnTo>
                    <a:lnTo>
                      <a:pt x="153" y="585"/>
                    </a:lnTo>
                    <a:lnTo>
                      <a:pt x="126" y="597"/>
                    </a:lnTo>
                    <a:lnTo>
                      <a:pt x="96" y="603"/>
                    </a:lnTo>
                    <a:lnTo>
                      <a:pt x="67" y="597"/>
                    </a:lnTo>
                    <a:lnTo>
                      <a:pt x="40" y="585"/>
                    </a:lnTo>
                    <a:lnTo>
                      <a:pt x="18" y="563"/>
                    </a:lnTo>
                    <a:lnTo>
                      <a:pt x="6" y="538"/>
                    </a:lnTo>
                    <a:lnTo>
                      <a:pt x="0" y="507"/>
                    </a:lnTo>
                    <a:lnTo>
                      <a:pt x="0" y="98"/>
                    </a:lnTo>
                    <a:lnTo>
                      <a:pt x="6" y="67"/>
                    </a:lnTo>
                    <a:lnTo>
                      <a:pt x="18" y="40"/>
                    </a:lnTo>
                    <a:lnTo>
                      <a:pt x="40" y="20"/>
                    </a:lnTo>
                    <a:lnTo>
                      <a:pt x="67" y="6"/>
                    </a:lnTo>
                    <a:lnTo>
                      <a:pt x="96" y="0"/>
                    </a:lnTo>
                    <a:close/>
                  </a:path>
                </a:pathLst>
              </a:custGeom>
              <a:grpFill/>
              <a:ln w="0">
                <a:noFill/>
                <a:prstDash val="solid"/>
                <a:round/>
                <a:headEnd/>
                <a:tailEnd/>
              </a:ln>
            </p:spPr>
            <p:txBody>
              <a:bodyPr vert="horz" wrap="square" lIns="182844" tIns="91422" rIns="182844" bIns="91422" numCol="1" anchor="t" anchorCtr="0" compatLnSpc="1">
                <a:prstTxWarp prst="textNoShape">
                  <a:avLst/>
                </a:prstTxWarp>
              </a:bodyPr>
              <a:lstStyle/>
              <a:p>
                <a:endParaRPr lang="en-US" sz="3300">
                  <a:solidFill>
                    <a:schemeClr val="bg1"/>
                  </a:solidFill>
                </a:endParaRPr>
              </a:p>
            </p:txBody>
          </p:sp>
          <p:sp>
            <p:nvSpPr>
              <p:cNvPr id="33" name="Freeform 15"/>
              <p:cNvSpPr>
                <a:spLocks/>
              </p:cNvSpPr>
              <p:nvPr/>
            </p:nvSpPr>
            <p:spPr bwMode="auto">
              <a:xfrm>
                <a:off x="3871" y="174"/>
                <a:ext cx="96" cy="301"/>
              </a:xfrm>
              <a:custGeom>
                <a:avLst/>
                <a:gdLst>
                  <a:gd name="T0" fmla="*/ 95 w 191"/>
                  <a:gd name="T1" fmla="*/ 0 h 603"/>
                  <a:gd name="T2" fmla="*/ 126 w 191"/>
                  <a:gd name="T3" fmla="*/ 6 h 603"/>
                  <a:gd name="T4" fmla="*/ 153 w 191"/>
                  <a:gd name="T5" fmla="*/ 20 h 603"/>
                  <a:gd name="T6" fmla="*/ 173 w 191"/>
                  <a:gd name="T7" fmla="*/ 40 h 603"/>
                  <a:gd name="T8" fmla="*/ 187 w 191"/>
                  <a:gd name="T9" fmla="*/ 67 h 603"/>
                  <a:gd name="T10" fmla="*/ 191 w 191"/>
                  <a:gd name="T11" fmla="*/ 98 h 603"/>
                  <a:gd name="T12" fmla="*/ 191 w 191"/>
                  <a:gd name="T13" fmla="*/ 507 h 603"/>
                  <a:gd name="T14" fmla="*/ 187 w 191"/>
                  <a:gd name="T15" fmla="*/ 538 h 603"/>
                  <a:gd name="T16" fmla="*/ 173 w 191"/>
                  <a:gd name="T17" fmla="*/ 563 h 603"/>
                  <a:gd name="T18" fmla="*/ 153 w 191"/>
                  <a:gd name="T19" fmla="*/ 585 h 603"/>
                  <a:gd name="T20" fmla="*/ 126 w 191"/>
                  <a:gd name="T21" fmla="*/ 597 h 603"/>
                  <a:gd name="T22" fmla="*/ 95 w 191"/>
                  <a:gd name="T23" fmla="*/ 603 h 603"/>
                  <a:gd name="T24" fmla="*/ 64 w 191"/>
                  <a:gd name="T25" fmla="*/ 597 h 603"/>
                  <a:gd name="T26" fmla="*/ 39 w 191"/>
                  <a:gd name="T27" fmla="*/ 585 h 603"/>
                  <a:gd name="T28" fmla="*/ 18 w 191"/>
                  <a:gd name="T29" fmla="*/ 563 h 603"/>
                  <a:gd name="T30" fmla="*/ 5 w 191"/>
                  <a:gd name="T31" fmla="*/ 538 h 603"/>
                  <a:gd name="T32" fmla="*/ 0 w 191"/>
                  <a:gd name="T33" fmla="*/ 507 h 603"/>
                  <a:gd name="T34" fmla="*/ 0 w 191"/>
                  <a:gd name="T35" fmla="*/ 98 h 603"/>
                  <a:gd name="T36" fmla="*/ 5 w 191"/>
                  <a:gd name="T37" fmla="*/ 67 h 603"/>
                  <a:gd name="T38" fmla="*/ 18 w 191"/>
                  <a:gd name="T39" fmla="*/ 40 h 603"/>
                  <a:gd name="T40" fmla="*/ 39 w 191"/>
                  <a:gd name="T41" fmla="*/ 20 h 603"/>
                  <a:gd name="T42" fmla="*/ 64 w 191"/>
                  <a:gd name="T43" fmla="*/ 6 h 603"/>
                  <a:gd name="T44" fmla="*/ 95 w 191"/>
                  <a:gd name="T4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603">
                    <a:moveTo>
                      <a:pt x="95" y="0"/>
                    </a:moveTo>
                    <a:lnTo>
                      <a:pt x="126" y="6"/>
                    </a:lnTo>
                    <a:lnTo>
                      <a:pt x="153" y="20"/>
                    </a:lnTo>
                    <a:lnTo>
                      <a:pt x="173" y="40"/>
                    </a:lnTo>
                    <a:lnTo>
                      <a:pt x="187" y="67"/>
                    </a:lnTo>
                    <a:lnTo>
                      <a:pt x="191" y="98"/>
                    </a:lnTo>
                    <a:lnTo>
                      <a:pt x="191" y="507"/>
                    </a:lnTo>
                    <a:lnTo>
                      <a:pt x="187" y="538"/>
                    </a:lnTo>
                    <a:lnTo>
                      <a:pt x="173" y="563"/>
                    </a:lnTo>
                    <a:lnTo>
                      <a:pt x="153" y="585"/>
                    </a:lnTo>
                    <a:lnTo>
                      <a:pt x="126" y="597"/>
                    </a:lnTo>
                    <a:lnTo>
                      <a:pt x="95" y="603"/>
                    </a:lnTo>
                    <a:lnTo>
                      <a:pt x="64" y="597"/>
                    </a:lnTo>
                    <a:lnTo>
                      <a:pt x="39" y="585"/>
                    </a:lnTo>
                    <a:lnTo>
                      <a:pt x="18" y="563"/>
                    </a:lnTo>
                    <a:lnTo>
                      <a:pt x="5" y="538"/>
                    </a:lnTo>
                    <a:lnTo>
                      <a:pt x="0" y="507"/>
                    </a:lnTo>
                    <a:lnTo>
                      <a:pt x="0" y="98"/>
                    </a:lnTo>
                    <a:lnTo>
                      <a:pt x="5" y="67"/>
                    </a:lnTo>
                    <a:lnTo>
                      <a:pt x="18" y="40"/>
                    </a:lnTo>
                    <a:lnTo>
                      <a:pt x="39" y="20"/>
                    </a:lnTo>
                    <a:lnTo>
                      <a:pt x="64" y="6"/>
                    </a:lnTo>
                    <a:lnTo>
                      <a:pt x="95" y="0"/>
                    </a:lnTo>
                    <a:close/>
                  </a:path>
                </a:pathLst>
              </a:custGeom>
              <a:grpFill/>
              <a:ln w="0">
                <a:noFill/>
                <a:prstDash val="solid"/>
                <a:round/>
                <a:headEnd/>
                <a:tailEnd/>
              </a:ln>
            </p:spPr>
            <p:txBody>
              <a:bodyPr vert="horz" wrap="square" lIns="182844" tIns="91422" rIns="182844" bIns="91422" numCol="1" anchor="t" anchorCtr="0" compatLnSpc="1">
                <a:prstTxWarp prst="textNoShape">
                  <a:avLst/>
                </a:prstTxWarp>
              </a:bodyPr>
              <a:lstStyle/>
              <a:p>
                <a:endParaRPr lang="en-US" sz="3300">
                  <a:solidFill>
                    <a:schemeClr val="bg1"/>
                  </a:solidFill>
                </a:endParaRPr>
              </a:p>
            </p:txBody>
          </p:sp>
          <p:sp>
            <p:nvSpPr>
              <p:cNvPr id="34" name="Freeform 16"/>
              <p:cNvSpPr>
                <a:spLocks noEditPoints="1"/>
              </p:cNvSpPr>
              <p:nvPr/>
            </p:nvSpPr>
            <p:spPr bwMode="auto">
              <a:xfrm>
                <a:off x="3206" y="1199"/>
                <a:ext cx="915" cy="1222"/>
              </a:xfrm>
              <a:custGeom>
                <a:avLst/>
                <a:gdLst>
                  <a:gd name="T0" fmla="*/ 827 w 1829"/>
                  <a:gd name="T1" fmla="*/ 2080 h 2444"/>
                  <a:gd name="T2" fmla="*/ 827 w 1829"/>
                  <a:gd name="T3" fmla="*/ 2208 h 2444"/>
                  <a:gd name="T4" fmla="*/ 948 w 1829"/>
                  <a:gd name="T5" fmla="*/ 2248 h 2444"/>
                  <a:gd name="T6" fmla="*/ 1023 w 1829"/>
                  <a:gd name="T7" fmla="*/ 2145 h 2444"/>
                  <a:gd name="T8" fmla="*/ 948 w 1829"/>
                  <a:gd name="T9" fmla="*/ 2040 h 2444"/>
                  <a:gd name="T10" fmla="*/ 236 w 1829"/>
                  <a:gd name="T11" fmla="*/ 1032 h 2444"/>
                  <a:gd name="T12" fmla="*/ 196 w 1829"/>
                  <a:gd name="T13" fmla="*/ 1155 h 2444"/>
                  <a:gd name="T14" fmla="*/ 301 w 1829"/>
                  <a:gd name="T15" fmla="*/ 1229 h 2444"/>
                  <a:gd name="T16" fmla="*/ 404 w 1829"/>
                  <a:gd name="T17" fmla="*/ 1155 h 2444"/>
                  <a:gd name="T18" fmla="*/ 364 w 1829"/>
                  <a:gd name="T19" fmla="*/ 1032 h 2444"/>
                  <a:gd name="T20" fmla="*/ 1420 w 1829"/>
                  <a:gd name="T21" fmla="*/ 1025 h 2444"/>
                  <a:gd name="T22" fmla="*/ 913 w 1829"/>
                  <a:gd name="T23" fmla="*/ 0 h 2444"/>
                  <a:gd name="T24" fmla="*/ 933 w 1829"/>
                  <a:gd name="T25" fmla="*/ 2 h 2444"/>
                  <a:gd name="T26" fmla="*/ 951 w 1829"/>
                  <a:gd name="T27" fmla="*/ 8 h 2444"/>
                  <a:gd name="T28" fmla="*/ 967 w 1829"/>
                  <a:gd name="T29" fmla="*/ 17 h 2444"/>
                  <a:gd name="T30" fmla="*/ 982 w 1829"/>
                  <a:gd name="T31" fmla="*/ 29 h 2444"/>
                  <a:gd name="T32" fmla="*/ 1317 w 1829"/>
                  <a:gd name="T33" fmla="*/ 403 h 2444"/>
                  <a:gd name="T34" fmla="*/ 1268 w 1829"/>
                  <a:gd name="T35" fmla="*/ 487 h 2444"/>
                  <a:gd name="T36" fmla="*/ 1173 w 1829"/>
                  <a:gd name="T37" fmla="*/ 487 h 2444"/>
                  <a:gd name="T38" fmla="*/ 1299 w 1829"/>
                  <a:gd name="T39" fmla="*/ 1212 h 2444"/>
                  <a:gd name="T40" fmla="*/ 1227 w 1829"/>
                  <a:gd name="T41" fmla="*/ 1120 h 2444"/>
                  <a:gd name="T42" fmla="*/ 1267 w 1829"/>
                  <a:gd name="T43" fmla="*/ 633 h 2444"/>
                  <a:gd name="T44" fmla="*/ 1762 w 1829"/>
                  <a:gd name="T45" fmla="*/ 619 h 2444"/>
                  <a:gd name="T46" fmla="*/ 1829 w 1829"/>
                  <a:gd name="T47" fmla="*/ 711 h 2444"/>
                  <a:gd name="T48" fmla="*/ 1789 w 1829"/>
                  <a:gd name="T49" fmla="*/ 1198 h 2444"/>
                  <a:gd name="T50" fmla="*/ 1009 w 1829"/>
                  <a:gd name="T51" fmla="*/ 1775 h 2444"/>
                  <a:gd name="T52" fmla="*/ 1140 w 1829"/>
                  <a:gd name="T53" fmla="*/ 1946 h 2444"/>
                  <a:gd name="T54" fmla="*/ 1214 w 1829"/>
                  <a:gd name="T55" fmla="*/ 2145 h 2444"/>
                  <a:gd name="T56" fmla="*/ 1144 w 1829"/>
                  <a:gd name="T57" fmla="*/ 2338 h 2444"/>
                  <a:gd name="T58" fmla="*/ 967 w 1829"/>
                  <a:gd name="T59" fmla="*/ 2441 h 2444"/>
                  <a:gd name="T60" fmla="*/ 762 w 1829"/>
                  <a:gd name="T61" fmla="*/ 2405 h 2444"/>
                  <a:gd name="T62" fmla="*/ 632 w 1829"/>
                  <a:gd name="T63" fmla="*/ 2250 h 2444"/>
                  <a:gd name="T64" fmla="*/ 632 w 1829"/>
                  <a:gd name="T65" fmla="*/ 2037 h 2444"/>
                  <a:gd name="T66" fmla="*/ 769 w 1829"/>
                  <a:gd name="T67" fmla="*/ 1882 h 2444"/>
                  <a:gd name="T68" fmla="*/ 391 w 1829"/>
                  <a:gd name="T69" fmla="*/ 1407 h 2444"/>
                  <a:gd name="T70" fmla="*/ 195 w 1829"/>
                  <a:gd name="T71" fmla="*/ 1402 h 2444"/>
                  <a:gd name="T72" fmla="*/ 41 w 1829"/>
                  <a:gd name="T73" fmla="*/ 1272 h 2444"/>
                  <a:gd name="T74" fmla="*/ 5 w 1829"/>
                  <a:gd name="T75" fmla="*/ 1066 h 2444"/>
                  <a:gd name="T76" fmla="*/ 106 w 1829"/>
                  <a:gd name="T77" fmla="*/ 890 h 2444"/>
                  <a:gd name="T78" fmla="*/ 301 w 1829"/>
                  <a:gd name="T79" fmla="*/ 819 h 2444"/>
                  <a:gd name="T80" fmla="*/ 494 w 1829"/>
                  <a:gd name="T81" fmla="*/ 890 h 2444"/>
                  <a:gd name="T82" fmla="*/ 596 w 1829"/>
                  <a:gd name="T83" fmla="*/ 1066 h 2444"/>
                  <a:gd name="T84" fmla="*/ 569 w 1829"/>
                  <a:gd name="T85" fmla="*/ 1254 h 2444"/>
                  <a:gd name="T86" fmla="*/ 654 w 1829"/>
                  <a:gd name="T87" fmla="*/ 487 h 2444"/>
                  <a:gd name="T88" fmla="*/ 560 w 1829"/>
                  <a:gd name="T89" fmla="*/ 487 h 2444"/>
                  <a:gd name="T90" fmla="*/ 512 w 1829"/>
                  <a:gd name="T91" fmla="*/ 403 h 2444"/>
                  <a:gd name="T92" fmla="*/ 847 w 1829"/>
                  <a:gd name="T93" fmla="*/ 27 h 2444"/>
                  <a:gd name="T94" fmla="*/ 861 w 1829"/>
                  <a:gd name="T95" fmla="*/ 17 h 2444"/>
                  <a:gd name="T96" fmla="*/ 877 w 1829"/>
                  <a:gd name="T97" fmla="*/ 8 h 2444"/>
                  <a:gd name="T98" fmla="*/ 895 w 1829"/>
                  <a:gd name="T99" fmla="*/ 2 h 2444"/>
                  <a:gd name="T100" fmla="*/ 913 w 1829"/>
                  <a:gd name="T101" fmla="*/ 0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29" h="2444">
                    <a:moveTo>
                      <a:pt x="913" y="2035"/>
                    </a:moveTo>
                    <a:lnTo>
                      <a:pt x="879" y="2040"/>
                    </a:lnTo>
                    <a:lnTo>
                      <a:pt x="850" y="2057"/>
                    </a:lnTo>
                    <a:lnTo>
                      <a:pt x="827" y="2080"/>
                    </a:lnTo>
                    <a:lnTo>
                      <a:pt x="811" y="2111"/>
                    </a:lnTo>
                    <a:lnTo>
                      <a:pt x="805" y="2145"/>
                    </a:lnTo>
                    <a:lnTo>
                      <a:pt x="811" y="2179"/>
                    </a:lnTo>
                    <a:lnTo>
                      <a:pt x="827" y="2208"/>
                    </a:lnTo>
                    <a:lnTo>
                      <a:pt x="850" y="2231"/>
                    </a:lnTo>
                    <a:lnTo>
                      <a:pt x="879" y="2248"/>
                    </a:lnTo>
                    <a:lnTo>
                      <a:pt x="913" y="2253"/>
                    </a:lnTo>
                    <a:lnTo>
                      <a:pt x="948" y="2248"/>
                    </a:lnTo>
                    <a:lnTo>
                      <a:pt x="978" y="2231"/>
                    </a:lnTo>
                    <a:lnTo>
                      <a:pt x="1002" y="2208"/>
                    </a:lnTo>
                    <a:lnTo>
                      <a:pt x="1016" y="2179"/>
                    </a:lnTo>
                    <a:lnTo>
                      <a:pt x="1023" y="2145"/>
                    </a:lnTo>
                    <a:lnTo>
                      <a:pt x="1016" y="2111"/>
                    </a:lnTo>
                    <a:lnTo>
                      <a:pt x="1002" y="2080"/>
                    </a:lnTo>
                    <a:lnTo>
                      <a:pt x="978" y="2057"/>
                    </a:lnTo>
                    <a:lnTo>
                      <a:pt x="948" y="2040"/>
                    </a:lnTo>
                    <a:lnTo>
                      <a:pt x="913" y="2035"/>
                    </a:lnTo>
                    <a:close/>
                    <a:moveTo>
                      <a:pt x="301" y="1012"/>
                    </a:moveTo>
                    <a:lnTo>
                      <a:pt x="267" y="1018"/>
                    </a:lnTo>
                    <a:lnTo>
                      <a:pt x="236" y="1032"/>
                    </a:lnTo>
                    <a:lnTo>
                      <a:pt x="213" y="1056"/>
                    </a:lnTo>
                    <a:lnTo>
                      <a:pt x="196" y="1086"/>
                    </a:lnTo>
                    <a:lnTo>
                      <a:pt x="191" y="1120"/>
                    </a:lnTo>
                    <a:lnTo>
                      <a:pt x="196" y="1155"/>
                    </a:lnTo>
                    <a:lnTo>
                      <a:pt x="213" y="1184"/>
                    </a:lnTo>
                    <a:lnTo>
                      <a:pt x="236" y="1209"/>
                    </a:lnTo>
                    <a:lnTo>
                      <a:pt x="267" y="1223"/>
                    </a:lnTo>
                    <a:lnTo>
                      <a:pt x="301" y="1229"/>
                    </a:lnTo>
                    <a:lnTo>
                      <a:pt x="335" y="1223"/>
                    </a:lnTo>
                    <a:lnTo>
                      <a:pt x="364" y="1209"/>
                    </a:lnTo>
                    <a:lnTo>
                      <a:pt x="387" y="1184"/>
                    </a:lnTo>
                    <a:lnTo>
                      <a:pt x="404" y="1155"/>
                    </a:lnTo>
                    <a:lnTo>
                      <a:pt x="409" y="1120"/>
                    </a:lnTo>
                    <a:lnTo>
                      <a:pt x="404" y="1086"/>
                    </a:lnTo>
                    <a:lnTo>
                      <a:pt x="387" y="1056"/>
                    </a:lnTo>
                    <a:lnTo>
                      <a:pt x="364" y="1032"/>
                    </a:lnTo>
                    <a:lnTo>
                      <a:pt x="335" y="1018"/>
                    </a:lnTo>
                    <a:lnTo>
                      <a:pt x="301" y="1012"/>
                    </a:lnTo>
                    <a:close/>
                    <a:moveTo>
                      <a:pt x="1420" y="807"/>
                    </a:moveTo>
                    <a:lnTo>
                      <a:pt x="1420" y="1025"/>
                    </a:lnTo>
                    <a:lnTo>
                      <a:pt x="1636" y="1025"/>
                    </a:lnTo>
                    <a:lnTo>
                      <a:pt x="1636" y="807"/>
                    </a:lnTo>
                    <a:lnTo>
                      <a:pt x="1420" y="807"/>
                    </a:lnTo>
                    <a:close/>
                    <a:moveTo>
                      <a:pt x="913" y="0"/>
                    </a:moveTo>
                    <a:lnTo>
                      <a:pt x="915" y="0"/>
                    </a:lnTo>
                    <a:lnTo>
                      <a:pt x="922" y="0"/>
                    </a:lnTo>
                    <a:lnTo>
                      <a:pt x="928" y="2"/>
                    </a:lnTo>
                    <a:lnTo>
                      <a:pt x="933" y="2"/>
                    </a:lnTo>
                    <a:lnTo>
                      <a:pt x="937" y="4"/>
                    </a:lnTo>
                    <a:lnTo>
                      <a:pt x="942" y="4"/>
                    </a:lnTo>
                    <a:lnTo>
                      <a:pt x="946" y="6"/>
                    </a:lnTo>
                    <a:lnTo>
                      <a:pt x="951" y="8"/>
                    </a:lnTo>
                    <a:lnTo>
                      <a:pt x="955" y="9"/>
                    </a:lnTo>
                    <a:lnTo>
                      <a:pt x="958" y="11"/>
                    </a:lnTo>
                    <a:lnTo>
                      <a:pt x="964" y="15"/>
                    </a:lnTo>
                    <a:lnTo>
                      <a:pt x="967" y="17"/>
                    </a:lnTo>
                    <a:lnTo>
                      <a:pt x="971" y="20"/>
                    </a:lnTo>
                    <a:lnTo>
                      <a:pt x="975" y="22"/>
                    </a:lnTo>
                    <a:lnTo>
                      <a:pt x="982" y="27"/>
                    </a:lnTo>
                    <a:lnTo>
                      <a:pt x="982" y="29"/>
                    </a:lnTo>
                    <a:lnTo>
                      <a:pt x="1288" y="336"/>
                    </a:lnTo>
                    <a:lnTo>
                      <a:pt x="1304" y="356"/>
                    </a:lnTo>
                    <a:lnTo>
                      <a:pt x="1313" y="379"/>
                    </a:lnTo>
                    <a:lnTo>
                      <a:pt x="1317" y="403"/>
                    </a:lnTo>
                    <a:lnTo>
                      <a:pt x="1313" y="428"/>
                    </a:lnTo>
                    <a:lnTo>
                      <a:pt x="1304" y="451"/>
                    </a:lnTo>
                    <a:lnTo>
                      <a:pt x="1288" y="471"/>
                    </a:lnTo>
                    <a:lnTo>
                      <a:pt x="1268" y="487"/>
                    </a:lnTo>
                    <a:lnTo>
                      <a:pt x="1245" y="496"/>
                    </a:lnTo>
                    <a:lnTo>
                      <a:pt x="1221" y="500"/>
                    </a:lnTo>
                    <a:lnTo>
                      <a:pt x="1196" y="496"/>
                    </a:lnTo>
                    <a:lnTo>
                      <a:pt x="1173" y="487"/>
                    </a:lnTo>
                    <a:lnTo>
                      <a:pt x="1153" y="471"/>
                    </a:lnTo>
                    <a:lnTo>
                      <a:pt x="1009" y="329"/>
                    </a:lnTo>
                    <a:lnTo>
                      <a:pt x="1009" y="1503"/>
                    </a:lnTo>
                    <a:lnTo>
                      <a:pt x="1299" y="1212"/>
                    </a:lnTo>
                    <a:lnTo>
                      <a:pt x="1270" y="1200"/>
                    </a:lnTo>
                    <a:lnTo>
                      <a:pt x="1247" y="1180"/>
                    </a:lnTo>
                    <a:lnTo>
                      <a:pt x="1232" y="1153"/>
                    </a:lnTo>
                    <a:lnTo>
                      <a:pt x="1227" y="1120"/>
                    </a:lnTo>
                    <a:lnTo>
                      <a:pt x="1227" y="711"/>
                    </a:lnTo>
                    <a:lnTo>
                      <a:pt x="1232" y="680"/>
                    </a:lnTo>
                    <a:lnTo>
                      <a:pt x="1245" y="653"/>
                    </a:lnTo>
                    <a:lnTo>
                      <a:pt x="1267" y="633"/>
                    </a:lnTo>
                    <a:lnTo>
                      <a:pt x="1292" y="619"/>
                    </a:lnTo>
                    <a:lnTo>
                      <a:pt x="1322" y="615"/>
                    </a:lnTo>
                    <a:lnTo>
                      <a:pt x="1731" y="615"/>
                    </a:lnTo>
                    <a:lnTo>
                      <a:pt x="1762" y="619"/>
                    </a:lnTo>
                    <a:lnTo>
                      <a:pt x="1789" y="633"/>
                    </a:lnTo>
                    <a:lnTo>
                      <a:pt x="1809" y="653"/>
                    </a:lnTo>
                    <a:lnTo>
                      <a:pt x="1823" y="680"/>
                    </a:lnTo>
                    <a:lnTo>
                      <a:pt x="1829" y="711"/>
                    </a:lnTo>
                    <a:lnTo>
                      <a:pt x="1829" y="1120"/>
                    </a:lnTo>
                    <a:lnTo>
                      <a:pt x="1823" y="1151"/>
                    </a:lnTo>
                    <a:lnTo>
                      <a:pt x="1809" y="1176"/>
                    </a:lnTo>
                    <a:lnTo>
                      <a:pt x="1789" y="1198"/>
                    </a:lnTo>
                    <a:lnTo>
                      <a:pt x="1762" y="1211"/>
                    </a:lnTo>
                    <a:lnTo>
                      <a:pt x="1731" y="1216"/>
                    </a:lnTo>
                    <a:lnTo>
                      <a:pt x="1567" y="1216"/>
                    </a:lnTo>
                    <a:lnTo>
                      <a:pt x="1009" y="1775"/>
                    </a:lnTo>
                    <a:lnTo>
                      <a:pt x="1009" y="1860"/>
                    </a:lnTo>
                    <a:lnTo>
                      <a:pt x="1059" y="1882"/>
                    </a:lnTo>
                    <a:lnTo>
                      <a:pt x="1103" y="1910"/>
                    </a:lnTo>
                    <a:lnTo>
                      <a:pt x="1140" y="1946"/>
                    </a:lnTo>
                    <a:lnTo>
                      <a:pt x="1171" y="1990"/>
                    </a:lnTo>
                    <a:lnTo>
                      <a:pt x="1194" y="2037"/>
                    </a:lnTo>
                    <a:lnTo>
                      <a:pt x="1209" y="2089"/>
                    </a:lnTo>
                    <a:lnTo>
                      <a:pt x="1214" y="2145"/>
                    </a:lnTo>
                    <a:lnTo>
                      <a:pt x="1209" y="2199"/>
                    </a:lnTo>
                    <a:lnTo>
                      <a:pt x="1196" y="2250"/>
                    </a:lnTo>
                    <a:lnTo>
                      <a:pt x="1173" y="2296"/>
                    </a:lnTo>
                    <a:lnTo>
                      <a:pt x="1144" y="2338"/>
                    </a:lnTo>
                    <a:lnTo>
                      <a:pt x="1108" y="2374"/>
                    </a:lnTo>
                    <a:lnTo>
                      <a:pt x="1065" y="2405"/>
                    </a:lnTo>
                    <a:lnTo>
                      <a:pt x="1018" y="2426"/>
                    </a:lnTo>
                    <a:lnTo>
                      <a:pt x="967" y="2441"/>
                    </a:lnTo>
                    <a:lnTo>
                      <a:pt x="913" y="2444"/>
                    </a:lnTo>
                    <a:lnTo>
                      <a:pt x="859" y="2441"/>
                    </a:lnTo>
                    <a:lnTo>
                      <a:pt x="809" y="2426"/>
                    </a:lnTo>
                    <a:lnTo>
                      <a:pt x="762" y="2405"/>
                    </a:lnTo>
                    <a:lnTo>
                      <a:pt x="721" y="2374"/>
                    </a:lnTo>
                    <a:lnTo>
                      <a:pt x="685" y="2338"/>
                    </a:lnTo>
                    <a:lnTo>
                      <a:pt x="654" y="2296"/>
                    </a:lnTo>
                    <a:lnTo>
                      <a:pt x="632" y="2250"/>
                    </a:lnTo>
                    <a:lnTo>
                      <a:pt x="618" y="2199"/>
                    </a:lnTo>
                    <a:lnTo>
                      <a:pt x="613" y="2145"/>
                    </a:lnTo>
                    <a:lnTo>
                      <a:pt x="618" y="2089"/>
                    </a:lnTo>
                    <a:lnTo>
                      <a:pt x="632" y="2037"/>
                    </a:lnTo>
                    <a:lnTo>
                      <a:pt x="656" y="1990"/>
                    </a:lnTo>
                    <a:lnTo>
                      <a:pt x="688" y="1946"/>
                    </a:lnTo>
                    <a:lnTo>
                      <a:pt x="726" y="1910"/>
                    </a:lnTo>
                    <a:lnTo>
                      <a:pt x="769" y="1882"/>
                    </a:lnTo>
                    <a:lnTo>
                      <a:pt x="818" y="1860"/>
                    </a:lnTo>
                    <a:lnTo>
                      <a:pt x="818" y="1775"/>
                    </a:lnTo>
                    <a:lnTo>
                      <a:pt x="434" y="1389"/>
                    </a:lnTo>
                    <a:lnTo>
                      <a:pt x="391" y="1407"/>
                    </a:lnTo>
                    <a:lnTo>
                      <a:pt x="348" y="1418"/>
                    </a:lnTo>
                    <a:lnTo>
                      <a:pt x="301" y="1422"/>
                    </a:lnTo>
                    <a:lnTo>
                      <a:pt x="247" y="1416"/>
                    </a:lnTo>
                    <a:lnTo>
                      <a:pt x="195" y="1402"/>
                    </a:lnTo>
                    <a:lnTo>
                      <a:pt x="148" y="1380"/>
                    </a:lnTo>
                    <a:lnTo>
                      <a:pt x="106" y="1349"/>
                    </a:lnTo>
                    <a:lnTo>
                      <a:pt x="70" y="1313"/>
                    </a:lnTo>
                    <a:lnTo>
                      <a:pt x="41" y="1272"/>
                    </a:lnTo>
                    <a:lnTo>
                      <a:pt x="18" y="1225"/>
                    </a:lnTo>
                    <a:lnTo>
                      <a:pt x="5" y="1175"/>
                    </a:lnTo>
                    <a:lnTo>
                      <a:pt x="0" y="1120"/>
                    </a:lnTo>
                    <a:lnTo>
                      <a:pt x="5" y="1066"/>
                    </a:lnTo>
                    <a:lnTo>
                      <a:pt x="18" y="1016"/>
                    </a:lnTo>
                    <a:lnTo>
                      <a:pt x="41" y="969"/>
                    </a:lnTo>
                    <a:lnTo>
                      <a:pt x="70" y="926"/>
                    </a:lnTo>
                    <a:lnTo>
                      <a:pt x="106" y="890"/>
                    </a:lnTo>
                    <a:lnTo>
                      <a:pt x="148" y="861"/>
                    </a:lnTo>
                    <a:lnTo>
                      <a:pt x="195" y="839"/>
                    </a:lnTo>
                    <a:lnTo>
                      <a:pt x="247" y="825"/>
                    </a:lnTo>
                    <a:lnTo>
                      <a:pt x="301" y="819"/>
                    </a:lnTo>
                    <a:lnTo>
                      <a:pt x="355" y="825"/>
                    </a:lnTo>
                    <a:lnTo>
                      <a:pt x="405" y="839"/>
                    </a:lnTo>
                    <a:lnTo>
                      <a:pt x="452" y="861"/>
                    </a:lnTo>
                    <a:lnTo>
                      <a:pt x="494" y="890"/>
                    </a:lnTo>
                    <a:lnTo>
                      <a:pt x="530" y="926"/>
                    </a:lnTo>
                    <a:lnTo>
                      <a:pt x="560" y="969"/>
                    </a:lnTo>
                    <a:lnTo>
                      <a:pt x="582" y="1016"/>
                    </a:lnTo>
                    <a:lnTo>
                      <a:pt x="596" y="1066"/>
                    </a:lnTo>
                    <a:lnTo>
                      <a:pt x="600" y="1120"/>
                    </a:lnTo>
                    <a:lnTo>
                      <a:pt x="596" y="1167"/>
                    </a:lnTo>
                    <a:lnTo>
                      <a:pt x="586" y="1212"/>
                    </a:lnTo>
                    <a:lnTo>
                      <a:pt x="569" y="1254"/>
                    </a:lnTo>
                    <a:lnTo>
                      <a:pt x="818" y="1503"/>
                    </a:lnTo>
                    <a:lnTo>
                      <a:pt x="818" y="329"/>
                    </a:lnTo>
                    <a:lnTo>
                      <a:pt x="676" y="471"/>
                    </a:lnTo>
                    <a:lnTo>
                      <a:pt x="654" y="487"/>
                    </a:lnTo>
                    <a:lnTo>
                      <a:pt x="631" y="496"/>
                    </a:lnTo>
                    <a:lnTo>
                      <a:pt x="607" y="500"/>
                    </a:lnTo>
                    <a:lnTo>
                      <a:pt x="582" y="496"/>
                    </a:lnTo>
                    <a:lnTo>
                      <a:pt x="560" y="487"/>
                    </a:lnTo>
                    <a:lnTo>
                      <a:pt x="539" y="471"/>
                    </a:lnTo>
                    <a:lnTo>
                      <a:pt x="524" y="451"/>
                    </a:lnTo>
                    <a:lnTo>
                      <a:pt x="513" y="428"/>
                    </a:lnTo>
                    <a:lnTo>
                      <a:pt x="512" y="403"/>
                    </a:lnTo>
                    <a:lnTo>
                      <a:pt x="513" y="379"/>
                    </a:lnTo>
                    <a:lnTo>
                      <a:pt x="524" y="356"/>
                    </a:lnTo>
                    <a:lnTo>
                      <a:pt x="539" y="336"/>
                    </a:lnTo>
                    <a:lnTo>
                      <a:pt x="847" y="27"/>
                    </a:lnTo>
                    <a:lnTo>
                      <a:pt x="847" y="27"/>
                    </a:lnTo>
                    <a:lnTo>
                      <a:pt x="852" y="22"/>
                    </a:lnTo>
                    <a:lnTo>
                      <a:pt x="856" y="20"/>
                    </a:lnTo>
                    <a:lnTo>
                      <a:pt x="861" y="17"/>
                    </a:lnTo>
                    <a:lnTo>
                      <a:pt x="865" y="15"/>
                    </a:lnTo>
                    <a:lnTo>
                      <a:pt x="868" y="11"/>
                    </a:lnTo>
                    <a:lnTo>
                      <a:pt x="872" y="9"/>
                    </a:lnTo>
                    <a:lnTo>
                      <a:pt x="877" y="8"/>
                    </a:lnTo>
                    <a:lnTo>
                      <a:pt x="881" y="6"/>
                    </a:lnTo>
                    <a:lnTo>
                      <a:pt x="886" y="4"/>
                    </a:lnTo>
                    <a:lnTo>
                      <a:pt x="890" y="4"/>
                    </a:lnTo>
                    <a:lnTo>
                      <a:pt x="895" y="2"/>
                    </a:lnTo>
                    <a:lnTo>
                      <a:pt x="899" y="2"/>
                    </a:lnTo>
                    <a:lnTo>
                      <a:pt x="904" y="0"/>
                    </a:lnTo>
                    <a:lnTo>
                      <a:pt x="912" y="0"/>
                    </a:lnTo>
                    <a:lnTo>
                      <a:pt x="913" y="0"/>
                    </a:lnTo>
                    <a:close/>
                  </a:path>
                </a:pathLst>
              </a:custGeom>
              <a:grpFill/>
              <a:ln w="0">
                <a:noFill/>
                <a:prstDash val="solid"/>
                <a:round/>
                <a:headEnd/>
                <a:tailEnd/>
              </a:ln>
            </p:spPr>
            <p:txBody>
              <a:bodyPr vert="horz" wrap="square" lIns="182844" tIns="91422" rIns="182844" bIns="91422" numCol="1" anchor="t" anchorCtr="0" compatLnSpc="1">
                <a:prstTxWarp prst="textNoShape">
                  <a:avLst/>
                </a:prstTxWarp>
              </a:bodyPr>
              <a:lstStyle/>
              <a:p>
                <a:endParaRPr lang="en-US" sz="3300">
                  <a:solidFill>
                    <a:schemeClr val="bg1"/>
                  </a:solidFill>
                </a:endParaRPr>
              </a:p>
            </p:txBody>
          </p:sp>
        </p:grpSp>
      </p:grpSp>
      <p:sp>
        <p:nvSpPr>
          <p:cNvPr id="12" name="TextBox 11"/>
          <p:cNvSpPr txBox="1"/>
          <p:nvPr/>
        </p:nvSpPr>
        <p:spPr>
          <a:xfrm>
            <a:off x="4816865" y="10008854"/>
            <a:ext cx="5846078" cy="1615827"/>
          </a:xfrm>
          <a:prstGeom prst="rect">
            <a:avLst/>
          </a:prstGeom>
          <a:noFill/>
        </p:spPr>
        <p:txBody>
          <a:bodyPr wrap="square" rtlCol="0">
            <a:spAutoFit/>
          </a:bodyPr>
          <a:lstStyle/>
          <a:p>
            <a:r>
              <a:rPr lang="en-US" sz="3300" b="1" spc="-150" dirty="0">
                <a:solidFill>
                  <a:schemeClr val="tx1">
                    <a:lumMod val="65000"/>
                    <a:lumOff val="35000"/>
                  </a:schemeClr>
                </a:solidFill>
              </a:rPr>
              <a:t>of ND young adults age 18-29 report binge* alcohol use in the past 30 days</a:t>
            </a:r>
            <a:endParaRPr lang="en-US" sz="3300" b="1" spc="-150" baseline="30000" dirty="0">
              <a:solidFill>
                <a:schemeClr val="tx1">
                  <a:lumMod val="65000"/>
                  <a:lumOff val="35000"/>
                </a:schemeClr>
              </a:solidFill>
            </a:endParaRPr>
          </a:p>
        </p:txBody>
      </p:sp>
      <p:sp>
        <p:nvSpPr>
          <p:cNvPr id="13" name="TextBox 12">
            <a:extLst>
              <a:ext uri="{FF2B5EF4-FFF2-40B4-BE49-F238E27FC236}">
                <a16:creationId xmlns:a16="http://schemas.microsoft.com/office/drawing/2014/main" id="{644023F9-3C32-4345-ADC2-457C6FB685D3}"/>
              </a:ext>
            </a:extLst>
          </p:cNvPr>
          <p:cNvSpPr txBox="1"/>
          <p:nvPr/>
        </p:nvSpPr>
        <p:spPr>
          <a:xfrm>
            <a:off x="18022103" y="5417005"/>
            <a:ext cx="4857798" cy="2985433"/>
          </a:xfrm>
          <a:prstGeom prst="rect">
            <a:avLst/>
          </a:prstGeom>
          <a:noFill/>
        </p:spPr>
        <p:txBody>
          <a:bodyPr wrap="square" rtlCol="0">
            <a:spAutoFit/>
          </a:bodyPr>
          <a:lstStyle/>
          <a:p>
            <a:r>
              <a:rPr lang="en-US" sz="18800" spc="-300" dirty="0">
                <a:solidFill>
                  <a:schemeClr val="tx1">
                    <a:lumMod val="65000"/>
                    <a:lumOff val="35000"/>
                  </a:schemeClr>
                </a:solidFill>
                <a:latin typeface="+mj-lt"/>
              </a:rPr>
              <a:t>27% </a:t>
            </a:r>
          </a:p>
        </p:txBody>
      </p:sp>
      <p:grpSp>
        <p:nvGrpSpPr>
          <p:cNvPr id="39" name="Group 38">
            <a:extLst>
              <a:ext uri="{FF2B5EF4-FFF2-40B4-BE49-F238E27FC236}">
                <a16:creationId xmlns:a16="http://schemas.microsoft.com/office/drawing/2014/main" id="{9FA25E1D-D969-428F-B525-DBB17163A049}"/>
              </a:ext>
            </a:extLst>
          </p:cNvPr>
          <p:cNvGrpSpPr/>
          <p:nvPr/>
        </p:nvGrpSpPr>
        <p:grpSpPr>
          <a:xfrm>
            <a:off x="4804597" y="2958944"/>
            <a:ext cx="3028064" cy="3005800"/>
            <a:chOff x="5163240" y="1746225"/>
            <a:chExt cx="2462882" cy="2444773"/>
          </a:xfrm>
        </p:grpSpPr>
        <p:graphicFrame>
          <p:nvGraphicFramePr>
            <p:cNvPr id="44" name="Chart 43">
              <a:extLst>
                <a:ext uri="{FF2B5EF4-FFF2-40B4-BE49-F238E27FC236}">
                  <a16:creationId xmlns:a16="http://schemas.microsoft.com/office/drawing/2014/main" id="{E1325676-7E6D-474C-8DDC-B08F8105B51D}"/>
                </a:ext>
              </a:extLst>
            </p:cNvPr>
            <p:cNvGraphicFramePr/>
            <p:nvPr>
              <p:extLst>
                <p:ext uri="{D42A27DB-BD31-4B8C-83A1-F6EECF244321}">
                  <p14:modId xmlns:p14="http://schemas.microsoft.com/office/powerpoint/2010/main" val="2162565509"/>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a:extLst>
                <a:ext uri="{FF2B5EF4-FFF2-40B4-BE49-F238E27FC236}">
                  <a16:creationId xmlns:a16="http://schemas.microsoft.com/office/drawing/2014/main" id="{8525C3AF-2852-4A42-A3E4-39D7ADAAB19A}"/>
                </a:ext>
              </a:extLst>
            </p:cNvPr>
            <p:cNvSpPr/>
            <p:nvPr/>
          </p:nvSpPr>
          <p:spPr>
            <a:xfrm>
              <a:off x="5689846" y="2642979"/>
              <a:ext cx="1409676" cy="675893"/>
            </a:xfrm>
            <a:prstGeom prst="rect">
              <a:avLst/>
            </a:prstGeom>
          </p:spPr>
          <p:txBody>
            <a:bodyPr wrap="none" anchor="ctr">
              <a:spAutoFit/>
            </a:bodyPr>
            <a:lstStyle/>
            <a:p>
              <a:pPr algn="ctr"/>
              <a:r>
                <a:rPr lang="en-US" sz="4800" b="1" spc="-150" dirty="0">
                  <a:solidFill>
                    <a:srgbClr val="56C2B4"/>
                  </a:solidFill>
                </a:rPr>
                <a:t>75.4</a:t>
              </a:r>
              <a:r>
                <a:rPr lang="en-US" sz="3600" b="1" spc="-150" dirty="0">
                  <a:solidFill>
                    <a:srgbClr val="56C2B4"/>
                  </a:solidFill>
                </a:rPr>
                <a:t>%</a:t>
              </a:r>
            </a:p>
          </p:txBody>
        </p:sp>
        <p:sp>
          <p:nvSpPr>
            <p:cNvPr id="55" name="Freeform 10110">
              <a:extLst>
                <a:ext uri="{FF2B5EF4-FFF2-40B4-BE49-F238E27FC236}">
                  <a16:creationId xmlns:a16="http://schemas.microsoft.com/office/drawing/2014/main" id="{38E5612C-7CBF-4657-95D5-619C4E7F1B18}"/>
                </a:ext>
              </a:extLst>
            </p:cNvPr>
            <p:cNvSpPr>
              <a:spLocks noEditPoints="1"/>
            </p:cNvSpPr>
            <p:nvPr/>
          </p:nvSpPr>
          <p:spPr bwMode="auto">
            <a:xfrm>
              <a:off x="7033528" y="1746225"/>
              <a:ext cx="282575" cy="417512"/>
            </a:xfrm>
            <a:custGeom>
              <a:avLst/>
              <a:gdLst>
                <a:gd name="T0" fmla="*/ 604 w 1423"/>
                <a:gd name="T1" fmla="*/ 249 h 2106"/>
                <a:gd name="T2" fmla="*/ 458 w 1423"/>
                <a:gd name="T3" fmla="*/ 311 h 2106"/>
                <a:gd name="T4" fmla="*/ 343 w 1423"/>
                <a:gd name="T5" fmla="*/ 414 h 2106"/>
                <a:gd name="T6" fmla="*/ 267 w 1423"/>
                <a:gd name="T7" fmla="*/ 549 h 2106"/>
                <a:gd name="T8" fmla="*/ 239 w 1423"/>
                <a:gd name="T9" fmla="*/ 707 h 2106"/>
                <a:gd name="T10" fmla="*/ 267 w 1423"/>
                <a:gd name="T11" fmla="*/ 866 h 2106"/>
                <a:gd name="T12" fmla="*/ 343 w 1423"/>
                <a:gd name="T13" fmla="*/ 1002 h 2106"/>
                <a:gd name="T14" fmla="*/ 458 w 1423"/>
                <a:gd name="T15" fmla="*/ 1105 h 2106"/>
                <a:gd name="T16" fmla="*/ 604 w 1423"/>
                <a:gd name="T17" fmla="*/ 1166 h 2106"/>
                <a:gd name="T18" fmla="*/ 767 w 1423"/>
                <a:gd name="T19" fmla="*/ 1175 h 2106"/>
                <a:gd name="T20" fmla="*/ 920 w 1423"/>
                <a:gd name="T21" fmla="*/ 1130 h 2106"/>
                <a:gd name="T22" fmla="*/ 1047 w 1423"/>
                <a:gd name="T23" fmla="*/ 1039 h 2106"/>
                <a:gd name="T24" fmla="*/ 1137 w 1423"/>
                <a:gd name="T25" fmla="*/ 914 h 2106"/>
                <a:gd name="T26" fmla="*/ 1182 w 1423"/>
                <a:gd name="T27" fmla="*/ 762 h 2106"/>
                <a:gd name="T28" fmla="*/ 1172 w 1423"/>
                <a:gd name="T29" fmla="*/ 600 h 2106"/>
                <a:gd name="T30" fmla="*/ 1112 w 1423"/>
                <a:gd name="T31" fmla="*/ 455 h 2106"/>
                <a:gd name="T32" fmla="*/ 1008 w 1423"/>
                <a:gd name="T33" fmla="*/ 340 h 2106"/>
                <a:gd name="T34" fmla="*/ 872 w 1423"/>
                <a:gd name="T35" fmla="*/ 265 h 2106"/>
                <a:gd name="T36" fmla="*/ 713 w 1423"/>
                <a:gd name="T37" fmla="*/ 237 h 2106"/>
                <a:gd name="T38" fmla="*/ 847 w 1423"/>
                <a:gd name="T39" fmla="*/ 13 h 2106"/>
                <a:gd name="T40" fmla="*/ 1034 w 1423"/>
                <a:gd name="T41" fmla="*/ 76 h 2106"/>
                <a:gd name="T42" fmla="*/ 1192 w 1423"/>
                <a:gd name="T43" fmla="*/ 185 h 2106"/>
                <a:gd name="T44" fmla="*/ 1316 w 1423"/>
                <a:gd name="T45" fmla="*/ 332 h 2106"/>
                <a:gd name="T46" fmla="*/ 1396 w 1423"/>
                <a:gd name="T47" fmla="*/ 509 h 2106"/>
                <a:gd name="T48" fmla="*/ 1423 w 1423"/>
                <a:gd name="T49" fmla="*/ 707 h 2106"/>
                <a:gd name="T50" fmla="*/ 1398 w 1423"/>
                <a:gd name="T51" fmla="*/ 899 h 2106"/>
                <a:gd name="T52" fmla="*/ 1323 w 1423"/>
                <a:gd name="T53" fmla="*/ 1070 h 2106"/>
                <a:gd name="T54" fmla="*/ 1208 w 1423"/>
                <a:gd name="T55" fmla="*/ 1215 h 2106"/>
                <a:gd name="T56" fmla="*/ 1058 w 1423"/>
                <a:gd name="T57" fmla="*/ 1326 h 2106"/>
                <a:gd name="T58" fmla="*/ 883 w 1423"/>
                <a:gd name="T59" fmla="*/ 1394 h 2106"/>
                <a:gd name="T60" fmla="*/ 1015 w 1423"/>
                <a:gd name="T61" fmla="*/ 1617 h 2106"/>
                <a:gd name="T62" fmla="*/ 1090 w 1423"/>
                <a:gd name="T63" fmla="*/ 1643 h 2106"/>
                <a:gd name="T64" fmla="*/ 1132 w 1423"/>
                <a:gd name="T65" fmla="*/ 1708 h 2106"/>
                <a:gd name="T66" fmla="*/ 1123 w 1423"/>
                <a:gd name="T67" fmla="*/ 1788 h 2106"/>
                <a:gd name="T68" fmla="*/ 1067 w 1423"/>
                <a:gd name="T69" fmla="*/ 1842 h 2106"/>
                <a:gd name="T70" fmla="*/ 819 w 1423"/>
                <a:gd name="T71" fmla="*/ 1854 h 2106"/>
                <a:gd name="T72" fmla="*/ 807 w 1423"/>
                <a:gd name="T73" fmla="*/ 2039 h 2106"/>
                <a:gd name="T74" fmla="*/ 753 w 1423"/>
                <a:gd name="T75" fmla="*/ 2093 h 2106"/>
                <a:gd name="T76" fmla="*/ 673 w 1423"/>
                <a:gd name="T77" fmla="*/ 2102 h 2106"/>
                <a:gd name="T78" fmla="*/ 607 w 1423"/>
                <a:gd name="T79" fmla="*/ 2062 h 2106"/>
                <a:gd name="T80" fmla="*/ 580 w 1423"/>
                <a:gd name="T81" fmla="*/ 1987 h 2106"/>
                <a:gd name="T82" fmla="*/ 366 w 1423"/>
                <a:gd name="T83" fmla="*/ 1851 h 2106"/>
                <a:gd name="T84" fmla="*/ 300 w 1423"/>
                <a:gd name="T85" fmla="*/ 1810 h 2106"/>
                <a:gd name="T86" fmla="*/ 275 w 1423"/>
                <a:gd name="T87" fmla="*/ 1736 h 2106"/>
                <a:gd name="T88" fmla="*/ 300 w 1423"/>
                <a:gd name="T89" fmla="*/ 1661 h 2106"/>
                <a:gd name="T90" fmla="*/ 366 w 1423"/>
                <a:gd name="T91" fmla="*/ 1620 h 2106"/>
                <a:gd name="T92" fmla="*/ 580 w 1423"/>
                <a:gd name="T93" fmla="*/ 1403 h 2106"/>
                <a:gd name="T94" fmla="*/ 405 w 1423"/>
                <a:gd name="T95" fmla="*/ 1345 h 2106"/>
                <a:gd name="T96" fmla="*/ 252 w 1423"/>
                <a:gd name="T97" fmla="*/ 1247 h 2106"/>
                <a:gd name="T98" fmla="*/ 130 w 1423"/>
                <a:gd name="T99" fmla="*/ 1114 h 2106"/>
                <a:gd name="T100" fmla="*/ 44 w 1423"/>
                <a:gd name="T101" fmla="*/ 954 h 2106"/>
                <a:gd name="T102" fmla="*/ 3 w 1423"/>
                <a:gd name="T103" fmla="*/ 771 h 2106"/>
                <a:gd name="T104" fmla="*/ 13 w 1423"/>
                <a:gd name="T105" fmla="*/ 574 h 2106"/>
                <a:gd name="T106" fmla="*/ 77 w 1423"/>
                <a:gd name="T107" fmla="*/ 388 h 2106"/>
                <a:gd name="T108" fmla="*/ 187 w 1423"/>
                <a:gd name="T109" fmla="*/ 230 h 2106"/>
                <a:gd name="T110" fmla="*/ 334 w 1423"/>
                <a:gd name="T111" fmla="*/ 108 h 2106"/>
                <a:gd name="T112" fmla="*/ 513 w 1423"/>
                <a:gd name="T113" fmla="*/ 28 h 2106"/>
                <a:gd name="T114" fmla="*/ 713 w 1423"/>
                <a:gd name="T115" fmla="*/ 0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3" h="2106">
                  <a:moveTo>
                    <a:pt x="713" y="237"/>
                  </a:moveTo>
                  <a:lnTo>
                    <a:pt x="657" y="240"/>
                  </a:lnTo>
                  <a:lnTo>
                    <a:pt x="604" y="249"/>
                  </a:lnTo>
                  <a:lnTo>
                    <a:pt x="553" y="265"/>
                  </a:lnTo>
                  <a:lnTo>
                    <a:pt x="505" y="285"/>
                  </a:lnTo>
                  <a:lnTo>
                    <a:pt x="458" y="311"/>
                  </a:lnTo>
                  <a:lnTo>
                    <a:pt x="416" y="340"/>
                  </a:lnTo>
                  <a:lnTo>
                    <a:pt x="377" y="375"/>
                  </a:lnTo>
                  <a:lnTo>
                    <a:pt x="343" y="414"/>
                  </a:lnTo>
                  <a:lnTo>
                    <a:pt x="313" y="455"/>
                  </a:lnTo>
                  <a:lnTo>
                    <a:pt x="287" y="501"/>
                  </a:lnTo>
                  <a:lnTo>
                    <a:pt x="267" y="549"/>
                  </a:lnTo>
                  <a:lnTo>
                    <a:pt x="251" y="600"/>
                  </a:lnTo>
                  <a:lnTo>
                    <a:pt x="242" y="653"/>
                  </a:lnTo>
                  <a:lnTo>
                    <a:pt x="239" y="707"/>
                  </a:lnTo>
                  <a:lnTo>
                    <a:pt x="242" y="762"/>
                  </a:lnTo>
                  <a:lnTo>
                    <a:pt x="251" y="815"/>
                  </a:lnTo>
                  <a:lnTo>
                    <a:pt x="267" y="866"/>
                  </a:lnTo>
                  <a:lnTo>
                    <a:pt x="287" y="914"/>
                  </a:lnTo>
                  <a:lnTo>
                    <a:pt x="313" y="959"/>
                  </a:lnTo>
                  <a:lnTo>
                    <a:pt x="343" y="1002"/>
                  </a:lnTo>
                  <a:lnTo>
                    <a:pt x="377" y="1039"/>
                  </a:lnTo>
                  <a:lnTo>
                    <a:pt x="416" y="1074"/>
                  </a:lnTo>
                  <a:lnTo>
                    <a:pt x="458" y="1105"/>
                  </a:lnTo>
                  <a:lnTo>
                    <a:pt x="505" y="1130"/>
                  </a:lnTo>
                  <a:lnTo>
                    <a:pt x="553" y="1151"/>
                  </a:lnTo>
                  <a:lnTo>
                    <a:pt x="604" y="1166"/>
                  </a:lnTo>
                  <a:lnTo>
                    <a:pt x="657" y="1175"/>
                  </a:lnTo>
                  <a:lnTo>
                    <a:pt x="713" y="1178"/>
                  </a:lnTo>
                  <a:lnTo>
                    <a:pt x="767" y="1175"/>
                  </a:lnTo>
                  <a:lnTo>
                    <a:pt x="820" y="1166"/>
                  </a:lnTo>
                  <a:lnTo>
                    <a:pt x="872" y="1151"/>
                  </a:lnTo>
                  <a:lnTo>
                    <a:pt x="920" y="1130"/>
                  </a:lnTo>
                  <a:lnTo>
                    <a:pt x="966" y="1105"/>
                  </a:lnTo>
                  <a:lnTo>
                    <a:pt x="1008" y="1074"/>
                  </a:lnTo>
                  <a:lnTo>
                    <a:pt x="1047" y="1039"/>
                  </a:lnTo>
                  <a:lnTo>
                    <a:pt x="1081" y="1002"/>
                  </a:lnTo>
                  <a:lnTo>
                    <a:pt x="1112" y="959"/>
                  </a:lnTo>
                  <a:lnTo>
                    <a:pt x="1137" y="914"/>
                  </a:lnTo>
                  <a:lnTo>
                    <a:pt x="1158" y="866"/>
                  </a:lnTo>
                  <a:lnTo>
                    <a:pt x="1172" y="815"/>
                  </a:lnTo>
                  <a:lnTo>
                    <a:pt x="1182" y="762"/>
                  </a:lnTo>
                  <a:lnTo>
                    <a:pt x="1185" y="707"/>
                  </a:lnTo>
                  <a:lnTo>
                    <a:pt x="1182" y="653"/>
                  </a:lnTo>
                  <a:lnTo>
                    <a:pt x="1172" y="600"/>
                  </a:lnTo>
                  <a:lnTo>
                    <a:pt x="1158" y="549"/>
                  </a:lnTo>
                  <a:lnTo>
                    <a:pt x="1137" y="501"/>
                  </a:lnTo>
                  <a:lnTo>
                    <a:pt x="1112" y="455"/>
                  </a:lnTo>
                  <a:lnTo>
                    <a:pt x="1081" y="414"/>
                  </a:lnTo>
                  <a:lnTo>
                    <a:pt x="1047" y="375"/>
                  </a:lnTo>
                  <a:lnTo>
                    <a:pt x="1008" y="340"/>
                  </a:lnTo>
                  <a:lnTo>
                    <a:pt x="966" y="311"/>
                  </a:lnTo>
                  <a:lnTo>
                    <a:pt x="920" y="285"/>
                  </a:lnTo>
                  <a:lnTo>
                    <a:pt x="872" y="265"/>
                  </a:lnTo>
                  <a:lnTo>
                    <a:pt x="820" y="249"/>
                  </a:lnTo>
                  <a:lnTo>
                    <a:pt x="767" y="240"/>
                  </a:lnTo>
                  <a:lnTo>
                    <a:pt x="713" y="237"/>
                  </a:lnTo>
                  <a:close/>
                  <a:moveTo>
                    <a:pt x="713" y="0"/>
                  </a:moveTo>
                  <a:lnTo>
                    <a:pt x="780" y="3"/>
                  </a:lnTo>
                  <a:lnTo>
                    <a:pt x="847" y="13"/>
                  </a:lnTo>
                  <a:lnTo>
                    <a:pt x="912" y="28"/>
                  </a:lnTo>
                  <a:lnTo>
                    <a:pt x="974" y="50"/>
                  </a:lnTo>
                  <a:lnTo>
                    <a:pt x="1034" y="76"/>
                  </a:lnTo>
                  <a:lnTo>
                    <a:pt x="1090" y="108"/>
                  </a:lnTo>
                  <a:lnTo>
                    <a:pt x="1142" y="144"/>
                  </a:lnTo>
                  <a:lnTo>
                    <a:pt x="1192" y="185"/>
                  </a:lnTo>
                  <a:lnTo>
                    <a:pt x="1238" y="230"/>
                  </a:lnTo>
                  <a:lnTo>
                    <a:pt x="1279" y="280"/>
                  </a:lnTo>
                  <a:lnTo>
                    <a:pt x="1316" y="332"/>
                  </a:lnTo>
                  <a:lnTo>
                    <a:pt x="1347" y="388"/>
                  </a:lnTo>
                  <a:lnTo>
                    <a:pt x="1374" y="447"/>
                  </a:lnTo>
                  <a:lnTo>
                    <a:pt x="1396" y="509"/>
                  </a:lnTo>
                  <a:lnTo>
                    <a:pt x="1411" y="574"/>
                  </a:lnTo>
                  <a:lnTo>
                    <a:pt x="1420" y="640"/>
                  </a:lnTo>
                  <a:lnTo>
                    <a:pt x="1423" y="707"/>
                  </a:lnTo>
                  <a:lnTo>
                    <a:pt x="1420" y="773"/>
                  </a:lnTo>
                  <a:lnTo>
                    <a:pt x="1412" y="837"/>
                  </a:lnTo>
                  <a:lnTo>
                    <a:pt x="1398" y="899"/>
                  </a:lnTo>
                  <a:lnTo>
                    <a:pt x="1377" y="959"/>
                  </a:lnTo>
                  <a:lnTo>
                    <a:pt x="1353" y="1016"/>
                  </a:lnTo>
                  <a:lnTo>
                    <a:pt x="1323" y="1070"/>
                  </a:lnTo>
                  <a:lnTo>
                    <a:pt x="1289" y="1122"/>
                  </a:lnTo>
                  <a:lnTo>
                    <a:pt x="1250" y="1171"/>
                  </a:lnTo>
                  <a:lnTo>
                    <a:pt x="1208" y="1215"/>
                  </a:lnTo>
                  <a:lnTo>
                    <a:pt x="1161" y="1257"/>
                  </a:lnTo>
                  <a:lnTo>
                    <a:pt x="1112" y="1293"/>
                  </a:lnTo>
                  <a:lnTo>
                    <a:pt x="1058" y="1326"/>
                  </a:lnTo>
                  <a:lnTo>
                    <a:pt x="1003" y="1353"/>
                  </a:lnTo>
                  <a:lnTo>
                    <a:pt x="943" y="1377"/>
                  </a:lnTo>
                  <a:lnTo>
                    <a:pt x="883" y="1394"/>
                  </a:lnTo>
                  <a:lnTo>
                    <a:pt x="819" y="1406"/>
                  </a:lnTo>
                  <a:lnTo>
                    <a:pt x="819" y="1617"/>
                  </a:lnTo>
                  <a:lnTo>
                    <a:pt x="1015" y="1617"/>
                  </a:lnTo>
                  <a:lnTo>
                    <a:pt x="1043" y="1620"/>
                  </a:lnTo>
                  <a:lnTo>
                    <a:pt x="1067" y="1629"/>
                  </a:lnTo>
                  <a:lnTo>
                    <a:pt x="1090" y="1643"/>
                  </a:lnTo>
                  <a:lnTo>
                    <a:pt x="1109" y="1661"/>
                  </a:lnTo>
                  <a:lnTo>
                    <a:pt x="1123" y="1684"/>
                  </a:lnTo>
                  <a:lnTo>
                    <a:pt x="1132" y="1708"/>
                  </a:lnTo>
                  <a:lnTo>
                    <a:pt x="1135" y="1736"/>
                  </a:lnTo>
                  <a:lnTo>
                    <a:pt x="1132" y="1763"/>
                  </a:lnTo>
                  <a:lnTo>
                    <a:pt x="1123" y="1788"/>
                  </a:lnTo>
                  <a:lnTo>
                    <a:pt x="1109" y="1810"/>
                  </a:lnTo>
                  <a:lnTo>
                    <a:pt x="1090" y="1828"/>
                  </a:lnTo>
                  <a:lnTo>
                    <a:pt x="1067" y="1842"/>
                  </a:lnTo>
                  <a:lnTo>
                    <a:pt x="1043" y="1851"/>
                  </a:lnTo>
                  <a:lnTo>
                    <a:pt x="1015" y="1854"/>
                  </a:lnTo>
                  <a:lnTo>
                    <a:pt x="819" y="1854"/>
                  </a:lnTo>
                  <a:lnTo>
                    <a:pt x="819" y="1987"/>
                  </a:lnTo>
                  <a:lnTo>
                    <a:pt x="816" y="2015"/>
                  </a:lnTo>
                  <a:lnTo>
                    <a:pt x="807" y="2039"/>
                  </a:lnTo>
                  <a:lnTo>
                    <a:pt x="794" y="2062"/>
                  </a:lnTo>
                  <a:lnTo>
                    <a:pt x="775" y="2080"/>
                  </a:lnTo>
                  <a:lnTo>
                    <a:pt x="753" y="2093"/>
                  </a:lnTo>
                  <a:lnTo>
                    <a:pt x="727" y="2102"/>
                  </a:lnTo>
                  <a:lnTo>
                    <a:pt x="700" y="2106"/>
                  </a:lnTo>
                  <a:lnTo>
                    <a:pt x="673" y="2102"/>
                  </a:lnTo>
                  <a:lnTo>
                    <a:pt x="647" y="2093"/>
                  </a:lnTo>
                  <a:lnTo>
                    <a:pt x="626" y="2080"/>
                  </a:lnTo>
                  <a:lnTo>
                    <a:pt x="607" y="2062"/>
                  </a:lnTo>
                  <a:lnTo>
                    <a:pt x="593" y="2039"/>
                  </a:lnTo>
                  <a:lnTo>
                    <a:pt x="583" y="2015"/>
                  </a:lnTo>
                  <a:lnTo>
                    <a:pt x="580" y="1987"/>
                  </a:lnTo>
                  <a:lnTo>
                    <a:pt x="580" y="1854"/>
                  </a:lnTo>
                  <a:lnTo>
                    <a:pt x="394" y="1854"/>
                  </a:lnTo>
                  <a:lnTo>
                    <a:pt x="366" y="1851"/>
                  </a:lnTo>
                  <a:lnTo>
                    <a:pt x="341" y="1842"/>
                  </a:lnTo>
                  <a:lnTo>
                    <a:pt x="319" y="1828"/>
                  </a:lnTo>
                  <a:lnTo>
                    <a:pt x="300" y="1810"/>
                  </a:lnTo>
                  <a:lnTo>
                    <a:pt x="287" y="1788"/>
                  </a:lnTo>
                  <a:lnTo>
                    <a:pt x="278" y="1763"/>
                  </a:lnTo>
                  <a:lnTo>
                    <a:pt x="275" y="1736"/>
                  </a:lnTo>
                  <a:lnTo>
                    <a:pt x="278" y="1708"/>
                  </a:lnTo>
                  <a:lnTo>
                    <a:pt x="287" y="1684"/>
                  </a:lnTo>
                  <a:lnTo>
                    <a:pt x="300" y="1661"/>
                  </a:lnTo>
                  <a:lnTo>
                    <a:pt x="319" y="1643"/>
                  </a:lnTo>
                  <a:lnTo>
                    <a:pt x="341" y="1630"/>
                  </a:lnTo>
                  <a:lnTo>
                    <a:pt x="366" y="1620"/>
                  </a:lnTo>
                  <a:lnTo>
                    <a:pt x="394" y="1617"/>
                  </a:lnTo>
                  <a:lnTo>
                    <a:pt x="580" y="1617"/>
                  </a:lnTo>
                  <a:lnTo>
                    <a:pt x="580" y="1403"/>
                  </a:lnTo>
                  <a:lnTo>
                    <a:pt x="520" y="1389"/>
                  </a:lnTo>
                  <a:lnTo>
                    <a:pt x="461" y="1370"/>
                  </a:lnTo>
                  <a:lnTo>
                    <a:pt x="405" y="1345"/>
                  </a:lnTo>
                  <a:lnTo>
                    <a:pt x="351" y="1317"/>
                  </a:lnTo>
                  <a:lnTo>
                    <a:pt x="300" y="1284"/>
                  </a:lnTo>
                  <a:lnTo>
                    <a:pt x="252" y="1247"/>
                  </a:lnTo>
                  <a:lnTo>
                    <a:pt x="208" y="1207"/>
                  </a:lnTo>
                  <a:lnTo>
                    <a:pt x="167" y="1162"/>
                  </a:lnTo>
                  <a:lnTo>
                    <a:pt x="130" y="1114"/>
                  </a:lnTo>
                  <a:lnTo>
                    <a:pt x="97" y="1063"/>
                  </a:lnTo>
                  <a:lnTo>
                    <a:pt x="69" y="1010"/>
                  </a:lnTo>
                  <a:lnTo>
                    <a:pt x="44" y="954"/>
                  </a:lnTo>
                  <a:lnTo>
                    <a:pt x="26" y="895"/>
                  </a:lnTo>
                  <a:lnTo>
                    <a:pt x="11" y="835"/>
                  </a:lnTo>
                  <a:lnTo>
                    <a:pt x="3" y="771"/>
                  </a:lnTo>
                  <a:lnTo>
                    <a:pt x="0" y="707"/>
                  </a:lnTo>
                  <a:lnTo>
                    <a:pt x="3" y="640"/>
                  </a:lnTo>
                  <a:lnTo>
                    <a:pt x="13" y="574"/>
                  </a:lnTo>
                  <a:lnTo>
                    <a:pt x="29" y="509"/>
                  </a:lnTo>
                  <a:lnTo>
                    <a:pt x="50" y="447"/>
                  </a:lnTo>
                  <a:lnTo>
                    <a:pt x="77" y="388"/>
                  </a:lnTo>
                  <a:lnTo>
                    <a:pt x="109" y="332"/>
                  </a:lnTo>
                  <a:lnTo>
                    <a:pt x="146" y="280"/>
                  </a:lnTo>
                  <a:lnTo>
                    <a:pt x="187" y="230"/>
                  </a:lnTo>
                  <a:lnTo>
                    <a:pt x="232" y="185"/>
                  </a:lnTo>
                  <a:lnTo>
                    <a:pt x="282" y="144"/>
                  </a:lnTo>
                  <a:lnTo>
                    <a:pt x="334" y="108"/>
                  </a:lnTo>
                  <a:lnTo>
                    <a:pt x="391" y="76"/>
                  </a:lnTo>
                  <a:lnTo>
                    <a:pt x="450" y="50"/>
                  </a:lnTo>
                  <a:lnTo>
                    <a:pt x="513" y="28"/>
                  </a:lnTo>
                  <a:lnTo>
                    <a:pt x="577" y="13"/>
                  </a:lnTo>
                  <a:lnTo>
                    <a:pt x="644" y="3"/>
                  </a:lnTo>
                  <a:lnTo>
                    <a:pt x="71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6" name="Group 55">
            <a:extLst>
              <a:ext uri="{FF2B5EF4-FFF2-40B4-BE49-F238E27FC236}">
                <a16:creationId xmlns:a16="http://schemas.microsoft.com/office/drawing/2014/main" id="{4D68DFE6-53EE-44EA-8E42-6E25C4B8429D}"/>
              </a:ext>
            </a:extLst>
          </p:cNvPr>
          <p:cNvGrpSpPr/>
          <p:nvPr/>
        </p:nvGrpSpPr>
        <p:grpSpPr>
          <a:xfrm>
            <a:off x="3053036" y="5916975"/>
            <a:ext cx="3028064" cy="3005800"/>
            <a:chOff x="5163240" y="1746225"/>
            <a:chExt cx="2462882" cy="2444773"/>
          </a:xfrm>
        </p:grpSpPr>
        <p:graphicFrame>
          <p:nvGraphicFramePr>
            <p:cNvPr id="58" name="Chart 57">
              <a:extLst>
                <a:ext uri="{FF2B5EF4-FFF2-40B4-BE49-F238E27FC236}">
                  <a16:creationId xmlns:a16="http://schemas.microsoft.com/office/drawing/2014/main" id="{0CED1C1E-5341-4FDF-93EB-2F560A6782FC}"/>
                </a:ext>
              </a:extLst>
            </p:cNvPr>
            <p:cNvGraphicFramePr/>
            <p:nvPr>
              <p:extLst>
                <p:ext uri="{D42A27DB-BD31-4B8C-83A1-F6EECF244321}">
                  <p14:modId xmlns:p14="http://schemas.microsoft.com/office/powerpoint/2010/main" val="2869314295"/>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59" name="Rectangle 58">
              <a:extLst>
                <a:ext uri="{FF2B5EF4-FFF2-40B4-BE49-F238E27FC236}">
                  <a16:creationId xmlns:a16="http://schemas.microsoft.com/office/drawing/2014/main" id="{D9767A7B-F265-4372-8A8D-C58935E06FCF}"/>
                </a:ext>
              </a:extLst>
            </p:cNvPr>
            <p:cNvSpPr/>
            <p:nvPr/>
          </p:nvSpPr>
          <p:spPr>
            <a:xfrm>
              <a:off x="5689845" y="2642979"/>
              <a:ext cx="1409676" cy="675893"/>
            </a:xfrm>
            <a:prstGeom prst="rect">
              <a:avLst/>
            </a:prstGeom>
          </p:spPr>
          <p:txBody>
            <a:bodyPr wrap="none" anchor="ctr">
              <a:spAutoFit/>
            </a:bodyPr>
            <a:lstStyle/>
            <a:p>
              <a:pPr algn="ctr"/>
              <a:r>
                <a:rPr lang="en-US" sz="4800" b="1" spc="-150" dirty="0">
                  <a:solidFill>
                    <a:srgbClr val="56C2B4"/>
                  </a:solidFill>
                </a:rPr>
                <a:t>59.4</a:t>
              </a:r>
              <a:r>
                <a:rPr lang="en-US" sz="3600" b="1" spc="-150" dirty="0">
                  <a:solidFill>
                    <a:srgbClr val="56C2B4"/>
                  </a:solidFill>
                </a:rPr>
                <a:t>%</a:t>
              </a:r>
            </a:p>
          </p:txBody>
        </p:sp>
        <p:sp>
          <p:nvSpPr>
            <p:cNvPr id="60" name="Freeform 10110">
              <a:extLst>
                <a:ext uri="{FF2B5EF4-FFF2-40B4-BE49-F238E27FC236}">
                  <a16:creationId xmlns:a16="http://schemas.microsoft.com/office/drawing/2014/main" id="{B2826ABB-44EB-4A5E-89B2-5BE0EB97B9A3}"/>
                </a:ext>
              </a:extLst>
            </p:cNvPr>
            <p:cNvSpPr>
              <a:spLocks noEditPoints="1"/>
            </p:cNvSpPr>
            <p:nvPr/>
          </p:nvSpPr>
          <p:spPr bwMode="auto">
            <a:xfrm>
              <a:off x="7033528" y="1746225"/>
              <a:ext cx="282575" cy="417512"/>
            </a:xfrm>
            <a:custGeom>
              <a:avLst/>
              <a:gdLst>
                <a:gd name="T0" fmla="*/ 604 w 1423"/>
                <a:gd name="T1" fmla="*/ 249 h 2106"/>
                <a:gd name="T2" fmla="*/ 458 w 1423"/>
                <a:gd name="T3" fmla="*/ 311 h 2106"/>
                <a:gd name="T4" fmla="*/ 343 w 1423"/>
                <a:gd name="T5" fmla="*/ 414 h 2106"/>
                <a:gd name="T6" fmla="*/ 267 w 1423"/>
                <a:gd name="T7" fmla="*/ 549 h 2106"/>
                <a:gd name="T8" fmla="*/ 239 w 1423"/>
                <a:gd name="T9" fmla="*/ 707 h 2106"/>
                <a:gd name="T10" fmla="*/ 267 w 1423"/>
                <a:gd name="T11" fmla="*/ 866 h 2106"/>
                <a:gd name="T12" fmla="*/ 343 w 1423"/>
                <a:gd name="T13" fmla="*/ 1002 h 2106"/>
                <a:gd name="T14" fmla="*/ 458 w 1423"/>
                <a:gd name="T15" fmla="*/ 1105 h 2106"/>
                <a:gd name="T16" fmla="*/ 604 w 1423"/>
                <a:gd name="T17" fmla="*/ 1166 h 2106"/>
                <a:gd name="T18" fmla="*/ 767 w 1423"/>
                <a:gd name="T19" fmla="*/ 1175 h 2106"/>
                <a:gd name="T20" fmla="*/ 920 w 1423"/>
                <a:gd name="T21" fmla="*/ 1130 h 2106"/>
                <a:gd name="T22" fmla="*/ 1047 w 1423"/>
                <a:gd name="T23" fmla="*/ 1039 h 2106"/>
                <a:gd name="T24" fmla="*/ 1137 w 1423"/>
                <a:gd name="T25" fmla="*/ 914 h 2106"/>
                <a:gd name="T26" fmla="*/ 1182 w 1423"/>
                <a:gd name="T27" fmla="*/ 762 h 2106"/>
                <a:gd name="T28" fmla="*/ 1172 w 1423"/>
                <a:gd name="T29" fmla="*/ 600 h 2106"/>
                <a:gd name="T30" fmla="*/ 1112 w 1423"/>
                <a:gd name="T31" fmla="*/ 455 h 2106"/>
                <a:gd name="T32" fmla="*/ 1008 w 1423"/>
                <a:gd name="T33" fmla="*/ 340 h 2106"/>
                <a:gd name="T34" fmla="*/ 872 w 1423"/>
                <a:gd name="T35" fmla="*/ 265 h 2106"/>
                <a:gd name="T36" fmla="*/ 713 w 1423"/>
                <a:gd name="T37" fmla="*/ 237 h 2106"/>
                <a:gd name="T38" fmla="*/ 847 w 1423"/>
                <a:gd name="T39" fmla="*/ 13 h 2106"/>
                <a:gd name="T40" fmla="*/ 1034 w 1423"/>
                <a:gd name="T41" fmla="*/ 76 h 2106"/>
                <a:gd name="T42" fmla="*/ 1192 w 1423"/>
                <a:gd name="T43" fmla="*/ 185 h 2106"/>
                <a:gd name="T44" fmla="*/ 1316 w 1423"/>
                <a:gd name="T45" fmla="*/ 332 h 2106"/>
                <a:gd name="T46" fmla="*/ 1396 w 1423"/>
                <a:gd name="T47" fmla="*/ 509 h 2106"/>
                <a:gd name="T48" fmla="*/ 1423 w 1423"/>
                <a:gd name="T49" fmla="*/ 707 h 2106"/>
                <a:gd name="T50" fmla="*/ 1398 w 1423"/>
                <a:gd name="T51" fmla="*/ 899 h 2106"/>
                <a:gd name="T52" fmla="*/ 1323 w 1423"/>
                <a:gd name="T53" fmla="*/ 1070 h 2106"/>
                <a:gd name="T54" fmla="*/ 1208 w 1423"/>
                <a:gd name="T55" fmla="*/ 1215 h 2106"/>
                <a:gd name="T56" fmla="*/ 1058 w 1423"/>
                <a:gd name="T57" fmla="*/ 1326 h 2106"/>
                <a:gd name="T58" fmla="*/ 883 w 1423"/>
                <a:gd name="T59" fmla="*/ 1394 h 2106"/>
                <a:gd name="T60" fmla="*/ 1015 w 1423"/>
                <a:gd name="T61" fmla="*/ 1617 h 2106"/>
                <a:gd name="T62" fmla="*/ 1090 w 1423"/>
                <a:gd name="T63" fmla="*/ 1643 h 2106"/>
                <a:gd name="T64" fmla="*/ 1132 w 1423"/>
                <a:gd name="T65" fmla="*/ 1708 h 2106"/>
                <a:gd name="T66" fmla="*/ 1123 w 1423"/>
                <a:gd name="T67" fmla="*/ 1788 h 2106"/>
                <a:gd name="T68" fmla="*/ 1067 w 1423"/>
                <a:gd name="T69" fmla="*/ 1842 h 2106"/>
                <a:gd name="T70" fmla="*/ 819 w 1423"/>
                <a:gd name="T71" fmla="*/ 1854 h 2106"/>
                <a:gd name="T72" fmla="*/ 807 w 1423"/>
                <a:gd name="T73" fmla="*/ 2039 h 2106"/>
                <a:gd name="T74" fmla="*/ 753 w 1423"/>
                <a:gd name="T75" fmla="*/ 2093 h 2106"/>
                <a:gd name="T76" fmla="*/ 673 w 1423"/>
                <a:gd name="T77" fmla="*/ 2102 h 2106"/>
                <a:gd name="T78" fmla="*/ 607 w 1423"/>
                <a:gd name="T79" fmla="*/ 2062 h 2106"/>
                <a:gd name="T80" fmla="*/ 580 w 1423"/>
                <a:gd name="T81" fmla="*/ 1987 h 2106"/>
                <a:gd name="T82" fmla="*/ 366 w 1423"/>
                <a:gd name="T83" fmla="*/ 1851 h 2106"/>
                <a:gd name="T84" fmla="*/ 300 w 1423"/>
                <a:gd name="T85" fmla="*/ 1810 h 2106"/>
                <a:gd name="T86" fmla="*/ 275 w 1423"/>
                <a:gd name="T87" fmla="*/ 1736 h 2106"/>
                <a:gd name="T88" fmla="*/ 300 w 1423"/>
                <a:gd name="T89" fmla="*/ 1661 h 2106"/>
                <a:gd name="T90" fmla="*/ 366 w 1423"/>
                <a:gd name="T91" fmla="*/ 1620 h 2106"/>
                <a:gd name="T92" fmla="*/ 580 w 1423"/>
                <a:gd name="T93" fmla="*/ 1403 h 2106"/>
                <a:gd name="T94" fmla="*/ 405 w 1423"/>
                <a:gd name="T95" fmla="*/ 1345 h 2106"/>
                <a:gd name="T96" fmla="*/ 252 w 1423"/>
                <a:gd name="T97" fmla="*/ 1247 h 2106"/>
                <a:gd name="T98" fmla="*/ 130 w 1423"/>
                <a:gd name="T99" fmla="*/ 1114 h 2106"/>
                <a:gd name="T100" fmla="*/ 44 w 1423"/>
                <a:gd name="T101" fmla="*/ 954 h 2106"/>
                <a:gd name="T102" fmla="*/ 3 w 1423"/>
                <a:gd name="T103" fmla="*/ 771 h 2106"/>
                <a:gd name="T104" fmla="*/ 13 w 1423"/>
                <a:gd name="T105" fmla="*/ 574 h 2106"/>
                <a:gd name="T106" fmla="*/ 77 w 1423"/>
                <a:gd name="T107" fmla="*/ 388 h 2106"/>
                <a:gd name="T108" fmla="*/ 187 w 1423"/>
                <a:gd name="T109" fmla="*/ 230 h 2106"/>
                <a:gd name="T110" fmla="*/ 334 w 1423"/>
                <a:gd name="T111" fmla="*/ 108 h 2106"/>
                <a:gd name="T112" fmla="*/ 513 w 1423"/>
                <a:gd name="T113" fmla="*/ 28 h 2106"/>
                <a:gd name="T114" fmla="*/ 713 w 1423"/>
                <a:gd name="T115" fmla="*/ 0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3" h="2106">
                  <a:moveTo>
                    <a:pt x="713" y="237"/>
                  </a:moveTo>
                  <a:lnTo>
                    <a:pt x="657" y="240"/>
                  </a:lnTo>
                  <a:lnTo>
                    <a:pt x="604" y="249"/>
                  </a:lnTo>
                  <a:lnTo>
                    <a:pt x="553" y="265"/>
                  </a:lnTo>
                  <a:lnTo>
                    <a:pt x="505" y="285"/>
                  </a:lnTo>
                  <a:lnTo>
                    <a:pt x="458" y="311"/>
                  </a:lnTo>
                  <a:lnTo>
                    <a:pt x="416" y="340"/>
                  </a:lnTo>
                  <a:lnTo>
                    <a:pt x="377" y="375"/>
                  </a:lnTo>
                  <a:lnTo>
                    <a:pt x="343" y="414"/>
                  </a:lnTo>
                  <a:lnTo>
                    <a:pt x="313" y="455"/>
                  </a:lnTo>
                  <a:lnTo>
                    <a:pt x="287" y="501"/>
                  </a:lnTo>
                  <a:lnTo>
                    <a:pt x="267" y="549"/>
                  </a:lnTo>
                  <a:lnTo>
                    <a:pt x="251" y="600"/>
                  </a:lnTo>
                  <a:lnTo>
                    <a:pt x="242" y="653"/>
                  </a:lnTo>
                  <a:lnTo>
                    <a:pt x="239" y="707"/>
                  </a:lnTo>
                  <a:lnTo>
                    <a:pt x="242" y="762"/>
                  </a:lnTo>
                  <a:lnTo>
                    <a:pt x="251" y="815"/>
                  </a:lnTo>
                  <a:lnTo>
                    <a:pt x="267" y="866"/>
                  </a:lnTo>
                  <a:lnTo>
                    <a:pt x="287" y="914"/>
                  </a:lnTo>
                  <a:lnTo>
                    <a:pt x="313" y="959"/>
                  </a:lnTo>
                  <a:lnTo>
                    <a:pt x="343" y="1002"/>
                  </a:lnTo>
                  <a:lnTo>
                    <a:pt x="377" y="1039"/>
                  </a:lnTo>
                  <a:lnTo>
                    <a:pt x="416" y="1074"/>
                  </a:lnTo>
                  <a:lnTo>
                    <a:pt x="458" y="1105"/>
                  </a:lnTo>
                  <a:lnTo>
                    <a:pt x="505" y="1130"/>
                  </a:lnTo>
                  <a:lnTo>
                    <a:pt x="553" y="1151"/>
                  </a:lnTo>
                  <a:lnTo>
                    <a:pt x="604" y="1166"/>
                  </a:lnTo>
                  <a:lnTo>
                    <a:pt x="657" y="1175"/>
                  </a:lnTo>
                  <a:lnTo>
                    <a:pt x="713" y="1178"/>
                  </a:lnTo>
                  <a:lnTo>
                    <a:pt x="767" y="1175"/>
                  </a:lnTo>
                  <a:lnTo>
                    <a:pt x="820" y="1166"/>
                  </a:lnTo>
                  <a:lnTo>
                    <a:pt x="872" y="1151"/>
                  </a:lnTo>
                  <a:lnTo>
                    <a:pt x="920" y="1130"/>
                  </a:lnTo>
                  <a:lnTo>
                    <a:pt x="966" y="1105"/>
                  </a:lnTo>
                  <a:lnTo>
                    <a:pt x="1008" y="1074"/>
                  </a:lnTo>
                  <a:lnTo>
                    <a:pt x="1047" y="1039"/>
                  </a:lnTo>
                  <a:lnTo>
                    <a:pt x="1081" y="1002"/>
                  </a:lnTo>
                  <a:lnTo>
                    <a:pt x="1112" y="959"/>
                  </a:lnTo>
                  <a:lnTo>
                    <a:pt x="1137" y="914"/>
                  </a:lnTo>
                  <a:lnTo>
                    <a:pt x="1158" y="866"/>
                  </a:lnTo>
                  <a:lnTo>
                    <a:pt x="1172" y="815"/>
                  </a:lnTo>
                  <a:lnTo>
                    <a:pt x="1182" y="762"/>
                  </a:lnTo>
                  <a:lnTo>
                    <a:pt x="1185" y="707"/>
                  </a:lnTo>
                  <a:lnTo>
                    <a:pt x="1182" y="653"/>
                  </a:lnTo>
                  <a:lnTo>
                    <a:pt x="1172" y="600"/>
                  </a:lnTo>
                  <a:lnTo>
                    <a:pt x="1158" y="549"/>
                  </a:lnTo>
                  <a:lnTo>
                    <a:pt x="1137" y="501"/>
                  </a:lnTo>
                  <a:lnTo>
                    <a:pt x="1112" y="455"/>
                  </a:lnTo>
                  <a:lnTo>
                    <a:pt x="1081" y="414"/>
                  </a:lnTo>
                  <a:lnTo>
                    <a:pt x="1047" y="375"/>
                  </a:lnTo>
                  <a:lnTo>
                    <a:pt x="1008" y="340"/>
                  </a:lnTo>
                  <a:lnTo>
                    <a:pt x="966" y="311"/>
                  </a:lnTo>
                  <a:lnTo>
                    <a:pt x="920" y="285"/>
                  </a:lnTo>
                  <a:lnTo>
                    <a:pt x="872" y="265"/>
                  </a:lnTo>
                  <a:lnTo>
                    <a:pt x="820" y="249"/>
                  </a:lnTo>
                  <a:lnTo>
                    <a:pt x="767" y="240"/>
                  </a:lnTo>
                  <a:lnTo>
                    <a:pt x="713" y="237"/>
                  </a:lnTo>
                  <a:close/>
                  <a:moveTo>
                    <a:pt x="713" y="0"/>
                  </a:moveTo>
                  <a:lnTo>
                    <a:pt x="780" y="3"/>
                  </a:lnTo>
                  <a:lnTo>
                    <a:pt x="847" y="13"/>
                  </a:lnTo>
                  <a:lnTo>
                    <a:pt x="912" y="28"/>
                  </a:lnTo>
                  <a:lnTo>
                    <a:pt x="974" y="50"/>
                  </a:lnTo>
                  <a:lnTo>
                    <a:pt x="1034" y="76"/>
                  </a:lnTo>
                  <a:lnTo>
                    <a:pt x="1090" y="108"/>
                  </a:lnTo>
                  <a:lnTo>
                    <a:pt x="1142" y="144"/>
                  </a:lnTo>
                  <a:lnTo>
                    <a:pt x="1192" y="185"/>
                  </a:lnTo>
                  <a:lnTo>
                    <a:pt x="1238" y="230"/>
                  </a:lnTo>
                  <a:lnTo>
                    <a:pt x="1279" y="280"/>
                  </a:lnTo>
                  <a:lnTo>
                    <a:pt x="1316" y="332"/>
                  </a:lnTo>
                  <a:lnTo>
                    <a:pt x="1347" y="388"/>
                  </a:lnTo>
                  <a:lnTo>
                    <a:pt x="1374" y="447"/>
                  </a:lnTo>
                  <a:lnTo>
                    <a:pt x="1396" y="509"/>
                  </a:lnTo>
                  <a:lnTo>
                    <a:pt x="1411" y="574"/>
                  </a:lnTo>
                  <a:lnTo>
                    <a:pt x="1420" y="640"/>
                  </a:lnTo>
                  <a:lnTo>
                    <a:pt x="1423" y="707"/>
                  </a:lnTo>
                  <a:lnTo>
                    <a:pt x="1420" y="773"/>
                  </a:lnTo>
                  <a:lnTo>
                    <a:pt x="1412" y="837"/>
                  </a:lnTo>
                  <a:lnTo>
                    <a:pt x="1398" y="899"/>
                  </a:lnTo>
                  <a:lnTo>
                    <a:pt x="1377" y="959"/>
                  </a:lnTo>
                  <a:lnTo>
                    <a:pt x="1353" y="1016"/>
                  </a:lnTo>
                  <a:lnTo>
                    <a:pt x="1323" y="1070"/>
                  </a:lnTo>
                  <a:lnTo>
                    <a:pt x="1289" y="1122"/>
                  </a:lnTo>
                  <a:lnTo>
                    <a:pt x="1250" y="1171"/>
                  </a:lnTo>
                  <a:lnTo>
                    <a:pt x="1208" y="1215"/>
                  </a:lnTo>
                  <a:lnTo>
                    <a:pt x="1161" y="1257"/>
                  </a:lnTo>
                  <a:lnTo>
                    <a:pt x="1112" y="1293"/>
                  </a:lnTo>
                  <a:lnTo>
                    <a:pt x="1058" y="1326"/>
                  </a:lnTo>
                  <a:lnTo>
                    <a:pt x="1003" y="1353"/>
                  </a:lnTo>
                  <a:lnTo>
                    <a:pt x="943" y="1377"/>
                  </a:lnTo>
                  <a:lnTo>
                    <a:pt x="883" y="1394"/>
                  </a:lnTo>
                  <a:lnTo>
                    <a:pt x="819" y="1406"/>
                  </a:lnTo>
                  <a:lnTo>
                    <a:pt x="819" y="1617"/>
                  </a:lnTo>
                  <a:lnTo>
                    <a:pt x="1015" y="1617"/>
                  </a:lnTo>
                  <a:lnTo>
                    <a:pt x="1043" y="1620"/>
                  </a:lnTo>
                  <a:lnTo>
                    <a:pt x="1067" y="1629"/>
                  </a:lnTo>
                  <a:lnTo>
                    <a:pt x="1090" y="1643"/>
                  </a:lnTo>
                  <a:lnTo>
                    <a:pt x="1109" y="1661"/>
                  </a:lnTo>
                  <a:lnTo>
                    <a:pt x="1123" y="1684"/>
                  </a:lnTo>
                  <a:lnTo>
                    <a:pt x="1132" y="1708"/>
                  </a:lnTo>
                  <a:lnTo>
                    <a:pt x="1135" y="1736"/>
                  </a:lnTo>
                  <a:lnTo>
                    <a:pt x="1132" y="1763"/>
                  </a:lnTo>
                  <a:lnTo>
                    <a:pt x="1123" y="1788"/>
                  </a:lnTo>
                  <a:lnTo>
                    <a:pt x="1109" y="1810"/>
                  </a:lnTo>
                  <a:lnTo>
                    <a:pt x="1090" y="1828"/>
                  </a:lnTo>
                  <a:lnTo>
                    <a:pt x="1067" y="1842"/>
                  </a:lnTo>
                  <a:lnTo>
                    <a:pt x="1043" y="1851"/>
                  </a:lnTo>
                  <a:lnTo>
                    <a:pt x="1015" y="1854"/>
                  </a:lnTo>
                  <a:lnTo>
                    <a:pt x="819" y="1854"/>
                  </a:lnTo>
                  <a:lnTo>
                    <a:pt x="819" y="1987"/>
                  </a:lnTo>
                  <a:lnTo>
                    <a:pt x="816" y="2015"/>
                  </a:lnTo>
                  <a:lnTo>
                    <a:pt x="807" y="2039"/>
                  </a:lnTo>
                  <a:lnTo>
                    <a:pt x="794" y="2062"/>
                  </a:lnTo>
                  <a:lnTo>
                    <a:pt x="775" y="2080"/>
                  </a:lnTo>
                  <a:lnTo>
                    <a:pt x="753" y="2093"/>
                  </a:lnTo>
                  <a:lnTo>
                    <a:pt x="727" y="2102"/>
                  </a:lnTo>
                  <a:lnTo>
                    <a:pt x="700" y="2106"/>
                  </a:lnTo>
                  <a:lnTo>
                    <a:pt x="673" y="2102"/>
                  </a:lnTo>
                  <a:lnTo>
                    <a:pt x="647" y="2093"/>
                  </a:lnTo>
                  <a:lnTo>
                    <a:pt x="626" y="2080"/>
                  </a:lnTo>
                  <a:lnTo>
                    <a:pt x="607" y="2062"/>
                  </a:lnTo>
                  <a:lnTo>
                    <a:pt x="593" y="2039"/>
                  </a:lnTo>
                  <a:lnTo>
                    <a:pt x="583" y="2015"/>
                  </a:lnTo>
                  <a:lnTo>
                    <a:pt x="580" y="1987"/>
                  </a:lnTo>
                  <a:lnTo>
                    <a:pt x="580" y="1854"/>
                  </a:lnTo>
                  <a:lnTo>
                    <a:pt x="394" y="1854"/>
                  </a:lnTo>
                  <a:lnTo>
                    <a:pt x="366" y="1851"/>
                  </a:lnTo>
                  <a:lnTo>
                    <a:pt x="341" y="1842"/>
                  </a:lnTo>
                  <a:lnTo>
                    <a:pt x="319" y="1828"/>
                  </a:lnTo>
                  <a:lnTo>
                    <a:pt x="300" y="1810"/>
                  </a:lnTo>
                  <a:lnTo>
                    <a:pt x="287" y="1788"/>
                  </a:lnTo>
                  <a:lnTo>
                    <a:pt x="278" y="1763"/>
                  </a:lnTo>
                  <a:lnTo>
                    <a:pt x="275" y="1736"/>
                  </a:lnTo>
                  <a:lnTo>
                    <a:pt x="278" y="1708"/>
                  </a:lnTo>
                  <a:lnTo>
                    <a:pt x="287" y="1684"/>
                  </a:lnTo>
                  <a:lnTo>
                    <a:pt x="300" y="1661"/>
                  </a:lnTo>
                  <a:lnTo>
                    <a:pt x="319" y="1643"/>
                  </a:lnTo>
                  <a:lnTo>
                    <a:pt x="341" y="1630"/>
                  </a:lnTo>
                  <a:lnTo>
                    <a:pt x="366" y="1620"/>
                  </a:lnTo>
                  <a:lnTo>
                    <a:pt x="394" y="1617"/>
                  </a:lnTo>
                  <a:lnTo>
                    <a:pt x="580" y="1617"/>
                  </a:lnTo>
                  <a:lnTo>
                    <a:pt x="580" y="1403"/>
                  </a:lnTo>
                  <a:lnTo>
                    <a:pt x="520" y="1389"/>
                  </a:lnTo>
                  <a:lnTo>
                    <a:pt x="461" y="1370"/>
                  </a:lnTo>
                  <a:lnTo>
                    <a:pt x="405" y="1345"/>
                  </a:lnTo>
                  <a:lnTo>
                    <a:pt x="351" y="1317"/>
                  </a:lnTo>
                  <a:lnTo>
                    <a:pt x="300" y="1284"/>
                  </a:lnTo>
                  <a:lnTo>
                    <a:pt x="252" y="1247"/>
                  </a:lnTo>
                  <a:lnTo>
                    <a:pt x="208" y="1207"/>
                  </a:lnTo>
                  <a:lnTo>
                    <a:pt x="167" y="1162"/>
                  </a:lnTo>
                  <a:lnTo>
                    <a:pt x="130" y="1114"/>
                  </a:lnTo>
                  <a:lnTo>
                    <a:pt x="97" y="1063"/>
                  </a:lnTo>
                  <a:lnTo>
                    <a:pt x="69" y="1010"/>
                  </a:lnTo>
                  <a:lnTo>
                    <a:pt x="44" y="954"/>
                  </a:lnTo>
                  <a:lnTo>
                    <a:pt x="26" y="895"/>
                  </a:lnTo>
                  <a:lnTo>
                    <a:pt x="11" y="835"/>
                  </a:lnTo>
                  <a:lnTo>
                    <a:pt x="3" y="771"/>
                  </a:lnTo>
                  <a:lnTo>
                    <a:pt x="0" y="707"/>
                  </a:lnTo>
                  <a:lnTo>
                    <a:pt x="3" y="640"/>
                  </a:lnTo>
                  <a:lnTo>
                    <a:pt x="13" y="574"/>
                  </a:lnTo>
                  <a:lnTo>
                    <a:pt x="29" y="509"/>
                  </a:lnTo>
                  <a:lnTo>
                    <a:pt x="50" y="447"/>
                  </a:lnTo>
                  <a:lnTo>
                    <a:pt x="77" y="388"/>
                  </a:lnTo>
                  <a:lnTo>
                    <a:pt x="109" y="332"/>
                  </a:lnTo>
                  <a:lnTo>
                    <a:pt x="146" y="280"/>
                  </a:lnTo>
                  <a:lnTo>
                    <a:pt x="187" y="230"/>
                  </a:lnTo>
                  <a:lnTo>
                    <a:pt x="232" y="185"/>
                  </a:lnTo>
                  <a:lnTo>
                    <a:pt x="282" y="144"/>
                  </a:lnTo>
                  <a:lnTo>
                    <a:pt x="334" y="108"/>
                  </a:lnTo>
                  <a:lnTo>
                    <a:pt x="391" y="76"/>
                  </a:lnTo>
                  <a:lnTo>
                    <a:pt x="450" y="50"/>
                  </a:lnTo>
                  <a:lnTo>
                    <a:pt x="513" y="28"/>
                  </a:lnTo>
                  <a:lnTo>
                    <a:pt x="577" y="13"/>
                  </a:lnTo>
                  <a:lnTo>
                    <a:pt x="644" y="3"/>
                  </a:lnTo>
                  <a:lnTo>
                    <a:pt x="71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1" name="Group 60">
            <a:extLst>
              <a:ext uri="{FF2B5EF4-FFF2-40B4-BE49-F238E27FC236}">
                <a16:creationId xmlns:a16="http://schemas.microsoft.com/office/drawing/2014/main" id="{565A3C90-A4EB-4190-AFF9-687C063F5DA9}"/>
              </a:ext>
            </a:extLst>
          </p:cNvPr>
          <p:cNvGrpSpPr/>
          <p:nvPr/>
        </p:nvGrpSpPr>
        <p:grpSpPr>
          <a:xfrm>
            <a:off x="1750640" y="9147040"/>
            <a:ext cx="3028064" cy="3005800"/>
            <a:chOff x="5163240" y="1746225"/>
            <a:chExt cx="2462882" cy="2444773"/>
          </a:xfrm>
        </p:grpSpPr>
        <p:graphicFrame>
          <p:nvGraphicFramePr>
            <p:cNvPr id="63" name="Chart 62">
              <a:extLst>
                <a:ext uri="{FF2B5EF4-FFF2-40B4-BE49-F238E27FC236}">
                  <a16:creationId xmlns:a16="http://schemas.microsoft.com/office/drawing/2014/main" id="{45C375F3-D309-46F5-B1DD-2C447D33CC8B}"/>
                </a:ext>
              </a:extLst>
            </p:cNvPr>
            <p:cNvGraphicFramePr/>
            <p:nvPr>
              <p:extLst>
                <p:ext uri="{D42A27DB-BD31-4B8C-83A1-F6EECF244321}">
                  <p14:modId xmlns:p14="http://schemas.microsoft.com/office/powerpoint/2010/main" val="2985649878"/>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5"/>
            </a:graphicData>
          </a:graphic>
        </p:graphicFrame>
        <p:sp>
          <p:nvSpPr>
            <p:cNvPr id="64" name="Rectangle 63">
              <a:extLst>
                <a:ext uri="{FF2B5EF4-FFF2-40B4-BE49-F238E27FC236}">
                  <a16:creationId xmlns:a16="http://schemas.microsoft.com/office/drawing/2014/main" id="{16FB84E6-E848-4E34-A5E4-C0BF67F7D889}"/>
                </a:ext>
              </a:extLst>
            </p:cNvPr>
            <p:cNvSpPr/>
            <p:nvPr/>
          </p:nvSpPr>
          <p:spPr>
            <a:xfrm>
              <a:off x="5689845" y="2642979"/>
              <a:ext cx="1409676" cy="675893"/>
            </a:xfrm>
            <a:prstGeom prst="rect">
              <a:avLst/>
            </a:prstGeom>
          </p:spPr>
          <p:txBody>
            <a:bodyPr wrap="none" anchor="ctr">
              <a:spAutoFit/>
            </a:bodyPr>
            <a:lstStyle/>
            <a:p>
              <a:pPr algn="ctr"/>
              <a:r>
                <a:rPr lang="en-US" sz="4800" b="1" spc="-150" dirty="0">
                  <a:solidFill>
                    <a:srgbClr val="56C2B4"/>
                  </a:solidFill>
                </a:rPr>
                <a:t>40.6</a:t>
              </a:r>
              <a:r>
                <a:rPr lang="en-US" sz="3600" b="1" spc="-150" dirty="0">
                  <a:solidFill>
                    <a:srgbClr val="56C2B4"/>
                  </a:solidFill>
                </a:rPr>
                <a:t>%</a:t>
              </a:r>
            </a:p>
          </p:txBody>
        </p:sp>
        <p:sp>
          <p:nvSpPr>
            <p:cNvPr id="65" name="Freeform 10110">
              <a:extLst>
                <a:ext uri="{FF2B5EF4-FFF2-40B4-BE49-F238E27FC236}">
                  <a16:creationId xmlns:a16="http://schemas.microsoft.com/office/drawing/2014/main" id="{0EC31BFE-3F15-4A8D-A18B-C0B68C0F8CF7}"/>
                </a:ext>
              </a:extLst>
            </p:cNvPr>
            <p:cNvSpPr>
              <a:spLocks noEditPoints="1"/>
            </p:cNvSpPr>
            <p:nvPr/>
          </p:nvSpPr>
          <p:spPr bwMode="auto">
            <a:xfrm>
              <a:off x="7033528" y="1746225"/>
              <a:ext cx="282575" cy="417512"/>
            </a:xfrm>
            <a:custGeom>
              <a:avLst/>
              <a:gdLst>
                <a:gd name="T0" fmla="*/ 604 w 1423"/>
                <a:gd name="T1" fmla="*/ 249 h 2106"/>
                <a:gd name="T2" fmla="*/ 458 w 1423"/>
                <a:gd name="T3" fmla="*/ 311 h 2106"/>
                <a:gd name="T4" fmla="*/ 343 w 1423"/>
                <a:gd name="T5" fmla="*/ 414 h 2106"/>
                <a:gd name="T6" fmla="*/ 267 w 1423"/>
                <a:gd name="T7" fmla="*/ 549 h 2106"/>
                <a:gd name="T8" fmla="*/ 239 w 1423"/>
                <a:gd name="T9" fmla="*/ 707 h 2106"/>
                <a:gd name="T10" fmla="*/ 267 w 1423"/>
                <a:gd name="T11" fmla="*/ 866 h 2106"/>
                <a:gd name="T12" fmla="*/ 343 w 1423"/>
                <a:gd name="T13" fmla="*/ 1002 h 2106"/>
                <a:gd name="T14" fmla="*/ 458 w 1423"/>
                <a:gd name="T15" fmla="*/ 1105 h 2106"/>
                <a:gd name="T16" fmla="*/ 604 w 1423"/>
                <a:gd name="T17" fmla="*/ 1166 h 2106"/>
                <a:gd name="T18" fmla="*/ 767 w 1423"/>
                <a:gd name="T19" fmla="*/ 1175 h 2106"/>
                <a:gd name="T20" fmla="*/ 920 w 1423"/>
                <a:gd name="T21" fmla="*/ 1130 h 2106"/>
                <a:gd name="T22" fmla="*/ 1047 w 1423"/>
                <a:gd name="T23" fmla="*/ 1039 h 2106"/>
                <a:gd name="T24" fmla="*/ 1137 w 1423"/>
                <a:gd name="T25" fmla="*/ 914 h 2106"/>
                <a:gd name="T26" fmla="*/ 1182 w 1423"/>
                <a:gd name="T27" fmla="*/ 762 h 2106"/>
                <a:gd name="T28" fmla="*/ 1172 w 1423"/>
                <a:gd name="T29" fmla="*/ 600 h 2106"/>
                <a:gd name="T30" fmla="*/ 1112 w 1423"/>
                <a:gd name="T31" fmla="*/ 455 h 2106"/>
                <a:gd name="T32" fmla="*/ 1008 w 1423"/>
                <a:gd name="T33" fmla="*/ 340 h 2106"/>
                <a:gd name="T34" fmla="*/ 872 w 1423"/>
                <a:gd name="T35" fmla="*/ 265 h 2106"/>
                <a:gd name="T36" fmla="*/ 713 w 1423"/>
                <a:gd name="T37" fmla="*/ 237 h 2106"/>
                <a:gd name="T38" fmla="*/ 847 w 1423"/>
                <a:gd name="T39" fmla="*/ 13 h 2106"/>
                <a:gd name="T40" fmla="*/ 1034 w 1423"/>
                <a:gd name="T41" fmla="*/ 76 h 2106"/>
                <a:gd name="T42" fmla="*/ 1192 w 1423"/>
                <a:gd name="T43" fmla="*/ 185 h 2106"/>
                <a:gd name="T44" fmla="*/ 1316 w 1423"/>
                <a:gd name="T45" fmla="*/ 332 h 2106"/>
                <a:gd name="T46" fmla="*/ 1396 w 1423"/>
                <a:gd name="T47" fmla="*/ 509 h 2106"/>
                <a:gd name="T48" fmla="*/ 1423 w 1423"/>
                <a:gd name="T49" fmla="*/ 707 h 2106"/>
                <a:gd name="T50" fmla="*/ 1398 w 1423"/>
                <a:gd name="T51" fmla="*/ 899 h 2106"/>
                <a:gd name="T52" fmla="*/ 1323 w 1423"/>
                <a:gd name="T53" fmla="*/ 1070 h 2106"/>
                <a:gd name="T54" fmla="*/ 1208 w 1423"/>
                <a:gd name="T55" fmla="*/ 1215 h 2106"/>
                <a:gd name="T56" fmla="*/ 1058 w 1423"/>
                <a:gd name="T57" fmla="*/ 1326 h 2106"/>
                <a:gd name="T58" fmla="*/ 883 w 1423"/>
                <a:gd name="T59" fmla="*/ 1394 h 2106"/>
                <a:gd name="T60" fmla="*/ 1015 w 1423"/>
                <a:gd name="T61" fmla="*/ 1617 h 2106"/>
                <a:gd name="T62" fmla="*/ 1090 w 1423"/>
                <a:gd name="T63" fmla="*/ 1643 h 2106"/>
                <a:gd name="T64" fmla="*/ 1132 w 1423"/>
                <a:gd name="T65" fmla="*/ 1708 h 2106"/>
                <a:gd name="T66" fmla="*/ 1123 w 1423"/>
                <a:gd name="T67" fmla="*/ 1788 h 2106"/>
                <a:gd name="T68" fmla="*/ 1067 w 1423"/>
                <a:gd name="T69" fmla="*/ 1842 h 2106"/>
                <a:gd name="T70" fmla="*/ 819 w 1423"/>
                <a:gd name="T71" fmla="*/ 1854 h 2106"/>
                <a:gd name="T72" fmla="*/ 807 w 1423"/>
                <a:gd name="T73" fmla="*/ 2039 h 2106"/>
                <a:gd name="T74" fmla="*/ 753 w 1423"/>
                <a:gd name="T75" fmla="*/ 2093 h 2106"/>
                <a:gd name="T76" fmla="*/ 673 w 1423"/>
                <a:gd name="T77" fmla="*/ 2102 h 2106"/>
                <a:gd name="T78" fmla="*/ 607 w 1423"/>
                <a:gd name="T79" fmla="*/ 2062 h 2106"/>
                <a:gd name="T80" fmla="*/ 580 w 1423"/>
                <a:gd name="T81" fmla="*/ 1987 h 2106"/>
                <a:gd name="T82" fmla="*/ 366 w 1423"/>
                <a:gd name="T83" fmla="*/ 1851 h 2106"/>
                <a:gd name="T84" fmla="*/ 300 w 1423"/>
                <a:gd name="T85" fmla="*/ 1810 h 2106"/>
                <a:gd name="T86" fmla="*/ 275 w 1423"/>
                <a:gd name="T87" fmla="*/ 1736 h 2106"/>
                <a:gd name="T88" fmla="*/ 300 w 1423"/>
                <a:gd name="T89" fmla="*/ 1661 h 2106"/>
                <a:gd name="T90" fmla="*/ 366 w 1423"/>
                <a:gd name="T91" fmla="*/ 1620 h 2106"/>
                <a:gd name="T92" fmla="*/ 580 w 1423"/>
                <a:gd name="T93" fmla="*/ 1403 h 2106"/>
                <a:gd name="T94" fmla="*/ 405 w 1423"/>
                <a:gd name="T95" fmla="*/ 1345 h 2106"/>
                <a:gd name="T96" fmla="*/ 252 w 1423"/>
                <a:gd name="T97" fmla="*/ 1247 h 2106"/>
                <a:gd name="T98" fmla="*/ 130 w 1423"/>
                <a:gd name="T99" fmla="*/ 1114 h 2106"/>
                <a:gd name="T100" fmla="*/ 44 w 1423"/>
                <a:gd name="T101" fmla="*/ 954 h 2106"/>
                <a:gd name="T102" fmla="*/ 3 w 1423"/>
                <a:gd name="T103" fmla="*/ 771 h 2106"/>
                <a:gd name="T104" fmla="*/ 13 w 1423"/>
                <a:gd name="T105" fmla="*/ 574 h 2106"/>
                <a:gd name="T106" fmla="*/ 77 w 1423"/>
                <a:gd name="T107" fmla="*/ 388 h 2106"/>
                <a:gd name="T108" fmla="*/ 187 w 1423"/>
                <a:gd name="T109" fmla="*/ 230 h 2106"/>
                <a:gd name="T110" fmla="*/ 334 w 1423"/>
                <a:gd name="T111" fmla="*/ 108 h 2106"/>
                <a:gd name="T112" fmla="*/ 513 w 1423"/>
                <a:gd name="T113" fmla="*/ 28 h 2106"/>
                <a:gd name="T114" fmla="*/ 713 w 1423"/>
                <a:gd name="T115" fmla="*/ 0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3" h="2106">
                  <a:moveTo>
                    <a:pt x="713" y="237"/>
                  </a:moveTo>
                  <a:lnTo>
                    <a:pt x="657" y="240"/>
                  </a:lnTo>
                  <a:lnTo>
                    <a:pt x="604" y="249"/>
                  </a:lnTo>
                  <a:lnTo>
                    <a:pt x="553" y="265"/>
                  </a:lnTo>
                  <a:lnTo>
                    <a:pt x="505" y="285"/>
                  </a:lnTo>
                  <a:lnTo>
                    <a:pt x="458" y="311"/>
                  </a:lnTo>
                  <a:lnTo>
                    <a:pt x="416" y="340"/>
                  </a:lnTo>
                  <a:lnTo>
                    <a:pt x="377" y="375"/>
                  </a:lnTo>
                  <a:lnTo>
                    <a:pt x="343" y="414"/>
                  </a:lnTo>
                  <a:lnTo>
                    <a:pt x="313" y="455"/>
                  </a:lnTo>
                  <a:lnTo>
                    <a:pt x="287" y="501"/>
                  </a:lnTo>
                  <a:lnTo>
                    <a:pt x="267" y="549"/>
                  </a:lnTo>
                  <a:lnTo>
                    <a:pt x="251" y="600"/>
                  </a:lnTo>
                  <a:lnTo>
                    <a:pt x="242" y="653"/>
                  </a:lnTo>
                  <a:lnTo>
                    <a:pt x="239" y="707"/>
                  </a:lnTo>
                  <a:lnTo>
                    <a:pt x="242" y="762"/>
                  </a:lnTo>
                  <a:lnTo>
                    <a:pt x="251" y="815"/>
                  </a:lnTo>
                  <a:lnTo>
                    <a:pt x="267" y="866"/>
                  </a:lnTo>
                  <a:lnTo>
                    <a:pt x="287" y="914"/>
                  </a:lnTo>
                  <a:lnTo>
                    <a:pt x="313" y="959"/>
                  </a:lnTo>
                  <a:lnTo>
                    <a:pt x="343" y="1002"/>
                  </a:lnTo>
                  <a:lnTo>
                    <a:pt x="377" y="1039"/>
                  </a:lnTo>
                  <a:lnTo>
                    <a:pt x="416" y="1074"/>
                  </a:lnTo>
                  <a:lnTo>
                    <a:pt x="458" y="1105"/>
                  </a:lnTo>
                  <a:lnTo>
                    <a:pt x="505" y="1130"/>
                  </a:lnTo>
                  <a:lnTo>
                    <a:pt x="553" y="1151"/>
                  </a:lnTo>
                  <a:lnTo>
                    <a:pt x="604" y="1166"/>
                  </a:lnTo>
                  <a:lnTo>
                    <a:pt x="657" y="1175"/>
                  </a:lnTo>
                  <a:lnTo>
                    <a:pt x="713" y="1178"/>
                  </a:lnTo>
                  <a:lnTo>
                    <a:pt x="767" y="1175"/>
                  </a:lnTo>
                  <a:lnTo>
                    <a:pt x="820" y="1166"/>
                  </a:lnTo>
                  <a:lnTo>
                    <a:pt x="872" y="1151"/>
                  </a:lnTo>
                  <a:lnTo>
                    <a:pt x="920" y="1130"/>
                  </a:lnTo>
                  <a:lnTo>
                    <a:pt x="966" y="1105"/>
                  </a:lnTo>
                  <a:lnTo>
                    <a:pt x="1008" y="1074"/>
                  </a:lnTo>
                  <a:lnTo>
                    <a:pt x="1047" y="1039"/>
                  </a:lnTo>
                  <a:lnTo>
                    <a:pt x="1081" y="1002"/>
                  </a:lnTo>
                  <a:lnTo>
                    <a:pt x="1112" y="959"/>
                  </a:lnTo>
                  <a:lnTo>
                    <a:pt x="1137" y="914"/>
                  </a:lnTo>
                  <a:lnTo>
                    <a:pt x="1158" y="866"/>
                  </a:lnTo>
                  <a:lnTo>
                    <a:pt x="1172" y="815"/>
                  </a:lnTo>
                  <a:lnTo>
                    <a:pt x="1182" y="762"/>
                  </a:lnTo>
                  <a:lnTo>
                    <a:pt x="1185" y="707"/>
                  </a:lnTo>
                  <a:lnTo>
                    <a:pt x="1182" y="653"/>
                  </a:lnTo>
                  <a:lnTo>
                    <a:pt x="1172" y="600"/>
                  </a:lnTo>
                  <a:lnTo>
                    <a:pt x="1158" y="549"/>
                  </a:lnTo>
                  <a:lnTo>
                    <a:pt x="1137" y="501"/>
                  </a:lnTo>
                  <a:lnTo>
                    <a:pt x="1112" y="455"/>
                  </a:lnTo>
                  <a:lnTo>
                    <a:pt x="1081" y="414"/>
                  </a:lnTo>
                  <a:lnTo>
                    <a:pt x="1047" y="375"/>
                  </a:lnTo>
                  <a:lnTo>
                    <a:pt x="1008" y="340"/>
                  </a:lnTo>
                  <a:lnTo>
                    <a:pt x="966" y="311"/>
                  </a:lnTo>
                  <a:lnTo>
                    <a:pt x="920" y="285"/>
                  </a:lnTo>
                  <a:lnTo>
                    <a:pt x="872" y="265"/>
                  </a:lnTo>
                  <a:lnTo>
                    <a:pt x="820" y="249"/>
                  </a:lnTo>
                  <a:lnTo>
                    <a:pt x="767" y="240"/>
                  </a:lnTo>
                  <a:lnTo>
                    <a:pt x="713" y="237"/>
                  </a:lnTo>
                  <a:close/>
                  <a:moveTo>
                    <a:pt x="713" y="0"/>
                  </a:moveTo>
                  <a:lnTo>
                    <a:pt x="780" y="3"/>
                  </a:lnTo>
                  <a:lnTo>
                    <a:pt x="847" y="13"/>
                  </a:lnTo>
                  <a:lnTo>
                    <a:pt x="912" y="28"/>
                  </a:lnTo>
                  <a:lnTo>
                    <a:pt x="974" y="50"/>
                  </a:lnTo>
                  <a:lnTo>
                    <a:pt x="1034" y="76"/>
                  </a:lnTo>
                  <a:lnTo>
                    <a:pt x="1090" y="108"/>
                  </a:lnTo>
                  <a:lnTo>
                    <a:pt x="1142" y="144"/>
                  </a:lnTo>
                  <a:lnTo>
                    <a:pt x="1192" y="185"/>
                  </a:lnTo>
                  <a:lnTo>
                    <a:pt x="1238" y="230"/>
                  </a:lnTo>
                  <a:lnTo>
                    <a:pt x="1279" y="280"/>
                  </a:lnTo>
                  <a:lnTo>
                    <a:pt x="1316" y="332"/>
                  </a:lnTo>
                  <a:lnTo>
                    <a:pt x="1347" y="388"/>
                  </a:lnTo>
                  <a:lnTo>
                    <a:pt x="1374" y="447"/>
                  </a:lnTo>
                  <a:lnTo>
                    <a:pt x="1396" y="509"/>
                  </a:lnTo>
                  <a:lnTo>
                    <a:pt x="1411" y="574"/>
                  </a:lnTo>
                  <a:lnTo>
                    <a:pt x="1420" y="640"/>
                  </a:lnTo>
                  <a:lnTo>
                    <a:pt x="1423" y="707"/>
                  </a:lnTo>
                  <a:lnTo>
                    <a:pt x="1420" y="773"/>
                  </a:lnTo>
                  <a:lnTo>
                    <a:pt x="1412" y="837"/>
                  </a:lnTo>
                  <a:lnTo>
                    <a:pt x="1398" y="899"/>
                  </a:lnTo>
                  <a:lnTo>
                    <a:pt x="1377" y="959"/>
                  </a:lnTo>
                  <a:lnTo>
                    <a:pt x="1353" y="1016"/>
                  </a:lnTo>
                  <a:lnTo>
                    <a:pt x="1323" y="1070"/>
                  </a:lnTo>
                  <a:lnTo>
                    <a:pt x="1289" y="1122"/>
                  </a:lnTo>
                  <a:lnTo>
                    <a:pt x="1250" y="1171"/>
                  </a:lnTo>
                  <a:lnTo>
                    <a:pt x="1208" y="1215"/>
                  </a:lnTo>
                  <a:lnTo>
                    <a:pt x="1161" y="1257"/>
                  </a:lnTo>
                  <a:lnTo>
                    <a:pt x="1112" y="1293"/>
                  </a:lnTo>
                  <a:lnTo>
                    <a:pt x="1058" y="1326"/>
                  </a:lnTo>
                  <a:lnTo>
                    <a:pt x="1003" y="1353"/>
                  </a:lnTo>
                  <a:lnTo>
                    <a:pt x="943" y="1377"/>
                  </a:lnTo>
                  <a:lnTo>
                    <a:pt x="883" y="1394"/>
                  </a:lnTo>
                  <a:lnTo>
                    <a:pt x="819" y="1406"/>
                  </a:lnTo>
                  <a:lnTo>
                    <a:pt x="819" y="1617"/>
                  </a:lnTo>
                  <a:lnTo>
                    <a:pt x="1015" y="1617"/>
                  </a:lnTo>
                  <a:lnTo>
                    <a:pt x="1043" y="1620"/>
                  </a:lnTo>
                  <a:lnTo>
                    <a:pt x="1067" y="1629"/>
                  </a:lnTo>
                  <a:lnTo>
                    <a:pt x="1090" y="1643"/>
                  </a:lnTo>
                  <a:lnTo>
                    <a:pt x="1109" y="1661"/>
                  </a:lnTo>
                  <a:lnTo>
                    <a:pt x="1123" y="1684"/>
                  </a:lnTo>
                  <a:lnTo>
                    <a:pt x="1132" y="1708"/>
                  </a:lnTo>
                  <a:lnTo>
                    <a:pt x="1135" y="1736"/>
                  </a:lnTo>
                  <a:lnTo>
                    <a:pt x="1132" y="1763"/>
                  </a:lnTo>
                  <a:lnTo>
                    <a:pt x="1123" y="1788"/>
                  </a:lnTo>
                  <a:lnTo>
                    <a:pt x="1109" y="1810"/>
                  </a:lnTo>
                  <a:lnTo>
                    <a:pt x="1090" y="1828"/>
                  </a:lnTo>
                  <a:lnTo>
                    <a:pt x="1067" y="1842"/>
                  </a:lnTo>
                  <a:lnTo>
                    <a:pt x="1043" y="1851"/>
                  </a:lnTo>
                  <a:lnTo>
                    <a:pt x="1015" y="1854"/>
                  </a:lnTo>
                  <a:lnTo>
                    <a:pt x="819" y="1854"/>
                  </a:lnTo>
                  <a:lnTo>
                    <a:pt x="819" y="1987"/>
                  </a:lnTo>
                  <a:lnTo>
                    <a:pt x="816" y="2015"/>
                  </a:lnTo>
                  <a:lnTo>
                    <a:pt x="807" y="2039"/>
                  </a:lnTo>
                  <a:lnTo>
                    <a:pt x="794" y="2062"/>
                  </a:lnTo>
                  <a:lnTo>
                    <a:pt x="775" y="2080"/>
                  </a:lnTo>
                  <a:lnTo>
                    <a:pt x="753" y="2093"/>
                  </a:lnTo>
                  <a:lnTo>
                    <a:pt x="727" y="2102"/>
                  </a:lnTo>
                  <a:lnTo>
                    <a:pt x="700" y="2106"/>
                  </a:lnTo>
                  <a:lnTo>
                    <a:pt x="673" y="2102"/>
                  </a:lnTo>
                  <a:lnTo>
                    <a:pt x="647" y="2093"/>
                  </a:lnTo>
                  <a:lnTo>
                    <a:pt x="626" y="2080"/>
                  </a:lnTo>
                  <a:lnTo>
                    <a:pt x="607" y="2062"/>
                  </a:lnTo>
                  <a:lnTo>
                    <a:pt x="593" y="2039"/>
                  </a:lnTo>
                  <a:lnTo>
                    <a:pt x="583" y="2015"/>
                  </a:lnTo>
                  <a:lnTo>
                    <a:pt x="580" y="1987"/>
                  </a:lnTo>
                  <a:lnTo>
                    <a:pt x="580" y="1854"/>
                  </a:lnTo>
                  <a:lnTo>
                    <a:pt x="394" y="1854"/>
                  </a:lnTo>
                  <a:lnTo>
                    <a:pt x="366" y="1851"/>
                  </a:lnTo>
                  <a:lnTo>
                    <a:pt x="341" y="1842"/>
                  </a:lnTo>
                  <a:lnTo>
                    <a:pt x="319" y="1828"/>
                  </a:lnTo>
                  <a:lnTo>
                    <a:pt x="300" y="1810"/>
                  </a:lnTo>
                  <a:lnTo>
                    <a:pt x="287" y="1788"/>
                  </a:lnTo>
                  <a:lnTo>
                    <a:pt x="278" y="1763"/>
                  </a:lnTo>
                  <a:lnTo>
                    <a:pt x="275" y="1736"/>
                  </a:lnTo>
                  <a:lnTo>
                    <a:pt x="278" y="1708"/>
                  </a:lnTo>
                  <a:lnTo>
                    <a:pt x="287" y="1684"/>
                  </a:lnTo>
                  <a:lnTo>
                    <a:pt x="300" y="1661"/>
                  </a:lnTo>
                  <a:lnTo>
                    <a:pt x="319" y="1643"/>
                  </a:lnTo>
                  <a:lnTo>
                    <a:pt x="341" y="1630"/>
                  </a:lnTo>
                  <a:lnTo>
                    <a:pt x="366" y="1620"/>
                  </a:lnTo>
                  <a:lnTo>
                    <a:pt x="394" y="1617"/>
                  </a:lnTo>
                  <a:lnTo>
                    <a:pt x="580" y="1617"/>
                  </a:lnTo>
                  <a:lnTo>
                    <a:pt x="580" y="1403"/>
                  </a:lnTo>
                  <a:lnTo>
                    <a:pt x="520" y="1389"/>
                  </a:lnTo>
                  <a:lnTo>
                    <a:pt x="461" y="1370"/>
                  </a:lnTo>
                  <a:lnTo>
                    <a:pt x="405" y="1345"/>
                  </a:lnTo>
                  <a:lnTo>
                    <a:pt x="351" y="1317"/>
                  </a:lnTo>
                  <a:lnTo>
                    <a:pt x="300" y="1284"/>
                  </a:lnTo>
                  <a:lnTo>
                    <a:pt x="252" y="1247"/>
                  </a:lnTo>
                  <a:lnTo>
                    <a:pt x="208" y="1207"/>
                  </a:lnTo>
                  <a:lnTo>
                    <a:pt x="167" y="1162"/>
                  </a:lnTo>
                  <a:lnTo>
                    <a:pt x="130" y="1114"/>
                  </a:lnTo>
                  <a:lnTo>
                    <a:pt x="97" y="1063"/>
                  </a:lnTo>
                  <a:lnTo>
                    <a:pt x="69" y="1010"/>
                  </a:lnTo>
                  <a:lnTo>
                    <a:pt x="44" y="954"/>
                  </a:lnTo>
                  <a:lnTo>
                    <a:pt x="26" y="895"/>
                  </a:lnTo>
                  <a:lnTo>
                    <a:pt x="11" y="835"/>
                  </a:lnTo>
                  <a:lnTo>
                    <a:pt x="3" y="771"/>
                  </a:lnTo>
                  <a:lnTo>
                    <a:pt x="0" y="707"/>
                  </a:lnTo>
                  <a:lnTo>
                    <a:pt x="3" y="640"/>
                  </a:lnTo>
                  <a:lnTo>
                    <a:pt x="13" y="574"/>
                  </a:lnTo>
                  <a:lnTo>
                    <a:pt x="29" y="509"/>
                  </a:lnTo>
                  <a:lnTo>
                    <a:pt x="50" y="447"/>
                  </a:lnTo>
                  <a:lnTo>
                    <a:pt x="77" y="388"/>
                  </a:lnTo>
                  <a:lnTo>
                    <a:pt x="109" y="332"/>
                  </a:lnTo>
                  <a:lnTo>
                    <a:pt x="146" y="280"/>
                  </a:lnTo>
                  <a:lnTo>
                    <a:pt x="187" y="230"/>
                  </a:lnTo>
                  <a:lnTo>
                    <a:pt x="232" y="185"/>
                  </a:lnTo>
                  <a:lnTo>
                    <a:pt x="282" y="144"/>
                  </a:lnTo>
                  <a:lnTo>
                    <a:pt x="334" y="108"/>
                  </a:lnTo>
                  <a:lnTo>
                    <a:pt x="391" y="76"/>
                  </a:lnTo>
                  <a:lnTo>
                    <a:pt x="450" y="50"/>
                  </a:lnTo>
                  <a:lnTo>
                    <a:pt x="513" y="28"/>
                  </a:lnTo>
                  <a:lnTo>
                    <a:pt x="577" y="13"/>
                  </a:lnTo>
                  <a:lnTo>
                    <a:pt x="644" y="3"/>
                  </a:lnTo>
                  <a:lnTo>
                    <a:pt x="71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4" name="Picture 3">
            <a:extLst>
              <a:ext uri="{FF2B5EF4-FFF2-40B4-BE49-F238E27FC236}">
                <a16:creationId xmlns:a16="http://schemas.microsoft.com/office/drawing/2014/main" id="{93DA3894-75A7-440B-969D-9C9DF81B67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43022" y="4429313"/>
            <a:ext cx="5106156" cy="5106156"/>
          </a:xfrm>
          <a:prstGeom prst="rect">
            <a:avLst/>
          </a:prstGeom>
        </p:spPr>
      </p:pic>
      <p:sp>
        <p:nvSpPr>
          <p:cNvPr id="18" name="TextBox 17">
            <a:extLst>
              <a:ext uri="{FF2B5EF4-FFF2-40B4-BE49-F238E27FC236}">
                <a16:creationId xmlns:a16="http://schemas.microsoft.com/office/drawing/2014/main" id="{1A5BA57A-A07C-467E-A022-4AE16C3FBCA0}"/>
              </a:ext>
            </a:extLst>
          </p:cNvPr>
          <p:cNvSpPr txBox="1"/>
          <p:nvPr/>
        </p:nvSpPr>
        <p:spPr>
          <a:xfrm>
            <a:off x="18096315" y="8098975"/>
            <a:ext cx="4669722" cy="3785652"/>
          </a:xfrm>
          <a:prstGeom prst="rect">
            <a:avLst/>
          </a:prstGeom>
          <a:noFill/>
        </p:spPr>
        <p:txBody>
          <a:bodyPr wrap="square" rtlCol="0">
            <a:spAutoFit/>
          </a:bodyPr>
          <a:lstStyle/>
          <a:p>
            <a:r>
              <a:rPr lang="en-US" sz="4000" spc="-300" dirty="0">
                <a:solidFill>
                  <a:schemeClr val="tx1">
                    <a:lumMod val="65000"/>
                    <a:lumOff val="35000"/>
                  </a:schemeClr>
                </a:solidFill>
              </a:rPr>
              <a:t>of ND young adults age 18-29 report driving within </a:t>
            </a:r>
            <a:r>
              <a:rPr lang="en-US" sz="4000" b="1" spc="-300" dirty="0">
                <a:solidFill>
                  <a:schemeClr val="tx1">
                    <a:lumMod val="65000"/>
                    <a:lumOff val="35000"/>
                  </a:schemeClr>
                </a:solidFill>
              </a:rPr>
              <a:t>two hours</a:t>
            </a:r>
            <a:r>
              <a:rPr lang="en-US" sz="4000" spc="-300" dirty="0">
                <a:solidFill>
                  <a:schemeClr val="tx1">
                    <a:lumMod val="65000"/>
                    <a:lumOff val="35000"/>
                  </a:schemeClr>
                </a:solidFill>
              </a:rPr>
              <a:t> of drinking in the past 30 days. </a:t>
            </a:r>
            <a:endParaRPr lang="en-US" sz="4000" baseline="30000" dirty="0"/>
          </a:p>
          <a:p>
            <a:endParaRPr lang="en-US" sz="4000" dirty="0"/>
          </a:p>
        </p:txBody>
      </p:sp>
      <p:sp>
        <p:nvSpPr>
          <p:cNvPr id="35" name="TextBox 34">
            <a:extLst>
              <a:ext uri="{FF2B5EF4-FFF2-40B4-BE49-F238E27FC236}">
                <a16:creationId xmlns:a16="http://schemas.microsoft.com/office/drawing/2014/main" id="{3F3BF5B0-C0CE-4012-920D-E90BBE3BFAE8}"/>
              </a:ext>
            </a:extLst>
          </p:cNvPr>
          <p:cNvSpPr txBox="1"/>
          <p:nvPr/>
        </p:nvSpPr>
        <p:spPr>
          <a:xfrm>
            <a:off x="1290637" y="943672"/>
            <a:ext cx="20934363" cy="1015644"/>
          </a:xfrm>
          <a:prstGeom prst="rect">
            <a:avLst/>
          </a:prstGeom>
          <a:noFill/>
        </p:spPr>
        <p:txBody>
          <a:bodyPr wrap="square" lIns="91422" tIns="45711" rIns="91422" bIns="45711" rtlCol="0">
            <a:spAutoFit/>
          </a:bodyPr>
          <a:lstStyle/>
          <a:p>
            <a:r>
              <a:rPr lang="en-US" sz="6000" dirty="0">
                <a:ea typeface="Open Sans Extrabold" panose="020B0906030804020204" pitchFamily="34" charset="0"/>
                <a:cs typeface="Open Sans Extrabold" panose="020B0906030804020204" pitchFamily="34" charset="0"/>
              </a:rPr>
              <a:t>Alcohol: </a:t>
            </a:r>
            <a:r>
              <a:rPr lang="en-US" sz="6000" dirty="0">
                <a:latin typeface="+mj-lt"/>
                <a:ea typeface="Open Sans Extrabold" panose="020B0906030804020204" pitchFamily="34" charset="0"/>
                <a:cs typeface="Open Sans Extrabold" panose="020B0906030804020204" pitchFamily="34" charset="0"/>
              </a:rPr>
              <a:t>Young Adult/College Students</a:t>
            </a:r>
            <a:endParaRPr lang="id-ID" sz="6000" b="1" dirty="0">
              <a:latin typeface="+mj-lt"/>
              <a:ea typeface="Open Sans Light" panose="020B0306030504020204" pitchFamily="34" charset="0"/>
              <a:cs typeface="Open Sans Light" panose="020B0306030504020204" pitchFamily="34" charset="0"/>
            </a:endParaRPr>
          </a:p>
        </p:txBody>
      </p:sp>
      <p:sp>
        <p:nvSpPr>
          <p:cNvPr id="36" name="Rounded Rectangle 27">
            <a:extLst>
              <a:ext uri="{FF2B5EF4-FFF2-40B4-BE49-F238E27FC236}">
                <a16:creationId xmlns:a16="http://schemas.microsoft.com/office/drawing/2014/main" id="{8D8F7348-4885-4A7C-9740-C4309B6EFB63}"/>
              </a:ext>
            </a:extLst>
          </p:cNvPr>
          <p:cNvSpPr/>
          <p:nvPr/>
        </p:nvSpPr>
        <p:spPr>
          <a:xfrm rot="10800000">
            <a:off x="1469768" y="2177522"/>
            <a:ext cx="3175998" cy="215498"/>
          </a:xfrm>
          <a:prstGeom prst="roundRect">
            <a:avLst>
              <a:gd name="adj" fmla="val 50000"/>
            </a:avLst>
          </a:prstGeom>
          <a:solidFill>
            <a:srgbClr val="56C2B4"/>
          </a:solidFill>
          <a:ln>
            <a:solidFill>
              <a:srgbClr val="56C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78144A4-D960-4331-A80A-5E55419CB068}"/>
              </a:ext>
            </a:extLst>
          </p:cNvPr>
          <p:cNvSpPr txBox="1"/>
          <p:nvPr/>
        </p:nvSpPr>
        <p:spPr>
          <a:xfrm>
            <a:off x="17331110" y="12674912"/>
            <a:ext cx="6980310" cy="1015663"/>
          </a:xfrm>
          <a:prstGeom prst="rect">
            <a:avLst/>
          </a:prstGeom>
          <a:noFill/>
        </p:spPr>
        <p:txBody>
          <a:bodyPr wrap="square" rtlCol="0">
            <a:spAutoFit/>
          </a:bodyPr>
          <a:lstStyle/>
          <a:p>
            <a:pPr algn="r"/>
            <a:r>
              <a:rPr lang="en-US" sz="2000" spc="-150" dirty="0">
                <a:solidFill>
                  <a:srgbClr val="33756A"/>
                </a:solidFill>
              </a:rPr>
              <a:t>*Binge drinking: 5 or more drinks on an occasion or in a row</a:t>
            </a:r>
          </a:p>
          <a:p>
            <a:pPr algn="r"/>
            <a:r>
              <a:rPr lang="en-US" sz="2000" spc="-150" dirty="0">
                <a:solidFill>
                  <a:srgbClr val="33756A"/>
                </a:solidFill>
              </a:rPr>
              <a:t>ND Young Adult Survey (NDSOYA), 2018</a:t>
            </a:r>
          </a:p>
          <a:p>
            <a:pPr algn="r"/>
            <a:r>
              <a:rPr lang="en-US" sz="2000" spc="-150" dirty="0">
                <a:solidFill>
                  <a:srgbClr val="33756A"/>
                </a:solidFill>
              </a:rPr>
              <a:t>ND Alcohol, Tobacco and other Drug Survey, 2016</a:t>
            </a:r>
          </a:p>
        </p:txBody>
      </p:sp>
    </p:spTree>
    <p:extLst>
      <p:ext uri="{BB962C8B-B14F-4D97-AF65-F5344CB8AC3E}">
        <p14:creationId xmlns:p14="http://schemas.microsoft.com/office/powerpoint/2010/main" val="420633543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left)">
                                      <p:cBhvr>
                                        <p:cTn id="11" dur="500"/>
                                        <p:tgtEl>
                                          <p:spTgt spid="51"/>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heel(1)">
                                      <p:cBhvr>
                                        <p:cTn id="15" dur="500"/>
                                        <p:tgtEl>
                                          <p:spTgt spid="5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left)">
                                      <p:cBhvr>
                                        <p:cTn id="19" dur="500"/>
                                        <p:tgtEl>
                                          <p:spTgt spid="52"/>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heel(1)">
                                      <p:cBhvr>
                                        <p:cTn id="23" dur="500"/>
                                        <p:tgtEl>
                                          <p:spTgt spid="6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800" dirty="0">
                <a:solidFill>
                  <a:srgbClr val="56C2B4"/>
                </a:solidFill>
              </a:rPr>
              <a:t>PERCEIVED</a:t>
            </a:r>
            <a:r>
              <a:rPr lang="en-US" sz="4800" dirty="0"/>
              <a:t> VERSUS </a:t>
            </a:r>
            <a:r>
              <a:rPr lang="en-US" sz="4800" dirty="0">
                <a:solidFill>
                  <a:srgbClr val="C22C3E"/>
                </a:solidFill>
              </a:rPr>
              <a:t>ACTUAL</a:t>
            </a:r>
            <a:r>
              <a:rPr lang="en-US" sz="4800" dirty="0"/>
              <a:t> BINGE* DRINKING</a:t>
            </a:r>
            <a:br>
              <a:rPr lang="en-US" sz="4800" dirty="0"/>
            </a:br>
            <a:r>
              <a:rPr lang="en-US" sz="4800" dirty="0"/>
              <a:t>BEHAVIOR AMONG ND YOUNG ADULTS (age 18-29) </a:t>
            </a:r>
            <a:br>
              <a:rPr lang="en-US" sz="6000" dirty="0"/>
            </a:br>
            <a:r>
              <a:rPr lang="en-US" sz="2800" dirty="0"/>
              <a:t>(Number of days in past 30 days) </a:t>
            </a:r>
          </a:p>
        </p:txBody>
      </p:sp>
      <p:sp>
        <p:nvSpPr>
          <p:cNvPr id="14" name="Rounded Rectangle 13"/>
          <p:cNvSpPr/>
          <p:nvPr/>
        </p:nvSpPr>
        <p:spPr>
          <a:xfrm rot="10800000">
            <a:off x="10445939" y="3240135"/>
            <a:ext cx="3487361" cy="236625"/>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6C2B4"/>
              </a:solidFill>
            </a:endParaRPr>
          </a:p>
        </p:txBody>
      </p:sp>
      <p:graphicFrame>
        <p:nvGraphicFramePr>
          <p:cNvPr id="31" name="Chart 4">
            <a:extLst>
              <a:ext uri="{FF2B5EF4-FFF2-40B4-BE49-F238E27FC236}">
                <a16:creationId xmlns:a16="http://schemas.microsoft.com/office/drawing/2014/main" id="{F407A486-B1A9-4DC8-90B6-D63923260853}"/>
              </a:ext>
            </a:extLst>
          </p:cNvPr>
          <p:cNvGraphicFramePr/>
          <p:nvPr>
            <p:extLst>
              <p:ext uri="{D42A27DB-BD31-4B8C-83A1-F6EECF244321}">
                <p14:modId xmlns:p14="http://schemas.microsoft.com/office/powerpoint/2010/main" val="1269833196"/>
              </p:ext>
            </p:extLst>
          </p:nvPr>
        </p:nvGraphicFramePr>
        <p:xfrm>
          <a:off x="5902036" y="4056611"/>
          <a:ext cx="17171971" cy="8073603"/>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a:extLst>
              <a:ext uri="{FF2B5EF4-FFF2-40B4-BE49-F238E27FC236}">
                <a16:creationId xmlns:a16="http://schemas.microsoft.com/office/drawing/2014/main" id="{B5CA9D98-12CB-4BBC-8E90-7F43B6797895}"/>
              </a:ext>
            </a:extLst>
          </p:cNvPr>
          <p:cNvSpPr txBox="1"/>
          <p:nvPr/>
        </p:nvSpPr>
        <p:spPr>
          <a:xfrm>
            <a:off x="735496" y="4056611"/>
            <a:ext cx="4634526" cy="4278094"/>
          </a:xfrm>
          <a:prstGeom prst="rect">
            <a:avLst/>
          </a:prstGeom>
          <a:noFill/>
        </p:spPr>
        <p:txBody>
          <a:bodyPr wrap="square" rtlCol="0">
            <a:spAutoFit/>
          </a:bodyPr>
          <a:lstStyle/>
          <a:p>
            <a:pPr algn="r"/>
            <a:r>
              <a:rPr lang="en-US" sz="3400" dirty="0"/>
              <a:t>A significant </a:t>
            </a:r>
            <a:r>
              <a:rPr lang="en-US" sz="3400" b="1" dirty="0"/>
              <a:t>misperception </a:t>
            </a:r>
            <a:r>
              <a:rPr lang="en-US" sz="3400" dirty="0"/>
              <a:t>is revealed when perceptions of how frequently peers binge drink are compared to actual binge drinking rates.</a:t>
            </a:r>
            <a:endParaRPr lang="en-US" sz="3400" baseline="30000" dirty="0"/>
          </a:p>
        </p:txBody>
      </p:sp>
      <p:sp>
        <p:nvSpPr>
          <p:cNvPr id="7" name="TextBox 6">
            <a:extLst>
              <a:ext uri="{FF2B5EF4-FFF2-40B4-BE49-F238E27FC236}">
                <a16:creationId xmlns:a16="http://schemas.microsoft.com/office/drawing/2014/main" id="{78B2005E-7B58-4ED6-B9E4-7DF26EF1D83C}"/>
              </a:ext>
            </a:extLst>
          </p:cNvPr>
          <p:cNvSpPr txBox="1"/>
          <p:nvPr/>
        </p:nvSpPr>
        <p:spPr>
          <a:xfrm>
            <a:off x="17231718" y="12912701"/>
            <a:ext cx="6980310" cy="707886"/>
          </a:xfrm>
          <a:prstGeom prst="rect">
            <a:avLst/>
          </a:prstGeom>
          <a:noFill/>
        </p:spPr>
        <p:txBody>
          <a:bodyPr wrap="square" rtlCol="0">
            <a:spAutoFit/>
          </a:bodyPr>
          <a:lstStyle/>
          <a:p>
            <a:pPr algn="r"/>
            <a:r>
              <a:rPr lang="en-US" sz="2000" spc="-150" dirty="0">
                <a:solidFill>
                  <a:srgbClr val="33756A"/>
                </a:solidFill>
              </a:rPr>
              <a:t>*Binge drinking: 5 or more drinks on an occasion or in a row</a:t>
            </a:r>
          </a:p>
          <a:p>
            <a:pPr algn="r"/>
            <a:r>
              <a:rPr lang="en-US" sz="2000" spc="-150" dirty="0">
                <a:solidFill>
                  <a:srgbClr val="33756A"/>
                </a:solidFill>
              </a:rPr>
              <a:t>ND Young Adult Survey (NDSOYA), 2018</a:t>
            </a:r>
          </a:p>
        </p:txBody>
      </p:sp>
      <p:sp>
        <p:nvSpPr>
          <p:cNvPr id="2" name="Rectangle 1">
            <a:extLst>
              <a:ext uri="{FF2B5EF4-FFF2-40B4-BE49-F238E27FC236}">
                <a16:creationId xmlns:a16="http://schemas.microsoft.com/office/drawing/2014/main" id="{30A401E7-21A7-4649-9489-367703827FA4}"/>
              </a:ext>
            </a:extLst>
          </p:cNvPr>
          <p:cNvSpPr/>
          <p:nvPr/>
        </p:nvSpPr>
        <p:spPr>
          <a:xfrm>
            <a:off x="2784416" y="9677400"/>
            <a:ext cx="536685" cy="536685"/>
          </a:xfrm>
          <a:prstGeom prst="rect">
            <a:avLst/>
          </a:pr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5E5DBB2-973F-45D9-BBE7-2A4E3F5B82BF}"/>
              </a:ext>
            </a:extLst>
          </p:cNvPr>
          <p:cNvSpPr/>
          <p:nvPr/>
        </p:nvSpPr>
        <p:spPr>
          <a:xfrm>
            <a:off x="1541407" y="10621687"/>
            <a:ext cx="536685" cy="536685"/>
          </a:xfrm>
          <a:prstGeom prst="rect">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860B9EF-80A9-4D9F-B368-48237C4DF36C}"/>
              </a:ext>
            </a:extLst>
          </p:cNvPr>
          <p:cNvSpPr txBox="1"/>
          <p:nvPr/>
        </p:nvSpPr>
        <p:spPr>
          <a:xfrm>
            <a:off x="1809750" y="10655690"/>
            <a:ext cx="3350722" cy="461665"/>
          </a:xfrm>
          <a:prstGeom prst="rect">
            <a:avLst/>
          </a:prstGeom>
          <a:noFill/>
        </p:spPr>
        <p:txBody>
          <a:bodyPr wrap="square" rtlCol="0">
            <a:spAutoFit/>
          </a:bodyPr>
          <a:lstStyle/>
          <a:p>
            <a:pPr algn="r"/>
            <a:r>
              <a:rPr lang="en-US" sz="2400" b="1" dirty="0"/>
              <a:t>Perceived peer use</a:t>
            </a:r>
          </a:p>
        </p:txBody>
      </p:sp>
      <p:sp>
        <p:nvSpPr>
          <p:cNvPr id="10" name="TextBox 9">
            <a:extLst>
              <a:ext uri="{FF2B5EF4-FFF2-40B4-BE49-F238E27FC236}">
                <a16:creationId xmlns:a16="http://schemas.microsoft.com/office/drawing/2014/main" id="{2F8251DD-0F97-4D07-BF26-36C8F7E7A1CE}"/>
              </a:ext>
            </a:extLst>
          </p:cNvPr>
          <p:cNvSpPr txBox="1"/>
          <p:nvPr/>
        </p:nvSpPr>
        <p:spPr>
          <a:xfrm>
            <a:off x="1809750" y="9761076"/>
            <a:ext cx="3350722" cy="461665"/>
          </a:xfrm>
          <a:prstGeom prst="rect">
            <a:avLst/>
          </a:prstGeom>
          <a:noFill/>
        </p:spPr>
        <p:txBody>
          <a:bodyPr wrap="square" rtlCol="0">
            <a:spAutoFit/>
          </a:bodyPr>
          <a:lstStyle/>
          <a:p>
            <a:pPr algn="r"/>
            <a:r>
              <a:rPr lang="en-US" sz="2400" b="1" dirty="0"/>
              <a:t>Actual use</a:t>
            </a:r>
          </a:p>
        </p:txBody>
      </p:sp>
    </p:spTree>
    <p:extLst>
      <p:ext uri="{BB962C8B-B14F-4D97-AF65-F5344CB8AC3E}">
        <p14:creationId xmlns:p14="http://schemas.microsoft.com/office/powerpoint/2010/main" val="4210827763"/>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E2A84D-8331-4E37-AC28-BD217D32CA2F}"/>
              </a:ext>
            </a:extLst>
          </p:cNvPr>
          <p:cNvSpPr/>
          <p:nvPr/>
        </p:nvSpPr>
        <p:spPr>
          <a:xfrm>
            <a:off x="1859423" y="2587715"/>
            <a:ext cx="4914303" cy="4905559"/>
          </a:xfrm>
          <a:prstGeom prst="rect">
            <a:avLst/>
          </a:prstGeom>
          <a:solidFill>
            <a:srgbClr val="C22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itle 1"/>
          <p:cNvSpPr txBox="1">
            <a:spLocks/>
          </p:cNvSpPr>
          <p:nvPr/>
        </p:nvSpPr>
        <p:spPr>
          <a:xfrm>
            <a:off x="1124393" y="966347"/>
            <a:ext cx="7862938" cy="862156"/>
          </a:xfrm>
          <a:prstGeom prst="rect">
            <a:avLst/>
          </a:prstGeom>
        </p:spPr>
        <p:txBody>
          <a:bodyPr/>
          <a:lstStyle>
            <a:lvl1pPr algn="l" defTabSz="1828434"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mn-lt"/>
              </a:rPr>
              <a:t>Alcohol: </a:t>
            </a:r>
            <a:r>
              <a:rPr lang="en-US" dirty="0"/>
              <a:t>Adult </a:t>
            </a:r>
          </a:p>
        </p:txBody>
      </p:sp>
      <p:sp>
        <p:nvSpPr>
          <p:cNvPr id="113" name="Rounded Rectangle 112"/>
          <p:cNvSpPr/>
          <p:nvPr/>
        </p:nvSpPr>
        <p:spPr>
          <a:xfrm rot="10800000">
            <a:off x="1280530" y="1880586"/>
            <a:ext cx="3151629" cy="345183"/>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1963036" y="5488626"/>
            <a:ext cx="4707075" cy="1569660"/>
          </a:xfrm>
          <a:prstGeom prst="rect">
            <a:avLst/>
          </a:prstGeom>
          <a:noFill/>
        </p:spPr>
        <p:txBody>
          <a:bodyPr wrap="square" rtlCol="0">
            <a:spAutoFit/>
          </a:bodyPr>
          <a:lstStyle/>
          <a:p>
            <a:pPr algn="ctr"/>
            <a:r>
              <a:rPr lang="en-US" sz="2400" dirty="0">
                <a:solidFill>
                  <a:schemeClr val="bg1"/>
                </a:solidFill>
              </a:rPr>
              <a:t>ND ranks </a:t>
            </a:r>
            <a:r>
              <a:rPr lang="en-US" sz="2400" b="1" dirty="0">
                <a:solidFill>
                  <a:schemeClr val="bg1"/>
                </a:solidFill>
              </a:rPr>
              <a:t>2nd in the nation </a:t>
            </a:r>
            <a:r>
              <a:rPr lang="en-US" sz="2400" dirty="0">
                <a:solidFill>
                  <a:schemeClr val="bg1"/>
                </a:solidFill>
              </a:rPr>
              <a:t>for </a:t>
            </a:r>
            <a:r>
              <a:rPr lang="en-US" sz="2400" b="1" dirty="0">
                <a:solidFill>
                  <a:schemeClr val="bg1"/>
                </a:solidFill>
              </a:rPr>
              <a:t>current binge alcohol use </a:t>
            </a:r>
            <a:r>
              <a:rPr lang="en-US" sz="2400" dirty="0">
                <a:solidFill>
                  <a:schemeClr val="bg1"/>
                </a:solidFill>
              </a:rPr>
              <a:t>(past 30-days) among adults age 26 and older (30.7%).</a:t>
            </a:r>
            <a:endParaRPr lang="en-US" sz="2400" baseline="30000" dirty="0">
              <a:solidFill>
                <a:schemeClr val="bg1"/>
              </a:solidFill>
            </a:endParaRPr>
          </a:p>
        </p:txBody>
      </p:sp>
      <p:sp>
        <p:nvSpPr>
          <p:cNvPr id="115" name="TextBox 114"/>
          <p:cNvSpPr txBox="1"/>
          <p:nvPr/>
        </p:nvSpPr>
        <p:spPr>
          <a:xfrm>
            <a:off x="12980323" y="5463624"/>
            <a:ext cx="4394202" cy="1569660"/>
          </a:xfrm>
          <a:prstGeom prst="rect">
            <a:avLst/>
          </a:prstGeom>
          <a:noFill/>
        </p:spPr>
        <p:txBody>
          <a:bodyPr wrap="square" rtlCol="0">
            <a:spAutoFit/>
          </a:bodyPr>
          <a:lstStyle/>
          <a:p>
            <a:pPr algn="ctr"/>
            <a:r>
              <a:rPr lang="en-US" sz="2400" dirty="0"/>
              <a:t>More than </a:t>
            </a:r>
            <a:r>
              <a:rPr lang="en-US" sz="2400" b="1" dirty="0"/>
              <a:t>one in six </a:t>
            </a:r>
            <a:r>
              <a:rPr lang="en-US" sz="2400" dirty="0"/>
              <a:t>(16%) </a:t>
            </a:r>
            <a:r>
              <a:rPr lang="en-US" sz="2400" b="1" dirty="0"/>
              <a:t>adult arrests in ND are for driving under the influence.</a:t>
            </a:r>
            <a:endParaRPr lang="en-US" sz="2400" b="1" baseline="30000" dirty="0"/>
          </a:p>
        </p:txBody>
      </p:sp>
      <p:sp>
        <p:nvSpPr>
          <p:cNvPr id="116" name="TextBox 115"/>
          <p:cNvSpPr txBox="1"/>
          <p:nvPr/>
        </p:nvSpPr>
        <p:spPr>
          <a:xfrm>
            <a:off x="18271010" y="5463624"/>
            <a:ext cx="4394202" cy="830997"/>
          </a:xfrm>
          <a:prstGeom prst="rect">
            <a:avLst/>
          </a:prstGeom>
          <a:noFill/>
        </p:spPr>
        <p:txBody>
          <a:bodyPr wrap="square" rtlCol="0">
            <a:spAutoFit/>
          </a:bodyPr>
          <a:lstStyle/>
          <a:p>
            <a:pPr algn="ctr"/>
            <a:r>
              <a:rPr lang="en-US" sz="2400" b="1" dirty="0"/>
              <a:t>49%</a:t>
            </a:r>
            <a:r>
              <a:rPr lang="en-US" sz="2400" dirty="0"/>
              <a:t> of </a:t>
            </a:r>
            <a:r>
              <a:rPr lang="en-US" sz="2400" b="1" dirty="0"/>
              <a:t>fatal crashes </a:t>
            </a:r>
            <a:r>
              <a:rPr lang="en-US" sz="2400" dirty="0"/>
              <a:t>in ND are alcohol-related.</a:t>
            </a:r>
            <a:endParaRPr lang="en-US" sz="2400" baseline="30000" dirty="0"/>
          </a:p>
        </p:txBody>
      </p:sp>
      <p:sp>
        <p:nvSpPr>
          <p:cNvPr id="117" name="TextBox 116"/>
          <p:cNvSpPr txBox="1"/>
          <p:nvPr/>
        </p:nvSpPr>
        <p:spPr>
          <a:xfrm>
            <a:off x="7725394" y="5363380"/>
            <a:ext cx="4394202" cy="1569660"/>
          </a:xfrm>
          <a:prstGeom prst="rect">
            <a:avLst/>
          </a:prstGeom>
          <a:noFill/>
        </p:spPr>
        <p:txBody>
          <a:bodyPr wrap="square" rtlCol="0">
            <a:spAutoFit/>
          </a:bodyPr>
          <a:lstStyle/>
          <a:p>
            <a:pPr algn="ctr"/>
            <a:r>
              <a:rPr lang="en-US" sz="2400" b="1" dirty="0"/>
              <a:t>6.4%</a:t>
            </a:r>
            <a:r>
              <a:rPr lang="en-US" sz="2400" dirty="0"/>
              <a:t> (equivalent to 48,345 individuals) of ND adults report </a:t>
            </a:r>
            <a:r>
              <a:rPr lang="en-US" sz="2400" b="1" dirty="0"/>
              <a:t>drinking and driving </a:t>
            </a:r>
            <a:r>
              <a:rPr lang="en-US" sz="2400" dirty="0"/>
              <a:t>in the past 30 days.</a:t>
            </a:r>
            <a:endParaRPr lang="en-US" sz="2400" baseline="30000" dirty="0"/>
          </a:p>
        </p:txBody>
      </p:sp>
      <p:sp>
        <p:nvSpPr>
          <p:cNvPr id="99" name="TextBox 98">
            <a:extLst>
              <a:ext uri="{FF2B5EF4-FFF2-40B4-BE49-F238E27FC236}">
                <a16:creationId xmlns:a16="http://schemas.microsoft.com/office/drawing/2014/main" id="{50A6DF21-3CAC-4946-9295-DE7A6358904A}"/>
              </a:ext>
            </a:extLst>
          </p:cNvPr>
          <p:cNvSpPr txBox="1"/>
          <p:nvPr/>
        </p:nvSpPr>
        <p:spPr>
          <a:xfrm>
            <a:off x="2172296" y="10036225"/>
            <a:ext cx="4394202" cy="1200329"/>
          </a:xfrm>
          <a:prstGeom prst="rect">
            <a:avLst/>
          </a:prstGeom>
          <a:noFill/>
        </p:spPr>
        <p:txBody>
          <a:bodyPr wrap="square" rtlCol="0">
            <a:spAutoFit/>
          </a:bodyPr>
          <a:lstStyle/>
          <a:p>
            <a:pPr algn="ctr"/>
            <a:r>
              <a:rPr lang="en-US" sz="2400" b="1" dirty="0"/>
              <a:t>42%</a:t>
            </a:r>
            <a:r>
              <a:rPr lang="en-US" sz="2400" dirty="0"/>
              <a:t> of new </a:t>
            </a:r>
            <a:r>
              <a:rPr lang="en-US" sz="2400" b="1" dirty="0"/>
              <a:t>domestic violence cases</a:t>
            </a:r>
            <a:r>
              <a:rPr lang="en-US" sz="2400" dirty="0"/>
              <a:t> in ND involve alcohol.</a:t>
            </a:r>
            <a:endParaRPr lang="en-US" sz="2400" baseline="30000" dirty="0"/>
          </a:p>
        </p:txBody>
      </p:sp>
      <p:sp>
        <p:nvSpPr>
          <p:cNvPr id="100" name="TextBox 99">
            <a:extLst>
              <a:ext uri="{FF2B5EF4-FFF2-40B4-BE49-F238E27FC236}">
                <a16:creationId xmlns:a16="http://schemas.microsoft.com/office/drawing/2014/main" id="{310B2E8B-0AEF-4077-BCE1-4E5C480CB80E}"/>
              </a:ext>
            </a:extLst>
          </p:cNvPr>
          <p:cNvSpPr txBox="1"/>
          <p:nvPr/>
        </p:nvSpPr>
        <p:spPr>
          <a:xfrm>
            <a:off x="12980323" y="10036225"/>
            <a:ext cx="4394202" cy="1569660"/>
          </a:xfrm>
          <a:prstGeom prst="rect">
            <a:avLst/>
          </a:prstGeom>
          <a:noFill/>
        </p:spPr>
        <p:txBody>
          <a:bodyPr wrap="square" rtlCol="0">
            <a:spAutoFit/>
          </a:bodyPr>
          <a:lstStyle/>
          <a:p>
            <a:pPr algn="ctr"/>
            <a:r>
              <a:rPr lang="en-US" sz="2400" dirty="0"/>
              <a:t>Approximately </a:t>
            </a:r>
            <a:r>
              <a:rPr lang="en-US" sz="2400" b="1" dirty="0"/>
              <a:t>78%</a:t>
            </a:r>
            <a:r>
              <a:rPr lang="en-US" sz="2400" dirty="0"/>
              <a:t> of the ND </a:t>
            </a:r>
            <a:r>
              <a:rPr lang="en-US" sz="2400" b="1" dirty="0"/>
              <a:t>inmate population </a:t>
            </a:r>
            <a:r>
              <a:rPr lang="en-US" sz="2400" dirty="0"/>
              <a:t>has a substance use disorder diagnosis.</a:t>
            </a:r>
            <a:endParaRPr lang="en-US" sz="2400" baseline="30000" dirty="0"/>
          </a:p>
        </p:txBody>
      </p:sp>
      <p:sp>
        <p:nvSpPr>
          <p:cNvPr id="101" name="TextBox 100">
            <a:extLst>
              <a:ext uri="{FF2B5EF4-FFF2-40B4-BE49-F238E27FC236}">
                <a16:creationId xmlns:a16="http://schemas.microsoft.com/office/drawing/2014/main" id="{FEF61F85-926C-4CB0-A6B3-98B590A6ABB4}"/>
              </a:ext>
            </a:extLst>
          </p:cNvPr>
          <p:cNvSpPr txBox="1"/>
          <p:nvPr/>
        </p:nvSpPr>
        <p:spPr>
          <a:xfrm>
            <a:off x="17698535" y="10036225"/>
            <a:ext cx="5539152" cy="2308324"/>
          </a:xfrm>
          <a:prstGeom prst="rect">
            <a:avLst/>
          </a:prstGeom>
          <a:noFill/>
        </p:spPr>
        <p:txBody>
          <a:bodyPr wrap="square" rtlCol="0">
            <a:spAutoFit/>
          </a:bodyPr>
          <a:lstStyle/>
          <a:p>
            <a:pPr algn="ctr"/>
            <a:r>
              <a:rPr lang="en-US" sz="2400" dirty="0"/>
              <a:t>Nationally, </a:t>
            </a:r>
            <a:r>
              <a:rPr lang="en-US" sz="2400" b="1" dirty="0"/>
              <a:t>excessive alcohol use led to approximately 88,000 deaths </a:t>
            </a:r>
            <a:r>
              <a:rPr lang="en-US" sz="2400" dirty="0"/>
              <a:t>and 2.5 million years of potential life lost each year from 2006 – 2010, </a:t>
            </a:r>
            <a:r>
              <a:rPr lang="en-US" sz="2400" b="1" dirty="0"/>
              <a:t>shortening the lives of those who died by an average of 30 years.</a:t>
            </a:r>
            <a:endParaRPr lang="en-US" sz="2400" baseline="30000" dirty="0"/>
          </a:p>
        </p:txBody>
      </p:sp>
      <p:sp>
        <p:nvSpPr>
          <p:cNvPr id="102" name="TextBox 101">
            <a:extLst>
              <a:ext uri="{FF2B5EF4-FFF2-40B4-BE49-F238E27FC236}">
                <a16:creationId xmlns:a16="http://schemas.microsoft.com/office/drawing/2014/main" id="{4218E36D-0A75-4507-8BE7-A625956DC279}"/>
              </a:ext>
            </a:extLst>
          </p:cNvPr>
          <p:cNvSpPr txBox="1"/>
          <p:nvPr/>
        </p:nvSpPr>
        <p:spPr>
          <a:xfrm>
            <a:off x="7725394" y="10036225"/>
            <a:ext cx="4394202" cy="1569660"/>
          </a:xfrm>
          <a:prstGeom prst="rect">
            <a:avLst/>
          </a:prstGeom>
          <a:noFill/>
        </p:spPr>
        <p:txBody>
          <a:bodyPr wrap="square" rtlCol="0">
            <a:spAutoFit/>
          </a:bodyPr>
          <a:lstStyle/>
          <a:p>
            <a:pPr algn="ctr"/>
            <a:r>
              <a:rPr lang="en-US" sz="2400" dirty="0"/>
              <a:t>Approximately </a:t>
            </a:r>
            <a:r>
              <a:rPr lang="en-US" sz="2400" b="1" dirty="0"/>
              <a:t>6.2%</a:t>
            </a:r>
            <a:r>
              <a:rPr lang="en-US" sz="2400" dirty="0"/>
              <a:t> of ND adults age 26 or older met the criteria for</a:t>
            </a:r>
            <a:r>
              <a:rPr lang="en-US" sz="2400" b="1" dirty="0"/>
              <a:t> alcohol use disorder</a:t>
            </a:r>
            <a:r>
              <a:rPr lang="en-US" sz="2400" dirty="0"/>
              <a:t> in the past year.</a:t>
            </a:r>
            <a:endParaRPr lang="en-US" sz="2400" baseline="30000" dirty="0"/>
          </a:p>
        </p:txBody>
      </p:sp>
      <p:pic>
        <p:nvPicPr>
          <p:cNvPr id="3" name="Picture 2">
            <a:extLst>
              <a:ext uri="{FF2B5EF4-FFF2-40B4-BE49-F238E27FC236}">
                <a16:creationId xmlns:a16="http://schemas.microsoft.com/office/drawing/2014/main" id="{8465D35F-8D32-457F-90B3-3AC60E083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061" y="3063108"/>
            <a:ext cx="2424096" cy="2205381"/>
          </a:xfrm>
          <a:prstGeom prst="rect">
            <a:avLst/>
          </a:prstGeom>
        </p:spPr>
      </p:pic>
      <p:pic>
        <p:nvPicPr>
          <p:cNvPr id="4" name="Picture 3">
            <a:extLst>
              <a:ext uri="{FF2B5EF4-FFF2-40B4-BE49-F238E27FC236}">
                <a16:creationId xmlns:a16="http://schemas.microsoft.com/office/drawing/2014/main" id="{F9C36158-91D3-476F-8675-70F6D6A75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6263" y="3134537"/>
            <a:ext cx="2442322" cy="2205380"/>
          </a:xfrm>
          <a:prstGeom prst="rect">
            <a:avLst/>
          </a:prstGeom>
        </p:spPr>
      </p:pic>
      <p:pic>
        <p:nvPicPr>
          <p:cNvPr id="7" name="Picture 6">
            <a:extLst>
              <a:ext uri="{FF2B5EF4-FFF2-40B4-BE49-F238E27FC236}">
                <a16:creationId xmlns:a16="http://schemas.microsoft.com/office/drawing/2014/main" id="{2FBABBC6-E276-4E05-A97E-DD5BD4BCED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0008" y="3110256"/>
            <a:ext cx="2916206" cy="2205381"/>
          </a:xfrm>
          <a:prstGeom prst="rect">
            <a:avLst/>
          </a:prstGeom>
        </p:spPr>
      </p:pic>
      <p:pic>
        <p:nvPicPr>
          <p:cNvPr id="9" name="Picture 8">
            <a:extLst>
              <a:ext uri="{FF2B5EF4-FFF2-40B4-BE49-F238E27FC236}">
                <a16:creationId xmlns:a16="http://schemas.microsoft.com/office/drawing/2014/main" id="{CEABAC2B-52CE-4B10-ABF1-5D6BF64221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4178" y="7738355"/>
            <a:ext cx="2059570" cy="2260059"/>
          </a:xfrm>
          <a:prstGeom prst="rect">
            <a:avLst/>
          </a:prstGeom>
        </p:spPr>
      </p:pic>
      <p:pic>
        <p:nvPicPr>
          <p:cNvPr id="11" name="Picture 10">
            <a:extLst>
              <a:ext uri="{FF2B5EF4-FFF2-40B4-BE49-F238E27FC236}">
                <a16:creationId xmlns:a16="http://schemas.microsoft.com/office/drawing/2014/main" id="{C6DF5FBB-39F6-49D3-93B1-877E6EC7E4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04214" y="7837745"/>
            <a:ext cx="2733943" cy="2059570"/>
          </a:xfrm>
          <a:prstGeom prst="rect">
            <a:avLst/>
          </a:prstGeom>
        </p:spPr>
      </p:pic>
      <p:pic>
        <p:nvPicPr>
          <p:cNvPr id="13" name="Picture 12">
            <a:extLst>
              <a:ext uri="{FF2B5EF4-FFF2-40B4-BE49-F238E27FC236}">
                <a16:creationId xmlns:a16="http://schemas.microsoft.com/office/drawing/2014/main" id="{AE7AF671-58A4-4242-B1BD-203C535D7C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0544" y="8057314"/>
            <a:ext cx="1913760" cy="1840855"/>
          </a:xfrm>
          <a:prstGeom prst="rect">
            <a:avLst/>
          </a:prstGeom>
        </p:spPr>
      </p:pic>
      <p:pic>
        <p:nvPicPr>
          <p:cNvPr id="15" name="Picture 14">
            <a:extLst>
              <a:ext uri="{FF2B5EF4-FFF2-40B4-BE49-F238E27FC236}">
                <a16:creationId xmlns:a16="http://schemas.microsoft.com/office/drawing/2014/main" id="{F6C2D7D3-BBA8-4AF4-B2F5-FE644110F5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83403" y="8057313"/>
            <a:ext cx="2369417" cy="1840855"/>
          </a:xfrm>
          <a:prstGeom prst="rect">
            <a:avLst/>
          </a:prstGeom>
        </p:spPr>
      </p:pic>
      <p:pic>
        <p:nvPicPr>
          <p:cNvPr id="19" name="Picture 18">
            <a:extLst>
              <a:ext uri="{FF2B5EF4-FFF2-40B4-BE49-F238E27FC236}">
                <a16:creationId xmlns:a16="http://schemas.microsoft.com/office/drawing/2014/main" id="{D55E1001-F2CC-43E3-A474-147C4C2421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28767" y="2984981"/>
            <a:ext cx="2375616" cy="2375616"/>
          </a:xfrm>
          <a:prstGeom prst="rect">
            <a:avLst/>
          </a:prstGeom>
        </p:spPr>
      </p:pic>
      <p:sp>
        <p:nvSpPr>
          <p:cNvPr id="21" name="TextBox 20">
            <a:extLst>
              <a:ext uri="{FF2B5EF4-FFF2-40B4-BE49-F238E27FC236}">
                <a16:creationId xmlns:a16="http://schemas.microsoft.com/office/drawing/2014/main" id="{A45CDC3C-000C-42F0-99AE-D9C6D9E14D33}"/>
              </a:ext>
            </a:extLst>
          </p:cNvPr>
          <p:cNvSpPr txBox="1"/>
          <p:nvPr/>
        </p:nvSpPr>
        <p:spPr>
          <a:xfrm>
            <a:off x="3859433" y="12888918"/>
            <a:ext cx="16520325" cy="1015663"/>
          </a:xfrm>
          <a:prstGeom prst="rect">
            <a:avLst/>
          </a:prstGeom>
          <a:noFill/>
        </p:spPr>
        <p:txBody>
          <a:bodyPr wrap="square" rtlCol="0">
            <a:spAutoFit/>
          </a:bodyPr>
          <a:lstStyle/>
          <a:p>
            <a:pPr algn="ctr"/>
            <a:r>
              <a:rPr lang="en-US" sz="2000" spc="-150" dirty="0">
                <a:solidFill>
                  <a:srgbClr val="33756A"/>
                </a:solidFill>
              </a:rPr>
              <a:t>National Survey on Drug Use and Health (NSDUH), 2015-2016; Crime in ND, 2017; ND Behavioral Risk Factor Surveillance System (BRFSS), 2016; </a:t>
            </a:r>
          </a:p>
          <a:p>
            <a:pPr algn="ctr"/>
            <a:r>
              <a:rPr lang="en-US" sz="2000" spc="-150" dirty="0">
                <a:solidFill>
                  <a:srgbClr val="33756A"/>
                </a:solidFill>
              </a:rPr>
              <a:t>ND Department of Transportation (DOT), 2017; ND CAWS, 2016; ND Department of Corrections, 2015-2017; CDC Alcohol-Related Disease Impact </a:t>
            </a:r>
          </a:p>
          <a:p>
            <a:pPr algn="ctr"/>
            <a:endParaRPr lang="en-US" sz="2000" spc="-150" dirty="0">
              <a:solidFill>
                <a:srgbClr val="33756A"/>
              </a:solidFill>
            </a:endParaRPr>
          </a:p>
        </p:txBody>
      </p:sp>
    </p:spTree>
    <p:extLst>
      <p:ext uri="{BB962C8B-B14F-4D97-AF65-F5344CB8AC3E}">
        <p14:creationId xmlns:p14="http://schemas.microsoft.com/office/powerpoint/2010/main" val="56622248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26" presetClass="emph" presetSubtype="0" fill="hold" grpId="0" nodeType="afterEffect">
                                  <p:stCondLst>
                                    <p:cond delay="0"/>
                                  </p:stCondLst>
                                  <p:childTnLst>
                                    <p:animEffect transition="out" filter="fade">
                                      <p:cBhvr>
                                        <p:cTn id="13" dur="500" tmFilter="0, 0; .2, .5; .8, .5; 1, 0"/>
                                        <p:tgtEl>
                                          <p:spTgt spid="20"/>
                                        </p:tgtEl>
                                      </p:cBhvr>
                                    </p:animEffect>
                                    <p:animScale>
                                      <p:cBhvr>
                                        <p:cTn id="14" dur="250" autoRev="1" fill="hold"/>
                                        <p:tgtEl>
                                          <p:spTgt spid="20"/>
                                        </p:tgtEl>
                                      </p:cBhvr>
                                      <p:by x="105000" y="105000"/>
                                    </p:animScale>
                                  </p:childTnLst>
                                </p:cTn>
                              </p:par>
                            </p:childTnLst>
                          </p:cTn>
                        </p:par>
                        <p:par>
                          <p:cTn id="15" fill="hold">
                            <p:stCondLst>
                              <p:cond delay="1000"/>
                            </p:stCondLst>
                            <p:childTnLst>
                              <p:par>
                                <p:cTn id="16" presetID="26" presetClass="emph" presetSubtype="0" fill="hold" nodeType="afterEffect">
                                  <p:stCondLst>
                                    <p:cond delay="0"/>
                                  </p:stCondLst>
                                  <p:childTnLst>
                                    <p:animEffect transition="out" filter="fade">
                                      <p:cBhvr>
                                        <p:cTn id="17" dur="500" tmFilter="0, 0; .2, .5; .8, .5; 1, 0"/>
                                        <p:tgtEl>
                                          <p:spTgt spid="19"/>
                                        </p:tgtEl>
                                      </p:cBhvr>
                                    </p:animEffect>
                                    <p:animScale>
                                      <p:cBhvr>
                                        <p:cTn id="18" dur="250" autoRev="1" fill="hold"/>
                                        <p:tgtEl>
                                          <p:spTgt spid="19"/>
                                        </p:tgtEl>
                                      </p:cBhvr>
                                      <p:by x="105000" y="105000"/>
                                    </p:animScale>
                                  </p:childTnLst>
                                </p:cTn>
                              </p:par>
                            </p:childTnLst>
                          </p:cTn>
                        </p:par>
                        <p:par>
                          <p:cTn id="19" fill="hold">
                            <p:stCondLst>
                              <p:cond delay="1500"/>
                            </p:stCondLst>
                            <p:childTnLst>
                              <p:par>
                                <p:cTn id="20" presetID="26" presetClass="emph" presetSubtype="0" fill="hold" grpId="0" nodeType="afterEffect">
                                  <p:stCondLst>
                                    <p:cond delay="0"/>
                                  </p:stCondLst>
                                  <p:childTnLst>
                                    <p:animEffect transition="out" filter="fade">
                                      <p:cBhvr>
                                        <p:cTn id="21" dur="500" tmFilter="0, 0; .2, .5; .8, .5; 1, 0"/>
                                        <p:tgtEl>
                                          <p:spTgt spid="114"/>
                                        </p:tgtEl>
                                      </p:cBhvr>
                                    </p:animEffect>
                                    <p:animScale>
                                      <p:cBhvr>
                                        <p:cTn id="22" dur="250" autoRev="1" fill="hold"/>
                                        <p:tgtEl>
                                          <p:spTgt spid="114"/>
                                        </p:tgtEl>
                                      </p:cBhvr>
                                      <p:by x="105000" y="105000"/>
                                    </p:animScale>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17"/>
                                        </p:tgtEl>
                                        <p:attrNameLst>
                                          <p:attrName>style.visibility</p:attrName>
                                        </p:attrNameLst>
                                      </p:cBhvr>
                                      <p:to>
                                        <p:strVal val="visible"/>
                                      </p:to>
                                    </p:set>
                                    <p:animEffect transition="in" filter="fade">
                                      <p:cBhvr>
                                        <p:cTn id="30" dur="500"/>
                                        <p:tgtEl>
                                          <p:spTgt spid="117"/>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15"/>
                                        </p:tgtEl>
                                        <p:attrNameLst>
                                          <p:attrName>style.visibility</p:attrName>
                                        </p:attrNameLst>
                                      </p:cBhvr>
                                      <p:to>
                                        <p:strVal val="visible"/>
                                      </p:to>
                                    </p:set>
                                    <p:animEffect transition="in" filter="fade">
                                      <p:cBhvr>
                                        <p:cTn id="38" dur="500"/>
                                        <p:tgtEl>
                                          <p:spTgt spid="115"/>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116"/>
                                        </p:tgtEl>
                                        <p:attrNameLst>
                                          <p:attrName>style.visibility</p:attrName>
                                        </p:attrNameLst>
                                      </p:cBhvr>
                                      <p:to>
                                        <p:strVal val="visible"/>
                                      </p:to>
                                    </p:set>
                                    <p:animEffect transition="in" filter="fade">
                                      <p:cBhvr>
                                        <p:cTn id="46" dur="500"/>
                                        <p:tgtEl>
                                          <p:spTgt spid="116"/>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99"/>
                                        </p:tgtEl>
                                        <p:attrNameLst>
                                          <p:attrName>style.visibility</p:attrName>
                                        </p:attrNameLst>
                                      </p:cBhvr>
                                      <p:to>
                                        <p:strVal val="visible"/>
                                      </p:to>
                                    </p:set>
                                    <p:animEffect transition="in" filter="fade">
                                      <p:cBhvr>
                                        <p:cTn id="54" dur="500"/>
                                        <p:tgtEl>
                                          <p:spTgt spid="99"/>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102"/>
                                        </p:tgtEl>
                                        <p:attrNameLst>
                                          <p:attrName>style.visibility</p:attrName>
                                        </p:attrNameLst>
                                      </p:cBhvr>
                                      <p:to>
                                        <p:strVal val="visible"/>
                                      </p:to>
                                    </p:set>
                                    <p:animEffect transition="in" filter="fade">
                                      <p:cBhvr>
                                        <p:cTn id="62" dur="500"/>
                                        <p:tgtEl>
                                          <p:spTgt spid="102"/>
                                        </p:tgtEl>
                                      </p:cBhvr>
                                    </p:animEffect>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par>
                          <p:cTn id="67" fill="hold">
                            <p:stCondLst>
                              <p:cond delay="7500"/>
                            </p:stCondLst>
                            <p:childTnLst>
                              <p:par>
                                <p:cTn id="68" presetID="10" presetClass="entr" presetSubtype="0" fill="hold" grpId="0" nodeType="afterEffect">
                                  <p:stCondLst>
                                    <p:cond delay="0"/>
                                  </p:stCondLst>
                                  <p:childTnLst>
                                    <p:set>
                                      <p:cBhvr>
                                        <p:cTn id="69" dur="1" fill="hold">
                                          <p:stCondLst>
                                            <p:cond delay="0"/>
                                          </p:stCondLst>
                                        </p:cTn>
                                        <p:tgtEl>
                                          <p:spTgt spid="100"/>
                                        </p:tgtEl>
                                        <p:attrNameLst>
                                          <p:attrName>style.visibility</p:attrName>
                                        </p:attrNameLst>
                                      </p:cBhvr>
                                      <p:to>
                                        <p:strVal val="visible"/>
                                      </p:to>
                                    </p:set>
                                    <p:animEffect transition="in" filter="fade">
                                      <p:cBhvr>
                                        <p:cTn id="70" dur="500"/>
                                        <p:tgtEl>
                                          <p:spTgt spid="100"/>
                                        </p:tgtEl>
                                      </p:cBhvr>
                                    </p:animEffect>
                                  </p:childTnLst>
                                </p:cTn>
                              </p:par>
                            </p:childTnLst>
                          </p:cTn>
                        </p:par>
                        <p:par>
                          <p:cTn id="71" fill="hold">
                            <p:stCondLst>
                              <p:cond delay="8000"/>
                            </p:stCondLst>
                            <p:childTnLst>
                              <p:par>
                                <p:cTn id="72" presetID="10" presetClass="entr" presetSubtype="0" fill="hold" nodeType="after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par>
                          <p:cTn id="75" fill="hold">
                            <p:stCondLst>
                              <p:cond delay="8500"/>
                            </p:stCondLst>
                            <p:childTnLst>
                              <p:par>
                                <p:cTn id="76" presetID="10" presetClass="entr" presetSubtype="0" fill="hold" grpId="0" nodeType="after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fade">
                                      <p:cBhvr>
                                        <p:cTn id="78"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14" grpId="0"/>
      <p:bldP spid="115" grpId="0"/>
      <p:bldP spid="116" grpId="0"/>
      <p:bldP spid="117" grpId="0"/>
      <p:bldP spid="99" grpId="0"/>
      <p:bldP spid="100" grpId="0"/>
      <p:bldP spid="101" grpId="0"/>
      <p:bldP spid="10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3">
            <a:alphaModFix amt="50000"/>
            <a:extLst>
              <a:ext uri="{28A0092B-C50C-407E-A947-70E740481C1C}">
                <a14:useLocalDpi xmlns:a14="http://schemas.microsoft.com/office/drawing/2010/main" val="0"/>
              </a:ext>
            </a:extLst>
          </a:blip>
          <a:stretch>
            <a:fillRect/>
          </a:stretch>
        </p:blipFill>
        <p:spPr>
          <a:xfrm>
            <a:off x="19577" y="-2537016"/>
            <a:ext cx="24599269" cy="16425544"/>
          </a:xfrm>
        </p:spPr>
      </p:pic>
      <p:sp>
        <p:nvSpPr>
          <p:cNvPr id="5" name="Rectangle 4">
            <a:extLst>
              <a:ext uri="{FF2B5EF4-FFF2-40B4-BE49-F238E27FC236}">
                <a16:creationId xmlns:a16="http://schemas.microsoft.com/office/drawing/2014/main" id="{CD9B5F7B-D036-458C-86D7-6997F7E4DF3B}"/>
              </a:ext>
            </a:extLst>
          </p:cNvPr>
          <p:cNvSpPr/>
          <p:nvPr/>
        </p:nvSpPr>
        <p:spPr>
          <a:xfrm rot="5400000">
            <a:off x="18487449" y="1383231"/>
            <a:ext cx="6564372" cy="6521570"/>
          </a:xfrm>
          <a:prstGeom prst="rect">
            <a:avLst/>
          </a:prstGeom>
          <a:solidFill>
            <a:srgbClr val="C22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 y="-1"/>
            <a:ext cx="11206789" cy="13716001"/>
          </a:xfrm>
          <a:custGeom>
            <a:avLst/>
            <a:gdLst>
              <a:gd name="connsiteX0" fmla="*/ 0 w 11206789"/>
              <a:gd name="connsiteY0" fmla="*/ 0 h 13716001"/>
              <a:gd name="connsiteX1" fmla="*/ 9012732 w 11206789"/>
              <a:gd name="connsiteY1" fmla="*/ 0 h 13716001"/>
              <a:gd name="connsiteX2" fmla="*/ 9249537 w 11206789"/>
              <a:gd name="connsiteY2" fmla="*/ 601195 h 13716001"/>
              <a:gd name="connsiteX3" fmla="*/ 10677375 w 11206789"/>
              <a:gd name="connsiteY3" fmla="*/ 4226159 h 13716001"/>
              <a:gd name="connsiteX4" fmla="*/ 7404960 w 11206789"/>
              <a:gd name="connsiteY4" fmla="*/ 13632664 h 13716001"/>
              <a:gd name="connsiteX5" fmla="*/ 7253167 w 11206789"/>
              <a:gd name="connsiteY5" fmla="*/ 13716001 h 13716001"/>
              <a:gd name="connsiteX6" fmla="*/ 0 w 11206789"/>
              <a:gd name="connsiteY6" fmla="*/ 13716001 h 13716001"/>
              <a:gd name="connsiteX7" fmla="*/ 0 w 11206789"/>
              <a:gd name="connsiteY7" fmla="*/ 0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6789" h="13716001">
                <a:moveTo>
                  <a:pt x="0" y="0"/>
                </a:moveTo>
                <a:lnTo>
                  <a:pt x="9012732" y="0"/>
                </a:lnTo>
                <a:lnTo>
                  <a:pt x="9249537" y="601195"/>
                </a:lnTo>
                <a:cubicBezTo>
                  <a:pt x="9695118" y="1732425"/>
                  <a:pt x="10170403" y="2939071"/>
                  <a:pt x="10677375" y="4226159"/>
                </a:cubicBezTo>
                <a:cubicBezTo>
                  <a:pt x="12074779" y="7773857"/>
                  <a:pt x="10610713" y="11765636"/>
                  <a:pt x="7404960" y="13632664"/>
                </a:cubicBezTo>
                <a:lnTo>
                  <a:pt x="7253167" y="13716001"/>
                </a:lnTo>
                <a:lnTo>
                  <a:pt x="0" y="13716001"/>
                </a:lnTo>
                <a:lnTo>
                  <a:pt x="0" y="0"/>
                </a:lnTo>
                <a:close/>
              </a:path>
            </a:pathLst>
          </a:custGeom>
          <a:solidFill>
            <a:schemeClr val="bg1">
              <a:alpha val="90000"/>
            </a:schemeClr>
          </a:solidFill>
          <a:ln>
            <a:noFill/>
          </a:ln>
          <a:effectLst>
            <a:outerShdw blurRad="1168400" dist="1066800" algn="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4"/>
          <p:cNvSpPr txBox="1">
            <a:spLocks/>
          </p:cNvSpPr>
          <p:nvPr/>
        </p:nvSpPr>
        <p:spPr>
          <a:xfrm>
            <a:off x="1877257" y="3092456"/>
            <a:ext cx="8828843" cy="1857380"/>
          </a:xfrm>
          <a:prstGeom prst="rect">
            <a:avLst/>
          </a:prstGeom>
        </p:spPr>
        <p:txBody>
          <a:bodyPr/>
          <a:lstStyle>
            <a:lvl1pPr algn="l" defTabSz="1828434"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$487</a:t>
            </a:r>
            <a:br>
              <a:rPr lang="en-US" dirty="0"/>
            </a:br>
            <a:r>
              <a:rPr lang="en-US" dirty="0"/>
              <a:t>MILLION</a:t>
            </a:r>
          </a:p>
        </p:txBody>
      </p:sp>
      <p:sp>
        <p:nvSpPr>
          <p:cNvPr id="17" name="Rounded Rectangle 16"/>
          <p:cNvSpPr/>
          <p:nvPr/>
        </p:nvSpPr>
        <p:spPr>
          <a:xfrm rot="5400000">
            <a:off x="891293" y="3788172"/>
            <a:ext cx="1498676" cy="236625"/>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22318" y="5848710"/>
            <a:ext cx="7518165" cy="4154984"/>
          </a:xfrm>
          <a:prstGeom prst="rect">
            <a:avLst/>
          </a:prstGeom>
          <a:noFill/>
        </p:spPr>
        <p:txBody>
          <a:bodyPr wrap="square" rtlCol="0">
            <a:spAutoFit/>
          </a:bodyPr>
          <a:lstStyle/>
          <a:p>
            <a:r>
              <a:rPr lang="en-US" sz="4400" dirty="0"/>
              <a:t>The economic costs of excessive alcohol consumption in the ND are estimated at $487 million, which is $725 per person or $1.40 a drink.</a:t>
            </a:r>
            <a:endParaRPr lang="en-US" sz="4400" baseline="30000" dirty="0"/>
          </a:p>
        </p:txBody>
      </p:sp>
      <p:sp>
        <p:nvSpPr>
          <p:cNvPr id="20" name="Freeform 5"/>
          <p:cNvSpPr>
            <a:spLocks/>
          </p:cNvSpPr>
          <p:nvPr/>
        </p:nvSpPr>
        <p:spPr bwMode="auto">
          <a:xfrm>
            <a:off x="17783721" y="924497"/>
            <a:ext cx="1450257" cy="997598"/>
          </a:xfrm>
          <a:custGeom>
            <a:avLst/>
            <a:gdLst>
              <a:gd name="T0" fmla="*/ 367 w 557"/>
              <a:gd name="T1" fmla="*/ 382 h 382"/>
              <a:gd name="T2" fmla="*/ 190 w 557"/>
              <a:gd name="T3" fmla="*/ 382 h 382"/>
              <a:gd name="T4" fmla="*/ 0 w 557"/>
              <a:gd name="T5" fmla="*/ 191 h 382"/>
              <a:gd name="T6" fmla="*/ 0 w 557"/>
              <a:gd name="T7" fmla="*/ 191 h 382"/>
              <a:gd name="T8" fmla="*/ 190 w 557"/>
              <a:gd name="T9" fmla="*/ 0 h 382"/>
              <a:gd name="T10" fmla="*/ 367 w 557"/>
              <a:gd name="T11" fmla="*/ 0 h 382"/>
              <a:gd name="T12" fmla="*/ 557 w 557"/>
              <a:gd name="T13" fmla="*/ 191 h 382"/>
              <a:gd name="T14" fmla="*/ 557 w 557"/>
              <a:gd name="T15" fmla="*/ 191 h 382"/>
              <a:gd name="T16" fmla="*/ 367 w 557"/>
              <a:gd name="T17"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82">
                <a:moveTo>
                  <a:pt x="367" y="382"/>
                </a:moveTo>
                <a:cubicBezTo>
                  <a:pt x="190" y="382"/>
                  <a:pt x="190" y="382"/>
                  <a:pt x="190" y="382"/>
                </a:cubicBezTo>
                <a:cubicBezTo>
                  <a:pt x="85" y="382"/>
                  <a:pt x="0" y="296"/>
                  <a:pt x="0" y="191"/>
                </a:cubicBezTo>
                <a:cubicBezTo>
                  <a:pt x="0" y="191"/>
                  <a:pt x="0" y="191"/>
                  <a:pt x="0" y="191"/>
                </a:cubicBezTo>
                <a:cubicBezTo>
                  <a:pt x="0" y="86"/>
                  <a:pt x="85" y="0"/>
                  <a:pt x="190" y="0"/>
                </a:cubicBezTo>
                <a:cubicBezTo>
                  <a:pt x="367" y="0"/>
                  <a:pt x="367" y="0"/>
                  <a:pt x="367" y="0"/>
                </a:cubicBezTo>
                <a:cubicBezTo>
                  <a:pt x="472" y="0"/>
                  <a:pt x="557" y="86"/>
                  <a:pt x="557" y="191"/>
                </a:cubicBezTo>
                <a:cubicBezTo>
                  <a:pt x="557" y="191"/>
                  <a:pt x="557" y="191"/>
                  <a:pt x="557" y="191"/>
                </a:cubicBezTo>
                <a:cubicBezTo>
                  <a:pt x="557" y="297"/>
                  <a:pt x="472" y="382"/>
                  <a:pt x="367" y="382"/>
                </a:cubicBezTo>
                <a:close/>
              </a:path>
            </a:pathLst>
          </a:custGeom>
          <a:solidFill>
            <a:schemeClr val="tx2">
              <a:alpha val="46000"/>
            </a:schemeClr>
          </a:solidFill>
          <a:ln>
            <a:noFill/>
          </a:ln>
        </p:spPr>
        <p:txBody>
          <a:bodyPr vert="horz" wrap="square" lIns="91440" tIns="45720" rIns="91440" bIns="45720" numCol="1" anchor="ctr" anchorCtr="0" compatLnSpc="1">
            <a:prstTxWarp prst="textNoShape">
              <a:avLst/>
            </a:prstTxWarp>
          </a:bodyPr>
          <a:lstStyle/>
          <a:p>
            <a:pPr algn="ctr"/>
            <a:r>
              <a:rPr lang="en-US" sz="54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a:t>
            </a:r>
          </a:p>
        </p:txBody>
      </p:sp>
      <p:sp>
        <p:nvSpPr>
          <p:cNvPr id="21" name="TextBox 20"/>
          <p:cNvSpPr txBox="1"/>
          <p:nvPr/>
        </p:nvSpPr>
        <p:spPr>
          <a:xfrm>
            <a:off x="19324599" y="1857405"/>
            <a:ext cx="4890072" cy="5324535"/>
          </a:xfrm>
          <a:prstGeom prst="rect">
            <a:avLst/>
          </a:prstGeom>
          <a:noFill/>
        </p:spPr>
        <p:txBody>
          <a:bodyPr wrap="square" rtlCol="0">
            <a:spAutoFit/>
          </a:bodyPr>
          <a:lstStyle/>
          <a:p>
            <a:r>
              <a:rPr lang="en-US" sz="12000" b="1" dirty="0">
                <a:solidFill>
                  <a:schemeClr val="bg1"/>
                </a:solidFill>
              </a:rPr>
              <a:t>89.5% </a:t>
            </a:r>
          </a:p>
          <a:p>
            <a:r>
              <a:rPr lang="en-US" sz="4400" dirty="0">
                <a:solidFill>
                  <a:schemeClr val="bg1"/>
                </a:solidFill>
              </a:rPr>
              <a:t>of ND Adults believe adult alcohol use is  a problem in their community.</a:t>
            </a:r>
            <a:endParaRPr lang="en-US" sz="4400" baseline="30000" dirty="0">
              <a:solidFill>
                <a:schemeClr val="bg1"/>
              </a:solidFill>
            </a:endParaRPr>
          </a:p>
        </p:txBody>
      </p:sp>
      <p:sp>
        <p:nvSpPr>
          <p:cNvPr id="10" name="TextBox 9">
            <a:extLst>
              <a:ext uri="{FF2B5EF4-FFF2-40B4-BE49-F238E27FC236}">
                <a16:creationId xmlns:a16="http://schemas.microsoft.com/office/drawing/2014/main" id="{619131FD-508E-4174-834C-40EBB8226B48}"/>
              </a:ext>
            </a:extLst>
          </p:cNvPr>
          <p:cNvSpPr txBox="1"/>
          <p:nvPr/>
        </p:nvSpPr>
        <p:spPr>
          <a:xfrm>
            <a:off x="15711055" y="12565089"/>
            <a:ext cx="8503616" cy="1323439"/>
          </a:xfrm>
          <a:prstGeom prst="rect">
            <a:avLst/>
          </a:prstGeom>
          <a:noFill/>
        </p:spPr>
        <p:txBody>
          <a:bodyPr wrap="square" rtlCol="0">
            <a:spAutoFit/>
          </a:bodyPr>
          <a:lstStyle/>
          <a:p>
            <a:pPr algn="r"/>
            <a:r>
              <a:rPr lang="en-US" sz="2000" spc="-150" dirty="0"/>
              <a:t>Sacks JJ, Gonzales KR, </a:t>
            </a:r>
            <a:r>
              <a:rPr lang="en-US" sz="2000" spc="-150" dirty="0" err="1"/>
              <a:t>Bouchery</a:t>
            </a:r>
            <a:r>
              <a:rPr lang="en-US" sz="2000" spc="-150" dirty="0"/>
              <a:t> EE, </a:t>
            </a:r>
            <a:r>
              <a:rPr lang="en-US" sz="2000" spc="-150" dirty="0" err="1"/>
              <a:t>Tomedi</a:t>
            </a:r>
            <a:r>
              <a:rPr lang="en-US" sz="2000" spc="-150" dirty="0"/>
              <a:t> LE, Brewer RD. 2010 National and State Costs of Excessive Alcohol Consumption. Am J </a:t>
            </a:r>
            <a:r>
              <a:rPr lang="en-US" sz="2000" spc="-150" dirty="0" err="1"/>
              <a:t>Prev</a:t>
            </a:r>
            <a:r>
              <a:rPr lang="en-US" sz="2000" spc="-150" dirty="0"/>
              <a:t> Med 2015; 49(5):e73-e79.</a:t>
            </a:r>
          </a:p>
          <a:p>
            <a:pPr algn="r"/>
            <a:r>
              <a:rPr lang="en-US" sz="2000" spc="-150" dirty="0"/>
              <a:t>ND Community Readiness Survey (CRS), 2017</a:t>
            </a:r>
          </a:p>
          <a:p>
            <a:pPr algn="r"/>
            <a:endParaRPr lang="en-US" sz="2000" spc="-150" dirty="0"/>
          </a:p>
        </p:txBody>
      </p:sp>
    </p:spTree>
    <p:extLst>
      <p:ext uri="{BB962C8B-B14F-4D97-AF65-F5344CB8AC3E}">
        <p14:creationId xmlns:p14="http://schemas.microsoft.com/office/powerpoint/2010/main" val="333851547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500"/>
                                        <p:tgtEl>
                                          <p:spTgt spid="5"/>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par>
                          <p:cTn id="18" fill="hold">
                            <p:stCondLst>
                              <p:cond delay="1000"/>
                            </p:stCondLst>
                            <p:childTnLst>
                              <p:par>
                                <p:cTn id="19" presetID="8" presetClass="emph" presetSubtype="0" fill="hold" grpId="0" nodeType="afterEffect">
                                  <p:stCondLst>
                                    <p:cond delay="0"/>
                                  </p:stCondLst>
                                  <p:childTnLst>
                                    <p:animRot by="21600000">
                                      <p:cBhvr>
                                        <p:cTn id="20" dur="5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8" grpId="0"/>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4167B7-5DDE-4DEB-9E7E-5DAD0725952B}"/>
              </a:ext>
            </a:extLst>
          </p:cNvPr>
          <p:cNvPicPr>
            <a:picLocks noChangeAspect="1"/>
          </p:cNvPicPr>
          <p:nvPr/>
        </p:nvPicPr>
        <p:blipFill rotWithShape="1">
          <a:blip r:embed="rId2">
            <a:extLst>
              <a:ext uri="{28A0092B-C50C-407E-A947-70E740481C1C}">
                <a14:useLocalDpi xmlns:a14="http://schemas.microsoft.com/office/drawing/2010/main" val="0"/>
              </a:ext>
            </a:extLst>
          </a:blip>
          <a:srcRect r="6"/>
          <a:stretch/>
        </p:blipFill>
        <p:spPr>
          <a:xfrm>
            <a:off x="0" y="-4080949"/>
            <a:ext cx="24596170" cy="18465800"/>
          </a:xfrm>
          <a:prstGeom prst="rect">
            <a:avLst/>
          </a:prstGeom>
        </p:spPr>
      </p:pic>
      <p:sp>
        <p:nvSpPr>
          <p:cNvPr id="305" name="Rectangle 304"/>
          <p:cNvSpPr/>
          <p:nvPr/>
        </p:nvSpPr>
        <p:spPr>
          <a:xfrm>
            <a:off x="-1" y="0"/>
            <a:ext cx="11068051" cy="13713321"/>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solidFill>
                <a:schemeClr val="bg1">
                  <a:lumMod val="85000"/>
                </a:schemeClr>
              </a:solidFill>
            </a:endParaRPr>
          </a:p>
        </p:txBody>
      </p:sp>
      <p:sp>
        <p:nvSpPr>
          <p:cNvPr id="294" name="Rectangle 293">
            <a:extLst>
              <a:ext uri="{FF2B5EF4-FFF2-40B4-BE49-F238E27FC236}">
                <a16:creationId xmlns:a16="http://schemas.microsoft.com/office/drawing/2014/main" id="{E2A460CA-C284-4C33-9601-BF1F30120711}"/>
              </a:ext>
            </a:extLst>
          </p:cNvPr>
          <p:cNvSpPr/>
          <p:nvPr/>
        </p:nvSpPr>
        <p:spPr>
          <a:xfrm>
            <a:off x="-342899" y="-142185"/>
            <a:ext cx="25126950" cy="3505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 name="Group 308"/>
          <p:cNvGrpSpPr/>
          <p:nvPr/>
        </p:nvGrpSpPr>
        <p:grpSpPr>
          <a:xfrm flipV="1">
            <a:off x="1206690" y="4649770"/>
            <a:ext cx="8626928" cy="0"/>
            <a:chOff x="705080" y="4373696"/>
            <a:chExt cx="2883497" cy="0"/>
          </a:xfrm>
        </p:grpSpPr>
        <p:cxnSp>
          <p:nvCxnSpPr>
            <p:cNvPr id="310" name="Straight Connector 309"/>
            <p:cNvCxnSpPr>
              <a:cxnSpLocks/>
            </p:cNvCxnSpPr>
            <p:nvPr/>
          </p:nvCxnSpPr>
          <p:spPr>
            <a:xfrm flipV="1">
              <a:off x="1520443" y="4373696"/>
              <a:ext cx="2068134"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a:cxnSpLocks/>
            </p:cNvCxnSpPr>
            <p:nvPr/>
          </p:nvCxnSpPr>
          <p:spPr>
            <a:xfrm flipV="1">
              <a:off x="705080" y="4373696"/>
              <a:ext cx="2226384" cy="0"/>
            </a:xfrm>
            <a:prstGeom prst="line">
              <a:avLst/>
            </a:prstGeom>
            <a:ln w="57150">
              <a:solidFill>
                <a:srgbClr val="56C2B4"/>
              </a:solidFill>
            </a:ln>
          </p:spPr>
          <p:style>
            <a:lnRef idx="1">
              <a:schemeClr val="accent1"/>
            </a:lnRef>
            <a:fillRef idx="0">
              <a:schemeClr val="accent1"/>
            </a:fillRef>
            <a:effectRef idx="0">
              <a:schemeClr val="accent1"/>
            </a:effectRef>
            <a:fontRef idx="minor">
              <a:schemeClr val="tx1"/>
            </a:fontRef>
          </p:style>
        </p:cxnSp>
      </p:grpSp>
      <p:grpSp>
        <p:nvGrpSpPr>
          <p:cNvPr id="312" name="Group 311"/>
          <p:cNvGrpSpPr/>
          <p:nvPr/>
        </p:nvGrpSpPr>
        <p:grpSpPr>
          <a:xfrm>
            <a:off x="1206690" y="5990363"/>
            <a:ext cx="8601636" cy="0"/>
            <a:chOff x="705080" y="4373696"/>
            <a:chExt cx="2875043" cy="0"/>
          </a:xfrm>
        </p:grpSpPr>
        <p:cxnSp>
          <p:nvCxnSpPr>
            <p:cNvPr id="313" name="Straight Connector 312"/>
            <p:cNvCxnSpPr>
              <a:cxnSpLocks/>
            </p:cNvCxnSpPr>
            <p:nvPr/>
          </p:nvCxnSpPr>
          <p:spPr>
            <a:xfrm>
              <a:off x="875873" y="4373696"/>
              <a:ext cx="2704250"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cxnSpLocks/>
            </p:cNvCxnSpPr>
            <p:nvPr/>
          </p:nvCxnSpPr>
          <p:spPr>
            <a:xfrm>
              <a:off x="705080" y="4373696"/>
              <a:ext cx="170793" cy="0"/>
            </a:xfrm>
            <a:prstGeom prst="line">
              <a:avLst/>
            </a:prstGeom>
            <a:ln w="57150">
              <a:solidFill>
                <a:srgbClr val="33756A"/>
              </a:solidFill>
            </a:ln>
          </p:spPr>
          <p:style>
            <a:lnRef idx="1">
              <a:schemeClr val="accent1"/>
            </a:lnRef>
            <a:fillRef idx="0">
              <a:schemeClr val="accent1"/>
            </a:fillRef>
            <a:effectRef idx="0">
              <a:schemeClr val="accent1"/>
            </a:effectRef>
            <a:fontRef idx="minor">
              <a:schemeClr val="tx1"/>
            </a:fontRef>
          </p:style>
        </p:cxnSp>
      </p:grpSp>
      <p:grpSp>
        <p:nvGrpSpPr>
          <p:cNvPr id="315" name="Group 314"/>
          <p:cNvGrpSpPr/>
          <p:nvPr/>
        </p:nvGrpSpPr>
        <p:grpSpPr>
          <a:xfrm>
            <a:off x="1206690" y="7385485"/>
            <a:ext cx="8601636" cy="0"/>
            <a:chOff x="705080" y="4373696"/>
            <a:chExt cx="2875043" cy="0"/>
          </a:xfrm>
        </p:grpSpPr>
        <p:cxnSp>
          <p:nvCxnSpPr>
            <p:cNvPr id="316" name="Straight Connector 315"/>
            <p:cNvCxnSpPr>
              <a:cxnSpLocks/>
            </p:cNvCxnSpPr>
            <p:nvPr/>
          </p:nvCxnSpPr>
          <p:spPr>
            <a:xfrm>
              <a:off x="1008527" y="4373696"/>
              <a:ext cx="2571596"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a:cxnSpLocks/>
            </p:cNvCxnSpPr>
            <p:nvPr/>
          </p:nvCxnSpPr>
          <p:spPr>
            <a:xfrm>
              <a:off x="705080" y="4373696"/>
              <a:ext cx="303447" cy="0"/>
            </a:xfrm>
            <a:prstGeom prst="line">
              <a:avLst/>
            </a:prstGeom>
            <a:ln w="57150">
              <a:solidFill>
                <a:srgbClr val="56C2B4"/>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202034" y="3849460"/>
            <a:ext cx="8704568" cy="769441"/>
            <a:chOff x="690051" y="3906777"/>
            <a:chExt cx="4353135" cy="384796"/>
          </a:xfrm>
        </p:grpSpPr>
        <p:sp>
          <p:nvSpPr>
            <p:cNvPr id="318" name="Rectangle 317"/>
            <p:cNvSpPr/>
            <p:nvPr/>
          </p:nvSpPr>
          <p:spPr>
            <a:xfrm>
              <a:off x="4229342" y="3906777"/>
              <a:ext cx="813844" cy="384796"/>
            </a:xfrm>
            <a:prstGeom prst="rect">
              <a:avLst/>
            </a:prstGeom>
          </p:spPr>
          <p:txBody>
            <a:bodyPr wrap="none">
              <a:spAutoFit/>
            </a:bodyPr>
            <a:lstStyle/>
            <a:p>
              <a:pPr algn="r"/>
              <a:r>
                <a:rPr lang="en-US" sz="4400" b="1" spc="-300" dirty="0">
                  <a:solidFill>
                    <a:srgbClr val="56C2B4"/>
                  </a:solidFill>
                </a:rPr>
                <a:t>87.5%</a:t>
              </a:r>
              <a:endParaRPr lang="en-US" sz="4400" dirty="0">
                <a:solidFill>
                  <a:srgbClr val="56C2B4"/>
                </a:solidFill>
              </a:endParaRPr>
            </a:p>
          </p:txBody>
        </p:sp>
        <p:sp>
          <p:nvSpPr>
            <p:cNvPr id="321" name="Rectangle 320"/>
            <p:cNvSpPr/>
            <p:nvPr/>
          </p:nvSpPr>
          <p:spPr>
            <a:xfrm>
              <a:off x="690051" y="4010105"/>
              <a:ext cx="574148" cy="261661"/>
            </a:xfrm>
            <a:prstGeom prst="rect">
              <a:avLst/>
            </a:prstGeom>
          </p:spPr>
          <p:txBody>
            <a:bodyPr wrap="none">
              <a:spAutoFit/>
            </a:bodyPr>
            <a:lstStyle/>
            <a:p>
              <a:r>
                <a:rPr lang="en-US" sz="2800" b="1" spc="-150" dirty="0">
                  <a:solidFill>
                    <a:srgbClr val="56C2B4"/>
                  </a:solidFill>
                </a:rPr>
                <a:t>White</a:t>
              </a:r>
            </a:p>
          </p:txBody>
        </p:sp>
      </p:grpSp>
      <p:grpSp>
        <p:nvGrpSpPr>
          <p:cNvPr id="3" name="Group 2"/>
          <p:cNvGrpSpPr/>
          <p:nvPr/>
        </p:nvGrpSpPr>
        <p:grpSpPr>
          <a:xfrm>
            <a:off x="1229524" y="5151951"/>
            <a:ext cx="8604094" cy="769441"/>
            <a:chOff x="703799" y="4668776"/>
            <a:chExt cx="4302887" cy="384796"/>
          </a:xfrm>
        </p:grpSpPr>
        <p:sp>
          <p:nvSpPr>
            <p:cNvPr id="319" name="Rectangle 318"/>
            <p:cNvSpPr/>
            <p:nvPr/>
          </p:nvSpPr>
          <p:spPr>
            <a:xfrm>
              <a:off x="4334736" y="4668776"/>
              <a:ext cx="671950" cy="384796"/>
            </a:xfrm>
            <a:prstGeom prst="rect">
              <a:avLst/>
            </a:prstGeom>
          </p:spPr>
          <p:txBody>
            <a:bodyPr wrap="none">
              <a:spAutoFit/>
            </a:bodyPr>
            <a:lstStyle/>
            <a:p>
              <a:pPr algn="r"/>
              <a:r>
                <a:rPr lang="en-US" sz="4400" b="1" spc="-300" dirty="0">
                  <a:solidFill>
                    <a:srgbClr val="33756A"/>
                  </a:solidFill>
                </a:rPr>
                <a:t>3.1%</a:t>
              </a:r>
              <a:endParaRPr lang="en-US" sz="4400" dirty="0">
                <a:solidFill>
                  <a:srgbClr val="33756A"/>
                </a:solidFill>
              </a:endParaRPr>
            </a:p>
          </p:txBody>
        </p:sp>
        <p:sp>
          <p:nvSpPr>
            <p:cNvPr id="322" name="Rectangle 321"/>
            <p:cNvSpPr/>
            <p:nvPr/>
          </p:nvSpPr>
          <p:spPr>
            <a:xfrm>
              <a:off x="703799" y="4772103"/>
              <a:ext cx="2181472" cy="261661"/>
            </a:xfrm>
            <a:prstGeom prst="rect">
              <a:avLst/>
            </a:prstGeom>
          </p:spPr>
          <p:txBody>
            <a:bodyPr wrap="none">
              <a:spAutoFit/>
            </a:bodyPr>
            <a:lstStyle/>
            <a:p>
              <a:r>
                <a:rPr lang="en-US" sz="2800" b="1" spc="-150" dirty="0">
                  <a:solidFill>
                    <a:srgbClr val="33756A"/>
                  </a:solidFill>
                </a:rPr>
                <a:t>Black or African American</a:t>
              </a:r>
              <a:endParaRPr lang="en-US" sz="2800" spc="-150" dirty="0">
                <a:solidFill>
                  <a:srgbClr val="33756A"/>
                </a:solidFill>
              </a:endParaRPr>
            </a:p>
          </p:txBody>
        </p:sp>
      </p:grpSp>
      <p:grpSp>
        <p:nvGrpSpPr>
          <p:cNvPr id="4" name="Group 3"/>
          <p:cNvGrpSpPr/>
          <p:nvPr/>
        </p:nvGrpSpPr>
        <p:grpSpPr>
          <a:xfrm>
            <a:off x="1202032" y="6565008"/>
            <a:ext cx="8668212" cy="769441"/>
            <a:chOff x="690050" y="5439746"/>
            <a:chExt cx="4334953" cy="384796"/>
          </a:xfrm>
        </p:grpSpPr>
        <p:sp>
          <p:nvSpPr>
            <p:cNvPr id="320" name="Rectangle 319"/>
            <p:cNvSpPr/>
            <p:nvPr/>
          </p:nvSpPr>
          <p:spPr>
            <a:xfrm>
              <a:off x="4353053" y="5439746"/>
              <a:ext cx="671950" cy="384796"/>
            </a:xfrm>
            <a:prstGeom prst="rect">
              <a:avLst/>
            </a:prstGeom>
          </p:spPr>
          <p:txBody>
            <a:bodyPr wrap="none">
              <a:spAutoFit/>
            </a:bodyPr>
            <a:lstStyle/>
            <a:p>
              <a:pPr algn="r"/>
              <a:r>
                <a:rPr lang="en-US" sz="4400" b="1" spc="-300" dirty="0">
                  <a:solidFill>
                    <a:srgbClr val="56C2B4"/>
                  </a:solidFill>
                </a:rPr>
                <a:t>5.5%</a:t>
              </a:r>
              <a:endParaRPr lang="en-US" sz="4400" dirty="0">
                <a:solidFill>
                  <a:srgbClr val="56C2B4"/>
                </a:solidFill>
              </a:endParaRPr>
            </a:p>
          </p:txBody>
        </p:sp>
        <p:sp>
          <p:nvSpPr>
            <p:cNvPr id="323" name="Rectangle 322"/>
            <p:cNvSpPr/>
            <p:nvPr/>
          </p:nvSpPr>
          <p:spPr>
            <a:xfrm>
              <a:off x="690050" y="5543074"/>
              <a:ext cx="2959882" cy="261661"/>
            </a:xfrm>
            <a:prstGeom prst="rect">
              <a:avLst/>
            </a:prstGeom>
          </p:spPr>
          <p:txBody>
            <a:bodyPr wrap="none">
              <a:spAutoFit/>
            </a:bodyPr>
            <a:lstStyle/>
            <a:p>
              <a:r>
                <a:rPr lang="en-US" sz="2800" b="1" spc="-150" dirty="0">
                  <a:solidFill>
                    <a:srgbClr val="56C2B4"/>
                  </a:solidFill>
                </a:rPr>
                <a:t>American Indian and Alaska Native </a:t>
              </a:r>
              <a:endParaRPr lang="en-US" sz="2800" spc="-150" dirty="0">
                <a:solidFill>
                  <a:srgbClr val="56C2B4"/>
                </a:solidFill>
              </a:endParaRPr>
            </a:p>
          </p:txBody>
        </p:sp>
      </p:grpSp>
      <p:sp>
        <p:nvSpPr>
          <p:cNvPr id="324" name="Diamond 323"/>
          <p:cNvSpPr/>
          <p:nvPr/>
        </p:nvSpPr>
        <p:spPr>
          <a:xfrm>
            <a:off x="18658930" y="9649588"/>
            <a:ext cx="9670921" cy="8150890"/>
          </a:xfrm>
          <a:prstGeom prst="diamond">
            <a:avLst/>
          </a:pr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296" name="TextBox 295">
            <a:extLst>
              <a:ext uri="{FF2B5EF4-FFF2-40B4-BE49-F238E27FC236}">
                <a16:creationId xmlns:a16="http://schemas.microsoft.com/office/drawing/2014/main" id="{29154FEF-F999-4CA3-A8C0-1C0A849CFDF3}"/>
              </a:ext>
            </a:extLst>
          </p:cNvPr>
          <p:cNvSpPr txBox="1"/>
          <p:nvPr/>
        </p:nvSpPr>
        <p:spPr>
          <a:xfrm>
            <a:off x="1717674" y="943672"/>
            <a:ext cx="20934363" cy="1200310"/>
          </a:xfrm>
          <a:prstGeom prst="rect">
            <a:avLst/>
          </a:prstGeom>
          <a:noFill/>
        </p:spPr>
        <p:txBody>
          <a:bodyPr wrap="square" lIns="91422" tIns="45711" rIns="91422" bIns="45711" rtlCol="0">
            <a:spAutoFit/>
          </a:bodyPr>
          <a:lstStyle/>
          <a:p>
            <a:pPr algn="ctr"/>
            <a:r>
              <a:rPr lang="en-GB" sz="7200" dirty="0">
                <a:latin typeface="+mj-lt"/>
                <a:ea typeface="Open Sans Extrabold" panose="020B0906030804020204" pitchFamily="34" charset="0"/>
                <a:cs typeface="Open Sans Extrabold" panose="020B0906030804020204" pitchFamily="34" charset="0"/>
              </a:rPr>
              <a:t>North Dakota Demographics Overview</a:t>
            </a:r>
            <a:endParaRPr lang="id-ID" sz="7200" b="1" dirty="0">
              <a:latin typeface="+mj-lt"/>
              <a:ea typeface="Open Sans Light" panose="020B0306030504020204" pitchFamily="34" charset="0"/>
              <a:cs typeface="Open Sans Light" panose="020B0306030504020204" pitchFamily="34" charset="0"/>
            </a:endParaRPr>
          </a:p>
        </p:txBody>
      </p:sp>
      <p:sp>
        <p:nvSpPr>
          <p:cNvPr id="297" name="Rounded Rectangle 27">
            <a:extLst>
              <a:ext uri="{FF2B5EF4-FFF2-40B4-BE49-F238E27FC236}">
                <a16:creationId xmlns:a16="http://schemas.microsoft.com/office/drawing/2014/main" id="{D021888F-1332-40BD-856C-4E32A4E6FE3D}"/>
              </a:ext>
            </a:extLst>
          </p:cNvPr>
          <p:cNvSpPr/>
          <p:nvPr/>
        </p:nvSpPr>
        <p:spPr>
          <a:xfrm rot="10800000">
            <a:off x="10579932" y="2297837"/>
            <a:ext cx="3175998" cy="215498"/>
          </a:xfrm>
          <a:prstGeom prst="roundRect">
            <a:avLst>
              <a:gd name="adj" fmla="val 50000"/>
            </a:avLst>
          </a:prstGeom>
          <a:solidFill>
            <a:srgbClr val="56C2B4"/>
          </a:solidFill>
          <a:ln>
            <a:solidFill>
              <a:srgbClr val="56C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BA5F14A-3D2D-4A2F-945E-645638381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7575" y="5151951"/>
            <a:ext cx="10673296" cy="3294103"/>
          </a:xfrm>
          <a:prstGeom prst="rect">
            <a:avLst/>
          </a:prstGeom>
        </p:spPr>
      </p:pic>
      <p:grpSp>
        <p:nvGrpSpPr>
          <p:cNvPr id="331" name="Group 330">
            <a:extLst>
              <a:ext uri="{FF2B5EF4-FFF2-40B4-BE49-F238E27FC236}">
                <a16:creationId xmlns:a16="http://schemas.microsoft.com/office/drawing/2014/main" id="{875D8313-A82B-44FA-81E9-D8DE3BB7A937}"/>
              </a:ext>
            </a:extLst>
          </p:cNvPr>
          <p:cNvGrpSpPr/>
          <p:nvPr/>
        </p:nvGrpSpPr>
        <p:grpSpPr>
          <a:xfrm>
            <a:off x="1238693" y="8921365"/>
            <a:ext cx="8569632" cy="0"/>
            <a:chOff x="705080" y="4373696"/>
            <a:chExt cx="2864346" cy="0"/>
          </a:xfrm>
        </p:grpSpPr>
        <p:cxnSp>
          <p:nvCxnSpPr>
            <p:cNvPr id="332" name="Straight Connector 331">
              <a:extLst>
                <a:ext uri="{FF2B5EF4-FFF2-40B4-BE49-F238E27FC236}">
                  <a16:creationId xmlns:a16="http://schemas.microsoft.com/office/drawing/2014/main" id="{FB60697B-9515-4D5B-85AF-04B5687A87A9}"/>
                </a:ext>
              </a:extLst>
            </p:cNvPr>
            <p:cNvCxnSpPr>
              <a:cxnSpLocks/>
            </p:cNvCxnSpPr>
            <p:nvPr/>
          </p:nvCxnSpPr>
          <p:spPr>
            <a:xfrm>
              <a:off x="779779" y="4373696"/>
              <a:ext cx="2789647"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DECE084C-C5AE-497F-993C-0E74091825B5}"/>
                </a:ext>
              </a:extLst>
            </p:cNvPr>
            <p:cNvCxnSpPr>
              <a:cxnSpLocks/>
            </p:cNvCxnSpPr>
            <p:nvPr/>
          </p:nvCxnSpPr>
          <p:spPr>
            <a:xfrm>
              <a:off x="705080" y="4373696"/>
              <a:ext cx="74699" cy="0"/>
            </a:xfrm>
            <a:prstGeom prst="line">
              <a:avLst/>
            </a:prstGeom>
            <a:ln w="57150">
              <a:solidFill>
                <a:srgbClr val="33756A"/>
              </a:solidFill>
            </a:ln>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EBD24E0E-75B4-454C-9662-8E0BC5CA03E5}"/>
              </a:ext>
            </a:extLst>
          </p:cNvPr>
          <p:cNvGrpSpPr/>
          <p:nvPr/>
        </p:nvGrpSpPr>
        <p:grpSpPr>
          <a:xfrm>
            <a:off x="1261527" y="8159153"/>
            <a:ext cx="8546797" cy="769441"/>
            <a:chOff x="703799" y="4754519"/>
            <a:chExt cx="4274233" cy="384796"/>
          </a:xfrm>
        </p:grpSpPr>
        <p:sp>
          <p:nvSpPr>
            <p:cNvPr id="335" name="Rectangle 334">
              <a:extLst>
                <a:ext uri="{FF2B5EF4-FFF2-40B4-BE49-F238E27FC236}">
                  <a16:creationId xmlns:a16="http://schemas.microsoft.com/office/drawing/2014/main" id="{F8DD7E59-8BE5-4934-AEDA-1D2E107E698C}"/>
                </a:ext>
              </a:extLst>
            </p:cNvPr>
            <p:cNvSpPr/>
            <p:nvPr/>
          </p:nvSpPr>
          <p:spPr>
            <a:xfrm>
              <a:off x="4306082" y="4754519"/>
              <a:ext cx="671950" cy="384796"/>
            </a:xfrm>
            <a:prstGeom prst="rect">
              <a:avLst/>
            </a:prstGeom>
          </p:spPr>
          <p:txBody>
            <a:bodyPr wrap="none">
              <a:spAutoFit/>
            </a:bodyPr>
            <a:lstStyle/>
            <a:p>
              <a:pPr algn="r"/>
              <a:r>
                <a:rPr lang="en-US" sz="4400" b="1" spc="-300" dirty="0">
                  <a:solidFill>
                    <a:srgbClr val="33756A"/>
                  </a:solidFill>
                </a:rPr>
                <a:t>1.6%</a:t>
              </a:r>
              <a:endParaRPr lang="en-US" sz="4400" dirty="0">
                <a:solidFill>
                  <a:srgbClr val="33756A"/>
                </a:solidFill>
              </a:endParaRPr>
            </a:p>
          </p:txBody>
        </p:sp>
        <p:sp>
          <p:nvSpPr>
            <p:cNvPr id="336" name="Rectangle 335">
              <a:extLst>
                <a:ext uri="{FF2B5EF4-FFF2-40B4-BE49-F238E27FC236}">
                  <a16:creationId xmlns:a16="http://schemas.microsoft.com/office/drawing/2014/main" id="{D6816E3F-7BEA-4EA6-A8E8-CE5B1127D22F}"/>
                </a:ext>
              </a:extLst>
            </p:cNvPr>
            <p:cNvSpPr/>
            <p:nvPr/>
          </p:nvSpPr>
          <p:spPr>
            <a:xfrm>
              <a:off x="703799" y="4829266"/>
              <a:ext cx="574949" cy="261661"/>
            </a:xfrm>
            <a:prstGeom prst="rect">
              <a:avLst/>
            </a:prstGeom>
          </p:spPr>
          <p:txBody>
            <a:bodyPr wrap="none">
              <a:spAutoFit/>
            </a:bodyPr>
            <a:lstStyle/>
            <a:p>
              <a:r>
                <a:rPr lang="en-US" sz="2800" b="1" spc="-150" dirty="0">
                  <a:solidFill>
                    <a:srgbClr val="33756A"/>
                  </a:solidFill>
                </a:rPr>
                <a:t>Asian </a:t>
              </a:r>
            </a:p>
          </p:txBody>
        </p:sp>
      </p:grpSp>
      <p:grpSp>
        <p:nvGrpSpPr>
          <p:cNvPr id="337" name="Group 336">
            <a:extLst>
              <a:ext uri="{FF2B5EF4-FFF2-40B4-BE49-F238E27FC236}">
                <a16:creationId xmlns:a16="http://schemas.microsoft.com/office/drawing/2014/main" id="{E9C8DA61-D31F-450B-8E3B-51577A7B74DD}"/>
              </a:ext>
            </a:extLst>
          </p:cNvPr>
          <p:cNvGrpSpPr/>
          <p:nvPr/>
        </p:nvGrpSpPr>
        <p:grpSpPr>
          <a:xfrm>
            <a:off x="1244542" y="10447105"/>
            <a:ext cx="8563783" cy="0"/>
            <a:chOff x="705080" y="4373696"/>
            <a:chExt cx="2862391" cy="0"/>
          </a:xfrm>
        </p:grpSpPr>
        <p:cxnSp>
          <p:nvCxnSpPr>
            <p:cNvPr id="338" name="Straight Connector 337">
              <a:extLst>
                <a:ext uri="{FF2B5EF4-FFF2-40B4-BE49-F238E27FC236}">
                  <a16:creationId xmlns:a16="http://schemas.microsoft.com/office/drawing/2014/main" id="{C621B65B-1286-458D-8A45-F3FC4CAEEDCA}"/>
                </a:ext>
              </a:extLst>
            </p:cNvPr>
            <p:cNvCxnSpPr>
              <a:cxnSpLocks/>
            </p:cNvCxnSpPr>
            <p:nvPr/>
          </p:nvCxnSpPr>
          <p:spPr>
            <a:xfrm>
              <a:off x="740474" y="4373696"/>
              <a:ext cx="2826997"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66109ECA-1EE1-4C13-AE60-7B18808AC8DD}"/>
                </a:ext>
              </a:extLst>
            </p:cNvPr>
            <p:cNvCxnSpPr>
              <a:cxnSpLocks/>
            </p:cNvCxnSpPr>
            <p:nvPr/>
          </p:nvCxnSpPr>
          <p:spPr>
            <a:xfrm>
              <a:off x="705080" y="4373696"/>
              <a:ext cx="35394" cy="0"/>
            </a:xfrm>
            <a:prstGeom prst="line">
              <a:avLst/>
            </a:prstGeom>
            <a:ln w="57150">
              <a:solidFill>
                <a:srgbClr val="56C2B4"/>
              </a:solidFill>
            </a:ln>
          </p:spPr>
          <p:style>
            <a:lnRef idx="1">
              <a:schemeClr val="accent1"/>
            </a:lnRef>
            <a:fillRef idx="0">
              <a:schemeClr val="accent1"/>
            </a:fillRef>
            <a:effectRef idx="0">
              <a:schemeClr val="accent1"/>
            </a:effectRef>
            <a:fontRef idx="minor">
              <a:schemeClr val="tx1"/>
            </a:fontRef>
          </p:style>
        </p:cxnSp>
      </p:grpSp>
      <p:grpSp>
        <p:nvGrpSpPr>
          <p:cNvPr id="340" name="Group 339">
            <a:extLst>
              <a:ext uri="{FF2B5EF4-FFF2-40B4-BE49-F238E27FC236}">
                <a16:creationId xmlns:a16="http://schemas.microsoft.com/office/drawing/2014/main" id="{18ED27C0-A2D3-49F3-ADAD-22A95CF935FF}"/>
              </a:ext>
            </a:extLst>
          </p:cNvPr>
          <p:cNvGrpSpPr/>
          <p:nvPr/>
        </p:nvGrpSpPr>
        <p:grpSpPr>
          <a:xfrm>
            <a:off x="1267376" y="9646793"/>
            <a:ext cx="8627285" cy="769441"/>
            <a:chOff x="703799" y="4735465"/>
            <a:chExt cx="4314485" cy="384796"/>
          </a:xfrm>
        </p:grpSpPr>
        <p:sp>
          <p:nvSpPr>
            <p:cNvPr id="341" name="Rectangle 340">
              <a:extLst>
                <a:ext uri="{FF2B5EF4-FFF2-40B4-BE49-F238E27FC236}">
                  <a16:creationId xmlns:a16="http://schemas.microsoft.com/office/drawing/2014/main" id="{6CEE56BE-CE6A-4686-A62E-8A72AEEBD027}"/>
                </a:ext>
              </a:extLst>
            </p:cNvPr>
            <p:cNvSpPr/>
            <p:nvPr/>
          </p:nvSpPr>
          <p:spPr>
            <a:xfrm>
              <a:off x="4346334" y="4735465"/>
              <a:ext cx="671950" cy="384796"/>
            </a:xfrm>
            <a:prstGeom prst="rect">
              <a:avLst/>
            </a:prstGeom>
          </p:spPr>
          <p:txBody>
            <a:bodyPr wrap="none">
              <a:spAutoFit/>
            </a:bodyPr>
            <a:lstStyle/>
            <a:p>
              <a:pPr algn="r"/>
              <a:r>
                <a:rPr lang="en-US" sz="4400" b="1" spc="-300" dirty="0">
                  <a:solidFill>
                    <a:srgbClr val="56C2B4"/>
                  </a:solidFill>
                </a:rPr>
                <a:t>0.1%</a:t>
              </a:r>
              <a:endParaRPr lang="en-US" sz="4400" dirty="0">
                <a:solidFill>
                  <a:srgbClr val="56C2B4"/>
                </a:solidFill>
              </a:endParaRPr>
            </a:p>
          </p:txBody>
        </p:sp>
        <p:sp>
          <p:nvSpPr>
            <p:cNvPr id="342" name="Rectangle 341">
              <a:extLst>
                <a:ext uri="{FF2B5EF4-FFF2-40B4-BE49-F238E27FC236}">
                  <a16:creationId xmlns:a16="http://schemas.microsoft.com/office/drawing/2014/main" id="{96D50CC2-495E-4AE8-8B5B-D29C8804EF76}"/>
                </a:ext>
              </a:extLst>
            </p:cNvPr>
            <p:cNvSpPr/>
            <p:nvPr/>
          </p:nvSpPr>
          <p:spPr>
            <a:xfrm>
              <a:off x="703799" y="4829266"/>
              <a:ext cx="3506613" cy="261661"/>
            </a:xfrm>
            <a:prstGeom prst="rect">
              <a:avLst/>
            </a:prstGeom>
          </p:spPr>
          <p:txBody>
            <a:bodyPr wrap="none">
              <a:spAutoFit/>
            </a:bodyPr>
            <a:lstStyle/>
            <a:p>
              <a:r>
                <a:rPr lang="en-US" sz="2800" b="1" spc="-150" dirty="0">
                  <a:solidFill>
                    <a:srgbClr val="56C2B4"/>
                  </a:solidFill>
                </a:rPr>
                <a:t>Native Hawaiian and other Pacific Islander</a:t>
              </a:r>
            </a:p>
          </p:txBody>
        </p:sp>
      </p:grpSp>
      <p:grpSp>
        <p:nvGrpSpPr>
          <p:cNvPr id="343" name="Group 342">
            <a:extLst>
              <a:ext uri="{FF2B5EF4-FFF2-40B4-BE49-F238E27FC236}">
                <a16:creationId xmlns:a16="http://schemas.microsoft.com/office/drawing/2014/main" id="{CC326675-C7A3-4FAD-A595-E4F6CF403387}"/>
              </a:ext>
            </a:extLst>
          </p:cNvPr>
          <p:cNvGrpSpPr/>
          <p:nvPr/>
        </p:nvGrpSpPr>
        <p:grpSpPr>
          <a:xfrm>
            <a:off x="1244542" y="12196485"/>
            <a:ext cx="8563783" cy="0"/>
            <a:chOff x="705080" y="4373696"/>
            <a:chExt cx="2862391" cy="0"/>
          </a:xfrm>
        </p:grpSpPr>
        <p:cxnSp>
          <p:nvCxnSpPr>
            <p:cNvPr id="344" name="Straight Connector 343">
              <a:extLst>
                <a:ext uri="{FF2B5EF4-FFF2-40B4-BE49-F238E27FC236}">
                  <a16:creationId xmlns:a16="http://schemas.microsoft.com/office/drawing/2014/main" id="{99E6E676-F6F9-42F3-A8DB-5E5C3A7C6F9B}"/>
                </a:ext>
              </a:extLst>
            </p:cNvPr>
            <p:cNvCxnSpPr>
              <a:cxnSpLocks/>
            </p:cNvCxnSpPr>
            <p:nvPr/>
          </p:nvCxnSpPr>
          <p:spPr>
            <a:xfrm>
              <a:off x="844151" y="4373696"/>
              <a:ext cx="2723320"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5FCE5DAE-A2FB-43CF-BEEB-6A9A0749FC1B}"/>
                </a:ext>
              </a:extLst>
            </p:cNvPr>
            <p:cNvCxnSpPr>
              <a:cxnSpLocks/>
            </p:cNvCxnSpPr>
            <p:nvPr/>
          </p:nvCxnSpPr>
          <p:spPr>
            <a:xfrm>
              <a:off x="705080" y="4373696"/>
              <a:ext cx="139071" cy="0"/>
            </a:xfrm>
            <a:prstGeom prst="line">
              <a:avLst/>
            </a:prstGeom>
            <a:ln w="57150">
              <a:solidFill>
                <a:srgbClr val="33756A"/>
              </a:solidFill>
            </a:ln>
          </p:spPr>
          <p:style>
            <a:lnRef idx="1">
              <a:schemeClr val="accent1"/>
            </a:lnRef>
            <a:fillRef idx="0">
              <a:schemeClr val="accent1"/>
            </a:fillRef>
            <a:effectRef idx="0">
              <a:schemeClr val="accent1"/>
            </a:effectRef>
            <a:fontRef idx="minor">
              <a:schemeClr val="tx1"/>
            </a:fontRef>
          </p:style>
        </p:cxnSp>
      </p:grpSp>
      <p:grpSp>
        <p:nvGrpSpPr>
          <p:cNvPr id="346" name="Group 345">
            <a:extLst>
              <a:ext uri="{FF2B5EF4-FFF2-40B4-BE49-F238E27FC236}">
                <a16:creationId xmlns:a16="http://schemas.microsoft.com/office/drawing/2014/main" id="{795A61A7-7B00-4978-AC7D-6259906958A5}"/>
              </a:ext>
            </a:extLst>
          </p:cNvPr>
          <p:cNvGrpSpPr/>
          <p:nvPr/>
        </p:nvGrpSpPr>
        <p:grpSpPr>
          <a:xfrm>
            <a:off x="1267376" y="11392741"/>
            <a:ext cx="8637611" cy="769441"/>
            <a:chOff x="703799" y="4754519"/>
            <a:chExt cx="4319649" cy="384796"/>
          </a:xfrm>
        </p:grpSpPr>
        <p:sp>
          <p:nvSpPr>
            <p:cNvPr id="347" name="Rectangle 346">
              <a:extLst>
                <a:ext uri="{FF2B5EF4-FFF2-40B4-BE49-F238E27FC236}">
                  <a16:creationId xmlns:a16="http://schemas.microsoft.com/office/drawing/2014/main" id="{0572DC33-9232-48E4-9ED0-5357B2E46364}"/>
                </a:ext>
              </a:extLst>
            </p:cNvPr>
            <p:cNvSpPr/>
            <p:nvPr/>
          </p:nvSpPr>
          <p:spPr>
            <a:xfrm>
              <a:off x="4351498" y="4754519"/>
              <a:ext cx="671950" cy="384796"/>
            </a:xfrm>
            <a:prstGeom prst="rect">
              <a:avLst/>
            </a:prstGeom>
          </p:spPr>
          <p:txBody>
            <a:bodyPr wrap="none">
              <a:spAutoFit/>
            </a:bodyPr>
            <a:lstStyle/>
            <a:p>
              <a:pPr algn="r"/>
              <a:r>
                <a:rPr lang="en-US" sz="4400" b="1" spc="-300" dirty="0">
                  <a:solidFill>
                    <a:srgbClr val="33756A"/>
                  </a:solidFill>
                </a:rPr>
                <a:t>2.2%</a:t>
              </a:r>
              <a:endParaRPr lang="en-US" sz="4400" dirty="0">
                <a:solidFill>
                  <a:srgbClr val="33756A"/>
                </a:solidFill>
              </a:endParaRPr>
            </a:p>
          </p:txBody>
        </p:sp>
        <p:sp>
          <p:nvSpPr>
            <p:cNvPr id="348" name="Rectangle 347">
              <a:extLst>
                <a:ext uri="{FF2B5EF4-FFF2-40B4-BE49-F238E27FC236}">
                  <a16:creationId xmlns:a16="http://schemas.microsoft.com/office/drawing/2014/main" id="{4FE38849-D85E-4953-9B01-E28757DFC7A7}"/>
                </a:ext>
              </a:extLst>
            </p:cNvPr>
            <p:cNvSpPr/>
            <p:nvPr/>
          </p:nvSpPr>
          <p:spPr>
            <a:xfrm>
              <a:off x="703799" y="4838791"/>
              <a:ext cx="1609537" cy="261661"/>
            </a:xfrm>
            <a:prstGeom prst="rect">
              <a:avLst/>
            </a:prstGeom>
          </p:spPr>
          <p:txBody>
            <a:bodyPr wrap="none">
              <a:spAutoFit/>
            </a:bodyPr>
            <a:lstStyle/>
            <a:p>
              <a:r>
                <a:rPr lang="en-US" sz="2800" b="1" spc="-150" dirty="0">
                  <a:solidFill>
                    <a:srgbClr val="33756A"/>
                  </a:solidFill>
                </a:rPr>
                <a:t>Two or more races </a:t>
              </a:r>
            </a:p>
          </p:txBody>
        </p:sp>
      </p:grpSp>
      <p:sp>
        <p:nvSpPr>
          <p:cNvPr id="5" name="TextBox 4">
            <a:extLst>
              <a:ext uri="{FF2B5EF4-FFF2-40B4-BE49-F238E27FC236}">
                <a16:creationId xmlns:a16="http://schemas.microsoft.com/office/drawing/2014/main" id="{4B55D8D7-F5BB-4F10-8E9D-20D4F59A98A0}"/>
              </a:ext>
            </a:extLst>
          </p:cNvPr>
          <p:cNvSpPr txBox="1"/>
          <p:nvPr/>
        </p:nvSpPr>
        <p:spPr>
          <a:xfrm>
            <a:off x="18951211" y="13343989"/>
            <a:ext cx="5135274" cy="369332"/>
          </a:xfrm>
          <a:prstGeom prst="rect">
            <a:avLst/>
          </a:prstGeom>
          <a:noFill/>
        </p:spPr>
        <p:txBody>
          <a:bodyPr wrap="square" rtlCol="0">
            <a:spAutoFit/>
          </a:bodyPr>
          <a:lstStyle/>
          <a:p>
            <a:pPr algn="r"/>
            <a:r>
              <a:rPr lang="en-US" spc="-150" dirty="0">
                <a:solidFill>
                  <a:schemeClr val="bg1"/>
                </a:solidFill>
              </a:rPr>
              <a:t>ND Census; estimate July 2017</a:t>
            </a:r>
          </a:p>
        </p:txBody>
      </p:sp>
    </p:spTree>
    <p:extLst>
      <p:ext uri="{BB962C8B-B14F-4D97-AF65-F5344CB8AC3E}">
        <p14:creationId xmlns:p14="http://schemas.microsoft.com/office/powerpoint/2010/main" val="2197723424"/>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305"/>
                                        </p:tgtEl>
                                        <p:attrNameLst>
                                          <p:attrName>style.visibility</p:attrName>
                                        </p:attrNameLst>
                                      </p:cBhvr>
                                      <p:to>
                                        <p:strVal val="visible"/>
                                      </p:to>
                                    </p:set>
                                    <p:anim calcmode="lin" valueType="num">
                                      <p:cBhvr additive="base">
                                        <p:cTn id="7" dur="1000" fill="hold"/>
                                        <p:tgtEl>
                                          <p:spTgt spid="305"/>
                                        </p:tgtEl>
                                        <p:attrNameLst>
                                          <p:attrName>ppt_x</p:attrName>
                                        </p:attrNameLst>
                                      </p:cBhvr>
                                      <p:tavLst>
                                        <p:tav tm="0">
                                          <p:val>
                                            <p:strVal val="0-#ppt_w/2"/>
                                          </p:val>
                                        </p:tav>
                                        <p:tav tm="100000">
                                          <p:val>
                                            <p:strVal val="#ppt_x"/>
                                          </p:val>
                                        </p:tav>
                                      </p:tavLst>
                                    </p:anim>
                                    <p:anim calcmode="lin" valueType="num">
                                      <p:cBhvr additive="base">
                                        <p:cTn id="8" dur="1000" fill="hold"/>
                                        <p:tgtEl>
                                          <p:spTgt spid="30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309"/>
                                        </p:tgtEl>
                                        <p:attrNameLst>
                                          <p:attrName>style.visibility</p:attrName>
                                        </p:attrNameLst>
                                      </p:cBhvr>
                                      <p:to>
                                        <p:strVal val="visible"/>
                                      </p:to>
                                    </p:set>
                                    <p:animEffect transition="in" filter="wipe(left)">
                                      <p:cBhvr>
                                        <p:cTn id="12" dur="500"/>
                                        <p:tgtEl>
                                          <p:spTgt spid="309"/>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312"/>
                                        </p:tgtEl>
                                        <p:attrNameLst>
                                          <p:attrName>style.visibility</p:attrName>
                                        </p:attrNameLst>
                                      </p:cBhvr>
                                      <p:to>
                                        <p:strVal val="visible"/>
                                      </p:to>
                                    </p:set>
                                    <p:animEffect transition="in" filter="wipe(left)">
                                      <p:cBhvr>
                                        <p:cTn id="16" dur="500"/>
                                        <p:tgtEl>
                                          <p:spTgt spid="312"/>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15"/>
                                        </p:tgtEl>
                                        <p:attrNameLst>
                                          <p:attrName>style.visibility</p:attrName>
                                        </p:attrNameLst>
                                      </p:cBhvr>
                                      <p:to>
                                        <p:strVal val="visible"/>
                                      </p:to>
                                    </p:set>
                                    <p:animEffect transition="in" filter="wipe(left)">
                                      <p:cBhvr>
                                        <p:cTn id="23" dur="500"/>
                                        <p:tgtEl>
                                          <p:spTgt spid="315"/>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331"/>
                                        </p:tgtEl>
                                        <p:attrNameLst>
                                          <p:attrName>style.visibility</p:attrName>
                                        </p:attrNameLst>
                                      </p:cBhvr>
                                      <p:to>
                                        <p:strVal val="visible"/>
                                      </p:to>
                                    </p:set>
                                    <p:animEffect transition="in" filter="wipe(left)">
                                      <p:cBhvr>
                                        <p:cTn id="34" dur="500"/>
                                        <p:tgtEl>
                                          <p:spTgt spid="331"/>
                                        </p:tgtEl>
                                      </p:cBhvr>
                                    </p:animEffect>
                                  </p:childTnLst>
                                </p:cTn>
                              </p:par>
                              <p:par>
                                <p:cTn id="35" presetID="10" presetClass="entr" presetSubtype="0" fill="hold" nodeType="withEffect">
                                  <p:stCondLst>
                                    <p:cond delay="0"/>
                                  </p:stCondLst>
                                  <p:childTnLst>
                                    <p:set>
                                      <p:cBhvr>
                                        <p:cTn id="36" dur="1" fill="hold">
                                          <p:stCondLst>
                                            <p:cond delay="0"/>
                                          </p:stCondLst>
                                        </p:cTn>
                                        <p:tgtEl>
                                          <p:spTgt spid="334"/>
                                        </p:tgtEl>
                                        <p:attrNameLst>
                                          <p:attrName>style.visibility</p:attrName>
                                        </p:attrNameLst>
                                      </p:cBhvr>
                                      <p:to>
                                        <p:strVal val="visible"/>
                                      </p:to>
                                    </p:set>
                                    <p:animEffect transition="in" filter="fade">
                                      <p:cBhvr>
                                        <p:cTn id="37" dur="500"/>
                                        <p:tgtEl>
                                          <p:spTgt spid="334"/>
                                        </p:tgtEl>
                                      </p:cBhvr>
                                    </p:animEffect>
                                  </p:childTnLst>
                                </p:cTn>
                              </p:par>
                            </p:childTnLst>
                          </p:cTn>
                        </p:par>
                        <p:par>
                          <p:cTn id="38" fill="hold">
                            <p:stCondLst>
                              <p:cond delay="3500"/>
                            </p:stCondLst>
                            <p:childTnLst>
                              <p:par>
                                <p:cTn id="39" presetID="22" presetClass="entr" presetSubtype="8" fill="hold" nodeType="afterEffect">
                                  <p:stCondLst>
                                    <p:cond delay="0"/>
                                  </p:stCondLst>
                                  <p:childTnLst>
                                    <p:set>
                                      <p:cBhvr>
                                        <p:cTn id="40" dur="1" fill="hold">
                                          <p:stCondLst>
                                            <p:cond delay="0"/>
                                          </p:stCondLst>
                                        </p:cTn>
                                        <p:tgtEl>
                                          <p:spTgt spid="337"/>
                                        </p:tgtEl>
                                        <p:attrNameLst>
                                          <p:attrName>style.visibility</p:attrName>
                                        </p:attrNameLst>
                                      </p:cBhvr>
                                      <p:to>
                                        <p:strVal val="visible"/>
                                      </p:to>
                                    </p:set>
                                    <p:animEffect transition="in" filter="wipe(left)">
                                      <p:cBhvr>
                                        <p:cTn id="41" dur="500"/>
                                        <p:tgtEl>
                                          <p:spTgt spid="337"/>
                                        </p:tgtEl>
                                      </p:cBhvr>
                                    </p:animEffect>
                                  </p:childTnLst>
                                </p:cTn>
                              </p:par>
                              <p:par>
                                <p:cTn id="42" presetID="10" presetClass="entr" presetSubtype="0" fill="hold" nodeType="withEffect">
                                  <p:stCondLst>
                                    <p:cond delay="0"/>
                                  </p:stCondLst>
                                  <p:childTnLst>
                                    <p:set>
                                      <p:cBhvr>
                                        <p:cTn id="43" dur="1" fill="hold">
                                          <p:stCondLst>
                                            <p:cond delay="0"/>
                                          </p:stCondLst>
                                        </p:cTn>
                                        <p:tgtEl>
                                          <p:spTgt spid="340"/>
                                        </p:tgtEl>
                                        <p:attrNameLst>
                                          <p:attrName>style.visibility</p:attrName>
                                        </p:attrNameLst>
                                      </p:cBhvr>
                                      <p:to>
                                        <p:strVal val="visible"/>
                                      </p:to>
                                    </p:set>
                                    <p:animEffect transition="in" filter="fade">
                                      <p:cBhvr>
                                        <p:cTn id="44" dur="500"/>
                                        <p:tgtEl>
                                          <p:spTgt spid="340"/>
                                        </p:tgtEl>
                                      </p:cBhvr>
                                    </p:animEffect>
                                  </p:childTnLst>
                                </p:cTn>
                              </p:par>
                            </p:childTnLst>
                          </p:cTn>
                        </p:par>
                        <p:par>
                          <p:cTn id="45" fill="hold">
                            <p:stCondLst>
                              <p:cond delay="4000"/>
                            </p:stCondLst>
                            <p:childTnLst>
                              <p:par>
                                <p:cTn id="46" presetID="22" presetClass="entr" presetSubtype="8" fill="hold" nodeType="afterEffect">
                                  <p:stCondLst>
                                    <p:cond delay="0"/>
                                  </p:stCondLst>
                                  <p:childTnLst>
                                    <p:set>
                                      <p:cBhvr>
                                        <p:cTn id="47" dur="1" fill="hold">
                                          <p:stCondLst>
                                            <p:cond delay="0"/>
                                          </p:stCondLst>
                                        </p:cTn>
                                        <p:tgtEl>
                                          <p:spTgt spid="343"/>
                                        </p:tgtEl>
                                        <p:attrNameLst>
                                          <p:attrName>style.visibility</p:attrName>
                                        </p:attrNameLst>
                                      </p:cBhvr>
                                      <p:to>
                                        <p:strVal val="visible"/>
                                      </p:to>
                                    </p:set>
                                    <p:animEffect transition="in" filter="wipe(left)">
                                      <p:cBhvr>
                                        <p:cTn id="48" dur="500"/>
                                        <p:tgtEl>
                                          <p:spTgt spid="343"/>
                                        </p:tgtEl>
                                      </p:cBhvr>
                                    </p:animEffect>
                                  </p:childTnLst>
                                </p:cTn>
                              </p:par>
                              <p:par>
                                <p:cTn id="49" presetID="10" presetClass="entr" presetSubtype="0" fill="hold" nodeType="withEffect">
                                  <p:stCondLst>
                                    <p:cond delay="0"/>
                                  </p:stCondLst>
                                  <p:childTnLst>
                                    <p:set>
                                      <p:cBhvr>
                                        <p:cTn id="50" dur="1" fill="hold">
                                          <p:stCondLst>
                                            <p:cond delay="0"/>
                                          </p:stCondLst>
                                        </p:cTn>
                                        <p:tgtEl>
                                          <p:spTgt spid="346"/>
                                        </p:tgtEl>
                                        <p:attrNameLst>
                                          <p:attrName>style.visibility</p:attrName>
                                        </p:attrNameLst>
                                      </p:cBhvr>
                                      <p:to>
                                        <p:strVal val="visible"/>
                                      </p:to>
                                    </p:set>
                                    <p:animEffect transition="in" filter="fade">
                                      <p:cBhvr>
                                        <p:cTn id="51"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 name="Oval 4">
            <a:extLst>
              <a:ext uri="{FF2B5EF4-FFF2-40B4-BE49-F238E27FC236}">
                <a16:creationId xmlns:a16="http://schemas.microsoft.com/office/drawing/2014/main" id="{63028255-33E3-4353-B749-1B18F246C603}"/>
              </a:ext>
            </a:extLst>
          </p:cNvPr>
          <p:cNvSpPr/>
          <p:nvPr/>
        </p:nvSpPr>
        <p:spPr>
          <a:xfrm>
            <a:off x="4064608" y="11168190"/>
            <a:ext cx="1270807" cy="1270807"/>
          </a:xfrm>
          <a:prstGeom prst="ellipse">
            <a:avLst/>
          </a:prstGeom>
          <a:solidFill>
            <a:srgbClr val="C22C3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0" name="Oval 4">
            <a:extLst>
              <a:ext uri="{FF2B5EF4-FFF2-40B4-BE49-F238E27FC236}">
                <a16:creationId xmlns:a16="http://schemas.microsoft.com/office/drawing/2014/main" id="{2A6C43E5-F040-483B-A215-7180DA5EF7A3}"/>
              </a:ext>
            </a:extLst>
          </p:cNvPr>
          <p:cNvSpPr/>
          <p:nvPr/>
        </p:nvSpPr>
        <p:spPr>
          <a:xfrm>
            <a:off x="2839347" y="10344155"/>
            <a:ext cx="1270807" cy="1270807"/>
          </a:xfrm>
          <a:prstGeom prst="ellipse">
            <a:avLst/>
          </a:prstGeom>
          <a:solidFill>
            <a:srgbClr val="C22C3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0" name="TextBox 149"/>
          <p:cNvSpPr txBox="1"/>
          <p:nvPr/>
        </p:nvSpPr>
        <p:spPr>
          <a:xfrm>
            <a:off x="2372449" y="3180587"/>
            <a:ext cx="20030350" cy="1754326"/>
          </a:xfrm>
          <a:prstGeom prst="rect">
            <a:avLst/>
          </a:prstGeom>
          <a:noFill/>
        </p:spPr>
        <p:txBody>
          <a:bodyPr wrap="square" rtlCol="0">
            <a:spAutoFit/>
          </a:bodyPr>
          <a:lstStyle/>
          <a:p>
            <a:r>
              <a:rPr lang="en-US" sz="3600" b="1" dirty="0"/>
              <a:t>Research shows that individuals who start drinking before the age of 15 are </a:t>
            </a:r>
            <a:r>
              <a:rPr lang="en-US" sz="3600" b="1" i="1" dirty="0">
                <a:solidFill>
                  <a:srgbClr val="C22C3E"/>
                </a:solidFill>
              </a:rPr>
              <a:t>four times </a:t>
            </a:r>
            <a:r>
              <a:rPr lang="en-US" sz="3600" b="1" dirty="0"/>
              <a:t>more likely than individuals who start drinking at the age of 21 to meet the criteria for alcohol use disorder at some point in their lives.</a:t>
            </a:r>
            <a:endParaRPr lang="en-US" sz="3600" baseline="30000" dirty="0"/>
          </a:p>
        </p:txBody>
      </p:sp>
      <p:sp>
        <p:nvSpPr>
          <p:cNvPr id="3" name="TextBox 2">
            <a:extLst>
              <a:ext uri="{FF2B5EF4-FFF2-40B4-BE49-F238E27FC236}">
                <a16:creationId xmlns:a16="http://schemas.microsoft.com/office/drawing/2014/main" id="{5732AC12-A967-4EA6-988A-B26E1E25C94B}"/>
              </a:ext>
            </a:extLst>
          </p:cNvPr>
          <p:cNvSpPr txBox="1"/>
          <p:nvPr/>
        </p:nvSpPr>
        <p:spPr>
          <a:xfrm>
            <a:off x="2372449" y="8840722"/>
            <a:ext cx="20631930" cy="1200329"/>
          </a:xfrm>
          <a:prstGeom prst="rect">
            <a:avLst/>
          </a:prstGeom>
          <a:noFill/>
        </p:spPr>
        <p:txBody>
          <a:bodyPr wrap="square" rtlCol="0">
            <a:spAutoFit/>
          </a:bodyPr>
          <a:lstStyle/>
          <a:p>
            <a:r>
              <a:rPr lang="en-US" sz="3600" b="1" dirty="0"/>
              <a:t>Generally, binge drinking rates are higher when individuals do NOT believe binge drinking is risky. </a:t>
            </a:r>
          </a:p>
        </p:txBody>
      </p:sp>
      <p:pic>
        <p:nvPicPr>
          <p:cNvPr id="6" name="Picture 5">
            <a:extLst>
              <a:ext uri="{FF2B5EF4-FFF2-40B4-BE49-F238E27FC236}">
                <a16:creationId xmlns:a16="http://schemas.microsoft.com/office/drawing/2014/main" id="{E07B23F4-A479-4B45-852E-A1D4F8F30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675" y="2888898"/>
            <a:ext cx="1247775" cy="1209675"/>
          </a:xfrm>
          <a:prstGeom prst="rect">
            <a:avLst/>
          </a:prstGeom>
        </p:spPr>
      </p:pic>
      <p:pic>
        <p:nvPicPr>
          <p:cNvPr id="154" name="Picture 153">
            <a:extLst>
              <a:ext uri="{FF2B5EF4-FFF2-40B4-BE49-F238E27FC236}">
                <a16:creationId xmlns:a16="http://schemas.microsoft.com/office/drawing/2014/main" id="{A5939CDC-E5A1-460C-9F6C-63E2833AA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168" y="8513514"/>
            <a:ext cx="1304925" cy="1209675"/>
          </a:xfrm>
          <a:prstGeom prst="rect">
            <a:avLst/>
          </a:prstGeom>
        </p:spPr>
      </p:pic>
      <p:graphicFrame>
        <p:nvGraphicFramePr>
          <p:cNvPr id="159" name="Chart 5">
            <a:extLst>
              <a:ext uri="{FF2B5EF4-FFF2-40B4-BE49-F238E27FC236}">
                <a16:creationId xmlns:a16="http://schemas.microsoft.com/office/drawing/2014/main" id="{5B63EB04-2A09-4012-AFF1-AC9B1B49C22C}"/>
              </a:ext>
            </a:extLst>
          </p:cNvPr>
          <p:cNvGraphicFramePr/>
          <p:nvPr>
            <p:extLst>
              <p:ext uri="{D42A27DB-BD31-4B8C-83A1-F6EECF244321}">
                <p14:modId xmlns:p14="http://schemas.microsoft.com/office/powerpoint/2010/main" val="5069712"/>
              </p:ext>
            </p:extLst>
          </p:nvPr>
        </p:nvGraphicFramePr>
        <p:xfrm>
          <a:off x="2446108" y="9966893"/>
          <a:ext cx="2057284" cy="2025329"/>
        </p:xfrm>
        <a:graphic>
          <a:graphicData uri="http://schemas.openxmlformats.org/drawingml/2006/chart">
            <c:chart xmlns:c="http://schemas.openxmlformats.org/drawingml/2006/chart" xmlns:r="http://schemas.openxmlformats.org/officeDocument/2006/relationships" r:id="rId5"/>
          </a:graphicData>
        </a:graphic>
      </p:graphicFrame>
      <p:sp>
        <p:nvSpPr>
          <p:cNvPr id="161" name="TextBox 160">
            <a:extLst>
              <a:ext uri="{FF2B5EF4-FFF2-40B4-BE49-F238E27FC236}">
                <a16:creationId xmlns:a16="http://schemas.microsoft.com/office/drawing/2014/main" id="{6F65D524-52E2-4B65-9047-068932C54377}"/>
              </a:ext>
            </a:extLst>
          </p:cNvPr>
          <p:cNvSpPr txBox="1"/>
          <p:nvPr/>
        </p:nvSpPr>
        <p:spPr>
          <a:xfrm>
            <a:off x="3006816" y="11202072"/>
            <a:ext cx="866638"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70%</a:t>
            </a:r>
            <a:endParaRPr lang="ko-KR" altLang="en-US" sz="2400" b="1" dirty="0">
              <a:solidFill>
                <a:schemeClr val="bg1"/>
              </a:solidFill>
              <a:cs typeface="Arial" pitchFamily="34" charset="0"/>
            </a:endParaRPr>
          </a:p>
        </p:txBody>
      </p:sp>
      <p:sp>
        <p:nvSpPr>
          <p:cNvPr id="162" name="TextBox 161">
            <a:extLst>
              <a:ext uri="{FF2B5EF4-FFF2-40B4-BE49-F238E27FC236}">
                <a16:creationId xmlns:a16="http://schemas.microsoft.com/office/drawing/2014/main" id="{8DAA356E-326B-4F5C-B282-8F4ABD04456F}"/>
              </a:ext>
            </a:extLst>
          </p:cNvPr>
          <p:cNvSpPr txBox="1"/>
          <p:nvPr/>
        </p:nvSpPr>
        <p:spPr>
          <a:xfrm>
            <a:off x="5728653" y="10812071"/>
            <a:ext cx="15075170" cy="954107"/>
          </a:xfrm>
          <a:prstGeom prst="rect">
            <a:avLst/>
          </a:prstGeom>
          <a:noFill/>
        </p:spPr>
        <p:txBody>
          <a:bodyPr wrap="square" rtlCol="0">
            <a:spAutoFit/>
          </a:bodyPr>
          <a:lstStyle/>
          <a:p>
            <a:r>
              <a:rPr lang="en-US" sz="2800" dirty="0"/>
              <a:t>The majority of ND </a:t>
            </a:r>
            <a:r>
              <a:rPr lang="en-US" sz="2800" b="1" dirty="0"/>
              <a:t>high school </a:t>
            </a:r>
            <a:r>
              <a:rPr lang="en-US" sz="2800" dirty="0"/>
              <a:t>students (70%) and ND </a:t>
            </a:r>
            <a:r>
              <a:rPr lang="en-US" sz="2800" b="1" dirty="0"/>
              <a:t>young adults </a:t>
            </a:r>
            <a:r>
              <a:rPr lang="en-US" sz="2800" dirty="0"/>
              <a:t>age 18-29 (70.8%) believe binge drinking one or two times a week does NOT pose a great risk.</a:t>
            </a:r>
            <a:endParaRPr lang="en-US" sz="2800" baseline="30000" dirty="0"/>
          </a:p>
        </p:txBody>
      </p:sp>
      <p:graphicFrame>
        <p:nvGraphicFramePr>
          <p:cNvPr id="165" name="Chart 5">
            <a:extLst>
              <a:ext uri="{FF2B5EF4-FFF2-40B4-BE49-F238E27FC236}">
                <a16:creationId xmlns:a16="http://schemas.microsoft.com/office/drawing/2014/main" id="{009D4959-95A4-406E-BD8A-925D8A3C83DD}"/>
              </a:ext>
            </a:extLst>
          </p:cNvPr>
          <p:cNvGraphicFramePr/>
          <p:nvPr>
            <p:extLst>
              <p:ext uri="{D42A27DB-BD31-4B8C-83A1-F6EECF244321}">
                <p14:modId xmlns:p14="http://schemas.microsoft.com/office/powerpoint/2010/main" val="1436507320"/>
              </p:ext>
            </p:extLst>
          </p:nvPr>
        </p:nvGraphicFramePr>
        <p:xfrm>
          <a:off x="3671369" y="10790928"/>
          <a:ext cx="2057284" cy="2025329"/>
        </p:xfrm>
        <a:graphic>
          <a:graphicData uri="http://schemas.openxmlformats.org/drawingml/2006/chart">
            <c:chart xmlns:c="http://schemas.openxmlformats.org/drawingml/2006/chart" xmlns:r="http://schemas.openxmlformats.org/officeDocument/2006/relationships" r:id="rId6"/>
          </a:graphicData>
        </a:graphic>
      </p:graphicFrame>
      <p:sp>
        <p:nvSpPr>
          <p:cNvPr id="167" name="TextBox 166">
            <a:extLst>
              <a:ext uri="{FF2B5EF4-FFF2-40B4-BE49-F238E27FC236}">
                <a16:creationId xmlns:a16="http://schemas.microsoft.com/office/drawing/2014/main" id="{1C2FCFAC-1CBA-4F4F-91E4-48CDA8905028}"/>
              </a:ext>
            </a:extLst>
          </p:cNvPr>
          <p:cNvSpPr txBox="1"/>
          <p:nvPr/>
        </p:nvSpPr>
        <p:spPr>
          <a:xfrm>
            <a:off x="4019062" y="11977332"/>
            <a:ext cx="1270807"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70.8%</a:t>
            </a:r>
            <a:endParaRPr lang="ko-KR" altLang="en-US" sz="2400" b="1" dirty="0">
              <a:solidFill>
                <a:schemeClr val="bg1"/>
              </a:solidFill>
              <a:cs typeface="Arial" pitchFamily="34" charset="0"/>
            </a:endParaRPr>
          </a:p>
        </p:txBody>
      </p:sp>
      <p:grpSp>
        <p:nvGrpSpPr>
          <p:cNvPr id="168" name="Group 167">
            <a:extLst>
              <a:ext uri="{FF2B5EF4-FFF2-40B4-BE49-F238E27FC236}">
                <a16:creationId xmlns:a16="http://schemas.microsoft.com/office/drawing/2014/main" id="{CC12FE58-92C2-40A2-ABC5-2E6608AAB7FA}"/>
              </a:ext>
            </a:extLst>
          </p:cNvPr>
          <p:cNvGrpSpPr/>
          <p:nvPr/>
        </p:nvGrpSpPr>
        <p:grpSpPr>
          <a:xfrm>
            <a:off x="2207028" y="5226203"/>
            <a:ext cx="2655081" cy="2609005"/>
            <a:chOff x="5163240" y="1770857"/>
            <a:chExt cx="2462882" cy="2420141"/>
          </a:xfrm>
        </p:grpSpPr>
        <p:graphicFrame>
          <p:nvGraphicFramePr>
            <p:cNvPr id="169" name="Chart 168">
              <a:extLst>
                <a:ext uri="{FF2B5EF4-FFF2-40B4-BE49-F238E27FC236}">
                  <a16:creationId xmlns:a16="http://schemas.microsoft.com/office/drawing/2014/main" id="{449FA177-EDD7-4027-BA30-4D651EF6F592}"/>
                </a:ext>
              </a:extLst>
            </p:cNvPr>
            <p:cNvGraphicFramePr/>
            <p:nvPr>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7"/>
            </a:graphicData>
          </a:graphic>
        </p:graphicFrame>
        <p:sp>
          <p:nvSpPr>
            <p:cNvPr id="170" name="Rectangle 169">
              <a:extLst>
                <a:ext uri="{FF2B5EF4-FFF2-40B4-BE49-F238E27FC236}">
                  <a16:creationId xmlns:a16="http://schemas.microsoft.com/office/drawing/2014/main" id="{55522A7A-AEC7-467D-BC13-3B50F84D9E5D}"/>
                </a:ext>
              </a:extLst>
            </p:cNvPr>
            <p:cNvSpPr/>
            <p:nvPr/>
          </p:nvSpPr>
          <p:spPr>
            <a:xfrm>
              <a:off x="5595295" y="2624054"/>
              <a:ext cx="1598783" cy="713742"/>
            </a:xfrm>
            <a:prstGeom prst="rect">
              <a:avLst/>
            </a:prstGeom>
          </p:spPr>
          <p:txBody>
            <a:bodyPr wrap="none" anchor="ctr">
              <a:spAutoFit/>
            </a:bodyPr>
            <a:lstStyle/>
            <a:p>
              <a:pPr algn="ctr"/>
              <a:r>
                <a:rPr lang="en-US" sz="4400" b="1" spc="-150" dirty="0">
                  <a:solidFill>
                    <a:srgbClr val="56C2B4"/>
                  </a:solidFill>
                </a:rPr>
                <a:t>14.5%</a:t>
              </a:r>
            </a:p>
          </p:txBody>
        </p:sp>
      </p:grpSp>
      <p:sp>
        <p:nvSpPr>
          <p:cNvPr id="171" name="TextBox 170">
            <a:extLst>
              <a:ext uri="{FF2B5EF4-FFF2-40B4-BE49-F238E27FC236}">
                <a16:creationId xmlns:a16="http://schemas.microsoft.com/office/drawing/2014/main" id="{53C0FC3E-A9B6-4D0D-B980-8F228D83AF26}"/>
              </a:ext>
            </a:extLst>
          </p:cNvPr>
          <p:cNvSpPr txBox="1"/>
          <p:nvPr/>
        </p:nvSpPr>
        <p:spPr>
          <a:xfrm>
            <a:off x="4862109" y="6383042"/>
            <a:ext cx="16676860" cy="523220"/>
          </a:xfrm>
          <a:prstGeom prst="rect">
            <a:avLst/>
          </a:prstGeom>
          <a:noFill/>
        </p:spPr>
        <p:txBody>
          <a:bodyPr wrap="square" rtlCol="0">
            <a:spAutoFit/>
          </a:bodyPr>
          <a:lstStyle/>
          <a:p>
            <a:r>
              <a:rPr lang="en-US" sz="2800" dirty="0"/>
              <a:t>of ND high school students report their first use of alcohol before the age of 13. </a:t>
            </a:r>
            <a:r>
              <a:rPr lang="en-US" sz="2800" baseline="30000" dirty="0"/>
              <a:t> </a:t>
            </a:r>
          </a:p>
        </p:txBody>
      </p:sp>
      <p:sp>
        <p:nvSpPr>
          <p:cNvPr id="35" name="TextBox 34">
            <a:extLst>
              <a:ext uri="{FF2B5EF4-FFF2-40B4-BE49-F238E27FC236}">
                <a16:creationId xmlns:a16="http://schemas.microsoft.com/office/drawing/2014/main" id="{07CF9620-382D-431D-8E39-F48380D9A328}"/>
              </a:ext>
            </a:extLst>
          </p:cNvPr>
          <p:cNvSpPr txBox="1"/>
          <p:nvPr/>
        </p:nvSpPr>
        <p:spPr>
          <a:xfrm>
            <a:off x="1290637" y="943672"/>
            <a:ext cx="20934363" cy="1015644"/>
          </a:xfrm>
          <a:prstGeom prst="rect">
            <a:avLst/>
          </a:prstGeom>
          <a:noFill/>
        </p:spPr>
        <p:txBody>
          <a:bodyPr wrap="square" lIns="91422" tIns="45711" rIns="91422" bIns="45711" rtlCol="0">
            <a:spAutoFit/>
          </a:bodyPr>
          <a:lstStyle/>
          <a:p>
            <a:r>
              <a:rPr lang="en-US" sz="6000" dirty="0">
                <a:ea typeface="Open Sans Extrabold" panose="020B0906030804020204" pitchFamily="34" charset="0"/>
                <a:cs typeface="Open Sans Extrabold" panose="020B0906030804020204" pitchFamily="34" charset="0"/>
              </a:rPr>
              <a:t>Alcohol: </a:t>
            </a:r>
            <a:r>
              <a:rPr lang="en-US" sz="6000" dirty="0">
                <a:latin typeface="+mj-lt"/>
                <a:ea typeface="Open Sans Extrabold" panose="020B0906030804020204" pitchFamily="34" charset="0"/>
                <a:cs typeface="Open Sans Extrabold" panose="020B0906030804020204" pitchFamily="34" charset="0"/>
              </a:rPr>
              <a:t>Risk Factors</a:t>
            </a:r>
            <a:endParaRPr lang="id-ID" sz="6000" b="1" dirty="0">
              <a:latin typeface="+mj-lt"/>
              <a:ea typeface="Open Sans Light" panose="020B0306030504020204" pitchFamily="34" charset="0"/>
              <a:cs typeface="Open Sans Light" panose="020B0306030504020204" pitchFamily="34" charset="0"/>
            </a:endParaRPr>
          </a:p>
        </p:txBody>
      </p:sp>
      <p:sp>
        <p:nvSpPr>
          <p:cNvPr id="36" name="Rounded Rectangle 27">
            <a:extLst>
              <a:ext uri="{FF2B5EF4-FFF2-40B4-BE49-F238E27FC236}">
                <a16:creationId xmlns:a16="http://schemas.microsoft.com/office/drawing/2014/main" id="{28370299-338C-4D65-BFDC-B72B6291A48D}"/>
              </a:ext>
            </a:extLst>
          </p:cNvPr>
          <p:cNvSpPr/>
          <p:nvPr/>
        </p:nvSpPr>
        <p:spPr>
          <a:xfrm rot="10800000">
            <a:off x="1469768" y="2177522"/>
            <a:ext cx="3175998" cy="215498"/>
          </a:xfrm>
          <a:prstGeom prst="roundRect">
            <a:avLst>
              <a:gd name="adj" fmla="val 50000"/>
            </a:avLst>
          </a:prstGeom>
          <a:solidFill>
            <a:srgbClr val="C22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28D7937-38EF-4FE5-9449-23ABC486CB04}"/>
              </a:ext>
            </a:extLst>
          </p:cNvPr>
          <p:cNvSpPr txBox="1"/>
          <p:nvPr/>
        </p:nvSpPr>
        <p:spPr>
          <a:xfrm>
            <a:off x="7616424" y="12611874"/>
            <a:ext cx="16520325" cy="1323439"/>
          </a:xfrm>
          <a:prstGeom prst="rect">
            <a:avLst/>
          </a:prstGeom>
          <a:noFill/>
        </p:spPr>
        <p:txBody>
          <a:bodyPr wrap="square" rtlCol="0">
            <a:spAutoFit/>
          </a:bodyPr>
          <a:lstStyle/>
          <a:p>
            <a:pPr algn="r"/>
            <a:r>
              <a:rPr lang="en-US" sz="2000" spc="-150" dirty="0">
                <a:solidFill>
                  <a:srgbClr val="33756A"/>
                </a:solidFill>
              </a:rPr>
              <a:t>National Institute on Alcohol Abuse and Alcoholism (NIAAA)</a:t>
            </a:r>
          </a:p>
          <a:p>
            <a:pPr algn="r"/>
            <a:r>
              <a:rPr lang="en-US" sz="2000" spc="-150" dirty="0">
                <a:solidFill>
                  <a:srgbClr val="33756A"/>
                </a:solidFill>
              </a:rPr>
              <a:t>ND Young Adult Survey (NDSOYA), 2018</a:t>
            </a:r>
          </a:p>
          <a:p>
            <a:pPr algn="r"/>
            <a:r>
              <a:rPr lang="en-US" sz="2000" spc="-150" dirty="0">
                <a:solidFill>
                  <a:srgbClr val="33756A"/>
                </a:solidFill>
              </a:rPr>
              <a:t>ND Youth Risk Behavior Survey (YRBS), 2017</a:t>
            </a:r>
          </a:p>
          <a:p>
            <a:pPr algn="r"/>
            <a:endParaRPr lang="en-US" sz="2000" spc="-150" dirty="0">
              <a:solidFill>
                <a:srgbClr val="33756A"/>
              </a:solidFill>
            </a:endParaRPr>
          </a:p>
        </p:txBody>
      </p:sp>
      <p:pic>
        <p:nvPicPr>
          <p:cNvPr id="20" name="Picture 19">
            <a:extLst>
              <a:ext uri="{FF2B5EF4-FFF2-40B4-BE49-F238E27FC236}">
                <a16:creationId xmlns:a16="http://schemas.microsoft.com/office/drawing/2014/main" id="{C26127E9-A8C5-4D98-A8C0-C557E2678C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8653" y="7081299"/>
            <a:ext cx="542955" cy="542955"/>
          </a:xfrm>
          <a:prstGeom prst="rect">
            <a:avLst/>
          </a:prstGeom>
        </p:spPr>
      </p:pic>
      <p:sp>
        <p:nvSpPr>
          <p:cNvPr id="21" name="TextBox 20">
            <a:extLst>
              <a:ext uri="{FF2B5EF4-FFF2-40B4-BE49-F238E27FC236}">
                <a16:creationId xmlns:a16="http://schemas.microsoft.com/office/drawing/2014/main" id="{2E0DC871-7885-4D79-BB1B-D27BA0D816B4}"/>
              </a:ext>
            </a:extLst>
          </p:cNvPr>
          <p:cNvSpPr txBox="1"/>
          <p:nvPr/>
        </p:nvSpPr>
        <p:spPr>
          <a:xfrm>
            <a:off x="6270089" y="7163005"/>
            <a:ext cx="4827190" cy="461665"/>
          </a:xfrm>
          <a:prstGeom prst="rect">
            <a:avLst/>
          </a:prstGeom>
          <a:noFill/>
        </p:spPr>
        <p:txBody>
          <a:bodyPr wrap="square" rtlCol="0">
            <a:spAutoFit/>
          </a:bodyPr>
          <a:lstStyle/>
          <a:p>
            <a:pPr algn="ctr"/>
            <a:r>
              <a:rPr lang="en-US" sz="2400" dirty="0"/>
              <a:t>a decrease from 25.4% in 2003.</a:t>
            </a:r>
          </a:p>
        </p:txBody>
      </p:sp>
    </p:spTree>
    <p:extLst>
      <p:ext uri="{BB962C8B-B14F-4D97-AF65-F5344CB8AC3E}">
        <p14:creationId xmlns:p14="http://schemas.microsoft.com/office/powerpoint/2010/main" val="4063404314"/>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wipe(left)">
                                      <p:cBhvr>
                                        <p:cTn id="10" dur="500"/>
                                        <p:tgtEl>
                                          <p:spTgt spid="150"/>
                                        </p:tgtEl>
                                      </p:cBhvr>
                                    </p:animEffect>
                                  </p:childTnLst>
                                </p:cTn>
                              </p:par>
                            </p:childTnLst>
                          </p:cTn>
                        </p:par>
                        <p:par>
                          <p:cTn id="11" fill="hold">
                            <p:stCondLst>
                              <p:cond delay="500"/>
                            </p:stCondLst>
                            <p:childTnLst>
                              <p:par>
                                <p:cTn id="12" presetID="21" presetClass="entr" presetSubtype="1" fill="hold" nodeType="afterEffect">
                                  <p:stCondLst>
                                    <p:cond delay="0"/>
                                  </p:stCondLst>
                                  <p:childTnLst>
                                    <p:set>
                                      <p:cBhvr>
                                        <p:cTn id="13" dur="1" fill="hold">
                                          <p:stCondLst>
                                            <p:cond delay="0"/>
                                          </p:stCondLst>
                                        </p:cTn>
                                        <p:tgtEl>
                                          <p:spTgt spid="168"/>
                                        </p:tgtEl>
                                        <p:attrNameLst>
                                          <p:attrName>style.visibility</p:attrName>
                                        </p:attrNameLst>
                                      </p:cBhvr>
                                      <p:to>
                                        <p:strVal val="visible"/>
                                      </p:to>
                                    </p:set>
                                    <p:animEffect transition="in" filter="wheel(1)">
                                      <p:cBhvr>
                                        <p:cTn id="14" dur="2000"/>
                                        <p:tgtEl>
                                          <p:spTgt spid="168"/>
                                        </p:tgtEl>
                                      </p:cBhvr>
                                    </p:animEffect>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71"/>
                                        </p:tgtEl>
                                        <p:attrNameLst>
                                          <p:attrName>style.visibility</p:attrName>
                                        </p:attrNameLst>
                                      </p:cBhvr>
                                      <p:to>
                                        <p:strVal val="visible"/>
                                      </p:to>
                                    </p:set>
                                    <p:animEffect transition="in" filter="wipe(left)">
                                      <p:cBhvr>
                                        <p:cTn id="18" dur="500"/>
                                        <p:tgtEl>
                                          <p:spTgt spid="171"/>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fade">
                                      <p:cBhvr>
                                        <p:cTn id="22" dur="500"/>
                                        <p:tgtEl>
                                          <p:spTgt spid="154"/>
                                        </p:tgtEl>
                                      </p:cBhvr>
                                    </p:animEffect>
                                  </p:childTnLst>
                                </p:cTn>
                              </p:par>
                            </p:childTnLst>
                          </p:cTn>
                        </p:par>
                        <p:par>
                          <p:cTn id="23" fill="hold">
                            <p:stCondLst>
                              <p:cond delay="3500"/>
                            </p:stCondLst>
                            <p:childTnLst>
                              <p:par>
                                <p:cTn id="24" presetID="22" presetClass="entr" presetSubtype="8"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9"/>
                                        </p:tgtEl>
                                        <p:attrNameLst>
                                          <p:attrName>style.visibility</p:attrName>
                                        </p:attrNameLst>
                                      </p:cBhvr>
                                      <p:to>
                                        <p:strVal val="visible"/>
                                      </p:to>
                                    </p:set>
                                    <p:animEffect transition="in" filter="fade">
                                      <p:cBhvr>
                                        <p:cTn id="29" dur="500"/>
                                        <p:tgtEl>
                                          <p:spTgt spid="15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5"/>
                                        </p:tgtEl>
                                        <p:attrNameLst>
                                          <p:attrName>style.visibility</p:attrName>
                                        </p:attrNameLst>
                                      </p:cBhvr>
                                      <p:to>
                                        <p:strVal val="visible"/>
                                      </p:to>
                                    </p:set>
                                    <p:animEffect transition="in" filter="fade">
                                      <p:cBhvr>
                                        <p:cTn id="32" dur="500"/>
                                        <p:tgtEl>
                                          <p:spTgt spid="165"/>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162"/>
                                        </p:tgtEl>
                                        <p:attrNameLst>
                                          <p:attrName>style.visibility</p:attrName>
                                        </p:attrNameLst>
                                      </p:cBhvr>
                                      <p:to>
                                        <p:strVal val="visible"/>
                                      </p:to>
                                    </p:set>
                                    <p:animEffect transition="in" filter="wipe(left)">
                                      <p:cBhvr>
                                        <p:cTn id="36" dur="500"/>
                                        <p:tgtEl>
                                          <p:spTgt spid="162"/>
                                        </p:tgtEl>
                                      </p:cBhvr>
                                    </p:animEffect>
                                  </p:childTnLst>
                                </p:cTn>
                              </p:par>
                            </p:childTnLst>
                          </p:cTn>
                        </p:par>
                        <p:par>
                          <p:cTn id="37" fill="hold">
                            <p:stCondLst>
                              <p:cond delay="4500"/>
                            </p:stCondLst>
                            <p:childTnLst>
                              <p:par>
                                <p:cTn id="38" presetID="22" presetClass="entr" presetSubtype="1"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childTnLst>
                          </p:cTn>
                        </p:par>
                        <p:par>
                          <p:cTn id="41" fill="hold">
                            <p:stCondLst>
                              <p:cond delay="5000"/>
                            </p:stCondLst>
                            <p:childTnLst>
                              <p:par>
                                <p:cTn id="42" presetID="22" presetClass="entr" presetSubtype="1"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3" grpId="0"/>
      <p:bldGraphic spid="159" grpId="0">
        <p:bldAsOne/>
      </p:bldGraphic>
      <p:bldP spid="162" grpId="0"/>
      <p:bldGraphic spid="165" grpId="0">
        <p:bldAsOne/>
      </p:bldGraphic>
      <p:bldP spid="171"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8705C6-E076-4E69-8FC6-62232A49A808}"/>
              </a:ext>
            </a:extLst>
          </p:cNvPr>
          <p:cNvSpPr txBox="1"/>
          <p:nvPr/>
        </p:nvSpPr>
        <p:spPr>
          <a:xfrm>
            <a:off x="2553371" y="3509121"/>
            <a:ext cx="18358559" cy="646331"/>
          </a:xfrm>
          <a:prstGeom prst="rect">
            <a:avLst/>
          </a:prstGeom>
          <a:noFill/>
        </p:spPr>
        <p:txBody>
          <a:bodyPr wrap="square" rtlCol="0">
            <a:spAutoFit/>
          </a:bodyPr>
          <a:lstStyle/>
          <a:p>
            <a:r>
              <a:rPr lang="en-US" sz="3600" b="1" dirty="0"/>
              <a:t>The more easily alcohol is to obtain, the higher likelihood for use and abuse.</a:t>
            </a:r>
          </a:p>
        </p:txBody>
      </p:sp>
      <p:pic>
        <p:nvPicPr>
          <p:cNvPr id="156" name="Picture 155">
            <a:extLst>
              <a:ext uri="{FF2B5EF4-FFF2-40B4-BE49-F238E27FC236}">
                <a16:creationId xmlns:a16="http://schemas.microsoft.com/office/drawing/2014/main" id="{6BEBB46D-FD95-401B-A4A2-D1EF14C25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349" y="3296694"/>
            <a:ext cx="1247775" cy="1209675"/>
          </a:xfrm>
          <a:prstGeom prst="rect">
            <a:avLst/>
          </a:prstGeom>
        </p:spPr>
      </p:pic>
      <p:graphicFrame>
        <p:nvGraphicFramePr>
          <p:cNvPr id="165" name="Chart 5">
            <a:extLst>
              <a:ext uri="{FF2B5EF4-FFF2-40B4-BE49-F238E27FC236}">
                <a16:creationId xmlns:a16="http://schemas.microsoft.com/office/drawing/2014/main" id="{009D4959-95A4-406E-BD8A-925D8A3C83DD}"/>
              </a:ext>
            </a:extLst>
          </p:cNvPr>
          <p:cNvGraphicFramePr/>
          <p:nvPr>
            <p:extLst>
              <p:ext uri="{D42A27DB-BD31-4B8C-83A1-F6EECF244321}">
                <p14:modId xmlns:p14="http://schemas.microsoft.com/office/powerpoint/2010/main" val="981171099"/>
              </p:ext>
            </p:extLst>
          </p:nvPr>
        </p:nvGraphicFramePr>
        <p:xfrm>
          <a:off x="16461313" y="4709450"/>
          <a:ext cx="2057284" cy="2025329"/>
        </p:xfrm>
        <a:graphic>
          <a:graphicData uri="http://schemas.openxmlformats.org/drawingml/2006/chart">
            <c:chart xmlns:c="http://schemas.openxmlformats.org/drawingml/2006/chart" xmlns:r="http://schemas.openxmlformats.org/officeDocument/2006/relationships" r:id="rId3"/>
          </a:graphicData>
        </a:graphic>
      </p:graphicFrame>
      <p:grpSp>
        <p:nvGrpSpPr>
          <p:cNvPr id="175" name="Group 174">
            <a:extLst>
              <a:ext uri="{FF2B5EF4-FFF2-40B4-BE49-F238E27FC236}">
                <a16:creationId xmlns:a16="http://schemas.microsoft.com/office/drawing/2014/main" id="{9B09E0AB-779B-4537-BF77-1EBE88FF09A5}"/>
              </a:ext>
            </a:extLst>
          </p:cNvPr>
          <p:cNvGrpSpPr/>
          <p:nvPr/>
        </p:nvGrpSpPr>
        <p:grpSpPr>
          <a:xfrm>
            <a:off x="2553371" y="8698135"/>
            <a:ext cx="2655081" cy="2609005"/>
            <a:chOff x="5163240" y="1770857"/>
            <a:chExt cx="2462882" cy="2420141"/>
          </a:xfrm>
        </p:grpSpPr>
        <p:graphicFrame>
          <p:nvGraphicFramePr>
            <p:cNvPr id="176" name="Chart 175">
              <a:extLst>
                <a:ext uri="{FF2B5EF4-FFF2-40B4-BE49-F238E27FC236}">
                  <a16:creationId xmlns:a16="http://schemas.microsoft.com/office/drawing/2014/main" id="{B64A330E-CCEC-40AA-BF60-B7C7F47430ED}"/>
                </a:ext>
              </a:extLst>
            </p:cNvPr>
            <p:cNvGraphicFramePr/>
            <p:nvPr>
              <p:extLst>
                <p:ext uri="{D42A27DB-BD31-4B8C-83A1-F6EECF244321}">
                  <p14:modId xmlns:p14="http://schemas.microsoft.com/office/powerpoint/2010/main" val="2273046597"/>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177" name="Rectangle 176">
              <a:extLst>
                <a:ext uri="{FF2B5EF4-FFF2-40B4-BE49-F238E27FC236}">
                  <a16:creationId xmlns:a16="http://schemas.microsoft.com/office/drawing/2014/main" id="{632256FC-1680-4064-BD95-D9877FF1800C}"/>
                </a:ext>
              </a:extLst>
            </p:cNvPr>
            <p:cNvSpPr/>
            <p:nvPr/>
          </p:nvSpPr>
          <p:spPr>
            <a:xfrm>
              <a:off x="5801238" y="2624054"/>
              <a:ext cx="1186894" cy="713742"/>
            </a:xfrm>
            <a:prstGeom prst="rect">
              <a:avLst/>
            </a:prstGeom>
          </p:spPr>
          <p:txBody>
            <a:bodyPr wrap="none" anchor="ctr">
              <a:spAutoFit/>
            </a:bodyPr>
            <a:lstStyle/>
            <a:p>
              <a:pPr algn="ctr"/>
              <a:r>
                <a:rPr lang="en-US" sz="4400" b="1" spc="-150" dirty="0">
                  <a:solidFill>
                    <a:srgbClr val="56C2B4"/>
                  </a:solidFill>
                </a:rPr>
                <a:t>12%</a:t>
              </a:r>
            </a:p>
          </p:txBody>
        </p:sp>
      </p:grpSp>
      <p:pic>
        <p:nvPicPr>
          <p:cNvPr id="179" name="Picture 178">
            <a:extLst>
              <a:ext uri="{FF2B5EF4-FFF2-40B4-BE49-F238E27FC236}">
                <a16:creationId xmlns:a16="http://schemas.microsoft.com/office/drawing/2014/main" id="{77574DA7-1A39-49EF-B9F5-3A3975078F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8578" y="4730465"/>
            <a:ext cx="4231557" cy="1301006"/>
          </a:xfrm>
          <a:prstGeom prst="rect">
            <a:avLst/>
          </a:prstGeom>
        </p:spPr>
      </p:pic>
      <p:pic>
        <p:nvPicPr>
          <p:cNvPr id="181" name="Picture 180">
            <a:extLst>
              <a:ext uri="{FF2B5EF4-FFF2-40B4-BE49-F238E27FC236}">
                <a16:creationId xmlns:a16="http://schemas.microsoft.com/office/drawing/2014/main" id="{9D01653F-E11D-4DAE-A730-18440E4B69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634" y="4730464"/>
            <a:ext cx="4152709" cy="1301007"/>
          </a:xfrm>
          <a:prstGeom prst="rect">
            <a:avLst/>
          </a:prstGeom>
        </p:spPr>
      </p:pic>
      <p:grpSp>
        <p:nvGrpSpPr>
          <p:cNvPr id="182" name="Group 181">
            <a:extLst>
              <a:ext uri="{FF2B5EF4-FFF2-40B4-BE49-F238E27FC236}">
                <a16:creationId xmlns:a16="http://schemas.microsoft.com/office/drawing/2014/main" id="{2204AEA5-20B8-4925-9C7F-15725BD2C3E7}"/>
              </a:ext>
            </a:extLst>
          </p:cNvPr>
          <p:cNvGrpSpPr/>
          <p:nvPr/>
        </p:nvGrpSpPr>
        <p:grpSpPr>
          <a:xfrm>
            <a:off x="9446594" y="8698131"/>
            <a:ext cx="2655081" cy="2609005"/>
            <a:chOff x="5163240" y="1770857"/>
            <a:chExt cx="2462882" cy="2420141"/>
          </a:xfrm>
        </p:grpSpPr>
        <p:graphicFrame>
          <p:nvGraphicFramePr>
            <p:cNvPr id="183" name="Chart 182">
              <a:extLst>
                <a:ext uri="{FF2B5EF4-FFF2-40B4-BE49-F238E27FC236}">
                  <a16:creationId xmlns:a16="http://schemas.microsoft.com/office/drawing/2014/main" id="{B3999F3B-1F55-4346-9342-8065094828E8}"/>
                </a:ext>
              </a:extLst>
            </p:cNvPr>
            <p:cNvGraphicFramePr/>
            <p:nvPr>
              <p:extLst>
                <p:ext uri="{D42A27DB-BD31-4B8C-83A1-F6EECF244321}">
                  <p14:modId xmlns:p14="http://schemas.microsoft.com/office/powerpoint/2010/main" val="3689930570"/>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7"/>
            </a:graphicData>
          </a:graphic>
        </p:graphicFrame>
        <p:sp>
          <p:nvSpPr>
            <p:cNvPr id="184" name="Rectangle 183">
              <a:extLst>
                <a:ext uri="{FF2B5EF4-FFF2-40B4-BE49-F238E27FC236}">
                  <a16:creationId xmlns:a16="http://schemas.microsoft.com/office/drawing/2014/main" id="{DF250757-6E4E-4F55-860B-B4C3F870F43B}"/>
                </a:ext>
              </a:extLst>
            </p:cNvPr>
            <p:cNvSpPr/>
            <p:nvPr/>
          </p:nvSpPr>
          <p:spPr>
            <a:xfrm>
              <a:off x="5595295" y="2624054"/>
              <a:ext cx="1598783" cy="713742"/>
            </a:xfrm>
            <a:prstGeom prst="rect">
              <a:avLst/>
            </a:prstGeom>
          </p:spPr>
          <p:txBody>
            <a:bodyPr wrap="none" anchor="ctr">
              <a:spAutoFit/>
            </a:bodyPr>
            <a:lstStyle/>
            <a:p>
              <a:pPr algn="ctr"/>
              <a:r>
                <a:rPr lang="en-US" sz="4400" b="1" spc="-150" dirty="0">
                  <a:solidFill>
                    <a:srgbClr val="56C2B4"/>
                  </a:solidFill>
                </a:rPr>
                <a:t>43.1%</a:t>
              </a:r>
            </a:p>
          </p:txBody>
        </p:sp>
      </p:grpSp>
      <p:grpSp>
        <p:nvGrpSpPr>
          <p:cNvPr id="185" name="Group 184">
            <a:extLst>
              <a:ext uri="{FF2B5EF4-FFF2-40B4-BE49-F238E27FC236}">
                <a16:creationId xmlns:a16="http://schemas.microsoft.com/office/drawing/2014/main" id="{16037140-8F1B-4553-BF11-0845A3984D41}"/>
              </a:ext>
            </a:extLst>
          </p:cNvPr>
          <p:cNvGrpSpPr/>
          <p:nvPr/>
        </p:nvGrpSpPr>
        <p:grpSpPr>
          <a:xfrm>
            <a:off x="16339817" y="8620594"/>
            <a:ext cx="2655081" cy="2609005"/>
            <a:chOff x="5163240" y="1770857"/>
            <a:chExt cx="2462882" cy="2420141"/>
          </a:xfrm>
        </p:grpSpPr>
        <p:graphicFrame>
          <p:nvGraphicFramePr>
            <p:cNvPr id="186" name="Chart 185">
              <a:extLst>
                <a:ext uri="{FF2B5EF4-FFF2-40B4-BE49-F238E27FC236}">
                  <a16:creationId xmlns:a16="http://schemas.microsoft.com/office/drawing/2014/main" id="{C279F52F-015F-4B47-B30E-01D66151788C}"/>
                </a:ext>
              </a:extLst>
            </p:cNvPr>
            <p:cNvGraphicFramePr/>
            <p:nvPr>
              <p:extLst>
                <p:ext uri="{D42A27DB-BD31-4B8C-83A1-F6EECF244321}">
                  <p14:modId xmlns:p14="http://schemas.microsoft.com/office/powerpoint/2010/main" val="3736751088"/>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8"/>
            </a:graphicData>
          </a:graphic>
        </p:graphicFrame>
        <p:sp>
          <p:nvSpPr>
            <p:cNvPr id="187" name="Rectangle 186">
              <a:extLst>
                <a:ext uri="{FF2B5EF4-FFF2-40B4-BE49-F238E27FC236}">
                  <a16:creationId xmlns:a16="http://schemas.microsoft.com/office/drawing/2014/main" id="{E22FB036-CC4E-4B89-A52D-74A7DF91EF1A}"/>
                </a:ext>
              </a:extLst>
            </p:cNvPr>
            <p:cNvSpPr/>
            <p:nvPr/>
          </p:nvSpPr>
          <p:spPr>
            <a:xfrm>
              <a:off x="5595295" y="2624054"/>
              <a:ext cx="1598783" cy="713742"/>
            </a:xfrm>
            <a:prstGeom prst="rect">
              <a:avLst/>
            </a:prstGeom>
          </p:spPr>
          <p:txBody>
            <a:bodyPr wrap="none" anchor="ctr">
              <a:spAutoFit/>
            </a:bodyPr>
            <a:lstStyle/>
            <a:p>
              <a:pPr algn="ctr"/>
              <a:r>
                <a:rPr lang="en-US" sz="4400" b="1" spc="-150" dirty="0">
                  <a:solidFill>
                    <a:srgbClr val="56C2B4"/>
                  </a:solidFill>
                </a:rPr>
                <a:t>60.3%</a:t>
              </a:r>
            </a:p>
          </p:txBody>
        </p:sp>
      </p:grpSp>
      <p:sp>
        <p:nvSpPr>
          <p:cNvPr id="188" name="TextBox 187">
            <a:extLst>
              <a:ext uri="{FF2B5EF4-FFF2-40B4-BE49-F238E27FC236}">
                <a16:creationId xmlns:a16="http://schemas.microsoft.com/office/drawing/2014/main" id="{144C64DC-6907-4A88-BA44-EB3F8965F2F6}"/>
              </a:ext>
            </a:extLst>
          </p:cNvPr>
          <p:cNvSpPr txBox="1"/>
          <p:nvPr/>
        </p:nvSpPr>
        <p:spPr>
          <a:xfrm>
            <a:off x="5333573" y="9144730"/>
            <a:ext cx="3289566" cy="1508105"/>
          </a:xfrm>
          <a:prstGeom prst="rect">
            <a:avLst/>
          </a:prstGeom>
          <a:noFill/>
        </p:spPr>
        <p:txBody>
          <a:bodyPr wrap="square" rtlCol="0">
            <a:spAutoFit/>
          </a:bodyPr>
          <a:lstStyle/>
          <a:p>
            <a:r>
              <a:rPr lang="en-US" sz="2300" dirty="0"/>
              <a:t>of ND adults believe it is not at all difficult for youth to buy alcohol at a store themselves.</a:t>
            </a:r>
            <a:endParaRPr lang="en-US" sz="2300" baseline="30000" dirty="0"/>
          </a:p>
        </p:txBody>
      </p:sp>
      <p:sp>
        <p:nvSpPr>
          <p:cNvPr id="189" name="TextBox 188">
            <a:extLst>
              <a:ext uri="{FF2B5EF4-FFF2-40B4-BE49-F238E27FC236}">
                <a16:creationId xmlns:a16="http://schemas.microsoft.com/office/drawing/2014/main" id="{D35F2725-409E-4055-B8A9-DAC3BE5E89E8}"/>
              </a:ext>
            </a:extLst>
          </p:cNvPr>
          <p:cNvSpPr txBox="1"/>
          <p:nvPr/>
        </p:nvSpPr>
        <p:spPr>
          <a:xfrm>
            <a:off x="12182086" y="9144730"/>
            <a:ext cx="3334276" cy="1862048"/>
          </a:xfrm>
          <a:prstGeom prst="rect">
            <a:avLst/>
          </a:prstGeom>
          <a:noFill/>
        </p:spPr>
        <p:txBody>
          <a:bodyPr wrap="square" rtlCol="0">
            <a:spAutoFit/>
          </a:bodyPr>
          <a:lstStyle/>
          <a:p>
            <a:r>
              <a:rPr lang="en-US" sz="2300" dirty="0"/>
              <a:t>of ND adults believe it is not at all difficult for youth to get an older person to buy alcohol for them.</a:t>
            </a:r>
            <a:endParaRPr lang="en-US" sz="2300" baseline="30000" dirty="0"/>
          </a:p>
        </p:txBody>
      </p:sp>
      <p:sp>
        <p:nvSpPr>
          <p:cNvPr id="190" name="TextBox 189">
            <a:extLst>
              <a:ext uri="{FF2B5EF4-FFF2-40B4-BE49-F238E27FC236}">
                <a16:creationId xmlns:a16="http://schemas.microsoft.com/office/drawing/2014/main" id="{75C1A636-5D99-410F-91E2-28B91022C786}"/>
              </a:ext>
            </a:extLst>
          </p:cNvPr>
          <p:cNvSpPr txBox="1"/>
          <p:nvPr/>
        </p:nvSpPr>
        <p:spPr>
          <a:xfrm>
            <a:off x="19002186" y="9144730"/>
            <a:ext cx="3493581" cy="1862048"/>
          </a:xfrm>
          <a:prstGeom prst="rect">
            <a:avLst/>
          </a:prstGeom>
          <a:noFill/>
        </p:spPr>
        <p:txBody>
          <a:bodyPr wrap="square" rtlCol="0">
            <a:spAutoFit/>
          </a:bodyPr>
          <a:lstStyle/>
          <a:p>
            <a:r>
              <a:rPr lang="en-US" sz="2300" dirty="0"/>
              <a:t>of ND adults believe it is not at all difficult for youth to sneak alcohol from their home or a friend’s home.</a:t>
            </a:r>
            <a:endParaRPr lang="en-US" sz="2300" baseline="30000" dirty="0"/>
          </a:p>
        </p:txBody>
      </p:sp>
      <p:sp>
        <p:nvSpPr>
          <p:cNvPr id="191" name="TextBox 190">
            <a:extLst>
              <a:ext uri="{FF2B5EF4-FFF2-40B4-BE49-F238E27FC236}">
                <a16:creationId xmlns:a16="http://schemas.microsoft.com/office/drawing/2014/main" id="{62A1C98C-3C73-422E-A242-ED78B5C4D383}"/>
              </a:ext>
            </a:extLst>
          </p:cNvPr>
          <p:cNvSpPr txBox="1"/>
          <p:nvPr/>
        </p:nvSpPr>
        <p:spPr>
          <a:xfrm>
            <a:off x="4178724" y="6383160"/>
            <a:ext cx="7122695" cy="1569660"/>
          </a:xfrm>
          <a:prstGeom prst="rect">
            <a:avLst/>
          </a:prstGeom>
          <a:noFill/>
        </p:spPr>
        <p:txBody>
          <a:bodyPr wrap="square" rtlCol="0">
            <a:spAutoFit/>
          </a:bodyPr>
          <a:lstStyle/>
          <a:p>
            <a:pPr algn="ctr"/>
            <a:r>
              <a:rPr lang="en-US" sz="2400" dirty="0"/>
              <a:t>North Dakota ranks highest in the nation for the number of bars per capita, with 1 bar for every 1,809 people. Compare this to Virginia with 1 bar for every 64,773 people.</a:t>
            </a:r>
            <a:endParaRPr lang="en-US" sz="2400" baseline="30000" dirty="0"/>
          </a:p>
        </p:txBody>
      </p:sp>
      <p:sp>
        <p:nvSpPr>
          <p:cNvPr id="192" name="TextBox 191">
            <a:extLst>
              <a:ext uri="{FF2B5EF4-FFF2-40B4-BE49-F238E27FC236}">
                <a16:creationId xmlns:a16="http://schemas.microsoft.com/office/drawing/2014/main" id="{29CD576B-C61F-47DE-A36A-B96C164FD4FF}"/>
              </a:ext>
            </a:extLst>
          </p:cNvPr>
          <p:cNvSpPr txBox="1"/>
          <p:nvPr/>
        </p:nvSpPr>
        <p:spPr>
          <a:xfrm>
            <a:off x="12334810" y="6389267"/>
            <a:ext cx="6916359" cy="1200329"/>
          </a:xfrm>
          <a:prstGeom prst="rect">
            <a:avLst/>
          </a:prstGeom>
          <a:noFill/>
        </p:spPr>
        <p:txBody>
          <a:bodyPr wrap="square" rtlCol="0">
            <a:spAutoFit/>
          </a:bodyPr>
          <a:lstStyle/>
          <a:p>
            <a:pPr algn="ctr"/>
            <a:r>
              <a:rPr lang="en-US" sz="2400" dirty="0"/>
              <a:t>There is 1 alcohol beverage license (restaurant serving alcohol, bar or liquor store) in ND for every 460 people.</a:t>
            </a:r>
            <a:endParaRPr lang="en-US" sz="2400" baseline="30000" dirty="0"/>
          </a:p>
        </p:txBody>
      </p:sp>
      <p:sp>
        <p:nvSpPr>
          <p:cNvPr id="193" name="TextBox 192">
            <a:extLst>
              <a:ext uri="{FF2B5EF4-FFF2-40B4-BE49-F238E27FC236}">
                <a16:creationId xmlns:a16="http://schemas.microsoft.com/office/drawing/2014/main" id="{4DEB5F1F-0E1B-45CE-ACD9-BF32DEABFEB7}"/>
              </a:ext>
            </a:extLst>
          </p:cNvPr>
          <p:cNvSpPr txBox="1"/>
          <p:nvPr/>
        </p:nvSpPr>
        <p:spPr>
          <a:xfrm>
            <a:off x="1290637" y="943672"/>
            <a:ext cx="20934363" cy="1015644"/>
          </a:xfrm>
          <a:prstGeom prst="rect">
            <a:avLst/>
          </a:prstGeom>
          <a:noFill/>
        </p:spPr>
        <p:txBody>
          <a:bodyPr wrap="square" lIns="91422" tIns="45711" rIns="91422" bIns="45711" rtlCol="0">
            <a:spAutoFit/>
          </a:bodyPr>
          <a:lstStyle/>
          <a:p>
            <a:r>
              <a:rPr lang="en-US" sz="6000" dirty="0">
                <a:ea typeface="Open Sans Extrabold" panose="020B0906030804020204" pitchFamily="34" charset="0"/>
                <a:cs typeface="Open Sans Extrabold" panose="020B0906030804020204" pitchFamily="34" charset="0"/>
              </a:rPr>
              <a:t>Alcohol: </a:t>
            </a:r>
            <a:r>
              <a:rPr lang="en-US" sz="6000" dirty="0">
                <a:latin typeface="+mj-lt"/>
                <a:ea typeface="Open Sans Extrabold" panose="020B0906030804020204" pitchFamily="34" charset="0"/>
                <a:cs typeface="Open Sans Extrabold" panose="020B0906030804020204" pitchFamily="34" charset="0"/>
              </a:rPr>
              <a:t>Risk Factors</a:t>
            </a:r>
            <a:endParaRPr lang="id-ID" sz="6000" b="1" dirty="0">
              <a:latin typeface="+mj-lt"/>
              <a:ea typeface="Open Sans Light" panose="020B0306030504020204" pitchFamily="34" charset="0"/>
              <a:cs typeface="Open Sans Light" panose="020B0306030504020204" pitchFamily="34" charset="0"/>
            </a:endParaRPr>
          </a:p>
        </p:txBody>
      </p:sp>
      <p:sp>
        <p:nvSpPr>
          <p:cNvPr id="195" name="Rounded Rectangle 27">
            <a:extLst>
              <a:ext uri="{FF2B5EF4-FFF2-40B4-BE49-F238E27FC236}">
                <a16:creationId xmlns:a16="http://schemas.microsoft.com/office/drawing/2014/main" id="{8D43BA6D-B614-4CBF-9493-9A0559050750}"/>
              </a:ext>
            </a:extLst>
          </p:cNvPr>
          <p:cNvSpPr/>
          <p:nvPr/>
        </p:nvSpPr>
        <p:spPr>
          <a:xfrm rot="10800000">
            <a:off x="1469768" y="2177522"/>
            <a:ext cx="3175998" cy="215498"/>
          </a:xfrm>
          <a:prstGeom prst="roundRect">
            <a:avLst>
              <a:gd name="adj" fmla="val 50000"/>
            </a:avLst>
          </a:prstGeom>
          <a:solidFill>
            <a:srgbClr val="C22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8BB0935-C480-4E86-BCC6-D6C75144EBED}"/>
              </a:ext>
            </a:extLst>
          </p:cNvPr>
          <p:cNvSpPr txBox="1"/>
          <p:nvPr/>
        </p:nvSpPr>
        <p:spPr>
          <a:xfrm>
            <a:off x="7616424" y="12611874"/>
            <a:ext cx="16520325" cy="1323439"/>
          </a:xfrm>
          <a:prstGeom prst="rect">
            <a:avLst/>
          </a:prstGeom>
          <a:noFill/>
        </p:spPr>
        <p:txBody>
          <a:bodyPr wrap="square" rtlCol="0">
            <a:spAutoFit/>
          </a:bodyPr>
          <a:lstStyle/>
          <a:p>
            <a:pPr algn="r"/>
            <a:r>
              <a:rPr lang="en-US" sz="2000" spc="-150" dirty="0">
                <a:solidFill>
                  <a:srgbClr val="33756A"/>
                </a:solidFill>
              </a:rPr>
              <a:t>ND Community Readiness Survey (CRS), 2017</a:t>
            </a:r>
          </a:p>
          <a:p>
            <a:pPr algn="r"/>
            <a:r>
              <a:rPr lang="en-US" sz="2000" spc="-150" dirty="0">
                <a:solidFill>
                  <a:srgbClr val="33756A"/>
                </a:solidFill>
              </a:rPr>
              <a:t>U.S. Census Bureau, 2016 County Business Patterns, U.S. Census Bureau, Population Division 2018</a:t>
            </a:r>
          </a:p>
          <a:p>
            <a:pPr algn="r"/>
            <a:r>
              <a:rPr lang="en-US" sz="2000" spc="-150" dirty="0">
                <a:solidFill>
                  <a:srgbClr val="33756A"/>
                </a:solidFill>
              </a:rPr>
              <a:t>ND Attorney General, 2018</a:t>
            </a:r>
          </a:p>
          <a:p>
            <a:pPr algn="r"/>
            <a:endParaRPr lang="en-US" sz="2000" spc="-150" dirty="0">
              <a:solidFill>
                <a:srgbClr val="33756A"/>
              </a:solidFill>
            </a:endParaRPr>
          </a:p>
        </p:txBody>
      </p:sp>
    </p:spTree>
    <p:extLst>
      <p:ext uri="{BB962C8B-B14F-4D97-AF65-F5344CB8AC3E}">
        <p14:creationId xmlns:p14="http://schemas.microsoft.com/office/powerpoint/2010/main" val="258942790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9"/>
                                        </p:tgtEl>
                                        <p:attrNameLst>
                                          <p:attrName>style.visibility</p:attrName>
                                        </p:attrNameLst>
                                      </p:cBhvr>
                                      <p:to>
                                        <p:strVal val="visible"/>
                                      </p:to>
                                    </p:set>
                                    <p:animEffect transition="in" filter="fade">
                                      <p:cBhvr>
                                        <p:cTn id="15" dur="500"/>
                                        <p:tgtEl>
                                          <p:spTgt spid="17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1"/>
                                        </p:tgtEl>
                                        <p:attrNameLst>
                                          <p:attrName>style.visibility</p:attrName>
                                        </p:attrNameLst>
                                      </p:cBhvr>
                                      <p:to>
                                        <p:strVal val="visible"/>
                                      </p:to>
                                    </p:set>
                                    <p:animEffect transition="in" filter="wipe(up)">
                                      <p:cBhvr>
                                        <p:cTn id="19" dur="500"/>
                                        <p:tgtEl>
                                          <p:spTgt spid="19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1"/>
                                        </p:tgtEl>
                                        <p:attrNameLst>
                                          <p:attrName>style.visibility</p:attrName>
                                        </p:attrNameLst>
                                      </p:cBhvr>
                                      <p:to>
                                        <p:strVal val="visible"/>
                                      </p:to>
                                    </p:set>
                                    <p:animEffect transition="in" filter="fade">
                                      <p:cBhvr>
                                        <p:cTn id="23" dur="500"/>
                                        <p:tgtEl>
                                          <p:spTgt spid="181"/>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92"/>
                                        </p:tgtEl>
                                        <p:attrNameLst>
                                          <p:attrName>style.visibility</p:attrName>
                                        </p:attrNameLst>
                                      </p:cBhvr>
                                      <p:to>
                                        <p:strVal val="visible"/>
                                      </p:to>
                                    </p:set>
                                    <p:animEffect transition="in" filter="wipe(up)">
                                      <p:cBhvr>
                                        <p:cTn id="27" dur="500"/>
                                        <p:tgtEl>
                                          <p:spTgt spid="192"/>
                                        </p:tgtEl>
                                      </p:cBhvr>
                                    </p:animEffect>
                                  </p:childTnLst>
                                </p:cTn>
                              </p:par>
                            </p:childTnLst>
                          </p:cTn>
                        </p:par>
                        <p:par>
                          <p:cTn id="28" fill="hold">
                            <p:stCondLst>
                              <p:cond delay="3000"/>
                            </p:stCondLst>
                            <p:childTnLst>
                              <p:par>
                                <p:cTn id="29" presetID="21" presetClass="entr" presetSubtype="1" fill="hold" nodeType="afterEffect">
                                  <p:stCondLst>
                                    <p:cond delay="0"/>
                                  </p:stCondLst>
                                  <p:childTnLst>
                                    <p:set>
                                      <p:cBhvr>
                                        <p:cTn id="30" dur="1" fill="hold">
                                          <p:stCondLst>
                                            <p:cond delay="0"/>
                                          </p:stCondLst>
                                        </p:cTn>
                                        <p:tgtEl>
                                          <p:spTgt spid="175"/>
                                        </p:tgtEl>
                                        <p:attrNameLst>
                                          <p:attrName>style.visibility</p:attrName>
                                        </p:attrNameLst>
                                      </p:cBhvr>
                                      <p:to>
                                        <p:strVal val="visible"/>
                                      </p:to>
                                    </p:set>
                                    <p:animEffect transition="in" filter="wheel(1)">
                                      <p:cBhvr>
                                        <p:cTn id="31" dur="1000"/>
                                        <p:tgtEl>
                                          <p:spTgt spid="175"/>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88"/>
                                        </p:tgtEl>
                                        <p:attrNameLst>
                                          <p:attrName>style.visibility</p:attrName>
                                        </p:attrNameLst>
                                      </p:cBhvr>
                                      <p:to>
                                        <p:strVal val="visible"/>
                                      </p:to>
                                    </p:set>
                                    <p:animEffect transition="in" filter="wipe(left)">
                                      <p:cBhvr>
                                        <p:cTn id="35" dur="500"/>
                                        <p:tgtEl>
                                          <p:spTgt spid="188"/>
                                        </p:tgtEl>
                                      </p:cBhvr>
                                    </p:animEffect>
                                  </p:childTnLst>
                                </p:cTn>
                              </p:par>
                            </p:childTnLst>
                          </p:cTn>
                        </p:par>
                        <p:par>
                          <p:cTn id="36" fill="hold">
                            <p:stCondLst>
                              <p:cond delay="4500"/>
                            </p:stCondLst>
                            <p:childTnLst>
                              <p:par>
                                <p:cTn id="37" presetID="21" presetClass="entr" presetSubtype="1" fill="hold" nodeType="afterEffect">
                                  <p:stCondLst>
                                    <p:cond delay="0"/>
                                  </p:stCondLst>
                                  <p:childTnLst>
                                    <p:set>
                                      <p:cBhvr>
                                        <p:cTn id="38" dur="1" fill="hold">
                                          <p:stCondLst>
                                            <p:cond delay="0"/>
                                          </p:stCondLst>
                                        </p:cTn>
                                        <p:tgtEl>
                                          <p:spTgt spid="182"/>
                                        </p:tgtEl>
                                        <p:attrNameLst>
                                          <p:attrName>style.visibility</p:attrName>
                                        </p:attrNameLst>
                                      </p:cBhvr>
                                      <p:to>
                                        <p:strVal val="visible"/>
                                      </p:to>
                                    </p:set>
                                    <p:animEffect transition="in" filter="wheel(1)">
                                      <p:cBhvr>
                                        <p:cTn id="39" dur="1000"/>
                                        <p:tgtEl>
                                          <p:spTgt spid="182"/>
                                        </p:tgtEl>
                                      </p:cBhvr>
                                    </p:animEffect>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189">
                                            <p:txEl>
                                              <p:pRg st="0" end="0"/>
                                            </p:txEl>
                                          </p:spTgt>
                                        </p:tgtEl>
                                        <p:attrNameLst>
                                          <p:attrName>style.visibility</p:attrName>
                                        </p:attrNameLst>
                                      </p:cBhvr>
                                      <p:to>
                                        <p:strVal val="visible"/>
                                      </p:to>
                                    </p:set>
                                    <p:animEffect transition="in" filter="wipe(left)">
                                      <p:cBhvr>
                                        <p:cTn id="43" dur="500"/>
                                        <p:tgtEl>
                                          <p:spTgt spid="189">
                                            <p:txEl>
                                              <p:pRg st="0" end="0"/>
                                            </p:txEl>
                                          </p:spTgt>
                                        </p:tgtEl>
                                      </p:cBhvr>
                                    </p:animEffect>
                                  </p:childTnLst>
                                </p:cTn>
                              </p:par>
                            </p:childTnLst>
                          </p:cTn>
                        </p:par>
                        <p:par>
                          <p:cTn id="44" fill="hold">
                            <p:stCondLst>
                              <p:cond delay="6000"/>
                            </p:stCondLst>
                            <p:childTnLst>
                              <p:par>
                                <p:cTn id="45" presetID="21" presetClass="entr" presetSubtype="1" fill="hold" nodeType="afterEffect">
                                  <p:stCondLst>
                                    <p:cond delay="0"/>
                                  </p:stCondLst>
                                  <p:childTnLst>
                                    <p:set>
                                      <p:cBhvr>
                                        <p:cTn id="46" dur="1" fill="hold">
                                          <p:stCondLst>
                                            <p:cond delay="0"/>
                                          </p:stCondLst>
                                        </p:cTn>
                                        <p:tgtEl>
                                          <p:spTgt spid="185"/>
                                        </p:tgtEl>
                                        <p:attrNameLst>
                                          <p:attrName>style.visibility</p:attrName>
                                        </p:attrNameLst>
                                      </p:cBhvr>
                                      <p:to>
                                        <p:strVal val="visible"/>
                                      </p:to>
                                    </p:set>
                                    <p:animEffect transition="in" filter="wheel(1)">
                                      <p:cBhvr>
                                        <p:cTn id="47" dur="1000"/>
                                        <p:tgtEl>
                                          <p:spTgt spid="185"/>
                                        </p:tgtEl>
                                      </p:cBhvr>
                                    </p:animEffect>
                                  </p:childTnLst>
                                </p:cTn>
                              </p:par>
                            </p:childTnLst>
                          </p:cTn>
                        </p:par>
                        <p:par>
                          <p:cTn id="48" fill="hold">
                            <p:stCondLst>
                              <p:cond delay="7000"/>
                            </p:stCondLst>
                            <p:childTnLst>
                              <p:par>
                                <p:cTn id="49" presetID="22" presetClass="entr" presetSubtype="8" fill="hold" grpId="0" nodeType="afterEffect">
                                  <p:stCondLst>
                                    <p:cond delay="0"/>
                                  </p:stCondLst>
                                  <p:childTnLst>
                                    <p:set>
                                      <p:cBhvr>
                                        <p:cTn id="50" dur="1" fill="hold">
                                          <p:stCondLst>
                                            <p:cond delay="0"/>
                                          </p:stCondLst>
                                        </p:cTn>
                                        <p:tgtEl>
                                          <p:spTgt spid="190"/>
                                        </p:tgtEl>
                                        <p:attrNameLst>
                                          <p:attrName>style.visibility</p:attrName>
                                        </p:attrNameLst>
                                      </p:cBhvr>
                                      <p:to>
                                        <p:strVal val="visible"/>
                                      </p:to>
                                    </p:set>
                                    <p:animEffect transition="in" filter="wipe(left)">
                                      <p:cBhvr>
                                        <p:cTn id="51"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8" grpId="0"/>
      <p:bldP spid="190" grpId="0"/>
      <p:bldP spid="191" grpId="0"/>
      <p:bldP spid="19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 name="Rectangle 97"/>
          <p:cNvSpPr>
            <a:spLocks noChangeArrowheads="1"/>
          </p:cNvSpPr>
          <p:nvPr/>
        </p:nvSpPr>
        <p:spPr bwMode="auto">
          <a:xfrm>
            <a:off x="17334017" y="7430024"/>
            <a:ext cx="2371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200" b="1" i="0" u="none" strike="noStrike" cap="none" normalizeH="0" baseline="0">
                <a:ln>
                  <a:noFill/>
                </a:ln>
                <a:solidFill>
                  <a:srgbClr val="FFFFFF"/>
                </a:solidFill>
                <a:effectLst/>
                <a:latin typeface="Open Sans Extrabold" panose="020B0906030804020204" pitchFamily="34" charset="0"/>
              </a:rPr>
              <a:t>2016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4" name="TextBox 203"/>
          <p:cNvSpPr txBox="1"/>
          <p:nvPr/>
        </p:nvSpPr>
        <p:spPr>
          <a:xfrm>
            <a:off x="7468790" y="6977319"/>
            <a:ext cx="3623481" cy="1938992"/>
          </a:xfrm>
          <a:prstGeom prst="rect">
            <a:avLst/>
          </a:prstGeom>
          <a:noFill/>
        </p:spPr>
        <p:txBody>
          <a:bodyPr wrap="square" rtlCol="0">
            <a:spAutoFit/>
          </a:bodyPr>
          <a:lstStyle/>
          <a:p>
            <a:r>
              <a:rPr lang="en-US" sz="4000" b="1" spc="-150" dirty="0">
                <a:solidFill>
                  <a:srgbClr val="56C2B4"/>
                </a:solidFill>
              </a:rPr>
              <a:t>64.4%</a:t>
            </a:r>
            <a:br>
              <a:rPr lang="en-US" sz="2800" b="1" dirty="0">
                <a:solidFill>
                  <a:schemeClr val="accent1"/>
                </a:solidFill>
              </a:rPr>
            </a:br>
            <a:r>
              <a:rPr lang="en-US" sz="2000" dirty="0"/>
              <a:t>of ND adults believe that alcohol servers and bartenders should be specially trained.</a:t>
            </a:r>
            <a:endParaRPr lang="en-US" sz="2000" baseline="30000" dirty="0"/>
          </a:p>
        </p:txBody>
      </p:sp>
      <p:sp>
        <p:nvSpPr>
          <p:cNvPr id="24" name="Title 1"/>
          <p:cNvSpPr txBox="1">
            <a:spLocks/>
          </p:cNvSpPr>
          <p:nvPr/>
        </p:nvSpPr>
        <p:spPr>
          <a:xfrm>
            <a:off x="1124393" y="961730"/>
            <a:ext cx="15194130" cy="862156"/>
          </a:xfrm>
          <a:prstGeom prst="rect">
            <a:avLst/>
          </a:prstGeom>
        </p:spPr>
        <p:txBody>
          <a:bodyPr/>
          <a:lstStyle>
            <a:lvl1pPr algn="l" defTabSz="1828434"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mn-lt"/>
              </a:rPr>
              <a:t>Alcohol: </a:t>
            </a:r>
            <a:r>
              <a:rPr lang="en-US" b="1" dirty="0">
                <a:latin typeface="+mn-lt"/>
              </a:rPr>
              <a:t>Prevention Works</a:t>
            </a:r>
          </a:p>
        </p:txBody>
      </p:sp>
      <p:sp>
        <p:nvSpPr>
          <p:cNvPr id="25" name="Rounded Rectangle 24"/>
          <p:cNvSpPr/>
          <p:nvPr/>
        </p:nvSpPr>
        <p:spPr>
          <a:xfrm rot="5400000">
            <a:off x="10644713" y="1274496"/>
            <a:ext cx="1297590" cy="236625"/>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08CB707-388C-4571-957B-4D157EB0F0F4}"/>
              </a:ext>
            </a:extLst>
          </p:cNvPr>
          <p:cNvSpPr/>
          <p:nvPr/>
        </p:nvSpPr>
        <p:spPr>
          <a:xfrm>
            <a:off x="3116620" y="2407497"/>
            <a:ext cx="3892856" cy="2493963"/>
          </a:xfrm>
          <a:prstGeom prst="rect">
            <a:avLst/>
          </a:pr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5292F8-9245-47CE-B909-895985582694}"/>
              </a:ext>
            </a:extLst>
          </p:cNvPr>
          <p:cNvSpPr txBox="1"/>
          <p:nvPr/>
        </p:nvSpPr>
        <p:spPr>
          <a:xfrm>
            <a:off x="3466970" y="2684982"/>
            <a:ext cx="3224288" cy="2015936"/>
          </a:xfrm>
          <a:prstGeom prst="rect">
            <a:avLst/>
          </a:prstGeom>
          <a:noFill/>
        </p:spPr>
        <p:txBody>
          <a:bodyPr wrap="square" rtlCol="0">
            <a:spAutoFit/>
          </a:bodyPr>
          <a:lstStyle/>
          <a:p>
            <a:r>
              <a:rPr lang="en-US" sz="2500" spc="-150" dirty="0">
                <a:solidFill>
                  <a:schemeClr val="bg1"/>
                </a:solidFill>
              </a:rPr>
              <a:t>Increased awareness of the risks associated with underage drinking and adult binge drinking.</a:t>
            </a:r>
          </a:p>
        </p:txBody>
      </p:sp>
      <p:sp>
        <p:nvSpPr>
          <p:cNvPr id="26" name="Rectangle 25">
            <a:extLst>
              <a:ext uri="{FF2B5EF4-FFF2-40B4-BE49-F238E27FC236}">
                <a16:creationId xmlns:a16="http://schemas.microsoft.com/office/drawing/2014/main" id="{7DF1BE23-1082-41BF-BC90-9E20400BB3D4}"/>
              </a:ext>
            </a:extLst>
          </p:cNvPr>
          <p:cNvSpPr/>
          <p:nvPr/>
        </p:nvSpPr>
        <p:spPr>
          <a:xfrm>
            <a:off x="7199415" y="4901460"/>
            <a:ext cx="3892856" cy="1754326"/>
          </a:xfrm>
          <a:prstGeom prst="rect">
            <a:avLst/>
          </a:pr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2C7338A-A78E-4FCA-BCA8-98AEB49CFC0C}"/>
              </a:ext>
            </a:extLst>
          </p:cNvPr>
          <p:cNvSpPr txBox="1"/>
          <p:nvPr/>
        </p:nvSpPr>
        <p:spPr>
          <a:xfrm>
            <a:off x="7491531" y="5145542"/>
            <a:ext cx="3308624" cy="1246495"/>
          </a:xfrm>
          <a:prstGeom prst="rect">
            <a:avLst/>
          </a:prstGeom>
          <a:noFill/>
        </p:spPr>
        <p:txBody>
          <a:bodyPr wrap="square" rtlCol="0">
            <a:spAutoFit/>
          </a:bodyPr>
          <a:lstStyle/>
          <a:p>
            <a:r>
              <a:rPr lang="en-US" sz="2500" spc="-150" dirty="0">
                <a:solidFill>
                  <a:schemeClr val="bg1"/>
                </a:solidFill>
              </a:rPr>
              <a:t>Strengthened policies to reduce access to alcohol.</a:t>
            </a:r>
          </a:p>
        </p:txBody>
      </p:sp>
      <p:sp>
        <p:nvSpPr>
          <p:cNvPr id="27" name="Rectangle 26">
            <a:extLst>
              <a:ext uri="{FF2B5EF4-FFF2-40B4-BE49-F238E27FC236}">
                <a16:creationId xmlns:a16="http://schemas.microsoft.com/office/drawing/2014/main" id="{E257FCE8-C728-4A58-ADEE-EAE122194338}"/>
              </a:ext>
            </a:extLst>
          </p:cNvPr>
          <p:cNvSpPr/>
          <p:nvPr/>
        </p:nvSpPr>
        <p:spPr>
          <a:xfrm>
            <a:off x="11285882" y="3147134"/>
            <a:ext cx="3892856" cy="1754326"/>
          </a:xfrm>
          <a:prstGeom prst="rect">
            <a:avLst/>
          </a:pr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CA7F154-971C-4C4A-A77D-CAED950BB0DC}"/>
              </a:ext>
            </a:extLst>
          </p:cNvPr>
          <p:cNvSpPr txBox="1"/>
          <p:nvPr/>
        </p:nvSpPr>
        <p:spPr>
          <a:xfrm>
            <a:off x="11633629" y="3430542"/>
            <a:ext cx="3102459" cy="1246495"/>
          </a:xfrm>
          <a:prstGeom prst="rect">
            <a:avLst/>
          </a:prstGeom>
          <a:noFill/>
        </p:spPr>
        <p:txBody>
          <a:bodyPr wrap="square" rtlCol="0">
            <a:spAutoFit/>
          </a:bodyPr>
          <a:lstStyle/>
          <a:p>
            <a:r>
              <a:rPr lang="en-US" sz="2500" spc="-150" dirty="0">
                <a:solidFill>
                  <a:schemeClr val="bg1"/>
                </a:solidFill>
              </a:rPr>
              <a:t>Enforcement of laws and policies related to alcohol.</a:t>
            </a:r>
          </a:p>
        </p:txBody>
      </p:sp>
      <p:sp>
        <p:nvSpPr>
          <p:cNvPr id="28" name="Rectangle 27">
            <a:extLst>
              <a:ext uri="{FF2B5EF4-FFF2-40B4-BE49-F238E27FC236}">
                <a16:creationId xmlns:a16="http://schemas.microsoft.com/office/drawing/2014/main" id="{DC4A39F4-E748-48B1-B086-F712EDC9F44D}"/>
              </a:ext>
            </a:extLst>
          </p:cNvPr>
          <p:cNvSpPr/>
          <p:nvPr/>
        </p:nvSpPr>
        <p:spPr>
          <a:xfrm>
            <a:off x="15394921" y="4926355"/>
            <a:ext cx="3892856" cy="3512387"/>
          </a:xfrm>
          <a:prstGeom prst="rect">
            <a:avLst/>
          </a:pr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9D9046B-A8F0-4DE7-A39E-9C49FB1743D1}"/>
              </a:ext>
            </a:extLst>
          </p:cNvPr>
          <p:cNvSpPr txBox="1"/>
          <p:nvPr/>
        </p:nvSpPr>
        <p:spPr>
          <a:xfrm>
            <a:off x="15781315" y="5272879"/>
            <a:ext cx="3147647" cy="2785378"/>
          </a:xfrm>
          <a:prstGeom prst="rect">
            <a:avLst/>
          </a:prstGeom>
          <a:noFill/>
        </p:spPr>
        <p:txBody>
          <a:bodyPr wrap="square" rtlCol="0">
            <a:spAutoFit/>
          </a:bodyPr>
          <a:lstStyle/>
          <a:p>
            <a:r>
              <a:rPr lang="en-US" sz="2500" spc="-150" dirty="0">
                <a:solidFill>
                  <a:schemeClr val="bg1"/>
                </a:solidFill>
              </a:rPr>
              <a:t>Shifting community norms to be supportive of healthy decisions, and not supportive of excessive alcohol consumption.</a:t>
            </a:r>
          </a:p>
        </p:txBody>
      </p:sp>
      <p:sp>
        <p:nvSpPr>
          <p:cNvPr id="30" name="Rectangle 29">
            <a:extLst>
              <a:ext uri="{FF2B5EF4-FFF2-40B4-BE49-F238E27FC236}">
                <a16:creationId xmlns:a16="http://schemas.microsoft.com/office/drawing/2014/main" id="{3E2789C3-9AE8-4FE5-AC3A-F9E221CA40D7}"/>
              </a:ext>
            </a:extLst>
          </p:cNvPr>
          <p:cNvSpPr/>
          <p:nvPr/>
        </p:nvSpPr>
        <p:spPr>
          <a:xfrm>
            <a:off x="19468533" y="1653967"/>
            <a:ext cx="3892856" cy="3247492"/>
          </a:xfrm>
          <a:prstGeom prst="rect">
            <a:avLst/>
          </a:pr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B347F54-380E-483D-83A5-F732C48E763F}"/>
              </a:ext>
            </a:extLst>
          </p:cNvPr>
          <p:cNvSpPr txBox="1"/>
          <p:nvPr/>
        </p:nvSpPr>
        <p:spPr>
          <a:xfrm>
            <a:off x="19764667" y="1883745"/>
            <a:ext cx="3142815" cy="2785378"/>
          </a:xfrm>
          <a:prstGeom prst="rect">
            <a:avLst/>
          </a:prstGeom>
          <a:noFill/>
        </p:spPr>
        <p:txBody>
          <a:bodyPr wrap="square" rtlCol="0">
            <a:spAutoFit/>
          </a:bodyPr>
          <a:lstStyle/>
          <a:p>
            <a:r>
              <a:rPr lang="en-US" sz="2500" spc="-150" dirty="0">
                <a:solidFill>
                  <a:schemeClr val="bg1"/>
                </a:solidFill>
              </a:rPr>
              <a:t>Protective parental behaviors such as ongoing conversations, healthy role-modeling, monitoring, support and engagement.</a:t>
            </a:r>
          </a:p>
        </p:txBody>
      </p:sp>
      <p:sp>
        <p:nvSpPr>
          <p:cNvPr id="32" name="TextBox 31">
            <a:extLst>
              <a:ext uri="{FF2B5EF4-FFF2-40B4-BE49-F238E27FC236}">
                <a16:creationId xmlns:a16="http://schemas.microsoft.com/office/drawing/2014/main" id="{2B58C9CF-B074-4087-AA20-10618340A4F4}"/>
              </a:ext>
            </a:extLst>
          </p:cNvPr>
          <p:cNvSpPr txBox="1"/>
          <p:nvPr/>
        </p:nvSpPr>
        <p:spPr>
          <a:xfrm>
            <a:off x="11633629" y="5180460"/>
            <a:ext cx="3623481" cy="1323439"/>
          </a:xfrm>
          <a:prstGeom prst="rect">
            <a:avLst/>
          </a:prstGeom>
          <a:noFill/>
        </p:spPr>
        <p:txBody>
          <a:bodyPr wrap="square" rtlCol="0">
            <a:spAutoFit/>
          </a:bodyPr>
          <a:lstStyle/>
          <a:p>
            <a:r>
              <a:rPr lang="en-US" sz="4000" b="1" spc="-150" dirty="0">
                <a:solidFill>
                  <a:srgbClr val="56C2B4"/>
                </a:solidFill>
              </a:rPr>
              <a:t>80.1%</a:t>
            </a:r>
            <a:br>
              <a:rPr lang="en-US" sz="2800" b="1" dirty="0">
                <a:solidFill>
                  <a:schemeClr val="accent1"/>
                </a:solidFill>
              </a:rPr>
            </a:br>
            <a:r>
              <a:rPr lang="en-US" sz="2000" dirty="0"/>
              <a:t>of ND adults support the legal drinking age of 21.</a:t>
            </a:r>
            <a:endParaRPr lang="en-US" sz="2000" baseline="30000" dirty="0"/>
          </a:p>
        </p:txBody>
      </p:sp>
      <p:sp>
        <p:nvSpPr>
          <p:cNvPr id="33" name="TextBox 32">
            <a:extLst>
              <a:ext uri="{FF2B5EF4-FFF2-40B4-BE49-F238E27FC236}">
                <a16:creationId xmlns:a16="http://schemas.microsoft.com/office/drawing/2014/main" id="{ADD915C5-590D-4124-8B8F-7E97799B214A}"/>
              </a:ext>
            </a:extLst>
          </p:cNvPr>
          <p:cNvSpPr txBox="1"/>
          <p:nvPr/>
        </p:nvSpPr>
        <p:spPr>
          <a:xfrm>
            <a:off x="15781315" y="8687247"/>
            <a:ext cx="3623481" cy="1323439"/>
          </a:xfrm>
          <a:prstGeom prst="rect">
            <a:avLst/>
          </a:prstGeom>
          <a:noFill/>
        </p:spPr>
        <p:txBody>
          <a:bodyPr wrap="square" rtlCol="0">
            <a:spAutoFit/>
          </a:bodyPr>
          <a:lstStyle/>
          <a:p>
            <a:r>
              <a:rPr lang="en-US" sz="4000" b="1" spc="-150" dirty="0">
                <a:solidFill>
                  <a:srgbClr val="56C2B4"/>
                </a:solidFill>
              </a:rPr>
              <a:t>79.9%</a:t>
            </a:r>
            <a:br>
              <a:rPr lang="en-US" sz="2800" b="1" dirty="0">
                <a:solidFill>
                  <a:schemeClr val="accent1"/>
                </a:solidFill>
              </a:rPr>
            </a:br>
            <a:r>
              <a:rPr lang="en-US" sz="2000" dirty="0"/>
              <a:t>of ND adults support compliance checks.</a:t>
            </a:r>
            <a:endParaRPr lang="en-US" sz="2000" baseline="30000" dirty="0"/>
          </a:p>
        </p:txBody>
      </p:sp>
      <p:sp>
        <p:nvSpPr>
          <p:cNvPr id="34" name="TextBox 33">
            <a:extLst>
              <a:ext uri="{FF2B5EF4-FFF2-40B4-BE49-F238E27FC236}">
                <a16:creationId xmlns:a16="http://schemas.microsoft.com/office/drawing/2014/main" id="{C88D3C88-1C40-4CD3-A482-2839562B48FD}"/>
              </a:ext>
            </a:extLst>
          </p:cNvPr>
          <p:cNvSpPr txBox="1"/>
          <p:nvPr/>
        </p:nvSpPr>
        <p:spPr>
          <a:xfrm>
            <a:off x="19737908" y="5180460"/>
            <a:ext cx="3483039" cy="2554545"/>
          </a:xfrm>
          <a:prstGeom prst="rect">
            <a:avLst/>
          </a:prstGeom>
          <a:noFill/>
        </p:spPr>
        <p:txBody>
          <a:bodyPr wrap="square" rtlCol="0">
            <a:spAutoFit/>
          </a:bodyPr>
          <a:lstStyle/>
          <a:p>
            <a:r>
              <a:rPr lang="en-US" sz="4000" b="1" spc="-150" dirty="0">
                <a:solidFill>
                  <a:srgbClr val="56C2B4"/>
                </a:solidFill>
              </a:rPr>
              <a:t>77%</a:t>
            </a:r>
            <a:br>
              <a:rPr lang="en-US" sz="2800" b="1" dirty="0">
                <a:solidFill>
                  <a:schemeClr val="accent1"/>
                </a:solidFill>
              </a:rPr>
            </a:br>
            <a:r>
              <a:rPr lang="en-US" sz="2000" dirty="0"/>
              <a:t>of ND high school students report their parents or other adults in their family most of the time or always ask where they are going and with whom.</a:t>
            </a:r>
            <a:endParaRPr lang="en-US" sz="2000" baseline="30000" dirty="0"/>
          </a:p>
        </p:txBody>
      </p:sp>
      <p:sp>
        <p:nvSpPr>
          <p:cNvPr id="35" name="TextBox 34">
            <a:extLst>
              <a:ext uri="{FF2B5EF4-FFF2-40B4-BE49-F238E27FC236}">
                <a16:creationId xmlns:a16="http://schemas.microsoft.com/office/drawing/2014/main" id="{5D25BE35-005C-41A7-8E27-277CCD409735}"/>
              </a:ext>
            </a:extLst>
          </p:cNvPr>
          <p:cNvSpPr txBox="1"/>
          <p:nvPr/>
        </p:nvSpPr>
        <p:spPr>
          <a:xfrm>
            <a:off x="11633630" y="6782899"/>
            <a:ext cx="3253964" cy="1323439"/>
          </a:xfrm>
          <a:prstGeom prst="rect">
            <a:avLst/>
          </a:prstGeom>
          <a:noFill/>
        </p:spPr>
        <p:txBody>
          <a:bodyPr wrap="square" rtlCol="0">
            <a:spAutoFit/>
          </a:bodyPr>
          <a:lstStyle/>
          <a:p>
            <a:r>
              <a:rPr lang="en-US" sz="4000" b="1" spc="-150" dirty="0">
                <a:solidFill>
                  <a:srgbClr val="56C2B4"/>
                </a:solidFill>
              </a:rPr>
              <a:t>72.7%</a:t>
            </a:r>
            <a:br>
              <a:rPr lang="en-US" sz="2800" b="1" dirty="0">
                <a:solidFill>
                  <a:schemeClr val="accent1"/>
                </a:solidFill>
              </a:rPr>
            </a:br>
            <a:r>
              <a:rPr lang="en-US" sz="2000" dirty="0"/>
              <a:t>of ND adults support DUI checkpoints.</a:t>
            </a:r>
            <a:endParaRPr lang="en-US" sz="2000" baseline="30000" dirty="0"/>
          </a:p>
        </p:txBody>
      </p:sp>
      <p:sp>
        <p:nvSpPr>
          <p:cNvPr id="36" name="TextBox 35">
            <a:extLst>
              <a:ext uri="{FF2B5EF4-FFF2-40B4-BE49-F238E27FC236}">
                <a16:creationId xmlns:a16="http://schemas.microsoft.com/office/drawing/2014/main" id="{99655E8D-1501-4352-9759-E562E4759B8B}"/>
              </a:ext>
            </a:extLst>
          </p:cNvPr>
          <p:cNvSpPr txBox="1"/>
          <p:nvPr/>
        </p:nvSpPr>
        <p:spPr>
          <a:xfrm>
            <a:off x="11633630" y="8385338"/>
            <a:ext cx="3253964" cy="1323439"/>
          </a:xfrm>
          <a:prstGeom prst="rect">
            <a:avLst/>
          </a:prstGeom>
          <a:noFill/>
        </p:spPr>
        <p:txBody>
          <a:bodyPr wrap="square" rtlCol="0">
            <a:spAutoFit/>
          </a:bodyPr>
          <a:lstStyle/>
          <a:p>
            <a:r>
              <a:rPr lang="en-US" sz="4000" b="1" spc="-150" dirty="0">
                <a:solidFill>
                  <a:srgbClr val="56C2B4"/>
                </a:solidFill>
              </a:rPr>
              <a:t>84.4%</a:t>
            </a:r>
            <a:br>
              <a:rPr lang="en-US" sz="2800" b="1" dirty="0">
                <a:solidFill>
                  <a:schemeClr val="accent1"/>
                </a:solidFill>
              </a:rPr>
            </a:br>
            <a:r>
              <a:rPr lang="en-US" sz="2000" dirty="0"/>
              <a:t>of ND adults support compliance checks.</a:t>
            </a:r>
            <a:endParaRPr lang="en-US" sz="2000" baseline="30000" dirty="0"/>
          </a:p>
        </p:txBody>
      </p:sp>
      <p:sp>
        <p:nvSpPr>
          <p:cNvPr id="37" name="TextBox 36">
            <a:extLst>
              <a:ext uri="{FF2B5EF4-FFF2-40B4-BE49-F238E27FC236}">
                <a16:creationId xmlns:a16="http://schemas.microsoft.com/office/drawing/2014/main" id="{5E58EB24-F433-4DC6-8230-00155B43ABCB}"/>
              </a:ext>
            </a:extLst>
          </p:cNvPr>
          <p:cNvSpPr txBox="1"/>
          <p:nvPr/>
        </p:nvSpPr>
        <p:spPr>
          <a:xfrm>
            <a:off x="19737908" y="7940428"/>
            <a:ext cx="3483039" cy="2554545"/>
          </a:xfrm>
          <a:prstGeom prst="rect">
            <a:avLst/>
          </a:prstGeom>
          <a:noFill/>
        </p:spPr>
        <p:txBody>
          <a:bodyPr wrap="square" rtlCol="0">
            <a:spAutoFit/>
          </a:bodyPr>
          <a:lstStyle/>
          <a:p>
            <a:r>
              <a:rPr lang="en-US" sz="4000" b="1" spc="-150" dirty="0">
                <a:solidFill>
                  <a:srgbClr val="56C2B4"/>
                </a:solidFill>
              </a:rPr>
              <a:t>78%</a:t>
            </a:r>
            <a:br>
              <a:rPr lang="en-US" sz="2800" b="1" dirty="0">
                <a:solidFill>
                  <a:schemeClr val="accent1"/>
                </a:solidFill>
              </a:rPr>
            </a:br>
            <a:r>
              <a:rPr lang="en-US" sz="2000" dirty="0"/>
              <a:t>of ND high school students report their parents or other adults in their family have clear rules and consequences for their behavior.</a:t>
            </a:r>
            <a:endParaRPr lang="en-US" sz="2000" baseline="30000" dirty="0"/>
          </a:p>
        </p:txBody>
      </p:sp>
      <p:sp>
        <p:nvSpPr>
          <p:cNvPr id="11" name="TextBox 10">
            <a:extLst>
              <a:ext uri="{FF2B5EF4-FFF2-40B4-BE49-F238E27FC236}">
                <a16:creationId xmlns:a16="http://schemas.microsoft.com/office/drawing/2014/main" id="{921F1470-DD5C-4E80-B1C0-7AC71685AC74}"/>
              </a:ext>
            </a:extLst>
          </p:cNvPr>
          <p:cNvSpPr txBox="1"/>
          <p:nvPr/>
        </p:nvSpPr>
        <p:spPr>
          <a:xfrm>
            <a:off x="19737908" y="10712166"/>
            <a:ext cx="3623481" cy="1015663"/>
          </a:xfrm>
          <a:prstGeom prst="rect">
            <a:avLst/>
          </a:prstGeom>
          <a:noFill/>
        </p:spPr>
        <p:txBody>
          <a:bodyPr wrap="square" rtlCol="0">
            <a:spAutoFit/>
          </a:bodyPr>
          <a:lstStyle/>
          <a:p>
            <a:r>
              <a:rPr lang="en-US" sz="2000" dirty="0"/>
              <a:t>Parents are the #1 influence in their child’s life. </a:t>
            </a:r>
            <a:r>
              <a:rPr lang="en-US" sz="2000" b="1" dirty="0"/>
              <a:t>Visit parentslead.org. </a:t>
            </a:r>
          </a:p>
        </p:txBody>
      </p:sp>
      <p:sp>
        <p:nvSpPr>
          <p:cNvPr id="12" name="TextBox 11">
            <a:extLst>
              <a:ext uri="{FF2B5EF4-FFF2-40B4-BE49-F238E27FC236}">
                <a16:creationId xmlns:a16="http://schemas.microsoft.com/office/drawing/2014/main" id="{C00777D1-5864-44E0-AAB3-52DEC6BF3C2A}"/>
              </a:ext>
            </a:extLst>
          </p:cNvPr>
          <p:cNvSpPr txBox="1"/>
          <p:nvPr/>
        </p:nvSpPr>
        <p:spPr>
          <a:xfrm>
            <a:off x="1079624" y="3430542"/>
            <a:ext cx="2180492" cy="1569660"/>
          </a:xfrm>
          <a:prstGeom prst="rect">
            <a:avLst/>
          </a:prstGeom>
          <a:noFill/>
        </p:spPr>
        <p:txBody>
          <a:bodyPr wrap="square" rtlCol="0">
            <a:spAutoFit/>
          </a:bodyPr>
          <a:lstStyle/>
          <a:p>
            <a:r>
              <a:rPr lang="en-US" sz="3200" spc="-150" dirty="0"/>
              <a:t>CHANGE</a:t>
            </a:r>
          </a:p>
          <a:p>
            <a:r>
              <a:rPr lang="en-US" sz="3200" spc="-150" dirty="0"/>
              <a:t>COMES</a:t>
            </a:r>
          </a:p>
          <a:p>
            <a:r>
              <a:rPr lang="en-US" sz="3200" spc="-150" dirty="0"/>
              <a:t>FROM</a:t>
            </a:r>
          </a:p>
        </p:txBody>
      </p:sp>
      <p:cxnSp>
        <p:nvCxnSpPr>
          <p:cNvPr id="14" name="Straight Connector 13">
            <a:extLst>
              <a:ext uri="{FF2B5EF4-FFF2-40B4-BE49-F238E27FC236}">
                <a16:creationId xmlns:a16="http://schemas.microsoft.com/office/drawing/2014/main" id="{86C9983E-2CD9-4A0C-9207-AA9797CC15B8}"/>
              </a:ext>
            </a:extLst>
          </p:cNvPr>
          <p:cNvCxnSpPr>
            <a:cxnSpLocks/>
          </p:cNvCxnSpPr>
          <p:nvPr/>
        </p:nvCxnSpPr>
        <p:spPr>
          <a:xfrm>
            <a:off x="2464856" y="4901459"/>
            <a:ext cx="21195244"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1C7917DE-BF93-4D42-81C4-CC94BE275775}"/>
              </a:ext>
            </a:extLst>
          </p:cNvPr>
          <p:cNvSpPr/>
          <p:nvPr/>
        </p:nvSpPr>
        <p:spPr>
          <a:xfrm>
            <a:off x="2464856" y="4806696"/>
            <a:ext cx="189526" cy="18952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BCFFF20-8A33-4727-97A6-068E7034221B}"/>
              </a:ext>
            </a:extLst>
          </p:cNvPr>
          <p:cNvSpPr/>
          <p:nvPr/>
        </p:nvSpPr>
        <p:spPr>
          <a:xfrm>
            <a:off x="3021857" y="4797781"/>
            <a:ext cx="189526" cy="189526"/>
          </a:xfrm>
          <a:prstGeom prst="ellipse">
            <a:avLst/>
          </a:prstGeom>
          <a:solidFill>
            <a:srgbClr val="C22C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92B1EE6-7756-4D2D-B851-EDC3CDC8D228}"/>
              </a:ext>
            </a:extLst>
          </p:cNvPr>
          <p:cNvSpPr/>
          <p:nvPr/>
        </p:nvSpPr>
        <p:spPr>
          <a:xfrm>
            <a:off x="7091313" y="4805931"/>
            <a:ext cx="189526" cy="189526"/>
          </a:xfrm>
          <a:prstGeom prst="ellipse">
            <a:avLst/>
          </a:prstGeom>
          <a:solidFill>
            <a:srgbClr val="C22C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A665151-9CE4-4B52-8147-74E733DDBA7F}"/>
              </a:ext>
            </a:extLst>
          </p:cNvPr>
          <p:cNvSpPr/>
          <p:nvPr/>
        </p:nvSpPr>
        <p:spPr>
          <a:xfrm>
            <a:off x="11190271" y="4786040"/>
            <a:ext cx="189526" cy="189526"/>
          </a:xfrm>
          <a:prstGeom prst="ellipse">
            <a:avLst/>
          </a:prstGeom>
          <a:solidFill>
            <a:srgbClr val="C22C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69A02B4-D469-4A26-A20A-00F6BF040EFE}"/>
              </a:ext>
            </a:extLst>
          </p:cNvPr>
          <p:cNvSpPr/>
          <p:nvPr/>
        </p:nvSpPr>
        <p:spPr>
          <a:xfrm>
            <a:off x="15289229" y="4794480"/>
            <a:ext cx="189526" cy="189526"/>
          </a:xfrm>
          <a:prstGeom prst="ellipse">
            <a:avLst/>
          </a:prstGeom>
          <a:solidFill>
            <a:srgbClr val="C22C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79272D82-0885-47BB-B15B-A82B47984783}"/>
              </a:ext>
            </a:extLst>
          </p:cNvPr>
          <p:cNvSpPr/>
          <p:nvPr/>
        </p:nvSpPr>
        <p:spPr>
          <a:xfrm>
            <a:off x="19388187" y="4782367"/>
            <a:ext cx="189526" cy="189526"/>
          </a:xfrm>
          <a:prstGeom prst="ellipse">
            <a:avLst/>
          </a:prstGeom>
          <a:solidFill>
            <a:srgbClr val="C22C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DE13A7A-B8B6-4F22-8F53-BD2CF535BA48}"/>
              </a:ext>
            </a:extLst>
          </p:cNvPr>
          <p:cNvSpPr/>
          <p:nvPr/>
        </p:nvSpPr>
        <p:spPr>
          <a:xfrm>
            <a:off x="23564201" y="4794480"/>
            <a:ext cx="189526" cy="18952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9" name="Picture 18">
            <a:extLst>
              <a:ext uri="{FF2B5EF4-FFF2-40B4-BE49-F238E27FC236}">
                <a16:creationId xmlns:a16="http://schemas.microsoft.com/office/drawing/2014/main" id="{833A4DEB-FB95-433B-B8B8-8752E9E16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2671" y="12062033"/>
            <a:ext cx="3433953" cy="857149"/>
          </a:xfrm>
          <a:prstGeom prst="rect">
            <a:avLst/>
          </a:prstGeom>
        </p:spPr>
      </p:pic>
      <p:sp>
        <p:nvSpPr>
          <p:cNvPr id="38" name="TextBox 37">
            <a:extLst>
              <a:ext uri="{FF2B5EF4-FFF2-40B4-BE49-F238E27FC236}">
                <a16:creationId xmlns:a16="http://schemas.microsoft.com/office/drawing/2014/main" id="{5EBEE450-D416-4B3E-AA81-7FFA4613DD3A}"/>
              </a:ext>
            </a:extLst>
          </p:cNvPr>
          <p:cNvSpPr txBox="1"/>
          <p:nvPr/>
        </p:nvSpPr>
        <p:spPr>
          <a:xfrm>
            <a:off x="3929456" y="12919182"/>
            <a:ext cx="16520325" cy="707886"/>
          </a:xfrm>
          <a:prstGeom prst="rect">
            <a:avLst/>
          </a:prstGeom>
          <a:noFill/>
        </p:spPr>
        <p:txBody>
          <a:bodyPr wrap="square" rtlCol="0">
            <a:spAutoFit/>
          </a:bodyPr>
          <a:lstStyle/>
          <a:p>
            <a:pPr algn="ctr"/>
            <a:r>
              <a:rPr lang="en-US" sz="2000" spc="-150" dirty="0">
                <a:solidFill>
                  <a:srgbClr val="33756A"/>
                </a:solidFill>
              </a:rPr>
              <a:t>ND Community Readiness Survey (CRS), 2017</a:t>
            </a:r>
          </a:p>
          <a:p>
            <a:pPr algn="ctr"/>
            <a:r>
              <a:rPr lang="en-US" sz="2000" spc="-150" dirty="0">
                <a:solidFill>
                  <a:srgbClr val="33756A"/>
                </a:solidFill>
              </a:rPr>
              <a:t>ND Youth Risk Behavior Survey (YRBS), 2017</a:t>
            </a:r>
          </a:p>
        </p:txBody>
      </p:sp>
    </p:spTree>
    <p:extLst>
      <p:ext uri="{BB962C8B-B14F-4D97-AF65-F5344CB8AC3E}">
        <p14:creationId xmlns:p14="http://schemas.microsoft.com/office/powerpoint/2010/main" val="2162658633"/>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204"/>
                                        </p:tgtEl>
                                        <p:attrNameLst>
                                          <p:attrName>style.visibility</p:attrName>
                                        </p:attrNameLst>
                                      </p:cBhvr>
                                      <p:to>
                                        <p:strVal val="visible"/>
                                      </p:to>
                                    </p:set>
                                    <p:animEffect transition="in" filter="wipe(up)">
                                      <p:cBhvr>
                                        <p:cTn id="25" dur="500"/>
                                        <p:tgtEl>
                                          <p:spTgt spid="204"/>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up)">
                                      <p:cBhvr>
                                        <p:cTn id="36" dur="500"/>
                                        <p:tgtEl>
                                          <p:spTgt spid="32"/>
                                        </p:tgtEl>
                                      </p:cBhvr>
                                    </p:animEffect>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up)">
                                      <p:cBhvr>
                                        <p:cTn id="40" dur="500"/>
                                        <p:tgtEl>
                                          <p:spTgt spid="35"/>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up)">
                                      <p:cBhvr>
                                        <p:cTn id="44" dur="500"/>
                                        <p:tgtEl>
                                          <p:spTgt spid="36"/>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childTnLst>
                          </p:cTn>
                        </p:par>
                        <p:par>
                          <p:cTn id="52" fill="hold">
                            <p:stCondLst>
                              <p:cond delay="4500"/>
                            </p:stCondLst>
                            <p:childTnLst>
                              <p:par>
                                <p:cTn id="53" presetID="22" presetClass="entr" presetSubtype="1"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up)">
                                      <p:cBhvr>
                                        <p:cTn id="55" dur="500"/>
                                        <p:tgtEl>
                                          <p:spTgt spid="33"/>
                                        </p:tgtEl>
                                      </p:cBhvr>
                                    </p:animEffect>
                                  </p:childTnLst>
                                </p:cTn>
                              </p:par>
                            </p:childTnLst>
                          </p:cTn>
                        </p:par>
                        <p:par>
                          <p:cTn id="56" fill="hold">
                            <p:stCondLst>
                              <p:cond delay="5000"/>
                            </p:stCondLst>
                            <p:childTnLst>
                              <p:par>
                                <p:cTn id="57" presetID="22" presetClass="entr" presetSubtype="8"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par>
                          <p:cTn id="63" fill="hold">
                            <p:stCondLst>
                              <p:cond delay="5500"/>
                            </p:stCondLst>
                            <p:childTnLst>
                              <p:par>
                                <p:cTn id="64" presetID="22" presetClass="entr" presetSubtype="1"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up)">
                                      <p:cBhvr>
                                        <p:cTn id="66" dur="500"/>
                                        <p:tgtEl>
                                          <p:spTgt spid="34"/>
                                        </p:tgtEl>
                                      </p:cBhvr>
                                    </p:animEffect>
                                  </p:childTnLst>
                                </p:cTn>
                              </p:par>
                            </p:childTnLst>
                          </p:cTn>
                        </p:par>
                        <p:par>
                          <p:cTn id="67" fill="hold">
                            <p:stCondLst>
                              <p:cond delay="6000"/>
                            </p:stCondLst>
                            <p:childTnLst>
                              <p:par>
                                <p:cTn id="68" presetID="22" presetClass="entr" presetSubtype="1" fill="hold" grpId="0" nodeType="after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up)">
                                      <p:cBhvr>
                                        <p:cTn id="70" dur="500"/>
                                        <p:tgtEl>
                                          <p:spTgt spid="37"/>
                                        </p:tgtEl>
                                      </p:cBhvr>
                                    </p:animEffect>
                                  </p:childTnLst>
                                </p:cTn>
                              </p:par>
                            </p:childTnLst>
                          </p:cTn>
                        </p:par>
                        <p:par>
                          <p:cTn id="71" fill="hold">
                            <p:stCondLst>
                              <p:cond delay="6500"/>
                            </p:stCondLst>
                            <p:childTnLst>
                              <p:par>
                                <p:cTn id="72" presetID="22" presetClass="entr" presetSubtype="1" fill="hold" grpId="0" nodeType="after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up)">
                                      <p:cBhvr>
                                        <p:cTn id="74" dur="500"/>
                                        <p:tgtEl>
                                          <p:spTgt spid="11"/>
                                        </p:tgtEl>
                                      </p:cBhvr>
                                    </p:animEffect>
                                  </p:childTnLst>
                                </p:cTn>
                              </p:par>
                            </p:childTnLst>
                          </p:cTn>
                        </p:par>
                        <p:par>
                          <p:cTn id="75" fill="hold">
                            <p:stCondLst>
                              <p:cond delay="7000"/>
                            </p:stCondLst>
                            <p:childTnLst>
                              <p:par>
                                <p:cTn id="76" presetID="22" presetClass="entr" presetSubtype="1" fill="hold" nodeType="after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wipe(up)">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 grpId="0" animBg="1"/>
      <p:bldP spid="3" grpId="0"/>
      <p:bldP spid="26" grpId="0" animBg="1"/>
      <p:bldP spid="4" grpId="0"/>
      <p:bldP spid="27" grpId="0" animBg="1"/>
      <p:bldP spid="5" grpId="0"/>
      <p:bldP spid="28" grpId="0" animBg="1"/>
      <p:bldP spid="9" grpId="0"/>
      <p:bldP spid="30" grpId="0" animBg="1"/>
      <p:bldP spid="10" grpId="0"/>
      <p:bldP spid="32" grpId="0"/>
      <p:bldP spid="33" grpId="0"/>
      <p:bldP spid="34" grpId="0"/>
      <p:bldP spid="35" grpId="0"/>
      <p:bldP spid="36" grpId="0"/>
      <p:bldP spid="37"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p:cNvSpPr txBox="1"/>
          <p:nvPr/>
        </p:nvSpPr>
        <p:spPr>
          <a:xfrm>
            <a:off x="4046120" y="8708775"/>
            <a:ext cx="7000358" cy="2308324"/>
          </a:xfrm>
          <a:prstGeom prst="rect">
            <a:avLst/>
          </a:prstGeom>
          <a:noFill/>
        </p:spPr>
        <p:txBody>
          <a:bodyPr wrap="square" rtlCol="0">
            <a:spAutoFit/>
          </a:bodyPr>
          <a:lstStyle/>
          <a:p>
            <a:pPr algn="ctr"/>
            <a:r>
              <a:rPr lang="en-US" sz="3600" b="1" dirty="0"/>
              <a:t>Of ND adults believe it is possible to reduce alcohol and other drug problems through prevention.</a:t>
            </a:r>
            <a:endParaRPr lang="en-US" sz="3600" baseline="30000" dirty="0"/>
          </a:p>
        </p:txBody>
      </p:sp>
      <p:grpSp>
        <p:nvGrpSpPr>
          <p:cNvPr id="28" name="Group 27">
            <a:extLst>
              <a:ext uri="{FF2B5EF4-FFF2-40B4-BE49-F238E27FC236}">
                <a16:creationId xmlns:a16="http://schemas.microsoft.com/office/drawing/2014/main" id="{EC0AB95F-3208-4996-8391-F819670D5F34}"/>
              </a:ext>
            </a:extLst>
          </p:cNvPr>
          <p:cNvGrpSpPr/>
          <p:nvPr/>
        </p:nvGrpSpPr>
        <p:grpSpPr>
          <a:xfrm>
            <a:off x="4980505" y="3415991"/>
            <a:ext cx="5131588" cy="5042535"/>
            <a:chOff x="5163240" y="1770857"/>
            <a:chExt cx="2462882" cy="2420141"/>
          </a:xfrm>
        </p:grpSpPr>
        <p:graphicFrame>
          <p:nvGraphicFramePr>
            <p:cNvPr id="29" name="Chart 28">
              <a:extLst>
                <a:ext uri="{FF2B5EF4-FFF2-40B4-BE49-F238E27FC236}">
                  <a16:creationId xmlns:a16="http://schemas.microsoft.com/office/drawing/2014/main" id="{D3F80A99-509F-476B-AE8E-B4D2CC03E064}"/>
                </a:ext>
              </a:extLst>
            </p:cNvPr>
            <p:cNvGraphicFramePr/>
            <p:nvPr>
              <p:extLst>
                <p:ext uri="{D42A27DB-BD31-4B8C-83A1-F6EECF244321}">
                  <p14:modId xmlns:p14="http://schemas.microsoft.com/office/powerpoint/2010/main" val="2738244014"/>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tangle 29">
              <a:extLst>
                <a:ext uri="{FF2B5EF4-FFF2-40B4-BE49-F238E27FC236}">
                  <a16:creationId xmlns:a16="http://schemas.microsoft.com/office/drawing/2014/main" id="{E8BD51FD-467E-47A5-B6A3-EC97D2BC109C}"/>
                </a:ext>
              </a:extLst>
            </p:cNvPr>
            <p:cNvSpPr/>
            <p:nvPr/>
          </p:nvSpPr>
          <p:spPr>
            <a:xfrm>
              <a:off x="5731040" y="2692879"/>
              <a:ext cx="1327290" cy="576092"/>
            </a:xfrm>
            <a:prstGeom prst="rect">
              <a:avLst/>
            </a:prstGeom>
          </p:spPr>
          <p:txBody>
            <a:bodyPr wrap="none" anchor="ctr">
              <a:spAutoFit/>
            </a:bodyPr>
            <a:lstStyle/>
            <a:p>
              <a:pPr algn="ctr"/>
              <a:r>
                <a:rPr lang="en-US" sz="7200" b="1" spc="-150" dirty="0">
                  <a:solidFill>
                    <a:srgbClr val="56C2B4"/>
                  </a:solidFill>
                </a:rPr>
                <a:t>70.5%</a:t>
              </a:r>
            </a:p>
          </p:txBody>
        </p:sp>
      </p:grpSp>
      <p:sp>
        <p:nvSpPr>
          <p:cNvPr id="32" name="TextBox 31">
            <a:extLst>
              <a:ext uri="{FF2B5EF4-FFF2-40B4-BE49-F238E27FC236}">
                <a16:creationId xmlns:a16="http://schemas.microsoft.com/office/drawing/2014/main" id="{5F1010D4-20BA-4D63-B939-F5C61B63440C}"/>
              </a:ext>
            </a:extLst>
          </p:cNvPr>
          <p:cNvSpPr txBox="1"/>
          <p:nvPr/>
        </p:nvSpPr>
        <p:spPr>
          <a:xfrm>
            <a:off x="13018670" y="8708775"/>
            <a:ext cx="7000358" cy="1754326"/>
          </a:xfrm>
          <a:prstGeom prst="rect">
            <a:avLst/>
          </a:prstGeom>
          <a:noFill/>
        </p:spPr>
        <p:txBody>
          <a:bodyPr wrap="square" rtlCol="0">
            <a:spAutoFit/>
          </a:bodyPr>
          <a:lstStyle/>
          <a:p>
            <a:pPr algn="ctr"/>
            <a:r>
              <a:rPr lang="en-US" sz="3600" b="1" dirty="0"/>
              <a:t>Of ND adults believe that prevention programs are a good investment.</a:t>
            </a:r>
            <a:endParaRPr lang="en-US" sz="3600" baseline="30000" dirty="0"/>
          </a:p>
        </p:txBody>
      </p:sp>
      <p:grpSp>
        <p:nvGrpSpPr>
          <p:cNvPr id="33" name="Group 32">
            <a:extLst>
              <a:ext uri="{FF2B5EF4-FFF2-40B4-BE49-F238E27FC236}">
                <a16:creationId xmlns:a16="http://schemas.microsoft.com/office/drawing/2014/main" id="{92DC413A-9958-47FA-96E5-B5D73F2B73CB}"/>
              </a:ext>
            </a:extLst>
          </p:cNvPr>
          <p:cNvGrpSpPr/>
          <p:nvPr/>
        </p:nvGrpSpPr>
        <p:grpSpPr>
          <a:xfrm>
            <a:off x="13953055" y="3415991"/>
            <a:ext cx="5131588" cy="5042535"/>
            <a:chOff x="5163240" y="1770857"/>
            <a:chExt cx="2462882" cy="2420141"/>
          </a:xfrm>
        </p:grpSpPr>
        <p:graphicFrame>
          <p:nvGraphicFramePr>
            <p:cNvPr id="34" name="Chart 33">
              <a:extLst>
                <a:ext uri="{FF2B5EF4-FFF2-40B4-BE49-F238E27FC236}">
                  <a16:creationId xmlns:a16="http://schemas.microsoft.com/office/drawing/2014/main" id="{CE12DFE3-8A08-4216-A2BC-A666B49747C5}"/>
                </a:ext>
              </a:extLst>
            </p:cNvPr>
            <p:cNvGraphicFramePr/>
            <p:nvPr>
              <p:extLst>
                <p:ext uri="{D42A27DB-BD31-4B8C-83A1-F6EECF244321}">
                  <p14:modId xmlns:p14="http://schemas.microsoft.com/office/powerpoint/2010/main" val="3333725047"/>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35" name="Rectangle 34">
              <a:extLst>
                <a:ext uri="{FF2B5EF4-FFF2-40B4-BE49-F238E27FC236}">
                  <a16:creationId xmlns:a16="http://schemas.microsoft.com/office/drawing/2014/main" id="{14E5973E-EF94-4353-8DEE-AE8B19A87E70}"/>
                </a:ext>
              </a:extLst>
            </p:cNvPr>
            <p:cNvSpPr/>
            <p:nvPr/>
          </p:nvSpPr>
          <p:spPr>
            <a:xfrm>
              <a:off x="5978772" y="2781509"/>
              <a:ext cx="831826" cy="398833"/>
            </a:xfrm>
            <a:prstGeom prst="rect">
              <a:avLst/>
            </a:prstGeom>
          </p:spPr>
          <p:txBody>
            <a:bodyPr wrap="none" anchor="ctr">
              <a:spAutoFit/>
            </a:bodyPr>
            <a:lstStyle/>
            <a:p>
              <a:pPr algn="ctr"/>
              <a:r>
                <a:rPr lang="en-US" sz="7200" b="1" spc="-150" dirty="0">
                  <a:solidFill>
                    <a:srgbClr val="56C2B4"/>
                  </a:solidFill>
                </a:rPr>
                <a:t>71.7%</a:t>
              </a:r>
            </a:p>
          </p:txBody>
        </p:sp>
      </p:grpSp>
      <p:sp>
        <p:nvSpPr>
          <p:cNvPr id="12" name="Title 1">
            <a:extLst>
              <a:ext uri="{FF2B5EF4-FFF2-40B4-BE49-F238E27FC236}">
                <a16:creationId xmlns:a16="http://schemas.microsoft.com/office/drawing/2014/main" id="{BEE6A101-BFBD-4819-8249-EF24D9311267}"/>
              </a:ext>
            </a:extLst>
          </p:cNvPr>
          <p:cNvSpPr txBox="1">
            <a:spLocks/>
          </p:cNvSpPr>
          <p:nvPr/>
        </p:nvSpPr>
        <p:spPr>
          <a:xfrm>
            <a:off x="1124393" y="961730"/>
            <a:ext cx="15194130" cy="862156"/>
          </a:xfrm>
          <a:prstGeom prst="rect">
            <a:avLst/>
          </a:prstGeom>
        </p:spPr>
        <p:txBody>
          <a:bodyPr/>
          <a:lstStyle>
            <a:lvl1pPr algn="l" defTabSz="1828434"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mn-lt"/>
              </a:rPr>
              <a:t>Alcohol: </a:t>
            </a:r>
            <a:r>
              <a:rPr lang="en-US" b="1" dirty="0">
                <a:latin typeface="+mn-lt"/>
              </a:rPr>
              <a:t>Prevention Works</a:t>
            </a:r>
          </a:p>
        </p:txBody>
      </p:sp>
      <p:sp>
        <p:nvSpPr>
          <p:cNvPr id="13" name="Rounded Rectangle 24">
            <a:extLst>
              <a:ext uri="{FF2B5EF4-FFF2-40B4-BE49-F238E27FC236}">
                <a16:creationId xmlns:a16="http://schemas.microsoft.com/office/drawing/2014/main" id="{C51821BA-334C-49CC-938B-D23BDB1FB253}"/>
              </a:ext>
            </a:extLst>
          </p:cNvPr>
          <p:cNvSpPr/>
          <p:nvPr/>
        </p:nvSpPr>
        <p:spPr>
          <a:xfrm rot="5400000">
            <a:off x="10644713" y="1274496"/>
            <a:ext cx="1297590" cy="236625"/>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1F7A0C3-8D07-47A7-ADAD-6BAE02DC31FA}"/>
              </a:ext>
            </a:extLst>
          </p:cNvPr>
          <p:cNvSpPr txBox="1"/>
          <p:nvPr/>
        </p:nvSpPr>
        <p:spPr>
          <a:xfrm>
            <a:off x="7546299" y="13113070"/>
            <a:ext cx="16520325" cy="400110"/>
          </a:xfrm>
          <a:prstGeom prst="rect">
            <a:avLst/>
          </a:prstGeom>
          <a:noFill/>
        </p:spPr>
        <p:txBody>
          <a:bodyPr wrap="square" rtlCol="0">
            <a:spAutoFit/>
          </a:bodyPr>
          <a:lstStyle/>
          <a:p>
            <a:pPr algn="r"/>
            <a:r>
              <a:rPr lang="en-US" sz="2000" spc="-150" dirty="0">
                <a:solidFill>
                  <a:srgbClr val="33756A"/>
                </a:solidFill>
              </a:rPr>
              <a:t>ND Community Readiness Survey (CRS), 2017</a:t>
            </a:r>
          </a:p>
        </p:txBody>
      </p:sp>
    </p:spTree>
    <p:extLst>
      <p:ext uri="{BB962C8B-B14F-4D97-AF65-F5344CB8AC3E}">
        <p14:creationId xmlns:p14="http://schemas.microsoft.com/office/powerpoint/2010/main" val="274527605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500"/>
                                        <p:tgtEl>
                                          <p:spTgt spid="2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wipe(up)">
                                      <p:cBhvr>
                                        <p:cTn id="15" dur="500"/>
                                        <p:tgtEl>
                                          <p:spTgt spid="32">
                                            <p:txEl>
                                              <p:pRg st="0" end="0"/>
                                            </p:txEl>
                                          </p:spTgt>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heel(1)">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B60198-21F2-44D2-9EA7-D6EC76E8B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6994" y="-2200220"/>
            <a:ext cx="24433225" cy="16288816"/>
          </a:xfrm>
          <a:prstGeom prst="rect">
            <a:avLst/>
          </a:prstGeom>
        </p:spPr>
      </p:pic>
      <p:sp>
        <p:nvSpPr>
          <p:cNvPr id="7" name="Isosceles Triangle 6">
            <a:extLst>
              <a:ext uri="{FF2B5EF4-FFF2-40B4-BE49-F238E27FC236}">
                <a16:creationId xmlns:a16="http://schemas.microsoft.com/office/drawing/2014/main" id="{4674075E-5EA9-4BBA-AE9F-2AC1854283EA}"/>
              </a:ext>
            </a:extLst>
          </p:cNvPr>
          <p:cNvSpPr/>
          <p:nvPr/>
        </p:nvSpPr>
        <p:spPr>
          <a:xfrm rot="16200000">
            <a:off x="15788511" y="4053946"/>
            <a:ext cx="9199802" cy="7930864"/>
          </a:xfrm>
          <a:prstGeom prst="triangle">
            <a:avLst/>
          </a:prstGeom>
          <a:solidFill>
            <a:srgbClr val="33756A">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B7F02B-C945-4753-87B5-BC8FAE158C30}"/>
              </a:ext>
            </a:extLst>
          </p:cNvPr>
          <p:cNvSpPr/>
          <p:nvPr/>
        </p:nvSpPr>
        <p:spPr>
          <a:xfrm>
            <a:off x="-1" y="0"/>
            <a:ext cx="28678909" cy="13716000"/>
          </a:xfrm>
          <a:custGeom>
            <a:avLst/>
            <a:gdLst>
              <a:gd name="connsiteX0" fmla="*/ 0 w 24379238"/>
              <a:gd name="connsiteY0" fmla="*/ 0 h 16334509"/>
              <a:gd name="connsiteX1" fmla="*/ 24379238 w 24379238"/>
              <a:gd name="connsiteY1" fmla="*/ 0 h 16334509"/>
              <a:gd name="connsiteX2" fmla="*/ 24379238 w 24379238"/>
              <a:gd name="connsiteY2" fmla="*/ 16334509 h 16334509"/>
              <a:gd name="connsiteX3" fmla="*/ 0 w 24379238"/>
              <a:gd name="connsiteY3" fmla="*/ 16334509 h 16334509"/>
              <a:gd name="connsiteX4" fmla="*/ 0 w 24379238"/>
              <a:gd name="connsiteY4" fmla="*/ 0 h 16334509"/>
              <a:gd name="connsiteX0" fmla="*/ 0 w 24379238"/>
              <a:gd name="connsiteY0" fmla="*/ 0 h 16334509"/>
              <a:gd name="connsiteX1" fmla="*/ 11723110 w 24379238"/>
              <a:gd name="connsiteY1" fmla="*/ 7772400 h 16334509"/>
              <a:gd name="connsiteX2" fmla="*/ 24379238 w 24379238"/>
              <a:gd name="connsiteY2" fmla="*/ 16334509 h 16334509"/>
              <a:gd name="connsiteX3" fmla="*/ 0 w 24379238"/>
              <a:gd name="connsiteY3" fmla="*/ 16334509 h 16334509"/>
              <a:gd name="connsiteX4" fmla="*/ 0 w 24379238"/>
              <a:gd name="connsiteY4" fmla="*/ 0 h 1633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9238" h="16334509">
                <a:moveTo>
                  <a:pt x="0" y="0"/>
                </a:moveTo>
                <a:lnTo>
                  <a:pt x="11723110" y="7772400"/>
                </a:lnTo>
                <a:lnTo>
                  <a:pt x="24379238" y="16334509"/>
                </a:lnTo>
                <a:lnTo>
                  <a:pt x="0" y="16334509"/>
                </a:lnTo>
                <a:lnTo>
                  <a:pt x="0" y="0"/>
                </a:lnTo>
                <a:close/>
              </a:path>
            </a:pathLst>
          </a:cu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56C2B4"/>
                </a:solidFill>
              </a:rPr>
              <a:t> </a:t>
            </a:r>
          </a:p>
        </p:txBody>
      </p:sp>
      <p:sp>
        <p:nvSpPr>
          <p:cNvPr id="12" name="TextBox 11">
            <a:extLst>
              <a:ext uri="{FF2B5EF4-FFF2-40B4-BE49-F238E27FC236}">
                <a16:creationId xmlns:a16="http://schemas.microsoft.com/office/drawing/2014/main" id="{C1C3D640-AD14-4C6D-AED8-DC3A6DD438A7}"/>
              </a:ext>
            </a:extLst>
          </p:cNvPr>
          <p:cNvSpPr txBox="1"/>
          <p:nvPr/>
        </p:nvSpPr>
        <p:spPr>
          <a:xfrm>
            <a:off x="4229103" y="8080337"/>
            <a:ext cx="14297990" cy="1938992"/>
          </a:xfrm>
          <a:prstGeom prst="rect">
            <a:avLst/>
          </a:prstGeom>
          <a:noFill/>
        </p:spPr>
        <p:txBody>
          <a:bodyPr wrap="square" rtlCol="0">
            <a:spAutoFit/>
          </a:bodyPr>
          <a:lstStyle/>
          <a:p>
            <a:r>
              <a:rPr lang="en-US" sz="1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Tobacco</a:t>
            </a:r>
            <a:endParaRPr lang="en-US" sz="120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8" name="Graphic 7">
            <a:extLst>
              <a:ext uri="{FF2B5EF4-FFF2-40B4-BE49-F238E27FC236}">
                <a16:creationId xmlns:a16="http://schemas.microsoft.com/office/drawing/2014/main" id="{5B1151B0-A22E-4D34-9899-561933C084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3473" y="8219665"/>
            <a:ext cx="2629390" cy="1323975"/>
          </a:xfrm>
          <a:prstGeom prst="rect">
            <a:avLst/>
          </a:prstGeom>
        </p:spPr>
      </p:pic>
    </p:spTree>
    <p:extLst>
      <p:ext uri="{BB962C8B-B14F-4D97-AF65-F5344CB8AC3E}">
        <p14:creationId xmlns:p14="http://schemas.microsoft.com/office/powerpoint/2010/main" val="816057988"/>
      </p:ext>
    </p:extLst>
  </p:cSld>
  <p:clrMapOvr>
    <a:masterClrMapping/>
  </p:clrMapOvr>
  <p:transition spd="slow" advClick="0">
    <p:random/>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Tobacco: </a:t>
            </a:r>
            <a:r>
              <a:rPr lang="en-US" b="1" dirty="0"/>
              <a:t>Youth</a:t>
            </a:r>
            <a:endParaRPr lang="en-US" dirty="0"/>
          </a:p>
        </p:txBody>
      </p:sp>
      <p:sp>
        <p:nvSpPr>
          <p:cNvPr id="14" name="Rounded Rectangle 13"/>
          <p:cNvSpPr/>
          <p:nvPr/>
        </p:nvSpPr>
        <p:spPr>
          <a:xfrm rot="10800000">
            <a:off x="10445939" y="2693677"/>
            <a:ext cx="3487361" cy="236625"/>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44D0093-DAB3-4112-A501-BC974614409C}"/>
              </a:ext>
            </a:extLst>
          </p:cNvPr>
          <p:cNvSpPr txBox="1"/>
          <p:nvPr/>
        </p:nvSpPr>
        <p:spPr>
          <a:xfrm>
            <a:off x="6730448" y="9307976"/>
            <a:ext cx="4441134" cy="2246769"/>
          </a:xfrm>
          <a:prstGeom prst="rect">
            <a:avLst/>
          </a:prstGeom>
          <a:noFill/>
        </p:spPr>
        <p:txBody>
          <a:bodyPr wrap="square" rtlCol="0">
            <a:spAutoFit/>
          </a:bodyPr>
          <a:lstStyle/>
          <a:p>
            <a:r>
              <a:rPr lang="en-US" sz="2800" dirty="0"/>
              <a:t>of ND </a:t>
            </a:r>
            <a:r>
              <a:rPr lang="en-US" sz="2800" b="1" dirty="0"/>
              <a:t>middle school</a:t>
            </a:r>
            <a:r>
              <a:rPr lang="en-US" sz="2800" dirty="0"/>
              <a:t> students report trying </a:t>
            </a:r>
            <a:r>
              <a:rPr lang="en-US" sz="2800" b="1" dirty="0"/>
              <a:t>cigarette smoking </a:t>
            </a:r>
            <a:r>
              <a:rPr lang="en-US" sz="2800" dirty="0"/>
              <a:t>(even one or two puffs) at one point in their life.</a:t>
            </a:r>
            <a:endParaRPr lang="en-US" sz="2800" baseline="30000" dirty="0"/>
          </a:p>
        </p:txBody>
      </p:sp>
      <p:grpSp>
        <p:nvGrpSpPr>
          <p:cNvPr id="15" name="Group 14">
            <a:extLst>
              <a:ext uri="{FF2B5EF4-FFF2-40B4-BE49-F238E27FC236}">
                <a16:creationId xmlns:a16="http://schemas.microsoft.com/office/drawing/2014/main" id="{7E925A8A-E8A9-4A30-9016-B8FD2B543184}"/>
              </a:ext>
            </a:extLst>
          </p:cNvPr>
          <p:cNvGrpSpPr/>
          <p:nvPr/>
        </p:nvGrpSpPr>
        <p:grpSpPr>
          <a:xfrm>
            <a:off x="2675232" y="8356569"/>
            <a:ext cx="3784369" cy="3718695"/>
            <a:chOff x="5163240" y="1770857"/>
            <a:chExt cx="2462882" cy="2420141"/>
          </a:xfrm>
        </p:grpSpPr>
        <p:graphicFrame>
          <p:nvGraphicFramePr>
            <p:cNvPr id="16" name="Chart 15">
              <a:extLst>
                <a:ext uri="{FF2B5EF4-FFF2-40B4-BE49-F238E27FC236}">
                  <a16:creationId xmlns:a16="http://schemas.microsoft.com/office/drawing/2014/main" id="{B38AE002-F796-45D2-BFBB-E7723A8B9AC2}"/>
                </a:ext>
              </a:extLst>
            </p:cNvPr>
            <p:cNvGraphicFramePr/>
            <p:nvPr>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C87BF059-58BE-4984-AFAE-C6FFA08CCE76}"/>
                </a:ext>
              </a:extLst>
            </p:cNvPr>
            <p:cNvSpPr/>
            <p:nvPr/>
          </p:nvSpPr>
          <p:spPr>
            <a:xfrm>
              <a:off x="5640318" y="2650427"/>
              <a:ext cx="1508734" cy="660997"/>
            </a:xfrm>
            <a:prstGeom prst="rect">
              <a:avLst/>
            </a:prstGeom>
          </p:spPr>
          <p:txBody>
            <a:bodyPr wrap="none" anchor="ctr">
              <a:spAutoFit/>
            </a:bodyPr>
            <a:lstStyle/>
            <a:p>
              <a:pPr algn="ctr"/>
              <a:r>
                <a:rPr lang="en-US" sz="6000" b="1" spc="-150" dirty="0">
                  <a:solidFill>
                    <a:srgbClr val="56C2B4"/>
                  </a:solidFill>
                </a:rPr>
                <a:t>10.9%</a:t>
              </a:r>
            </a:p>
          </p:txBody>
        </p:sp>
      </p:grpSp>
      <p:grpSp>
        <p:nvGrpSpPr>
          <p:cNvPr id="18" name="Group 17">
            <a:extLst>
              <a:ext uri="{FF2B5EF4-FFF2-40B4-BE49-F238E27FC236}">
                <a16:creationId xmlns:a16="http://schemas.microsoft.com/office/drawing/2014/main" id="{A9A56991-8A20-4A41-A07B-D76AF09157DF}"/>
              </a:ext>
            </a:extLst>
          </p:cNvPr>
          <p:cNvGrpSpPr/>
          <p:nvPr/>
        </p:nvGrpSpPr>
        <p:grpSpPr>
          <a:xfrm>
            <a:off x="12926670" y="8356569"/>
            <a:ext cx="3784369" cy="3718695"/>
            <a:chOff x="5163240" y="1770857"/>
            <a:chExt cx="2462882" cy="2420141"/>
          </a:xfrm>
        </p:grpSpPr>
        <p:graphicFrame>
          <p:nvGraphicFramePr>
            <p:cNvPr id="19" name="Chart 18">
              <a:extLst>
                <a:ext uri="{FF2B5EF4-FFF2-40B4-BE49-F238E27FC236}">
                  <a16:creationId xmlns:a16="http://schemas.microsoft.com/office/drawing/2014/main" id="{6A8B4CBE-5084-4956-8F8A-C6E0C5ED5900}"/>
                </a:ext>
              </a:extLst>
            </p:cNvPr>
            <p:cNvGraphicFramePr/>
            <p:nvPr>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19">
              <a:extLst>
                <a:ext uri="{FF2B5EF4-FFF2-40B4-BE49-F238E27FC236}">
                  <a16:creationId xmlns:a16="http://schemas.microsoft.com/office/drawing/2014/main" id="{84395180-2F3B-40CC-9F21-0E4CDF63EA51}"/>
                </a:ext>
              </a:extLst>
            </p:cNvPr>
            <p:cNvSpPr/>
            <p:nvPr/>
          </p:nvSpPr>
          <p:spPr>
            <a:xfrm>
              <a:off x="5640319" y="2650427"/>
              <a:ext cx="1508734" cy="660997"/>
            </a:xfrm>
            <a:prstGeom prst="rect">
              <a:avLst/>
            </a:prstGeom>
          </p:spPr>
          <p:txBody>
            <a:bodyPr wrap="none" anchor="ctr">
              <a:spAutoFit/>
            </a:bodyPr>
            <a:lstStyle/>
            <a:p>
              <a:pPr algn="ctr"/>
              <a:r>
                <a:rPr lang="en-US" sz="6000" b="1" spc="-150" dirty="0">
                  <a:solidFill>
                    <a:srgbClr val="56C2B4"/>
                  </a:solidFill>
                </a:rPr>
                <a:t>13.1%</a:t>
              </a:r>
            </a:p>
          </p:txBody>
        </p:sp>
      </p:grpSp>
      <p:sp>
        <p:nvSpPr>
          <p:cNvPr id="21" name="TextBox 20">
            <a:extLst>
              <a:ext uri="{FF2B5EF4-FFF2-40B4-BE49-F238E27FC236}">
                <a16:creationId xmlns:a16="http://schemas.microsoft.com/office/drawing/2014/main" id="{E7CA0712-87DA-4E4E-A248-E59DCA606231}"/>
              </a:ext>
            </a:extLst>
          </p:cNvPr>
          <p:cNvSpPr txBox="1"/>
          <p:nvPr/>
        </p:nvSpPr>
        <p:spPr>
          <a:xfrm>
            <a:off x="17021369" y="9092528"/>
            <a:ext cx="4682637" cy="2246769"/>
          </a:xfrm>
          <a:prstGeom prst="rect">
            <a:avLst/>
          </a:prstGeom>
          <a:noFill/>
        </p:spPr>
        <p:txBody>
          <a:bodyPr wrap="square" rtlCol="0">
            <a:spAutoFit/>
          </a:bodyPr>
          <a:lstStyle/>
          <a:p>
            <a:r>
              <a:rPr lang="en-US" sz="2800" dirty="0"/>
              <a:t>of ND </a:t>
            </a:r>
            <a:r>
              <a:rPr lang="en-US" sz="2800" b="1" dirty="0"/>
              <a:t>middle school</a:t>
            </a:r>
            <a:r>
              <a:rPr lang="en-US" sz="2800" dirty="0"/>
              <a:t> students report using </a:t>
            </a:r>
            <a:r>
              <a:rPr lang="en-US" sz="2800" b="1" dirty="0"/>
              <a:t>electronic vapor products </a:t>
            </a:r>
            <a:r>
              <a:rPr lang="en-US" sz="2800" dirty="0"/>
              <a:t>at one point in their life.</a:t>
            </a:r>
            <a:endParaRPr lang="en-US" sz="2800" baseline="30000" dirty="0"/>
          </a:p>
        </p:txBody>
      </p:sp>
      <p:grpSp>
        <p:nvGrpSpPr>
          <p:cNvPr id="22" name="Group 21">
            <a:extLst>
              <a:ext uri="{FF2B5EF4-FFF2-40B4-BE49-F238E27FC236}">
                <a16:creationId xmlns:a16="http://schemas.microsoft.com/office/drawing/2014/main" id="{1EA417EE-2C4C-4D09-8814-2C07C7D209B3}"/>
              </a:ext>
            </a:extLst>
          </p:cNvPr>
          <p:cNvGrpSpPr/>
          <p:nvPr/>
        </p:nvGrpSpPr>
        <p:grpSpPr>
          <a:xfrm>
            <a:off x="3468817" y="3891192"/>
            <a:ext cx="17441604" cy="3348937"/>
            <a:chOff x="2695074" y="3827115"/>
            <a:chExt cx="20463192" cy="4331625"/>
          </a:xfrm>
        </p:grpSpPr>
        <p:pic>
          <p:nvPicPr>
            <p:cNvPr id="4" name="Picture 3">
              <a:extLst>
                <a:ext uri="{FF2B5EF4-FFF2-40B4-BE49-F238E27FC236}">
                  <a16:creationId xmlns:a16="http://schemas.microsoft.com/office/drawing/2014/main" id="{AA3134AA-3951-48D7-81DB-E34F8985DD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5074" y="3827115"/>
              <a:ext cx="20463192" cy="4331625"/>
            </a:xfrm>
            <a:prstGeom prst="rect">
              <a:avLst/>
            </a:prstGeom>
          </p:spPr>
        </p:pic>
        <p:sp>
          <p:nvSpPr>
            <p:cNvPr id="2" name="Rectangle 1">
              <a:extLst>
                <a:ext uri="{FF2B5EF4-FFF2-40B4-BE49-F238E27FC236}">
                  <a16:creationId xmlns:a16="http://schemas.microsoft.com/office/drawing/2014/main" id="{7A5041F3-C31E-4A93-9EA0-6F7060B3B81D}"/>
                </a:ext>
              </a:extLst>
            </p:cNvPr>
            <p:cNvSpPr/>
            <p:nvPr/>
          </p:nvSpPr>
          <p:spPr>
            <a:xfrm>
              <a:off x="21624530" y="6648523"/>
              <a:ext cx="201801" cy="567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A576AED6-729B-4221-9000-C428748490FA}"/>
              </a:ext>
            </a:extLst>
          </p:cNvPr>
          <p:cNvSpPr txBox="1"/>
          <p:nvPr/>
        </p:nvSpPr>
        <p:spPr>
          <a:xfrm>
            <a:off x="7717830" y="12914706"/>
            <a:ext cx="16520325" cy="707886"/>
          </a:xfrm>
          <a:prstGeom prst="rect">
            <a:avLst/>
          </a:prstGeom>
          <a:noFill/>
        </p:spPr>
        <p:txBody>
          <a:bodyPr wrap="square" rtlCol="0">
            <a:spAutoFit/>
          </a:bodyPr>
          <a:lstStyle/>
          <a:p>
            <a:pPr algn="r"/>
            <a:r>
              <a:rPr lang="en-US" sz="2000" spc="-150" dirty="0">
                <a:solidFill>
                  <a:srgbClr val="33756A"/>
                </a:solidFill>
              </a:rPr>
              <a:t>ND Community Readiness Survey (CRS), 2017</a:t>
            </a:r>
          </a:p>
          <a:p>
            <a:pPr algn="r"/>
            <a:r>
              <a:rPr lang="en-US" sz="2000" spc="-150" dirty="0">
                <a:solidFill>
                  <a:srgbClr val="33756A"/>
                </a:solidFill>
              </a:rPr>
              <a:t>ND Youth Risk Behavior Survey (YRBS), 2017</a:t>
            </a:r>
          </a:p>
        </p:txBody>
      </p:sp>
    </p:spTree>
    <p:extLst>
      <p:ext uri="{BB962C8B-B14F-4D97-AF65-F5344CB8AC3E}">
        <p14:creationId xmlns:p14="http://schemas.microsoft.com/office/powerpoint/2010/main" val="174993999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500"/>
                                        <p:tgtEl>
                                          <p:spTgt spid="1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Tobacco:</a:t>
            </a:r>
            <a:r>
              <a:rPr lang="en-US" dirty="0"/>
              <a:t> </a:t>
            </a:r>
            <a:r>
              <a:rPr lang="en-US" b="1" dirty="0"/>
              <a:t>Youth</a:t>
            </a:r>
          </a:p>
        </p:txBody>
      </p:sp>
      <p:sp>
        <p:nvSpPr>
          <p:cNvPr id="14" name="Rounded Rectangle 13"/>
          <p:cNvSpPr/>
          <p:nvPr/>
        </p:nvSpPr>
        <p:spPr>
          <a:xfrm rot="10800000">
            <a:off x="10445939" y="2693677"/>
            <a:ext cx="3487361" cy="236625"/>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79D1073-9DA6-424E-ACF0-AEE964FD98E9}"/>
              </a:ext>
            </a:extLst>
          </p:cNvPr>
          <p:cNvGrpSpPr/>
          <p:nvPr/>
        </p:nvGrpSpPr>
        <p:grpSpPr>
          <a:xfrm>
            <a:off x="1700508" y="4356416"/>
            <a:ext cx="3389406" cy="3330586"/>
            <a:chOff x="5163240" y="1770857"/>
            <a:chExt cx="2462882" cy="2420141"/>
          </a:xfrm>
        </p:grpSpPr>
        <p:graphicFrame>
          <p:nvGraphicFramePr>
            <p:cNvPr id="13" name="Chart 12">
              <a:extLst>
                <a:ext uri="{FF2B5EF4-FFF2-40B4-BE49-F238E27FC236}">
                  <a16:creationId xmlns:a16="http://schemas.microsoft.com/office/drawing/2014/main" id="{7FD11CF7-EFB1-4FF5-8CFC-67A10A6C40C9}"/>
                </a:ext>
              </a:extLst>
            </p:cNvPr>
            <p:cNvGraphicFramePr/>
            <p:nvPr>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id="{DC94C1AA-9D1A-4439-A8A7-36EBF93F54BE}"/>
                </a:ext>
              </a:extLst>
            </p:cNvPr>
            <p:cNvSpPr/>
            <p:nvPr/>
          </p:nvSpPr>
          <p:spPr>
            <a:xfrm>
              <a:off x="5620555" y="2639870"/>
              <a:ext cx="1548264" cy="682112"/>
            </a:xfrm>
            <a:prstGeom prst="rect">
              <a:avLst/>
            </a:prstGeom>
          </p:spPr>
          <p:txBody>
            <a:bodyPr wrap="none" anchor="ctr">
              <a:spAutoFit/>
            </a:bodyPr>
            <a:lstStyle/>
            <a:p>
              <a:pPr algn="ctr"/>
              <a:r>
                <a:rPr lang="en-US" sz="5500" b="1" spc="-150" dirty="0">
                  <a:solidFill>
                    <a:srgbClr val="56C2B4"/>
                  </a:solidFill>
                </a:rPr>
                <a:t>28.8%</a:t>
              </a:r>
            </a:p>
          </p:txBody>
        </p:sp>
      </p:grpSp>
      <p:grpSp>
        <p:nvGrpSpPr>
          <p:cNvPr id="16" name="Group 15">
            <a:extLst>
              <a:ext uri="{FF2B5EF4-FFF2-40B4-BE49-F238E27FC236}">
                <a16:creationId xmlns:a16="http://schemas.microsoft.com/office/drawing/2014/main" id="{CF1996AB-9A4B-4C99-A4C8-784D1708AE3E}"/>
              </a:ext>
            </a:extLst>
          </p:cNvPr>
          <p:cNvGrpSpPr/>
          <p:nvPr/>
        </p:nvGrpSpPr>
        <p:grpSpPr>
          <a:xfrm>
            <a:off x="1700508" y="7970034"/>
            <a:ext cx="3389406" cy="3330586"/>
            <a:chOff x="5163240" y="1770857"/>
            <a:chExt cx="2462882" cy="2420141"/>
          </a:xfrm>
        </p:grpSpPr>
        <p:graphicFrame>
          <p:nvGraphicFramePr>
            <p:cNvPr id="17" name="Chart 16">
              <a:extLst>
                <a:ext uri="{FF2B5EF4-FFF2-40B4-BE49-F238E27FC236}">
                  <a16:creationId xmlns:a16="http://schemas.microsoft.com/office/drawing/2014/main" id="{B71C6CA8-CD8A-4B56-A807-8688C0D12942}"/>
                </a:ext>
              </a:extLst>
            </p:cNvPr>
            <p:cNvGraphicFramePr/>
            <p:nvPr>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a:extLst>
                <a:ext uri="{FF2B5EF4-FFF2-40B4-BE49-F238E27FC236}">
                  <a16:creationId xmlns:a16="http://schemas.microsoft.com/office/drawing/2014/main" id="{8717F04E-707C-41AA-B5F5-0C6B619BC1DD}"/>
                </a:ext>
              </a:extLst>
            </p:cNvPr>
            <p:cNvSpPr/>
            <p:nvPr/>
          </p:nvSpPr>
          <p:spPr>
            <a:xfrm>
              <a:off x="5620555" y="2639870"/>
              <a:ext cx="1548264" cy="682112"/>
            </a:xfrm>
            <a:prstGeom prst="rect">
              <a:avLst/>
            </a:prstGeom>
          </p:spPr>
          <p:txBody>
            <a:bodyPr wrap="none" anchor="ctr">
              <a:spAutoFit/>
            </a:bodyPr>
            <a:lstStyle/>
            <a:p>
              <a:pPr algn="ctr"/>
              <a:r>
                <a:rPr lang="en-US" sz="5500" b="1" spc="-150" dirty="0">
                  <a:solidFill>
                    <a:srgbClr val="56C2B4"/>
                  </a:solidFill>
                </a:rPr>
                <a:t>19.1%</a:t>
              </a:r>
            </a:p>
          </p:txBody>
        </p:sp>
      </p:grpSp>
      <p:grpSp>
        <p:nvGrpSpPr>
          <p:cNvPr id="20" name="Group 19">
            <a:extLst>
              <a:ext uri="{FF2B5EF4-FFF2-40B4-BE49-F238E27FC236}">
                <a16:creationId xmlns:a16="http://schemas.microsoft.com/office/drawing/2014/main" id="{9545E802-B969-46C1-B537-B125C46DE9BF}"/>
              </a:ext>
            </a:extLst>
          </p:cNvPr>
          <p:cNvGrpSpPr/>
          <p:nvPr/>
        </p:nvGrpSpPr>
        <p:grpSpPr>
          <a:xfrm>
            <a:off x="12100804" y="7838778"/>
            <a:ext cx="3389406" cy="3574050"/>
            <a:chOff x="5163240" y="1770857"/>
            <a:chExt cx="2462882" cy="2420141"/>
          </a:xfrm>
        </p:grpSpPr>
        <p:graphicFrame>
          <p:nvGraphicFramePr>
            <p:cNvPr id="21" name="Chart 20">
              <a:extLst>
                <a:ext uri="{FF2B5EF4-FFF2-40B4-BE49-F238E27FC236}">
                  <a16:creationId xmlns:a16="http://schemas.microsoft.com/office/drawing/2014/main" id="{D7D2D5F6-222D-478C-86F7-3F34139B3D4F}"/>
                </a:ext>
              </a:extLst>
            </p:cNvPr>
            <p:cNvGraphicFramePr/>
            <p:nvPr>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5"/>
            </a:graphicData>
          </a:graphic>
        </p:graphicFrame>
        <p:sp>
          <p:nvSpPr>
            <p:cNvPr id="22" name="Rectangle 21">
              <a:extLst>
                <a:ext uri="{FF2B5EF4-FFF2-40B4-BE49-F238E27FC236}">
                  <a16:creationId xmlns:a16="http://schemas.microsoft.com/office/drawing/2014/main" id="{2D652D54-540B-43E5-BC1A-39E10F6BB27D}"/>
                </a:ext>
              </a:extLst>
            </p:cNvPr>
            <p:cNvSpPr/>
            <p:nvPr/>
          </p:nvSpPr>
          <p:spPr>
            <a:xfrm>
              <a:off x="5825563" y="2663102"/>
              <a:ext cx="1138250" cy="635646"/>
            </a:xfrm>
            <a:prstGeom prst="rect">
              <a:avLst/>
            </a:prstGeom>
          </p:spPr>
          <p:txBody>
            <a:bodyPr wrap="none" anchor="ctr">
              <a:spAutoFit/>
            </a:bodyPr>
            <a:lstStyle/>
            <a:p>
              <a:pPr algn="ctr"/>
              <a:r>
                <a:rPr lang="en-US" sz="5500" b="1" spc="-150" dirty="0">
                  <a:solidFill>
                    <a:srgbClr val="56C2B4"/>
                  </a:solidFill>
                </a:rPr>
                <a:t>20%</a:t>
              </a:r>
            </a:p>
          </p:txBody>
        </p:sp>
      </p:grpSp>
      <p:sp>
        <p:nvSpPr>
          <p:cNvPr id="24" name="TextBox 23">
            <a:extLst>
              <a:ext uri="{FF2B5EF4-FFF2-40B4-BE49-F238E27FC236}">
                <a16:creationId xmlns:a16="http://schemas.microsoft.com/office/drawing/2014/main" id="{1144FDEC-A8B4-4534-998F-21C06538B83D}"/>
              </a:ext>
            </a:extLst>
          </p:cNvPr>
          <p:cNvSpPr txBox="1"/>
          <p:nvPr/>
        </p:nvSpPr>
        <p:spPr>
          <a:xfrm>
            <a:off x="5606749" y="5187984"/>
            <a:ext cx="4884611" cy="1384995"/>
          </a:xfrm>
          <a:prstGeom prst="rect">
            <a:avLst/>
          </a:prstGeom>
          <a:noFill/>
        </p:spPr>
        <p:txBody>
          <a:bodyPr wrap="square" rtlCol="0">
            <a:spAutoFit/>
          </a:bodyPr>
          <a:lstStyle/>
          <a:p>
            <a:r>
              <a:rPr lang="en-US" sz="2800" dirty="0"/>
              <a:t>of ND </a:t>
            </a:r>
            <a:r>
              <a:rPr lang="en-US" sz="2800" b="1" dirty="0"/>
              <a:t>high school </a:t>
            </a:r>
            <a:r>
              <a:rPr lang="en-US" sz="2800" dirty="0"/>
              <a:t>students report </a:t>
            </a:r>
            <a:r>
              <a:rPr lang="en-US" sz="2800" b="1" dirty="0"/>
              <a:t>current (in the past 30 days) use of tobacco</a:t>
            </a:r>
            <a:r>
              <a:rPr lang="en-US" sz="2800" dirty="0"/>
              <a:t>.</a:t>
            </a:r>
            <a:endParaRPr lang="en-US" sz="2800" baseline="30000" dirty="0"/>
          </a:p>
        </p:txBody>
      </p:sp>
      <p:sp>
        <p:nvSpPr>
          <p:cNvPr id="25" name="TextBox 24">
            <a:extLst>
              <a:ext uri="{FF2B5EF4-FFF2-40B4-BE49-F238E27FC236}">
                <a16:creationId xmlns:a16="http://schemas.microsoft.com/office/drawing/2014/main" id="{A63A2BC0-C54A-4921-A1D4-0457527C9224}"/>
              </a:ext>
            </a:extLst>
          </p:cNvPr>
          <p:cNvSpPr txBox="1"/>
          <p:nvPr/>
        </p:nvSpPr>
        <p:spPr>
          <a:xfrm>
            <a:off x="5461902" y="8882947"/>
            <a:ext cx="5625806" cy="1384995"/>
          </a:xfrm>
          <a:prstGeom prst="rect">
            <a:avLst/>
          </a:prstGeom>
          <a:noFill/>
        </p:spPr>
        <p:txBody>
          <a:bodyPr wrap="square" rtlCol="0">
            <a:spAutoFit/>
          </a:bodyPr>
          <a:lstStyle/>
          <a:p>
            <a:r>
              <a:rPr lang="en-US" sz="2800" dirty="0"/>
              <a:t>of ND </a:t>
            </a:r>
            <a:r>
              <a:rPr lang="en-US" sz="2800" b="1" dirty="0"/>
              <a:t>high school </a:t>
            </a:r>
            <a:r>
              <a:rPr lang="en-US" sz="2800" dirty="0"/>
              <a:t>students report current use of </a:t>
            </a:r>
            <a:r>
              <a:rPr lang="en-US" sz="2800" b="1" dirty="0"/>
              <a:t>electronic vapor products</a:t>
            </a:r>
            <a:r>
              <a:rPr lang="en-US" sz="2800" dirty="0"/>
              <a:t>.</a:t>
            </a:r>
            <a:endParaRPr lang="en-US" sz="2800" baseline="30000" dirty="0"/>
          </a:p>
        </p:txBody>
      </p:sp>
      <p:sp>
        <p:nvSpPr>
          <p:cNvPr id="26" name="TextBox 25">
            <a:extLst>
              <a:ext uri="{FF2B5EF4-FFF2-40B4-BE49-F238E27FC236}">
                <a16:creationId xmlns:a16="http://schemas.microsoft.com/office/drawing/2014/main" id="{0F14344C-B2B1-4B98-96AA-C67642FE35D6}"/>
              </a:ext>
            </a:extLst>
          </p:cNvPr>
          <p:cNvSpPr txBox="1"/>
          <p:nvPr/>
        </p:nvSpPr>
        <p:spPr>
          <a:xfrm>
            <a:off x="15490210" y="9141051"/>
            <a:ext cx="6157216" cy="954107"/>
          </a:xfrm>
          <a:prstGeom prst="rect">
            <a:avLst/>
          </a:prstGeom>
          <a:noFill/>
        </p:spPr>
        <p:txBody>
          <a:bodyPr wrap="square" rtlCol="0">
            <a:spAutoFit/>
          </a:bodyPr>
          <a:lstStyle/>
          <a:p>
            <a:r>
              <a:rPr lang="en-US" sz="2800" dirty="0"/>
              <a:t>of ND </a:t>
            </a:r>
            <a:r>
              <a:rPr lang="en-US" sz="2800" b="1" dirty="0"/>
              <a:t>college students </a:t>
            </a:r>
            <a:r>
              <a:rPr lang="en-US" sz="2800" dirty="0"/>
              <a:t>used </a:t>
            </a:r>
            <a:r>
              <a:rPr lang="en-US" sz="2800" b="1" dirty="0"/>
              <a:t>tobacco</a:t>
            </a:r>
            <a:r>
              <a:rPr lang="en-US" sz="2800" dirty="0"/>
              <a:t> within the past 30 days.</a:t>
            </a:r>
            <a:endParaRPr lang="en-US" sz="2800" baseline="30000" dirty="0"/>
          </a:p>
        </p:txBody>
      </p:sp>
      <p:sp>
        <p:nvSpPr>
          <p:cNvPr id="31" name="TextBox 30">
            <a:extLst>
              <a:ext uri="{FF2B5EF4-FFF2-40B4-BE49-F238E27FC236}">
                <a16:creationId xmlns:a16="http://schemas.microsoft.com/office/drawing/2014/main" id="{B2015716-61F0-4372-A436-CC1493F58478}"/>
              </a:ext>
            </a:extLst>
          </p:cNvPr>
          <p:cNvSpPr txBox="1"/>
          <p:nvPr/>
        </p:nvSpPr>
        <p:spPr>
          <a:xfrm>
            <a:off x="7649851" y="12553608"/>
            <a:ext cx="16520325" cy="1015663"/>
          </a:xfrm>
          <a:prstGeom prst="rect">
            <a:avLst/>
          </a:prstGeom>
          <a:noFill/>
        </p:spPr>
        <p:txBody>
          <a:bodyPr wrap="square" rtlCol="0">
            <a:spAutoFit/>
          </a:bodyPr>
          <a:lstStyle/>
          <a:p>
            <a:pPr algn="r"/>
            <a:r>
              <a:rPr lang="en-US" sz="2000" spc="-150" dirty="0">
                <a:solidFill>
                  <a:srgbClr val="33756A"/>
                </a:solidFill>
              </a:rPr>
              <a:t>ND Youth Risk Behavior Survey (YRBS), 2017</a:t>
            </a:r>
          </a:p>
          <a:p>
            <a:pPr algn="r"/>
            <a:r>
              <a:rPr lang="en-US" sz="2000" spc="-150" dirty="0">
                <a:solidFill>
                  <a:srgbClr val="33756A"/>
                </a:solidFill>
              </a:rPr>
              <a:t>ND Alcohol, Tobacco, and Other Drug Survey, 2016</a:t>
            </a:r>
          </a:p>
          <a:p>
            <a:pPr algn="r"/>
            <a:r>
              <a:rPr lang="en-US" sz="2000" spc="-150" dirty="0">
                <a:solidFill>
                  <a:srgbClr val="33756A"/>
                </a:solidFill>
              </a:rPr>
              <a:t>ND Youth Tobacco Survey (YTS), 2017</a:t>
            </a:r>
          </a:p>
        </p:txBody>
      </p:sp>
      <p:grpSp>
        <p:nvGrpSpPr>
          <p:cNvPr id="4" name="Group 3">
            <a:extLst>
              <a:ext uri="{FF2B5EF4-FFF2-40B4-BE49-F238E27FC236}">
                <a16:creationId xmlns:a16="http://schemas.microsoft.com/office/drawing/2014/main" id="{2BFAEB58-73FA-45D8-803D-A34A26915070}"/>
              </a:ext>
            </a:extLst>
          </p:cNvPr>
          <p:cNvGrpSpPr/>
          <p:nvPr/>
        </p:nvGrpSpPr>
        <p:grpSpPr>
          <a:xfrm>
            <a:off x="11986591" y="4451465"/>
            <a:ext cx="11497513" cy="3196300"/>
            <a:chOff x="12189619" y="4862799"/>
            <a:chExt cx="11980557" cy="3330586"/>
          </a:xfrm>
        </p:grpSpPr>
        <p:pic>
          <p:nvPicPr>
            <p:cNvPr id="27" name="Picture 26">
              <a:extLst>
                <a:ext uri="{FF2B5EF4-FFF2-40B4-BE49-F238E27FC236}">
                  <a16:creationId xmlns:a16="http://schemas.microsoft.com/office/drawing/2014/main" id="{0B100427-000B-4626-B311-E5EB7073AD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9619" y="4862799"/>
              <a:ext cx="11980557" cy="3330586"/>
            </a:xfrm>
            <a:prstGeom prst="rect">
              <a:avLst/>
            </a:prstGeom>
          </p:spPr>
        </p:pic>
        <p:sp>
          <p:nvSpPr>
            <p:cNvPr id="2" name="Rectangle 1">
              <a:extLst>
                <a:ext uri="{FF2B5EF4-FFF2-40B4-BE49-F238E27FC236}">
                  <a16:creationId xmlns:a16="http://schemas.microsoft.com/office/drawing/2014/main" id="{7F8CFD21-0077-450B-B53F-577E21F16F9F}"/>
                </a:ext>
              </a:extLst>
            </p:cNvPr>
            <p:cNvSpPr/>
            <p:nvPr/>
          </p:nvSpPr>
          <p:spPr>
            <a:xfrm>
              <a:off x="23396713" y="5051479"/>
              <a:ext cx="258417" cy="375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a:extLst>
              <a:ext uri="{FF2B5EF4-FFF2-40B4-BE49-F238E27FC236}">
                <a16:creationId xmlns:a16="http://schemas.microsoft.com/office/drawing/2014/main" id="{603E8DCD-96B9-4375-BD31-10571711B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7035947" y="10422522"/>
            <a:ext cx="542955" cy="542955"/>
          </a:xfrm>
          <a:prstGeom prst="rect">
            <a:avLst/>
          </a:prstGeom>
        </p:spPr>
      </p:pic>
      <p:sp>
        <p:nvSpPr>
          <p:cNvPr id="36" name="TextBox 35">
            <a:extLst>
              <a:ext uri="{FF2B5EF4-FFF2-40B4-BE49-F238E27FC236}">
                <a16:creationId xmlns:a16="http://schemas.microsoft.com/office/drawing/2014/main" id="{A327F394-E6C4-4840-8E98-CB3DBBD4D6E8}"/>
              </a:ext>
            </a:extLst>
          </p:cNvPr>
          <p:cNvSpPr txBox="1"/>
          <p:nvPr/>
        </p:nvSpPr>
        <p:spPr>
          <a:xfrm>
            <a:off x="7649851" y="10469764"/>
            <a:ext cx="3115779" cy="830997"/>
          </a:xfrm>
          <a:prstGeom prst="rect">
            <a:avLst/>
          </a:prstGeom>
          <a:noFill/>
        </p:spPr>
        <p:txBody>
          <a:bodyPr wrap="square" rtlCol="0">
            <a:spAutoFit/>
          </a:bodyPr>
          <a:lstStyle/>
          <a:p>
            <a:r>
              <a:rPr lang="en-US" sz="2400" dirty="0"/>
              <a:t>an increase from </a:t>
            </a:r>
          </a:p>
          <a:p>
            <a:r>
              <a:rPr lang="en-US" sz="2400" dirty="0"/>
              <a:t>1.6% in 2011.</a:t>
            </a:r>
          </a:p>
        </p:txBody>
      </p:sp>
    </p:spTree>
    <p:extLst>
      <p:ext uri="{BB962C8B-B14F-4D97-AF65-F5344CB8AC3E}">
        <p14:creationId xmlns:p14="http://schemas.microsoft.com/office/powerpoint/2010/main" val="61408640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500"/>
                                        <p:tgtEl>
                                          <p:spTgt spid="1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heel(1)">
                                      <p:cBhvr>
                                        <p:cTn id="23" dur="500"/>
                                        <p:tgtEl>
                                          <p:spTgt spid="20"/>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Tobacco: Adult</a:t>
            </a:r>
          </a:p>
        </p:txBody>
      </p:sp>
      <p:sp>
        <p:nvSpPr>
          <p:cNvPr id="14" name="Rounded Rectangle 13"/>
          <p:cNvSpPr/>
          <p:nvPr/>
        </p:nvSpPr>
        <p:spPr>
          <a:xfrm rot="10800000">
            <a:off x="10445939" y="2693677"/>
            <a:ext cx="3487361" cy="236625"/>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91DC54B-F79A-4E70-A8E7-1F9A7B3FC3D9}"/>
              </a:ext>
            </a:extLst>
          </p:cNvPr>
          <p:cNvGrpSpPr/>
          <p:nvPr/>
        </p:nvGrpSpPr>
        <p:grpSpPr>
          <a:xfrm>
            <a:off x="5503734" y="3936201"/>
            <a:ext cx="13371770" cy="2620144"/>
            <a:chOff x="5503734" y="3936201"/>
            <a:chExt cx="13371770" cy="2620144"/>
          </a:xfrm>
        </p:grpSpPr>
        <p:pic>
          <p:nvPicPr>
            <p:cNvPr id="4" name="Picture 3">
              <a:extLst>
                <a:ext uri="{FF2B5EF4-FFF2-40B4-BE49-F238E27FC236}">
                  <a16:creationId xmlns:a16="http://schemas.microsoft.com/office/drawing/2014/main" id="{8FA02674-3B4E-4F22-8D9C-B08EA7459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734" y="3936201"/>
              <a:ext cx="13371770" cy="2620144"/>
            </a:xfrm>
            <a:prstGeom prst="rect">
              <a:avLst/>
            </a:prstGeom>
          </p:spPr>
        </p:pic>
        <p:sp>
          <p:nvSpPr>
            <p:cNvPr id="2" name="Rectangle 1">
              <a:extLst>
                <a:ext uri="{FF2B5EF4-FFF2-40B4-BE49-F238E27FC236}">
                  <a16:creationId xmlns:a16="http://schemas.microsoft.com/office/drawing/2014/main" id="{627C3B07-992B-43C4-A15C-D52AFE1BE55D}"/>
                </a:ext>
              </a:extLst>
            </p:cNvPr>
            <p:cNvSpPr/>
            <p:nvPr/>
          </p:nvSpPr>
          <p:spPr>
            <a:xfrm>
              <a:off x="18228365" y="5625548"/>
              <a:ext cx="178905" cy="318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50775FF0-2365-4A5F-8C96-DCAF92B9CF10}"/>
              </a:ext>
            </a:extLst>
          </p:cNvPr>
          <p:cNvGrpSpPr/>
          <p:nvPr/>
        </p:nvGrpSpPr>
        <p:grpSpPr>
          <a:xfrm>
            <a:off x="1780846" y="8325059"/>
            <a:ext cx="20817546" cy="3019109"/>
            <a:chOff x="1780846" y="8325059"/>
            <a:chExt cx="20817546" cy="3019109"/>
          </a:xfrm>
        </p:grpSpPr>
        <p:pic>
          <p:nvPicPr>
            <p:cNvPr id="6" name="Picture 5">
              <a:extLst>
                <a:ext uri="{FF2B5EF4-FFF2-40B4-BE49-F238E27FC236}">
                  <a16:creationId xmlns:a16="http://schemas.microsoft.com/office/drawing/2014/main" id="{19366155-B0EC-40BA-8DF6-CFC3CB1FC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846" y="8325059"/>
              <a:ext cx="20817546" cy="3019109"/>
            </a:xfrm>
            <a:prstGeom prst="rect">
              <a:avLst/>
            </a:prstGeom>
          </p:spPr>
        </p:pic>
        <p:sp>
          <p:nvSpPr>
            <p:cNvPr id="7" name="Rectangle 6">
              <a:extLst>
                <a:ext uri="{FF2B5EF4-FFF2-40B4-BE49-F238E27FC236}">
                  <a16:creationId xmlns:a16="http://schemas.microsoft.com/office/drawing/2014/main" id="{5E7D1F68-FB2B-4BCC-8178-BF220D6ED6FE}"/>
                </a:ext>
              </a:extLst>
            </p:cNvPr>
            <p:cNvSpPr/>
            <p:nvPr/>
          </p:nvSpPr>
          <p:spPr>
            <a:xfrm>
              <a:off x="14908696" y="10275638"/>
              <a:ext cx="397565" cy="458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C7C681F3-E54A-40C8-A965-8E27D196B7B3}"/>
              </a:ext>
            </a:extLst>
          </p:cNvPr>
          <p:cNvSpPr txBox="1"/>
          <p:nvPr/>
        </p:nvSpPr>
        <p:spPr>
          <a:xfrm>
            <a:off x="7629972" y="12940804"/>
            <a:ext cx="16520325" cy="707886"/>
          </a:xfrm>
          <a:prstGeom prst="rect">
            <a:avLst/>
          </a:prstGeom>
          <a:noFill/>
        </p:spPr>
        <p:txBody>
          <a:bodyPr wrap="square" rtlCol="0">
            <a:spAutoFit/>
          </a:bodyPr>
          <a:lstStyle/>
          <a:p>
            <a:pPr algn="r"/>
            <a:r>
              <a:rPr lang="en-US" sz="2000" spc="-150" dirty="0">
                <a:solidFill>
                  <a:srgbClr val="33756A"/>
                </a:solidFill>
              </a:rPr>
              <a:t>ND Community Readiness Survey (CRS), 2017)</a:t>
            </a:r>
          </a:p>
          <a:p>
            <a:pPr algn="r"/>
            <a:r>
              <a:rPr lang="en-US" sz="2000" spc="-150" dirty="0">
                <a:solidFill>
                  <a:srgbClr val="33756A"/>
                </a:solidFill>
              </a:rPr>
              <a:t>National Survey on Drug Use and Health (NSDUH), 2015-2016</a:t>
            </a:r>
          </a:p>
        </p:txBody>
      </p:sp>
    </p:spTree>
    <p:extLst>
      <p:ext uri="{BB962C8B-B14F-4D97-AF65-F5344CB8AC3E}">
        <p14:creationId xmlns:p14="http://schemas.microsoft.com/office/powerpoint/2010/main" val="1278349847"/>
      </p:ext>
    </p:extLst>
  </p:cSld>
  <p:clrMapOvr>
    <a:masterClrMapping/>
  </p:clrMapOvr>
  <p:transition spd="slow" advClick="0">
    <p:random/>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640BC8-605C-420B-BF85-DAD3DE4FB916}"/>
              </a:ext>
            </a:extLst>
          </p:cNvPr>
          <p:cNvSpPr/>
          <p:nvPr/>
        </p:nvSpPr>
        <p:spPr>
          <a:xfrm>
            <a:off x="8800772" y="8334467"/>
            <a:ext cx="2190750" cy="1257300"/>
          </a:xfrm>
          <a:prstGeom prst="rect">
            <a:avLst/>
          </a:prstGeom>
          <a:solidFill>
            <a:srgbClr val="C22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1F07B2-0E36-4DCC-9B2D-2CD6188119D1}"/>
              </a:ext>
            </a:extLst>
          </p:cNvPr>
          <p:cNvSpPr/>
          <p:nvPr/>
        </p:nvSpPr>
        <p:spPr>
          <a:xfrm>
            <a:off x="8800772" y="9801317"/>
            <a:ext cx="2000250" cy="1257300"/>
          </a:xfrm>
          <a:prstGeom prst="rect">
            <a:avLst/>
          </a:prstGeom>
          <a:solidFill>
            <a:srgbClr val="C22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Tobacco</a:t>
            </a:r>
          </a:p>
        </p:txBody>
      </p:sp>
      <p:sp>
        <p:nvSpPr>
          <p:cNvPr id="14" name="Rounded Rectangle 13"/>
          <p:cNvSpPr/>
          <p:nvPr/>
        </p:nvSpPr>
        <p:spPr>
          <a:xfrm rot="10800000">
            <a:off x="10445939" y="2693677"/>
            <a:ext cx="3487361" cy="236625"/>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FF061FFD-1BCC-4691-B0E2-826348628AE4}"/>
              </a:ext>
            </a:extLst>
          </p:cNvPr>
          <p:cNvSpPr/>
          <p:nvPr/>
        </p:nvSpPr>
        <p:spPr>
          <a:xfrm>
            <a:off x="4571672" y="7134317"/>
            <a:ext cx="5010150" cy="5010150"/>
          </a:xfrm>
          <a:prstGeom prst="ellipse">
            <a:avLst/>
          </a:prstGeom>
          <a:solidFill>
            <a:srgbClr val="7A1127"/>
          </a:solidFill>
          <a:ln w="101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2C3E"/>
              </a:solidFill>
            </a:endParaRPr>
          </a:p>
        </p:txBody>
      </p:sp>
      <p:sp>
        <p:nvSpPr>
          <p:cNvPr id="16" name="Oval 15">
            <a:extLst>
              <a:ext uri="{FF2B5EF4-FFF2-40B4-BE49-F238E27FC236}">
                <a16:creationId xmlns:a16="http://schemas.microsoft.com/office/drawing/2014/main" id="{23A34B03-2A3E-457E-BAA3-AFA84F3EF1B6}"/>
              </a:ext>
            </a:extLst>
          </p:cNvPr>
          <p:cNvSpPr/>
          <p:nvPr/>
        </p:nvSpPr>
        <p:spPr>
          <a:xfrm>
            <a:off x="4762172" y="7324817"/>
            <a:ext cx="4629150" cy="4629150"/>
          </a:xfrm>
          <a:prstGeom prst="ellipse">
            <a:avLst/>
          </a:prstGeom>
          <a:solidFill>
            <a:srgbClr val="C22C3E"/>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2C3E"/>
              </a:solidFill>
            </a:endParaRPr>
          </a:p>
        </p:txBody>
      </p:sp>
      <p:sp>
        <p:nvSpPr>
          <p:cNvPr id="5" name="TextBox 4">
            <a:extLst>
              <a:ext uri="{FF2B5EF4-FFF2-40B4-BE49-F238E27FC236}">
                <a16:creationId xmlns:a16="http://schemas.microsoft.com/office/drawing/2014/main" id="{1EA4D020-13BF-43B7-9F89-2E3302800DC4}"/>
              </a:ext>
            </a:extLst>
          </p:cNvPr>
          <p:cNvSpPr txBox="1"/>
          <p:nvPr/>
        </p:nvSpPr>
        <p:spPr>
          <a:xfrm>
            <a:off x="5352722" y="7838899"/>
            <a:ext cx="3448050" cy="3600986"/>
          </a:xfrm>
          <a:prstGeom prst="rect">
            <a:avLst/>
          </a:prstGeom>
          <a:noFill/>
        </p:spPr>
        <p:txBody>
          <a:bodyPr wrap="square" rtlCol="0">
            <a:spAutoFit/>
          </a:bodyPr>
          <a:lstStyle/>
          <a:p>
            <a:pPr algn="ctr"/>
            <a:r>
              <a:rPr lang="en-US" sz="6000" b="1" spc="-150" dirty="0">
                <a:solidFill>
                  <a:schemeClr val="bg1"/>
                </a:solidFill>
              </a:rPr>
              <a:t>41.6%</a:t>
            </a:r>
          </a:p>
          <a:p>
            <a:pPr algn="ctr"/>
            <a:r>
              <a:rPr lang="en-US" sz="2800" spc="-150" dirty="0">
                <a:solidFill>
                  <a:schemeClr val="bg1"/>
                </a:solidFill>
              </a:rPr>
              <a:t>of ND high school students report it would be very easy to get tobacco products if they wanted some.</a:t>
            </a:r>
            <a:r>
              <a:rPr lang="en-US" sz="2800" spc="-150" baseline="30000" dirty="0">
                <a:solidFill>
                  <a:schemeClr val="bg1"/>
                </a:solidFill>
              </a:rPr>
              <a:t>24</a:t>
            </a:r>
          </a:p>
        </p:txBody>
      </p:sp>
      <p:sp>
        <p:nvSpPr>
          <p:cNvPr id="6" name="TextBox 5">
            <a:extLst>
              <a:ext uri="{FF2B5EF4-FFF2-40B4-BE49-F238E27FC236}">
                <a16:creationId xmlns:a16="http://schemas.microsoft.com/office/drawing/2014/main" id="{23148064-28DF-48F0-A08F-26E9D1E71EB4}"/>
              </a:ext>
            </a:extLst>
          </p:cNvPr>
          <p:cNvSpPr txBox="1"/>
          <p:nvPr/>
        </p:nvSpPr>
        <p:spPr>
          <a:xfrm>
            <a:off x="11239171" y="8585718"/>
            <a:ext cx="11839490" cy="1015663"/>
          </a:xfrm>
          <a:prstGeom prst="rect">
            <a:avLst/>
          </a:prstGeom>
          <a:noFill/>
        </p:spPr>
        <p:txBody>
          <a:bodyPr wrap="square" rtlCol="0">
            <a:spAutoFit/>
          </a:bodyPr>
          <a:lstStyle/>
          <a:p>
            <a:r>
              <a:rPr lang="en-US" sz="3000" dirty="0"/>
              <a:t>of ND high school students usually obtain their own cigarettes by buying them in a store or gas station.</a:t>
            </a:r>
            <a:r>
              <a:rPr lang="en-US" sz="3000" baseline="30000" dirty="0"/>
              <a:t>*</a:t>
            </a:r>
          </a:p>
        </p:txBody>
      </p:sp>
      <p:sp>
        <p:nvSpPr>
          <p:cNvPr id="18" name="TextBox 17">
            <a:extLst>
              <a:ext uri="{FF2B5EF4-FFF2-40B4-BE49-F238E27FC236}">
                <a16:creationId xmlns:a16="http://schemas.microsoft.com/office/drawing/2014/main" id="{EC217364-AEBC-47FB-967E-F1371FE91F60}"/>
              </a:ext>
            </a:extLst>
          </p:cNvPr>
          <p:cNvSpPr txBox="1"/>
          <p:nvPr/>
        </p:nvSpPr>
        <p:spPr>
          <a:xfrm>
            <a:off x="10991521" y="10048967"/>
            <a:ext cx="12246166" cy="1015663"/>
          </a:xfrm>
          <a:prstGeom prst="rect">
            <a:avLst/>
          </a:prstGeom>
          <a:noFill/>
        </p:spPr>
        <p:txBody>
          <a:bodyPr wrap="square" rtlCol="0">
            <a:spAutoFit/>
          </a:bodyPr>
          <a:lstStyle/>
          <a:p>
            <a:r>
              <a:rPr lang="en-US" sz="3000" dirty="0"/>
              <a:t>of ND high school students usually obtain their own electronic vapor products by buying them in a store.</a:t>
            </a:r>
            <a:r>
              <a:rPr lang="en-US" sz="3000" baseline="30000" dirty="0"/>
              <a:t>*</a:t>
            </a:r>
          </a:p>
        </p:txBody>
      </p:sp>
      <p:sp>
        <p:nvSpPr>
          <p:cNvPr id="7" name="TextBox 6">
            <a:extLst>
              <a:ext uri="{FF2B5EF4-FFF2-40B4-BE49-F238E27FC236}">
                <a16:creationId xmlns:a16="http://schemas.microsoft.com/office/drawing/2014/main" id="{74F8E17E-EBEE-47CB-8370-2ECD1A951675}"/>
              </a:ext>
            </a:extLst>
          </p:cNvPr>
          <p:cNvSpPr txBox="1"/>
          <p:nvPr/>
        </p:nvSpPr>
        <p:spPr>
          <a:xfrm>
            <a:off x="9638972" y="8715467"/>
            <a:ext cx="1657350" cy="646331"/>
          </a:xfrm>
          <a:prstGeom prst="rect">
            <a:avLst/>
          </a:prstGeom>
          <a:noFill/>
        </p:spPr>
        <p:txBody>
          <a:bodyPr wrap="square" rtlCol="0">
            <a:spAutoFit/>
          </a:bodyPr>
          <a:lstStyle/>
          <a:p>
            <a:r>
              <a:rPr lang="en-US" sz="3600" b="1" dirty="0">
                <a:solidFill>
                  <a:schemeClr val="bg1"/>
                </a:solidFill>
              </a:rPr>
              <a:t>7.5%</a:t>
            </a:r>
          </a:p>
        </p:txBody>
      </p:sp>
      <p:sp>
        <p:nvSpPr>
          <p:cNvPr id="20" name="TextBox 19">
            <a:extLst>
              <a:ext uri="{FF2B5EF4-FFF2-40B4-BE49-F238E27FC236}">
                <a16:creationId xmlns:a16="http://schemas.microsoft.com/office/drawing/2014/main" id="{E247EB53-4E20-4071-89A0-86CAD523A691}"/>
              </a:ext>
            </a:extLst>
          </p:cNvPr>
          <p:cNvSpPr txBox="1"/>
          <p:nvPr/>
        </p:nvSpPr>
        <p:spPr>
          <a:xfrm>
            <a:off x="9772322" y="10145586"/>
            <a:ext cx="1657350" cy="646331"/>
          </a:xfrm>
          <a:prstGeom prst="rect">
            <a:avLst/>
          </a:prstGeom>
          <a:noFill/>
        </p:spPr>
        <p:txBody>
          <a:bodyPr wrap="square" rtlCol="0">
            <a:spAutoFit/>
          </a:bodyPr>
          <a:lstStyle/>
          <a:p>
            <a:r>
              <a:rPr lang="en-US" sz="3600" b="1" dirty="0">
                <a:solidFill>
                  <a:schemeClr val="bg1"/>
                </a:solidFill>
              </a:rPr>
              <a:t>6%</a:t>
            </a:r>
          </a:p>
        </p:txBody>
      </p:sp>
      <p:pic>
        <p:nvPicPr>
          <p:cNvPr id="9" name="Picture 8">
            <a:extLst>
              <a:ext uri="{FF2B5EF4-FFF2-40B4-BE49-F238E27FC236}">
                <a16:creationId xmlns:a16="http://schemas.microsoft.com/office/drawing/2014/main" id="{A29A1FAC-A33A-4390-8738-7103996F2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072" y="3833150"/>
            <a:ext cx="10796463" cy="3173506"/>
          </a:xfrm>
          <a:prstGeom prst="rect">
            <a:avLst/>
          </a:prstGeom>
        </p:spPr>
      </p:pic>
      <p:sp>
        <p:nvSpPr>
          <p:cNvPr id="10" name="TextBox 9">
            <a:extLst>
              <a:ext uri="{FF2B5EF4-FFF2-40B4-BE49-F238E27FC236}">
                <a16:creationId xmlns:a16="http://schemas.microsoft.com/office/drawing/2014/main" id="{299B4AA0-3FD6-4C31-8F45-B11614C48105}"/>
              </a:ext>
            </a:extLst>
          </p:cNvPr>
          <p:cNvSpPr txBox="1"/>
          <p:nvPr/>
        </p:nvSpPr>
        <p:spPr>
          <a:xfrm>
            <a:off x="16125825" y="4682932"/>
            <a:ext cx="6800850" cy="1384995"/>
          </a:xfrm>
          <a:prstGeom prst="rect">
            <a:avLst/>
          </a:prstGeom>
          <a:noFill/>
        </p:spPr>
        <p:txBody>
          <a:bodyPr wrap="square" rtlCol="0">
            <a:spAutoFit/>
          </a:bodyPr>
          <a:lstStyle/>
          <a:p>
            <a:r>
              <a:rPr lang="en-US" sz="2800" dirty="0">
                <a:solidFill>
                  <a:srgbClr val="56C2B4"/>
                </a:solidFill>
              </a:rPr>
              <a:t>of North Dakotans age 12 or older believe smoking one or more packs of cigarettes per day poses great risk.</a:t>
            </a:r>
            <a:endParaRPr lang="en-US" sz="2800" baseline="30000" dirty="0">
              <a:solidFill>
                <a:srgbClr val="56C2B4"/>
              </a:solidFill>
            </a:endParaRPr>
          </a:p>
        </p:txBody>
      </p:sp>
      <p:sp>
        <p:nvSpPr>
          <p:cNvPr id="11" name="TextBox 10">
            <a:extLst>
              <a:ext uri="{FF2B5EF4-FFF2-40B4-BE49-F238E27FC236}">
                <a16:creationId xmlns:a16="http://schemas.microsoft.com/office/drawing/2014/main" id="{6452B17A-3FD1-4AF3-91DD-1E8B84306035}"/>
              </a:ext>
            </a:extLst>
          </p:cNvPr>
          <p:cNvSpPr txBox="1"/>
          <p:nvPr/>
        </p:nvSpPr>
        <p:spPr>
          <a:xfrm>
            <a:off x="12503717" y="4357074"/>
            <a:ext cx="4152900" cy="2092881"/>
          </a:xfrm>
          <a:prstGeom prst="rect">
            <a:avLst/>
          </a:prstGeom>
          <a:noFill/>
        </p:spPr>
        <p:txBody>
          <a:bodyPr wrap="square" rtlCol="0">
            <a:spAutoFit/>
          </a:bodyPr>
          <a:lstStyle/>
          <a:p>
            <a:r>
              <a:rPr lang="en-US" sz="13000" b="1" dirty="0"/>
              <a:t>67%</a:t>
            </a:r>
          </a:p>
        </p:txBody>
      </p:sp>
      <p:sp>
        <p:nvSpPr>
          <p:cNvPr id="12" name="TextBox 11">
            <a:extLst>
              <a:ext uri="{FF2B5EF4-FFF2-40B4-BE49-F238E27FC236}">
                <a16:creationId xmlns:a16="http://schemas.microsoft.com/office/drawing/2014/main" id="{03E71822-B55D-4C50-B27E-5AFF8FCB6C55}"/>
              </a:ext>
            </a:extLst>
          </p:cNvPr>
          <p:cNvSpPr txBox="1"/>
          <p:nvPr/>
        </p:nvSpPr>
        <p:spPr>
          <a:xfrm rot="16200000">
            <a:off x="11467185" y="5082982"/>
            <a:ext cx="1703732" cy="369332"/>
          </a:xfrm>
          <a:prstGeom prst="rect">
            <a:avLst/>
          </a:prstGeom>
          <a:noFill/>
        </p:spPr>
        <p:txBody>
          <a:bodyPr wrap="square" rtlCol="0">
            <a:spAutoFit/>
          </a:bodyPr>
          <a:lstStyle/>
          <a:p>
            <a:r>
              <a:rPr lang="en-US" dirty="0"/>
              <a:t>The majority</a:t>
            </a:r>
          </a:p>
        </p:txBody>
      </p:sp>
      <p:sp>
        <p:nvSpPr>
          <p:cNvPr id="13" name="TextBox 12">
            <a:extLst>
              <a:ext uri="{FF2B5EF4-FFF2-40B4-BE49-F238E27FC236}">
                <a16:creationId xmlns:a16="http://schemas.microsoft.com/office/drawing/2014/main" id="{4966D6B6-6272-4BCC-8409-8A64E1B1F6EA}"/>
              </a:ext>
            </a:extLst>
          </p:cNvPr>
          <p:cNvSpPr txBox="1"/>
          <p:nvPr/>
        </p:nvSpPr>
        <p:spPr>
          <a:xfrm>
            <a:off x="10991521" y="11374371"/>
            <a:ext cx="12683487" cy="769441"/>
          </a:xfrm>
          <a:prstGeom prst="rect">
            <a:avLst/>
          </a:prstGeom>
          <a:noFill/>
        </p:spPr>
        <p:txBody>
          <a:bodyPr wrap="square" rtlCol="0">
            <a:spAutoFit/>
          </a:bodyPr>
          <a:lstStyle/>
          <a:p>
            <a:r>
              <a:rPr lang="en-US" sz="2200" dirty="0">
                <a:solidFill>
                  <a:schemeClr val="bg1">
                    <a:lumMod val="50000"/>
                  </a:schemeClr>
                </a:solidFill>
              </a:rPr>
              <a:t>*During the 30 days before the survey, among students who were less than 18 years old and who currently smoke or use electronic vapor products.</a:t>
            </a:r>
          </a:p>
        </p:txBody>
      </p:sp>
      <p:sp>
        <p:nvSpPr>
          <p:cNvPr id="19" name="TextBox 18">
            <a:extLst>
              <a:ext uri="{FF2B5EF4-FFF2-40B4-BE49-F238E27FC236}">
                <a16:creationId xmlns:a16="http://schemas.microsoft.com/office/drawing/2014/main" id="{7FD802F3-B962-49ED-8B25-5C916A1CE9C7}"/>
              </a:ext>
            </a:extLst>
          </p:cNvPr>
          <p:cNvSpPr txBox="1"/>
          <p:nvPr/>
        </p:nvSpPr>
        <p:spPr>
          <a:xfrm>
            <a:off x="7629972" y="12940804"/>
            <a:ext cx="16520325" cy="707886"/>
          </a:xfrm>
          <a:prstGeom prst="rect">
            <a:avLst/>
          </a:prstGeom>
          <a:noFill/>
        </p:spPr>
        <p:txBody>
          <a:bodyPr wrap="square" rtlCol="0">
            <a:spAutoFit/>
          </a:bodyPr>
          <a:lstStyle/>
          <a:p>
            <a:pPr algn="r"/>
            <a:r>
              <a:rPr lang="en-US" sz="2000" spc="-150" dirty="0">
                <a:solidFill>
                  <a:srgbClr val="33756A"/>
                </a:solidFill>
              </a:rPr>
              <a:t>ND Youth Risk Behavior Survey (YRBS), 2017</a:t>
            </a:r>
          </a:p>
          <a:p>
            <a:pPr algn="r"/>
            <a:r>
              <a:rPr lang="en-US" sz="2000" spc="-150" dirty="0">
                <a:solidFill>
                  <a:srgbClr val="33756A"/>
                </a:solidFill>
              </a:rPr>
              <a:t>National Survey on Drug Use and Health (NSDUH), 2015-2016</a:t>
            </a:r>
          </a:p>
        </p:txBody>
      </p:sp>
    </p:spTree>
    <p:extLst>
      <p:ext uri="{BB962C8B-B14F-4D97-AF65-F5344CB8AC3E}">
        <p14:creationId xmlns:p14="http://schemas.microsoft.com/office/powerpoint/2010/main" val="30125715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1000"/>
                                        <p:tgtEl>
                                          <p:spTgt spid="16"/>
                                        </p:tgtEl>
                                      </p:cBhvr>
                                    </p:animEffect>
                                  </p:childTnLst>
                                </p:cTn>
                              </p:par>
                            </p:childTnLst>
                          </p:cTn>
                        </p:par>
                        <p:par>
                          <p:cTn id="23" fill="hold">
                            <p:stCondLst>
                              <p:cond delay="2500"/>
                            </p:stCondLst>
                            <p:childTnLst>
                              <p:par>
                                <p:cTn id="24" presetID="21"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1000"/>
                                        <p:tgtEl>
                                          <p:spTgt spid="5"/>
                                        </p:tgtEl>
                                      </p:cBhvr>
                                    </p:animEffect>
                                  </p:childTnLst>
                                </p:cTn>
                              </p:par>
                            </p:childTnLst>
                          </p:cTn>
                        </p:par>
                        <p:par>
                          <p:cTn id="27" fill="hold">
                            <p:stCondLst>
                              <p:cond delay="3500"/>
                            </p:stCondLst>
                            <p:childTnLst>
                              <p:par>
                                <p:cTn id="28" presetID="21" presetClass="entr" presetSubtype="1"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1000"/>
                                        <p:tgtEl>
                                          <p:spTgt spid="2"/>
                                        </p:tgtEl>
                                      </p:cBhvr>
                                    </p:animEffect>
                                  </p:childTnLst>
                                </p:cTn>
                              </p:par>
                            </p:childTnLst>
                          </p:cTn>
                        </p:par>
                        <p:par>
                          <p:cTn id="31" fill="hold">
                            <p:stCondLst>
                              <p:cond delay="45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par>
                          <p:cTn id="38" fill="hold">
                            <p:stCondLst>
                              <p:cond delay="5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par>
                          <p:cTn id="42" fill="hold">
                            <p:stCondLst>
                              <p:cond delay="5500"/>
                            </p:stCondLst>
                            <p:childTnLst>
                              <p:par>
                                <p:cTn id="43" presetID="22" presetClass="entr" presetSubtype="8"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p:stCondLst>
                              <p:cond delay="6000"/>
                            </p:stCondLst>
                            <p:childTnLst>
                              <p:par>
                                <p:cTn id="50" presetID="22" presetClass="entr" presetSubtype="8"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par>
                          <p:cTn id="53" fill="hold">
                            <p:stCondLst>
                              <p:cond delay="6500"/>
                            </p:stCondLst>
                            <p:childTnLst>
                              <p:par>
                                <p:cTn id="54" presetID="22" presetClass="entr" presetSubtype="8"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2" grpId="0" animBg="1"/>
      <p:bldP spid="16" grpId="0" animBg="1"/>
      <p:bldP spid="5" grpId="0"/>
      <p:bldP spid="6" grpId="0"/>
      <p:bldP spid="18" grpId="0"/>
      <p:bldP spid="7" grpId="0"/>
      <p:bldP spid="20" grpId="0"/>
      <p:bldP spid="10"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55081BA-C997-454E-AA1C-00D652D7CBA3}"/>
              </a:ext>
            </a:extLst>
          </p:cNvPr>
          <p:cNvSpPr/>
          <p:nvPr/>
        </p:nvSpPr>
        <p:spPr>
          <a:xfrm>
            <a:off x="0" y="0"/>
            <a:ext cx="12649200" cy="13716000"/>
          </a:xfrm>
          <a:prstGeom prst="rect">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56797" y="1414409"/>
            <a:ext cx="11658927" cy="1938992"/>
          </a:xfrm>
          <a:prstGeom prst="rect">
            <a:avLst/>
          </a:prstGeom>
          <a:noFill/>
        </p:spPr>
        <p:txBody>
          <a:bodyPr wrap="square" rtlCol="0">
            <a:spAutoFit/>
          </a:bodyPr>
          <a:lstStyle/>
          <a:p>
            <a:r>
              <a:rPr lang="en-US" sz="4000" b="1" dirty="0"/>
              <a:t>Tobacco costs us all, even those who do not use tobacco. North Dakota smoking-caused monetary costs include:</a:t>
            </a:r>
            <a:endParaRPr lang="en-US" sz="4000" baseline="30000" dirty="0"/>
          </a:p>
        </p:txBody>
      </p:sp>
      <p:pic>
        <p:nvPicPr>
          <p:cNvPr id="8" name="Picture 7">
            <a:extLst>
              <a:ext uri="{FF2B5EF4-FFF2-40B4-BE49-F238E27FC236}">
                <a16:creationId xmlns:a16="http://schemas.microsoft.com/office/drawing/2014/main" id="{12E4ED71-EABB-487D-8388-B40AC4395E9A}"/>
              </a:ext>
            </a:extLst>
          </p:cNvPr>
          <p:cNvPicPr>
            <a:picLocks noChangeAspect="1"/>
          </p:cNvPicPr>
          <p:nvPr/>
        </p:nvPicPr>
        <p:blipFill rotWithShape="1">
          <a:blip r:embed="rId3">
            <a:extLst>
              <a:ext uri="{28A0092B-C50C-407E-A947-70E740481C1C}">
                <a14:useLocalDpi xmlns:a14="http://schemas.microsoft.com/office/drawing/2010/main" val="0"/>
              </a:ext>
            </a:extLst>
          </a:blip>
          <a:srcRect l="42623" r="10817"/>
          <a:stretch/>
        </p:blipFill>
        <p:spPr>
          <a:xfrm>
            <a:off x="15184986" y="796322"/>
            <a:ext cx="8463451" cy="12123356"/>
          </a:xfrm>
          <a:prstGeom prst="rect">
            <a:avLst/>
          </a:prstGeom>
        </p:spPr>
      </p:pic>
      <p:sp>
        <p:nvSpPr>
          <p:cNvPr id="9" name="Rectangle 8">
            <a:extLst>
              <a:ext uri="{FF2B5EF4-FFF2-40B4-BE49-F238E27FC236}">
                <a16:creationId xmlns:a16="http://schemas.microsoft.com/office/drawing/2014/main" id="{274B58CC-06A4-4EC8-BB9C-49B57268372B}"/>
              </a:ext>
            </a:extLst>
          </p:cNvPr>
          <p:cNvSpPr/>
          <p:nvPr/>
        </p:nvSpPr>
        <p:spPr>
          <a:xfrm>
            <a:off x="15184986" y="796322"/>
            <a:ext cx="4248150" cy="6061678"/>
          </a:xfrm>
          <a:prstGeom prst="rect">
            <a:avLst/>
          </a:prstGeom>
          <a:solidFill>
            <a:srgbClr val="56C2B4">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90AF0E-10E0-4B63-AD0F-23C3BEA47E15}"/>
              </a:ext>
            </a:extLst>
          </p:cNvPr>
          <p:cNvSpPr/>
          <p:nvPr/>
        </p:nvSpPr>
        <p:spPr>
          <a:xfrm>
            <a:off x="19402343" y="6858000"/>
            <a:ext cx="4248150" cy="6061678"/>
          </a:xfrm>
          <a:prstGeom prst="rect">
            <a:avLst/>
          </a:prstGeom>
          <a:solidFill>
            <a:srgbClr val="56C2B4">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1882EB2-0729-46DE-BC7E-D48360E358AA}"/>
              </a:ext>
            </a:extLst>
          </p:cNvPr>
          <p:cNvSpPr txBox="1"/>
          <p:nvPr/>
        </p:nvSpPr>
        <p:spPr>
          <a:xfrm>
            <a:off x="15386679" y="3069350"/>
            <a:ext cx="3815720" cy="3046988"/>
          </a:xfrm>
          <a:prstGeom prst="rect">
            <a:avLst/>
          </a:prstGeom>
          <a:noFill/>
        </p:spPr>
        <p:txBody>
          <a:bodyPr wrap="square" rtlCol="0">
            <a:spAutoFit/>
          </a:bodyPr>
          <a:lstStyle/>
          <a:p>
            <a:pPr algn="ctr"/>
            <a:r>
              <a:rPr lang="en-US" sz="2400" dirty="0"/>
              <a:t>In the 2014-2015 school year, </a:t>
            </a:r>
            <a:r>
              <a:rPr lang="en-US" sz="2400" b="1" dirty="0"/>
              <a:t>421 North Dakota students were expelled or suspended </a:t>
            </a:r>
            <a:r>
              <a:rPr lang="en-US" sz="2400" dirty="0"/>
              <a:t>because of tobacco-related incidents, resulting in </a:t>
            </a:r>
            <a:r>
              <a:rPr lang="en-US" sz="2400" b="1" dirty="0"/>
              <a:t>1,052 days removed from school</a:t>
            </a:r>
            <a:r>
              <a:rPr lang="en-US" sz="2400" dirty="0"/>
              <a:t>.</a:t>
            </a:r>
            <a:endParaRPr lang="en-US" sz="2400" baseline="30000" dirty="0"/>
          </a:p>
        </p:txBody>
      </p:sp>
      <p:sp>
        <p:nvSpPr>
          <p:cNvPr id="19" name="TextBox 18">
            <a:extLst>
              <a:ext uri="{FF2B5EF4-FFF2-40B4-BE49-F238E27FC236}">
                <a16:creationId xmlns:a16="http://schemas.microsoft.com/office/drawing/2014/main" id="{7BC1BC7C-BA8E-4565-9555-D714B5600170}"/>
              </a:ext>
            </a:extLst>
          </p:cNvPr>
          <p:cNvSpPr txBox="1"/>
          <p:nvPr/>
        </p:nvSpPr>
        <p:spPr>
          <a:xfrm>
            <a:off x="19756986" y="9479891"/>
            <a:ext cx="3538865" cy="2308324"/>
          </a:xfrm>
          <a:prstGeom prst="rect">
            <a:avLst/>
          </a:prstGeom>
          <a:noFill/>
        </p:spPr>
        <p:txBody>
          <a:bodyPr wrap="square" rtlCol="0">
            <a:spAutoFit/>
          </a:bodyPr>
          <a:lstStyle/>
          <a:p>
            <a:pPr algn="ctr"/>
            <a:r>
              <a:rPr lang="en-US" sz="2400" dirty="0"/>
              <a:t>Exposure to </a:t>
            </a:r>
            <a:r>
              <a:rPr lang="en-US" sz="2400" b="1" dirty="0"/>
              <a:t>secondhand smoke causes more than 41,000 deaths</a:t>
            </a:r>
            <a:r>
              <a:rPr lang="en-US" sz="2400" dirty="0"/>
              <a:t> each year among adults in the United States.</a:t>
            </a:r>
            <a:endParaRPr lang="en-US" sz="2400" baseline="30000" dirty="0"/>
          </a:p>
        </p:txBody>
      </p:sp>
      <p:sp>
        <p:nvSpPr>
          <p:cNvPr id="20" name="TextBox 19">
            <a:extLst>
              <a:ext uri="{FF2B5EF4-FFF2-40B4-BE49-F238E27FC236}">
                <a16:creationId xmlns:a16="http://schemas.microsoft.com/office/drawing/2014/main" id="{710CD188-B18E-44F7-93CA-DD8D34A397F1}"/>
              </a:ext>
            </a:extLst>
          </p:cNvPr>
          <p:cNvSpPr txBox="1"/>
          <p:nvPr/>
        </p:nvSpPr>
        <p:spPr>
          <a:xfrm>
            <a:off x="2369262" y="3934603"/>
            <a:ext cx="8279688" cy="1077218"/>
          </a:xfrm>
          <a:prstGeom prst="rect">
            <a:avLst/>
          </a:prstGeom>
          <a:noFill/>
        </p:spPr>
        <p:txBody>
          <a:bodyPr wrap="square" rtlCol="0">
            <a:spAutoFit/>
          </a:bodyPr>
          <a:lstStyle/>
          <a:p>
            <a:r>
              <a:rPr lang="en-US" sz="3200" dirty="0"/>
              <a:t>Annual health care costs directly caused by smoking: </a:t>
            </a:r>
            <a:r>
              <a:rPr lang="en-US" sz="3200" b="1" dirty="0">
                <a:solidFill>
                  <a:schemeClr val="bg1"/>
                </a:solidFill>
              </a:rPr>
              <a:t>$326 million</a:t>
            </a:r>
          </a:p>
        </p:txBody>
      </p:sp>
      <p:sp>
        <p:nvSpPr>
          <p:cNvPr id="21" name="TextBox 20">
            <a:extLst>
              <a:ext uri="{FF2B5EF4-FFF2-40B4-BE49-F238E27FC236}">
                <a16:creationId xmlns:a16="http://schemas.microsoft.com/office/drawing/2014/main" id="{32A41CB7-A6C0-4EF3-84C9-A2033F34C452}"/>
              </a:ext>
            </a:extLst>
          </p:cNvPr>
          <p:cNvSpPr txBox="1"/>
          <p:nvPr/>
        </p:nvSpPr>
        <p:spPr>
          <a:xfrm>
            <a:off x="2329630" y="5687155"/>
            <a:ext cx="7199721" cy="1077218"/>
          </a:xfrm>
          <a:prstGeom prst="rect">
            <a:avLst/>
          </a:prstGeom>
          <a:noFill/>
        </p:spPr>
        <p:txBody>
          <a:bodyPr wrap="square" rtlCol="0">
            <a:spAutoFit/>
          </a:bodyPr>
          <a:lstStyle/>
          <a:p>
            <a:r>
              <a:rPr lang="en-US" sz="3200" dirty="0"/>
              <a:t>Medicaid costs caused by smoking: </a:t>
            </a:r>
            <a:r>
              <a:rPr lang="en-US" sz="3200" b="1" dirty="0">
                <a:solidFill>
                  <a:schemeClr val="bg1"/>
                </a:solidFill>
              </a:rPr>
              <a:t>$56.9 million</a:t>
            </a:r>
          </a:p>
        </p:txBody>
      </p:sp>
      <p:sp>
        <p:nvSpPr>
          <p:cNvPr id="22" name="TextBox 21">
            <a:extLst>
              <a:ext uri="{FF2B5EF4-FFF2-40B4-BE49-F238E27FC236}">
                <a16:creationId xmlns:a16="http://schemas.microsoft.com/office/drawing/2014/main" id="{F553F1BB-0393-4411-9866-FEE471CBB851}"/>
              </a:ext>
            </a:extLst>
          </p:cNvPr>
          <p:cNvSpPr txBox="1"/>
          <p:nvPr/>
        </p:nvSpPr>
        <p:spPr>
          <a:xfrm>
            <a:off x="2217924" y="7513493"/>
            <a:ext cx="7688076" cy="1569660"/>
          </a:xfrm>
          <a:prstGeom prst="rect">
            <a:avLst/>
          </a:prstGeom>
          <a:noFill/>
        </p:spPr>
        <p:txBody>
          <a:bodyPr wrap="square" rtlCol="0">
            <a:spAutoFit/>
          </a:bodyPr>
          <a:lstStyle/>
          <a:p>
            <a:r>
              <a:rPr lang="en-US" sz="3200" dirty="0"/>
              <a:t>Residents' state and federal tax burden from smoking-caused government expenditures: </a:t>
            </a:r>
            <a:r>
              <a:rPr lang="en-US" sz="3200" b="1" dirty="0">
                <a:solidFill>
                  <a:schemeClr val="bg1"/>
                </a:solidFill>
              </a:rPr>
              <a:t>$758 per household</a:t>
            </a:r>
          </a:p>
        </p:txBody>
      </p:sp>
      <p:sp>
        <p:nvSpPr>
          <p:cNvPr id="23" name="TextBox 22">
            <a:extLst>
              <a:ext uri="{FF2B5EF4-FFF2-40B4-BE49-F238E27FC236}">
                <a16:creationId xmlns:a16="http://schemas.microsoft.com/office/drawing/2014/main" id="{04D709BA-E50A-4D76-839E-425CF0539A2E}"/>
              </a:ext>
            </a:extLst>
          </p:cNvPr>
          <p:cNvSpPr txBox="1"/>
          <p:nvPr/>
        </p:nvSpPr>
        <p:spPr>
          <a:xfrm>
            <a:off x="2201172" y="9691352"/>
            <a:ext cx="7368645" cy="1077218"/>
          </a:xfrm>
          <a:prstGeom prst="rect">
            <a:avLst/>
          </a:prstGeom>
          <a:noFill/>
        </p:spPr>
        <p:txBody>
          <a:bodyPr wrap="square" rtlCol="0">
            <a:spAutoFit/>
          </a:bodyPr>
          <a:lstStyle/>
          <a:p>
            <a:r>
              <a:rPr lang="en-US" sz="3200" dirty="0"/>
              <a:t>Smoking-caused productivity losses: </a:t>
            </a:r>
            <a:r>
              <a:rPr lang="en-US" sz="3200" b="1" dirty="0">
                <a:solidFill>
                  <a:schemeClr val="bg1"/>
                </a:solidFill>
              </a:rPr>
              <a:t>$232.6 million</a:t>
            </a:r>
          </a:p>
        </p:txBody>
      </p:sp>
      <p:pic>
        <p:nvPicPr>
          <p:cNvPr id="27" name="Picture 26">
            <a:extLst>
              <a:ext uri="{FF2B5EF4-FFF2-40B4-BE49-F238E27FC236}">
                <a16:creationId xmlns:a16="http://schemas.microsoft.com/office/drawing/2014/main" id="{2F51A258-BCC9-4D31-AD1A-2F6C30AE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13723" y="1374904"/>
            <a:ext cx="1590675" cy="1447800"/>
          </a:xfrm>
          <a:prstGeom prst="rect">
            <a:avLst/>
          </a:prstGeom>
        </p:spPr>
      </p:pic>
      <p:pic>
        <p:nvPicPr>
          <p:cNvPr id="29" name="Picture 28">
            <a:extLst>
              <a:ext uri="{FF2B5EF4-FFF2-40B4-BE49-F238E27FC236}">
                <a16:creationId xmlns:a16="http://schemas.microsoft.com/office/drawing/2014/main" id="{D95DA6B4-CB05-4254-B920-7B2874BEC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04749" y="7894869"/>
            <a:ext cx="1352550" cy="1447800"/>
          </a:xfrm>
          <a:prstGeom prst="rect">
            <a:avLst/>
          </a:prstGeom>
        </p:spPr>
      </p:pic>
      <p:pic>
        <p:nvPicPr>
          <p:cNvPr id="35" name="Picture 34">
            <a:extLst>
              <a:ext uri="{FF2B5EF4-FFF2-40B4-BE49-F238E27FC236}">
                <a16:creationId xmlns:a16="http://schemas.microsoft.com/office/drawing/2014/main" id="{014A91AF-B271-4525-9799-AD221E5EE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097" y="3941252"/>
            <a:ext cx="1041241" cy="1020924"/>
          </a:xfrm>
          <a:prstGeom prst="rect">
            <a:avLst/>
          </a:prstGeom>
        </p:spPr>
      </p:pic>
      <p:pic>
        <p:nvPicPr>
          <p:cNvPr id="36" name="Picture 35">
            <a:extLst>
              <a:ext uri="{FF2B5EF4-FFF2-40B4-BE49-F238E27FC236}">
                <a16:creationId xmlns:a16="http://schemas.microsoft.com/office/drawing/2014/main" id="{BA1B006D-F262-424D-9EFB-D3C9D6665A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346" y="5685233"/>
            <a:ext cx="1041241" cy="1020924"/>
          </a:xfrm>
          <a:prstGeom prst="rect">
            <a:avLst/>
          </a:prstGeom>
        </p:spPr>
      </p:pic>
      <p:pic>
        <p:nvPicPr>
          <p:cNvPr id="37" name="Picture 36">
            <a:extLst>
              <a:ext uri="{FF2B5EF4-FFF2-40B4-BE49-F238E27FC236}">
                <a16:creationId xmlns:a16="http://schemas.microsoft.com/office/drawing/2014/main" id="{567F6D48-8341-4F38-A655-F491BE342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346" y="7457888"/>
            <a:ext cx="1041241" cy="1020924"/>
          </a:xfrm>
          <a:prstGeom prst="rect">
            <a:avLst/>
          </a:prstGeom>
        </p:spPr>
      </p:pic>
      <p:pic>
        <p:nvPicPr>
          <p:cNvPr id="38" name="Picture 37">
            <a:extLst>
              <a:ext uri="{FF2B5EF4-FFF2-40B4-BE49-F238E27FC236}">
                <a16:creationId xmlns:a16="http://schemas.microsoft.com/office/drawing/2014/main" id="{18986FC5-FD76-4E53-B824-8898051B0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846" y="9659034"/>
            <a:ext cx="1041241" cy="1020924"/>
          </a:xfrm>
          <a:prstGeom prst="rect">
            <a:avLst/>
          </a:prstGeom>
        </p:spPr>
      </p:pic>
      <p:sp>
        <p:nvSpPr>
          <p:cNvPr id="24" name="TextBox 23">
            <a:extLst>
              <a:ext uri="{FF2B5EF4-FFF2-40B4-BE49-F238E27FC236}">
                <a16:creationId xmlns:a16="http://schemas.microsoft.com/office/drawing/2014/main" id="{E67A1DDD-26F1-4A21-811B-344E59615C95}"/>
              </a:ext>
            </a:extLst>
          </p:cNvPr>
          <p:cNvSpPr txBox="1"/>
          <p:nvPr/>
        </p:nvSpPr>
        <p:spPr>
          <a:xfrm>
            <a:off x="346233" y="12554034"/>
            <a:ext cx="11421698" cy="1015663"/>
          </a:xfrm>
          <a:prstGeom prst="rect">
            <a:avLst/>
          </a:prstGeom>
          <a:noFill/>
        </p:spPr>
        <p:txBody>
          <a:bodyPr wrap="square" rtlCol="0">
            <a:spAutoFit/>
          </a:bodyPr>
          <a:lstStyle/>
          <a:p>
            <a:r>
              <a:rPr lang="en-US" sz="2000" spc="-150" dirty="0">
                <a:solidFill>
                  <a:schemeClr val="bg1"/>
                </a:solidFill>
              </a:rPr>
              <a:t>Campaign for Tobacco-Free Kids; US Department of Health and Human Services. The Health Consequences of Smoking – 50 Years of Progress. A Report of the Surgeon General, 2014; ND Department of Public Instruction, 2017-18; American Lung Association</a:t>
            </a:r>
          </a:p>
        </p:txBody>
      </p:sp>
      <p:grpSp>
        <p:nvGrpSpPr>
          <p:cNvPr id="3" name="Group 2">
            <a:extLst>
              <a:ext uri="{FF2B5EF4-FFF2-40B4-BE49-F238E27FC236}">
                <a16:creationId xmlns:a16="http://schemas.microsoft.com/office/drawing/2014/main" id="{DF943C42-C597-4F41-B08B-4EBB7087DDBB}"/>
              </a:ext>
            </a:extLst>
          </p:cNvPr>
          <p:cNvGrpSpPr/>
          <p:nvPr/>
        </p:nvGrpSpPr>
        <p:grpSpPr>
          <a:xfrm>
            <a:off x="10874935" y="4386668"/>
            <a:ext cx="3503053" cy="5861139"/>
            <a:chOff x="10874935" y="4386668"/>
            <a:chExt cx="3503053" cy="5861139"/>
          </a:xfrm>
        </p:grpSpPr>
        <p:pic>
          <p:nvPicPr>
            <p:cNvPr id="33" name="Picture 32">
              <a:extLst>
                <a:ext uri="{FF2B5EF4-FFF2-40B4-BE49-F238E27FC236}">
                  <a16:creationId xmlns:a16="http://schemas.microsoft.com/office/drawing/2014/main" id="{98162C8F-AF5B-47A0-8468-F9FFA9B24D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4935" y="4386668"/>
              <a:ext cx="3503053" cy="5861139"/>
            </a:xfrm>
            <a:prstGeom prst="rect">
              <a:avLst/>
            </a:prstGeom>
          </p:spPr>
        </p:pic>
        <p:sp>
          <p:nvSpPr>
            <p:cNvPr id="2" name="Rectangle 1">
              <a:extLst>
                <a:ext uri="{FF2B5EF4-FFF2-40B4-BE49-F238E27FC236}">
                  <a16:creationId xmlns:a16="http://schemas.microsoft.com/office/drawing/2014/main" id="{8D585140-1C4E-4EED-91B8-EFD4927654A7}"/>
                </a:ext>
              </a:extLst>
            </p:cNvPr>
            <p:cNvSpPr/>
            <p:nvPr/>
          </p:nvSpPr>
          <p:spPr>
            <a:xfrm>
              <a:off x="13618134" y="9501809"/>
              <a:ext cx="376649" cy="298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858515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up)">
                                      <p:cBhvr>
                                        <p:cTn id="51" dur="500"/>
                                        <p:tgtEl>
                                          <p:spTgt spid="1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par>
                          <p:cTn id="56" fill="hold">
                            <p:stCondLst>
                              <p:cond delay="6500"/>
                            </p:stCondLst>
                            <p:childTnLst>
                              <p:par>
                                <p:cTn id="57" presetID="22" presetClass="entr" presetSubtype="1" fill="hold"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up)">
                                      <p:cBhvr>
                                        <p:cTn id="59" dur="500"/>
                                        <p:tgtEl>
                                          <p:spTgt spid="29"/>
                                        </p:tgtEl>
                                      </p:cBhvr>
                                    </p:animEffect>
                                  </p:childTnLst>
                                </p:cTn>
                              </p:par>
                            </p:childTnLst>
                          </p:cTn>
                        </p:par>
                        <p:par>
                          <p:cTn id="60" fill="hold">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up)">
                                      <p:cBhvr>
                                        <p:cTn id="6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17" grpId="0" animBg="1"/>
      <p:bldP spid="18" grpId="0"/>
      <p:bldP spid="19" grpId="0"/>
      <p:bldP spid="20"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2976657" y="3483567"/>
            <a:ext cx="9876110" cy="652450"/>
          </a:xfrm>
          <a:prstGeom prst="rect">
            <a:avLst/>
          </a:prstGeom>
        </p:spPr>
        <p:txBody>
          <a:bodyPr wrap="square" lIns="219419" tIns="109710" rIns="219419" bIns="109710" rtlCol="0">
            <a:spAutoFit/>
          </a:bodyPr>
          <a:lstStyle/>
          <a:p>
            <a:r>
              <a:rPr lang="en-US" sz="2800" b="1" dirty="0">
                <a:ea typeface="Open Sans Light" panose="020B0306030504020204" pitchFamily="34" charset="0"/>
                <a:cs typeface="Lato Light"/>
              </a:rPr>
              <a:t>3.7% </a:t>
            </a:r>
            <a:r>
              <a:rPr lang="en-US" sz="2800" dirty="0">
                <a:ea typeface="Open Sans Light" panose="020B0306030504020204" pitchFamily="34" charset="0"/>
                <a:cs typeface="Lato Light"/>
              </a:rPr>
              <a:t>of North Dakotans identify as Hispanic or Latino.</a:t>
            </a:r>
            <a:endParaRPr lang="en-US" sz="2800" baseline="30000" dirty="0">
              <a:ea typeface="Open Sans Light" panose="020B0306030504020204" pitchFamily="34" charset="0"/>
              <a:cs typeface="Lato Light"/>
            </a:endParaRPr>
          </a:p>
        </p:txBody>
      </p:sp>
      <p:sp>
        <p:nvSpPr>
          <p:cNvPr id="14" name="TextBox 13"/>
          <p:cNvSpPr txBox="1"/>
          <p:nvPr/>
        </p:nvSpPr>
        <p:spPr>
          <a:xfrm>
            <a:off x="2976659" y="4743776"/>
            <a:ext cx="18734358" cy="652450"/>
          </a:xfrm>
          <a:prstGeom prst="rect">
            <a:avLst/>
          </a:prstGeom>
        </p:spPr>
        <p:txBody>
          <a:bodyPr wrap="square" lIns="219419" tIns="109710" rIns="219419" bIns="109710" rtlCol="0">
            <a:spAutoFit/>
          </a:bodyPr>
          <a:lstStyle/>
          <a:p>
            <a:r>
              <a:rPr lang="en-US" sz="2800" dirty="0">
                <a:ea typeface="Open Sans Light" panose="020B0306030504020204" pitchFamily="34" charset="0"/>
                <a:cs typeface="Lato Light"/>
              </a:rPr>
              <a:t>There are </a:t>
            </a:r>
            <a:r>
              <a:rPr lang="en-US" sz="2800" b="1" dirty="0">
                <a:ea typeface="Open Sans Light" panose="020B0306030504020204" pitchFamily="34" charset="0"/>
                <a:cs typeface="Lato Light"/>
              </a:rPr>
              <a:t>49,560</a:t>
            </a:r>
            <a:r>
              <a:rPr lang="en-US" sz="2800" dirty="0">
                <a:ea typeface="Open Sans Light" panose="020B0306030504020204" pitchFamily="34" charset="0"/>
                <a:cs typeface="Lato Light"/>
              </a:rPr>
              <a:t> veterans in North Dakota, which is </a:t>
            </a:r>
            <a:r>
              <a:rPr lang="en-US" sz="2800" b="1" dirty="0">
                <a:ea typeface="Open Sans Light" panose="020B0306030504020204" pitchFamily="34" charset="0"/>
                <a:cs typeface="Lato Light"/>
              </a:rPr>
              <a:t>6.6% </a:t>
            </a:r>
            <a:r>
              <a:rPr lang="en-US" sz="2800" dirty="0">
                <a:ea typeface="Open Sans Light" panose="020B0306030504020204" pitchFamily="34" charset="0"/>
                <a:cs typeface="Lato Light"/>
              </a:rPr>
              <a:t>of the state’s adult population.</a:t>
            </a:r>
            <a:endParaRPr lang="en-US" sz="2800" baseline="30000" dirty="0">
              <a:ea typeface="Open Sans Light" panose="020B0306030504020204" pitchFamily="34" charset="0"/>
            </a:endParaRPr>
          </a:p>
        </p:txBody>
      </p:sp>
      <p:sp>
        <p:nvSpPr>
          <p:cNvPr id="15" name="TextBox 14"/>
          <p:cNvSpPr txBox="1"/>
          <p:nvPr/>
        </p:nvSpPr>
        <p:spPr>
          <a:xfrm>
            <a:off x="3018792" y="6152682"/>
            <a:ext cx="18039346" cy="652450"/>
          </a:xfrm>
          <a:prstGeom prst="rect">
            <a:avLst/>
          </a:prstGeom>
        </p:spPr>
        <p:txBody>
          <a:bodyPr wrap="square" lIns="219419" tIns="109710" rIns="219419" bIns="109710" rtlCol="0">
            <a:spAutoFit/>
          </a:bodyPr>
          <a:lstStyle/>
          <a:p>
            <a:r>
              <a:rPr lang="en-US" sz="2800" b="1" dirty="0">
                <a:ea typeface="Open Sans Light" panose="020B0306030504020204" pitchFamily="34" charset="0"/>
                <a:cs typeface="Lato Light"/>
              </a:rPr>
              <a:t>49.6% </a:t>
            </a:r>
            <a:r>
              <a:rPr lang="en-US" sz="2800" dirty="0">
                <a:ea typeface="Open Sans Light" panose="020B0306030504020204" pitchFamily="34" charset="0"/>
                <a:cs typeface="Lato Light"/>
              </a:rPr>
              <a:t>of North Dakota residents live in rural areas, compared to </a:t>
            </a:r>
            <a:r>
              <a:rPr lang="en-US" sz="2800" b="1" dirty="0">
                <a:ea typeface="Open Sans Light" panose="020B0306030504020204" pitchFamily="34" charset="0"/>
                <a:cs typeface="Lato Light"/>
              </a:rPr>
              <a:t>14.1%</a:t>
            </a:r>
            <a:r>
              <a:rPr lang="en-US" sz="2800" dirty="0">
                <a:ea typeface="Open Sans Light" panose="020B0306030504020204" pitchFamily="34" charset="0"/>
                <a:cs typeface="Lato Light"/>
              </a:rPr>
              <a:t> nationwide.</a:t>
            </a:r>
            <a:endParaRPr lang="en-US" sz="2800" baseline="30000" dirty="0">
              <a:ea typeface="Open Sans Light" panose="020B0306030504020204" pitchFamily="34" charset="0"/>
            </a:endParaRPr>
          </a:p>
        </p:txBody>
      </p:sp>
      <p:sp>
        <p:nvSpPr>
          <p:cNvPr id="16" name="TextBox 15"/>
          <p:cNvSpPr txBox="1"/>
          <p:nvPr/>
        </p:nvSpPr>
        <p:spPr>
          <a:xfrm>
            <a:off x="3081340" y="7626212"/>
            <a:ext cx="12762277" cy="652450"/>
          </a:xfrm>
          <a:prstGeom prst="rect">
            <a:avLst/>
          </a:prstGeom>
        </p:spPr>
        <p:txBody>
          <a:bodyPr wrap="square" lIns="219419" tIns="109710" rIns="219419" bIns="109710" rtlCol="0">
            <a:spAutoFit/>
          </a:bodyPr>
          <a:lstStyle/>
          <a:p>
            <a:r>
              <a:rPr lang="en-US" sz="2800" b="1" dirty="0">
                <a:ea typeface="Open Sans Light" panose="020B0306030504020204" pitchFamily="34" charset="0"/>
                <a:cs typeface="Lato Light"/>
              </a:rPr>
              <a:t>One in eight </a:t>
            </a:r>
            <a:r>
              <a:rPr lang="en-US" sz="2800" dirty="0">
                <a:ea typeface="Open Sans Light" panose="020B0306030504020204" pitchFamily="34" charset="0"/>
                <a:cs typeface="Lato Light"/>
              </a:rPr>
              <a:t>(13.4%) North Dakotans are currently living in poverty.</a:t>
            </a:r>
            <a:endParaRPr lang="en-US" sz="2800" baseline="30000" dirty="0">
              <a:ea typeface="Open Sans Light" panose="020B0306030504020204" pitchFamily="34" charset="0"/>
            </a:endParaRPr>
          </a:p>
        </p:txBody>
      </p:sp>
      <p:sp>
        <p:nvSpPr>
          <p:cNvPr id="27" name="TextBox 26">
            <a:extLst>
              <a:ext uri="{FF2B5EF4-FFF2-40B4-BE49-F238E27FC236}">
                <a16:creationId xmlns:a16="http://schemas.microsoft.com/office/drawing/2014/main" id="{DFA15FE5-1E0B-499D-B083-89FFE1D18508}"/>
              </a:ext>
            </a:extLst>
          </p:cNvPr>
          <p:cNvSpPr txBox="1"/>
          <p:nvPr/>
        </p:nvSpPr>
        <p:spPr>
          <a:xfrm>
            <a:off x="1717674" y="943672"/>
            <a:ext cx="20934363" cy="1200310"/>
          </a:xfrm>
          <a:prstGeom prst="rect">
            <a:avLst/>
          </a:prstGeom>
          <a:noFill/>
        </p:spPr>
        <p:txBody>
          <a:bodyPr wrap="square" lIns="91422" tIns="45711" rIns="91422" bIns="45711" rtlCol="0">
            <a:spAutoFit/>
          </a:bodyPr>
          <a:lstStyle/>
          <a:p>
            <a:pPr algn="ctr"/>
            <a:r>
              <a:rPr lang="en-GB" sz="7200" dirty="0">
                <a:latin typeface="+mj-lt"/>
                <a:ea typeface="Open Sans Extrabold" panose="020B0906030804020204" pitchFamily="34" charset="0"/>
                <a:cs typeface="Open Sans Extrabold" panose="020B0906030804020204" pitchFamily="34" charset="0"/>
              </a:rPr>
              <a:t>North Dakota Demographics Overview</a:t>
            </a:r>
            <a:endParaRPr lang="id-ID" sz="7200" b="1" dirty="0">
              <a:latin typeface="+mj-lt"/>
              <a:ea typeface="Open Sans Light" panose="020B0306030504020204" pitchFamily="34" charset="0"/>
              <a:cs typeface="Open Sans Light" panose="020B0306030504020204" pitchFamily="34" charset="0"/>
            </a:endParaRPr>
          </a:p>
        </p:txBody>
      </p:sp>
      <p:sp>
        <p:nvSpPr>
          <p:cNvPr id="31" name="Rounded Rectangle 27">
            <a:extLst>
              <a:ext uri="{FF2B5EF4-FFF2-40B4-BE49-F238E27FC236}">
                <a16:creationId xmlns:a16="http://schemas.microsoft.com/office/drawing/2014/main" id="{DDB1A684-6128-4895-9741-038D2B32685B}"/>
              </a:ext>
            </a:extLst>
          </p:cNvPr>
          <p:cNvSpPr/>
          <p:nvPr/>
        </p:nvSpPr>
        <p:spPr>
          <a:xfrm rot="10800000">
            <a:off x="10579932" y="2297837"/>
            <a:ext cx="3175998" cy="215498"/>
          </a:xfrm>
          <a:prstGeom prst="roundRect">
            <a:avLst>
              <a:gd name="adj" fmla="val 50000"/>
            </a:avLst>
          </a:prstGeom>
          <a:solidFill>
            <a:srgbClr val="56C2B4"/>
          </a:solidFill>
          <a:ln>
            <a:solidFill>
              <a:srgbClr val="56C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A0A81F4-29C7-4EB8-9C08-7DDC5A2BCD52}"/>
              </a:ext>
            </a:extLst>
          </p:cNvPr>
          <p:cNvSpPr txBox="1"/>
          <p:nvPr/>
        </p:nvSpPr>
        <p:spPr>
          <a:xfrm>
            <a:off x="2976656" y="9056567"/>
            <a:ext cx="18734357" cy="652450"/>
          </a:xfrm>
          <a:prstGeom prst="rect">
            <a:avLst/>
          </a:prstGeom>
        </p:spPr>
        <p:txBody>
          <a:bodyPr wrap="square" lIns="219419" tIns="109710" rIns="219419" bIns="109710" rtlCol="0">
            <a:spAutoFit/>
          </a:bodyPr>
          <a:lstStyle/>
          <a:p>
            <a:r>
              <a:rPr lang="en-US" sz="2800" dirty="0">
                <a:ea typeface="Open Sans Light" panose="020B0306030504020204" pitchFamily="34" charset="0"/>
                <a:cs typeface="Lato Light"/>
              </a:rPr>
              <a:t>There are five federally recognized Tribes and one Indian community located at least partially within the state.</a:t>
            </a:r>
            <a:endParaRPr lang="en-US" sz="2800" baseline="30000" dirty="0">
              <a:ea typeface="Open Sans Light" panose="020B0306030504020204" pitchFamily="34" charset="0"/>
            </a:endParaRPr>
          </a:p>
        </p:txBody>
      </p:sp>
      <p:sp>
        <p:nvSpPr>
          <p:cNvPr id="33" name="TextBox 32">
            <a:extLst>
              <a:ext uri="{FF2B5EF4-FFF2-40B4-BE49-F238E27FC236}">
                <a16:creationId xmlns:a16="http://schemas.microsoft.com/office/drawing/2014/main" id="{F87E6150-97C3-4AA5-9791-1BCEC1A343B2}"/>
              </a:ext>
            </a:extLst>
          </p:cNvPr>
          <p:cNvSpPr txBox="1"/>
          <p:nvPr/>
        </p:nvSpPr>
        <p:spPr>
          <a:xfrm>
            <a:off x="3018790" y="10465473"/>
            <a:ext cx="13994740" cy="652450"/>
          </a:xfrm>
          <a:prstGeom prst="rect">
            <a:avLst/>
          </a:prstGeom>
        </p:spPr>
        <p:txBody>
          <a:bodyPr wrap="square" lIns="219419" tIns="109710" rIns="219419" bIns="109710" rtlCol="0">
            <a:spAutoFit/>
          </a:bodyPr>
          <a:lstStyle/>
          <a:p>
            <a:r>
              <a:rPr lang="en-US" sz="2800" b="1" dirty="0">
                <a:ea typeface="Open Sans Light" panose="020B0306030504020204" pitchFamily="34" charset="0"/>
                <a:cs typeface="Lato Light"/>
              </a:rPr>
              <a:t>23.3% </a:t>
            </a:r>
            <a:r>
              <a:rPr lang="en-US" sz="2800" dirty="0">
                <a:ea typeface="Open Sans Light" panose="020B0306030504020204" pitchFamily="34" charset="0"/>
                <a:cs typeface="Lato Light"/>
              </a:rPr>
              <a:t>of North Dakotans are under age 18 and 15.0% are over age 65.</a:t>
            </a:r>
            <a:r>
              <a:rPr lang="en-US" sz="2800" baseline="30000" dirty="0">
                <a:ea typeface="Open Sans Light" panose="020B0306030504020204" pitchFamily="34" charset="0"/>
              </a:rPr>
              <a:t> </a:t>
            </a:r>
            <a:endParaRPr lang="en-US" sz="2800" dirty="0">
              <a:ea typeface="Open Sans Light" panose="020B0306030504020204" pitchFamily="34" charset="0"/>
              <a:cs typeface="Lato Light"/>
            </a:endParaRPr>
          </a:p>
        </p:txBody>
      </p:sp>
      <p:sp>
        <p:nvSpPr>
          <p:cNvPr id="34" name="TextBox 33">
            <a:extLst>
              <a:ext uri="{FF2B5EF4-FFF2-40B4-BE49-F238E27FC236}">
                <a16:creationId xmlns:a16="http://schemas.microsoft.com/office/drawing/2014/main" id="{CB2CD0E3-3A25-4579-B1E5-C605584EA944}"/>
              </a:ext>
            </a:extLst>
          </p:cNvPr>
          <p:cNvSpPr txBox="1"/>
          <p:nvPr/>
        </p:nvSpPr>
        <p:spPr>
          <a:xfrm>
            <a:off x="3081338" y="11939003"/>
            <a:ext cx="12762277" cy="652450"/>
          </a:xfrm>
          <a:prstGeom prst="rect">
            <a:avLst/>
          </a:prstGeom>
        </p:spPr>
        <p:txBody>
          <a:bodyPr wrap="square" lIns="219419" tIns="109710" rIns="219419" bIns="109710" rtlCol="0">
            <a:spAutoFit/>
          </a:bodyPr>
          <a:lstStyle/>
          <a:p>
            <a:r>
              <a:rPr lang="en-US" sz="2800" dirty="0">
                <a:ea typeface="Open Sans Light" panose="020B0306030504020204" pitchFamily="34" charset="0"/>
                <a:cs typeface="Lato Light"/>
              </a:rPr>
              <a:t>North Dakota has a </a:t>
            </a:r>
            <a:r>
              <a:rPr lang="en-US" sz="2800" b="1" dirty="0">
                <a:ea typeface="Open Sans Light" panose="020B0306030504020204" pitchFamily="34" charset="0"/>
                <a:cs typeface="Lato Light"/>
              </a:rPr>
              <a:t>2.6%</a:t>
            </a:r>
            <a:r>
              <a:rPr lang="en-US" sz="2800" dirty="0">
                <a:ea typeface="Open Sans Light" panose="020B0306030504020204" pitchFamily="34" charset="0"/>
                <a:cs typeface="Lato Light"/>
              </a:rPr>
              <a:t> unemployment rate.</a:t>
            </a:r>
            <a:endParaRPr lang="en-US" sz="2800" baseline="30000" dirty="0">
              <a:ea typeface="Open Sans Light" panose="020B0306030504020204" pitchFamily="34" charset="0"/>
              <a:cs typeface="Lato Light"/>
            </a:endParaRPr>
          </a:p>
        </p:txBody>
      </p:sp>
      <p:pic>
        <p:nvPicPr>
          <p:cNvPr id="3" name="Picture 2">
            <a:extLst>
              <a:ext uri="{FF2B5EF4-FFF2-40B4-BE49-F238E27FC236}">
                <a16:creationId xmlns:a16="http://schemas.microsoft.com/office/drawing/2014/main" id="{F89BF34C-FF9D-49E4-B0D5-0B0E8CE48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738" y="3375466"/>
            <a:ext cx="990600" cy="866775"/>
          </a:xfrm>
          <a:prstGeom prst="rect">
            <a:avLst/>
          </a:prstGeom>
        </p:spPr>
      </p:pic>
      <p:pic>
        <p:nvPicPr>
          <p:cNvPr id="5" name="Picture 4">
            <a:extLst>
              <a:ext uri="{FF2B5EF4-FFF2-40B4-BE49-F238E27FC236}">
                <a16:creationId xmlns:a16="http://schemas.microsoft.com/office/drawing/2014/main" id="{05BADC6F-B8A2-479F-8286-A3FBF35B0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689" y="4560189"/>
            <a:ext cx="990600" cy="1000125"/>
          </a:xfrm>
          <a:prstGeom prst="rect">
            <a:avLst/>
          </a:prstGeom>
        </p:spPr>
      </p:pic>
      <p:pic>
        <p:nvPicPr>
          <p:cNvPr id="7" name="Picture 6">
            <a:extLst>
              <a:ext uri="{FF2B5EF4-FFF2-40B4-BE49-F238E27FC236}">
                <a16:creationId xmlns:a16="http://schemas.microsoft.com/office/drawing/2014/main" id="{27DD2578-E032-4A64-B47F-55264FB91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134" y="5898810"/>
            <a:ext cx="990600" cy="1057275"/>
          </a:xfrm>
          <a:prstGeom prst="rect">
            <a:avLst/>
          </a:prstGeom>
        </p:spPr>
      </p:pic>
      <p:pic>
        <p:nvPicPr>
          <p:cNvPr id="9" name="Picture 8">
            <a:extLst>
              <a:ext uri="{FF2B5EF4-FFF2-40B4-BE49-F238E27FC236}">
                <a16:creationId xmlns:a16="http://schemas.microsoft.com/office/drawing/2014/main" id="{6035419B-F7DD-4335-9699-E3A40C833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134" y="7430391"/>
            <a:ext cx="990600" cy="885825"/>
          </a:xfrm>
          <a:prstGeom prst="rect">
            <a:avLst/>
          </a:prstGeom>
        </p:spPr>
      </p:pic>
      <p:pic>
        <p:nvPicPr>
          <p:cNvPr id="11" name="Picture 10">
            <a:extLst>
              <a:ext uri="{FF2B5EF4-FFF2-40B4-BE49-F238E27FC236}">
                <a16:creationId xmlns:a16="http://schemas.microsoft.com/office/drawing/2014/main" id="{20CF13E7-052A-42F8-959D-BBFAABDD7D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738" y="8871630"/>
            <a:ext cx="990600" cy="1152525"/>
          </a:xfrm>
          <a:prstGeom prst="rect">
            <a:avLst/>
          </a:prstGeom>
        </p:spPr>
      </p:pic>
      <p:pic>
        <p:nvPicPr>
          <p:cNvPr id="17" name="Picture 16">
            <a:extLst>
              <a:ext uri="{FF2B5EF4-FFF2-40B4-BE49-F238E27FC236}">
                <a16:creationId xmlns:a16="http://schemas.microsoft.com/office/drawing/2014/main" id="{E95B4730-7101-4F4A-AFAB-C5E64D3938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1689" y="10368315"/>
            <a:ext cx="990600" cy="990600"/>
          </a:xfrm>
          <a:prstGeom prst="rect">
            <a:avLst/>
          </a:prstGeom>
        </p:spPr>
      </p:pic>
      <p:pic>
        <p:nvPicPr>
          <p:cNvPr id="21" name="Picture 20">
            <a:extLst>
              <a:ext uri="{FF2B5EF4-FFF2-40B4-BE49-F238E27FC236}">
                <a16:creationId xmlns:a16="http://schemas.microsoft.com/office/drawing/2014/main" id="{75CD4D8A-3A70-4BB4-86A7-68AE688B26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3008" y="11800233"/>
            <a:ext cx="990600" cy="885825"/>
          </a:xfrm>
          <a:prstGeom prst="rect">
            <a:avLst/>
          </a:prstGeom>
        </p:spPr>
      </p:pic>
      <p:sp>
        <p:nvSpPr>
          <p:cNvPr id="18" name="TextBox 17">
            <a:extLst>
              <a:ext uri="{FF2B5EF4-FFF2-40B4-BE49-F238E27FC236}">
                <a16:creationId xmlns:a16="http://schemas.microsoft.com/office/drawing/2014/main" id="{C069C973-EFB1-4020-A8E8-CE484242339C}"/>
              </a:ext>
            </a:extLst>
          </p:cNvPr>
          <p:cNvSpPr txBox="1"/>
          <p:nvPr/>
        </p:nvSpPr>
        <p:spPr>
          <a:xfrm>
            <a:off x="14371983" y="12575302"/>
            <a:ext cx="9774138" cy="923330"/>
          </a:xfrm>
          <a:prstGeom prst="rect">
            <a:avLst/>
          </a:prstGeom>
          <a:noFill/>
        </p:spPr>
        <p:txBody>
          <a:bodyPr wrap="square" rtlCol="0">
            <a:spAutoFit/>
          </a:bodyPr>
          <a:lstStyle/>
          <a:p>
            <a:pPr algn="r"/>
            <a:r>
              <a:rPr lang="en-US" spc="-150" dirty="0">
                <a:solidFill>
                  <a:srgbClr val="33756A"/>
                </a:solidFill>
              </a:rPr>
              <a:t>ND Census; estimate July 2017</a:t>
            </a:r>
          </a:p>
          <a:p>
            <a:pPr algn="r"/>
            <a:r>
              <a:rPr lang="en-US" spc="-150" dirty="0">
                <a:solidFill>
                  <a:srgbClr val="33756A"/>
                </a:solidFill>
              </a:rPr>
              <a:t>North Dakota Indian Affairs Commission</a:t>
            </a:r>
          </a:p>
          <a:p>
            <a:pPr algn="r"/>
            <a:r>
              <a:rPr lang="en-US" spc="-150" dirty="0">
                <a:solidFill>
                  <a:srgbClr val="33756A"/>
                </a:solidFill>
              </a:rPr>
              <a:t>Economic Research Service, United States Department of Agriculture. (2018) State Fact Sheets. </a:t>
            </a:r>
          </a:p>
        </p:txBody>
      </p:sp>
    </p:spTree>
    <p:extLst>
      <p:ext uri="{BB962C8B-B14F-4D97-AF65-F5344CB8AC3E}">
        <p14:creationId xmlns:p14="http://schemas.microsoft.com/office/powerpoint/2010/main" val="3023337206"/>
      </p:ext>
    </p:extLst>
  </p:cSld>
  <p:clrMapOvr>
    <a:masterClrMapping/>
  </p:clrMapOvr>
  <p:transition spd="slow" advClick="0">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2EA31C-A512-44BD-B6F3-539C05A860B4}"/>
              </a:ext>
            </a:extLst>
          </p:cNvPr>
          <p:cNvPicPr>
            <a:picLocks noChangeAspect="1"/>
          </p:cNvPicPr>
          <p:nvPr/>
        </p:nvPicPr>
        <p:blipFill rotWithShape="1">
          <a:blip r:embed="rId2">
            <a:extLst>
              <a:ext uri="{28A0092B-C50C-407E-A947-70E740481C1C}">
                <a14:useLocalDpi xmlns:a14="http://schemas.microsoft.com/office/drawing/2010/main" val="0"/>
              </a:ext>
            </a:extLst>
          </a:blip>
          <a:srcRect t="25475"/>
          <a:stretch/>
        </p:blipFill>
        <p:spPr>
          <a:xfrm flipH="1">
            <a:off x="25394" y="-1"/>
            <a:ext cx="24353844" cy="11665249"/>
          </a:xfrm>
          <a:prstGeom prst="rect">
            <a:avLst/>
          </a:prstGeom>
        </p:spPr>
      </p:pic>
      <p:sp>
        <p:nvSpPr>
          <p:cNvPr id="7" name="Isosceles Triangle 6">
            <a:extLst>
              <a:ext uri="{FF2B5EF4-FFF2-40B4-BE49-F238E27FC236}">
                <a16:creationId xmlns:a16="http://schemas.microsoft.com/office/drawing/2014/main" id="{4674075E-5EA9-4BBA-AE9F-2AC1854283EA}"/>
              </a:ext>
            </a:extLst>
          </p:cNvPr>
          <p:cNvSpPr/>
          <p:nvPr/>
        </p:nvSpPr>
        <p:spPr>
          <a:xfrm rot="16200000">
            <a:off x="15788511" y="4053946"/>
            <a:ext cx="9199802" cy="7930864"/>
          </a:xfrm>
          <a:prstGeom prst="triangle">
            <a:avLst/>
          </a:prstGeom>
          <a:solidFill>
            <a:srgbClr val="33756A">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B7F02B-C945-4753-87B5-BC8FAE158C30}"/>
              </a:ext>
            </a:extLst>
          </p:cNvPr>
          <p:cNvSpPr/>
          <p:nvPr/>
        </p:nvSpPr>
        <p:spPr>
          <a:xfrm>
            <a:off x="-1" y="0"/>
            <a:ext cx="28678909" cy="13716000"/>
          </a:xfrm>
          <a:custGeom>
            <a:avLst/>
            <a:gdLst>
              <a:gd name="connsiteX0" fmla="*/ 0 w 24379238"/>
              <a:gd name="connsiteY0" fmla="*/ 0 h 16334509"/>
              <a:gd name="connsiteX1" fmla="*/ 24379238 w 24379238"/>
              <a:gd name="connsiteY1" fmla="*/ 0 h 16334509"/>
              <a:gd name="connsiteX2" fmla="*/ 24379238 w 24379238"/>
              <a:gd name="connsiteY2" fmla="*/ 16334509 h 16334509"/>
              <a:gd name="connsiteX3" fmla="*/ 0 w 24379238"/>
              <a:gd name="connsiteY3" fmla="*/ 16334509 h 16334509"/>
              <a:gd name="connsiteX4" fmla="*/ 0 w 24379238"/>
              <a:gd name="connsiteY4" fmla="*/ 0 h 16334509"/>
              <a:gd name="connsiteX0" fmla="*/ 0 w 24379238"/>
              <a:gd name="connsiteY0" fmla="*/ 0 h 16334509"/>
              <a:gd name="connsiteX1" fmla="*/ 11723110 w 24379238"/>
              <a:gd name="connsiteY1" fmla="*/ 7772400 h 16334509"/>
              <a:gd name="connsiteX2" fmla="*/ 24379238 w 24379238"/>
              <a:gd name="connsiteY2" fmla="*/ 16334509 h 16334509"/>
              <a:gd name="connsiteX3" fmla="*/ 0 w 24379238"/>
              <a:gd name="connsiteY3" fmla="*/ 16334509 h 16334509"/>
              <a:gd name="connsiteX4" fmla="*/ 0 w 24379238"/>
              <a:gd name="connsiteY4" fmla="*/ 0 h 1633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9238" h="16334509">
                <a:moveTo>
                  <a:pt x="0" y="0"/>
                </a:moveTo>
                <a:lnTo>
                  <a:pt x="11723110" y="7772400"/>
                </a:lnTo>
                <a:lnTo>
                  <a:pt x="24379238" y="16334509"/>
                </a:lnTo>
                <a:lnTo>
                  <a:pt x="0" y="16334509"/>
                </a:lnTo>
                <a:lnTo>
                  <a:pt x="0" y="0"/>
                </a:lnTo>
                <a:close/>
              </a:path>
            </a:pathLst>
          </a:cu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56C2B4"/>
                </a:solidFill>
              </a:rPr>
              <a:t> </a:t>
            </a:r>
          </a:p>
        </p:txBody>
      </p:sp>
      <p:sp>
        <p:nvSpPr>
          <p:cNvPr id="12" name="TextBox 11">
            <a:extLst>
              <a:ext uri="{FF2B5EF4-FFF2-40B4-BE49-F238E27FC236}">
                <a16:creationId xmlns:a16="http://schemas.microsoft.com/office/drawing/2014/main" id="{C1C3D640-AD14-4C6D-AED8-DC3A6DD438A7}"/>
              </a:ext>
            </a:extLst>
          </p:cNvPr>
          <p:cNvSpPr txBox="1"/>
          <p:nvPr/>
        </p:nvSpPr>
        <p:spPr>
          <a:xfrm>
            <a:off x="3589023" y="8080337"/>
            <a:ext cx="14297990" cy="1938992"/>
          </a:xfrm>
          <a:prstGeom prst="rect">
            <a:avLst/>
          </a:prstGeom>
          <a:noFill/>
        </p:spPr>
        <p:txBody>
          <a:bodyPr wrap="square" rtlCol="0">
            <a:spAutoFit/>
          </a:bodyPr>
          <a:lstStyle/>
          <a:p>
            <a:r>
              <a:rPr lang="en-US" sz="1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Marijuana</a:t>
            </a:r>
            <a:endParaRPr lang="en-US" sz="120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 name="Graphic 9">
            <a:extLst>
              <a:ext uri="{FF2B5EF4-FFF2-40B4-BE49-F238E27FC236}">
                <a16:creationId xmlns:a16="http://schemas.microsoft.com/office/drawing/2014/main" id="{1B49FE94-B167-4F9C-81D7-C3BDC916D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6862" y="7776484"/>
            <a:ext cx="2380774" cy="2242845"/>
          </a:xfrm>
          <a:prstGeom prst="rect">
            <a:avLst/>
          </a:prstGeom>
        </p:spPr>
      </p:pic>
    </p:spTree>
    <p:extLst>
      <p:ext uri="{BB962C8B-B14F-4D97-AF65-F5344CB8AC3E}">
        <p14:creationId xmlns:p14="http://schemas.microsoft.com/office/powerpoint/2010/main" val="1790271580"/>
      </p:ext>
    </p:extLst>
  </p:cSld>
  <p:clrMapOvr>
    <a:masterClrMapping/>
  </p:clrMapOvr>
  <p:transition spd="slow" advClick="0">
    <p:random/>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448316" y="1040262"/>
            <a:ext cx="20962938" cy="1446532"/>
          </a:xfrm>
          <a:prstGeom prst="rect">
            <a:avLst/>
          </a:prstGeom>
          <a:noFill/>
        </p:spPr>
        <p:txBody>
          <a:bodyPr wrap="square" lIns="91422" tIns="45711" rIns="91422" bIns="45711" rtlCol="0">
            <a:spAutoFit/>
          </a:bodyPr>
          <a:lstStyle/>
          <a:p>
            <a:r>
              <a:rPr lang="en-US" sz="8800" dirty="0">
                <a:ea typeface="Open Sans Extrabold" panose="020B0906030804020204" pitchFamily="34" charset="0"/>
                <a:cs typeface="Open Sans Extrabold" panose="020B0906030804020204" pitchFamily="34" charset="0"/>
              </a:rPr>
              <a:t>Marijuana: </a:t>
            </a:r>
            <a:r>
              <a:rPr lang="en-US" sz="8800" b="1" dirty="0">
                <a:ea typeface="Open Sans Extrabold" panose="020B0906030804020204" pitchFamily="34" charset="0"/>
                <a:cs typeface="Open Sans Extrabold" panose="020B0906030804020204" pitchFamily="34" charset="0"/>
              </a:rPr>
              <a:t>Youth</a:t>
            </a:r>
            <a:endParaRPr lang="id-ID" sz="8800" b="1" dirty="0">
              <a:ea typeface="Open Sans Light" panose="020B0306030504020204" pitchFamily="34" charset="0"/>
              <a:cs typeface="Open Sans Light" panose="020B0306030504020204" pitchFamily="34" charset="0"/>
            </a:endParaRPr>
          </a:p>
        </p:txBody>
      </p:sp>
      <p:sp>
        <p:nvSpPr>
          <p:cNvPr id="36" name="Rounded Rectangle 35"/>
          <p:cNvSpPr/>
          <p:nvPr/>
        </p:nvSpPr>
        <p:spPr>
          <a:xfrm rot="10800000">
            <a:off x="1497304" y="2569256"/>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E603E9AB-4A31-48C7-8777-C2E186788291}"/>
              </a:ext>
            </a:extLst>
          </p:cNvPr>
          <p:cNvSpPr txBox="1"/>
          <p:nvPr/>
        </p:nvSpPr>
        <p:spPr>
          <a:xfrm>
            <a:off x="16234888" y="4732064"/>
            <a:ext cx="7000358" cy="1754326"/>
          </a:xfrm>
          <a:prstGeom prst="rect">
            <a:avLst/>
          </a:prstGeom>
          <a:noFill/>
        </p:spPr>
        <p:txBody>
          <a:bodyPr wrap="square" rtlCol="0">
            <a:spAutoFit/>
          </a:bodyPr>
          <a:lstStyle/>
          <a:p>
            <a:r>
              <a:rPr lang="en-US" sz="3600" dirty="0"/>
              <a:t>of ND </a:t>
            </a:r>
            <a:r>
              <a:rPr lang="en-US" sz="3600" b="1" dirty="0"/>
              <a:t>middle school </a:t>
            </a:r>
            <a:r>
              <a:rPr lang="en-US" sz="3600" dirty="0"/>
              <a:t>students have used marijuana one or more times in their lifetime.</a:t>
            </a:r>
            <a:endParaRPr lang="en-US" sz="3600" baseline="30000" dirty="0"/>
          </a:p>
        </p:txBody>
      </p:sp>
      <p:grpSp>
        <p:nvGrpSpPr>
          <p:cNvPr id="81" name="Group 80">
            <a:extLst>
              <a:ext uri="{FF2B5EF4-FFF2-40B4-BE49-F238E27FC236}">
                <a16:creationId xmlns:a16="http://schemas.microsoft.com/office/drawing/2014/main" id="{7CA11775-2DBB-4EF1-85A5-984C323275EB}"/>
              </a:ext>
            </a:extLst>
          </p:cNvPr>
          <p:cNvGrpSpPr/>
          <p:nvPr/>
        </p:nvGrpSpPr>
        <p:grpSpPr>
          <a:xfrm>
            <a:off x="11903537" y="3501120"/>
            <a:ext cx="4322485" cy="4247473"/>
            <a:chOff x="5163240" y="1770857"/>
            <a:chExt cx="2462882" cy="2420141"/>
          </a:xfrm>
        </p:grpSpPr>
        <p:graphicFrame>
          <p:nvGraphicFramePr>
            <p:cNvPr id="82" name="Chart 81">
              <a:extLst>
                <a:ext uri="{FF2B5EF4-FFF2-40B4-BE49-F238E27FC236}">
                  <a16:creationId xmlns:a16="http://schemas.microsoft.com/office/drawing/2014/main" id="{71BC07F0-7759-40BE-AF28-A79034779388}"/>
                </a:ext>
              </a:extLst>
            </p:cNvPr>
            <p:cNvGraphicFramePr/>
            <p:nvPr>
              <p:extLst>
                <p:ext uri="{D42A27DB-BD31-4B8C-83A1-F6EECF244321}">
                  <p14:modId xmlns:p14="http://schemas.microsoft.com/office/powerpoint/2010/main" val="1187523667"/>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3"/>
            </a:graphicData>
          </a:graphic>
        </p:graphicFrame>
        <p:sp>
          <p:nvSpPr>
            <p:cNvPr id="83" name="Rectangle 82">
              <a:extLst>
                <a:ext uri="{FF2B5EF4-FFF2-40B4-BE49-F238E27FC236}">
                  <a16:creationId xmlns:a16="http://schemas.microsoft.com/office/drawing/2014/main" id="{F73D0761-06BE-423D-BDCB-EF971B5B61B0}"/>
                </a:ext>
              </a:extLst>
            </p:cNvPr>
            <p:cNvSpPr/>
            <p:nvPr/>
          </p:nvSpPr>
          <p:spPr>
            <a:xfrm>
              <a:off x="5852983" y="2692879"/>
              <a:ext cx="1083404" cy="576092"/>
            </a:xfrm>
            <a:prstGeom prst="rect">
              <a:avLst/>
            </a:prstGeom>
          </p:spPr>
          <p:txBody>
            <a:bodyPr wrap="none" anchor="ctr">
              <a:spAutoFit/>
            </a:bodyPr>
            <a:lstStyle/>
            <a:p>
              <a:pPr algn="ctr"/>
              <a:r>
                <a:rPr lang="en-US" sz="7200" b="1" spc="-150" dirty="0">
                  <a:solidFill>
                    <a:srgbClr val="56C2B4"/>
                  </a:solidFill>
                </a:rPr>
                <a:t>8.2%</a:t>
              </a:r>
            </a:p>
          </p:txBody>
        </p:sp>
      </p:grpSp>
      <p:sp>
        <p:nvSpPr>
          <p:cNvPr id="84" name="TextBox 83">
            <a:extLst>
              <a:ext uri="{FF2B5EF4-FFF2-40B4-BE49-F238E27FC236}">
                <a16:creationId xmlns:a16="http://schemas.microsoft.com/office/drawing/2014/main" id="{67BC3679-0D27-4BD9-B751-1BF425074BCD}"/>
              </a:ext>
            </a:extLst>
          </p:cNvPr>
          <p:cNvSpPr txBox="1"/>
          <p:nvPr/>
        </p:nvSpPr>
        <p:spPr>
          <a:xfrm>
            <a:off x="16252270" y="9039348"/>
            <a:ext cx="7000358" cy="2308324"/>
          </a:xfrm>
          <a:prstGeom prst="rect">
            <a:avLst/>
          </a:prstGeom>
          <a:noFill/>
        </p:spPr>
        <p:txBody>
          <a:bodyPr wrap="square" rtlCol="0">
            <a:spAutoFit/>
          </a:bodyPr>
          <a:lstStyle/>
          <a:p>
            <a:r>
              <a:rPr lang="en-US" sz="3600" dirty="0"/>
              <a:t>of ND </a:t>
            </a:r>
            <a:r>
              <a:rPr lang="en-US" sz="3600" b="1" dirty="0"/>
              <a:t>high school </a:t>
            </a:r>
            <a:r>
              <a:rPr lang="en-US" sz="3600" dirty="0"/>
              <a:t>students have used marijuana one or more times in the last 30 days, </a:t>
            </a:r>
            <a:r>
              <a:rPr lang="en-US" sz="3600" i="1" dirty="0"/>
              <a:t>compared to 19.8% in U.S</a:t>
            </a:r>
            <a:r>
              <a:rPr lang="en-US" sz="3600" dirty="0"/>
              <a:t>.</a:t>
            </a:r>
          </a:p>
        </p:txBody>
      </p:sp>
      <p:grpSp>
        <p:nvGrpSpPr>
          <p:cNvPr id="85" name="Group 84">
            <a:extLst>
              <a:ext uri="{FF2B5EF4-FFF2-40B4-BE49-F238E27FC236}">
                <a16:creationId xmlns:a16="http://schemas.microsoft.com/office/drawing/2014/main" id="{94A0CB36-20F1-4E59-88A4-EAB1A688DF21}"/>
              </a:ext>
            </a:extLst>
          </p:cNvPr>
          <p:cNvGrpSpPr/>
          <p:nvPr/>
        </p:nvGrpSpPr>
        <p:grpSpPr>
          <a:xfrm>
            <a:off x="11929785" y="7920434"/>
            <a:ext cx="4322485" cy="4247473"/>
            <a:chOff x="5163240" y="1770857"/>
            <a:chExt cx="2462882" cy="2420141"/>
          </a:xfrm>
        </p:grpSpPr>
        <p:graphicFrame>
          <p:nvGraphicFramePr>
            <p:cNvPr id="86" name="Chart 85">
              <a:extLst>
                <a:ext uri="{FF2B5EF4-FFF2-40B4-BE49-F238E27FC236}">
                  <a16:creationId xmlns:a16="http://schemas.microsoft.com/office/drawing/2014/main" id="{0902AC5D-693D-48DB-A98D-974D6B0668D1}"/>
                </a:ext>
              </a:extLst>
            </p:cNvPr>
            <p:cNvGraphicFramePr/>
            <p:nvPr>
              <p:extLst>
                <p:ext uri="{D42A27DB-BD31-4B8C-83A1-F6EECF244321}">
                  <p14:modId xmlns:p14="http://schemas.microsoft.com/office/powerpoint/2010/main" val="3443259087"/>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87" name="Rectangle 86">
              <a:extLst>
                <a:ext uri="{FF2B5EF4-FFF2-40B4-BE49-F238E27FC236}">
                  <a16:creationId xmlns:a16="http://schemas.microsoft.com/office/drawing/2014/main" id="{49B67975-B970-422C-9874-127381FD6F23}"/>
                </a:ext>
              </a:extLst>
            </p:cNvPr>
            <p:cNvSpPr/>
            <p:nvPr/>
          </p:nvSpPr>
          <p:spPr>
            <a:xfrm>
              <a:off x="5731039" y="2692879"/>
              <a:ext cx="1327289" cy="576092"/>
            </a:xfrm>
            <a:prstGeom prst="rect">
              <a:avLst/>
            </a:prstGeom>
          </p:spPr>
          <p:txBody>
            <a:bodyPr wrap="none" anchor="ctr">
              <a:spAutoFit/>
            </a:bodyPr>
            <a:lstStyle/>
            <a:p>
              <a:pPr algn="ctr"/>
              <a:r>
                <a:rPr lang="en-US" sz="7200" b="1" spc="-150" dirty="0">
                  <a:solidFill>
                    <a:srgbClr val="56C2B4"/>
                  </a:solidFill>
                </a:rPr>
                <a:t>15.5%</a:t>
              </a:r>
            </a:p>
          </p:txBody>
        </p:sp>
      </p:grpSp>
      <p:sp>
        <p:nvSpPr>
          <p:cNvPr id="14" name="TextBox 13">
            <a:extLst>
              <a:ext uri="{FF2B5EF4-FFF2-40B4-BE49-F238E27FC236}">
                <a16:creationId xmlns:a16="http://schemas.microsoft.com/office/drawing/2014/main" id="{38CBFE0A-5627-43DB-BB1B-56DC92550388}"/>
              </a:ext>
            </a:extLst>
          </p:cNvPr>
          <p:cNvSpPr txBox="1"/>
          <p:nvPr/>
        </p:nvSpPr>
        <p:spPr>
          <a:xfrm>
            <a:off x="7625812" y="12778397"/>
            <a:ext cx="16520325" cy="707886"/>
          </a:xfrm>
          <a:prstGeom prst="rect">
            <a:avLst/>
          </a:prstGeom>
          <a:noFill/>
        </p:spPr>
        <p:txBody>
          <a:bodyPr wrap="square" rtlCol="0">
            <a:spAutoFit/>
          </a:bodyPr>
          <a:lstStyle/>
          <a:p>
            <a:pPr algn="r"/>
            <a:r>
              <a:rPr lang="en-US" sz="2000" spc="-150" dirty="0">
                <a:solidFill>
                  <a:srgbClr val="33756A"/>
                </a:solidFill>
              </a:rPr>
              <a:t>ND Community Readiness Survey (CRS), 2017</a:t>
            </a:r>
          </a:p>
          <a:p>
            <a:pPr algn="r"/>
            <a:r>
              <a:rPr lang="en-US" sz="2000" spc="-150" dirty="0">
                <a:solidFill>
                  <a:srgbClr val="33756A"/>
                </a:solidFill>
              </a:rPr>
              <a:t>ND Youth Risk Behavior Survey (YRBS), 2017</a:t>
            </a:r>
          </a:p>
        </p:txBody>
      </p:sp>
      <p:sp>
        <p:nvSpPr>
          <p:cNvPr id="2" name="TextBox 1">
            <a:extLst>
              <a:ext uri="{FF2B5EF4-FFF2-40B4-BE49-F238E27FC236}">
                <a16:creationId xmlns:a16="http://schemas.microsoft.com/office/drawing/2014/main" id="{FF5364A4-643B-4CA4-8CE4-2C0262528D22}"/>
              </a:ext>
            </a:extLst>
          </p:cNvPr>
          <p:cNvSpPr txBox="1"/>
          <p:nvPr/>
        </p:nvSpPr>
        <p:spPr>
          <a:xfrm>
            <a:off x="1634137" y="6975124"/>
            <a:ext cx="9272893" cy="4031873"/>
          </a:xfrm>
          <a:prstGeom prst="rect">
            <a:avLst/>
          </a:prstGeom>
          <a:noFill/>
        </p:spPr>
        <p:txBody>
          <a:bodyPr wrap="square" rtlCol="0">
            <a:spAutoFit/>
          </a:bodyPr>
          <a:lstStyle/>
          <a:p>
            <a:r>
              <a:rPr lang="en-US" sz="2800" dirty="0"/>
              <a:t>The majority </a:t>
            </a:r>
          </a:p>
          <a:p>
            <a:r>
              <a:rPr lang="en-US" sz="9600" dirty="0">
                <a:latin typeface="Open Sans Light" panose="020B0306030504020204" pitchFamily="34" charset="0"/>
                <a:ea typeface="Open Sans Light" panose="020B0306030504020204" pitchFamily="34" charset="0"/>
                <a:cs typeface="Open Sans Light" panose="020B0306030504020204" pitchFamily="34" charset="0"/>
              </a:rPr>
              <a:t>85.8%</a:t>
            </a:r>
          </a:p>
          <a:p>
            <a:r>
              <a:rPr lang="en-US" sz="4400" dirty="0"/>
              <a:t>of ND adults believe </a:t>
            </a:r>
            <a:r>
              <a:rPr lang="en-US" sz="4400" b="1" dirty="0"/>
              <a:t>YOUTH marijuana </a:t>
            </a:r>
            <a:r>
              <a:rPr lang="en-US" sz="4400" dirty="0"/>
              <a:t>use </a:t>
            </a:r>
            <a:r>
              <a:rPr lang="en-US" sz="4400" b="1" i="1" dirty="0"/>
              <a:t>is</a:t>
            </a:r>
            <a:r>
              <a:rPr lang="en-US" sz="4400" dirty="0"/>
              <a:t> a problem in their community.</a:t>
            </a:r>
          </a:p>
        </p:txBody>
      </p:sp>
      <p:pic>
        <p:nvPicPr>
          <p:cNvPr id="4" name="Graphic 3">
            <a:extLst>
              <a:ext uri="{FF2B5EF4-FFF2-40B4-BE49-F238E27FC236}">
                <a16:creationId xmlns:a16="http://schemas.microsoft.com/office/drawing/2014/main" id="{D40435AF-ED8D-49AC-9026-0BC86F9BAA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34138" y="4215480"/>
            <a:ext cx="9111234" cy="2525397"/>
          </a:xfrm>
          <a:prstGeom prst="rect">
            <a:avLst/>
          </a:prstGeom>
        </p:spPr>
      </p:pic>
      <p:sp>
        <p:nvSpPr>
          <p:cNvPr id="16" name="TextBox 15">
            <a:extLst>
              <a:ext uri="{FF2B5EF4-FFF2-40B4-BE49-F238E27FC236}">
                <a16:creationId xmlns:a16="http://schemas.microsoft.com/office/drawing/2014/main" id="{68E9426B-0649-42D4-B59F-AF80C07F5235}"/>
              </a:ext>
            </a:extLst>
          </p:cNvPr>
          <p:cNvSpPr txBox="1"/>
          <p:nvPr/>
        </p:nvSpPr>
        <p:spPr>
          <a:xfrm>
            <a:off x="1881112" y="4806948"/>
            <a:ext cx="4152900" cy="1323439"/>
          </a:xfrm>
          <a:prstGeom prst="rect">
            <a:avLst/>
          </a:prstGeom>
          <a:noFill/>
        </p:spPr>
        <p:txBody>
          <a:bodyPr wrap="square" rtlCol="0">
            <a:spAutoFit/>
          </a:bodyPr>
          <a:lstStyle/>
          <a:p>
            <a:r>
              <a:rPr lang="en-US" sz="8000" b="1" dirty="0">
                <a:solidFill>
                  <a:schemeClr val="bg1"/>
                </a:solidFill>
              </a:rPr>
              <a:t>85.8%</a:t>
            </a:r>
          </a:p>
        </p:txBody>
      </p:sp>
    </p:spTree>
    <p:extLst>
      <p:ext uri="{BB962C8B-B14F-4D97-AF65-F5344CB8AC3E}">
        <p14:creationId xmlns:p14="http://schemas.microsoft.com/office/powerpoint/2010/main" val="251816487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heel(1)">
                                      <p:cBhvr>
                                        <p:cTn id="7" dur="500"/>
                                        <p:tgtEl>
                                          <p:spTgt spid="8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up)">
                                      <p:cBhvr>
                                        <p:cTn id="11" dur="500"/>
                                        <p:tgtEl>
                                          <p:spTgt spid="80"/>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wheel(1)">
                                      <p:cBhvr>
                                        <p:cTn id="15" dur="500"/>
                                        <p:tgtEl>
                                          <p:spTgt spid="8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wipe(up)">
                                      <p:cBhvr>
                                        <p:cTn id="19" dur="500"/>
                                        <p:tgtEl>
                                          <p:spTgt spid="8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448316" y="1040262"/>
            <a:ext cx="20962938" cy="1446532"/>
          </a:xfrm>
          <a:prstGeom prst="rect">
            <a:avLst/>
          </a:prstGeom>
          <a:noFill/>
        </p:spPr>
        <p:txBody>
          <a:bodyPr wrap="square" lIns="91422" tIns="45711" rIns="91422" bIns="45711" rtlCol="0">
            <a:spAutoFit/>
          </a:bodyPr>
          <a:lstStyle/>
          <a:p>
            <a:r>
              <a:rPr lang="en-US" sz="8800" dirty="0">
                <a:ea typeface="Open Sans Extrabold" panose="020B0906030804020204" pitchFamily="34" charset="0"/>
                <a:cs typeface="Open Sans Extrabold" panose="020B0906030804020204" pitchFamily="34" charset="0"/>
              </a:rPr>
              <a:t>Marijuana: </a:t>
            </a:r>
            <a:r>
              <a:rPr lang="en-US" sz="8800" b="1" dirty="0">
                <a:ea typeface="Open Sans Extrabold" panose="020B0906030804020204" pitchFamily="34" charset="0"/>
                <a:cs typeface="Open Sans Extrabold" panose="020B0906030804020204" pitchFamily="34" charset="0"/>
              </a:rPr>
              <a:t>Young Adult</a:t>
            </a:r>
            <a:endParaRPr lang="id-ID" sz="8800" b="1" dirty="0">
              <a:ea typeface="Open Sans Light" panose="020B0306030504020204" pitchFamily="34" charset="0"/>
              <a:cs typeface="Open Sans Light" panose="020B0306030504020204" pitchFamily="34" charset="0"/>
            </a:endParaRPr>
          </a:p>
        </p:txBody>
      </p:sp>
      <p:sp>
        <p:nvSpPr>
          <p:cNvPr id="17" name="Freeform 7"/>
          <p:cNvSpPr>
            <a:spLocks noChangeArrowheads="1"/>
          </p:cNvSpPr>
          <p:nvPr/>
        </p:nvSpPr>
        <p:spPr bwMode="auto">
          <a:xfrm>
            <a:off x="10531825" y="6632404"/>
            <a:ext cx="5032350" cy="3954569"/>
          </a:xfrm>
          <a:custGeom>
            <a:avLst/>
            <a:gdLst>
              <a:gd name="T0" fmla="*/ 3607 w 6182"/>
              <a:gd name="T1" fmla="*/ 209 h 4860"/>
              <a:gd name="T2" fmla="*/ 4862 w 6182"/>
              <a:gd name="T3" fmla="*/ 1388 h 4860"/>
              <a:gd name="T4" fmla="*/ 4370 w 6182"/>
              <a:gd name="T5" fmla="*/ 2381 h 4860"/>
              <a:gd name="T6" fmla="*/ 4515 w 6182"/>
              <a:gd name="T7" fmla="*/ 2441 h 4860"/>
              <a:gd name="T8" fmla="*/ 4645 w 6182"/>
              <a:gd name="T9" fmla="*/ 1803 h 4860"/>
              <a:gd name="T10" fmla="*/ 5206 w 6182"/>
              <a:gd name="T11" fmla="*/ 1575 h 4860"/>
              <a:gd name="T12" fmla="*/ 4356 w 6182"/>
              <a:gd name="T13" fmla="*/ 3604 h 4860"/>
              <a:gd name="T14" fmla="*/ 4494 w 6182"/>
              <a:gd name="T15" fmla="*/ 4653 h 4860"/>
              <a:gd name="T16" fmla="*/ 2566 w 6182"/>
              <a:gd name="T17" fmla="*/ 3215 h 4860"/>
              <a:gd name="T18" fmla="*/ 1385 w 6182"/>
              <a:gd name="T19" fmla="*/ 3265 h 4860"/>
              <a:gd name="T20" fmla="*/ 469 w 6182"/>
              <a:gd name="T21" fmla="*/ 1692 h 4860"/>
              <a:gd name="T22" fmla="*/ 1427 w 6182"/>
              <a:gd name="T23" fmla="*/ 1324 h 4860"/>
              <a:gd name="T24" fmla="*/ 1459 w 6182"/>
              <a:gd name="T25" fmla="*/ 1324 h 4860"/>
              <a:gd name="T26" fmla="*/ 3088 w 6182"/>
              <a:gd name="T27" fmla="*/ 326 h 4860"/>
              <a:gd name="T28" fmla="*/ 3607 w 6182"/>
              <a:gd name="T29" fmla="*/ 209 h 4860"/>
              <a:gd name="T30" fmla="*/ 3607 w 6182"/>
              <a:gd name="T31" fmla="*/ 0 h 4860"/>
              <a:gd name="T32" fmla="*/ 3053 w 6182"/>
              <a:gd name="T33" fmla="*/ 66 h 4860"/>
              <a:gd name="T34" fmla="*/ 2886 w 6182"/>
              <a:gd name="T35" fmla="*/ 281 h 4860"/>
              <a:gd name="T36" fmla="*/ 1459 w 6182"/>
              <a:gd name="T37" fmla="*/ 1117 h 4860"/>
              <a:gd name="T38" fmla="*/ 1427 w 6182"/>
              <a:gd name="T39" fmla="*/ 1117 h 4860"/>
              <a:gd name="T40" fmla="*/ 1168 w 6182"/>
              <a:gd name="T41" fmla="*/ 1138 h 4860"/>
              <a:gd name="T42" fmla="*/ 307 w 6182"/>
              <a:gd name="T43" fmla="*/ 1562 h 4860"/>
              <a:gd name="T44" fmla="*/ 27 w 6182"/>
              <a:gd name="T45" fmla="*/ 2542 h 4860"/>
              <a:gd name="T46" fmla="*/ 1385 w 6182"/>
              <a:gd name="T47" fmla="*/ 3474 h 4860"/>
              <a:gd name="T48" fmla="*/ 2566 w 6182"/>
              <a:gd name="T49" fmla="*/ 3421 h 4860"/>
              <a:gd name="T50" fmla="*/ 2995 w 6182"/>
              <a:gd name="T51" fmla="*/ 3861 h 4860"/>
              <a:gd name="T52" fmla="*/ 4446 w 6182"/>
              <a:gd name="T53" fmla="*/ 4851 h 4860"/>
              <a:gd name="T54" fmla="*/ 4611 w 6182"/>
              <a:gd name="T55" fmla="*/ 4822 h 4860"/>
              <a:gd name="T56" fmla="*/ 4995 w 6182"/>
              <a:gd name="T57" fmla="*/ 4422 h 4860"/>
              <a:gd name="T58" fmla="*/ 4629 w 6182"/>
              <a:gd name="T59" fmla="*/ 4110 h 4860"/>
              <a:gd name="T60" fmla="*/ 5291 w 6182"/>
              <a:gd name="T61" fmla="*/ 3442 h 4860"/>
              <a:gd name="T62" fmla="*/ 6067 w 6182"/>
              <a:gd name="T63" fmla="*/ 1787 h 4860"/>
              <a:gd name="T64" fmla="*/ 5140 w 6182"/>
              <a:gd name="T65" fmla="*/ 1366 h 4860"/>
              <a:gd name="T66" fmla="*/ 5069 w 6182"/>
              <a:gd name="T67" fmla="*/ 1363 h 4860"/>
              <a:gd name="T68" fmla="*/ 3607 w 6182"/>
              <a:gd name="T69" fmla="*/ 0 h 4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82" h="4860">
                <a:moveTo>
                  <a:pt x="3607" y="209"/>
                </a:moveTo>
                <a:lnTo>
                  <a:pt x="3607" y="209"/>
                </a:lnTo>
                <a:cubicBezTo>
                  <a:pt x="3917" y="209"/>
                  <a:pt x="4174" y="286"/>
                  <a:pt x="4375" y="442"/>
                </a:cubicBezTo>
                <a:cubicBezTo>
                  <a:pt x="4751" y="728"/>
                  <a:pt x="4841" y="1210"/>
                  <a:pt x="4862" y="1388"/>
                </a:cubicBezTo>
                <a:cubicBezTo>
                  <a:pt x="4701" y="1440"/>
                  <a:pt x="4560" y="1536"/>
                  <a:pt x="4462" y="1671"/>
                </a:cubicBezTo>
                <a:cubicBezTo>
                  <a:pt x="4311" y="1877"/>
                  <a:pt x="4274" y="2150"/>
                  <a:pt x="4370" y="2381"/>
                </a:cubicBezTo>
                <a:cubicBezTo>
                  <a:pt x="4385" y="2423"/>
                  <a:pt x="4428" y="2449"/>
                  <a:pt x="4473" y="2449"/>
                </a:cubicBezTo>
                <a:cubicBezTo>
                  <a:pt x="4486" y="2449"/>
                  <a:pt x="4502" y="2446"/>
                  <a:pt x="4515" y="2441"/>
                </a:cubicBezTo>
                <a:cubicBezTo>
                  <a:pt x="4573" y="2420"/>
                  <a:pt x="4600" y="2354"/>
                  <a:pt x="4579" y="2296"/>
                </a:cubicBezTo>
                <a:cubicBezTo>
                  <a:pt x="4513" y="2137"/>
                  <a:pt x="4539" y="1949"/>
                  <a:pt x="4645" y="1803"/>
                </a:cubicBezTo>
                <a:cubicBezTo>
                  <a:pt x="4753" y="1652"/>
                  <a:pt x="4928" y="1573"/>
                  <a:pt x="5140" y="1573"/>
                </a:cubicBezTo>
                <a:cubicBezTo>
                  <a:pt x="5162" y="1573"/>
                  <a:pt x="5185" y="1573"/>
                  <a:pt x="5206" y="1575"/>
                </a:cubicBezTo>
                <a:cubicBezTo>
                  <a:pt x="5548" y="1602"/>
                  <a:pt x="5787" y="1790"/>
                  <a:pt x="5916" y="1928"/>
                </a:cubicBezTo>
                <a:cubicBezTo>
                  <a:pt x="6040" y="3259"/>
                  <a:pt x="4356" y="3604"/>
                  <a:pt x="4356" y="3604"/>
                </a:cubicBezTo>
                <a:cubicBezTo>
                  <a:pt x="4142" y="4237"/>
                  <a:pt x="4788" y="4451"/>
                  <a:pt x="4788" y="4451"/>
                </a:cubicBezTo>
                <a:cubicBezTo>
                  <a:pt x="4494" y="4653"/>
                  <a:pt x="4494" y="4653"/>
                  <a:pt x="4494" y="4653"/>
                </a:cubicBezTo>
                <a:cubicBezTo>
                  <a:pt x="3001" y="4282"/>
                  <a:pt x="2976" y="3138"/>
                  <a:pt x="2976" y="3138"/>
                </a:cubicBezTo>
                <a:cubicBezTo>
                  <a:pt x="2821" y="3194"/>
                  <a:pt x="2683" y="3215"/>
                  <a:pt x="2566" y="3215"/>
                </a:cubicBezTo>
                <a:cubicBezTo>
                  <a:pt x="2248" y="3215"/>
                  <a:pt x="2073" y="3066"/>
                  <a:pt x="2073" y="3066"/>
                </a:cubicBezTo>
                <a:cubicBezTo>
                  <a:pt x="1816" y="3209"/>
                  <a:pt x="1589" y="3265"/>
                  <a:pt x="1385" y="3265"/>
                </a:cubicBezTo>
                <a:cubicBezTo>
                  <a:pt x="691" y="3265"/>
                  <a:pt x="294" y="2603"/>
                  <a:pt x="209" y="2446"/>
                </a:cubicBezTo>
                <a:cubicBezTo>
                  <a:pt x="220" y="2240"/>
                  <a:pt x="273" y="1930"/>
                  <a:pt x="469" y="1692"/>
                </a:cubicBezTo>
                <a:cubicBezTo>
                  <a:pt x="633" y="1491"/>
                  <a:pt x="874" y="1374"/>
                  <a:pt x="1187" y="1345"/>
                </a:cubicBezTo>
                <a:cubicBezTo>
                  <a:pt x="1427" y="1324"/>
                  <a:pt x="1427" y="1324"/>
                  <a:pt x="1427" y="1324"/>
                </a:cubicBezTo>
                <a:cubicBezTo>
                  <a:pt x="1427" y="1324"/>
                  <a:pt x="1427" y="1324"/>
                  <a:pt x="1430" y="1324"/>
                </a:cubicBezTo>
                <a:cubicBezTo>
                  <a:pt x="1430" y="1324"/>
                  <a:pt x="1441" y="1324"/>
                  <a:pt x="1459" y="1324"/>
                </a:cubicBezTo>
                <a:cubicBezTo>
                  <a:pt x="1552" y="1324"/>
                  <a:pt x="1843" y="1316"/>
                  <a:pt x="2158" y="1221"/>
                </a:cubicBezTo>
                <a:cubicBezTo>
                  <a:pt x="2669" y="1067"/>
                  <a:pt x="2993" y="757"/>
                  <a:pt x="3088" y="326"/>
                </a:cubicBezTo>
                <a:cubicBezTo>
                  <a:pt x="3093" y="307"/>
                  <a:pt x="3096" y="289"/>
                  <a:pt x="3099" y="267"/>
                </a:cubicBezTo>
                <a:cubicBezTo>
                  <a:pt x="3281" y="228"/>
                  <a:pt x="3451" y="209"/>
                  <a:pt x="3607" y="209"/>
                </a:cubicBezTo>
                <a:lnTo>
                  <a:pt x="3607" y="0"/>
                </a:lnTo>
                <a:lnTo>
                  <a:pt x="3607" y="0"/>
                </a:lnTo>
                <a:lnTo>
                  <a:pt x="3607" y="0"/>
                </a:lnTo>
                <a:cubicBezTo>
                  <a:pt x="3437" y="0"/>
                  <a:pt x="3250" y="24"/>
                  <a:pt x="3053" y="66"/>
                </a:cubicBezTo>
                <a:cubicBezTo>
                  <a:pt x="2971" y="84"/>
                  <a:pt x="2911" y="151"/>
                  <a:pt x="2894" y="233"/>
                </a:cubicBezTo>
                <a:cubicBezTo>
                  <a:pt x="2892" y="249"/>
                  <a:pt x="2889" y="267"/>
                  <a:pt x="2886" y="281"/>
                </a:cubicBezTo>
                <a:cubicBezTo>
                  <a:pt x="2805" y="640"/>
                  <a:pt x="2540" y="889"/>
                  <a:pt x="2098" y="1022"/>
                </a:cubicBezTo>
                <a:cubicBezTo>
                  <a:pt x="1809" y="1109"/>
                  <a:pt x="1536" y="1117"/>
                  <a:pt x="1459" y="1117"/>
                </a:cubicBezTo>
                <a:cubicBezTo>
                  <a:pt x="1449" y="1117"/>
                  <a:pt x="1443" y="1117"/>
                  <a:pt x="1441" y="1117"/>
                </a:cubicBezTo>
                <a:cubicBezTo>
                  <a:pt x="1435" y="1117"/>
                  <a:pt x="1430" y="1117"/>
                  <a:pt x="1427" y="1117"/>
                </a:cubicBezTo>
                <a:cubicBezTo>
                  <a:pt x="1419" y="1117"/>
                  <a:pt x="1414" y="1117"/>
                  <a:pt x="1409" y="1117"/>
                </a:cubicBezTo>
                <a:cubicBezTo>
                  <a:pt x="1168" y="1138"/>
                  <a:pt x="1168" y="1138"/>
                  <a:pt x="1168" y="1138"/>
                </a:cubicBezTo>
                <a:lnTo>
                  <a:pt x="1168" y="1138"/>
                </a:lnTo>
                <a:cubicBezTo>
                  <a:pt x="800" y="1173"/>
                  <a:pt x="509" y="1316"/>
                  <a:pt x="307" y="1562"/>
                </a:cubicBezTo>
                <a:cubicBezTo>
                  <a:pt x="82" y="1840"/>
                  <a:pt x="16" y="2190"/>
                  <a:pt x="3" y="2433"/>
                </a:cubicBezTo>
                <a:cubicBezTo>
                  <a:pt x="0" y="2471"/>
                  <a:pt x="8" y="2510"/>
                  <a:pt x="27" y="2542"/>
                </a:cubicBezTo>
                <a:cubicBezTo>
                  <a:pt x="74" y="2632"/>
                  <a:pt x="209" y="2860"/>
                  <a:pt x="426" y="3066"/>
                </a:cubicBezTo>
                <a:cubicBezTo>
                  <a:pt x="710" y="3331"/>
                  <a:pt x="1041" y="3474"/>
                  <a:pt x="1385" y="3474"/>
                </a:cubicBezTo>
                <a:cubicBezTo>
                  <a:pt x="1605" y="3474"/>
                  <a:pt x="1833" y="3416"/>
                  <a:pt x="2063" y="3305"/>
                </a:cubicBezTo>
                <a:cubicBezTo>
                  <a:pt x="2169" y="3357"/>
                  <a:pt x="2338" y="3421"/>
                  <a:pt x="2566" y="3421"/>
                </a:cubicBezTo>
                <a:cubicBezTo>
                  <a:pt x="2646" y="3421"/>
                  <a:pt x="2728" y="3413"/>
                  <a:pt x="2810" y="3397"/>
                </a:cubicBezTo>
                <a:cubicBezTo>
                  <a:pt x="2839" y="3524"/>
                  <a:pt x="2897" y="3689"/>
                  <a:pt x="2995" y="3861"/>
                </a:cubicBezTo>
                <a:cubicBezTo>
                  <a:pt x="3122" y="4078"/>
                  <a:pt x="3292" y="4266"/>
                  <a:pt x="3503" y="4425"/>
                </a:cubicBezTo>
                <a:cubicBezTo>
                  <a:pt x="3760" y="4618"/>
                  <a:pt x="4078" y="4761"/>
                  <a:pt x="4446" y="4851"/>
                </a:cubicBezTo>
                <a:cubicBezTo>
                  <a:pt x="4462" y="4856"/>
                  <a:pt x="4478" y="4859"/>
                  <a:pt x="4494" y="4859"/>
                </a:cubicBezTo>
                <a:cubicBezTo>
                  <a:pt x="4537" y="4859"/>
                  <a:pt x="4576" y="4846"/>
                  <a:pt x="4611" y="4822"/>
                </a:cubicBezTo>
                <a:cubicBezTo>
                  <a:pt x="4905" y="4623"/>
                  <a:pt x="4905" y="4623"/>
                  <a:pt x="4905" y="4623"/>
                </a:cubicBezTo>
                <a:cubicBezTo>
                  <a:pt x="4971" y="4578"/>
                  <a:pt x="5005" y="4499"/>
                  <a:pt x="4995" y="4422"/>
                </a:cubicBezTo>
                <a:cubicBezTo>
                  <a:pt x="4981" y="4342"/>
                  <a:pt x="4928" y="4279"/>
                  <a:pt x="4854" y="4255"/>
                </a:cubicBezTo>
                <a:cubicBezTo>
                  <a:pt x="4844" y="4252"/>
                  <a:pt x="4722" y="4208"/>
                  <a:pt x="4629" y="4110"/>
                </a:cubicBezTo>
                <a:cubicBezTo>
                  <a:pt x="4537" y="4014"/>
                  <a:pt x="4504" y="3908"/>
                  <a:pt x="4526" y="3776"/>
                </a:cubicBezTo>
                <a:cubicBezTo>
                  <a:pt x="4690" y="3728"/>
                  <a:pt x="4995" y="3627"/>
                  <a:pt x="5291" y="3442"/>
                </a:cubicBezTo>
                <a:cubicBezTo>
                  <a:pt x="5892" y="3066"/>
                  <a:pt x="6181" y="2536"/>
                  <a:pt x="6120" y="1909"/>
                </a:cubicBezTo>
                <a:cubicBezTo>
                  <a:pt x="6117" y="1864"/>
                  <a:pt x="6096" y="1821"/>
                  <a:pt x="6067" y="1787"/>
                </a:cubicBezTo>
                <a:cubicBezTo>
                  <a:pt x="5903" y="1612"/>
                  <a:pt x="5625" y="1401"/>
                  <a:pt x="5222" y="1369"/>
                </a:cubicBezTo>
                <a:cubicBezTo>
                  <a:pt x="5196" y="1366"/>
                  <a:pt x="5167" y="1366"/>
                  <a:pt x="5140" y="1366"/>
                </a:cubicBezTo>
                <a:cubicBezTo>
                  <a:pt x="5116" y="1366"/>
                  <a:pt x="5093" y="1366"/>
                  <a:pt x="5069" y="1369"/>
                </a:cubicBezTo>
                <a:cubicBezTo>
                  <a:pt x="5069" y="1366"/>
                  <a:pt x="5069" y="1366"/>
                  <a:pt x="5069" y="1363"/>
                </a:cubicBezTo>
                <a:cubicBezTo>
                  <a:pt x="5042" y="1149"/>
                  <a:pt x="4936" y="609"/>
                  <a:pt x="4502" y="278"/>
                </a:cubicBezTo>
                <a:cubicBezTo>
                  <a:pt x="4264" y="92"/>
                  <a:pt x="3962" y="0"/>
                  <a:pt x="3607" y="0"/>
                </a:cubicBezTo>
                <a:lnTo>
                  <a:pt x="3607" y="209"/>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34" name="Freeform 119"/>
          <p:cNvSpPr>
            <a:spLocks noChangeArrowheads="1"/>
          </p:cNvSpPr>
          <p:nvPr/>
        </p:nvSpPr>
        <p:spPr bwMode="auto">
          <a:xfrm>
            <a:off x="10442244" y="6280514"/>
            <a:ext cx="874840" cy="781936"/>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bg1"/>
          </a:solidFill>
          <a:ln>
            <a:noFill/>
          </a:ln>
          <a:effectLst/>
          <a:extLst/>
        </p:spPr>
        <p:txBody>
          <a:bodyPr wrap="none" anchor="ctr"/>
          <a:lstStyle/>
          <a:p>
            <a:endParaRPr lang="en-US" dirty="0"/>
          </a:p>
        </p:txBody>
      </p:sp>
      <p:sp>
        <p:nvSpPr>
          <p:cNvPr id="36" name="Rounded Rectangle 35"/>
          <p:cNvSpPr/>
          <p:nvPr/>
        </p:nvSpPr>
        <p:spPr>
          <a:xfrm rot="10800000">
            <a:off x="1497304" y="2569256"/>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E603E9AB-4A31-48C7-8777-C2E186788291}"/>
              </a:ext>
            </a:extLst>
          </p:cNvPr>
          <p:cNvSpPr txBox="1"/>
          <p:nvPr/>
        </p:nvSpPr>
        <p:spPr>
          <a:xfrm>
            <a:off x="3595254" y="8974519"/>
            <a:ext cx="8063345" cy="1200329"/>
          </a:xfrm>
          <a:prstGeom prst="rect">
            <a:avLst/>
          </a:prstGeom>
          <a:noFill/>
        </p:spPr>
        <p:txBody>
          <a:bodyPr wrap="square" rtlCol="0">
            <a:spAutoFit/>
          </a:bodyPr>
          <a:lstStyle/>
          <a:p>
            <a:pPr algn="ctr"/>
            <a:r>
              <a:rPr lang="en-US" sz="3600" dirty="0"/>
              <a:t>of ND </a:t>
            </a:r>
            <a:r>
              <a:rPr lang="en-US" sz="3600" b="1" dirty="0"/>
              <a:t>college students </a:t>
            </a:r>
            <a:r>
              <a:rPr lang="en-US" sz="3600" dirty="0"/>
              <a:t>report using marijuana in the past 30 days.</a:t>
            </a:r>
            <a:endParaRPr lang="en-US" sz="3600" baseline="30000" dirty="0"/>
          </a:p>
        </p:txBody>
      </p:sp>
      <p:grpSp>
        <p:nvGrpSpPr>
          <p:cNvPr id="81" name="Group 80">
            <a:extLst>
              <a:ext uri="{FF2B5EF4-FFF2-40B4-BE49-F238E27FC236}">
                <a16:creationId xmlns:a16="http://schemas.microsoft.com/office/drawing/2014/main" id="{7CA11775-2DBB-4EF1-85A5-984C323275EB}"/>
              </a:ext>
            </a:extLst>
          </p:cNvPr>
          <p:cNvGrpSpPr/>
          <p:nvPr/>
        </p:nvGrpSpPr>
        <p:grpSpPr>
          <a:xfrm>
            <a:off x="5060018" y="3681735"/>
            <a:ext cx="5131588" cy="5042535"/>
            <a:chOff x="5163240" y="1770857"/>
            <a:chExt cx="2462882" cy="2420141"/>
          </a:xfrm>
        </p:grpSpPr>
        <p:graphicFrame>
          <p:nvGraphicFramePr>
            <p:cNvPr id="82" name="Chart 81">
              <a:extLst>
                <a:ext uri="{FF2B5EF4-FFF2-40B4-BE49-F238E27FC236}">
                  <a16:creationId xmlns:a16="http://schemas.microsoft.com/office/drawing/2014/main" id="{71BC07F0-7759-40BE-AF28-A79034779388}"/>
                </a:ext>
              </a:extLst>
            </p:cNvPr>
            <p:cNvGraphicFramePr/>
            <p:nvPr>
              <p:extLst>
                <p:ext uri="{D42A27DB-BD31-4B8C-83A1-F6EECF244321}">
                  <p14:modId xmlns:p14="http://schemas.microsoft.com/office/powerpoint/2010/main" val="2967976106"/>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3"/>
            </a:graphicData>
          </a:graphic>
        </p:graphicFrame>
        <p:sp>
          <p:nvSpPr>
            <p:cNvPr id="83" name="Rectangle 82">
              <a:extLst>
                <a:ext uri="{FF2B5EF4-FFF2-40B4-BE49-F238E27FC236}">
                  <a16:creationId xmlns:a16="http://schemas.microsoft.com/office/drawing/2014/main" id="{F73D0761-06BE-423D-BDCB-EF971B5B61B0}"/>
                </a:ext>
              </a:extLst>
            </p:cNvPr>
            <p:cNvSpPr/>
            <p:nvPr/>
          </p:nvSpPr>
          <p:spPr>
            <a:xfrm>
              <a:off x="5731039" y="2692879"/>
              <a:ext cx="1327289" cy="576092"/>
            </a:xfrm>
            <a:prstGeom prst="rect">
              <a:avLst/>
            </a:prstGeom>
          </p:spPr>
          <p:txBody>
            <a:bodyPr wrap="none" anchor="ctr">
              <a:spAutoFit/>
            </a:bodyPr>
            <a:lstStyle/>
            <a:p>
              <a:pPr algn="ctr"/>
              <a:r>
                <a:rPr lang="en-US" sz="7200" b="1" spc="-150" dirty="0">
                  <a:solidFill>
                    <a:srgbClr val="56C2B4"/>
                  </a:solidFill>
                </a:rPr>
                <a:t>13.1%</a:t>
              </a:r>
            </a:p>
          </p:txBody>
        </p:sp>
      </p:grpSp>
      <p:sp>
        <p:nvSpPr>
          <p:cNvPr id="84" name="TextBox 83">
            <a:extLst>
              <a:ext uri="{FF2B5EF4-FFF2-40B4-BE49-F238E27FC236}">
                <a16:creationId xmlns:a16="http://schemas.microsoft.com/office/drawing/2014/main" id="{67BC3679-0D27-4BD9-B751-1BF425074BCD}"/>
              </a:ext>
            </a:extLst>
          </p:cNvPr>
          <p:cNvSpPr txBox="1"/>
          <p:nvPr/>
        </p:nvSpPr>
        <p:spPr>
          <a:xfrm>
            <a:off x="13098183" y="8974519"/>
            <a:ext cx="7000358" cy="1754326"/>
          </a:xfrm>
          <a:prstGeom prst="rect">
            <a:avLst/>
          </a:prstGeom>
          <a:noFill/>
        </p:spPr>
        <p:txBody>
          <a:bodyPr wrap="square" rtlCol="0">
            <a:spAutoFit/>
          </a:bodyPr>
          <a:lstStyle/>
          <a:p>
            <a:pPr algn="ctr"/>
            <a:r>
              <a:rPr lang="en-US" sz="3600" dirty="0"/>
              <a:t>of ND </a:t>
            </a:r>
            <a:r>
              <a:rPr lang="en-US" sz="3600" b="1" dirty="0"/>
              <a:t>young adults age 18 to 29</a:t>
            </a:r>
            <a:r>
              <a:rPr lang="en-US" sz="3600" dirty="0"/>
              <a:t> report marijuana use in the past 30 days.</a:t>
            </a:r>
          </a:p>
        </p:txBody>
      </p:sp>
      <p:grpSp>
        <p:nvGrpSpPr>
          <p:cNvPr id="85" name="Group 84">
            <a:extLst>
              <a:ext uri="{FF2B5EF4-FFF2-40B4-BE49-F238E27FC236}">
                <a16:creationId xmlns:a16="http://schemas.microsoft.com/office/drawing/2014/main" id="{94A0CB36-20F1-4E59-88A4-EAB1A688DF21}"/>
              </a:ext>
            </a:extLst>
          </p:cNvPr>
          <p:cNvGrpSpPr/>
          <p:nvPr/>
        </p:nvGrpSpPr>
        <p:grpSpPr>
          <a:xfrm>
            <a:off x="14032568" y="3681735"/>
            <a:ext cx="5131588" cy="5042535"/>
            <a:chOff x="5163240" y="1770857"/>
            <a:chExt cx="2462882" cy="2420141"/>
          </a:xfrm>
        </p:grpSpPr>
        <p:graphicFrame>
          <p:nvGraphicFramePr>
            <p:cNvPr id="86" name="Chart 85">
              <a:extLst>
                <a:ext uri="{FF2B5EF4-FFF2-40B4-BE49-F238E27FC236}">
                  <a16:creationId xmlns:a16="http://schemas.microsoft.com/office/drawing/2014/main" id="{0902AC5D-693D-48DB-A98D-974D6B0668D1}"/>
                </a:ext>
              </a:extLst>
            </p:cNvPr>
            <p:cNvGraphicFramePr/>
            <p:nvPr>
              <p:extLst>
                <p:ext uri="{D42A27DB-BD31-4B8C-83A1-F6EECF244321}">
                  <p14:modId xmlns:p14="http://schemas.microsoft.com/office/powerpoint/2010/main" val="1023956052"/>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87" name="Rectangle 86">
              <a:extLst>
                <a:ext uri="{FF2B5EF4-FFF2-40B4-BE49-F238E27FC236}">
                  <a16:creationId xmlns:a16="http://schemas.microsoft.com/office/drawing/2014/main" id="{49B67975-B970-422C-9874-127381FD6F23}"/>
                </a:ext>
              </a:extLst>
            </p:cNvPr>
            <p:cNvSpPr/>
            <p:nvPr/>
          </p:nvSpPr>
          <p:spPr>
            <a:xfrm>
              <a:off x="5731039" y="2692879"/>
              <a:ext cx="1327289" cy="576092"/>
            </a:xfrm>
            <a:prstGeom prst="rect">
              <a:avLst/>
            </a:prstGeom>
          </p:spPr>
          <p:txBody>
            <a:bodyPr wrap="none" anchor="ctr">
              <a:spAutoFit/>
            </a:bodyPr>
            <a:lstStyle/>
            <a:p>
              <a:pPr algn="ctr"/>
              <a:r>
                <a:rPr lang="en-US" sz="7200" b="1" spc="-150" dirty="0">
                  <a:solidFill>
                    <a:srgbClr val="56C2B4"/>
                  </a:solidFill>
                </a:rPr>
                <a:t>13.1%</a:t>
              </a:r>
            </a:p>
          </p:txBody>
        </p:sp>
      </p:grpSp>
      <p:sp>
        <p:nvSpPr>
          <p:cNvPr id="14" name="TextBox 13">
            <a:extLst>
              <a:ext uri="{FF2B5EF4-FFF2-40B4-BE49-F238E27FC236}">
                <a16:creationId xmlns:a16="http://schemas.microsoft.com/office/drawing/2014/main" id="{3CCED099-01C7-47A1-8630-1DEA1122CAFA}"/>
              </a:ext>
            </a:extLst>
          </p:cNvPr>
          <p:cNvSpPr txBox="1"/>
          <p:nvPr/>
        </p:nvSpPr>
        <p:spPr>
          <a:xfrm>
            <a:off x="7655048" y="12936943"/>
            <a:ext cx="16520325" cy="707886"/>
          </a:xfrm>
          <a:prstGeom prst="rect">
            <a:avLst/>
          </a:prstGeom>
          <a:noFill/>
        </p:spPr>
        <p:txBody>
          <a:bodyPr wrap="square" rtlCol="0">
            <a:spAutoFit/>
          </a:bodyPr>
          <a:lstStyle/>
          <a:p>
            <a:pPr algn="r"/>
            <a:r>
              <a:rPr lang="en-US" sz="2000" spc="-150" dirty="0">
                <a:solidFill>
                  <a:srgbClr val="33756A"/>
                </a:solidFill>
              </a:rPr>
              <a:t>ND Young Adult Survey (NDSOYA), 2018</a:t>
            </a:r>
          </a:p>
          <a:p>
            <a:pPr algn="r"/>
            <a:r>
              <a:rPr lang="en-US" sz="2000" spc="-150" dirty="0">
                <a:solidFill>
                  <a:srgbClr val="33756A"/>
                </a:solidFill>
              </a:rPr>
              <a:t>ND Alcohol, Tobacco, and Other Drug Survey, 2016</a:t>
            </a:r>
          </a:p>
        </p:txBody>
      </p:sp>
    </p:spTree>
    <p:extLst>
      <p:ext uri="{BB962C8B-B14F-4D97-AF65-F5344CB8AC3E}">
        <p14:creationId xmlns:p14="http://schemas.microsoft.com/office/powerpoint/2010/main" val="17708110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heel(1)">
                                      <p:cBhvr>
                                        <p:cTn id="7" dur="500"/>
                                        <p:tgtEl>
                                          <p:spTgt spid="8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up)">
                                      <p:cBhvr>
                                        <p:cTn id="11" dur="500"/>
                                        <p:tgtEl>
                                          <p:spTgt spid="80"/>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wheel(1)">
                                      <p:cBhvr>
                                        <p:cTn id="15" dur="500"/>
                                        <p:tgtEl>
                                          <p:spTgt spid="8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wipe(up)">
                                      <p:cBhvr>
                                        <p:cTn id="1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4"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800" b="1" dirty="0">
                <a:solidFill>
                  <a:srgbClr val="56C2B4"/>
                </a:solidFill>
                <a:latin typeface="+mn-lt"/>
              </a:rPr>
              <a:t>PERCEIVED</a:t>
            </a:r>
            <a:r>
              <a:rPr lang="en-US" sz="4800" dirty="0">
                <a:latin typeface="+mn-lt"/>
              </a:rPr>
              <a:t> VERSUS </a:t>
            </a:r>
            <a:r>
              <a:rPr lang="en-US" sz="4800" b="1" dirty="0">
                <a:solidFill>
                  <a:srgbClr val="7A1127"/>
                </a:solidFill>
                <a:latin typeface="+mn-lt"/>
              </a:rPr>
              <a:t>ACTUAL</a:t>
            </a:r>
            <a:r>
              <a:rPr lang="en-US" sz="4800" dirty="0">
                <a:latin typeface="+mn-lt"/>
              </a:rPr>
              <a:t> MARIJUANA USE </a:t>
            </a:r>
            <a:br>
              <a:rPr lang="en-US" sz="4800" dirty="0">
                <a:latin typeface="+mn-lt"/>
              </a:rPr>
            </a:br>
            <a:r>
              <a:rPr lang="en-US" sz="4800" dirty="0">
                <a:latin typeface="+mn-lt"/>
              </a:rPr>
              <a:t>AMONG ND YOUNG ADULTS </a:t>
            </a:r>
            <a:r>
              <a:rPr lang="en-US" sz="4000" i="1" dirty="0">
                <a:latin typeface="+mn-lt"/>
              </a:rPr>
              <a:t>(age 18-29)</a:t>
            </a:r>
            <a:br>
              <a:rPr lang="en-US" sz="6000" dirty="0"/>
            </a:br>
            <a:r>
              <a:rPr lang="en-US" sz="2800" dirty="0"/>
              <a:t>(Number of days in past 30 days) </a:t>
            </a:r>
          </a:p>
        </p:txBody>
      </p:sp>
      <p:sp>
        <p:nvSpPr>
          <p:cNvPr id="14" name="Rounded Rectangle 13"/>
          <p:cNvSpPr/>
          <p:nvPr/>
        </p:nvSpPr>
        <p:spPr>
          <a:xfrm rot="10800000">
            <a:off x="10445939" y="3240135"/>
            <a:ext cx="3487361" cy="236625"/>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6C2B4"/>
              </a:solidFill>
            </a:endParaRPr>
          </a:p>
        </p:txBody>
      </p:sp>
      <p:graphicFrame>
        <p:nvGraphicFramePr>
          <p:cNvPr id="31" name="Chart 4">
            <a:extLst>
              <a:ext uri="{FF2B5EF4-FFF2-40B4-BE49-F238E27FC236}">
                <a16:creationId xmlns:a16="http://schemas.microsoft.com/office/drawing/2014/main" id="{F407A486-B1A9-4DC8-90B6-D63923260853}"/>
              </a:ext>
            </a:extLst>
          </p:cNvPr>
          <p:cNvGraphicFramePr/>
          <p:nvPr>
            <p:extLst>
              <p:ext uri="{D42A27DB-BD31-4B8C-83A1-F6EECF244321}">
                <p14:modId xmlns:p14="http://schemas.microsoft.com/office/powerpoint/2010/main" val="338664424"/>
              </p:ext>
            </p:extLst>
          </p:nvPr>
        </p:nvGraphicFramePr>
        <p:xfrm>
          <a:off x="5902036" y="4056611"/>
          <a:ext cx="17171971" cy="8073603"/>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a:extLst>
              <a:ext uri="{FF2B5EF4-FFF2-40B4-BE49-F238E27FC236}">
                <a16:creationId xmlns:a16="http://schemas.microsoft.com/office/drawing/2014/main" id="{B5CA9D98-12CB-4BBC-8E90-7F43B6797895}"/>
              </a:ext>
            </a:extLst>
          </p:cNvPr>
          <p:cNvSpPr txBox="1"/>
          <p:nvPr/>
        </p:nvSpPr>
        <p:spPr>
          <a:xfrm>
            <a:off x="1463040" y="4056611"/>
            <a:ext cx="3906982" cy="4524315"/>
          </a:xfrm>
          <a:prstGeom prst="rect">
            <a:avLst/>
          </a:prstGeom>
          <a:noFill/>
        </p:spPr>
        <p:txBody>
          <a:bodyPr wrap="square" rtlCol="0">
            <a:spAutoFit/>
          </a:bodyPr>
          <a:lstStyle/>
          <a:p>
            <a:pPr algn="r"/>
            <a:r>
              <a:rPr lang="en-US" sz="3200" dirty="0"/>
              <a:t>A significant misperception is revealed when perceptions of how frequently peers use marijuana are compared to actual marijuana use rates.</a:t>
            </a:r>
            <a:endParaRPr lang="en-US" sz="3200" baseline="30000" dirty="0"/>
          </a:p>
        </p:txBody>
      </p:sp>
      <p:sp>
        <p:nvSpPr>
          <p:cNvPr id="6" name="TextBox 5">
            <a:extLst>
              <a:ext uri="{FF2B5EF4-FFF2-40B4-BE49-F238E27FC236}">
                <a16:creationId xmlns:a16="http://schemas.microsoft.com/office/drawing/2014/main" id="{08DACC96-D169-4139-A8F9-5DEAC29CE6BD}"/>
              </a:ext>
            </a:extLst>
          </p:cNvPr>
          <p:cNvSpPr txBox="1"/>
          <p:nvPr/>
        </p:nvSpPr>
        <p:spPr>
          <a:xfrm>
            <a:off x="7655048" y="13066589"/>
            <a:ext cx="16520325" cy="400110"/>
          </a:xfrm>
          <a:prstGeom prst="rect">
            <a:avLst/>
          </a:prstGeom>
          <a:noFill/>
        </p:spPr>
        <p:txBody>
          <a:bodyPr wrap="square" rtlCol="0">
            <a:spAutoFit/>
          </a:bodyPr>
          <a:lstStyle/>
          <a:p>
            <a:pPr algn="r"/>
            <a:r>
              <a:rPr lang="en-US" sz="2000" spc="-150" dirty="0">
                <a:solidFill>
                  <a:srgbClr val="33756A"/>
                </a:solidFill>
              </a:rPr>
              <a:t>ND Young Adult Survey (NDSOYA), 2018</a:t>
            </a:r>
          </a:p>
        </p:txBody>
      </p:sp>
    </p:spTree>
    <p:extLst>
      <p:ext uri="{BB962C8B-B14F-4D97-AF65-F5344CB8AC3E}">
        <p14:creationId xmlns:p14="http://schemas.microsoft.com/office/powerpoint/2010/main" val="301941106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EF8E0A-2C89-45EE-9978-4483C6D1C930}"/>
              </a:ext>
            </a:extLst>
          </p:cNvPr>
          <p:cNvPicPr>
            <a:picLocks noChangeAspect="1"/>
          </p:cNvPicPr>
          <p:nvPr/>
        </p:nvPicPr>
        <p:blipFill rotWithShape="1">
          <a:blip r:embed="rId3">
            <a:extLst>
              <a:ext uri="{28A0092B-C50C-407E-A947-70E740481C1C}">
                <a14:useLocalDpi xmlns:a14="http://schemas.microsoft.com/office/drawing/2010/main" val="0"/>
              </a:ext>
            </a:extLst>
          </a:blip>
          <a:srcRect b="15805"/>
          <a:stretch/>
        </p:blipFill>
        <p:spPr>
          <a:xfrm>
            <a:off x="-1" y="0"/>
            <a:ext cx="24409605" cy="13716000"/>
          </a:xfrm>
          <a:prstGeom prst="rect">
            <a:avLst/>
          </a:prstGeom>
        </p:spPr>
      </p:pic>
      <p:sp>
        <p:nvSpPr>
          <p:cNvPr id="10" name="Freeform 9"/>
          <p:cNvSpPr/>
          <p:nvPr/>
        </p:nvSpPr>
        <p:spPr>
          <a:xfrm>
            <a:off x="930274" y="353723"/>
            <a:ext cx="10642601" cy="13008554"/>
          </a:xfrm>
          <a:custGeom>
            <a:avLst/>
            <a:gdLst>
              <a:gd name="connsiteX0" fmla="*/ 0 w 10642601"/>
              <a:gd name="connsiteY0" fmla="*/ 0 h 13008554"/>
              <a:gd name="connsiteX1" fmla="*/ 10642601 w 10642601"/>
              <a:gd name="connsiteY1" fmla="*/ 0 h 13008554"/>
              <a:gd name="connsiteX2" fmla="*/ 10642601 w 10642601"/>
              <a:gd name="connsiteY2" fmla="*/ 98266 h 13008554"/>
              <a:gd name="connsiteX3" fmla="*/ 10642601 w 10642601"/>
              <a:gd name="connsiteY3" fmla="*/ 7697568 h 13008554"/>
              <a:gd name="connsiteX4" fmla="*/ 5321301 w 10642601"/>
              <a:gd name="connsiteY4" fmla="*/ 13008554 h 13008554"/>
              <a:gd name="connsiteX5" fmla="*/ 0 w 10642601"/>
              <a:gd name="connsiteY5" fmla="*/ 7697568 h 13008554"/>
              <a:gd name="connsiteX6" fmla="*/ 0 w 10642601"/>
              <a:gd name="connsiteY6" fmla="*/ 361938 h 13008554"/>
              <a:gd name="connsiteX7" fmla="*/ 0 w 10642601"/>
              <a:gd name="connsiteY7" fmla="*/ 0 h 1300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42601" h="13008554">
                <a:moveTo>
                  <a:pt x="0" y="0"/>
                </a:moveTo>
                <a:lnTo>
                  <a:pt x="10642601" y="0"/>
                </a:lnTo>
                <a:lnTo>
                  <a:pt x="10642601" y="98266"/>
                </a:lnTo>
                <a:cubicBezTo>
                  <a:pt x="10642601" y="2082583"/>
                  <a:pt x="10642601" y="4572707"/>
                  <a:pt x="10642601" y="7697568"/>
                </a:cubicBezTo>
                <a:cubicBezTo>
                  <a:pt x="10642601" y="10621972"/>
                  <a:pt x="8251383" y="13008554"/>
                  <a:pt x="5321301" y="13008554"/>
                </a:cubicBezTo>
                <a:cubicBezTo>
                  <a:pt x="2391217" y="13008554"/>
                  <a:pt x="0" y="10621972"/>
                  <a:pt x="0" y="7697568"/>
                </a:cubicBezTo>
                <a:cubicBezTo>
                  <a:pt x="0" y="7697568"/>
                  <a:pt x="0" y="7697568"/>
                  <a:pt x="0" y="361938"/>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4"/>
          <p:cNvSpPr txBox="1">
            <a:spLocks/>
          </p:cNvSpPr>
          <p:nvPr/>
        </p:nvSpPr>
        <p:spPr>
          <a:xfrm>
            <a:off x="1363975" y="2148216"/>
            <a:ext cx="9775198" cy="1004624"/>
          </a:xfrm>
          <a:prstGeom prst="rect">
            <a:avLst/>
          </a:prstGeom>
        </p:spPr>
        <p:txBody>
          <a:bodyPr/>
          <a:lstStyle>
            <a:lvl1pPr algn="l" defTabSz="1828434"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dirty="0">
                <a:latin typeface="+mn-lt"/>
                <a:ea typeface="Open Sans Extrabold" panose="020B0906030804020204" pitchFamily="34" charset="0"/>
                <a:cs typeface="Open Sans Extrabold" panose="020B0906030804020204" pitchFamily="34" charset="0"/>
              </a:rPr>
              <a:t>Marijuana: </a:t>
            </a:r>
            <a:r>
              <a:rPr lang="en-US" b="1" dirty="0">
                <a:latin typeface="+mn-lt"/>
                <a:ea typeface="Open Sans Extrabold" panose="020B0906030804020204" pitchFamily="34" charset="0"/>
                <a:cs typeface="Open Sans Extrabold" panose="020B0906030804020204" pitchFamily="34" charset="0"/>
              </a:rPr>
              <a:t>Adult</a:t>
            </a:r>
            <a:endParaRPr lang="id-ID" b="1" dirty="0">
              <a:latin typeface="+mn-lt"/>
              <a:ea typeface="Open Sans Light" panose="020B0306030504020204" pitchFamily="34" charset="0"/>
              <a:cs typeface="Open Sans Light" panose="020B0306030504020204" pitchFamily="34" charset="0"/>
            </a:endParaRPr>
          </a:p>
        </p:txBody>
      </p:sp>
      <p:sp>
        <p:nvSpPr>
          <p:cNvPr id="14" name="Rounded Rectangle 13"/>
          <p:cNvSpPr/>
          <p:nvPr/>
        </p:nvSpPr>
        <p:spPr>
          <a:xfrm>
            <a:off x="5453850" y="3223715"/>
            <a:ext cx="1498676" cy="23662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nvGrpSpPr>
          <p:cNvPr id="9" name="Group 8">
            <a:extLst>
              <a:ext uri="{FF2B5EF4-FFF2-40B4-BE49-F238E27FC236}">
                <a16:creationId xmlns:a16="http://schemas.microsoft.com/office/drawing/2014/main" id="{3C51880B-ACAA-42A9-A5A6-B2BE6BADE21E}"/>
              </a:ext>
            </a:extLst>
          </p:cNvPr>
          <p:cNvGrpSpPr/>
          <p:nvPr/>
        </p:nvGrpSpPr>
        <p:grpSpPr>
          <a:xfrm>
            <a:off x="3637394" y="4203635"/>
            <a:ext cx="5131588" cy="5042535"/>
            <a:chOff x="5163240" y="1770857"/>
            <a:chExt cx="2462882" cy="2420141"/>
          </a:xfrm>
        </p:grpSpPr>
        <p:graphicFrame>
          <p:nvGraphicFramePr>
            <p:cNvPr id="11" name="Chart 10">
              <a:extLst>
                <a:ext uri="{FF2B5EF4-FFF2-40B4-BE49-F238E27FC236}">
                  <a16:creationId xmlns:a16="http://schemas.microsoft.com/office/drawing/2014/main" id="{77700046-0F9D-4A30-A56D-D82D3A16FA35}"/>
                </a:ext>
              </a:extLst>
            </p:cNvPr>
            <p:cNvGraphicFramePr/>
            <p:nvPr>
              <p:extLst>
                <p:ext uri="{D42A27DB-BD31-4B8C-83A1-F6EECF244321}">
                  <p14:modId xmlns:p14="http://schemas.microsoft.com/office/powerpoint/2010/main" val="4287556440"/>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FD88932E-B7DC-4A70-AC7F-6EE287F3371A}"/>
                </a:ext>
              </a:extLst>
            </p:cNvPr>
            <p:cNvSpPr/>
            <p:nvPr/>
          </p:nvSpPr>
          <p:spPr>
            <a:xfrm>
              <a:off x="5852982" y="2692879"/>
              <a:ext cx="1083404" cy="576092"/>
            </a:xfrm>
            <a:prstGeom prst="rect">
              <a:avLst/>
            </a:prstGeom>
          </p:spPr>
          <p:txBody>
            <a:bodyPr wrap="none" anchor="ctr">
              <a:spAutoFit/>
            </a:bodyPr>
            <a:lstStyle/>
            <a:p>
              <a:pPr algn="ctr"/>
              <a:r>
                <a:rPr lang="en-US" sz="7200" b="1" spc="-150" dirty="0">
                  <a:solidFill>
                    <a:srgbClr val="56C2B4"/>
                  </a:solidFill>
                </a:rPr>
                <a:t>6.9%</a:t>
              </a:r>
            </a:p>
          </p:txBody>
        </p:sp>
      </p:grpSp>
      <p:sp>
        <p:nvSpPr>
          <p:cNvPr id="16" name="TextBox 15">
            <a:extLst>
              <a:ext uri="{FF2B5EF4-FFF2-40B4-BE49-F238E27FC236}">
                <a16:creationId xmlns:a16="http://schemas.microsoft.com/office/drawing/2014/main" id="{C4667968-18F8-4DFF-BCD7-3691F21AF2E4}"/>
              </a:ext>
            </a:extLst>
          </p:cNvPr>
          <p:cNvSpPr txBox="1"/>
          <p:nvPr/>
        </p:nvSpPr>
        <p:spPr>
          <a:xfrm>
            <a:off x="2501819" y="9437387"/>
            <a:ext cx="7499510" cy="1569660"/>
          </a:xfrm>
          <a:prstGeom prst="rect">
            <a:avLst/>
          </a:prstGeom>
          <a:noFill/>
        </p:spPr>
        <p:txBody>
          <a:bodyPr wrap="square" rtlCol="0">
            <a:spAutoFit/>
          </a:bodyPr>
          <a:lstStyle/>
          <a:p>
            <a:pPr algn="ctr"/>
            <a:r>
              <a:rPr lang="en-US" sz="3200" dirty="0"/>
              <a:t>of ND adults </a:t>
            </a:r>
            <a:r>
              <a:rPr lang="en-US" sz="3200" b="1" dirty="0"/>
              <a:t>age 26 and older </a:t>
            </a:r>
            <a:r>
              <a:rPr lang="en-US" sz="3200" dirty="0"/>
              <a:t>report using marijuana in the past month, </a:t>
            </a:r>
            <a:r>
              <a:rPr lang="en-US" sz="3200" i="1" dirty="0"/>
              <a:t>compared to 3.8% in the U.S</a:t>
            </a:r>
            <a:r>
              <a:rPr lang="en-US" sz="3200" dirty="0"/>
              <a:t>.</a:t>
            </a:r>
            <a:endParaRPr lang="en-US" sz="3200" baseline="30000" dirty="0"/>
          </a:p>
        </p:txBody>
      </p:sp>
      <p:sp>
        <p:nvSpPr>
          <p:cNvPr id="15" name="TextBox 14">
            <a:extLst>
              <a:ext uri="{FF2B5EF4-FFF2-40B4-BE49-F238E27FC236}">
                <a16:creationId xmlns:a16="http://schemas.microsoft.com/office/drawing/2014/main" id="{5D58A413-7292-4307-91A1-D6A253D48BDD}"/>
              </a:ext>
            </a:extLst>
          </p:cNvPr>
          <p:cNvSpPr txBox="1"/>
          <p:nvPr/>
        </p:nvSpPr>
        <p:spPr>
          <a:xfrm>
            <a:off x="3003534" y="11607690"/>
            <a:ext cx="6776569" cy="400110"/>
          </a:xfrm>
          <a:prstGeom prst="rect">
            <a:avLst/>
          </a:prstGeom>
          <a:noFill/>
        </p:spPr>
        <p:txBody>
          <a:bodyPr wrap="square" rtlCol="0">
            <a:spAutoFit/>
          </a:bodyPr>
          <a:lstStyle/>
          <a:p>
            <a:pPr algn="ctr"/>
            <a:r>
              <a:rPr lang="en-US" sz="2000" spc="-150" dirty="0">
                <a:solidFill>
                  <a:srgbClr val="56C2B4"/>
                </a:solidFill>
              </a:rPr>
              <a:t>National Survey on Drug Use and Health (NSDUH), 2015-2016</a:t>
            </a:r>
          </a:p>
        </p:txBody>
      </p:sp>
      <p:sp>
        <p:nvSpPr>
          <p:cNvPr id="2" name="Rectangle 1">
            <a:extLst>
              <a:ext uri="{FF2B5EF4-FFF2-40B4-BE49-F238E27FC236}">
                <a16:creationId xmlns:a16="http://schemas.microsoft.com/office/drawing/2014/main" id="{916A7416-61A6-4068-AEB2-AAC2FE6CF64E}"/>
              </a:ext>
            </a:extLst>
          </p:cNvPr>
          <p:cNvSpPr/>
          <p:nvPr/>
        </p:nvSpPr>
        <p:spPr>
          <a:xfrm>
            <a:off x="930274" y="-780265"/>
            <a:ext cx="10642601" cy="2027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3BA448-583C-4DA2-82C0-54F5B0CF5586}"/>
              </a:ext>
            </a:extLst>
          </p:cNvPr>
          <p:cNvSpPr/>
          <p:nvPr/>
        </p:nvSpPr>
        <p:spPr>
          <a:xfrm rot="5400000">
            <a:off x="18587390" y="6377229"/>
            <a:ext cx="5963231" cy="6120315"/>
          </a:xfrm>
          <a:prstGeom prst="rect">
            <a:avLst/>
          </a:prstGeom>
          <a:solidFill>
            <a:srgbClr val="C22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8140597-150B-40A2-8D4D-F3C68F130CFC}"/>
              </a:ext>
            </a:extLst>
          </p:cNvPr>
          <p:cNvSpPr txBox="1"/>
          <p:nvPr/>
        </p:nvSpPr>
        <p:spPr>
          <a:xfrm>
            <a:off x="19095770" y="7366496"/>
            <a:ext cx="4976804" cy="4462760"/>
          </a:xfrm>
          <a:prstGeom prst="rect">
            <a:avLst/>
          </a:prstGeom>
          <a:noFill/>
        </p:spPr>
        <p:txBody>
          <a:bodyPr wrap="square" rtlCol="0">
            <a:spAutoFit/>
          </a:bodyPr>
          <a:lstStyle/>
          <a:p>
            <a:r>
              <a:rPr lang="en-US" sz="2800" dirty="0">
                <a:solidFill>
                  <a:schemeClr val="bg1"/>
                </a:solidFill>
              </a:rPr>
              <a:t>The majority </a:t>
            </a:r>
            <a:r>
              <a:rPr lang="en-US" sz="9600" b="1" dirty="0">
                <a:solidFill>
                  <a:schemeClr val="bg1"/>
                </a:solidFill>
              </a:rPr>
              <a:t>75.6%</a:t>
            </a:r>
          </a:p>
          <a:p>
            <a:r>
              <a:rPr lang="en-US" sz="3800" dirty="0">
                <a:solidFill>
                  <a:schemeClr val="bg1"/>
                </a:solidFill>
              </a:rPr>
              <a:t>of ND adults believe ADULT marijuana use is a problem in their community.</a:t>
            </a:r>
          </a:p>
        </p:txBody>
      </p:sp>
      <p:sp>
        <p:nvSpPr>
          <p:cNvPr id="19" name="Freeform 5">
            <a:extLst>
              <a:ext uri="{FF2B5EF4-FFF2-40B4-BE49-F238E27FC236}">
                <a16:creationId xmlns:a16="http://schemas.microsoft.com/office/drawing/2014/main" id="{B219B7E8-4011-4DE4-8B10-729A77C8B895}"/>
              </a:ext>
            </a:extLst>
          </p:cNvPr>
          <p:cNvSpPr>
            <a:spLocks/>
          </p:cNvSpPr>
          <p:nvPr/>
        </p:nvSpPr>
        <p:spPr bwMode="auto">
          <a:xfrm>
            <a:off x="17783721" y="6018438"/>
            <a:ext cx="1450257" cy="997598"/>
          </a:xfrm>
          <a:custGeom>
            <a:avLst/>
            <a:gdLst>
              <a:gd name="T0" fmla="*/ 367 w 557"/>
              <a:gd name="T1" fmla="*/ 382 h 382"/>
              <a:gd name="T2" fmla="*/ 190 w 557"/>
              <a:gd name="T3" fmla="*/ 382 h 382"/>
              <a:gd name="T4" fmla="*/ 0 w 557"/>
              <a:gd name="T5" fmla="*/ 191 h 382"/>
              <a:gd name="T6" fmla="*/ 0 w 557"/>
              <a:gd name="T7" fmla="*/ 191 h 382"/>
              <a:gd name="T8" fmla="*/ 190 w 557"/>
              <a:gd name="T9" fmla="*/ 0 h 382"/>
              <a:gd name="T10" fmla="*/ 367 w 557"/>
              <a:gd name="T11" fmla="*/ 0 h 382"/>
              <a:gd name="T12" fmla="*/ 557 w 557"/>
              <a:gd name="T13" fmla="*/ 191 h 382"/>
              <a:gd name="T14" fmla="*/ 557 w 557"/>
              <a:gd name="T15" fmla="*/ 191 h 382"/>
              <a:gd name="T16" fmla="*/ 367 w 557"/>
              <a:gd name="T17"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82">
                <a:moveTo>
                  <a:pt x="367" y="382"/>
                </a:moveTo>
                <a:cubicBezTo>
                  <a:pt x="190" y="382"/>
                  <a:pt x="190" y="382"/>
                  <a:pt x="190" y="382"/>
                </a:cubicBezTo>
                <a:cubicBezTo>
                  <a:pt x="85" y="382"/>
                  <a:pt x="0" y="296"/>
                  <a:pt x="0" y="191"/>
                </a:cubicBezTo>
                <a:cubicBezTo>
                  <a:pt x="0" y="191"/>
                  <a:pt x="0" y="191"/>
                  <a:pt x="0" y="191"/>
                </a:cubicBezTo>
                <a:cubicBezTo>
                  <a:pt x="0" y="86"/>
                  <a:pt x="85" y="0"/>
                  <a:pt x="190" y="0"/>
                </a:cubicBezTo>
                <a:cubicBezTo>
                  <a:pt x="367" y="0"/>
                  <a:pt x="367" y="0"/>
                  <a:pt x="367" y="0"/>
                </a:cubicBezTo>
                <a:cubicBezTo>
                  <a:pt x="472" y="0"/>
                  <a:pt x="557" y="86"/>
                  <a:pt x="557" y="191"/>
                </a:cubicBezTo>
                <a:cubicBezTo>
                  <a:pt x="557" y="191"/>
                  <a:pt x="557" y="191"/>
                  <a:pt x="557" y="191"/>
                </a:cubicBezTo>
                <a:cubicBezTo>
                  <a:pt x="557" y="297"/>
                  <a:pt x="472" y="382"/>
                  <a:pt x="367" y="382"/>
                </a:cubicBezTo>
                <a:close/>
              </a:path>
            </a:pathLst>
          </a:custGeom>
          <a:solidFill>
            <a:schemeClr val="tx2">
              <a:alpha val="46000"/>
            </a:schemeClr>
          </a:solidFill>
          <a:ln>
            <a:noFill/>
          </a:ln>
        </p:spPr>
        <p:txBody>
          <a:bodyPr vert="horz" wrap="square" lIns="91440" tIns="45720" rIns="91440" bIns="45720" numCol="1" anchor="ctr" anchorCtr="0" compatLnSpc="1">
            <a:prstTxWarp prst="textNoShape">
              <a:avLst/>
            </a:prstTxWarp>
          </a:bodyPr>
          <a:lstStyle/>
          <a:p>
            <a:pPr algn="ctr"/>
            <a:r>
              <a:rPr lang="en-US" sz="54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a:t>
            </a:r>
          </a:p>
        </p:txBody>
      </p:sp>
    </p:spTree>
    <p:extLst>
      <p:ext uri="{BB962C8B-B14F-4D97-AF65-F5344CB8AC3E}">
        <p14:creationId xmlns:p14="http://schemas.microsoft.com/office/powerpoint/2010/main" val="453626586"/>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childTnLst>
                          </p:cTn>
                        </p:par>
                        <p:par>
                          <p:cTn id="16" fill="hold">
                            <p:stCondLst>
                              <p:cond delay="1500"/>
                            </p:stCondLst>
                            <p:childTnLst>
                              <p:par>
                                <p:cTn id="17" presetID="8" presetClass="emph" presetSubtype="0" fill="hold" grpId="0" nodeType="afterEffect">
                                  <p:stCondLst>
                                    <p:cond delay="0"/>
                                  </p:stCondLst>
                                  <p:childTnLst>
                                    <p:animRot by="21600000">
                                      <p:cBhvr>
                                        <p:cTn id="18" dur="5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D159DDB-7ACE-4E8C-A674-1351255B4206}"/>
              </a:ext>
            </a:extLst>
          </p:cNvPr>
          <p:cNvSpPr/>
          <p:nvPr/>
        </p:nvSpPr>
        <p:spPr>
          <a:xfrm>
            <a:off x="11186609" y="6035822"/>
            <a:ext cx="1323439" cy="1323439"/>
          </a:xfrm>
          <a:prstGeom prst="ellipse">
            <a:avLst/>
          </a:prstGeom>
          <a:solidFill>
            <a:srgbClr val="C22C3E">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48316" y="1040262"/>
            <a:ext cx="20962938" cy="1446532"/>
          </a:xfrm>
          <a:prstGeom prst="rect">
            <a:avLst/>
          </a:prstGeom>
          <a:noFill/>
        </p:spPr>
        <p:txBody>
          <a:bodyPr wrap="square" lIns="91422" tIns="45711" rIns="91422" bIns="45711" rtlCol="0">
            <a:spAutoFit/>
          </a:bodyPr>
          <a:lstStyle/>
          <a:p>
            <a:r>
              <a:rPr lang="en-US" sz="8800" dirty="0">
                <a:ea typeface="Open Sans Extrabold" panose="020B0906030804020204" pitchFamily="34" charset="0"/>
                <a:cs typeface="Open Sans Extrabold" panose="020B0906030804020204" pitchFamily="34" charset="0"/>
              </a:rPr>
              <a:t>Marijuana</a:t>
            </a:r>
            <a:endParaRPr lang="id-ID" sz="8800" b="1" dirty="0">
              <a:ea typeface="Open Sans Light" panose="020B0306030504020204" pitchFamily="34" charset="0"/>
              <a:cs typeface="Open Sans Light" panose="020B0306030504020204" pitchFamily="34" charset="0"/>
            </a:endParaRPr>
          </a:p>
        </p:txBody>
      </p:sp>
      <p:sp>
        <p:nvSpPr>
          <p:cNvPr id="36" name="Rounded Rectangle 35"/>
          <p:cNvSpPr/>
          <p:nvPr/>
        </p:nvSpPr>
        <p:spPr>
          <a:xfrm rot="10800000">
            <a:off x="1497304" y="2569256"/>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5589FE-BCD2-432F-8675-49A89A6E6873}"/>
              </a:ext>
            </a:extLst>
          </p:cNvPr>
          <p:cNvSpPr txBox="1"/>
          <p:nvPr/>
        </p:nvSpPr>
        <p:spPr>
          <a:xfrm>
            <a:off x="1607218" y="3950051"/>
            <a:ext cx="6526130" cy="1569660"/>
          </a:xfrm>
          <a:prstGeom prst="rect">
            <a:avLst/>
          </a:prstGeom>
          <a:noFill/>
        </p:spPr>
        <p:txBody>
          <a:bodyPr wrap="square" rtlCol="0">
            <a:spAutoFit/>
          </a:bodyPr>
          <a:lstStyle/>
          <a:p>
            <a:pPr algn="ctr"/>
            <a:r>
              <a:rPr lang="en-US" sz="3200" b="1" dirty="0"/>
              <a:t>Youth initiation of marijuana use is associated with adverse health consequences</a:t>
            </a:r>
          </a:p>
        </p:txBody>
      </p:sp>
      <p:sp>
        <p:nvSpPr>
          <p:cNvPr id="7" name="TextBox 6">
            <a:extLst>
              <a:ext uri="{FF2B5EF4-FFF2-40B4-BE49-F238E27FC236}">
                <a16:creationId xmlns:a16="http://schemas.microsoft.com/office/drawing/2014/main" id="{76A4BF08-6BA4-4F4D-82B7-31D4B0FA011A}"/>
              </a:ext>
            </a:extLst>
          </p:cNvPr>
          <p:cNvSpPr txBox="1"/>
          <p:nvPr/>
        </p:nvSpPr>
        <p:spPr>
          <a:xfrm>
            <a:off x="9018412" y="3950051"/>
            <a:ext cx="6586260" cy="1569660"/>
          </a:xfrm>
          <a:prstGeom prst="rect">
            <a:avLst/>
          </a:prstGeom>
          <a:noFill/>
        </p:spPr>
        <p:txBody>
          <a:bodyPr wrap="square" rtlCol="0">
            <a:spAutoFit/>
          </a:bodyPr>
          <a:lstStyle/>
          <a:p>
            <a:pPr algn="ctr"/>
            <a:r>
              <a:rPr lang="en-US" sz="3200" b="1" dirty="0"/>
              <a:t>Generally, marijuana use is higher when individuals do not believe marijuana use is risky. </a:t>
            </a:r>
          </a:p>
        </p:txBody>
      </p:sp>
      <p:sp>
        <p:nvSpPr>
          <p:cNvPr id="8" name="TextBox 7">
            <a:extLst>
              <a:ext uri="{FF2B5EF4-FFF2-40B4-BE49-F238E27FC236}">
                <a16:creationId xmlns:a16="http://schemas.microsoft.com/office/drawing/2014/main" id="{679DD2A1-91D3-4168-8859-76AABE966508}"/>
              </a:ext>
            </a:extLst>
          </p:cNvPr>
          <p:cNvSpPr txBox="1"/>
          <p:nvPr/>
        </p:nvSpPr>
        <p:spPr>
          <a:xfrm>
            <a:off x="16925997" y="3937702"/>
            <a:ext cx="6026579" cy="1569660"/>
          </a:xfrm>
          <a:prstGeom prst="rect">
            <a:avLst/>
          </a:prstGeom>
          <a:noFill/>
        </p:spPr>
        <p:txBody>
          <a:bodyPr wrap="square" rtlCol="0">
            <a:spAutoFit/>
          </a:bodyPr>
          <a:lstStyle/>
          <a:p>
            <a:pPr algn="ctr"/>
            <a:r>
              <a:rPr lang="en-US" sz="3200" b="1" dirty="0"/>
              <a:t>The more easily marijuana is to obtain, the higher likelihood for use and abuse.</a:t>
            </a:r>
          </a:p>
        </p:txBody>
      </p:sp>
      <p:sp>
        <p:nvSpPr>
          <p:cNvPr id="2" name="TextBox 1">
            <a:extLst>
              <a:ext uri="{FF2B5EF4-FFF2-40B4-BE49-F238E27FC236}">
                <a16:creationId xmlns:a16="http://schemas.microsoft.com/office/drawing/2014/main" id="{0065FAC9-9C57-4379-A56C-0F6DB3BBE0BA}"/>
              </a:ext>
            </a:extLst>
          </p:cNvPr>
          <p:cNvSpPr txBox="1"/>
          <p:nvPr/>
        </p:nvSpPr>
        <p:spPr>
          <a:xfrm>
            <a:off x="2394717" y="8712001"/>
            <a:ext cx="4951132" cy="2954655"/>
          </a:xfrm>
          <a:prstGeom prst="rect">
            <a:avLst/>
          </a:prstGeom>
          <a:noFill/>
        </p:spPr>
        <p:txBody>
          <a:bodyPr wrap="square" rtlCol="0">
            <a:spAutoFit/>
          </a:bodyPr>
          <a:lstStyle/>
          <a:p>
            <a:pPr algn="ctr"/>
            <a:r>
              <a:rPr lang="en-US" sz="2200" dirty="0">
                <a:latin typeface="+mj-lt"/>
              </a:rPr>
              <a:t>of ND high school students tried marijuana for the first time before the age of 13.</a:t>
            </a:r>
          </a:p>
          <a:p>
            <a:pPr algn="ctr"/>
            <a:endParaRPr lang="en-US" sz="2000" dirty="0"/>
          </a:p>
          <a:p>
            <a:pPr algn="ctr"/>
            <a:r>
              <a:rPr lang="en-US" sz="2000" dirty="0">
                <a:solidFill>
                  <a:srgbClr val="C22C3E"/>
                </a:solidFill>
              </a:rPr>
              <a:t>5.6% is equivalent to approximately 1,724 students, or the number of enrolled students at Grand Forks Red River High and Jamestown High School combined.</a:t>
            </a:r>
          </a:p>
        </p:txBody>
      </p:sp>
      <p:sp>
        <p:nvSpPr>
          <p:cNvPr id="3" name="TextBox 2">
            <a:extLst>
              <a:ext uri="{FF2B5EF4-FFF2-40B4-BE49-F238E27FC236}">
                <a16:creationId xmlns:a16="http://schemas.microsoft.com/office/drawing/2014/main" id="{E00723D7-FCA6-4513-BD19-4177C732FCF2}"/>
              </a:ext>
            </a:extLst>
          </p:cNvPr>
          <p:cNvSpPr txBox="1"/>
          <p:nvPr/>
        </p:nvSpPr>
        <p:spPr>
          <a:xfrm>
            <a:off x="9521720" y="8640979"/>
            <a:ext cx="5579644" cy="1446550"/>
          </a:xfrm>
          <a:prstGeom prst="rect">
            <a:avLst/>
          </a:prstGeom>
          <a:noFill/>
        </p:spPr>
        <p:txBody>
          <a:bodyPr wrap="square" rtlCol="0">
            <a:spAutoFit/>
          </a:bodyPr>
          <a:lstStyle/>
          <a:p>
            <a:pPr algn="ctr"/>
            <a:r>
              <a:rPr lang="en-US" sz="2200" dirty="0">
                <a:latin typeface="+mj-lt"/>
              </a:rPr>
              <a:t>69.1% of ND youth age 12-17 and 73.4% of ND adults age 18 or older do NOT perceive great risk in smoking marijuana once a month.</a:t>
            </a:r>
            <a:endParaRPr lang="en-US" sz="2200" baseline="30000" dirty="0">
              <a:latin typeface="+mj-lt"/>
            </a:endParaRPr>
          </a:p>
        </p:txBody>
      </p:sp>
      <p:sp>
        <p:nvSpPr>
          <p:cNvPr id="4" name="TextBox 3">
            <a:extLst>
              <a:ext uri="{FF2B5EF4-FFF2-40B4-BE49-F238E27FC236}">
                <a16:creationId xmlns:a16="http://schemas.microsoft.com/office/drawing/2014/main" id="{5051F136-D29F-4446-87C3-F52AE16662CD}"/>
              </a:ext>
            </a:extLst>
          </p:cNvPr>
          <p:cNvSpPr txBox="1"/>
          <p:nvPr/>
        </p:nvSpPr>
        <p:spPr>
          <a:xfrm>
            <a:off x="17191299" y="8657437"/>
            <a:ext cx="2534843" cy="2462213"/>
          </a:xfrm>
          <a:prstGeom prst="rect">
            <a:avLst/>
          </a:prstGeom>
          <a:noFill/>
        </p:spPr>
        <p:txBody>
          <a:bodyPr wrap="square" rtlCol="0">
            <a:spAutoFit/>
          </a:bodyPr>
          <a:lstStyle/>
          <a:p>
            <a:pPr algn="ctr"/>
            <a:r>
              <a:rPr lang="en-US" sz="2200" dirty="0">
                <a:latin typeface="+mj-lt"/>
              </a:rPr>
              <a:t>of ND adults believe it is not at all difficult for adults or youth to access marijuana in their community.</a:t>
            </a:r>
            <a:endParaRPr lang="en-US" sz="2200" baseline="30000" dirty="0">
              <a:latin typeface="+mj-lt"/>
            </a:endParaRPr>
          </a:p>
        </p:txBody>
      </p:sp>
      <p:sp>
        <p:nvSpPr>
          <p:cNvPr id="9" name="TextBox 8">
            <a:extLst>
              <a:ext uri="{FF2B5EF4-FFF2-40B4-BE49-F238E27FC236}">
                <a16:creationId xmlns:a16="http://schemas.microsoft.com/office/drawing/2014/main" id="{BC6D3774-A5AD-413D-866F-536094166D65}"/>
              </a:ext>
            </a:extLst>
          </p:cNvPr>
          <p:cNvSpPr txBox="1"/>
          <p:nvPr/>
        </p:nvSpPr>
        <p:spPr>
          <a:xfrm>
            <a:off x="20333459" y="8671752"/>
            <a:ext cx="2534843" cy="3477875"/>
          </a:xfrm>
          <a:prstGeom prst="rect">
            <a:avLst/>
          </a:prstGeom>
          <a:noFill/>
        </p:spPr>
        <p:txBody>
          <a:bodyPr wrap="square" rtlCol="0">
            <a:spAutoFit/>
          </a:bodyPr>
          <a:lstStyle/>
          <a:p>
            <a:pPr algn="ctr"/>
            <a:r>
              <a:rPr lang="en-US" sz="2200" dirty="0">
                <a:latin typeface="+mj-lt"/>
              </a:rPr>
              <a:t>of ND high school students were offered, sold, or given an illegal drug on school property during the year before the survey.</a:t>
            </a:r>
            <a:endParaRPr lang="en-US" sz="2200" baseline="30000" dirty="0">
              <a:latin typeface="+mj-lt"/>
            </a:endParaRPr>
          </a:p>
          <a:p>
            <a:endParaRPr lang="en-US" sz="2200" dirty="0"/>
          </a:p>
        </p:txBody>
      </p:sp>
      <p:sp>
        <p:nvSpPr>
          <p:cNvPr id="12" name="Oval 4">
            <a:extLst>
              <a:ext uri="{FF2B5EF4-FFF2-40B4-BE49-F238E27FC236}">
                <a16:creationId xmlns:a16="http://schemas.microsoft.com/office/drawing/2014/main" id="{683D4292-AC37-4B1A-8573-E273E2E3288F}"/>
              </a:ext>
            </a:extLst>
          </p:cNvPr>
          <p:cNvSpPr/>
          <p:nvPr/>
        </p:nvSpPr>
        <p:spPr>
          <a:xfrm>
            <a:off x="12426753" y="6871036"/>
            <a:ext cx="1270807" cy="1270807"/>
          </a:xfrm>
          <a:prstGeom prst="ellipse">
            <a:avLst/>
          </a:prstGeom>
          <a:solidFill>
            <a:srgbClr val="C22C3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aphicFrame>
        <p:nvGraphicFramePr>
          <p:cNvPr id="13" name="Chart 5">
            <a:extLst>
              <a:ext uri="{FF2B5EF4-FFF2-40B4-BE49-F238E27FC236}">
                <a16:creationId xmlns:a16="http://schemas.microsoft.com/office/drawing/2014/main" id="{C8C57737-F9D2-43CB-93FC-950DFEA1AC0C}"/>
              </a:ext>
            </a:extLst>
          </p:cNvPr>
          <p:cNvGraphicFramePr/>
          <p:nvPr>
            <p:extLst>
              <p:ext uri="{D42A27DB-BD31-4B8C-83A1-F6EECF244321}">
                <p14:modId xmlns:p14="http://schemas.microsoft.com/office/powerpoint/2010/main" val="449477387"/>
              </p:ext>
            </p:extLst>
          </p:nvPr>
        </p:nvGraphicFramePr>
        <p:xfrm>
          <a:off x="10808253" y="5669739"/>
          <a:ext cx="2057284" cy="202532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585421A2-9DBA-4A21-B8A8-EC7727E95388}"/>
              </a:ext>
            </a:extLst>
          </p:cNvPr>
          <p:cNvSpPr txBox="1"/>
          <p:nvPr/>
        </p:nvSpPr>
        <p:spPr>
          <a:xfrm>
            <a:off x="11113108" y="6824172"/>
            <a:ext cx="1139969"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69.1%</a:t>
            </a:r>
            <a:endParaRPr lang="ko-KR" altLang="en-US" sz="2400" b="1" dirty="0">
              <a:solidFill>
                <a:schemeClr val="bg1"/>
              </a:solidFill>
              <a:cs typeface="Arial" pitchFamily="34" charset="0"/>
            </a:endParaRPr>
          </a:p>
        </p:txBody>
      </p:sp>
      <p:graphicFrame>
        <p:nvGraphicFramePr>
          <p:cNvPr id="15" name="Chart 5">
            <a:extLst>
              <a:ext uri="{FF2B5EF4-FFF2-40B4-BE49-F238E27FC236}">
                <a16:creationId xmlns:a16="http://schemas.microsoft.com/office/drawing/2014/main" id="{605C52A6-0FA1-45D9-9F0C-53AA5807F51A}"/>
              </a:ext>
            </a:extLst>
          </p:cNvPr>
          <p:cNvGraphicFramePr/>
          <p:nvPr>
            <p:extLst>
              <p:ext uri="{D42A27DB-BD31-4B8C-83A1-F6EECF244321}">
                <p14:modId xmlns:p14="http://schemas.microsoft.com/office/powerpoint/2010/main" val="3983096922"/>
              </p:ext>
            </p:extLst>
          </p:nvPr>
        </p:nvGraphicFramePr>
        <p:xfrm>
          <a:off x="12033514" y="6493774"/>
          <a:ext cx="2057284" cy="2025329"/>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217D7820-B980-4795-86F6-A4C61520B418}"/>
              </a:ext>
            </a:extLst>
          </p:cNvPr>
          <p:cNvSpPr txBox="1"/>
          <p:nvPr/>
        </p:nvSpPr>
        <p:spPr>
          <a:xfrm>
            <a:off x="12381207" y="7680178"/>
            <a:ext cx="1270807"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73.4%</a:t>
            </a:r>
            <a:endParaRPr lang="ko-KR" altLang="en-US" sz="2400" b="1" dirty="0">
              <a:solidFill>
                <a:schemeClr val="bg1"/>
              </a:solidFill>
              <a:cs typeface="Arial" pitchFamily="34" charset="0"/>
            </a:endParaRPr>
          </a:p>
        </p:txBody>
      </p:sp>
      <p:grpSp>
        <p:nvGrpSpPr>
          <p:cNvPr id="17" name="Group 16">
            <a:extLst>
              <a:ext uri="{FF2B5EF4-FFF2-40B4-BE49-F238E27FC236}">
                <a16:creationId xmlns:a16="http://schemas.microsoft.com/office/drawing/2014/main" id="{E1A4122C-09D5-439C-BD7A-A6706C1F4538}"/>
              </a:ext>
            </a:extLst>
          </p:cNvPr>
          <p:cNvGrpSpPr/>
          <p:nvPr/>
        </p:nvGrpSpPr>
        <p:grpSpPr>
          <a:xfrm>
            <a:off x="3671079" y="5817219"/>
            <a:ext cx="2655081" cy="2609005"/>
            <a:chOff x="5163240" y="1770857"/>
            <a:chExt cx="2462882" cy="2420141"/>
          </a:xfrm>
        </p:grpSpPr>
        <p:graphicFrame>
          <p:nvGraphicFramePr>
            <p:cNvPr id="18" name="Chart 17">
              <a:extLst>
                <a:ext uri="{FF2B5EF4-FFF2-40B4-BE49-F238E27FC236}">
                  <a16:creationId xmlns:a16="http://schemas.microsoft.com/office/drawing/2014/main" id="{DBD72ABA-D773-4037-BAA3-1A612F7E756B}"/>
                </a:ext>
              </a:extLst>
            </p:cNvPr>
            <p:cNvGraphicFramePr/>
            <p:nvPr>
              <p:extLst>
                <p:ext uri="{D42A27DB-BD31-4B8C-83A1-F6EECF244321}">
                  <p14:modId xmlns:p14="http://schemas.microsoft.com/office/powerpoint/2010/main" val="2053558429"/>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5"/>
            </a:graphicData>
          </a:graphic>
        </p:graphicFrame>
        <p:sp>
          <p:nvSpPr>
            <p:cNvPr id="19" name="Rectangle 18">
              <a:extLst>
                <a:ext uri="{FF2B5EF4-FFF2-40B4-BE49-F238E27FC236}">
                  <a16:creationId xmlns:a16="http://schemas.microsoft.com/office/drawing/2014/main" id="{B93CE7CB-F68D-491D-AB92-23515B1D47E1}"/>
                </a:ext>
              </a:extLst>
            </p:cNvPr>
            <p:cNvSpPr/>
            <p:nvPr/>
          </p:nvSpPr>
          <p:spPr>
            <a:xfrm>
              <a:off x="5735812" y="2624054"/>
              <a:ext cx="1317747" cy="713742"/>
            </a:xfrm>
            <a:prstGeom prst="rect">
              <a:avLst/>
            </a:prstGeom>
          </p:spPr>
          <p:txBody>
            <a:bodyPr wrap="none" anchor="ctr">
              <a:spAutoFit/>
            </a:bodyPr>
            <a:lstStyle/>
            <a:p>
              <a:pPr algn="ctr"/>
              <a:r>
                <a:rPr lang="en-US" sz="4400" b="1" spc="-150" dirty="0">
                  <a:solidFill>
                    <a:srgbClr val="56C2B4"/>
                  </a:solidFill>
                </a:rPr>
                <a:t>5.6%</a:t>
              </a:r>
            </a:p>
          </p:txBody>
        </p:sp>
      </p:grpSp>
      <p:grpSp>
        <p:nvGrpSpPr>
          <p:cNvPr id="20" name="Group 19">
            <a:extLst>
              <a:ext uri="{FF2B5EF4-FFF2-40B4-BE49-F238E27FC236}">
                <a16:creationId xmlns:a16="http://schemas.microsoft.com/office/drawing/2014/main" id="{185CD099-B895-43E5-8EFB-0E4C8C844AA2}"/>
              </a:ext>
            </a:extLst>
          </p:cNvPr>
          <p:cNvGrpSpPr/>
          <p:nvPr/>
        </p:nvGrpSpPr>
        <p:grpSpPr>
          <a:xfrm>
            <a:off x="17191299" y="5901444"/>
            <a:ext cx="2655081" cy="2609005"/>
            <a:chOff x="5163240" y="1770857"/>
            <a:chExt cx="2462882" cy="2420141"/>
          </a:xfrm>
        </p:grpSpPr>
        <p:graphicFrame>
          <p:nvGraphicFramePr>
            <p:cNvPr id="21" name="Chart 20">
              <a:extLst>
                <a:ext uri="{FF2B5EF4-FFF2-40B4-BE49-F238E27FC236}">
                  <a16:creationId xmlns:a16="http://schemas.microsoft.com/office/drawing/2014/main" id="{E6FFB62D-79B1-457F-B670-8BA7EA1EEBE8}"/>
                </a:ext>
              </a:extLst>
            </p:cNvPr>
            <p:cNvGraphicFramePr/>
            <p:nvPr>
              <p:extLst>
                <p:ext uri="{D42A27DB-BD31-4B8C-83A1-F6EECF244321}">
                  <p14:modId xmlns:p14="http://schemas.microsoft.com/office/powerpoint/2010/main" val="1143267822"/>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6"/>
            </a:graphicData>
          </a:graphic>
        </p:graphicFrame>
        <p:sp>
          <p:nvSpPr>
            <p:cNvPr id="22" name="Rectangle 21">
              <a:extLst>
                <a:ext uri="{FF2B5EF4-FFF2-40B4-BE49-F238E27FC236}">
                  <a16:creationId xmlns:a16="http://schemas.microsoft.com/office/drawing/2014/main" id="{52D8697E-14E8-4305-8CD7-9367BC8982D7}"/>
                </a:ext>
              </a:extLst>
            </p:cNvPr>
            <p:cNvSpPr/>
            <p:nvPr/>
          </p:nvSpPr>
          <p:spPr>
            <a:xfrm>
              <a:off x="5595295" y="2624054"/>
              <a:ext cx="1598783" cy="713742"/>
            </a:xfrm>
            <a:prstGeom prst="rect">
              <a:avLst/>
            </a:prstGeom>
          </p:spPr>
          <p:txBody>
            <a:bodyPr wrap="none" anchor="ctr">
              <a:spAutoFit/>
            </a:bodyPr>
            <a:lstStyle/>
            <a:p>
              <a:pPr algn="ctr"/>
              <a:r>
                <a:rPr lang="en-US" sz="4400" b="1" spc="-150" dirty="0">
                  <a:solidFill>
                    <a:srgbClr val="56C2B4"/>
                  </a:solidFill>
                </a:rPr>
                <a:t>42.6%</a:t>
              </a:r>
            </a:p>
          </p:txBody>
        </p:sp>
      </p:grpSp>
      <p:grpSp>
        <p:nvGrpSpPr>
          <p:cNvPr id="23" name="Group 22">
            <a:extLst>
              <a:ext uri="{FF2B5EF4-FFF2-40B4-BE49-F238E27FC236}">
                <a16:creationId xmlns:a16="http://schemas.microsoft.com/office/drawing/2014/main" id="{3C8DC9E6-1305-4980-A22A-27F79C520BDB}"/>
              </a:ext>
            </a:extLst>
          </p:cNvPr>
          <p:cNvGrpSpPr/>
          <p:nvPr/>
        </p:nvGrpSpPr>
        <p:grpSpPr>
          <a:xfrm>
            <a:off x="20273341" y="5894731"/>
            <a:ext cx="2655081" cy="2609005"/>
            <a:chOff x="5163240" y="1770857"/>
            <a:chExt cx="2462882" cy="2420141"/>
          </a:xfrm>
        </p:grpSpPr>
        <p:graphicFrame>
          <p:nvGraphicFramePr>
            <p:cNvPr id="24" name="Chart 23">
              <a:extLst>
                <a:ext uri="{FF2B5EF4-FFF2-40B4-BE49-F238E27FC236}">
                  <a16:creationId xmlns:a16="http://schemas.microsoft.com/office/drawing/2014/main" id="{2D59CFDF-A119-40DB-9A68-AE15E345173E}"/>
                </a:ext>
              </a:extLst>
            </p:cNvPr>
            <p:cNvGraphicFramePr/>
            <p:nvPr>
              <p:extLst>
                <p:ext uri="{D42A27DB-BD31-4B8C-83A1-F6EECF244321}">
                  <p14:modId xmlns:p14="http://schemas.microsoft.com/office/powerpoint/2010/main" val="3194603877"/>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7"/>
            </a:graphicData>
          </a:graphic>
        </p:graphicFrame>
        <p:sp>
          <p:nvSpPr>
            <p:cNvPr id="25" name="Rectangle 24">
              <a:extLst>
                <a:ext uri="{FF2B5EF4-FFF2-40B4-BE49-F238E27FC236}">
                  <a16:creationId xmlns:a16="http://schemas.microsoft.com/office/drawing/2014/main" id="{13EBDF9B-A373-43FD-936D-5445DCA465DC}"/>
                </a:ext>
              </a:extLst>
            </p:cNvPr>
            <p:cNvSpPr/>
            <p:nvPr/>
          </p:nvSpPr>
          <p:spPr>
            <a:xfrm>
              <a:off x="5595295" y="2624054"/>
              <a:ext cx="1598783" cy="713742"/>
            </a:xfrm>
            <a:prstGeom prst="rect">
              <a:avLst/>
            </a:prstGeom>
          </p:spPr>
          <p:txBody>
            <a:bodyPr wrap="none" anchor="ctr">
              <a:spAutoFit/>
            </a:bodyPr>
            <a:lstStyle/>
            <a:p>
              <a:pPr algn="ctr"/>
              <a:r>
                <a:rPr lang="en-US" sz="4400" b="1" spc="-150" dirty="0">
                  <a:solidFill>
                    <a:srgbClr val="56C2B4"/>
                  </a:solidFill>
                </a:rPr>
                <a:t>12.1%</a:t>
              </a:r>
            </a:p>
          </p:txBody>
        </p:sp>
      </p:grpSp>
      <p:sp>
        <p:nvSpPr>
          <p:cNvPr id="26" name="TextBox 25">
            <a:extLst>
              <a:ext uri="{FF2B5EF4-FFF2-40B4-BE49-F238E27FC236}">
                <a16:creationId xmlns:a16="http://schemas.microsoft.com/office/drawing/2014/main" id="{7BD57330-28BB-4CE2-956B-BDC7B9B2F7EB}"/>
              </a:ext>
            </a:extLst>
          </p:cNvPr>
          <p:cNvSpPr txBox="1"/>
          <p:nvPr/>
        </p:nvSpPr>
        <p:spPr>
          <a:xfrm>
            <a:off x="7674926" y="12854854"/>
            <a:ext cx="16520325" cy="707886"/>
          </a:xfrm>
          <a:prstGeom prst="rect">
            <a:avLst/>
          </a:prstGeom>
          <a:noFill/>
        </p:spPr>
        <p:txBody>
          <a:bodyPr wrap="square" rtlCol="0">
            <a:spAutoFit/>
          </a:bodyPr>
          <a:lstStyle/>
          <a:p>
            <a:pPr algn="r"/>
            <a:r>
              <a:rPr lang="en-US" sz="2000" spc="-150" dirty="0">
                <a:solidFill>
                  <a:srgbClr val="33756A"/>
                </a:solidFill>
              </a:rPr>
              <a:t>ND Youth Risk Behavior Survey (YRBS), 2017; National Survey on Drug Use and Health, 2015-2016</a:t>
            </a:r>
          </a:p>
          <a:p>
            <a:pPr algn="r"/>
            <a:r>
              <a:rPr lang="en-US" sz="2000" spc="-150" dirty="0">
                <a:solidFill>
                  <a:srgbClr val="33756A"/>
                </a:solidFill>
              </a:rPr>
              <a:t>ND Community Readiness Survey (CRS), 2017; ND Department of Public Instruction, Public School District Fall Enrollment, 2017-18</a:t>
            </a:r>
          </a:p>
        </p:txBody>
      </p:sp>
    </p:spTree>
    <p:extLst>
      <p:ext uri="{BB962C8B-B14F-4D97-AF65-F5344CB8AC3E}">
        <p14:creationId xmlns:p14="http://schemas.microsoft.com/office/powerpoint/2010/main" val="2885769453"/>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1000"/>
                                        <p:tgtEl>
                                          <p:spTgt spid="17"/>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par>
                          <p:cTn id="38" fill="hold">
                            <p:stCondLst>
                              <p:cond delay="2500"/>
                            </p:stCondLst>
                            <p:childTnLst>
                              <p:par>
                                <p:cTn id="39" presetID="22" presetClass="entr" presetSubtype="1"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up)">
                                      <p:cBhvr>
                                        <p:cTn id="41" dur="500"/>
                                        <p:tgtEl>
                                          <p:spTgt spid="3"/>
                                        </p:tgtEl>
                                      </p:cBhvr>
                                    </p:animEffect>
                                  </p:childTnLst>
                                </p:cTn>
                              </p:par>
                            </p:childTnLst>
                          </p:cTn>
                        </p:par>
                        <p:par>
                          <p:cTn id="42" fill="hold">
                            <p:stCondLst>
                              <p:cond delay="3000"/>
                            </p:stCondLst>
                            <p:childTnLst>
                              <p:par>
                                <p:cTn id="43" presetID="22" presetClass="entr" presetSubtype="4"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par>
                          <p:cTn id="46" fill="hold">
                            <p:stCondLst>
                              <p:cond delay="3500"/>
                            </p:stCondLst>
                            <p:childTnLst>
                              <p:par>
                                <p:cTn id="47" presetID="21" presetClass="entr" presetSubtype="1"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heel(1)">
                                      <p:cBhvr>
                                        <p:cTn id="49" dur="1000"/>
                                        <p:tgtEl>
                                          <p:spTgt spid="20"/>
                                        </p:tgtEl>
                                      </p:cBhvr>
                                    </p:animEffect>
                                  </p:childTnLst>
                                </p:cTn>
                              </p:par>
                            </p:childTnLst>
                          </p:cTn>
                        </p:par>
                        <p:par>
                          <p:cTn id="50" fill="hold">
                            <p:stCondLst>
                              <p:cond delay="4500"/>
                            </p:stCondLst>
                            <p:childTnLst>
                              <p:par>
                                <p:cTn id="51" presetID="22" presetClass="entr" presetSubtype="1"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up)">
                                      <p:cBhvr>
                                        <p:cTn id="53" dur="500"/>
                                        <p:tgtEl>
                                          <p:spTgt spid="4"/>
                                        </p:tgtEl>
                                      </p:cBhvr>
                                    </p:animEffect>
                                  </p:childTnLst>
                                </p:cTn>
                              </p:par>
                            </p:childTnLst>
                          </p:cTn>
                        </p:par>
                        <p:par>
                          <p:cTn id="54" fill="hold">
                            <p:stCondLst>
                              <p:cond delay="5000"/>
                            </p:stCondLst>
                            <p:childTnLst>
                              <p:par>
                                <p:cTn id="55" presetID="21" presetClass="entr" presetSubtype="1"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heel(1)">
                                      <p:cBhvr>
                                        <p:cTn id="57" dur="1000"/>
                                        <p:tgtEl>
                                          <p:spTgt spid="23"/>
                                        </p:tgtEl>
                                      </p:cBhvr>
                                    </p:animEffect>
                                  </p:childTnLst>
                                </p:cTn>
                              </p:par>
                            </p:childTnLst>
                          </p:cTn>
                        </p:par>
                        <p:par>
                          <p:cTn id="58" fill="hold">
                            <p:stCondLst>
                              <p:cond delay="6000"/>
                            </p:stCondLst>
                            <p:childTnLst>
                              <p:par>
                                <p:cTn id="59" presetID="22" presetClass="entr" presetSubtype="1"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up)">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7" grpId="0"/>
      <p:bldP spid="8" grpId="0"/>
      <p:bldP spid="2" grpId="0"/>
      <p:bldP spid="3" grpId="0"/>
      <p:bldP spid="4" grpId="0"/>
      <p:bldP spid="9" grpId="0"/>
      <p:bldP spid="12" grpId="0" animBg="1"/>
      <p:bldGraphic spid="13" grpId="0">
        <p:bldAsOne/>
      </p:bldGraphic>
      <p:bldP spid="14" grpId="0"/>
      <p:bldGraphic spid="15" grpId="0">
        <p:bldAsOne/>
      </p:bldGraphic>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448316" y="1040262"/>
            <a:ext cx="20962938" cy="1446532"/>
          </a:xfrm>
          <a:prstGeom prst="rect">
            <a:avLst/>
          </a:prstGeom>
          <a:noFill/>
        </p:spPr>
        <p:txBody>
          <a:bodyPr wrap="square" lIns="91422" tIns="45711" rIns="91422" bIns="45711" rtlCol="0">
            <a:spAutoFit/>
          </a:bodyPr>
          <a:lstStyle/>
          <a:p>
            <a:r>
              <a:rPr lang="en-US" sz="8800" dirty="0">
                <a:ea typeface="Open Sans Extrabold" panose="020B0906030804020204" pitchFamily="34" charset="0"/>
                <a:cs typeface="Open Sans Extrabold" panose="020B0906030804020204" pitchFamily="34" charset="0"/>
              </a:rPr>
              <a:t>Marijuana</a:t>
            </a:r>
            <a:endParaRPr lang="id-ID" sz="8800" b="1" dirty="0">
              <a:ea typeface="Open Sans Light" panose="020B0306030504020204" pitchFamily="34" charset="0"/>
              <a:cs typeface="Open Sans Light" panose="020B0306030504020204" pitchFamily="34" charset="0"/>
            </a:endParaRPr>
          </a:p>
        </p:txBody>
      </p:sp>
      <p:sp>
        <p:nvSpPr>
          <p:cNvPr id="34" name="Freeform 119"/>
          <p:cNvSpPr>
            <a:spLocks noChangeArrowheads="1"/>
          </p:cNvSpPr>
          <p:nvPr/>
        </p:nvSpPr>
        <p:spPr bwMode="auto">
          <a:xfrm>
            <a:off x="10442244" y="6280514"/>
            <a:ext cx="874840" cy="781936"/>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bg1"/>
          </a:solidFill>
          <a:ln>
            <a:noFill/>
          </a:ln>
          <a:effectLst/>
          <a:extLst/>
        </p:spPr>
        <p:txBody>
          <a:bodyPr wrap="none" anchor="ctr"/>
          <a:lstStyle/>
          <a:p>
            <a:endParaRPr lang="en-US" dirty="0"/>
          </a:p>
        </p:txBody>
      </p:sp>
      <p:sp>
        <p:nvSpPr>
          <p:cNvPr id="36" name="Rounded Rectangle 35"/>
          <p:cNvSpPr/>
          <p:nvPr/>
        </p:nvSpPr>
        <p:spPr>
          <a:xfrm rot="10800000">
            <a:off x="1497304" y="2569256"/>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C61291-9DED-4FC2-A1B7-2ED07D72B6D0}"/>
              </a:ext>
            </a:extLst>
          </p:cNvPr>
          <p:cNvPicPr>
            <a:picLocks noChangeAspect="1"/>
          </p:cNvPicPr>
          <p:nvPr/>
        </p:nvPicPr>
        <p:blipFill rotWithShape="1">
          <a:blip r:embed="rId3">
            <a:extLst>
              <a:ext uri="{28A0092B-C50C-407E-A947-70E740481C1C}">
                <a14:useLocalDpi xmlns:a14="http://schemas.microsoft.com/office/drawing/2010/main" val="0"/>
              </a:ext>
            </a:extLst>
          </a:blip>
          <a:srcRect t="34291" b="12286"/>
          <a:stretch/>
        </p:blipFill>
        <p:spPr>
          <a:xfrm flipH="1">
            <a:off x="0" y="3804766"/>
            <a:ext cx="24379238" cy="8371192"/>
          </a:xfrm>
          <a:prstGeom prst="rect">
            <a:avLst/>
          </a:prstGeom>
        </p:spPr>
      </p:pic>
      <p:sp>
        <p:nvSpPr>
          <p:cNvPr id="8" name="TextBox 7">
            <a:extLst>
              <a:ext uri="{FF2B5EF4-FFF2-40B4-BE49-F238E27FC236}">
                <a16:creationId xmlns:a16="http://schemas.microsoft.com/office/drawing/2014/main" id="{87AA86DE-6032-43EF-9727-B48C7484B2E0}"/>
              </a:ext>
            </a:extLst>
          </p:cNvPr>
          <p:cNvSpPr txBox="1"/>
          <p:nvPr/>
        </p:nvSpPr>
        <p:spPr>
          <a:xfrm>
            <a:off x="7674926" y="12854854"/>
            <a:ext cx="16520325" cy="707886"/>
          </a:xfrm>
          <a:prstGeom prst="rect">
            <a:avLst/>
          </a:prstGeom>
          <a:noFill/>
        </p:spPr>
        <p:txBody>
          <a:bodyPr wrap="square" rtlCol="0">
            <a:spAutoFit/>
          </a:bodyPr>
          <a:lstStyle/>
          <a:p>
            <a:pPr algn="r"/>
            <a:r>
              <a:rPr lang="en-US" sz="2000" spc="-150" dirty="0">
                <a:solidFill>
                  <a:srgbClr val="33756A"/>
                </a:solidFill>
              </a:rPr>
              <a:t>Crime in ND, 2017</a:t>
            </a:r>
          </a:p>
          <a:p>
            <a:pPr algn="r"/>
            <a:r>
              <a:rPr lang="en-US" sz="2000" spc="-150" dirty="0">
                <a:solidFill>
                  <a:srgbClr val="33756A"/>
                </a:solidFill>
              </a:rPr>
              <a:t>ND Attorney General’s Office, 2016 Comprehensive Status and Trends Report</a:t>
            </a:r>
          </a:p>
        </p:txBody>
      </p:sp>
      <p:grpSp>
        <p:nvGrpSpPr>
          <p:cNvPr id="4" name="Group 3">
            <a:extLst>
              <a:ext uri="{FF2B5EF4-FFF2-40B4-BE49-F238E27FC236}">
                <a16:creationId xmlns:a16="http://schemas.microsoft.com/office/drawing/2014/main" id="{28482756-3D74-4EC8-A1AE-1975DC4EDAB4}"/>
              </a:ext>
            </a:extLst>
          </p:cNvPr>
          <p:cNvGrpSpPr/>
          <p:nvPr/>
        </p:nvGrpSpPr>
        <p:grpSpPr>
          <a:xfrm>
            <a:off x="1497304" y="3804766"/>
            <a:ext cx="7892886" cy="8371192"/>
            <a:chOff x="1497304" y="3804766"/>
            <a:chExt cx="7892886" cy="8371192"/>
          </a:xfrm>
        </p:grpSpPr>
        <p:pic>
          <p:nvPicPr>
            <p:cNvPr id="7" name="Picture 6">
              <a:extLst>
                <a:ext uri="{FF2B5EF4-FFF2-40B4-BE49-F238E27FC236}">
                  <a16:creationId xmlns:a16="http://schemas.microsoft.com/office/drawing/2014/main" id="{338FA8C1-5F67-4AE8-AA72-5F8892E0A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7304" y="7589973"/>
              <a:ext cx="7892886" cy="4585985"/>
            </a:xfrm>
            <a:prstGeom prst="rect">
              <a:avLst/>
            </a:prstGeom>
          </p:spPr>
        </p:pic>
        <p:pic>
          <p:nvPicPr>
            <p:cNvPr id="9" name="Picture 8">
              <a:extLst>
                <a:ext uri="{FF2B5EF4-FFF2-40B4-BE49-F238E27FC236}">
                  <a16:creationId xmlns:a16="http://schemas.microsoft.com/office/drawing/2014/main" id="{C19CE0AC-F4D1-42AA-B275-6E6A1C39C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7304" y="3804766"/>
              <a:ext cx="7892886" cy="3462887"/>
            </a:xfrm>
            <a:prstGeom prst="rect">
              <a:avLst/>
            </a:prstGeom>
          </p:spPr>
        </p:pic>
        <p:pic>
          <p:nvPicPr>
            <p:cNvPr id="10" name="Picture 9">
              <a:extLst>
                <a:ext uri="{FF2B5EF4-FFF2-40B4-BE49-F238E27FC236}">
                  <a16:creationId xmlns:a16="http://schemas.microsoft.com/office/drawing/2014/main" id="{FC95717A-34EF-419E-8FB5-FD2DB801869A}"/>
                </a:ext>
              </a:extLst>
            </p:cNvPr>
            <p:cNvPicPr>
              <a:picLocks noChangeAspect="1"/>
            </p:cNvPicPr>
            <p:nvPr/>
          </p:nvPicPr>
          <p:blipFill rotWithShape="1">
            <a:blip r:embed="rId4">
              <a:extLst>
                <a:ext uri="{28A0092B-C50C-407E-A947-70E740481C1C}">
                  <a14:useLocalDpi xmlns:a14="http://schemas.microsoft.com/office/drawing/2010/main" val="0"/>
                </a:ext>
              </a:extLst>
            </a:blip>
            <a:srcRect l="91676" t="84564"/>
            <a:stretch/>
          </p:blipFill>
          <p:spPr>
            <a:xfrm>
              <a:off x="7931425" y="10765707"/>
              <a:ext cx="657007" cy="707886"/>
            </a:xfrm>
            <a:prstGeom prst="rect">
              <a:avLst/>
            </a:prstGeom>
          </p:spPr>
        </p:pic>
        <p:pic>
          <p:nvPicPr>
            <p:cNvPr id="11" name="Picture 10">
              <a:extLst>
                <a:ext uri="{FF2B5EF4-FFF2-40B4-BE49-F238E27FC236}">
                  <a16:creationId xmlns:a16="http://schemas.microsoft.com/office/drawing/2014/main" id="{B1B47B36-6218-47E9-8258-F9FA0E7CEF09}"/>
                </a:ext>
              </a:extLst>
            </p:cNvPr>
            <p:cNvPicPr>
              <a:picLocks noChangeAspect="1"/>
            </p:cNvPicPr>
            <p:nvPr/>
          </p:nvPicPr>
          <p:blipFill rotWithShape="1">
            <a:blip r:embed="rId4">
              <a:extLst>
                <a:ext uri="{28A0092B-C50C-407E-A947-70E740481C1C}">
                  <a14:useLocalDpi xmlns:a14="http://schemas.microsoft.com/office/drawing/2010/main" val="0"/>
                </a:ext>
              </a:extLst>
            </a:blip>
            <a:srcRect l="91676" t="84564"/>
            <a:stretch/>
          </p:blipFill>
          <p:spPr>
            <a:xfrm>
              <a:off x="8683998" y="6025841"/>
              <a:ext cx="657007" cy="707886"/>
            </a:xfrm>
            <a:prstGeom prst="rect">
              <a:avLst/>
            </a:prstGeom>
          </p:spPr>
        </p:pic>
      </p:grpSp>
    </p:spTree>
    <p:extLst>
      <p:ext uri="{BB962C8B-B14F-4D97-AF65-F5344CB8AC3E}">
        <p14:creationId xmlns:p14="http://schemas.microsoft.com/office/powerpoint/2010/main" val="136782308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BDDF1-CCFB-450E-B42C-5A7F7D47B1E2}"/>
              </a:ext>
            </a:extLst>
          </p:cNvPr>
          <p:cNvPicPr>
            <a:picLocks noChangeAspect="1"/>
          </p:cNvPicPr>
          <p:nvPr/>
        </p:nvPicPr>
        <p:blipFill rotWithShape="1">
          <a:blip r:embed="rId2">
            <a:extLst>
              <a:ext uri="{28A0092B-C50C-407E-A947-70E740481C1C}">
                <a14:useLocalDpi xmlns:a14="http://schemas.microsoft.com/office/drawing/2010/main" val="0"/>
              </a:ext>
            </a:extLst>
          </a:blip>
          <a:srcRect b="13346"/>
          <a:stretch/>
        </p:blipFill>
        <p:spPr>
          <a:xfrm>
            <a:off x="25394" y="-335280"/>
            <a:ext cx="24323040" cy="14051280"/>
          </a:xfrm>
          <a:prstGeom prst="rect">
            <a:avLst/>
          </a:prstGeom>
        </p:spPr>
      </p:pic>
      <p:sp>
        <p:nvSpPr>
          <p:cNvPr id="7" name="Isosceles Triangle 6">
            <a:extLst>
              <a:ext uri="{FF2B5EF4-FFF2-40B4-BE49-F238E27FC236}">
                <a16:creationId xmlns:a16="http://schemas.microsoft.com/office/drawing/2014/main" id="{4674075E-5EA9-4BBA-AE9F-2AC1854283EA}"/>
              </a:ext>
            </a:extLst>
          </p:cNvPr>
          <p:cNvSpPr/>
          <p:nvPr/>
        </p:nvSpPr>
        <p:spPr>
          <a:xfrm rot="16200000">
            <a:off x="15788511" y="4053946"/>
            <a:ext cx="9199802" cy="7930864"/>
          </a:xfrm>
          <a:prstGeom prst="triangle">
            <a:avLst/>
          </a:prstGeom>
          <a:solidFill>
            <a:srgbClr val="33756A">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B7F02B-C945-4753-87B5-BC8FAE158C30}"/>
              </a:ext>
            </a:extLst>
          </p:cNvPr>
          <p:cNvSpPr/>
          <p:nvPr/>
        </p:nvSpPr>
        <p:spPr>
          <a:xfrm>
            <a:off x="-1" y="0"/>
            <a:ext cx="28678909" cy="13716000"/>
          </a:xfrm>
          <a:custGeom>
            <a:avLst/>
            <a:gdLst>
              <a:gd name="connsiteX0" fmla="*/ 0 w 24379238"/>
              <a:gd name="connsiteY0" fmla="*/ 0 h 16334509"/>
              <a:gd name="connsiteX1" fmla="*/ 24379238 w 24379238"/>
              <a:gd name="connsiteY1" fmla="*/ 0 h 16334509"/>
              <a:gd name="connsiteX2" fmla="*/ 24379238 w 24379238"/>
              <a:gd name="connsiteY2" fmla="*/ 16334509 h 16334509"/>
              <a:gd name="connsiteX3" fmla="*/ 0 w 24379238"/>
              <a:gd name="connsiteY3" fmla="*/ 16334509 h 16334509"/>
              <a:gd name="connsiteX4" fmla="*/ 0 w 24379238"/>
              <a:gd name="connsiteY4" fmla="*/ 0 h 16334509"/>
              <a:gd name="connsiteX0" fmla="*/ 0 w 24379238"/>
              <a:gd name="connsiteY0" fmla="*/ 0 h 16334509"/>
              <a:gd name="connsiteX1" fmla="*/ 11723110 w 24379238"/>
              <a:gd name="connsiteY1" fmla="*/ 7772400 h 16334509"/>
              <a:gd name="connsiteX2" fmla="*/ 24379238 w 24379238"/>
              <a:gd name="connsiteY2" fmla="*/ 16334509 h 16334509"/>
              <a:gd name="connsiteX3" fmla="*/ 0 w 24379238"/>
              <a:gd name="connsiteY3" fmla="*/ 16334509 h 16334509"/>
              <a:gd name="connsiteX4" fmla="*/ 0 w 24379238"/>
              <a:gd name="connsiteY4" fmla="*/ 0 h 1633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9238" h="16334509">
                <a:moveTo>
                  <a:pt x="0" y="0"/>
                </a:moveTo>
                <a:lnTo>
                  <a:pt x="11723110" y="7772400"/>
                </a:lnTo>
                <a:lnTo>
                  <a:pt x="24379238" y="16334509"/>
                </a:lnTo>
                <a:lnTo>
                  <a:pt x="0" y="16334509"/>
                </a:lnTo>
                <a:lnTo>
                  <a:pt x="0" y="0"/>
                </a:lnTo>
                <a:close/>
              </a:path>
            </a:pathLst>
          </a:cu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56C2B4"/>
                </a:solidFill>
              </a:rPr>
              <a:t> </a:t>
            </a:r>
          </a:p>
        </p:txBody>
      </p:sp>
      <p:sp>
        <p:nvSpPr>
          <p:cNvPr id="12" name="TextBox 11">
            <a:extLst>
              <a:ext uri="{FF2B5EF4-FFF2-40B4-BE49-F238E27FC236}">
                <a16:creationId xmlns:a16="http://schemas.microsoft.com/office/drawing/2014/main" id="{C1C3D640-AD14-4C6D-AED8-DC3A6DD438A7}"/>
              </a:ext>
            </a:extLst>
          </p:cNvPr>
          <p:cNvSpPr txBox="1"/>
          <p:nvPr/>
        </p:nvSpPr>
        <p:spPr>
          <a:xfrm>
            <a:off x="3131823" y="8080337"/>
            <a:ext cx="14297990" cy="1938992"/>
          </a:xfrm>
          <a:prstGeom prst="rect">
            <a:avLst/>
          </a:prstGeom>
          <a:noFill/>
        </p:spPr>
        <p:txBody>
          <a:bodyPr wrap="square" rtlCol="0">
            <a:spAutoFit/>
          </a:bodyPr>
          <a:lstStyle/>
          <a:p>
            <a:r>
              <a:rPr lang="en-US" sz="1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Prescription Drugs</a:t>
            </a:r>
            <a:endParaRPr lang="en-US" sz="120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Graphic 3">
            <a:extLst>
              <a:ext uri="{FF2B5EF4-FFF2-40B4-BE49-F238E27FC236}">
                <a16:creationId xmlns:a16="http://schemas.microsoft.com/office/drawing/2014/main" id="{14629B8A-C35F-41DD-A396-C1BC18A80F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3177" y="8219729"/>
            <a:ext cx="1562099" cy="1538287"/>
          </a:xfrm>
          <a:prstGeom prst="rect">
            <a:avLst/>
          </a:prstGeom>
        </p:spPr>
      </p:pic>
    </p:spTree>
    <p:extLst>
      <p:ext uri="{BB962C8B-B14F-4D97-AF65-F5344CB8AC3E}">
        <p14:creationId xmlns:p14="http://schemas.microsoft.com/office/powerpoint/2010/main" val="2694793527"/>
      </p:ext>
    </p:extLst>
  </p:cSld>
  <p:clrMapOvr>
    <a:masterClrMapping/>
  </p:clrMapOvr>
  <p:transition spd="slow" advClick="0">
    <p:random/>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030D4CC-EAF7-4C75-B108-C594B1BFE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5509" y="4089958"/>
            <a:ext cx="13140666" cy="8796201"/>
          </a:xfrm>
          <a:prstGeom prst="rect">
            <a:avLst/>
          </a:prstGeom>
        </p:spPr>
      </p:pic>
      <p:sp>
        <p:nvSpPr>
          <p:cNvPr id="5" name="TextBox 4"/>
          <p:cNvSpPr txBox="1"/>
          <p:nvPr/>
        </p:nvSpPr>
        <p:spPr>
          <a:xfrm>
            <a:off x="1448316" y="1040262"/>
            <a:ext cx="20962938" cy="1446532"/>
          </a:xfrm>
          <a:prstGeom prst="rect">
            <a:avLst/>
          </a:prstGeom>
          <a:noFill/>
        </p:spPr>
        <p:txBody>
          <a:bodyPr wrap="square" lIns="91422" tIns="45711" rIns="91422" bIns="45711" rtlCol="0">
            <a:spAutoFit/>
          </a:bodyPr>
          <a:lstStyle/>
          <a:p>
            <a:r>
              <a:rPr lang="en-US" sz="8800" dirty="0">
                <a:latin typeface="+mj-lt"/>
                <a:ea typeface="Open Sans Extrabold" panose="020B0906030804020204" pitchFamily="34" charset="0"/>
                <a:cs typeface="Open Sans Extrabold" panose="020B0906030804020204" pitchFamily="34" charset="0"/>
              </a:rPr>
              <a:t>Prescription Drugs</a:t>
            </a:r>
            <a:endParaRPr lang="id-ID" sz="8800" dirty="0">
              <a:latin typeface="+mj-lt"/>
              <a:ea typeface="Open Sans Light" panose="020B0306030504020204" pitchFamily="34" charset="0"/>
              <a:cs typeface="Open Sans Light" panose="020B0306030504020204" pitchFamily="34" charset="0"/>
            </a:endParaRPr>
          </a:p>
        </p:txBody>
      </p:sp>
      <p:sp>
        <p:nvSpPr>
          <p:cNvPr id="34" name="Freeform 119"/>
          <p:cNvSpPr>
            <a:spLocks noChangeArrowheads="1"/>
          </p:cNvSpPr>
          <p:nvPr/>
        </p:nvSpPr>
        <p:spPr bwMode="auto">
          <a:xfrm>
            <a:off x="3714872" y="6640079"/>
            <a:ext cx="822523" cy="735175"/>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bg1"/>
          </a:solidFill>
          <a:ln>
            <a:noFill/>
          </a:ln>
          <a:effectLst/>
          <a:extLst/>
        </p:spPr>
        <p:txBody>
          <a:bodyPr wrap="none" anchor="ctr"/>
          <a:lstStyle/>
          <a:p>
            <a:endParaRPr lang="en-US" dirty="0"/>
          </a:p>
        </p:txBody>
      </p:sp>
      <p:sp>
        <p:nvSpPr>
          <p:cNvPr id="36" name="Rounded Rectangle 35"/>
          <p:cNvSpPr/>
          <p:nvPr/>
        </p:nvSpPr>
        <p:spPr>
          <a:xfrm rot="10800000">
            <a:off x="1497304" y="2569256"/>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7DA69859-237F-4573-BCA8-F120328F82ED}"/>
              </a:ext>
            </a:extLst>
          </p:cNvPr>
          <p:cNvSpPr/>
          <p:nvPr/>
        </p:nvSpPr>
        <p:spPr>
          <a:xfrm>
            <a:off x="1807028" y="4830127"/>
            <a:ext cx="4531427" cy="4531427"/>
          </a:xfrm>
          <a:prstGeom prst="ellipse">
            <a:avLst/>
          </a:prstGeom>
          <a:noFill/>
          <a:ln w="444500">
            <a:solidFill>
              <a:srgbClr val="56C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8399537-1426-44CA-9645-D2662A7AF66A}"/>
              </a:ext>
            </a:extLst>
          </p:cNvPr>
          <p:cNvSpPr/>
          <p:nvPr/>
        </p:nvSpPr>
        <p:spPr>
          <a:xfrm>
            <a:off x="2416629" y="5346844"/>
            <a:ext cx="3385137" cy="3385137"/>
          </a:xfrm>
          <a:prstGeom prst="ellipse">
            <a:avLst/>
          </a:prstGeom>
          <a:noFill/>
          <a:ln w="444500">
            <a:solidFill>
              <a:srgbClr val="C22C3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E59198-A205-4CAD-87B8-252D5E28C4FD}"/>
              </a:ext>
            </a:extLst>
          </p:cNvPr>
          <p:cNvSpPr/>
          <p:nvPr/>
        </p:nvSpPr>
        <p:spPr>
          <a:xfrm>
            <a:off x="4207327" y="8400519"/>
            <a:ext cx="1701525" cy="1970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D0E140F-A786-4440-A1C8-048C753D3254}"/>
              </a:ext>
            </a:extLst>
          </p:cNvPr>
          <p:cNvSpPr/>
          <p:nvPr/>
        </p:nvSpPr>
        <p:spPr>
          <a:xfrm rot="18115182">
            <a:off x="4320863" y="7032014"/>
            <a:ext cx="1179874" cy="2241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6780824-D08F-4297-8DDF-538C18CAD9EC}"/>
              </a:ext>
            </a:extLst>
          </p:cNvPr>
          <p:cNvSpPr/>
          <p:nvPr/>
        </p:nvSpPr>
        <p:spPr>
          <a:xfrm rot="17810409">
            <a:off x="6079255" y="7777478"/>
            <a:ext cx="1179874" cy="2375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5033097-325B-4166-AB98-086ED00ADF0E}"/>
              </a:ext>
            </a:extLst>
          </p:cNvPr>
          <p:cNvSpPr txBox="1"/>
          <p:nvPr/>
        </p:nvSpPr>
        <p:spPr>
          <a:xfrm>
            <a:off x="4358054" y="8583635"/>
            <a:ext cx="1470569" cy="553998"/>
          </a:xfrm>
          <a:prstGeom prst="rect">
            <a:avLst/>
          </a:prstGeom>
          <a:noFill/>
        </p:spPr>
        <p:txBody>
          <a:bodyPr wrap="square" rtlCol="0">
            <a:spAutoFit/>
          </a:bodyPr>
          <a:lstStyle/>
          <a:p>
            <a:r>
              <a:rPr lang="en-US" sz="3000" b="1" dirty="0">
                <a:solidFill>
                  <a:srgbClr val="7A1127"/>
                </a:solidFill>
              </a:rPr>
              <a:t>84.8%</a:t>
            </a:r>
          </a:p>
        </p:txBody>
      </p:sp>
      <p:sp>
        <p:nvSpPr>
          <p:cNvPr id="25" name="TextBox 24">
            <a:extLst>
              <a:ext uri="{FF2B5EF4-FFF2-40B4-BE49-F238E27FC236}">
                <a16:creationId xmlns:a16="http://schemas.microsoft.com/office/drawing/2014/main" id="{BD1DD5EC-0ED7-4AB7-965B-EFF4F2324E4F}"/>
              </a:ext>
            </a:extLst>
          </p:cNvPr>
          <p:cNvSpPr txBox="1"/>
          <p:nvPr/>
        </p:nvSpPr>
        <p:spPr>
          <a:xfrm>
            <a:off x="4330149" y="9164436"/>
            <a:ext cx="1470569" cy="553998"/>
          </a:xfrm>
          <a:prstGeom prst="rect">
            <a:avLst/>
          </a:prstGeom>
          <a:noFill/>
        </p:spPr>
        <p:txBody>
          <a:bodyPr wrap="square" rtlCol="0">
            <a:spAutoFit/>
          </a:bodyPr>
          <a:lstStyle/>
          <a:p>
            <a:r>
              <a:rPr lang="en-US" sz="3000" b="1" dirty="0">
                <a:solidFill>
                  <a:srgbClr val="33756A"/>
                </a:solidFill>
              </a:rPr>
              <a:t>84.2%</a:t>
            </a:r>
          </a:p>
        </p:txBody>
      </p:sp>
      <p:grpSp>
        <p:nvGrpSpPr>
          <p:cNvPr id="4" name="Group 3">
            <a:extLst>
              <a:ext uri="{FF2B5EF4-FFF2-40B4-BE49-F238E27FC236}">
                <a16:creationId xmlns:a16="http://schemas.microsoft.com/office/drawing/2014/main" id="{23995400-6548-4E95-9E21-9BF0A99F4410}"/>
              </a:ext>
            </a:extLst>
          </p:cNvPr>
          <p:cNvGrpSpPr/>
          <p:nvPr/>
        </p:nvGrpSpPr>
        <p:grpSpPr>
          <a:xfrm>
            <a:off x="7025263" y="4877031"/>
            <a:ext cx="10763973" cy="3207096"/>
            <a:chOff x="6860103" y="5557922"/>
            <a:chExt cx="11601670" cy="3706604"/>
          </a:xfrm>
        </p:grpSpPr>
        <p:pic>
          <p:nvPicPr>
            <p:cNvPr id="19" name="Picture 18">
              <a:extLst>
                <a:ext uri="{FF2B5EF4-FFF2-40B4-BE49-F238E27FC236}">
                  <a16:creationId xmlns:a16="http://schemas.microsoft.com/office/drawing/2014/main" id="{B62669AA-E1A7-4D26-8171-B15D0C80B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103" y="5557922"/>
              <a:ext cx="11601670" cy="3706604"/>
            </a:xfrm>
            <a:prstGeom prst="rect">
              <a:avLst/>
            </a:prstGeom>
          </p:spPr>
        </p:pic>
        <p:sp>
          <p:nvSpPr>
            <p:cNvPr id="3" name="Rectangle 2">
              <a:extLst>
                <a:ext uri="{FF2B5EF4-FFF2-40B4-BE49-F238E27FC236}">
                  <a16:creationId xmlns:a16="http://schemas.microsoft.com/office/drawing/2014/main" id="{7D2C4B15-45B9-423C-82AC-6D1F0BC948BE}"/>
                </a:ext>
              </a:extLst>
            </p:cNvPr>
            <p:cNvSpPr/>
            <p:nvPr/>
          </p:nvSpPr>
          <p:spPr>
            <a:xfrm>
              <a:off x="15911246" y="8356922"/>
              <a:ext cx="456568" cy="608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58BDDCCE-E05B-4430-B14F-53B02DE66605}"/>
              </a:ext>
            </a:extLst>
          </p:cNvPr>
          <p:cNvSpPr txBox="1"/>
          <p:nvPr/>
        </p:nvSpPr>
        <p:spPr>
          <a:xfrm>
            <a:off x="16076406" y="12562781"/>
            <a:ext cx="8063634" cy="1015663"/>
          </a:xfrm>
          <a:prstGeom prst="rect">
            <a:avLst/>
          </a:prstGeom>
          <a:noFill/>
        </p:spPr>
        <p:txBody>
          <a:bodyPr wrap="square" rtlCol="0">
            <a:spAutoFit/>
          </a:bodyPr>
          <a:lstStyle/>
          <a:p>
            <a:pPr algn="r"/>
            <a:r>
              <a:rPr lang="en-US" sz="2000" spc="-150" dirty="0">
                <a:solidFill>
                  <a:srgbClr val="33756A"/>
                </a:solidFill>
              </a:rPr>
              <a:t>ND Community Readiness Survey (CRS), 2017; Key substance use and mental health indicators in the US: Results from the 2016 National Survey on Drug Use and Health; National Survey on Drug Use and Health (NSDUH), 2015-2016</a:t>
            </a:r>
          </a:p>
        </p:txBody>
      </p:sp>
      <p:pic>
        <p:nvPicPr>
          <p:cNvPr id="18" name="Picture 17">
            <a:extLst>
              <a:ext uri="{FF2B5EF4-FFF2-40B4-BE49-F238E27FC236}">
                <a16:creationId xmlns:a16="http://schemas.microsoft.com/office/drawing/2014/main" id="{60180F7E-778B-47E5-A240-3A4154047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6711" y="2826761"/>
            <a:ext cx="13660396" cy="950127"/>
          </a:xfrm>
          <a:prstGeom prst="rect">
            <a:avLst/>
          </a:prstGeom>
        </p:spPr>
      </p:pic>
      <p:sp>
        <p:nvSpPr>
          <p:cNvPr id="23" name="TextBox 22">
            <a:extLst>
              <a:ext uri="{FF2B5EF4-FFF2-40B4-BE49-F238E27FC236}">
                <a16:creationId xmlns:a16="http://schemas.microsoft.com/office/drawing/2014/main" id="{F4913889-DA05-4AE3-A931-2CA81903D2F2}"/>
              </a:ext>
            </a:extLst>
          </p:cNvPr>
          <p:cNvSpPr txBox="1"/>
          <p:nvPr/>
        </p:nvSpPr>
        <p:spPr>
          <a:xfrm>
            <a:off x="4598746" y="11025154"/>
            <a:ext cx="10141641" cy="2492990"/>
          </a:xfrm>
          <a:prstGeom prst="rect">
            <a:avLst/>
          </a:prstGeom>
          <a:noFill/>
        </p:spPr>
        <p:txBody>
          <a:bodyPr wrap="square" rtlCol="0">
            <a:spAutoFit/>
          </a:bodyPr>
          <a:lstStyle/>
          <a:p>
            <a:r>
              <a:rPr lang="en-US" sz="2600" dirty="0"/>
              <a:t>People who are addicted to prescription pain killers are 40x more likely to become addicted to heroin.</a:t>
            </a:r>
            <a:endParaRPr lang="en-US" sz="2600" baseline="30000" dirty="0"/>
          </a:p>
          <a:p>
            <a:endParaRPr lang="en-US" sz="2600" dirty="0"/>
          </a:p>
          <a:p>
            <a:r>
              <a:rPr lang="en-US" sz="2600" dirty="0"/>
              <a:t>The majority of heroin users report that they began abusing prescription drugs before using heroin.</a:t>
            </a:r>
            <a:endParaRPr lang="en-US" sz="2600" baseline="30000" dirty="0"/>
          </a:p>
          <a:p>
            <a:endParaRPr lang="en-US" sz="2600" dirty="0"/>
          </a:p>
        </p:txBody>
      </p:sp>
      <p:pic>
        <p:nvPicPr>
          <p:cNvPr id="26" name="Picture 25">
            <a:extLst>
              <a:ext uri="{FF2B5EF4-FFF2-40B4-BE49-F238E27FC236}">
                <a16:creationId xmlns:a16="http://schemas.microsoft.com/office/drawing/2014/main" id="{3DF656B5-092E-4388-A06E-2CD9546FB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112" y="10590564"/>
            <a:ext cx="2351037" cy="2249762"/>
          </a:xfrm>
          <a:prstGeom prst="rect">
            <a:avLst/>
          </a:prstGeom>
        </p:spPr>
      </p:pic>
    </p:spTree>
    <p:extLst>
      <p:ext uri="{BB962C8B-B14F-4D97-AF65-F5344CB8AC3E}">
        <p14:creationId xmlns:p14="http://schemas.microsoft.com/office/powerpoint/2010/main" val="88879942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par>
                          <p:cTn id="19" fill="hold">
                            <p:stCondLst>
                              <p:cond delay="3000"/>
                            </p:stCondLst>
                            <p:childTnLst>
                              <p:par>
                                <p:cTn id="20" presetID="22" presetClass="entr" presetSubtype="1"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448316" y="1040262"/>
            <a:ext cx="20962938" cy="1446532"/>
          </a:xfrm>
          <a:prstGeom prst="rect">
            <a:avLst/>
          </a:prstGeom>
          <a:noFill/>
        </p:spPr>
        <p:txBody>
          <a:bodyPr wrap="square" lIns="91422" tIns="45711" rIns="91422" bIns="45711" rtlCol="0">
            <a:spAutoFit/>
          </a:bodyPr>
          <a:lstStyle/>
          <a:p>
            <a:r>
              <a:rPr lang="en-US" sz="8800" dirty="0">
                <a:latin typeface="+mj-lt"/>
                <a:ea typeface="Open Sans Extrabold" panose="020B0906030804020204" pitchFamily="34" charset="0"/>
                <a:cs typeface="Open Sans Extrabold" panose="020B0906030804020204" pitchFamily="34" charset="0"/>
              </a:rPr>
              <a:t>Prescription Drugs</a:t>
            </a:r>
            <a:endParaRPr lang="id-ID" sz="8800" dirty="0">
              <a:latin typeface="+mj-lt"/>
              <a:ea typeface="Open Sans Light" panose="020B0306030504020204" pitchFamily="34" charset="0"/>
              <a:cs typeface="Open Sans Light" panose="020B0306030504020204" pitchFamily="34" charset="0"/>
            </a:endParaRPr>
          </a:p>
        </p:txBody>
      </p:sp>
      <p:sp>
        <p:nvSpPr>
          <p:cNvPr id="36" name="Rounded Rectangle 35"/>
          <p:cNvSpPr/>
          <p:nvPr/>
        </p:nvSpPr>
        <p:spPr>
          <a:xfrm rot="10800000">
            <a:off x="1497304" y="2569256"/>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6662CC-D0FA-46FA-804B-2DAA1CF8F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606" y="3593436"/>
            <a:ext cx="8777463" cy="8037790"/>
          </a:xfrm>
          <a:prstGeom prst="rect">
            <a:avLst/>
          </a:prstGeom>
        </p:spPr>
      </p:pic>
      <p:sp>
        <p:nvSpPr>
          <p:cNvPr id="8" name="TextBox 7">
            <a:extLst>
              <a:ext uri="{FF2B5EF4-FFF2-40B4-BE49-F238E27FC236}">
                <a16:creationId xmlns:a16="http://schemas.microsoft.com/office/drawing/2014/main" id="{692191A6-4A8F-4433-A804-AE8B1F2BAFF6}"/>
              </a:ext>
            </a:extLst>
          </p:cNvPr>
          <p:cNvSpPr txBox="1"/>
          <p:nvPr/>
        </p:nvSpPr>
        <p:spPr>
          <a:xfrm>
            <a:off x="1647699" y="11631225"/>
            <a:ext cx="13151277" cy="1384995"/>
          </a:xfrm>
          <a:prstGeom prst="rect">
            <a:avLst/>
          </a:prstGeom>
          <a:noFill/>
        </p:spPr>
        <p:txBody>
          <a:bodyPr wrap="square" rtlCol="0">
            <a:spAutoFit/>
          </a:bodyPr>
          <a:lstStyle/>
          <a:p>
            <a:pPr algn="ctr"/>
            <a:r>
              <a:rPr lang="en-US" sz="4200" dirty="0"/>
              <a:t>In North Dakota, the number of overdose deaths has increased from </a:t>
            </a:r>
            <a:r>
              <a:rPr lang="en-US" sz="4200" b="1" dirty="0"/>
              <a:t>20 in 2013 </a:t>
            </a:r>
            <a:r>
              <a:rPr lang="en-US" sz="4200" dirty="0"/>
              <a:t>to </a:t>
            </a:r>
            <a:r>
              <a:rPr lang="en-US" sz="4200" b="1" dirty="0"/>
              <a:t>77 in 2016</a:t>
            </a:r>
            <a:r>
              <a:rPr lang="en-US" sz="4200" dirty="0"/>
              <a:t>.</a:t>
            </a:r>
            <a:endParaRPr lang="en-US" sz="4200" baseline="30000" dirty="0"/>
          </a:p>
        </p:txBody>
      </p:sp>
      <p:pic>
        <p:nvPicPr>
          <p:cNvPr id="11" name="Picture 10">
            <a:extLst>
              <a:ext uri="{FF2B5EF4-FFF2-40B4-BE49-F238E27FC236}">
                <a16:creationId xmlns:a16="http://schemas.microsoft.com/office/drawing/2014/main" id="{80266074-924A-4C22-94CC-A46BD39D8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7539" y="3753897"/>
            <a:ext cx="5513230" cy="7842913"/>
          </a:xfrm>
          <a:prstGeom prst="rect">
            <a:avLst/>
          </a:prstGeom>
        </p:spPr>
      </p:pic>
      <p:sp>
        <p:nvSpPr>
          <p:cNvPr id="13" name="TextBox 12">
            <a:extLst>
              <a:ext uri="{FF2B5EF4-FFF2-40B4-BE49-F238E27FC236}">
                <a16:creationId xmlns:a16="http://schemas.microsoft.com/office/drawing/2014/main" id="{4A678200-45E6-4DFD-9717-C62894C55A7B}"/>
              </a:ext>
            </a:extLst>
          </p:cNvPr>
          <p:cNvSpPr txBox="1"/>
          <p:nvPr/>
        </p:nvSpPr>
        <p:spPr>
          <a:xfrm>
            <a:off x="15986222" y="8137910"/>
            <a:ext cx="4735864" cy="3108543"/>
          </a:xfrm>
          <a:prstGeom prst="rect">
            <a:avLst/>
          </a:prstGeom>
          <a:noFill/>
        </p:spPr>
        <p:txBody>
          <a:bodyPr wrap="square" rtlCol="0">
            <a:spAutoFit/>
          </a:bodyPr>
          <a:lstStyle/>
          <a:p>
            <a:pPr algn="ctr"/>
            <a:r>
              <a:rPr lang="en-US" sz="2800" dirty="0"/>
              <a:t>More than three out of five drug overdose deaths in the United States involve an opioid </a:t>
            </a:r>
            <a:r>
              <a:rPr lang="en-US" sz="2800" b="1" dirty="0"/>
              <a:t>(42,249 deaths) </a:t>
            </a:r>
            <a:r>
              <a:rPr lang="en-US" sz="2800" dirty="0"/>
              <a:t>and nearly half of those deaths were from prescription opioids.</a:t>
            </a:r>
            <a:endParaRPr lang="en-US" sz="2800" baseline="30000" dirty="0"/>
          </a:p>
        </p:txBody>
      </p:sp>
      <p:sp>
        <p:nvSpPr>
          <p:cNvPr id="15" name="TextBox 14">
            <a:extLst>
              <a:ext uri="{FF2B5EF4-FFF2-40B4-BE49-F238E27FC236}">
                <a16:creationId xmlns:a16="http://schemas.microsoft.com/office/drawing/2014/main" id="{03369B01-240D-438A-A422-284A9A87DB12}"/>
              </a:ext>
            </a:extLst>
          </p:cNvPr>
          <p:cNvSpPr txBox="1"/>
          <p:nvPr/>
        </p:nvSpPr>
        <p:spPr>
          <a:xfrm>
            <a:off x="16097187" y="12799258"/>
            <a:ext cx="8063634" cy="707886"/>
          </a:xfrm>
          <a:prstGeom prst="rect">
            <a:avLst/>
          </a:prstGeom>
          <a:noFill/>
        </p:spPr>
        <p:txBody>
          <a:bodyPr wrap="square" rtlCol="0">
            <a:spAutoFit/>
          </a:bodyPr>
          <a:lstStyle/>
          <a:p>
            <a:pPr algn="r"/>
            <a:r>
              <a:rPr lang="en-US" sz="2000" spc="-150" dirty="0">
                <a:solidFill>
                  <a:srgbClr val="33756A"/>
                </a:solidFill>
              </a:rPr>
              <a:t>National Center for Health Statistics</a:t>
            </a:r>
          </a:p>
          <a:p>
            <a:pPr algn="r"/>
            <a:r>
              <a:rPr lang="en-US" sz="2000" spc="-150" dirty="0">
                <a:solidFill>
                  <a:srgbClr val="33756A"/>
                </a:solidFill>
              </a:rPr>
              <a:t>Center for Disease Control (CDC) Wonder, 2016</a:t>
            </a:r>
          </a:p>
        </p:txBody>
      </p:sp>
    </p:spTree>
    <p:extLst>
      <p:ext uri="{BB962C8B-B14F-4D97-AF65-F5344CB8AC3E}">
        <p14:creationId xmlns:p14="http://schemas.microsoft.com/office/powerpoint/2010/main" val="768565458"/>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DFA15FE5-1E0B-499D-B083-89FFE1D18508}"/>
              </a:ext>
            </a:extLst>
          </p:cNvPr>
          <p:cNvSpPr txBox="1"/>
          <p:nvPr/>
        </p:nvSpPr>
        <p:spPr>
          <a:xfrm>
            <a:off x="1290637" y="943672"/>
            <a:ext cx="20934363" cy="1200310"/>
          </a:xfrm>
          <a:prstGeom prst="rect">
            <a:avLst/>
          </a:prstGeom>
          <a:noFill/>
        </p:spPr>
        <p:txBody>
          <a:bodyPr wrap="square" lIns="91422" tIns="45711" rIns="91422" bIns="45711" rtlCol="0">
            <a:spAutoFit/>
          </a:bodyPr>
          <a:lstStyle/>
          <a:p>
            <a:r>
              <a:rPr lang="en-GB" sz="7200" dirty="0">
                <a:latin typeface="+mj-lt"/>
                <a:ea typeface="Open Sans Extrabold" panose="020B0906030804020204" pitchFamily="34" charset="0"/>
                <a:cs typeface="Open Sans Extrabold" panose="020B0906030804020204" pitchFamily="34" charset="0"/>
              </a:rPr>
              <a:t>Overview of Substance Use in North Dakota</a:t>
            </a:r>
            <a:endParaRPr lang="id-ID" sz="7200" b="1" dirty="0">
              <a:latin typeface="+mj-lt"/>
              <a:ea typeface="Open Sans Light" panose="020B0306030504020204" pitchFamily="34" charset="0"/>
              <a:cs typeface="Open Sans Light" panose="020B0306030504020204" pitchFamily="34" charset="0"/>
            </a:endParaRPr>
          </a:p>
        </p:txBody>
      </p:sp>
      <p:sp>
        <p:nvSpPr>
          <p:cNvPr id="31" name="Rounded Rectangle 27">
            <a:extLst>
              <a:ext uri="{FF2B5EF4-FFF2-40B4-BE49-F238E27FC236}">
                <a16:creationId xmlns:a16="http://schemas.microsoft.com/office/drawing/2014/main" id="{DDB1A684-6128-4895-9741-038D2B32685B}"/>
              </a:ext>
            </a:extLst>
          </p:cNvPr>
          <p:cNvSpPr/>
          <p:nvPr/>
        </p:nvSpPr>
        <p:spPr>
          <a:xfrm rot="10800000">
            <a:off x="1469768" y="2249711"/>
            <a:ext cx="3175998" cy="215498"/>
          </a:xfrm>
          <a:prstGeom prst="roundRect">
            <a:avLst>
              <a:gd name="adj" fmla="val 50000"/>
            </a:avLst>
          </a:prstGeom>
          <a:solidFill>
            <a:srgbClr val="56C2B4"/>
          </a:solidFill>
          <a:ln>
            <a:solidFill>
              <a:srgbClr val="56C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1E5A382-2B91-4244-B77F-10CFE3EB4F50}"/>
              </a:ext>
            </a:extLst>
          </p:cNvPr>
          <p:cNvPicPr>
            <a:picLocks noChangeAspect="1"/>
          </p:cNvPicPr>
          <p:nvPr/>
        </p:nvPicPr>
        <p:blipFill rotWithShape="1">
          <a:blip r:embed="rId2">
            <a:extLst>
              <a:ext uri="{28A0092B-C50C-407E-A947-70E740481C1C}">
                <a14:useLocalDpi xmlns:a14="http://schemas.microsoft.com/office/drawing/2010/main" val="0"/>
              </a:ext>
            </a:extLst>
          </a:blip>
          <a:srcRect t="13996" b="41961"/>
          <a:stretch/>
        </p:blipFill>
        <p:spPr>
          <a:xfrm>
            <a:off x="3285319" y="5179622"/>
            <a:ext cx="11715211" cy="6238542"/>
          </a:xfrm>
          <a:prstGeom prst="rect">
            <a:avLst/>
          </a:prstGeom>
        </p:spPr>
      </p:pic>
      <p:pic>
        <p:nvPicPr>
          <p:cNvPr id="43" name="Picture 42">
            <a:extLst>
              <a:ext uri="{FF2B5EF4-FFF2-40B4-BE49-F238E27FC236}">
                <a16:creationId xmlns:a16="http://schemas.microsoft.com/office/drawing/2014/main" id="{4F01EB50-3858-42FC-8064-BF2687954CC8}"/>
              </a:ext>
            </a:extLst>
          </p:cNvPr>
          <p:cNvPicPr>
            <a:picLocks noChangeAspect="1"/>
          </p:cNvPicPr>
          <p:nvPr/>
        </p:nvPicPr>
        <p:blipFill rotWithShape="1">
          <a:blip r:embed="rId2">
            <a:extLst>
              <a:ext uri="{28A0092B-C50C-407E-A947-70E740481C1C}">
                <a14:useLocalDpi xmlns:a14="http://schemas.microsoft.com/office/drawing/2010/main" val="0"/>
              </a:ext>
            </a:extLst>
          </a:blip>
          <a:srcRect t="58038" b="6815"/>
          <a:stretch/>
        </p:blipFill>
        <p:spPr>
          <a:xfrm>
            <a:off x="14580931" y="5179622"/>
            <a:ext cx="11715210" cy="4978401"/>
          </a:xfrm>
          <a:prstGeom prst="rect">
            <a:avLst/>
          </a:prstGeom>
        </p:spPr>
      </p:pic>
      <p:sp>
        <p:nvSpPr>
          <p:cNvPr id="6" name="TextBox 5">
            <a:extLst>
              <a:ext uri="{FF2B5EF4-FFF2-40B4-BE49-F238E27FC236}">
                <a16:creationId xmlns:a16="http://schemas.microsoft.com/office/drawing/2014/main" id="{114538D3-8ECE-4886-9606-D013110653CF}"/>
              </a:ext>
            </a:extLst>
          </p:cNvPr>
          <p:cNvSpPr txBox="1"/>
          <p:nvPr/>
        </p:nvSpPr>
        <p:spPr>
          <a:xfrm>
            <a:off x="3696854" y="3568765"/>
            <a:ext cx="19710400" cy="1569660"/>
          </a:xfrm>
          <a:prstGeom prst="rect">
            <a:avLst/>
          </a:prstGeom>
          <a:noFill/>
        </p:spPr>
        <p:txBody>
          <a:bodyPr wrap="square" rtlCol="0">
            <a:spAutoFit/>
          </a:bodyPr>
          <a:lstStyle/>
          <a:p>
            <a:r>
              <a:rPr lang="en-US" sz="4000" b="1" dirty="0"/>
              <a:t>YOUTH </a:t>
            </a:r>
            <a:r>
              <a:rPr lang="en-US" sz="3600" b="1" i="1" dirty="0"/>
              <a:t>(HIGH SCHOOL STUDENTS)</a:t>
            </a:r>
            <a:endParaRPr lang="en-US" sz="3600" b="1" i="1" baseline="30000" dirty="0"/>
          </a:p>
          <a:p>
            <a:r>
              <a:rPr lang="en-US" sz="2800" dirty="0"/>
              <a:t>ND High School Student LIFETIME Substance Use</a:t>
            </a:r>
          </a:p>
          <a:p>
            <a:endParaRPr lang="en-US" sz="2800" dirty="0"/>
          </a:p>
        </p:txBody>
      </p:sp>
      <p:sp>
        <p:nvSpPr>
          <p:cNvPr id="8" name="TextBox 7">
            <a:extLst>
              <a:ext uri="{FF2B5EF4-FFF2-40B4-BE49-F238E27FC236}">
                <a16:creationId xmlns:a16="http://schemas.microsoft.com/office/drawing/2014/main" id="{8DDB2E09-E586-4AC5-BB0C-1AF691DBA51B}"/>
              </a:ext>
            </a:extLst>
          </p:cNvPr>
          <p:cNvSpPr txBox="1"/>
          <p:nvPr/>
        </p:nvSpPr>
        <p:spPr>
          <a:xfrm>
            <a:off x="3967018" y="11817402"/>
            <a:ext cx="17881600" cy="461665"/>
          </a:xfrm>
          <a:prstGeom prst="rect">
            <a:avLst/>
          </a:prstGeom>
          <a:noFill/>
        </p:spPr>
        <p:txBody>
          <a:bodyPr wrap="square" rtlCol="0">
            <a:spAutoFit/>
          </a:bodyPr>
          <a:lstStyle/>
          <a:p>
            <a:r>
              <a:rPr lang="en-US" sz="2400" dirty="0"/>
              <a:t>In 2009, lifetime use of marijuana among ND high school students was 30.7%</a:t>
            </a:r>
            <a:r>
              <a:rPr lang="en-US" sz="2400" baseline="30000" dirty="0"/>
              <a:t>6</a:t>
            </a:r>
          </a:p>
        </p:txBody>
      </p:sp>
      <p:sp>
        <p:nvSpPr>
          <p:cNvPr id="9" name="TextBox 8">
            <a:extLst>
              <a:ext uri="{FF2B5EF4-FFF2-40B4-BE49-F238E27FC236}">
                <a16:creationId xmlns:a16="http://schemas.microsoft.com/office/drawing/2014/main" id="{6262C032-8A52-4D56-849F-FAAF352A5C3F}"/>
              </a:ext>
            </a:extLst>
          </p:cNvPr>
          <p:cNvSpPr txBox="1"/>
          <p:nvPr/>
        </p:nvSpPr>
        <p:spPr>
          <a:xfrm>
            <a:off x="19052381" y="13105094"/>
            <a:ext cx="5135274" cy="400110"/>
          </a:xfrm>
          <a:prstGeom prst="rect">
            <a:avLst/>
          </a:prstGeom>
          <a:noFill/>
        </p:spPr>
        <p:txBody>
          <a:bodyPr wrap="square" rtlCol="0">
            <a:spAutoFit/>
          </a:bodyPr>
          <a:lstStyle/>
          <a:p>
            <a:pPr algn="r"/>
            <a:r>
              <a:rPr lang="en-US" sz="2000" spc="-150" dirty="0">
                <a:solidFill>
                  <a:srgbClr val="33756A"/>
                </a:solidFill>
              </a:rPr>
              <a:t>ND Youth Risk Behavior Survey (YRBS), 2017</a:t>
            </a:r>
          </a:p>
        </p:txBody>
      </p:sp>
    </p:spTree>
    <p:extLst>
      <p:ext uri="{BB962C8B-B14F-4D97-AF65-F5344CB8AC3E}">
        <p14:creationId xmlns:p14="http://schemas.microsoft.com/office/powerpoint/2010/main" val="2647359604"/>
      </p:ext>
    </p:extLst>
  </p:cSld>
  <p:clrMapOvr>
    <a:masterClrMapping/>
  </p:clrMapOvr>
  <p:transition spd="slow" advClick="0">
    <p:random/>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07337B-CE2D-4AEC-9C71-34AB76F08A05}"/>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41275"/>
          <a:stretch/>
        </p:blipFill>
        <p:spPr>
          <a:xfrm>
            <a:off x="-1136428" y="2984147"/>
            <a:ext cx="25515666" cy="10731853"/>
          </a:xfrm>
          <a:prstGeom prst="rect">
            <a:avLst/>
          </a:prstGeom>
        </p:spPr>
      </p:pic>
      <p:sp>
        <p:nvSpPr>
          <p:cNvPr id="12" name="Rectangle 11">
            <a:extLst>
              <a:ext uri="{FF2B5EF4-FFF2-40B4-BE49-F238E27FC236}">
                <a16:creationId xmlns:a16="http://schemas.microsoft.com/office/drawing/2014/main" id="{16B50885-7B6D-4D60-8E19-4DF8B9AE2836}"/>
              </a:ext>
            </a:extLst>
          </p:cNvPr>
          <p:cNvSpPr/>
          <p:nvPr/>
        </p:nvSpPr>
        <p:spPr>
          <a:xfrm>
            <a:off x="818147" y="3781199"/>
            <a:ext cx="22787811" cy="8734926"/>
          </a:xfrm>
          <a:prstGeom prst="rect">
            <a:avLst/>
          </a:prstGeom>
          <a:solidFill>
            <a:srgbClr val="33756A">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200D228-AFF2-4E16-B313-3370E3FC1EC5}"/>
              </a:ext>
            </a:extLst>
          </p:cNvPr>
          <p:cNvSpPr/>
          <p:nvPr/>
        </p:nvSpPr>
        <p:spPr>
          <a:xfrm>
            <a:off x="14031756" y="4817921"/>
            <a:ext cx="2090561" cy="2090561"/>
          </a:xfrm>
          <a:prstGeom prst="ellipse">
            <a:avLst/>
          </a:prstGeom>
          <a:solidFill>
            <a:srgbClr val="C22C3E">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A19A0A2-2937-43F1-BE73-BD21B79F02D4}"/>
              </a:ext>
            </a:extLst>
          </p:cNvPr>
          <p:cNvSpPr/>
          <p:nvPr/>
        </p:nvSpPr>
        <p:spPr>
          <a:xfrm>
            <a:off x="14031756" y="8986630"/>
            <a:ext cx="2090561" cy="2090561"/>
          </a:xfrm>
          <a:prstGeom prst="ellipse">
            <a:avLst/>
          </a:prstGeom>
          <a:solidFill>
            <a:srgbClr val="C22C3E">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19096F8-F79E-4BFB-920D-844012C60978}"/>
              </a:ext>
            </a:extLst>
          </p:cNvPr>
          <p:cNvSpPr/>
          <p:nvPr/>
        </p:nvSpPr>
        <p:spPr>
          <a:xfrm>
            <a:off x="3691530" y="9266704"/>
            <a:ext cx="2090561" cy="2090561"/>
          </a:xfrm>
          <a:prstGeom prst="ellipse">
            <a:avLst/>
          </a:prstGeom>
          <a:solidFill>
            <a:srgbClr val="C22C3E">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48316" y="1040262"/>
            <a:ext cx="20962938" cy="1446532"/>
          </a:xfrm>
          <a:prstGeom prst="rect">
            <a:avLst/>
          </a:prstGeom>
          <a:noFill/>
        </p:spPr>
        <p:txBody>
          <a:bodyPr wrap="square" lIns="91422" tIns="45711" rIns="91422" bIns="45711" rtlCol="0">
            <a:spAutoFit/>
          </a:bodyPr>
          <a:lstStyle/>
          <a:p>
            <a:r>
              <a:rPr lang="en-US" sz="8800" dirty="0">
                <a:latin typeface="+mj-lt"/>
                <a:ea typeface="Open Sans Extrabold" panose="020B0906030804020204" pitchFamily="34" charset="0"/>
                <a:cs typeface="Open Sans Extrabold" panose="020B0906030804020204" pitchFamily="34" charset="0"/>
              </a:rPr>
              <a:t>Prescription Drugs</a:t>
            </a:r>
            <a:endParaRPr lang="id-ID" sz="8800" dirty="0">
              <a:latin typeface="+mj-lt"/>
              <a:ea typeface="Open Sans Light" panose="020B0306030504020204" pitchFamily="34" charset="0"/>
              <a:cs typeface="Open Sans Light" panose="020B0306030504020204" pitchFamily="34" charset="0"/>
            </a:endParaRPr>
          </a:p>
        </p:txBody>
      </p:sp>
      <p:sp>
        <p:nvSpPr>
          <p:cNvPr id="36" name="Rounded Rectangle 35"/>
          <p:cNvSpPr/>
          <p:nvPr/>
        </p:nvSpPr>
        <p:spPr>
          <a:xfrm rot="10800000">
            <a:off x="1497304" y="2486128"/>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Chart 5">
            <a:extLst>
              <a:ext uri="{FF2B5EF4-FFF2-40B4-BE49-F238E27FC236}">
                <a16:creationId xmlns:a16="http://schemas.microsoft.com/office/drawing/2014/main" id="{D8220C8D-5837-4BDF-89C1-1C65A71D1169}"/>
              </a:ext>
            </a:extLst>
          </p:cNvPr>
          <p:cNvGraphicFramePr/>
          <p:nvPr>
            <p:extLst>
              <p:ext uri="{D42A27DB-BD31-4B8C-83A1-F6EECF244321}">
                <p14:modId xmlns:p14="http://schemas.microsoft.com/office/powerpoint/2010/main" val="3083276661"/>
              </p:ext>
            </p:extLst>
          </p:nvPr>
        </p:nvGraphicFramePr>
        <p:xfrm>
          <a:off x="13414126" y="4307310"/>
          <a:ext cx="3384369" cy="3331801"/>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a:extLst>
              <a:ext uri="{FF2B5EF4-FFF2-40B4-BE49-F238E27FC236}">
                <a16:creationId xmlns:a16="http://schemas.microsoft.com/office/drawing/2014/main" id="{871E5DDE-4BCD-4F83-B492-B4C7B2441040}"/>
              </a:ext>
            </a:extLst>
          </p:cNvPr>
          <p:cNvSpPr txBox="1"/>
          <p:nvPr/>
        </p:nvSpPr>
        <p:spPr>
          <a:xfrm>
            <a:off x="14031756" y="6009818"/>
            <a:ext cx="2090561" cy="646331"/>
          </a:xfrm>
          <a:prstGeom prst="rect">
            <a:avLst/>
          </a:prstGeom>
          <a:noFill/>
        </p:spPr>
        <p:txBody>
          <a:bodyPr wrap="square" rtlCol="0" anchor="ctr">
            <a:spAutoFit/>
          </a:bodyPr>
          <a:lstStyle/>
          <a:p>
            <a:pPr algn="ctr"/>
            <a:r>
              <a:rPr lang="en-US" altLang="ko-KR" sz="3600" b="1" dirty="0">
                <a:solidFill>
                  <a:schemeClr val="bg1"/>
                </a:solidFill>
                <a:cs typeface="Arial" pitchFamily="34" charset="0"/>
              </a:rPr>
              <a:t>6.1%</a:t>
            </a:r>
            <a:endParaRPr lang="ko-KR" altLang="en-US" sz="3600" b="1" dirty="0">
              <a:solidFill>
                <a:schemeClr val="bg1"/>
              </a:solidFill>
              <a:cs typeface="Arial" pitchFamily="34" charset="0"/>
            </a:endParaRPr>
          </a:p>
        </p:txBody>
      </p:sp>
      <p:graphicFrame>
        <p:nvGraphicFramePr>
          <p:cNvPr id="25" name="Chart 5">
            <a:extLst>
              <a:ext uri="{FF2B5EF4-FFF2-40B4-BE49-F238E27FC236}">
                <a16:creationId xmlns:a16="http://schemas.microsoft.com/office/drawing/2014/main" id="{D7CC3B58-3640-4664-B52F-4DE356ECFBDA}"/>
              </a:ext>
            </a:extLst>
          </p:cNvPr>
          <p:cNvGraphicFramePr/>
          <p:nvPr>
            <p:extLst>
              <p:ext uri="{D42A27DB-BD31-4B8C-83A1-F6EECF244321}">
                <p14:modId xmlns:p14="http://schemas.microsoft.com/office/powerpoint/2010/main" val="3845185313"/>
              </p:ext>
            </p:extLst>
          </p:nvPr>
        </p:nvGraphicFramePr>
        <p:xfrm>
          <a:off x="3085303" y="8703931"/>
          <a:ext cx="3384369" cy="3331801"/>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25">
            <a:extLst>
              <a:ext uri="{FF2B5EF4-FFF2-40B4-BE49-F238E27FC236}">
                <a16:creationId xmlns:a16="http://schemas.microsoft.com/office/drawing/2014/main" id="{9FEC3785-B47A-47BD-B10E-809C7922ECA0}"/>
              </a:ext>
            </a:extLst>
          </p:cNvPr>
          <p:cNvSpPr txBox="1"/>
          <p:nvPr/>
        </p:nvSpPr>
        <p:spPr>
          <a:xfrm>
            <a:off x="3662257" y="10468993"/>
            <a:ext cx="2090561" cy="646331"/>
          </a:xfrm>
          <a:prstGeom prst="rect">
            <a:avLst/>
          </a:prstGeom>
          <a:noFill/>
        </p:spPr>
        <p:txBody>
          <a:bodyPr wrap="square" rtlCol="0" anchor="ctr">
            <a:spAutoFit/>
          </a:bodyPr>
          <a:lstStyle/>
          <a:p>
            <a:pPr algn="ctr"/>
            <a:r>
              <a:rPr lang="en-US" altLang="ko-KR" sz="3600" b="1" dirty="0">
                <a:solidFill>
                  <a:schemeClr val="bg1"/>
                </a:solidFill>
                <a:cs typeface="Arial" pitchFamily="34" charset="0"/>
              </a:rPr>
              <a:t>1.4%</a:t>
            </a:r>
            <a:endParaRPr lang="ko-KR" altLang="en-US" sz="3600" b="1" dirty="0">
              <a:solidFill>
                <a:schemeClr val="bg1"/>
              </a:solidFill>
              <a:cs typeface="Arial" pitchFamily="34" charset="0"/>
            </a:endParaRPr>
          </a:p>
        </p:txBody>
      </p:sp>
      <p:graphicFrame>
        <p:nvGraphicFramePr>
          <p:cNvPr id="27" name="Chart 5">
            <a:extLst>
              <a:ext uri="{FF2B5EF4-FFF2-40B4-BE49-F238E27FC236}">
                <a16:creationId xmlns:a16="http://schemas.microsoft.com/office/drawing/2014/main" id="{7E3AD07E-395B-4B99-B248-5F7FD345ED49}"/>
              </a:ext>
            </a:extLst>
          </p:cNvPr>
          <p:cNvGraphicFramePr/>
          <p:nvPr>
            <p:extLst>
              <p:ext uri="{D42A27DB-BD31-4B8C-83A1-F6EECF244321}">
                <p14:modId xmlns:p14="http://schemas.microsoft.com/office/powerpoint/2010/main" val="3071345406"/>
              </p:ext>
            </p:extLst>
          </p:nvPr>
        </p:nvGraphicFramePr>
        <p:xfrm>
          <a:off x="13414126" y="8484290"/>
          <a:ext cx="3384369" cy="3331801"/>
        </p:xfrm>
        <a:graphic>
          <a:graphicData uri="http://schemas.openxmlformats.org/drawingml/2006/chart">
            <c:chart xmlns:c="http://schemas.openxmlformats.org/drawingml/2006/chart" xmlns:r="http://schemas.openxmlformats.org/officeDocument/2006/relationships" r:id="rId6"/>
          </a:graphicData>
        </a:graphic>
      </p:graphicFrame>
      <p:sp>
        <p:nvSpPr>
          <p:cNvPr id="28" name="TextBox 27">
            <a:extLst>
              <a:ext uri="{FF2B5EF4-FFF2-40B4-BE49-F238E27FC236}">
                <a16:creationId xmlns:a16="http://schemas.microsoft.com/office/drawing/2014/main" id="{D58AA9B8-B231-43D8-8990-0E4E0871E5B7}"/>
              </a:ext>
            </a:extLst>
          </p:cNvPr>
          <p:cNvSpPr txBox="1"/>
          <p:nvPr/>
        </p:nvSpPr>
        <p:spPr>
          <a:xfrm>
            <a:off x="14061029" y="10247888"/>
            <a:ext cx="2090561" cy="646331"/>
          </a:xfrm>
          <a:prstGeom prst="rect">
            <a:avLst/>
          </a:prstGeom>
          <a:noFill/>
        </p:spPr>
        <p:txBody>
          <a:bodyPr wrap="square" rtlCol="0" anchor="ctr">
            <a:spAutoFit/>
          </a:bodyPr>
          <a:lstStyle/>
          <a:p>
            <a:pPr algn="ctr"/>
            <a:r>
              <a:rPr lang="en-US" altLang="ko-KR" sz="3600" b="1" dirty="0">
                <a:solidFill>
                  <a:schemeClr val="bg1"/>
                </a:solidFill>
                <a:cs typeface="Arial" pitchFamily="34" charset="0"/>
              </a:rPr>
              <a:t>4%</a:t>
            </a:r>
            <a:endParaRPr lang="ko-KR" altLang="en-US" sz="3600" b="1" dirty="0">
              <a:solidFill>
                <a:schemeClr val="bg1"/>
              </a:solidFill>
              <a:cs typeface="Arial" pitchFamily="34" charset="0"/>
            </a:endParaRPr>
          </a:p>
        </p:txBody>
      </p:sp>
      <p:sp>
        <p:nvSpPr>
          <p:cNvPr id="8" name="TextBox 7">
            <a:extLst>
              <a:ext uri="{FF2B5EF4-FFF2-40B4-BE49-F238E27FC236}">
                <a16:creationId xmlns:a16="http://schemas.microsoft.com/office/drawing/2014/main" id="{94471788-49F7-4C70-92F2-226325A78096}"/>
              </a:ext>
            </a:extLst>
          </p:cNvPr>
          <p:cNvSpPr txBox="1"/>
          <p:nvPr/>
        </p:nvSpPr>
        <p:spPr>
          <a:xfrm>
            <a:off x="16798495" y="5224988"/>
            <a:ext cx="5820873" cy="1815882"/>
          </a:xfrm>
          <a:prstGeom prst="rect">
            <a:avLst/>
          </a:prstGeom>
          <a:noFill/>
        </p:spPr>
        <p:txBody>
          <a:bodyPr wrap="square" rtlCol="0">
            <a:spAutoFit/>
          </a:bodyPr>
          <a:lstStyle/>
          <a:p>
            <a:r>
              <a:rPr lang="en-US" sz="2800" b="1" dirty="0">
                <a:solidFill>
                  <a:schemeClr val="bg1"/>
                </a:solidFill>
              </a:rPr>
              <a:t>of ND </a:t>
            </a:r>
            <a:r>
              <a:rPr lang="en-US" sz="2800" b="1" u="sng" dirty="0">
                <a:solidFill>
                  <a:schemeClr val="bg1"/>
                </a:solidFill>
              </a:rPr>
              <a:t>college students </a:t>
            </a:r>
            <a:r>
              <a:rPr lang="en-US" sz="2800" b="1" dirty="0">
                <a:solidFill>
                  <a:schemeClr val="bg1"/>
                </a:solidFill>
              </a:rPr>
              <a:t>used a prescription drug non-medically one or more times during their lifetime.</a:t>
            </a:r>
            <a:r>
              <a:rPr lang="en-US" sz="2800" b="1" baseline="30000" dirty="0">
                <a:solidFill>
                  <a:schemeClr val="bg1"/>
                </a:solidFill>
              </a:rPr>
              <a:t>14</a:t>
            </a:r>
          </a:p>
        </p:txBody>
      </p:sp>
      <p:sp>
        <p:nvSpPr>
          <p:cNvPr id="9" name="TextBox 8">
            <a:extLst>
              <a:ext uri="{FF2B5EF4-FFF2-40B4-BE49-F238E27FC236}">
                <a16:creationId xmlns:a16="http://schemas.microsoft.com/office/drawing/2014/main" id="{3BBF981A-B2D2-49D6-909B-089277CAE36F}"/>
              </a:ext>
            </a:extLst>
          </p:cNvPr>
          <p:cNvSpPr txBox="1"/>
          <p:nvPr/>
        </p:nvSpPr>
        <p:spPr>
          <a:xfrm>
            <a:off x="6208295" y="9711821"/>
            <a:ext cx="6232358" cy="1815882"/>
          </a:xfrm>
          <a:prstGeom prst="rect">
            <a:avLst/>
          </a:prstGeom>
          <a:noFill/>
        </p:spPr>
        <p:txBody>
          <a:bodyPr wrap="square" rtlCol="0">
            <a:spAutoFit/>
          </a:bodyPr>
          <a:lstStyle/>
          <a:p>
            <a:r>
              <a:rPr lang="en-US" sz="2800" b="1" dirty="0">
                <a:solidFill>
                  <a:schemeClr val="bg1"/>
                </a:solidFill>
              </a:rPr>
              <a:t>of ND </a:t>
            </a:r>
            <a:r>
              <a:rPr lang="en-US" sz="2800" b="1" u="sng" dirty="0">
                <a:solidFill>
                  <a:schemeClr val="bg1"/>
                </a:solidFill>
              </a:rPr>
              <a:t>young adults </a:t>
            </a:r>
            <a:r>
              <a:rPr lang="en-US" sz="2800" b="1" dirty="0">
                <a:solidFill>
                  <a:schemeClr val="bg1"/>
                </a:solidFill>
              </a:rPr>
              <a:t>age 18-29 report use of prescription medication in the last 30 days to get high.</a:t>
            </a:r>
            <a:r>
              <a:rPr lang="en-US" sz="2800" b="1" baseline="30000" dirty="0">
                <a:solidFill>
                  <a:schemeClr val="bg1"/>
                </a:solidFill>
              </a:rPr>
              <a:t>13</a:t>
            </a:r>
          </a:p>
        </p:txBody>
      </p:sp>
      <p:sp>
        <p:nvSpPr>
          <p:cNvPr id="10" name="TextBox 9">
            <a:extLst>
              <a:ext uri="{FF2B5EF4-FFF2-40B4-BE49-F238E27FC236}">
                <a16:creationId xmlns:a16="http://schemas.microsoft.com/office/drawing/2014/main" id="{F1E85AEF-A898-43D6-98F6-EDE79F6DDC7F}"/>
              </a:ext>
            </a:extLst>
          </p:cNvPr>
          <p:cNvSpPr txBox="1"/>
          <p:nvPr/>
        </p:nvSpPr>
        <p:spPr>
          <a:xfrm>
            <a:off x="16739947" y="9471190"/>
            <a:ext cx="5671307" cy="1815882"/>
          </a:xfrm>
          <a:prstGeom prst="rect">
            <a:avLst/>
          </a:prstGeom>
          <a:noFill/>
        </p:spPr>
        <p:txBody>
          <a:bodyPr wrap="square" rtlCol="0">
            <a:spAutoFit/>
          </a:bodyPr>
          <a:lstStyle/>
          <a:p>
            <a:r>
              <a:rPr lang="en-US" sz="2800" b="1" dirty="0">
                <a:solidFill>
                  <a:schemeClr val="bg1"/>
                </a:solidFill>
              </a:rPr>
              <a:t>of ND </a:t>
            </a:r>
            <a:r>
              <a:rPr lang="en-US" sz="2800" b="1" u="sng" dirty="0">
                <a:solidFill>
                  <a:schemeClr val="bg1"/>
                </a:solidFill>
              </a:rPr>
              <a:t>adults</a:t>
            </a:r>
            <a:r>
              <a:rPr lang="en-US" sz="2800" b="1" dirty="0">
                <a:solidFill>
                  <a:schemeClr val="bg1"/>
                </a:solidFill>
              </a:rPr>
              <a:t> age 26 or older report non-medical use of pain relievers in the past year, compared to 4% in the U.S.</a:t>
            </a:r>
            <a:r>
              <a:rPr lang="en-US" sz="2800" b="1" baseline="30000" dirty="0">
                <a:solidFill>
                  <a:schemeClr val="bg1"/>
                </a:solidFill>
              </a:rPr>
              <a:t>7</a:t>
            </a:r>
          </a:p>
        </p:txBody>
      </p:sp>
      <p:sp>
        <p:nvSpPr>
          <p:cNvPr id="11" name="TextBox 10">
            <a:extLst>
              <a:ext uri="{FF2B5EF4-FFF2-40B4-BE49-F238E27FC236}">
                <a16:creationId xmlns:a16="http://schemas.microsoft.com/office/drawing/2014/main" id="{7F9DEABD-98EC-4295-99A0-0692C2E43E58}"/>
              </a:ext>
            </a:extLst>
          </p:cNvPr>
          <p:cNvSpPr txBox="1"/>
          <p:nvPr/>
        </p:nvSpPr>
        <p:spPr>
          <a:xfrm>
            <a:off x="6208294" y="5032483"/>
            <a:ext cx="5981325" cy="3108543"/>
          </a:xfrm>
          <a:prstGeom prst="rect">
            <a:avLst/>
          </a:prstGeom>
          <a:noFill/>
        </p:spPr>
        <p:txBody>
          <a:bodyPr wrap="square" rtlCol="0">
            <a:spAutoFit/>
          </a:bodyPr>
          <a:lstStyle/>
          <a:p>
            <a:r>
              <a:rPr lang="en-US" sz="2800" b="1" dirty="0">
                <a:solidFill>
                  <a:schemeClr val="bg1"/>
                </a:solidFill>
              </a:rPr>
              <a:t>4.3% of ND </a:t>
            </a:r>
            <a:r>
              <a:rPr lang="en-US" sz="2800" b="1" u="sng" dirty="0">
                <a:solidFill>
                  <a:schemeClr val="bg1"/>
                </a:solidFill>
              </a:rPr>
              <a:t>middle school </a:t>
            </a:r>
            <a:r>
              <a:rPr lang="en-US" sz="2800" b="1" dirty="0">
                <a:solidFill>
                  <a:schemeClr val="bg1"/>
                </a:solidFill>
              </a:rPr>
              <a:t>students and 14.4% of ND</a:t>
            </a:r>
            <a:r>
              <a:rPr lang="en-US" sz="2800" b="1" u="sng" dirty="0">
                <a:solidFill>
                  <a:schemeClr val="bg1"/>
                </a:solidFill>
              </a:rPr>
              <a:t> high school</a:t>
            </a:r>
            <a:r>
              <a:rPr lang="en-US" sz="2800" b="1" dirty="0">
                <a:solidFill>
                  <a:schemeClr val="bg1"/>
                </a:solidFill>
              </a:rPr>
              <a:t> students report using prescription pain medication without a doctor’s prescription one or more times during their lifetime.</a:t>
            </a:r>
            <a:r>
              <a:rPr lang="en-US" sz="2800" b="1" baseline="30000" dirty="0">
                <a:solidFill>
                  <a:schemeClr val="bg1"/>
                </a:solidFill>
              </a:rPr>
              <a:t>5</a:t>
            </a:r>
          </a:p>
        </p:txBody>
      </p:sp>
      <p:sp>
        <p:nvSpPr>
          <p:cNvPr id="44" name="Oval 4">
            <a:extLst>
              <a:ext uri="{FF2B5EF4-FFF2-40B4-BE49-F238E27FC236}">
                <a16:creationId xmlns:a16="http://schemas.microsoft.com/office/drawing/2014/main" id="{9612928D-2D8E-44BA-BE29-34D823AF210D}"/>
              </a:ext>
            </a:extLst>
          </p:cNvPr>
          <p:cNvSpPr/>
          <p:nvPr/>
        </p:nvSpPr>
        <p:spPr>
          <a:xfrm>
            <a:off x="3944060" y="5723745"/>
            <a:ext cx="1808910" cy="1808910"/>
          </a:xfrm>
          <a:prstGeom prst="ellipse">
            <a:avLst/>
          </a:prstGeom>
          <a:solidFill>
            <a:srgbClr val="C22C3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9" name="Oval 4">
            <a:extLst>
              <a:ext uri="{FF2B5EF4-FFF2-40B4-BE49-F238E27FC236}">
                <a16:creationId xmlns:a16="http://schemas.microsoft.com/office/drawing/2014/main" id="{83AE28C0-9A50-4D8E-9588-31C83E7CFF0F}"/>
              </a:ext>
            </a:extLst>
          </p:cNvPr>
          <p:cNvSpPr/>
          <p:nvPr/>
        </p:nvSpPr>
        <p:spPr>
          <a:xfrm>
            <a:off x="2041735" y="5282190"/>
            <a:ext cx="1808910" cy="1808910"/>
          </a:xfrm>
          <a:prstGeom prst="ellipse">
            <a:avLst/>
          </a:prstGeom>
          <a:solidFill>
            <a:srgbClr val="C22C3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aphicFrame>
        <p:nvGraphicFramePr>
          <p:cNvPr id="45" name="Chart 5">
            <a:extLst>
              <a:ext uri="{FF2B5EF4-FFF2-40B4-BE49-F238E27FC236}">
                <a16:creationId xmlns:a16="http://schemas.microsoft.com/office/drawing/2014/main" id="{02C075C3-57FC-47DD-B4D3-5D3355C2FF44}"/>
              </a:ext>
            </a:extLst>
          </p:cNvPr>
          <p:cNvGraphicFramePr/>
          <p:nvPr>
            <p:extLst>
              <p:ext uri="{D42A27DB-BD31-4B8C-83A1-F6EECF244321}">
                <p14:modId xmlns:p14="http://schemas.microsoft.com/office/powerpoint/2010/main" val="964860264"/>
              </p:ext>
            </p:extLst>
          </p:nvPr>
        </p:nvGraphicFramePr>
        <p:xfrm>
          <a:off x="1507952" y="4817921"/>
          <a:ext cx="2928408" cy="2882922"/>
        </p:xfrm>
        <a:graphic>
          <a:graphicData uri="http://schemas.openxmlformats.org/drawingml/2006/chart">
            <c:chart xmlns:c="http://schemas.openxmlformats.org/drawingml/2006/chart" xmlns:r="http://schemas.openxmlformats.org/officeDocument/2006/relationships" r:id="rId7"/>
          </a:graphicData>
        </a:graphic>
      </p:graphicFrame>
      <p:sp>
        <p:nvSpPr>
          <p:cNvPr id="46" name="TextBox 45">
            <a:extLst>
              <a:ext uri="{FF2B5EF4-FFF2-40B4-BE49-F238E27FC236}">
                <a16:creationId xmlns:a16="http://schemas.microsoft.com/office/drawing/2014/main" id="{ADD028F7-2151-4396-A6BB-78C072FAFFF9}"/>
              </a:ext>
            </a:extLst>
          </p:cNvPr>
          <p:cNvSpPr txBox="1"/>
          <p:nvPr/>
        </p:nvSpPr>
        <p:spPr>
          <a:xfrm>
            <a:off x="2085364" y="6319987"/>
            <a:ext cx="1622671" cy="646331"/>
          </a:xfrm>
          <a:prstGeom prst="rect">
            <a:avLst/>
          </a:prstGeom>
          <a:noFill/>
        </p:spPr>
        <p:txBody>
          <a:bodyPr wrap="square" rtlCol="0" anchor="ctr">
            <a:spAutoFit/>
          </a:bodyPr>
          <a:lstStyle/>
          <a:p>
            <a:pPr algn="ctr"/>
            <a:r>
              <a:rPr lang="en-US" altLang="ko-KR" sz="3600" b="1" dirty="0">
                <a:solidFill>
                  <a:schemeClr val="bg1"/>
                </a:solidFill>
                <a:cs typeface="Arial" pitchFamily="34" charset="0"/>
              </a:rPr>
              <a:t>4.3%</a:t>
            </a:r>
            <a:endParaRPr lang="ko-KR" altLang="en-US" sz="3600" b="1" dirty="0">
              <a:solidFill>
                <a:schemeClr val="bg1"/>
              </a:solidFill>
              <a:cs typeface="Arial" pitchFamily="34" charset="0"/>
            </a:endParaRPr>
          </a:p>
        </p:txBody>
      </p:sp>
      <p:graphicFrame>
        <p:nvGraphicFramePr>
          <p:cNvPr id="47" name="Chart 5">
            <a:extLst>
              <a:ext uri="{FF2B5EF4-FFF2-40B4-BE49-F238E27FC236}">
                <a16:creationId xmlns:a16="http://schemas.microsoft.com/office/drawing/2014/main" id="{77290FE1-8B4E-405C-974D-5F096A7ED966}"/>
              </a:ext>
            </a:extLst>
          </p:cNvPr>
          <p:cNvGraphicFramePr/>
          <p:nvPr>
            <p:extLst>
              <p:ext uri="{D42A27DB-BD31-4B8C-83A1-F6EECF244321}">
                <p14:modId xmlns:p14="http://schemas.microsoft.com/office/powerpoint/2010/main" val="834995271"/>
              </p:ext>
            </p:extLst>
          </p:nvPr>
        </p:nvGraphicFramePr>
        <p:xfrm>
          <a:off x="3366648" y="5214688"/>
          <a:ext cx="2928408" cy="2882922"/>
        </p:xfrm>
        <a:graphic>
          <a:graphicData uri="http://schemas.openxmlformats.org/drawingml/2006/chart">
            <c:chart xmlns:c="http://schemas.openxmlformats.org/drawingml/2006/chart" xmlns:r="http://schemas.openxmlformats.org/officeDocument/2006/relationships" r:id="rId8"/>
          </a:graphicData>
        </a:graphic>
      </p:graphicFrame>
      <p:sp>
        <p:nvSpPr>
          <p:cNvPr id="48" name="TextBox 47">
            <a:extLst>
              <a:ext uri="{FF2B5EF4-FFF2-40B4-BE49-F238E27FC236}">
                <a16:creationId xmlns:a16="http://schemas.microsoft.com/office/drawing/2014/main" id="{B13386C2-70E1-46E9-874F-19B411E8022F}"/>
              </a:ext>
            </a:extLst>
          </p:cNvPr>
          <p:cNvSpPr txBox="1"/>
          <p:nvPr/>
        </p:nvSpPr>
        <p:spPr>
          <a:xfrm>
            <a:off x="3944060" y="6654407"/>
            <a:ext cx="1808911" cy="646331"/>
          </a:xfrm>
          <a:prstGeom prst="rect">
            <a:avLst/>
          </a:prstGeom>
          <a:noFill/>
        </p:spPr>
        <p:txBody>
          <a:bodyPr wrap="square" rtlCol="0" anchor="ctr">
            <a:spAutoFit/>
          </a:bodyPr>
          <a:lstStyle/>
          <a:p>
            <a:pPr algn="ctr"/>
            <a:r>
              <a:rPr lang="en-US" altLang="ko-KR" sz="3600" b="1" dirty="0">
                <a:solidFill>
                  <a:schemeClr val="bg1"/>
                </a:solidFill>
                <a:cs typeface="Arial" pitchFamily="34" charset="0"/>
              </a:rPr>
              <a:t>14.4%</a:t>
            </a:r>
            <a:endParaRPr lang="ko-KR" altLang="en-US" sz="3600" b="1" dirty="0">
              <a:solidFill>
                <a:schemeClr val="bg1"/>
              </a:solidFill>
              <a:cs typeface="Arial" pitchFamily="34" charset="0"/>
            </a:endParaRPr>
          </a:p>
        </p:txBody>
      </p:sp>
      <p:sp>
        <p:nvSpPr>
          <p:cNvPr id="29" name="TextBox 28">
            <a:extLst>
              <a:ext uri="{FF2B5EF4-FFF2-40B4-BE49-F238E27FC236}">
                <a16:creationId xmlns:a16="http://schemas.microsoft.com/office/drawing/2014/main" id="{52F1DAF6-1ED1-4384-BF35-D0B44CB5B737}"/>
              </a:ext>
            </a:extLst>
          </p:cNvPr>
          <p:cNvSpPr txBox="1"/>
          <p:nvPr/>
        </p:nvSpPr>
        <p:spPr>
          <a:xfrm>
            <a:off x="14061029" y="12860400"/>
            <a:ext cx="10124922" cy="707886"/>
          </a:xfrm>
          <a:prstGeom prst="rect">
            <a:avLst/>
          </a:prstGeom>
          <a:noFill/>
        </p:spPr>
        <p:txBody>
          <a:bodyPr wrap="square" rtlCol="0">
            <a:spAutoFit/>
          </a:bodyPr>
          <a:lstStyle/>
          <a:p>
            <a:pPr algn="r"/>
            <a:r>
              <a:rPr lang="en-US" sz="2000" spc="-150" dirty="0">
                <a:solidFill>
                  <a:srgbClr val="7A1127"/>
                </a:solidFill>
              </a:rPr>
              <a:t>ND Youth Risk Behavior Survey (YRBS), 2017; National Survey on Drug Use and Health 2015-2016; ND Young Adult Survey (NDSOYA), 2018; ND Alcohol, Tobacco, and Other Drug Survey, 2016</a:t>
            </a:r>
          </a:p>
        </p:txBody>
      </p:sp>
    </p:spTree>
    <p:extLst>
      <p:ext uri="{BB962C8B-B14F-4D97-AF65-F5344CB8AC3E}">
        <p14:creationId xmlns:p14="http://schemas.microsoft.com/office/powerpoint/2010/main" val="97328722"/>
      </p:ext>
    </p:extLst>
  </p:cSld>
  <p:clrMapOvr>
    <a:masterClrMapping/>
  </p:clrMapOvr>
  <p:transition spd="slow" advClick="0">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46627D-6365-4EB6-91C0-D4C56744E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9961" y="-445360"/>
            <a:ext cx="23667053" cy="15675581"/>
          </a:xfrm>
          <a:prstGeom prst="rect">
            <a:avLst/>
          </a:prstGeom>
        </p:spPr>
      </p:pic>
      <p:sp>
        <p:nvSpPr>
          <p:cNvPr id="10" name="Parallelogram 9">
            <a:extLst>
              <a:ext uri="{FF2B5EF4-FFF2-40B4-BE49-F238E27FC236}">
                <a16:creationId xmlns:a16="http://schemas.microsoft.com/office/drawing/2014/main" id="{6279464D-54FC-4047-BD7E-BC57550CB47D}"/>
              </a:ext>
            </a:extLst>
          </p:cNvPr>
          <p:cNvSpPr/>
          <p:nvPr/>
        </p:nvSpPr>
        <p:spPr>
          <a:xfrm rot="10800000" flipH="1">
            <a:off x="-4877900" y="1338"/>
            <a:ext cx="23089700" cy="13714662"/>
          </a:xfrm>
          <a:prstGeom prst="parallelogram">
            <a:avLst>
              <a:gd name="adj" fmla="val 4926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14" name="Title 14"/>
          <p:cNvSpPr txBox="1">
            <a:spLocks/>
          </p:cNvSpPr>
          <p:nvPr/>
        </p:nvSpPr>
        <p:spPr>
          <a:xfrm>
            <a:off x="1838236" y="2056052"/>
            <a:ext cx="8828843" cy="1857380"/>
          </a:xfrm>
          <a:prstGeom prst="rect">
            <a:avLst/>
          </a:prstGeom>
        </p:spPr>
        <p:txBody>
          <a:bodyPr/>
          <a:lstStyle>
            <a:lvl1pPr algn="l" defTabSz="1828434"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solidFill>
                <a:latin typeface="+mn-lt"/>
              </a:rPr>
              <a:t>Prescription Drugs</a:t>
            </a:r>
          </a:p>
        </p:txBody>
      </p:sp>
      <p:sp>
        <p:nvSpPr>
          <p:cNvPr id="15" name="Rounded Rectangle 14"/>
          <p:cNvSpPr/>
          <p:nvPr/>
        </p:nvSpPr>
        <p:spPr>
          <a:xfrm rot="5400000">
            <a:off x="891293" y="2269599"/>
            <a:ext cx="1498676" cy="236625"/>
          </a:xfrm>
          <a:prstGeom prst="roundRect">
            <a:avLst>
              <a:gd name="adj" fmla="val 50000"/>
            </a:avLst>
          </a:prstGeom>
          <a:solidFill>
            <a:srgbClr val="337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7629B65-02B9-41AB-BFCE-8CC5D91E3E55}"/>
              </a:ext>
            </a:extLst>
          </p:cNvPr>
          <p:cNvSpPr txBox="1"/>
          <p:nvPr/>
        </p:nvSpPr>
        <p:spPr>
          <a:xfrm>
            <a:off x="1889319" y="3157133"/>
            <a:ext cx="11175881" cy="1200329"/>
          </a:xfrm>
          <a:prstGeom prst="rect">
            <a:avLst/>
          </a:prstGeom>
          <a:noFill/>
        </p:spPr>
        <p:txBody>
          <a:bodyPr wrap="square" rtlCol="0">
            <a:spAutoFit/>
          </a:bodyPr>
          <a:lstStyle/>
          <a:p>
            <a:r>
              <a:rPr lang="en-US" sz="3600" b="1" dirty="0"/>
              <a:t>The more prescription opioid medication is available, the higher likelihood of misuse.</a:t>
            </a:r>
          </a:p>
        </p:txBody>
      </p:sp>
      <p:grpSp>
        <p:nvGrpSpPr>
          <p:cNvPr id="29" name="Group 28">
            <a:extLst>
              <a:ext uri="{FF2B5EF4-FFF2-40B4-BE49-F238E27FC236}">
                <a16:creationId xmlns:a16="http://schemas.microsoft.com/office/drawing/2014/main" id="{6600899D-BA83-4998-8B90-B90D52A9C072}"/>
              </a:ext>
            </a:extLst>
          </p:cNvPr>
          <p:cNvGrpSpPr/>
          <p:nvPr/>
        </p:nvGrpSpPr>
        <p:grpSpPr>
          <a:xfrm>
            <a:off x="1889319" y="4605635"/>
            <a:ext cx="3784369" cy="3718695"/>
            <a:chOff x="5163240" y="1770857"/>
            <a:chExt cx="2462882" cy="2420141"/>
          </a:xfrm>
        </p:grpSpPr>
        <p:graphicFrame>
          <p:nvGraphicFramePr>
            <p:cNvPr id="30" name="Chart 29">
              <a:extLst>
                <a:ext uri="{FF2B5EF4-FFF2-40B4-BE49-F238E27FC236}">
                  <a16:creationId xmlns:a16="http://schemas.microsoft.com/office/drawing/2014/main" id="{F3CE1E4B-89E4-4B5B-BB30-D28D0ED30A3F}"/>
                </a:ext>
              </a:extLst>
            </p:cNvPr>
            <p:cNvGraphicFramePr/>
            <p:nvPr>
              <p:extLst>
                <p:ext uri="{D42A27DB-BD31-4B8C-83A1-F6EECF244321}">
                  <p14:modId xmlns:p14="http://schemas.microsoft.com/office/powerpoint/2010/main" val="847711109"/>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34" name="Rectangle 33">
              <a:extLst>
                <a:ext uri="{FF2B5EF4-FFF2-40B4-BE49-F238E27FC236}">
                  <a16:creationId xmlns:a16="http://schemas.microsoft.com/office/drawing/2014/main" id="{71AF2B9F-6B57-4D46-BB7B-4E32FA36DC7B}"/>
                </a:ext>
              </a:extLst>
            </p:cNvPr>
            <p:cNvSpPr/>
            <p:nvPr/>
          </p:nvSpPr>
          <p:spPr>
            <a:xfrm>
              <a:off x="5842185" y="2650427"/>
              <a:ext cx="1105001" cy="660997"/>
            </a:xfrm>
            <a:prstGeom prst="rect">
              <a:avLst/>
            </a:prstGeom>
          </p:spPr>
          <p:txBody>
            <a:bodyPr wrap="none" anchor="ctr">
              <a:spAutoFit/>
            </a:bodyPr>
            <a:lstStyle/>
            <a:p>
              <a:pPr algn="ctr"/>
              <a:r>
                <a:rPr lang="en-US" sz="6000" b="1" spc="-150" dirty="0">
                  <a:solidFill>
                    <a:schemeClr val="bg1"/>
                  </a:solidFill>
                </a:rPr>
                <a:t>53%</a:t>
              </a:r>
            </a:p>
          </p:txBody>
        </p:sp>
      </p:grpSp>
      <p:sp>
        <p:nvSpPr>
          <p:cNvPr id="35" name="TextBox 34">
            <a:extLst>
              <a:ext uri="{FF2B5EF4-FFF2-40B4-BE49-F238E27FC236}">
                <a16:creationId xmlns:a16="http://schemas.microsoft.com/office/drawing/2014/main" id="{F0588995-442A-4260-ABF9-8FCA538F0C35}"/>
              </a:ext>
            </a:extLst>
          </p:cNvPr>
          <p:cNvSpPr txBox="1"/>
          <p:nvPr/>
        </p:nvSpPr>
        <p:spPr>
          <a:xfrm>
            <a:off x="5833000" y="5439424"/>
            <a:ext cx="5221705" cy="2062103"/>
          </a:xfrm>
          <a:prstGeom prst="rect">
            <a:avLst/>
          </a:prstGeom>
          <a:noFill/>
        </p:spPr>
        <p:txBody>
          <a:bodyPr wrap="square" rtlCol="0">
            <a:spAutoFit/>
          </a:bodyPr>
          <a:lstStyle/>
          <a:p>
            <a:r>
              <a:rPr lang="en-US" sz="3200" dirty="0">
                <a:solidFill>
                  <a:schemeClr val="bg1"/>
                </a:solidFill>
              </a:rPr>
              <a:t>of people (age 12+) who misuse pain relievers </a:t>
            </a:r>
            <a:r>
              <a:rPr lang="en-US" sz="3200" b="1" dirty="0">
                <a:solidFill>
                  <a:schemeClr val="bg1"/>
                </a:solidFill>
              </a:rPr>
              <a:t>obtain them from a friend or relative</a:t>
            </a:r>
            <a:r>
              <a:rPr lang="en-US" sz="3200" dirty="0">
                <a:solidFill>
                  <a:schemeClr val="bg1"/>
                </a:solidFill>
              </a:rPr>
              <a:t>.</a:t>
            </a:r>
            <a:endParaRPr lang="en-US" sz="3200" baseline="30000" dirty="0">
              <a:solidFill>
                <a:schemeClr val="bg1"/>
              </a:solidFill>
            </a:endParaRPr>
          </a:p>
        </p:txBody>
      </p:sp>
      <p:grpSp>
        <p:nvGrpSpPr>
          <p:cNvPr id="36" name="Group 35">
            <a:extLst>
              <a:ext uri="{FF2B5EF4-FFF2-40B4-BE49-F238E27FC236}">
                <a16:creationId xmlns:a16="http://schemas.microsoft.com/office/drawing/2014/main" id="{F65DCEC1-8A6A-4ABC-AE89-5285E2E1B7B1}"/>
              </a:ext>
            </a:extLst>
          </p:cNvPr>
          <p:cNvGrpSpPr/>
          <p:nvPr/>
        </p:nvGrpSpPr>
        <p:grpSpPr>
          <a:xfrm>
            <a:off x="3389488" y="8569640"/>
            <a:ext cx="3784369" cy="3718695"/>
            <a:chOff x="5163240" y="1770857"/>
            <a:chExt cx="2462882" cy="2420141"/>
          </a:xfrm>
        </p:grpSpPr>
        <p:graphicFrame>
          <p:nvGraphicFramePr>
            <p:cNvPr id="37" name="Chart 36">
              <a:extLst>
                <a:ext uri="{FF2B5EF4-FFF2-40B4-BE49-F238E27FC236}">
                  <a16:creationId xmlns:a16="http://schemas.microsoft.com/office/drawing/2014/main" id="{19D716D5-0F0B-4D33-BFA9-0CBA0452C759}"/>
                </a:ext>
              </a:extLst>
            </p:cNvPr>
            <p:cNvGraphicFramePr/>
            <p:nvPr>
              <p:extLst>
                <p:ext uri="{D42A27DB-BD31-4B8C-83A1-F6EECF244321}">
                  <p14:modId xmlns:p14="http://schemas.microsoft.com/office/powerpoint/2010/main" val="3093114367"/>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5"/>
            </a:graphicData>
          </a:graphic>
        </p:graphicFrame>
        <p:sp>
          <p:nvSpPr>
            <p:cNvPr id="38" name="Rectangle 37">
              <a:extLst>
                <a:ext uri="{FF2B5EF4-FFF2-40B4-BE49-F238E27FC236}">
                  <a16:creationId xmlns:a16="http://schemas.microsoft.com/office/drawing/2014/main" id="{3FA6722D-F753-4271-8196-901855C90B88}"/>
                </a:ext>
              </a:extLst>
            </p:cNvPr>
            <p:cNvSpPr/>
            <p:nvPr/>
          </p:nvSpPr>
          <p:spPr>
            <a:xfrm>
              <a:off x="5640319" y="2650427"/>
              <a:ext cx="1508735" cy="660997"/>
            </a:xfrm>
            <a:prstGeom prst="rect">
              <a:avLst/>
            </a:prstGeom>
          </p:spPr>
          <p:txBody>
            <a:bodyPr wrap="none" anchor="ctr">
              <a:spAutoFit/>
            </a:bodyPr>
            <a:lstStyle/>
            <a:p>
              <a:pPr algn="ctr"/>
              <a:r>
                <a:rPr lang="en-US" sz="6000" b="1" spc="-150" dirty="0">
                  <a:solidFill>
                    <a:schemeClr val="bg1"/>
                  </a:solidFill>
                </a:rPr>
                <a:t>16.5%</a:t>
              </a:r>
            </a:p>
          </p:txBody>
        </p:sp>
      </p:grpSp>
      <p:sp>
        <p:nvSpPr>
          <p:cNvPr id="48" name="TextBox 47">
            <a:extLst>
              <a:ext uri="{FF2B5EF4-FFF2-40B4-BE49-F238E27FC236}">
                <a16:creationId xmlns:a16="http://schemas.microsoft.com/office/drawing/2014/main" id="{AE85BA7F-3C62-4C5E-89BC-123B6CCF3DC4}"/>
              </a:ext>
            </a:extLst>
          </p:cNvPr>
          <p:cNvSpPr txBox="1"/>
          <p:nvPr/>
        </p:nvSpPr>
        <p:spPr>
          <a:xfrm>
            <a:off x="7319614" y="9397932"/>
            <a:ext cx="5744131" cy="2554545"/>
          </a:xfrm>
          <a:prstGeom prst="rect">
            <a:avLst/>
          </a:prstGeom>
          <a:noFill/>
        </p:spPr>
        <p:txBody>
          <a:bodyPr wrap="square" rtlCol="0">
            <a:spAutoFit/>
          </a:bodyPr>
          <a:lstStyle/>
          <a:p>
            <a:r>
              <a:rPr lang="en-US" sz="3200" dirty="0">
                <a:solidFill>
                  <a:schemeClr val="bg1"/>
                </a:solidFill>
              </a:rPr>
              <a:t>of ND adults </a:t>
            </a:r>
            <a:r>
              <a:rPr lang="en-US" sz="3200" b="1" dirty="0">
                <a:solidFill>
                  <a:schemeClr val="bg1"/>
                </a:solidFill>
              </a:rPr>
              <a:t>believe it is NOT at all difficult </a:t>
            </a:r>
            <a:r>
              <a:rPr lang="en-US" sz="3200" dirty="0">
                <a:solidFill>
                  <a:schemeClr val="bg1"/>
                </a:solidFill>
              </a:rPr>
              <a:t>for youth or adults to access prescription drugs in their community.</a:t>
            </a:r>
            <a:endParaRPr lang="en-US" sz="3200" baseline="30000" dirty="0">
              <a:solidFill>
                <a:schemeClr val="bg1"/>
              </a:solidFill>
            </a:endParaRPr>
          </a:p>
        </p:txBody>
      </p:sp>
      <p:sp>
        <p:nvSpPr>
          <p:cNvPr id="16" name="TextBox 15">
            <a:extLst>
              <a:ext uri="{FF2B5EF4-FFF2-40B4-BE49-F238E27FC236}">
                <a16:creationId xmlns:a16="http://schemas.microsoft.com/office/drawing/2014/main" id="{24642C59-9C93-4E5B-8492-6357DAE57C6B}"/>
              </a:ext>
            </a:extLst>
          </p:cNvPr>
          <p:cNvSpPr txBox="1"/>
          <p:nvPr/>
        </p:nvSpPr>
        <p:spPr>
          <a:xfrm>
            <a:off x="8811491" y="12907360"/>
            <a:ext cx="8790690" cy="707886"/>
          </a:xfrm>
          <a:prstGeom prst="rect">
            <a:avLst/>
          </a:prstGeom>
          <a:noFill/>
        </p:spPr>
        <p:txBody>
          <a:bodyPr wrap="square" rtlCol="0">
            <a:spAutoFit/>
          </a:bodyPr>
          <a:lstStyle/>
          <a:p>
            <a:pPr algn="r"/>
            <a:r>
              <a:rPr lang="en-US" sz="2000" spc="-150" dirty="0">
                <a:solidFill>
                  <a:schemeClr val="bg1"/>
                </a:solidFill>
              </a:rPr>
              <a:t>SAMHSA Center for Behavioral Health Statistics and Quality, National Survey on Drug Use and Health, 2016; ND Community Readiness Survey, 2017</a:t>
            </a:r>
          </a:p>
        </p:txBody>
      </p:sp>
    </p:spTree>
    <p:extLst>
      <p:ext uri="{BB962C8B-B14F-4D97-AF65-F5344CB8AC3E}">
        <p14:creationId xmlns:p14="http://schemas.microsoft.com/office/powerpoint/2010/main" val="3958521064"/>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heel(1)">
                                      <p:cBhvr>
                                        <p:cTn id="10" dur="1000"/>
                                        <p:tgtEl>
                                          <p:spTgt spid="29"/>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childTnLst>
                          </p:cTn>
                        </p:par>
                        <p:par>
                          <p:cTn id="15" fill="hold">
                            <p:stCondLst>
                              <p:cond delay="1500"/>
                            </p:stCondLst>
                            <p:childTnLst>
                              <p:par>
                                <p:cTn id="16" presetID="21" presetClass="entr" presetSubtype="1"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heel(1)">
                                      <p:cBhvr>
                                        <p:cTn id="18" dur="500"/>
                                        <p:tgtEl>
                                          <p:spTgt spid="36"/>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P spid="48"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448316" y="1040262"/>
            <a:ext cx="20962938" cy="1446532"/>
          </a:xfrm>
          <a:prstGeom prst="rect">
            <a:avLst/>
          </a:prstGeom>
          <a:noFill/>
        </p:spPr>
        <p:txBody>
          <a:bodyPr wrap="square" lIns="91422" tIns="45711" rIns="91422" bIns="45711" rtlCol="0">
            <a:spAutoFit/>
          </a:bodyPr>
          <a:lstStyle/>
          <a:p>
            <a:r>
              <a:rPr lang="en-US" sz="8800" dirty="0">
                <a:latin typeface="+mj-lt"/>
                <a:ea typeface="Open Sans Extrabold" panose="020B0906030804020204" pitchFamily="34" charset="0"/>
                <a:cs typeface="Open Sans Extrabold" panose="020B0906030804020204" pitchFamily="34" charset="0"/>
              </a:rPr>
              <a:t>Prescription Drugs</a:t>
            </a:r>
            <a:endParaRPr lang="id-ID" sz="8800" dirty="0">
              <a:latin typeface="+mj-lt"/>
              <a:ea typeface="Open Sans Light" panose="020B0306030504020204" pitchFamily="34" charset="0"/>
              <a:cs typeface="Open Sans Light" panose="020B0306030504020204" pitchFamily="34" charset="0"/>
            </a:endParaRPr>
          </a:p>
        </p:txBody>
      </p:sp>
      <p:sp>
        <p:nvSpPr>
          <p:cNvPr id="36" name="Rounded Rectangle 35"/>
          <p:cNvSpPr/>
          <p:nvPr/>
        </p:nvSpPr>
        <p:spPr>
          <a:xfrm rot="10800000">
            <a:off x="1497304" y="2569256"/>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32D237-99E4-489A-9B5F-2C82E3327079}"/>
              </a:ext>
            </a:extLst>
          </p:cNvPr>
          <p:cNvSpPr txBox="1"/>
          <p:nvPr/>
        </p:nvSpPr>
        <p:spPr>
          <a:xfrm>
            <a:off x="16097187" y="12799258"/>
            <a:ext cx="8063634" cy="707886"/>
          </a:xfrm>
          <a:prstGeom prst="rect">
            <a:avLst/>
          </a:prstGeom>
          <a:noFill/>
        </p:spPr>
        <p:txBody>
          <a:bodyPr wrap="square" rtlCol="0">
            <a:spAutoFit/>
          </a:bodyPr>
          <a:lstStyle/>
          <a:p>
            <a:pPr algn="r"/>
            <a:r>
              <a:rPr lang="en-US" sz="2000" spc="-150" dirty="0">
                <a:solidFill>
                  <a:srgbClr val="33756A"/>
                </a:solidFill>
              </a:rPr>
              <a:t>ND Board of Pharmacy, PDMP Report 2017 Q4</a:t>
            </a:r>
          </a:p>
          <a:p>
            <a:pPr algn="r"/>
            <a:r>
              <a:rPr lang="en-US" sz="2000" spc="-150" dirty="0">
                <a:solidFill>
                  <a:srgbClr val="33756A"/>
                </a:solidFill>
              </a:rPr>
              <a:t>ND Attorney General’s Office, 2016 Comprehensive Status and Trends Report</a:t>
            </a:r>
          </a:p>
        </p:txBody>
      </p:sp>
      <p:grpSp>
        <p:nvGrpSpPr>
          <p:cNvPr id="3" name="Group 2">
            <a:extLst>
              <a:ext uri="{FF2B5EF4-FFF2-40B4-BE49-F238E27FC236}">
                <a16:creationId xmlns:a16="http://schemas.microsoft.com/office/drawing/2014/main" id="{C9C5E6A0-985A-43F2-97AA-EB7EDE9BA5E2}"/>
              </a:ext>
            </a:extLst>
          </p:cNvPr>
          <p:cNvGrpSpPr/>
          <p:nvPr/>
        </p:nvGrpSpPr>
        <p:grpSpPr>
          <a:xfrm>
            <a:off x="2227471" y="3770069"/>
            <a:ext cx="19924295" cy="4795674"/>
            <a:chOff x="2227471" y="3372501"/>
            <a:chExt cx="19924295" cy="4795674"/>
          </a:xfrm>
        </p:grpSpPr>
        <p:pic>
          <p:nvPicPr>
            <p:cNvPr id="18" name="Picture 17">
              <a:extLst>
                <a:ext uri="{FF2B5EF4-FFF2-40B4-BE49-F238E27FC236}">
                  <a16:creationId xmlns:a16="http://schemas.microsoft.com/office/drawing/2014/main" id="{77D14CC8-354A-477A-8296-BC09DE526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7471" y="3372501"/>
              <a:ext cx="19924295" cy="4795674"/>
            </a:xfrm>
            <a:prstGeom prst="rect">
              <a:avLst/>
            </a:prstGeom>
          </p:spPr>
        </p:pic>
        <p:sp>
          <p:nvSpPr>
            <p:cNvPr id="2" name="Rectangle 1">
              <a:extLst>
                <a:ext uri="{FF2B5EF4-FFF2-40B4-BE49-F238E27FC236}">
                  <a16:creationId xmlns:a16="http://schemas.microsoft.com/office/drawing/2014/main" id="{C658C791-7768-458B-A094-8BD5E6BB9B4B}"/>
                </a:ext>
              </a:extLst>
            </p:cNvPr>
            <p:cNvSpPr/>
            <p:nvPr/>
          </p:nvSpPr>
          <p:spPr>
            <a:xfrm>
              <a:off x="8686800" y="6400800"/>
              <a:ext cx="477078" cy="298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F573323E-1A16-49E5-B12C-489C83BAF855}"/>
              </a:ext>
            </a:extLst>
          </p:cNvPr>
          <p:cNvGrpSpPr/>
          <p:nvPr/>
        </p:nvGrpSpPr>
        <p:grpSpPr>
          <a:xfrm>
            <a:off x="5212079" y="8755921"/>
            <a:ext cx="13435412" cy="3481439"/>
            <a:chOff x="5212079" y="8755921"/>
            <a:chExt cx="13435412" cy="3481439"/>
          </a:xfrm>
        </p:grpSpPr>
        <p:pic>
          <p:nvPicPr>
            <p:cNvPr id="16" name="Picture 15">
              <a:extLst>
                <a:ext uri="{FF2B5EF4-FFF2-40B4-BE49-F238E27FC236}">
                  <a16:creationId xmlns:a16="http://schemas.microsoft.com/office/drawing/2014/main" id="{1A03EB4A-17C9-40C7-AA29-7D2172B08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2079" y="8755921"/>
              <a:ext cx="13435412" cy="3481439"/>
            </a:xfrm>
            <a:prstGeom prst="rect">
              <a:avLst/>
            </a:prstGeom>
          </p:spPr>
        </p:pic>
        <p:sp>
          <p:nvSpPr>
            <p:cNvPr id="4" name="Rectangle 3">
              <a:extLst>
                <a:ext uri="{FF2B5EF4-FFF2-40B4-BE49-F238E27FC236}">
                  <a16:creationId xmlns:a16="http://schemas.microsoft.com/office/drawing/2014/main" id="{8DAA1884-6110-4FB0-80F2-A2379584C243}"/>
                </a:ext>
              </a:extLst>
            </p:cNvPr>
            <p:cNvSpPr/>
            <p:nvPr/>
          </p:nvSpPr>
          <p:spPr>
            <a:xfrm>
              <a:off x="10118035" y="9727273"/>
              <a:ext cx="496956" cy="35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30075740"/>
      </p:ext>
    </p:extLst>
  </p:cSld>
  <p:clrMapOvr>
    <a:masterClrMapping/>
  </p:clrMapOvr>
  <p:transition spd="slow" advClick="0">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19E355-3A29-4ADC-BCE6-22CE68277B80}"/>
              </a:ext>
            </a:extLst>
          </p:cNvPr>
          <p:cNvPicPr>
            <a:picLocks noChangeAspect="1"/>
          </p:cNvPicPr>
          <p:nvPr/>
        </p:nvPicPr>
        <p:blipFill rotWithShape="1">
          <a:blip r:embed="rId2">
            <a:extLst>
              <a:ext uri="{28A0092B-C50C-407E-A947-70E740481C1C}">
                <a14:useLocalDpi xmlns:a14="http://schemas.microsoft.com/office/drawing/2010/main" val="0"/>
              </a:ext>
            </a:extLst>
          </a:blip>
          <a:srcRect t="15564"/>
          <a:stretch/>
        </p:blipFill>
        <p:spPr>
          <a:xfrm>
            <a:off x="-2" y="-536714"/>
            <a:ext cx="24363895" cy="13716000"/>
          </a:xfrm>
          <a:prstGeom prst="rect">
            <a:avLst/>
          </a:prstGeom>
        </p:spPr>
      </p:pic>
      <p:sp>
        <p:nvSpPr>
          <p:cNvPr id="7" name="Isosceles Triangle 6">
            <a:extLst>
              <a:ext uri="{FF2B5EF4-FFF2-40B4-BE49-F238E27FC236}">
                <a16:creationId xmlns:a16="http://schemas.microsoft.com/office/drawing/2014/main" id="{4674075E-5EA9-4BBA-AE9F-2AC1854283EA}"/>
              </a:ext>
            </a:extLst>
          </p:cNvPr>
          <p:cNvSpPr/>
          <p:nvPr/>
        </p:nvSpPr>
        <p:spPr>
          <a:xfrm rot="16200000">
            <a:off x="15788511" y="4053946"/>
            <a:ext cx="9199802" cy="7930864"/>
          </a:xfrm>
          <a:prstGeom prst="triangle">
            <a:avLst/>
          </a:prstGeom>
          <a:solidFill>
            <a:srgbClr val="33756A">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B7F02B-C945-4753-87B5-BC8FAE158C30}"/>
              </a:ext>
            </a:extLst>
          </p:cNvPr>
          <p:cNvSpPr/>
          <p:nvPr/>
        </p:nvSpPr>
        <p:spPr>
          <a:xfrm>
            <a:off x="-1" y="0"/>
            <a:ext cx="28678909" cy="13716000"/>
          </a:xfrm>
          <a:custGeom>
            <a:avLst/>
            <a:gdLst>
              <a:gd name="connsiteX0" fmla="*/ 0 w 24379238"/>
              <a:gd name="connsiteY0" fmla="*/ 0 h 16334509"/>
              <a:gd name="connsiteX1" fmla="*/ 24379238 w 24379238"/>
              <a:gd name="connsiteY1" fmla="*/ 0 h 16334509"/>
              <a:gd name="connsiteX2" fmla="*/ 24379238 w 24379238"/>
              <a:gd name="connsiteY2" fmla="*/ 16334509 h 16334509"/>
              <a:gd name="connsiteX3" fmla="*/ 0 w 24379238"/>
              <a:gd name="connsiteY3" fmla="*/ 16334509 h 16334509"/>
              <a:gd name="connsiteX4" fmla="*/ 0 w 24379238"/>
              <a:gd name="connsiteY4" fmla="*/ 0 h 16334509"/>
              <a:gd name="connsiteX0" fmla="*/ 0 w 24379238"/>
              <a:gd name="connsiteY0" fmla="*/ 0 h 16334509"/>
              <a:gd name="connsiteX1" fmla="*/ 11723110 w 24379238"/>
              <a:gd name="connsiteY1" fmla="*/ 7772400 h 16334509"/>
              <a:gd name="connsiteX2" fmla="*/ 24379238 w 24379238"/>
              <a:gd name="connsiteY2" fmla="*/ 16334509 h 16334509"/>
              <a:gd name="connsiteX3" fmla="*/ 0 w 24379238"/>
              <a:gd name="connsiteY3" fmla="*/ 16334509 h 16334509"/>
              <a:gd name="connsiteX4" fmla="*/ 0 w 24379238"/>
              <a:gd name="connsiteY4" fmla="*/ 0 h 1633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9238" h="16334509">
                <a:moveTo>
                  <a:pt x="0" y="0"/>
                </a:moveTo>
                <a:lnTo>
                  <a:pt x="11723110" y="7772400"/>
                </a:lnTo>
                <a:lnTo>
                  <a:pt x="24379238" y="16334509"/>
                </a:lnTo>
                <a:lnTo>
                  <a:pt x="0" y="16334509"/>
                </a:lnTo>
                <a:lnTo>
                  <a:pt x="0" y="0"/>
                </a:lnTo>
                <a:close/>
              </a:path>
            </a:pathLst>
          </a:cu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56C2B4"/>
                </a:solidFill>
              </a:rPr>
              <a:t> </a:t>
            </a:r>
          </a:p>
        </p:txBody>
      </p:sp>
      <p:sp>
        <p:nvSpPr>
          <p:cNvPr id="12" name="TextBox 11">
            <a:extLst>
              <a:ext uri="{FF2B5EF4-FFF2-40B4-BE49-F238E27FC236}">
                <a16:creationId xmlns:a16="http://schemas.microsoft.com/office/drawing/2014/main" id="{C1C3D640-AD14-4C6D-AED8-DC3A6DD438A7}"/>
              </a:ext>
            </a:extLst>
          </p:cNvPr>
          <p:cNvSpPr txBox="1"/>
          <p:nvPr/>
        </p:nvSpPr>
        <p:spPr>
          <a:xfrm>
            <a:off x="2904154" y="8080337"/>
            <a:ext cx="14297990" cy="1938992"/>
          </a:xfrm>
          <a:prstGeom prst="rect">
            <a:avLst/>
          </a:prstGeom>
          <a:noFill/>
        </p:spPr>
        <p:txBody>
          <a:bodyPr wrap="square" rtlCol="0">
            <a:spAutoFit/>
          </a:bodyPr>
          <a:lstStyle/>
          <a:p>
            <a:r>
              <a:rPr lang="en-US" sz="1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Other Illicit Drugs</a:t>
            </a:r>
            <a:endParaRPr lang="en-US" sz="120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 name="Graphic 1">
            <a:extLst>
              <a:ext uri="{FF2B5EF4-FFF2-40B4-BE49-F238E27FC236}">
                <a16:creationId xmlns:a16="http://schemas.microsoft.com/office/drawing/2014/main" id="{9B7A4646-7D92-4685-A85F-C3E8DFD1B4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2494" y="8273545"/>
            <a:ext cx="1847850" cy="1552575"/>
          </a:xfrm>
          <a:prstGeom prst="rect">
            <a:avLst/>
          </a:prstGeom>
        </p:spPr>
      </p:pic>
    </p:spTree>
    <p:extLst>
      <p:ext uri="{BB962C8B-B14F-4D97-AF65-F5344CB8AC3E}">
        <p14:creationId xmlns:p14="http://schemas.microsoft.com/office/powerpoint/2010/main" val="2582537206"/>
      </p:ext>
    </p:extLst>
  </p:cSld>
  <p:clrMapOvr>
    <a:masterClrMapping/>
  </p:clrMapOvr>
  <p:transition spd="slow" advClick="0">
    <p:random/>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 name="Flowchart: Delay 75">
            <a:extLst>
              <a:ext uri="{FF2B5EF4-FFF2-40B4-BE49-F238E27FC236}">
                <a16:creationId xmlns:a16="http://schemas.microsoft.com/office/drawing/2014/main" id="{8B5D11B4-69E1-47F3-AFD1-0FEBC983E868}"/>
              </a:ext>
            </a:extLst>
          </p:cNvPr>
          <p:cNvSpPr/>
          <p:nvPr/>
        </p:nvSpPr>
        <p:spPr>
          <a:xfrm>
            <a:off x="3359186" y="10053399"/>
            <a:ext cx="4379496" cy="1419727"/>
          </a:xfrm>
          <a:custGeom>
            <a:avLst/>
            <a:gdLst>
              <a:gd name="connsiteX0" fmla="*/ 0 w 1395663"/>
              <a:gd name="connsiteY0" fmla="*/ 0 h 1395663"/>
              <a:gd name="connsiteX1" fmla="*/ 697832 w 1395663"/>
              <a:gd name="connsiteY1" fmla="*/ 0 h 1395663"/>
              <a:gd name="connsiteX2" fmla="*/ 1395664 w 1395663"/>
              <a:gd name="connsiteY2" fmla="*/ 697832 h 1395663"/>
              <a:gd name="connsiteX3" fmla="*/ 697832 w 1395663"/>
              <a:gd name="connsiteY3" fmla="*/ 1395664 h 1395663"/>
              <a:gd name="connsiteX4" fmla="*/ 0 w 1395663"/>
              <a:gd name="connsiteY4" fmla="*/ 1395663 h 1395663"/>
              <a:gd name="connsiteX5" fmla="*/ 0 w 1395663"/>
              <a:gd name="connsiteY5" fmla="*/ 0 h 1395663"/>
              <a:gd name="connsiteX0" fmla="*/ 0 w 9336506"/>
              <a:gd name="connsiteY0" fmla="*/ 120316 h 1395664"/>
              <a:gd name="connsiteX1" fmla="*/ 8638674 w 9336506"/>
              <a:gd name="connsiteY1" fmla="*/ 0 h 1395664"/>
              <a:gd name="connsiteX2" fmla="*/ 9336506 w 9336506"/>
              <a:gd name="connsiteY2" fmla="*/ 697832 h 1395664"/>
              <a:gd name="connsiteX3" fmla="*/ 8638674 w 9336506"/>
              <a:gd name="connsiteY3" fmla="*/ 1395664 h 1395664"/>
              <a:gd name="connsiteX4" fmla="*/ 7940842 w 9336506"/>
              <a:gd name="connsiteY4" fmla="*/ 1395663 h 1395664"/>
              <a:gd name="connsiteX5" fmla="*/ 0 w 9336506"/>
              <a:gd name="connsiteY5" fmla="*/ 120316 h 1395664"/>
              <a:gd name="connsiteX0" fmla="*/ 0 w 9336506"/>
              <a:gd name="connsiteY0" fmla="*/ 120316 h 1395664"/>
              <a:gd name="connsiteX1" fmla="*/ 8638674 w 9336506"/>
              <a:gd name="connsiteY1" fmla="*/ 0 h 1395664"/>
              <a:gd name="connsiteX2" fmla="*/ 9336506 w 9336506"/>
              <a:gd name="connsiteY2" fmla="*/ 697832 h 1395664"/>
              <a:gd name="connsiteX3" fmla="*/ 8638674 w 9336506"/>
              <a:gd name="connsiteY3" fmla="*/ 1395664 h 1395664"/>
              <a:gd name="connsiteX4" fmla="*/ 24063 w 9336506"/>
              <a:gd name="connsiteY4" fmla="*/ 1299411 h 1395664"/>
              <a:gd name="connsiteX5" fmla="*/ 0 w 9336506"/>
              <a:gd name="connsiteY5" fmla="*/ 120316 h 1395664"/>
              <a:gd name="connsiteX0" fmla="*/ 24063 w 9312443"/>
              <a:gd name="connsiteY0" fmla="*/ 24063 h 1395664"/>
              <a:gd name="connsiteX1" fmla="*/ 8614611 w 9312443"/>
              <a:gd name="connsiteY1" fmla="*/ 0 h 1395664"/>
              <a:gd name="connsiteX2" fmla="*/ 9312443 w 9312443"/>
              <a:gd name="connsiteY2" fmla="*/ 697832 h 1395664"/>
              <a:gd name="connsiteX3" fmla="*/ 8614611 w 9312443"/>
              <a:gd name="connsiteY3" fmla="*/ 1395664 h 1395664"/>
              <a:gd name="connsiteX4" fmla="*/ 0 w 9312443"/>
              <a:gd name="connsiteY4" fmla="*/ 1299411 h 1395664"/>
              <a:gd name="connsiteX5" fmla="*/ 24063 w 9312443"/>
              <a:gd name="connsiteY5" fmla="*/ 24063 h 1395664"/>
              <a:gd name="connsiteX0" fmla="*/ 24063 w 9312443"/>
              <a:gd name="connsiteY0" fmla="*/ 24063 h 1419727"/>
              <a:gd name="connsiteX1" fmla="*/ 8614611 w 9312443"/>
              <a:gd name="connsiteY1" fmla="*/ 0 h 1419727"/>
              <a:gd name="connsiteX2" fmla="*/ 9312443 w 9312443"/>
              <a:gd name="connsiteY2" fmla="*/ 697832 h 1419727"/>
              <a:gd name="connsiteX3" fmla="*/ 8614611 w 9312443"/>
              <a:gd name="connsiteY3" fmla="*/ 1395664 h 1419727"/>
              <a:gd name="connsiteX4" fmla="*/ 0 w 9312443"/>
              <a:gd name="connsiteY4" fmla="*/ 1419727 h 1419727"/>
              <a:gd name="connsiteX5" fmla="*/ 24063 w 9312443"/>
              <a:gd name="connsiteY5" fmla="*/ 24063 h 1419727"/>
              <a:gd name="connsiteX0" fmla="*/ 4668253 w 9312443"/>
              <a:gd name="connsiteY0" fmla="*/ 24063 h 1419727"/>
              <a:gd name="connsiteX1" fmla="*/ 8614611 w 9312443"/>
              <a:gd name="connsiteY1" fmla="*/ 0 h 1419727"/>
              <a:gd name="connsiteX2" fmla="*/ 9312443 w 9312443"/>
              <a:gd name="connsiteY2" fmla="*/ 697832 h 1419727"/>
              <a:gd name="connsiteX3" fmla="*/ 8614611 w 9312443"/>
              <a:gd name="connsiteY3" fmla="*/ 1395664 h 1419727"/>
              <a:gd name="connsiteX4" fmla="*/ 0 w 9312443"/>
              <a:gd name="connsiteY4" fmla="*/ 1419727 h 1419727"/>
              <a:gd name="connsiteX5" fmla="*/ 4668253 w 9312443"/>
              <a:gd name="connsiteY5" fmla="*/ 24063 h 1419727"/>
              <a:gd name="connsiteX0" fmla="*/ 0 w 4644190"/>
              <a:gd name="connsiteY0" fmla="*/ 24063 h 1419727"/>
              <a:gd name="connsiteX1" fmla="*/ 3946358 w 4644190"/>
              <a:gd name="connsiteY1" fmla="*/ 0 h 1419727"/>
              <a:gd name="connsiteX2" fmla="*/ 4644190 w 4644190"/>
              <a:gd name="connsiteY2" fmla="*/ 697832 h 1419727"/>
              <a:gd name="connsiteX3" fmla="*/ 3946358 w 4644190"/>
              <a:gd name="connsiteY3" fmla="*/ 1395664 h 1419727"/>
              <a:gd name="connsiteX4" fmla="*/ 433137 w 4644190"/>
              <a:gd name="connsiteY4" fmla="*/ 1419727 h 1419727"/>
              <a:gd name="connsiteX5" fmla="*/ 0 w 4644190"/>
              <a:gd name="connsiteY5" fmla="*/ 24063 h 1419727"/>
              <a:gd name="connsiteX0" fmla="*/ 0 w 4355433"/>
              <a:gd name="connsiteY0" fmla="*/ 24063 h 1419727"/>
              <a:gd name="connsiteX1" fmla="*/ 3657601 w 4355433"/>
              <a:gd name="connsiteY1" fmla="*/ 0 h 1419727"/>
              <a:gd name="connsiteX2" fmla="*/ 4355433 w 4355433"/>
              <a:gd name="connsiteY2" fmla="*/ 697832 h 1419727"/>
              <a:gd name="connsiteX3" fmla="*/ 3657601 w 4355433"/>
              <a:gd name="connsiteY3" fmla="*/ 1395664 h 1419727"/>
              <a:gd name="connsiteX4" fmla="*/ 144380 w 4355433"/>
              <a:gd name="connsiteY4" fmla="*/ 1419727 h 1419727"/>
              <a:gd name="connsiteX5" fmla="*/ 0 w 4355433"/>
              <a:gd name="connsiteY5" fmla="*/ 24063 h 1419727"/>
              <a:gd name="connsiteX0" fmla="*/ 0 w 4355433"/>
              <a:gd name="connsiteY0" fmla="*/ 24063 h 1419727"/>
              <a:gd name="connsiteX1" fmla="*/ 3657601 w 4355433"/>
              <a:gd name="connsiteY1" fmla="*/ 0 h 1419727"/>
              <a:gd name="connsiteX2" fmla="*/ 4355433 w 4355433"/>
              <a:gd name="connsiteY2" fmla="*/ 697832 h 1419727"/>
              <a:gd name="connsiteX3" fmla="*/ 3657601 w 4355433"/>
              <a:gd name="connsiteY3" fmla="*/ 1395664 h 1419727"/>
              <a:gd name="connsiteX4" fmla="*/ 144380 w 4355433"/>
              <a:gd name="connsiteY4" fmla="*/ 1419727 h 1419727"/>
              <a:gd name="connsiteX5" fmla="*/ 0 w 4355433"/>
              <a:gd name="connsiteY5" fmla="*/ 24063 h 1419727"/>
              <a:gd name="connsiteX0" fmla="*/ 0 w 4379496"/>
              <a:gd name="connsiteY0" fmla="*/ 0 h 1443790"/>
              <a:gd name="connsiteX1" fmla="*/ 3681664 w 4379496"/>
              <a:gd name="connsiteY1" fmla="*/ 24063 h 1443790"/>
              <a:gd name="connsiteX2" fmla="*/ 4379496 w 4379496"/>
              <a:gd name="connsiteY2" fmla="*/ 721895 h 1443790"/>
              <a:gd name="connsiteX3" fmla="*/ 3681664 w 4379496"/>
              <a:gd name="connsiteY3" fmla="*/ 1419727 h 1443790"/>
              <a:gd name="connsiteX4" fmla="*/ 168443 w 4379496"/>
              <a:gd name="connsiteY4" fmla="*/ 1443790 h 1443790"/>
              <a:gd name="connsiteX5" fmla="*/ 0 w 4379496"/>
              <a:gd name="connsiteY5" fmla="*/ 0 h 1443790"/>
              <a:gd name="connsiteX0" fmla="*/ 0 w 4379496"/>
              <a:gd name="connsiteY0" fmla="*/ 0 h 1419727"/>
              <a:gd name="connsiteX1" fmla="*/ 3681664 w 4379496"/>
              <a:gd name="connsiteY1" fmla="*/ 0 h 1419727"/>
              <a:gd name="connsiteX2" fmla="*/ 4379496 w 4379496"/>
              <a:gd name="connsiteY2" fmla="*/ 697832 h 1419727"/>
              <a:gd name="connsiteX3" fmla="*/ 3681664 w 4379496"/>
              <a:gd name="connsiteY3" fmla="*/ 1395664 h 1419727"/>
              <a:gd name="connsiteX4" fmla="*/ 168443 w 4379496"/>
              <a:gd name="connsiteY4" fmla="*/ 1419727 h 1419727"/>
              <a:gd name="connsiteX5" fmla="*/ 0 w 4379496"/>
              <a:gd name="connsiteY5" fmla="*/ 0 h 141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496" h="1419727">
                <a:moveTo>
                  <a:pt x="0" y="0"/>
                </a:moveTo>
                <a:lnTo>
                  <a:pt x="3681664" y="0"/>
                </a:lnTo>
                <a:cubicBezTo>
                  <a:pt x="4067066" y="0"/>
                  <a:pt x="4379496" y="312430"/>
                  <a:pt x="4379496" y="697832"/>
                </a:cubicBezTo>
                <a:cubicBezTo>
                  <a:pt x="4379496" y="1083234"/>
                  <a:pt x="4067066" y="1395664"/>
                  <a:pt x="3681664" y="1395664"/>
                </a:cubicBezTo>
                <a:lnTo>
                  <a:pt x="168443" y="1419727"/>
                </a:lnTo>
                <a:lnTo>
                  <a:pt x="0" y="0"/>
                </a:lnTo>
                <a:close/>
              </a:path>
            </a:pathLst>
          </a:cu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Delay 75">
            <a:extLst>
              <a:ext uri="{FF2B5EF4-FFF2-40B4-BE49-F238E27FC236}">
                <a16:creationId xmlns:a16="http://schemas.microsoft.com/office/drawing/2014/main" id="{AEF23A8D-9525-42B3-A2DE-E1461A932AA8}"/>
              </a:ext>
            </a:extLst>
          </p:cNvPr>
          <p:cNvSpPr/>
          <p:nvPr/>
        </p:nvSpPr>
        <p:spPr>
          <a:xfrm>
            <a:off x="4164347" y="7120995"/>
            <a:ext cx="4379496" cy="1419727"/>
          </a:xfrm>
          <a:custGeom>
            <a:avLst/>
            <a:gdLst>
              <a:gd name="connsiteX0" fmla="*/ 0 w 1395663"/>
              <a:gd name="connsiteY0" fmla="*/ 0 h 1395663"/>
              <a:gd name="connsiteX1" fmla="*/ 697832 w 1395663"/>
              <a:gd name="connsiteY1" fmla="*/ 0 h 1395663"/>
              <a:gd name="connsiteX2" fmla="*/ 1395664 w 1395663"/>
              <a:gd name="connsiteY2" fmla="*/ 697832 h 1395663"/>
              <a:gd name="connsiteX3" fmla="*/ 697832 w 1395663"/>
              <a:gd name="connsiteY3" fmla="*/ 1395664 h 1395663"/>
              <a:gd name="connsiteX4" fmla="*/ 0 w 1395663"/>
              <a:gd name="connsiteY4" fmla="*/ 1395663 h 1395663"/>
              <a:gd name="connsiteX5" fmla="*/ 0 w 1395663"/>
              <a:gd name="connsiteY5" fmla="*/ 0 h 1395663"/>
              <a:gd name="connsiteX0" fmla="*/ 0 w 9336506"/>
              <a:gd name="connsiteY0" fmla="*/ 120316 h 1395664"/>
              <a:gd name="connsiteX1" fmla="*/ 8638674 w 9336506"/>
              <a:gd name="connsiteY1" fmla="*/ 0 h 1395664"/>
              <a:gd name="connsiteX2" fmla="*/ 9336506 w 9336506"/>
              <a:gd name="connsiteY2" fmla="*/ 697832 h 1395664"/>
              <a:gd name="connsiteX3" fmla="*/ 8638674 w 9336506"/>
              <a:gd name="connsiteY3" fmla="*/ 1395664 h 1395664"/>
              <a:gd name="connsiteX4" fmla="*/ 7940842 w 9336506"/>
              <a:gd name="connsiteY4" fmla="*/ 1395663 h 1395664"/>
              <a:gd name="connsiteX5" fmla="*/ 0 w 9336506"/>
              <a:gd name="connsiteY5" fmla="*/ 120316 h 1395664"/>
              <a:gd name="connsiteX0" fmla="*/ 0 w 9336506"/>
              <a:gd name="connsiteY0" fmla="*/ 120316 h 1395664"/>
              <a:gd name="connsiteX1" fmla="*/ 8638674 w 9336506"/>
              <a:gd name="connsiteY1" fmla="*/ 0 h 1395664"/>
              <a:gd name="connsiteX2" fmla="*/ 9336506 w 9336506"/>
              <a:gd name="connsiteY2" fmla="*/ 697832 h 1395664"/>
              <a:gd name="connsiteX3" fmla="*/ 8638674 w 9336506"/>
              <a:gd name="connsiteY3" fmla="*/ 1395664 h 1395664"/>
              <a:gd name="connsiteX4" fmla="*/ 24063 w 9336506"/>
              <a:gd name="connsiteY4" fmla="*/ 1299411 h 1395664"/>
              <a:gd name="connsiteX5" fmla="*/ 0 w 9336506"/>
              <a:gd name="connsiteY5" fmla="*/ 120316 h 1395664"/>
              <a:gd name="connsiteX0" fmla="*/ 24063 w 9312443"/>
              <a:gd name="connsiteY0" fmla="*/ 24063 h 1395664"/>
              <a:gd name="connsiteX1" fmla="*/ 8614611 w 9312443"/>
              <a:gd name="connsiteY1" fmla="*/ 0 h 1395664"/>
              <a:gd name="connsiteX2" fmla="*/ 9312443 w 9312443"/>
              <a:gd name="connsiteY2" fmla="*/ 697832 h 1395664"/>
              <a:gd name="connsiteX3" fmla="*/ 8614611 w 9312443"/>
              <a:gd name="connsiteY3" fmla="*/ 1395664 h 1395664"/>
              <a:gd name="connsiteX4" fmla="*/ 0 w 9312443"/>
              <a:gd name="connsiteY4" fmla="*/ 1299411 h 1395664"/>
              <a:gd name="connsiteX5" fmla="*/ 24063 w 9312443"/>
              <a:gd name="connsiteY5" fmla="*/ 24063 h 1395664"/>
              <a:gd name="connsiteX0" fmla="*/ 24063 w 9312443"/>
              <a:gd name="connsiteY0" fmla="*/ 24063 h 1419727"/>
              <a:gd name="connsiteX1" fmla="*/ 8614611 w 9312443"/>
              <a:gd name="connsiteY1" fmla="*/ 0 h 1419727"/>
              <a:gd name="connsiteX2" fmla="*/ 9312443 w 9312443"/>
              <a:gd name="connsiteY2" fmla="*/ 697832 h 1419727"/>
              <a:gd name="connsiteX3" fmla="*/ 8614611 w 9312443"/>
              <a:gd name="connsiteY3" fmla="*/ 1395664 h 1419727"/>
              <a:gd name="connsiteX4" fmla="*/ 0 w 9312443"/>
              <a:gd name="connsiteY4" fmla="*/ 1419727 h 1419727"/>
              <a:gd name="connsiteX5" fmla="*/ 24063 w 9312443"/>
              <a:gd name="connsiteY5" fmla="*/ 24063 h 1419727"/>
              <a:gd name="connsiteX0" fmla="*/ 4668253 w 9312443"/>
              <a:gd name="connsiteY0" fmla="*/ 24063 h 1419727"/>
              <a:gd name="connsiteX1" fmla="*/ 8614611 w 9312443"/>
              <a:gd name="connsiteY1" fmla="*/ 0 h 1419727"/>
              <a:gd name="connsiteX2" fmla="*/ 9312443 w 9312443"/>
              <a:gd name="connsiteY2" fmla="*/ 697832 h 1419727"/>
              <a:gd name="connsiteX3" fmla="*/ 8614611 w 9312443"/>
              <a:gd name="connsiteY3" fmla="*/ 1395664 h 1419727"/>
              <a:gd name="connsiteX4" fmla="*/ 0 w 9312443"/>
              <a:gd name="connsiteY4" fmla="*/ 1419727 h 1419727"/>
              <a:gd name="connsiteX5" fmla="*/ 4668253 w 9312443"/>
              <a:gd name="connsiteY5" fmla="*/ 24063 h 1419727"/>
              <a:gd name="connsiteX0" fmla="*/ 0 w 4644190"/>
              <a:gd name="connsiteY0" fmla="*/ 24063 h 1419727"/>
              <a:gd name="connsiteX1" fmla="*/ 3946358 w 4644190"/>
              <a:gd name="connsiteY1" fmla="*/ 0 h 1419727"/>
              <a:gd name="connsiteX2" fmla="*/ 4644190 w 4644190"/>
              <a:gd name="connsiteY2" fmla="*/ 697832 h 1419727"/>
              <a:gd name="connsiteX3" fmla="*/ 3946358 w 4644190"/>
              <a:gd name="connsiteY3" fmla="*/ 1395664 h 1419727"/>
              <a:gd name="connsiteX4" fmla="*/ 433137 w 4644190"/>
              <a:gd name="connsiteY4" fmla="*/ 1419727 h 1419727"/>
              <a:gd name="connsiteX5" fmla="*/ 0 w 4644190"/>
              <a:gd name="connsiteY5" fmla="*/ 24063 h 1419727"/>
              <a:gd name="connsiteX0" fmla="*/ 0 w 4355433"/>
              <a:gd name="connsiteY0" fmla="*/ 24063 h 1419727"/>
              <a:gd name="connsiteX1" fmla="*/ 3657601 w 4355433"/>
              <a:gd name="connsiteY1" fmla="*/ 0 h 1419727"/>
              <a:gd name="connsiteX2" fmla="*/ 4355433 w 4355433"/>
              <a:gd name="connsiteY2" fmla="*/ 697832 h 1419727"/>
              <a:gd name="connsiteX3" fmla="*/ 3657601 w 4355433"/>
              <a:gd name="connsiteY3" fmla="*/ 1395664 h 1419727"/>
              <a:gd name="connsiteX4" fmla="*/ 144380 w 4355433"/>
              <a:gd name="connsiteY4" fmla="*/ 1419727 h 1419727"/>
              <a:gd name="connsiteX5" fmla="*/ 0 w 4355433"/>
              <a:gd name="connsiteY5" fmla="*/ 24063 h 1419727"/>
              <a:gd name="connsiteX0" fmla="*/ 0 w 4355433"/>
              <a:gd name="connsiteY0" fmla="*/ 24063 h 1419727"/>
              <a:gd name="connsiteX1" fmla="*/ 3657601 w 4355433"/>
              <a:gd name="connsiteY1" fmla="*/ 0 h 1419727"/>
              <a:gd name="connsiteX2" fmla="*/ 4355433 w 4355433"/>
              <a:gd name="connsiteY2" fmla="*/ 697832 h 1419727"/>
              <a:gd name="connsiteX3" fmla="*/ 3657601 w 4355433"/>
              <a:gd name="connsiteY3" fmla="*/ 1395664 h 1419727"/>
              <a:gd name="connsiteX4" fmla="*/ 144380 w 4355433"/>
              <a:gd name="connsiteY4" fmla="*/ 1419727 h 1419727"/>
              <a:gd name="connsiteX5" fmla="*/ 0 w 4355433"/>
              <a:gd name="connsiteY5" fmla="*/ 24063 h 1419727"/>
              <a:gd name="connsiteX0" fmla="*/ 0 w 4379496"/>
              <a:gd name="connsiteY0" fmla="*/ 0 h 1443790"/>
              <a:gd name="connsiteX1" fmla="*/ 3681664 w 4379496"/>
              <a:gd name="connsiteY1" fmla="*/ 24063 h 1443790"/>
              <a:gd name="connsiteX2" fmla="*/ 4379496 w 4379496"/>
              <a:gd name="connsiteY2" fmla="*/ 721895 h 1443790"/>
              <a:gd name="connsiteX3" fmla="*/ 3681664 w 4379496"/>
              <a:gd name="connsiteY3" fmla="*/ 1419727 h 1443790"/>
              <a:gd name="connsiteX4" fmla="*/ 168443 w 4379496"/>
              <a:gd name="connsiteY4" fmla="*/ 1443790 h 1443790"/>
              <a:gd name="connsiteX5" fmla="*/ 0 w 4379496"/>
              <a:gd name="connsiteY5" fmla="*/ 0 h 1443790"/>
              <a:gd name="connsiteX0" fmla="*/ 0 w 4379496"/>
              <a:gd name="connsiteY0" fmla="*/ 0 h 1419727"/>
              <a:gd name="connsiteX1" fmla="*/ 3681664 w 4379496"/>
              <a:gd name="connsiteY1" fmla="*/ 0 h 1419727"/>
              <a:gd name="connsiteX2" fmla="*/ 4379496 w 4379496"/>
              <a:gd name="connsiteY2" fmla="*/ 697832 h 1419727"/>
              <a:gd name="connsiteX3" fmla="*/ 3681664 w 4379496"/>
              <a:gd name="connsiteY3" fmla="*/ 1395664 h 1419727"/>
              <a:gd name="connsiteX4" fmla="*/ 168443 w 4379496"/>
              <a:gd name="connsiteY4" fmla="*/ 1419727 h 1419727"/>
              <a:gd name="connsiteX5" fmla="*/ 0 w 4379496"/>
              <a:gd name="connsiteY5" fmla="*/ 0 h 141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496" h="1419727">
                <a:moveTo>
                  <a:pt x="0" y="0"/>
                </a:moveTo>
                <a:lnTo>
                  <a:pt x="3681664" y="0"/>
                </a:lnTo>
                <a:cubicBezTo>
                  <a:pt x="4067066" y="0"/>
                  <a:pt x="4379496" y="312430"/>
                  <a:pt x="4379496" y="697832"/>
                </a:cubicBezTo>
                <a:cubicBezTo>
                  <a:pt x="4379496" y="1083234"/>
                  <a:pt x="4067066" y="1395664"/>
                  <a:pt x="3681664" y="1395664"/>
                </a:cubicBezTo>
                <a:lnTo>
                  <a:pt x="168443" y="1419727"/>
                </a:lnTo>
                <a:lnTo>
                  <a:pt x="0" y="0"/>
                </a:lnTo>
                <a:close/>
              </a:path>
            </a:pathLst>
          </a:cu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Flowchart: Delay 75">
            <a:extLst>
              <a:ext uri="{FF2B5EF4-FFF2-40B4-BE49-F238E27FC236}">
                <a16:creationId xmlns:a16="http://schemas.microsoft.com/office/drawing/2014/main" id="{319737B4-4D6B-4336-AA64-3A8DA71F7CE6}"/>
              </a:ext>
            </a:extLst>
          </p:cNvPr>
          <p:cNvSpPr/>
          <p:nvPr/>
        </p:nvSpPr>
        <p:spPr>
          <a:xfrm>
            <a:off x="4164347" y="4117462"/>
            <a:ext cx="9312443" cy="1419727"/>
          </a:xfrm>
          <a:custGeom>
            <a:avLst/>
            <a:gdLst>
              <a:gd name="connsiteX0" fmla="*/ 0 w 1395663"/>
              <a:gd name="connsiteY0" fmla="*/ 0 h 1395663"/>
              <a:gd name="connsiteX1" fmla="*/ 697832 w 1395663"/>
              <a:gd name="connsiteY1" fmla="*/ 0 h 1395663"/>
              <a:gd name="connsiteX2" fmla="*/ 1395664 w 1395663"/>
              <a:gd name="connsiteY2" fmla="*/ 697832 h 1395663"/>
              <a:gd name="connsiteX3" fmla="*/ 697832 w 1395663"/>
              <a:gd name="connsiteY3" fmla="*/ 1395664 h 1395663"/>
              <a:gd name="connsiteX4" fmla="*/ 0 w 1395663"/>
              <a:gd name="connsiteY4" fmla="*/ 1395663 h 1395663"/>
              <a:gd name="connsiteX5" fmla="*/ 0 w 1395663"/>
              <a:gd name="connsiteY5" fmla="*/ 0 h 1395663"/>
              <a:gd name="connsiteX0" fmla="*/ 0 w 9336506"/>
              <a:gd name="connsiteY0" fmla="*/ 120316 h 1395664"/>
              <a:gd name="connsiteX1" fmla="*/ 8638674 w 9336506"/>
              <a:gd name="connsiteY1" fmla="*/ 0 h 1395664"/>
              <a:gd name="connsiteX2" fmla="*/ 9336506 w 9336506"/>
              <a:gd name="connsiteY2" fmla="*/ 697832 h 1395664"/>
              <a:gd name="connsiteX3" fmla="*/ 8638674 w 9336506"/>
              <a:gd name="connsiteY3" fmla="*/ 1395664 h 1395664"/>
              <a:gd name="connsiteX4" fmla="*/ 7940842 w 9336506"/>
              <a:gd name="connsiteY4" fmla="*/ 1395663 h 1395664"/>
              <a:gd name="connsiteX5" fmla="*/ 0 w 9336506"/>
              <a:gd name="connsiteY5" fmla="*/ 120316 h 1395664"/>
              <a:gd name="connsiteX0" fmla="*/ 0 w 9336506"/>
              <a:gd name="connsiteY0" fmla="*/ 120316 h 1395664"/>
              <a:gd name="connsiteX1" fmla="*/ 8638674 w 9336506"/>
              <a:gd name="connsiteY1" fmla="*/ 0 h 1395664"/>
              <a:gd name="connsiteX2" fmla="*/ 9336506 w 9336506"/>
              <a:gd name="connsiteY2" fmla="*/ 697832 h 1395664"/>
              <a:gd name="connsiteX3" fmla="*/ 8638674 w 9336506"/>
              <a:gd name="connsiteY3" fmla="*/ 1395664 h 1395664"/>
              <a:gd name="connsiteX4" fmla="*/ 24063 w 9336506"/>
              <a:gd name="connsiteY4" fmla="*/ 1299411 h 1395664"/>
              <a:gd name="connsiteX5" fmla="*/ 0 w 9336506"/>
              <a:gd name="connsiteY5" fmla="*/ 120316 h 1395664"/>
              <a:gd name="connsiteX0" fmla="*/ 24063 w 9312443"/>
              <a:gd name="connsiteY0" fmla="*/ 24063 h 1395664"/>
              <a:gd name="connsiteX1" fmla="*/ 8614611 w 9312443"/>
              <a:gd name="connsiteY1" fmla="*/ 0 h 1395664"/>
              <a:gd name="connsiteX2" fmla="*/ 9312443 w 9312443"/>
              <a:gd name="connsiteY2" fmla="*/ 697832 h 1395664"/>
              <a:gd name="connsiteX3" fmla="*/ 8614611 w 9312443"/>
              <a:gd name="connsiteY3" fmla="*/ 1395664 h 1395664"/>
              <a:gd name="connsiteX4" fmla="*/ 0 w 9312443"/>
              <a:gd name="connsiteY4" fmla="*/ 1299411 h 1395664"/>
              <a:gd name="connsiteX5" fmla="*/ 24063 w 9312443"/>
              <a:gd name="connsiteY5" fmla="*/ 24063 h 1395664"/>
              <a:gd name="connsiteX0" fmla="*/ 24063 w 9312443"/>
              <a:gd name="connsiteY0" fmla="*/ 24063 h 1419727"/>
              <a:gd name="connsiteX1" fmla="*/ 8614611 w 9312443"/>
              <a:gd name="connsiteY1" fmla="*/ 0 h 1419727"/>
              <a:gd name="connsiteX2" fmla="*/ 9312443 w 9312443"/>
              <a:gd name="connsiteY2" fmla="*/ 697832 h 1419727"/>
              <a:gd name="connsiteX3" fmla="*/ 8614611 w 9312443"/>
              <a:gd name="connsiteY3" fmla="*/ 1395664 h 1419727"/>
              <a:gd name="connsiteX4" fmla="*/ 0 w 9312443"/>
              <a:gd name="connsiteY4" fmla="*/ 1419727 h 1419727"/>
              <a:gd name="connsiteX5" fmla="*/ 24063 w 9312443"/>
              <a:gd name="connsiteY5" fmla="*/ 24063 h 141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2443" h="1419727">
                <a:moveTo>
                  <a:pt x="24063" y="24063"/>
                </a:moveTo>
                <a:lnTo>
                  <a:pt x="8614611" y="0"/>
                </a:lnTo>
                <a:cubicBezTo>
                  <a:pt x="9000013" y="0"/>
                  <a:pt x="9312443" y="312430"/>
                  <a:pt x="9312443" y="697832"/>
                </a:cubicBezTo>
                <a:cubicBezTo>
                  <a:pt x="9312443" y="1083234"/>
                  <a:pt x="9000013" y="1395664"/>
                  <a:pt x="8614611" y="1395664"/>
                </a:cubicBezTo>
                <a:lnTo>
                  <a:pt x="0" y="1419727"/>
                </a:lnTo>
                <a:lnTo>
                  <a:pt x="24063" y="24063"/>
                </a:lnTo>
                <a:close/>
              </a:path>
            </a:pathLst>
          </a:custGeom>
          <a:solidFill>
            <a:srgbClr val="337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E23959F1-3619-4DE3-BC54-D4FE5F09F3DB}"/>
              </a:ext>
            </a:extLst>
          </p:cNvPr>
          <p:cNvSpPr/>
          <p:nvPr/>
        </p:nvSpPr>
        <p:spPr>
          <a:xfrm>
            <a:off x="3633537" y="3195190"/>
            <a:ext cx="1395663" cy="9871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48316" y="1040262"/>
            <a:ext cx="20962938" cy="1446532"/>
          </a:xfrm>
          <a:prstGeom prst="rect">
            <a:avLst/>
          </a:prstGeom>
          <a:noFill/>
        </p:spPr>
        <p:txBody>
          <a:bodyPr wrap="square" lIns="91422" tIns="45711" rIns="91422" bIns="45711" rtlCol="0">
            <a:spAutoFit/>
          </a:bodyPr>
          <a:lstStyle/>
          <a:p>
            <a:r>
              <a:rPr lang="en-US" sz="8800" dirty="0">
                <a:latin typeface="+mj-lt"/>
                <a:ea typeface="Open Sans Extrabold" panose="020B0906030804020204" pitchFamily="34" charset="0"/>
                <a:cs typeface="Open Sans Extrabold" panose="020B0906030804020204" pitchFamily="34" charset="0"/>
              </a:rPr>
              <a:t>Other Illicit Drugs: </a:t>
            </a:r>
            <a:r>
              <a:rPr lang="en-US" sz="8800" b="1" dirty="0">
                <a:latin typeface="+mj-lt"/>
                <a:ea typeface="Open Sans Extrabold" panose="020B0906030804020204" pitchFamily="34" charset="0"/>
                <a:cs typeface="Open Sans Extrabold" panose="020B0906030804020204" pitchFamily="34" charset="0"/>
              </a:rPr>
              <a:t>Youth</a:t>
            </a:r>
            <a:endParaRPr lang="id-ID" sz="8800" b="1" dirty="0">
              <a:latin typeface="+mj-lt"/>
              <a:ea typeface="Open Sans Light" panose="020B0306030504020204" pitchFamily="34" charset="0"/>
              <a:cs typeface="Open Sans Light" panose="020B0306030504020204" pitchFamily="34" charset="0"/>
            </a:endParaRPr>
          </a:p>
        </p:txBody>
      </p:sp>
      <p:sp>
        <p:nvSpPr>
          <p:cNvPr id="34" name="Freeform 119"/>
          <p:cNvSpPr>
            <a:spLocks noChangeArrowheads="1"/>
          </p:cNvSpPr>
          <p:nvPr/>
        </p:nvSpPr>
        <p:spPr bwMode="auto">
          <a:xfrm>
            <a:off x="10442244" y="6280514"/>
            <a:ext cx="874840" cy="781936"/>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bg1"/>
          </a:solidFill>
          <a:ln>
            <a:noFill/>
          </a:ln>
          <a:effectLst/>
          <a:extLst/>
        </p:spPr>
        <p:txBody>
          <a:bodyPr wrap="none" anchor="ctr"/>
          <a:lstStyle/>
          <a:p>
            <a:endParaRPr lang="en-US" dirty="0"/>
          </a:p>
        </p:txBody>
      </p:sp>
      <p:sp>
        <p:nvSpPr>
          <p:cNvPr id="36" name="Rounded Rectangle 35"/>
          <p:cNvSpPr/>
          <p:nvPr/>
        </p:nvSpPr>
        <p:spPr>
          <a:xfrm rot="10800000">
            <a:off x="1497304" y="2569256"/>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650FDBC-6C32-4A22-8EC3-0B058730F4B8}"/>
              </a:ext>
            </a:extLst>
          </p:cNvPr>
          <p:cNvSpPr txBox="1"/>
          <p:nvPr/>
        </p:nvSpPr>
        <p:spPr>
          <a:xfrm>
            <a:off x="13685732" y="4230267"/>
            <a:ext cx="8966450" cy="1692771"/>
          </a:xfrm>
          <a:prstGeom prst="rect">
            <a:avLst/>
          </a:prstGeom>
          <a:noFill/>
        </p:spPr>
        <p:txBody>
          <a:bodyPr wrap="square" rtlCol="0">
            <a:spAutoFit/>
          </a:bodyPr>
          <a:lstStyle/>
          <a:p>
            <a:r>
              <a:rPr lang="en-US" sz="4000" b="1" dirty="0"/>
              <a:t>7% </a:t>
            </a:r>
            <a:r>
              <a:rPr lang="en-US" sz="3200" dirty="0"/>
              <a:t>of ND high school students report using </a:t>
            </a:r>
            <a:r>
              <a:rPr lang="en-US" sz="3200" b="1" dirty="0"/>
              <a:t>synthetic marijuana</a:t>
            </a:r>
            <a:r>
              <a:rPr lang="en-US" sz="3200" dirty="0"/>
              <a:t> one or more times in their life.</a:t>
            </a:r>
            <a:endParaRPr lang="en-US" sz="3200" baseline="30000" dirty="0"/>
          </a:p>
        </p:txBody>
      </p:sp>
      <p:sp>
        <p:nvSpPr>
          <p:cNvPr id="61" name="TextBox 60">
            <a:extLst>
              <a:ext uri="{FF2B5EF4-FFF2-40B4-BE49-F238E27FC236}">
                <a16:creationId xmlns:a16="http://schemas.microsoft.com/office/drawing/2014/main" id="{9B51A118-9409-4C40-AE1F-EF54286F48C5}"/>
              </a:ext>
            </a:extLst>
          </p:cNvPr>
          <p:cNvSpPr txBox="1"/>
          <p:nvPr/>
        </p:nvSpPr>
        <p:spPr>
          <a:xfrm>
            <a:off x="20275347" y="10682719"/>
            <a:ext cx="3278592" cy="707886"/>
          </a:xfrm>
          <a:prstGeom prst="rect">
            <a:avLst/>
          </a:prstGeom>
          <a:noFill/>
        </p:spPr>
        <p:txBody>
          <a:bodyPr wrap="square" rtlCol="0">
            <a:spAutoFit/>
          </a:bodyPr>
          <a:lstStyle/>
          <a:p>
            <a:pPr algn="ctr"/>
            <a:r>
              <a:rPr lang="en-US" sz="2000" dirty="0">
                <a:solidFill>
                  <a:schemeClr val="bg1"/>
                </a:solidFill>
              </a:rPr>
              <a:t>Order or download free prevention materials.</a:t>
            </a:r>
          </a:p>
        </p:txBody>
      </p:sp>
      <p:sp>
        <p:nvSpPr>
          <p:cNvPr id="68" name="TextBox 67">
            <a:extLst>
              <a:ext uri="{FF2B5EF4-FFF2-40B4-BE49-F238E27FC236}">
                <a16:creationId xmlns:a16="http://schemas.microsoft.com/office/drawing/2014/main" id="{9E5AE4DA-8F10-45A6-A632-325DE27E52AF}"/>
              </a:ext>
            </a:extLst>
          </p:cNvPr>
          <p:cNvSpPr txBox="1"/>
          <p:nvPr/>
        </p:nvSpPr>
        <p:spPr>
          <a:xfrm>
            <a:off x="8813657" y="7332340"/>
            <a:ext cx="13501036" cy="1200329"/>
          </a:xfrm>
          <a:prstGeom prst="rect">
            <a:avLst/>
          </a:prstGeom>
          <a:noFill/>
        </p:spPr>
        <p:txBody>
          <a:bodyPr wrap="square" rtlCol="0">
            <a:spAutoFit/>
          </a:bodyPr>
          <a:lstStyle/>
          <a:p>
            <a:r>
              <a:rPr lang="en-US" sz="4000" b="1" dirty="0"/>
              <a:t>2.6% </a:t>
            </a:r>
            <a:r>
              <a:rPr lang="en-US" sz="3200" dirty="0"/>
              <a:t>of ND high school students report using </a:t>
            </a:r>
            <a:r>
              <a:rPr lang="en-US" sz="3200" b="1" dirty="0"/>
              <a:t>methamphetamine</a:t>
            </a:r>
            <a:r>
              <a:rPr lang="en-US" sz="3200" dirty="0"/>
              <a:t> one or more times in their life compared to 2.5% in the U.S. </a:t>
            </a:r>
            <a:endParaRPr lang="en-US" sz="3200" baseline="30000" dirty="0"/>
          </a:p>
        </p:txBody>
      </p:sp>
      <p:pic>
        <p:nvPicPr>
          <p:cNvPr id="70" name="Picture 69">
            <a:extLst>
              <a:ext uri="{FF2B5EF4-FFF2-40B4-BE49-F238E27FC236}">
                <a16:creationId xmlns:a16="http://schemas.microsoft.com/office/drawing/2014/main" id="{0104FCC0-C350-4658-98F5-9C798B058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126" y="3195190"/>
            <a:ext cx="3945750" cy="9360837"/>
          </a:xfrm>
          <a:prstGeom prst="rect">
            <a:avLst/>
          </a:prstGeom>
        </p:spPr>
      </p:pic>
      <p:sp>
        <p:nvSpPr>
          <p:cNvPr id="79" name="TextBox 78">
            <a:extLst>
              <a:ext uri="{FF2B5EF4-FFF2-40B4-BE49-F238E27FC236}">
                <a16:creationId xmlns:a16="http://schemas.microsoft.com/office/drawing/2014/main" id="{C63BDF85-0FBD-4968-ABA8-B37FAD7195B9}"/>
              </a:ext>
            </a:extLst>
          </p:cNvPr>
          <p:cNvSpPr txBox="1"/>
          <p:nvPr/>
        </p:nvSpPr>
        <p:spPr>
          <a:xfrm>
            <a:off x="7971469" y="10272797"/>
            <a:ext cx="13501036" cy="1200329"/>
          </a:xfrm>
          <a:prstGeom prst="rect">
            <a:avLst/>
          </a:prstGeom>
          <a:noFill/>
        </p:spPr>
        <p:txBody>
          <a:bodyPr wrap="square" rtlCol="0">
            <a:spAutoFit/>
          </a:bodyPr>
          <a:lstStyle/>
          <a:p>
            <a:r>
              <a:rPr lang="en-US" sz="4000" b="1" dirty="0"/>
              <a:t>1.4% </a:t>
            </a:r>
            <a:r>
              <a:rPr lang="en-US" sz="3200" dirty="0"/>
              <a:t>of ND high school students report using </a:t>
            </a:r>
            <a:r>
              <a:rPr lang="en-US" sz="3200" b="1" dirty="0"/>
              <a:t>heroin</a:t>
            </a:r>
            <a:r>
              <a:rPr lang="en-US" sz="3200" dirty="0"/>
              <a:t> one or more times in their life compared to 1.7% in the U.S.).</a:t>
            </a:r>
            <a:endParaRPr lang="en-US" sz="3200" baseline="30000" dirty="0"/>
          </a:p>
        </p:txBody>
      </p:sp>
      <p:sp>
        <p:nvSpPr>
          <p:cNvPr id="15" name="TextBox 14">
            <a:extLst>
              <a:ext uri="{FF2B5EF4-FFF2-40B4-BE49-F238E27FC236}">
                <a16:creationId xmlns:a16="http://schemas.microsoft.com/office/drawing/2014/main" id="{2FD8A185-B9CA-48B6-BCFD-B405F3D7A71F}"/>
              </a:ext>
            </a:extLst>
          </p:cNvPr>
          <p:cNvSpPr txBox="1"/>
          <p:nvPr/>
        </p:nvSpPr>
        <p:spPr>
          <a:xfrm>
            <a:off x="16211695" y="13066295"/>
            <a:ext cx="8063634" cy="400110"/>
          </a:xfrm>
          <a:prstGeom prst="rect">
            <a:avLst/>
          </a:prstGeom>
          <a:noFill/>
        </p:spPr>
        <p:txBody>
          <a:bodyPr wrap="square" rtlCol="0">
            <a:spAutoFit/>
          </a:bodyPr>
          <a:lstStyle/>
          <a:p>
            <a:pPr algn="r"/>
            <a:r>
              <a:rPr lang="en-US" sz="2000" spc="-150" dirty="0">
                <a:solidFill>
                  <a:srgbClr val="33756A"/>
                </a:solidFill>
              </a:rPr>
              <a:t>ND Youth Risk Behavior Survey (YRBS), 2017</a:t>
            </a:r>
          </a:p>
        </p:txBody>
      </p:sp>
    </p:spTree>
    <p:extLst>
      <p:ext uri="{BB962C8B-B14F-4D97-AF65-F5344CB8AC3E}">
        <p14:creationId xmlns:p14="http://schemas.microsoft.com/office/powerpoint/2010/main" val="232159527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up)">
                                      <p:cBhvr>
                                        <p:cTn id="7" dur="500"/>
                                        <p:tgtEl>
                                          <p:spTgt spid="7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left)">
                                      <p:cBhvr>
                                        <p:cTn id="11" dur="500"/>
                                        <p:tgtEl>
                                          <p:spTgt spid="7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wipe(left)">
                                      <p:cBhvr>
                                        <p:cTn id="19" dur="500"/>
                                        <p:tgtEl>
                                          <p:spTgt spid="7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wipe(left)">
                                      <p:cBhvr>
                                        <p:cTn id="23" dur="500"/>
                                        <p:tgtEl>
                                          <p:spTgt spid="68">
                                            <p:txEl>
                                              <p:pRg st="0" end="0"/>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left)">
                                      <p:cBhvr>
                                        <p:cTn id="27" dur="500"/>
                                        <p:tgtEl>
                                          <p:spTgt spid="7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wipe(left)">
                                      <p:cBhvr>
                                        <p:cTn id="3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7" grpId="0" animBg="1"/>
      <p:bldP spid="76" grpId="0" animBg="1"/>
      <p:bldP spid="2" grpId="0"/>
      <p:bldP spid="79"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122E16-51E9-43E9-824A-94A947B8C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3694" y="-2116282"/>
            <a:ext cx="15800832" cy="10533888"/>
          </a:xfrm>
          <a:prstGeom prst="rect">
            <a:avLst/>
          </a:prstGeom>
        </p:spPr>
      </p:pic>
      <p:sp>
        <p:nvSpPr>
          <p:cNvPr id="5" name="TextBox 4"/>
          <p:cNvSpPr txBox="1"/>
          <p:nvPr/>
        </p:nvSpPr>
        <p:spPr>
          <a:xfrm>
            <a:off x="1448316" y="1040262"/>
            <a:ext cx="20962938" cy="1446532"/>
          </a:xfrm>
          <a:prstGeom prst="rect">
            <a:avLst/>
          </a:prstGeom>
          <a:noFill/>
        </p:spPr>
        <p:txBody>
          <a:bodyPr wrap="square" lIns="91422" tIns="45711" rIns="91422" bIns="45711" rtlCol="0">
            <a:spAutoFit/>
          </a:bodyPr>
          <a:lstStyle/>
          <a:p>
            <a:r>
              <a:rPr lang="en-US" sz="8800" dirty="0">
                <a:latin typeface="+mj-lt"/>
                <a:ea typeface="Open Sans Extrabold" panose="020B0906030804020204" pitchFamily="34" charset="0"/>
                <a:cs typeface="Open Sans Extrabold" panose="020B0906030804020204" pitchFamily="34" charset="0"/>
              </a:rPr>
              <a:t>Other Illicit Drugs</a:t>
            </a:r>
            <a:endParaRPr lang="id-ID" sz="8800" dirty="0">
              <a:latin typeface="+mj-lt"/>
              <a:ea typeface="Open Sans Light" panose="020B0306030504020204" pitchFamily="34" charset="0"/>
              <a:cs typeface="Open Sans Light" panose="020B0306030504020204" pitchFamily="34" charset="0"/>
            </a:endParaRPr>
          </a:p>
        </p:txBody>
      </p:sp>
      <p:sp>
        <p:nvSpPr>
          <p:cNvPr id="36" name="Rounded Rectangle 35"/>
          <p:cNvSpPr/>
          <p:nvPr/>
        </p:nvSpPr>
        <p:spPr>
          <a:xfrm rot="10800000">
            <a:off x="1497304" y="2569256"/>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650FDBC-6C32-4A22-8EC3-0B058730F4B8}"/>
              </a:ext>
            </a:extLst>
          </p:cNvPr>
          <p:cNvSpPr txBox="1"/>
          <p:nvPr/>
        </p:nvSpPr>
        <p:spPr>
          <a:xfrm>
            <a:off x="5240619" y="5374832"/>
            <a:ext cx="5108726" cy="1384995"/>
          </a:xfrm>
          <a:prstGeom prst="rect">
            <a:avLst/>
          </a:prstGeom>
          <a:noFill/>
        </p:spPr>
        <p:txBody>
          <a:bodyPr wrap="square" rtlCol="0">
            <a:spAutoFit/>
          </a:bodyPr>
          <a:lstStyle/>
          <a:p>
            <a:r>
              <a:rPr lang="en-US" sz="2800" dirty="0"/>
              <a:t>of ND </a:t>
            </a:r>
            <a:r>
              <a:rPr lang="en-US" sz="2800" b="1" dirty="0"/>
              <a:t>college students </a:t>
            </a:r>
            <a:r>
              <a:rPr lang="en-US" sz="2800" dirty="0"/>
              <a:t>report use of amphetamines in the past year.</a:t>
            </a:r>
            <a:endParaRPr lang="en-US" baseline="30000" dirty="0"/>
          </a:p>
        </p:txBody>
      </p:sp>
      <p:sp>
        <p:nvSpPr>
          <p:cNvPr id="68" name="TextBox 67">
            <a:extLst>
              <a:ext uri="{FF2B5EF4-FFF2-40B4-BE49-F238E27FC236}">
                <a16:creationId xmlns:a16="http://schemas.microsoft.com/office/drawing/2014/main" id="{9E5AE4DA-8F10-45A6-A632-325DE27E52AF}"/>
              </a:ext>
            </a:extLst>
          </p:cNvPr>
          <p:cNvSpPr txBox="1"/>
          <p:nvPr/>
        </p:nvSpPr>
        <p:spPr>
          <a:xfrm>
            <a:off x="5195731" y="9603531"/>
            <a:ext cx="5797851" cy="1815882"/>
          </a:xfrm>
          <a:prstGeom prst="rect">
            <a:avLst/>
          </a:prstGeom>
          <a:noFill/>
        </p:spPr>
        <p:txBody>
          <a:bodyPr wrap="square" rtlCol="0">
            <a:spAutoFit/>
          </a:bodyPr>
          <a:lstStyle/>
          <a:p>
            <a:r>
              <a:rPr lang="en-US" sz="2800" dirty="0"/>
              <a:t>of ND </a:t>
            </a:r>
            <a:r>
              <a:rPr lang="en-US" sz="2800" b="1" dirty="0"/>
              <a:t>college students </a:t>
            </a:r>
            <a:r>
              <a:rPr lang="en-US" sz="2800" dirty="0"/>
              <a:t>report use of other illegal drugs in the past year (heroin, inhalants, synthetic drugs, etc.).</a:t>
            </a:r>
            <a:endParaRPr lang="en-US" sz="2800" baseline="30000" dirty="0"/>
          </a:p>
        </p:txBody>
      </p:sp>
      <p:sp>
        <p:nvSpPr>
          <p:cNvPr id="79" name="TextBox 78">
            <a:extLst>
              <a:ext uri="{FF2B5EF4-FFF2-40B4-BE49-F238E27FC236}">
                <a16:creationId xmlns:a16="http://schemas.microsoft.com/office/drawing/2014/main" id="{C63BDF85-0FBD-4968-ABA8-B37FAD7195B9}"/>
              </a:ext>
            </a:extLst>
          </p:cNvPr>
          <p:cNvSpPr txBox="1"/>
          <p:nvPr/>
        </p:nvSpPr>
        <p:spPr>
          <a:xfrm>
            <a:off x="15235124" y="9831932"/>
            <a:ext cx="6255024" cy="1384995"/>
          </a:xfrm>
          <a:prstGeom prst="rect">
            <a:avLst/>
          </a:prstGeom>
          <a:noFill/>
        </p:spPr>
        <p:txBody>
          <a:bodyPr wrap="square" rtlCol="0">
            <a:spAutoFit/>
          </a:bodyPr>
          <a:lstStyle/>
          <a:p>
            <a:r>
              <a:rPr lang="en-US" sz="2800" dirty="0"/>
              <a:t>of ND adults </a:t>
            </a:r>
            <a:r>
              <a:rPr lang="en-US" sz="2800" b="1" dirty="0"/>
              <a:t>age 26 and over</a:t>
            </a:r>
            <a:r>
              <a:rPr lang="en-US" sz="2800" dirty="0"/>
              <a:t> report using illicit drugs (other than marijuana) in the past month.</a:t>
            </a:r>
            <a:endParaRPr lang="en-US" sz="2800" baseline="30000" dirty="0"/>
          </a:p>
        </p:txBody>
      </p:sp>
      <p:sp>
        <p:nvSpPr>
          <p:cNvPr id="16" name="TextBox 15">
            <a:extLst>
              <a:ext uri="{FF2B5EF4-FFF2-40B4-BE49-F238E27FC236}">
                <a16:creationId xmlns:a16="http://schemas.microsoft.com/office/drawing/2014/main" id="{33736AD2-8A7E-4F1C-B830-E43AFDE2EC0D}"/>
              </a:ext>
            </a:extLst>
          </p:cNvPr>
          <p:cNvSpPr txBox="1"/>
          <p:nvPr/>
        </p:nvSpPr>
        <p:spPr>
          <a:xfrm>
            <a:off x="1552280" y="3385051"/>
            <a:ext cx="19710400" cy="707886"/>
          </a:xfrm>
          <a:prstGeom prst="rect">
            <a:avLst/>
          </a:prstGeom>
          <a:noFill/>
        </p:spPr>
        <p:txBody>
          <a:bodyPr wrap="square" rtlCol="0">
            <a:spAutoFit/>
          </a:bodyPr>
          <a:lstStyle/>
          <a:p>
            <a:r>
              <a:rPr lang="en-US" sz="4000" b="1" dirty="0"/>
              <a:t>YOUNG ADULT</a:t>
            </a:r>
            <a:endParaRPr lang="en-US" sz="4000" b="1" baseline="30000" dirty="0"/>
          </a:p>
        </p:txBody>
      </p:sp>
      <p:sp>
        <p:nvSpPr>
          <p:cNvPr id="18" name="TextBox 17">
            <a:extLst>
              <a:ext uri="{FF2B5EF4-FFF2-40B4-BE49-F238E27FC236}">
                <a16:creationId xmlns:a16="http://schemas.microsoft.com/office/drawing/2014/main" id="{73ACB0F5-17AB-476B-BC5F-B227990606A4}"/>
              </a:ext>
            </a:extLst>
          </p:cNvPr>
          <p:cNvSpPr txBox="1"/>
          <p:nvPr/>
        </p:nvSpPr>
        <p:spPr>
          <a:xfrm>
            <a:off x="11601938" y="7916162"/>
            <a:ext cx="10331182" cy="707886"/>
          </a:xfrm>
          <a:prstGeom prst="rect">
            <a:avLst/>
          </a:prstGeom>
          <a:noFill/>
        </p:spPr>
        <p:txBody>
          <a:bodyPr wrap="square" rtlCol="0">
            <a:spAutoFit/>
          </a:bodyPr>
          <a:lstStyle/>
          <a:p>
            <a:r>
              <a:rPr lang="en-US" sz="4000" b="1" dirty="0"/>
              <a:t>ADULT</a:t>
            </a:r>
            <a:endParaRPr lang="en-US" sz="4000" b="1" baseline="30000" dirty="0"/>
          </a:p>
        </p:txBody>
      </p:sp>
      <p:grpSp>
        <p:nvGrpSpPr>
          <p:cNvPr id="23" name="Group 22">
            <a:extLst>
              <a:ext uri="{FF2B5EF4-FFF2-40B4-BE49-F238E27FC236}">
                <a16:creationId xmlns:a16="http://schemas.microsoft.com/office/drawing/2014/main" id="{0AB0B7A3-1CC4-45D8-BB64-3229D8F6FBD3}"/>
              </a:ext>
            </a:extLst>
          </p:cNvPr>
          <p:cNvGrpSpPr/>
          <p:nvPr/>
        </p:nvGrpSpPr>
        <p:grpSpPr>
          <a:xfrm>
            <a:off x="1448316" y="4342345"/>
            <a:ext cx="3784369" cy="3718695"/>
            <a:chOff x="5163240" y="1770857"/>
            <a:chExt cx="2462882" cy="2420141"/>
          </a:xfrm>
        </p:grpSpPr>
        <p:graphicFrame>
          <p:nvGraphicFramePr>
            <p:cNvPr id="24" name="Chart 23">
              <a:extLst>
                <a:ext uri="{FF2B5EF4-FFF2-40B4-BE49-F238E27FC236}">
                  <a16:creationId xmlns:a16="http://schemas.microsoft.com/office/drawing/2014/main" id="{5F71E962-40E8-4E61-9331-FFB4962849C9}"/>
                </a:ext>
              </a:extLst>
            </p:cNvPr>
            <p:cNvGraphicFramePr/>
            <p:nvPr>
              <p:extLst>
                <p:ext uri="{D42A27DB-BD31-4B8C-83A1-F6EECF244321}">
                  <p14:modId xmlns:p14="http://schemas.microsoft.com/office/powerpoint/2010/main" val="3794400065"/>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25" name="Rectangle 24">
              <a:extLst>
                <a:ext uri="{FF2B5EF4-FFF2-40B4-BE49-F238E27FC236}">
                  <a16:creationId xmlns:a16="http://schemas.microsoft.com/office/drawing/2014/main" id="{17CE6AF0-4C72-4CEA-B77E-09BCFDA67E7D}"/>
                </a:ext>
              </a:extLst>
            </p:cNvPr>
            <p:cNvSpPr/>
            <p:nvPr/>
          </p:nvSpPr>
          <p:spPr>
            <a:xfrm>
              <a:off x="5776983" y="2650427"/>
              <a:ext cx="1235406" cy="660997"/>
            </a:xfrm>
            <a:prstGeom prst="rect">
              <a:avLst/>
            </a:prstGeom>
          </p:spPr>
          <p:txBody>
            <a:bodyPr wrap="none" anchor="ctr">
              <a:spAutoFit/>
            </a:bodyPr>
            <a:lstStyle/>
            <a:p>
              <a:pPr algn="ctr"/>
              <a:r>
                <a:rPr lang="en-US" sz="6000" b="1" spc="-150" dirty="0">
                  <a:solidFill>
                    <a:srgbClr val="56C2B4"/>
                  </a:solidFill>
                </a:rPr>
                <a:t>1.8%</a:t>
              </a:r>
            </a:p>
          </p:txBody>
        </p:sp>
      </p:grpSp>
      <p:grpSp>
        <p:nvGrpSpPr>
          <p:cNvPr id="26" name="Group 25">
            <a:extLst>
              <a:ext uri="{FF2B5EF4-FFF2-40B4-BE49-F238E27FC236}">
                <a16:creationId xmlns:a16="http://schemas.microsoft.com/office/drawing/2014/main" id="{DDBB778E-4BCF-4ECA-B22E-C69A17E27FA0}"/>
              </a:ext>
            </a:extLst>
          </p:cNvPr>
          <p:cNvGrpSpPr/>
          <p:nvPr/>
        </p:nvGrpSpPr>
        <p:grpSpPr>
          <a:xfrm>
            <a:off x="1411362" y="8652125"/>
            <a:ext cx="3784369" cy="3718695"/>
            <a:chOff x="5163240" y="1770857"/>
            <a:chExt cx="2462882" cy="2420141"/>
          </a:xfrm>
        </p:grpSpPr>
        <p:graphicFrame>
          <p:nvGraphicFramePr>
            <p:cNvPr id="27" name="Chart 26">
              <a:extLst>
                <a:ext uri="{FF2B5EF4-FFF2-40B4-BE49-F238E27FC236}">
                  <a16:creationId xmlns:a16="http://schemas.microsoft.com/office/drawing/2014/main" id="{7173741D-3FFE-4C62-AC0A-FF12C1193E16}"/>
                </a:ext>
              </a:extLst>
            </p:cNvPr>
            <p:cNvGraphicFramePr/>
            <p:nvPr>
              <p:extLst>
                <p:ext uri="{D42A27DB-BD31-4B8C-83A1-F6EECF244321}">
                  <p14:modId xmlns:p14="http://schemas.microsoft.com/office/powerpoint/2010/main" val="732716990"/>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5"/>
            </a:graphicData>
          </a:graphic>
        </p:graphicFrame>
        <p:sp>
          <p:nvSpPr>
            <p:cNvPr id="28" name="Rectangle 27">
              <a:extLst>
                <a:ext uri="{FF2B5EF4-FFF2-40B4-BE49-F238E27FC236}">
                  <a16:creationId xmlns:a16="http://schemas.microsoft.com/office/drawing/2014/main" id="{6AC445D3-AF0C-4EAC-97ED-D534524F2548}"/>
                </a:ext>
              </a:extLst>
            </p:cNvPr>
            <p:cNvSpPr/>
            <p:nvPr/>
          </p:nvSpPr>
          <p:spPr>
            <a:xfrm>
              <a:off x="5776983" y="2650427"/>
              <a:ext cx="1235406" cy="660997"/>
            </a:xfrm>
            <a:prstGeom prst="rect">
              <a:avLst/>
            </a:prstGeom>
          </p:spPr>
          <p:txBody>
            <a:bodyPr wrap="none" anchor="ctr">
              <a:spAutoFit/>
            </a:bodyPr>
            <a:lstStyle/>
            <a:p>
              <a:pPr algn="ctr"/>
              <a:r>
                <a:rPr lang="en-US" sz="6000" b="1" spc="-150" dirty="0">
                  <a:solidFill>
                    <a:srgbClr val="56C2B4"/>
                  </a:solidFill>
                </a:rPr>
                <a:t>2.1%</a:t>
              </a:r>
            </a:p>
          </p:txBody>
        </p:sp>
      </p:grpSp>
      <p:grpSp>
        <p:nvGrpSpPr>
          <p:cNvPr id="29" name="Group 28">
            <a:extLst>
              <a:ext uri="{FF2B5EF4-FFF2-40B4-BE49-F238E27FC236}">
                <a16:creationId xmlns:a16="http://schemas.microsoft.com/office/drawing/2014/main" id="{F22A85AD-68D1-405B-BDC4-5D936408432A}"/>
              </a:ext>
            </a:extLst>
          </p:cNvPr>
          <p:cNvGrpSpPr/>
          <p:nvPr/>
        </p:nvGrpSpPr>
        <p:grpSpPr>
          <a:xfrm>
            <a:off x="11450755" y="8652125"/>
            <a:ext cx="3784369" cy="3718695"/>
            <a:chOff x="10329380" y="1674330"/>
            <a:chExt cx="2462882" cy="2420141"/>
          </a:xfrm>
        </p:grpSpPr>
        <p:graphicFrame>
          <p:nvGraphicFramePr>
            <p:cNvPr id="30" name="Chart 29">
              <a:extLst>
                <a:ext uri="{FF2B5EF4-FFF2-40B4-BE49-F238E27FC236}">
                  <a16:creationId xmlns:a16="http://schemas.microsoft.com/office/drawing/2014/main" id="{6B3FF388-2F93-49C9-8E6C-5FB96FA86508}"/>
                </a:ext>
              </a:extLst>
            </p:cNvPr>
            <p:cNvGraphicFramePr/>
            <p:nvPr>
              <p:extLst>
                <p:ext uri="{D42A27DB-BD31-4B8C-83A1-F6EECF244321}">
                  <p14:modId xmlns:p14="http://schemas.microsoft.com/office/powerpoint/2010/main" val="1655629237"/>
                </p:ext>
              </p:extLst>
            </p:nvPr>
          </p:nvGraphicFramePr>
          <p:xfrm>
            <a:off x="10329380" y="1674330"/>
            <a:ext cx="2462882" cy="2420141"/>
          </p:xfrm>
          <a:graphic>
            <a:graphicData uri="http://schemas.openxmlformats.org/drawingml/2006/chart">
              <c:chart xmlns:c="http://schemas.openxmlformats.org/drawingml/2006/chart" xmlns:r="http://schemas.openxmlformats.org/officeDocument/2006/relationships" r:id="rId6"/>
            </a:graphicData>
          </a:graphic>
        </p:graphicFrame>
        <p:sp>
          <p:nvSpPr>
            <p:cNvPr id="31" name="Rectangle 30">
              <a:extLst>
                <a:ext uri="{FF2B5EF4-FFF2-40B4-BE49-F238E27FC236}">
                  <a16:creationId xmlns:a16="http://schemas.microsoft.com/office/drawing/2014/main" id="{EA9C3E9A-14FE-410B-AC7C-31E43A45021A}"/>
                </a:ext>
              </a:extLst>
            </p:cNvPr>
            <p:cNvSpPr/>
            <p:nvPr/>
          </p:nvSpPr>
          <p:spPr>
            <a:xfrm>
              <a:off x="10894675" y="2556750"/>
              <a:ext cx="1235406" cy="660997"/>
            </a:xfrm>
            <a:prstGeom prst="rect">
              <a:avLst/>
            </a:prstGeom>
          </p:spPr>
          <p:txBody>
            <a:bodyPr wrap="none" anchor="ctr">
              <a:spAutoFit/>
            </a:bodyPr>
            <a:lstStyle/>
            <a:p>
              <a:pPr algn="ctr"/>
              <a:r>
                <a:rPr lang="en-US" sz="6000" b="1" spc="-150" dirty="0">
                  <a:solidFill>
                    <a:srgbClr val="56C2B4"/>
                  </a:solidFill>
                </a:rPr>
                <a:t>2.2%</a:t>
              </a:r>
            </a:p>
          </p:txBody>
        </p:sp>
      </p:grpSp>
      <p:sp>
        <p:nvSpPr>
          <p:cNvPr id="19" name="TextBox 18">
            <a:extLst>
              <a:ext uri="{FF2B5EF4-FFF2-40B4-BE49-F238E27FC236}">
                <a16:creationId xmlns:a16="http://schemas.microsoft.com/office/drawing/2014/main" id="{7289BE04-6B17-4964-8CD8-ABC0C1743C7E}"/>
              </a:ext>
            </a:extLst>
          </p:cNvPr>
          <p:cNvSpPr txBox="1"/>
          <p:nvPr/>
        </p:nvSpPr>
        <p:spPr>
          <a:xfrm>
            <a:off x="16149350" y="12837696"/>
            <a:ext cx="8063634" cy="707886"/>
          </a:xfrm>
          <a:prstGeom prst="rect">
            <a:avLst/>
          </a:prstGeom>
          <a:noFill/>
        </p:spPr>
        <p:txBody>
          <a:bodyPr wrap="square" rtlCol="0">
            <a:spAutoFit/>
          </a:bodyPr>
          <a:lstStyle/>
          <a:p>
            <a:pPr algn="r"/>
            <a:r>
              <a:rPr lang="en-US" sz="2000" spc="-150" dirty="0">
                <a:solidFill>
                  <a:srgbClr val="33756A"/>
                </a:solidFill>
              </a:rPr>
              <a:t>ND Alcohol, Tobacco, and Other Drug Survey, 2016</a:t>
            </a:r>
          </a:p>
          <a:p>
            <a:pPr algn="r"/>
            <a:r>
              <a:rPr lang="en-US" sz="2000" spc="-150" dirty="0">
                <a:solidFill>
                  <a:srgbClr val="33756A"/>
                </a:solidFill>
              </a:rPr>
              <a:t>National Survey on Drug Use and Health (NSDUH), 2015-2016</a:t>
            </a:r>
          </a:p>
        </p:txBody>
      </p:sp>
    </p:spTree>
    <p:extLst>
      <p:ext uri="{BB962C8B-B14F-4D97-AF65-F5344CB8AC3E}">
        <p14:creationId xmlns:p14="http://schemas.microsoft.com/office/powerpoint/2010/main" val="71591670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heel(1)">
                                      <p:cBhvr>
                                        <p:cTn id="11" dur="1000"/>
                                        <p:tgtEl>
                                          <p:spTgt spid="2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500"/>
                            </p:stCondLst>
                            <p:childTnLst>
                              <p:par>
                                <p:cTn id="21" presetID="21" presetClass="entr" presetSubtype="1"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heel(1)">
                                      <p:cBhvr>
                                        <p:cTn id="23" dur="1000"/>
                                        <p:tgtEl>
                                          <p:spTgt spid="26"/>
                                        </p:tgtEl>
                                      </p:cBhvr>
                                    </p:animEffect>
                                  </p:childTnLst>
                                </p:cTn>
                              </p:par>
                            </p:childTnLst>
                          </p:cTn>
                        </p:par>
                        <p:par>
                          <p:cTn id="24" fill="hold">
                            <p:stCondLst>
                              <p:cond delay="3500"/>
                            </p:stCondLst>
                            <p:childTnLst>
                              <p:par>
                                <p:cTn id="25" presetID="22" presetClass="entr" presetSubtype="8" fill="hold" nodeType="afterEffect">
                                  <p:stCondLst>
                                    <p:cond delay="0"/>
                                  </p:stCondLst>
                                  <p:childTnLst>
                                    <p:set>
                                      <p:cBhvr>
                                        <p:cTn id="26" dur="1" fill="hold">
                                          <p:stCondLst>
                                            <p:cond delay="0"/>
                                          </p:stCondLst>
                                        </p:cTn>
                                        <p:tgtEl>
                                          <p:spTgt spid="79">
                                            <p:txEl>
                                              <p:pRg st="0" end="0"/>
                                            </p:txEl>
                                          </p:spTgt>
                                        </p:tgtEl>
                                        <p:attrNameLst>
                                          <p:attrName>style.visibility</p:attrName>
                                        </p:attrNameLst>
                                      </p:cBhvr>
                                      <p:to>
                                        <p:strVal val="visible"/>
                                      </p:to>
                                    </p:set>
                                    <p:animEffect transition="in" filter="wipe(left)">
                                      <p:cBhvr>
                                        <p:cTn id="27" dur="500"/>
                                        <p:tgtEl>
                                          <p:spTgt spid="79">
                                            <p:txEl>
                                              <p:pRg st="0" end="0"/>
                                            </p:txEl>
                                          </p:spTgt>
                                        </p:tgtEl>
                                      </p:cBhvr>
                                    </p:animEffect>
                                  </p:childTnLst>
                                </p:cTn>
                              </p:par>
                            </p:childTnLst>
                          </p:cTn>
                        </p:par>
                        <p:par>
                          <p:cTn id="28" fill="hold">
                            <p:stCondLst>
                              <p:cond delay="4000"/>
                            </p:stCondLst>
                            <p:childTnLst>
                              <p:par>
                                <p:cTn id="29" presetID="21" presetClass="entr" presetSubtype="1"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heel(1)">
                                      <p:cBhvr>
                                        <p:cTn id="31" dur="1000"/>
                                        <p:tgtEl>
                                          <p:spTgt spid="29"/>
                                        </p:tgtEl>
                                      </p:cBhvr>
                                    </p:animEffect>
                                  </p:childTnLst>
                                </p:cTn>
                              </p:par>
                            </p:childTnLst>
                          </p:cTn>
                        </p:par>
                        <p:par>
                          <p:cTn id="32" fill="hold">
                            <p:stCondLst>
                              <p:cond delay="5000"/>
                            </p:stCondLst>
                            <p:childTnLst>
                              <p:par>
                                <p:cTn id="33" presetID="22" presetClass="entr" presetSubtype="8" fill="hold" nodeType="afterEffect">
                                  <p:stCondLst>
                                    <p:cond delay="0"/>
                                  </p:stCondLst>
                                  <p:childTnLst>
                                    <p:set>
                                      <p:cBhvr>
                                        <p:cTn id="34" dur="1" fill="hold">
                                          <p:stCondLst>
                                            <p:cond delay="0"/>
                                          </p:stCondLst>
                                        </p:cTn>
                                        <p:tgtEl>
                                          <p:spTgt spid="68">
                                            <p:txEl>
                                              <p:pRg st="0" end="0"/>
                                            </p:txEl>
                                          </p:spTgt>
                                        </p:tgtEl>
                                        <p:attrNameLst>
                                          <p:attrName>style.visibility</p:attrName>
                                        </p:attrNameLst>
                                      </p:cBhvr>
                                      <p:to>
                                        <p:strVal val="visible"/>
                                      </p:to>
                                    </p:set>
                                    <p:animEffect transition="in" filter="wipe(left)">
                                      <p:cBhvr>
                                        <p:cTn id="35"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448316" y="1040262"/>
            <a:ext cx="20962938" cy="1446532"/>
          </a:xfrm>
          <a:prstGeom prst="rect">
            <a:avLst/>
          </a:prstGeom>
          <a:noFill/>
        </p:spPr>
        <p:txBody>
          <a:bodyPr wrap="square" lIns="91422" tIns="45711" rIns="91422" bIns="45711" rtlCol="0">
            <a:spAutoFit/>
          </a:bodyPr>
          <a:lstStyle/>
          <a:p>
            <a:r>
              <a:rPr lang="en-US" sz="8800" dirty="0">
                <a:latin typeface="+mj-lt"/>
                <a:ea typeface="Open Sans Extrabold" panose="020B0906030804020204" pitchFamily="34" charset="0"/>
                <a:cs typeface="Open Sans Extrabold" panose="020B0906030804020204" pitchFamily="34" charset="0"/>
              </a:rPr>
              <a:t>Other Illicit Drugs</a:t>
            </a:r>
            <a:endParaRPr lang="id-ID" sz="8800" dirty="0">
              <a:latin typeface="+mj-lt"/>
              <a:ea typeface="Open Sans Light" panose="020B0306030504020204" pitchFamily="34" charset="0"/>
              <a:cs typeface="Open Sans Light" panose="020B0306030504020204" pitchFamily="34" charset="0"/>
            </a:endParaRPr>
          </a:p>
        </p:txBody>
      </p:sp>
      <p:sp>
        <p:nvSpPr>
          <p:cNvPr id="36" name="Rounded Rectangle 35"/>
          <p:cNvSpPr/>
          <p:nvPr/>
        </p:nvSpPr>
        <p:spPr>
          <a:xfrm rot="10800000">
            <a:off x="1497304" y="2569256"/>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5BCE0C0-7A32-4192-B3CD-25F9329A9AF7}"/>
              </a:ext>
            </a:extLst>
          </p:cNvPr>
          <p:cNvPicPr>
            <a:picLocks noChangeAspect="1"/>
          </p:cNvPicPr>
          <p:nvPr/>
        </p:nvPicPr>
        <p:blipFill rotWithShape="1">
          <a:blip r:embed="rId3">
            <a:extLst>
              <a:ext uri="{28A0092B-C50C-407E-A947-70E740481C1C}">
                <a14:useLocalDpi xmlns:a14="http://schemas.microsoft.com/office/drawing/2010/main" val="0"/>
              </a:ext>
            </a:extLst>
          </a:blip>
          <a:srcRect l="50375"/>
          <a:stretch/>
        </p:blipFill>
        <p:spPr>
          <a:xfrm>
            <a:off x="12525311" y="3267131"/>
            <a:ext cx="8280252" cy="8914285"/>
          </a:xfrm>
          <a:prstGeom prst="rect">
            <a:avLst/>
          </a:prstGeom>
        </p:spPr>
      </p:pic>
      <p:sp>
        <p:nvSpPr>
          <p:cNvPr id="6" name="TextBox 5">
            <a:extLst>
              <a:ext uri="{FF2B5EF4-FFF2-40B4-BE49-F238E27FC236}">
                <a16:creationId xmlns:a16="http://schemas.microsoft.com/office/drawing/2014/main" id="{58ACADE0-D5C4-448A-A90E-136AC12F6609}"/>
              </a:ext>
            </a:extLst>
          </p:cNvPr>
          <p:cNvSpPr txBox="1"/>
          <p:nvPr/>
        </p:nvSpPr>
        <p:spPr>
          <a:xfrm>
            <a:off x="16149350" y="13196242"/>
            <a:ext cx="8063634" cy="400110"/>
          </a:xfrm>
          <a:prstGeom prst="rect">
            <a:avLst/>
          </a:prstGeom>
          <a:noFill/>
        </p:spPr>
        <p:txBody>
          <a:bodyPr wrap="square" rtlCol="0">
            <a:spAutoFit/>
          </a:bodyPr>
          <a:lstStyle/>
          <a:p>
            <a:pPr algn="r"/>
            <a:r>
              <a:rPr lang="en-US" sz="2000" spc="-150" dirty="0">
                <a:solidFill>
                  <a:srgbClr val="33756A"/>
                </a:solidFill>
              </a:rPr>
              <a:t>Crime in ND, 2017</a:t>
            </a:r>
          </a:p>
        </p:txBody>
      </p:sp>
      <p:grpSp>
        <p:nvGrpSpPr>
          <p:cNvPr id="3" name="Group 2">
            <a:extLst>
              <a:ext uri="{FF2B5EF4-FFF2-40B4-BE49-F238E27FC236}">
                <a16:creationId xmlns:a16="http://schemas.microsoft.com/office/drawing/2014/main" id="{8B07F769-CBE3-47E5-BA08-5C09F182DCFD}"/>
              </a:ext>
            </a:extLst>
          </p:cNvPr>
          <p:cNvGrpSpPr/>
          <p:nvPr/>
        </p:nvGrpSpPr>
        <p:grpSpPr>
          <a:xfrm>
            <a:off x="1729204" y="3761453"/>
            <a:ext cx="9571272" cy="10772694"/>
            <a:chOff x="1729204" y="3761453"/>
            <a:chExt cx="9571272" cy="10772694"/>
          </a:xfrm>
        </p:grpSpPr>
        <p:pic>
          <p:nvPicPr>
            <p:cNvPr id="10" name="Picture 9">
              <a:extLst>
                <a:ext uri="{FF2B5EF4-FFF2-40B4-BE49-F238E27FC236}">
                  <a16:creationId xmlns:a16="http://schemas.microsoft.com/office/drawing/2014/main" id="{C96BC1C5-9E50-4D44-B308-367B5B178402}"/>
                </a:ext>
              </a:extLst>
            </p:cNvPr>
            <p:cNvPicPr>
              <a:picLocks noChangeAspect="1"/>
            </p:cNvPicPr>
            <p:nvPr/>
          </p:nvPicPr>
          <p:blipFill rotWithShape="1">
            <a:blip r:embed="rId3">
              <a:extLst>
                <a:ext uri="{28A0092B-C50C-407E-A947-70E740481C1C}">
                  <a14:useLocalDpi xmlns:a14="http://schemas.microsoft.com/office/drawing/2010/main" val="0"/>
                </a:ext>
              </a:extLst>
            </a:blip>
            <a:srcRect r="52533"/>
            <a:stretch/>
          </p:blipFill>
          <p:spPr>
            <a:xfrm>
              <a:off x="1729204" y="3761453"/>
              <a:ext cx="9571272" cy="10772694"/>
            </a:xfrm>
            <a:prstGeom prst="rect">
              <a:avLst/>
            </a:prstGeom>
          </p:spPr>
        </p:pic>
        <p:sp>
          <p:nvSpPr>
            <p:cNvPr id="2" name="Rectangle 1">
              <a:extLst>
                <a:ext uri="{FF2B5EF4-FFF2-40B4-BE49-F238E27FC236}">
                  <a16:creationId xmlns:a16="http://schemas.microsoft.com/office/drawing/2014/main" id="{69160DC1-9AC7-4480-AC46-E39846B0FBAD}"/>
                </a:ext>
              </a:extLst>
            </p:cNvPr>
            <p:cNvSpPr/>
            <p:nvPr/>
          </p:nvSpPr>
          <p:spPr>
            <a:xfrm>
              <a:off x="10349345" y="10868891"/>
              <a:ext cx="951131" cy="4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9342585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448316" y="1040262"/>
            <a:ext cx="20962938" cy="1446532"/>
          </a:xfrm>
          <a:prstGeom prst="rect">
            <a:avLst/>
          </a:prstGeom>
          <a:noFill/>
        </p:spPr>
        <p:txBody>
          <a:bodyPr wrap="square" lIns="91422" tIns="45711" rIns="91422" bIns="45711" rtlCol="0">
            <a:spAutoFit/>
          </a:bodyPr>
          <a:lstStyle/>
          <a:p>
            <a:r>
              <a:rPr lang="en-US" sz="8800" dirty="0">
                <a:latin typeface="+mj-lt"/>
                <a:ea typeface="Open Sans Extrabold" panose="020B0906030804020204" pitchFamily="34" charset="0"/>
                <a:cs typeface="Open Sans Extrabold" panose="020B0906030804020204" pitchFamily="34" charset="0"/>
              </a:rPr>
              <a:t>Other Illicit Drugs</a:t>
            </a:r>
            <a:endParaRPr lang="id-ID" sz="8800" dirty="0">
              <a:latin typeface="+mj-lt"/>
              <a:ea typeface="Open Sans Light" panose="020B0306030504020204" pitchFamily="34" charset="0"/>
              <a:cs typeface="Open Sans Light" panose="020B0306030504020204" pitchFamily="34" charset="0"/>
            </a:endParaRPr>
          </a:p>
        </p:txBody>
      </p:sp>
      <p:sp>
        <p:nvSpPr>
          <p:cNvPr id="36" name="Rounded Rectangle 35"/>
          <p:cNvSpPr/>
          <p:nvPr/>
        </p:nvSpPr>
        <p:spPr>
          <a:xfrm rot="10800000">
            <a:off x="1497304" y="2569256"/>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81CC350-AB1C-4D8A-A5ED-8946E5759266}"/>
              </a:ext>
            </a:extLst>
          </p:cNvPr>
          <p:cNvSpPr txBox="1"/>
          <p:nvPr/>
        </p:nvSpPr>
        <p:spPr>
          <a:xfrm>
            <a:off x="16169228" y="12858311"/>
            <a:ext cx="8063634" cy="707886"/>
          </a:xfrm>
          <a:prstGeom prst="rect">
            <a:avLst/>
          </a:prstGeom>
          <a:noFill/>
        </p:spPr>
        <p:txBody>
          <a:bodyPr wrap="square" rtlCol="0">
            <a:spAutoFit/>
          </a:bodyPr>
          <a:lstStyle/>
          <a:p>
            <a:pPr algn="r"/>
            <a:r>
              <a:rPr lang="en-US" sz="2000" spc="-150" dirty="0">
                <a:solidFill>
                  <a:srgbClr val="33756A"/>
                </a:solidFill>
              </a:rPr>
              <a:t>ND Department of Corrections and Rehabilitation, 2015-2016</a:t>
            </a:r>
          </a:p>
          <a:p>
            <a:pPr algn="r"/>
            <a:r>
              <a:rPr lang="en-US" sz="2000" spc="-150" dirty="0">
                <a:solidFill>
                  <a:srgbClr val="33756A"/>
                </a:solidFill>
              </a:rPr>
              <a:t>ND Syringe Service Program Biannual Report. Last Updated August 2018</a:t>
            </a:r>
          </a:p>
        </p:txBody>
      </p:sp>
      <p:grpSp>
        <p:nvGrpSpPr>
          <p:cNvPr id="3" name="Group 2">
            <a:extLst>
              <a:ext uri="{FF2B5EF4-FFF2-40B4-BE49-F238E27FC236}">
                <a16:creationId xmlns:a16="http://schemas.microsoft.com/office/drawing/2014/main" id="{23F65E04-0F44-4646-8E92-CA785F897446}"/>
              </a:ext>
            </a:extLst>
          </p:cNvPr>
          <p:cNvGrpSpPr/>
          <p:nvPr/>
        </p:nvGrpSpPr>
        <p:grpSpPr>
          <a:xfrm>
            <a:off x="1096049" y="4201409"/>
            <a:ext cx="22226896" cy="6636995"/>
            <a:chOff x="1096049" y="4201409"/>
            <a:chExt cx="22226896" cy="6636995"/>
          </a:xfrm>
        </p:grpSpPr>
        <p:pic>
          <p:nvPicPr>
            <p:cNvPr id="8" name="Picture 7">
              <a:extLst>
                <a:ext uri="{FF2B5EF4-FFF2-40B4-BE49-F238E27FC236}">
                  <a16:creationId xmlns:a16="http://schemas.microsoft.com/office/drawing/2014/main" id="{4E84F9D5-23DE-4A41-BA1F-6C48520C1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049" y="4201409"/>
              <a:ext cx="22187139" cy="6636995"/>
            </a:xfrm>
            <a:prstGeom prst="rect">
              <a:avLst/>
            </a:prstGeom>
          </p:spPr>
        </p:pic>
        <p:sp>
          <p:nvSpPr>
            <p:cNvPr id="2" name="Rectangle 1">
              <a:extLst>
                <a:ext uri="{FF2B5EF4-FFF2-40B4-BE49-F238E27FC236}">
                  <a16:creationId xmlns:a16="http://schemas.microsoft.com/office/drawing/2014/main" id="{5F1BE392-C77F-400F-9F91-7857B636F075}"/>
                </a:ext>
              </a:extLst>
            </p:cNvPr>
            <p:cNvSpPr/>
            <p:nvPr/>
          </p:nvSpPr>
          <p:spPr>
            <a:xfrm>
              <a:off x="9283148" y="8825948"/>
              <a:ext cx="377687" cy="437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E3001-7CCD-4ACB-B3B3-7AA48F9ED0DE}"/>
                </a:ext>
              </a:extLst>
            </p:cNvPr>
            <p:cNvSpPr/>
            <p:nvPr/>
          </p:nvSpPr>
          <p:spPr>
            <a:xfrm>
              <a:off x="22945258" y="7082584"/>
              <a:ext cx="377687" cy="437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CD51E4D-84C5-429C-AD6A-19ADBAD4995F}"/>
                </a:ext>
              </a:extLst>
            </p:cNvPr>
            <p:cNvSpPr/>
            <p:nvPr/>
          </p:nvSpPr>
          <p:spPr>
            <a:xfrm>
              <a:off x="18644928" y="9533126"/>
              <a:ext cx="377687" cy="437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3746191"/>
      </p:ext>
    </p:extLst>
  </p:cSld>
  <p:clrMapOvr>
    <a:masterClrMapping/>
  </p:clrMapOvr>
  <p:transition spd="slow" advClick="0">
    <p:random/>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C5E677-BD10-48FB-A17A-9D9902B6B0E6}"/>
              </a:ext>
            </a:extLst>
          </p:cNvPr>
          <p:cNvPicPr>
            <a:picLocks noChangeAspect="1"/>
          </p:cNvPicPr>
          <p:nvPr/>
        </p:nvPicPr>
        <p:blipFill rotWithShape="1">
          <a:blip r:embed="rId2">
            <a:extLst>
              <a:ext uri="{28A0092B-C50C-407E-A947-70E740481C1C}">
                <a14:useLocalDpi xmlns:a14="http://schemas.microsoft.com/office/drawing/2010/main" val="0"/>
              </a:ext>
            </a:extLst>
          </a:blip>
          <a:srcRect t="22687" b="22852"/>
          <a:stretch/>
        </p:blipFill>
        <p:spPr>
          <a:xfrm>
            <a:off x="0" y="3824302"/>
            <a:ext cx="24379238" cy="8851436"/>
          </a:xfrm>
          <a:prstGeom prst="rect">
            <a:avLst/>
          </a:prstGeom>
        </p:spPr>
      </p:pic>
      <p:sp>
        <p:nvSpPr>
          <p:cNvPr id="5" name="TextBox 4"/>
          <p:cNvSpPr txBox="1"/>
          <p:nvPr/>
        </p:nvSpPr>
        <p:spPr>
          <a:xfrm>
            <a:off x="1448316" y="1040262"/>
            <a:ext cx="20962938" cy="1446532"/>
          </a:xfrm>
          <a:prstGeom prst="rect">
            <a:avLst/>
          </a:prstGeom>
          <a:noFill/>
        </p:spPr>
        <p:txBody>
          <a:bodyPr wrap="square" lIns="91422" tIns="45711" rIns="91422" bIns="45711" rtlCol="0">
            <a:spAutoFit/>
          </a:bodyPr>
          <a:lstStyle/>
          <a:p>
            <a:r>
              <a:rPr lang="en-US" sz="8800" dirty="0">
                <a:latin typeface="+mj-lt"/>
                <a:ea typeface="Open Sans Extrabold" panose="020B0906030804020204" pitchFamily="34" charset="0"/>
                <a:cs typeface="Open Sans Extrabold" panose="020B0906030804020204" pitchFamily="34" charset="0"/>
              </a:rPr>
              <a:t>Other Illicit Drugs</a:t>
            </a:r>
            <a:endParaRPr lang="id-ID" sz="8800" dirty="0">
              <a:latin typeface="+mj-lt"/>
              <a:ea typeface="Open Sans Light" panose="020B0306030504020204" pitchFamily="34" charset="0"/>
              <a:cs typeface="Open Sans Light" panose="020B0306030504020204" pitchFamily="34" charset="0"/>
            </a:endParaRPr>
          </a:p>
        </p:txBody>
      </p:sp>
      <p:sp>
        <p:nvSpPr>
          <p:cNvPr id="36" name="Rounded Rectangle 35"/>
          <p:cNvSpPr/>
          <p:nvPr/>
        </p:nvSpPr>
        <p:spPr>
          <a:xfrm rot="10800000">
            <a:off x="1497304" y="2569256"/>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662F7F5-4BFB-489F-8BF5-7FE55E3EBFCE}"/>
              </a:ext>
            </a:extLst>
          </p:cNvPr>
          <p:cNvSpPr/>
          <p:nvPr/>
        </p:nvSpPr>
        <p:spPr>
          <a:xfrm>
            <a:off x="5414095" y="3523158"/>
            <a:ext cx="6259453" cy="967513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4D4F781-C72F-41FF-930A-707F9615B778}"/>
              </a:ext>
            </a:extLst>
          </p:cNvPr>
          <p:cNvSpPr/>
          <p:nvPr/>
        </p:nvSpPr>
        <p:spPr>
          <a:xfrm>
            <a:off x="18119785" y="3412455"/>
            <a:ext cx="6259453" cy="967513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DBB778E-4BCF-4ECA-B22E-C69A17E27FA0}"/>
              </a:ext>
            </a:extLst>
          </p:cNvPr>
          <p:cNvGrpSpPr/>
          <p:nvPr/>
        </p:nvGrpSpPr>
        <p:grpSpPr>
          <a:xfrm>
            <a:off x="6651636" y="4738185"/>
            <a:ext cx="3784369" cy="3718695"/>
            <a:chOff x="5163240" y="1770857"/>
            <a:chExt cx="2462882" cy="2420141"/>
          </a:xfrm>
        </p:grpSpPr>
        <p:graphicFrame>
          <p:nvGraphicFramePr>
            <p:cNvPr id="27" name="Chart 26">
              <a:extLst>
                <a:ext uri="{FF2B5EF4-FFF2-40B4-BE49-F238E27FC236}">
                  <a16:creationId xmlns:a16="http://schemas.microsoft.com/office/drawing/2014/main" id="{7173741D-3FFE-4C62-AC0A-FF12C1193E16}"/>
                </a:ext>
              </a:extLst>
            </p:cNvPr>
            <p:cNvGraphicFramePr/>
            <p:nvPr>
              <p:extLst>
                <p:ext uri="{D42A27DB-BD31-4B8C-83A1-F6EECF244321}">
                  <p14:modId xmlns:p14="http://schemas.microsoft.com/office/powerpoint/2010/main" val="1221722885"/>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tangle 27">
              <a:extLst>
                <a:ext uri="{FF2B5EF4-FFF2-40B4-BE49-F238E27FC236}">
                  <a16:creationId xmlns:a16="http://schemas.microsoft.com/office/drawing/2014/main" id="{6AC445D3-AF0C-4EAC-97ED-D534524F2548}"/>
                </a:ext>
              </a:extLst>
            </p:cNvPr>
            <p:cNvSpPr/>
            <p:nvPr/>
          </p:nvSpPr>
          <p:spPr>
            <a:xfrm>
              <a:off x="5776983" y="2650427"/>
              <a:ext cx="1235406" cy="660997"/>
            </a:xfrm>
            <a:prstGeom prst="rect">
              <a:avLst/>
            </a:prstGeom>
          </p:spPr>
          <p:txBody>
            <a:bodyPr wrap="none" anchor="ctr">
              <a:spAutoFit/>
            </a:bodyPr>
            <a:lstStyle/>
            <a:p>
              <a:pPr algn="ctr"/>
              <a:r>
                <a:rPr lang="en-US" sz="6000" b="1" spc="-150" dirty="0">
                  <a:solidFill>
                    <a:srgbClr val="56C2B4"/>
                  </a:solidFill>
                </a:rPr>
                <a:t>5.4%</a:t>
              </a:r>
            </a:p>
          </p:txBody>
        </p:sp>
      </p:grpSp>
      <p:sp>
        <p:nvSpPr>
          <p:cNvPr id="79" name="TextBox 78">
            <a:extLst>
              <a:ext uri="{FF2B5EF4-FFF2-40B4-BE49-F238E27FC236}">
                <a16:creationId xmlns:a16="http://schemas.microsoft.com/office/drawing/2014/main" id="{C63BDF85-0FBD-4968-ABA8-B37FAD7195B9}"/>
              </a:ext>
            </a:extLst>
          </p:cNvPr>
          <p:cNvSpPr txBox="1"/>
          <p:nvPr/>
        </p:nvSpPr>
        <p:spPr>
          <a:xfrm>
            <a:off x="6228455" y="8701672"/>
            <a:ext cx="4630729" cy="2062103"/>
          </a:xfrm>
          <a:prstGeom prst="rect">
            <a:avLst/>
          </a:prstGeom>
          <a:noFill/>
        </p:spPr>
        <p:txBody>
          <a:bodyPr wrap="square" rtlCol="0">
            <a:spAutoFit/>
          </a:bodyPr>
          <a:lstStyle/>
          <a:p>
            <a:pPr algn="ctr"/>
            <a:r>
              <a:rPr lang="en-US" sz="3200" dirty="0"/>
              <a:t>of </a:t>
            </a:r>
            <a:r>
              <a:rPr lang="en-US" sz="3200" b="1" dirty="0"/>
              <a:t>youth age 12-17 </a:t>
            </a:r>
            <a:r>
              <a:rPr lang="en-US" sz="3200" dirty="0"/>
              <a:t>met criteria for substance use disorder in the past year.</a:t>
            </a:r>
            <a:endParaRPr lang="en-US" sz="3200" baseline="30000" dirty="0"/>
          </a:p>
        </p:txBody>
      </p:sp>
      <p:grpSp>
        <p:nvGrpSpPr>
          <p:cNvPr id="29" name="Group 28">
            <a:extLst>
              <a:ext uri="{FF2B5EF4-FFF2-40B4-BE49-F238E27FC236}">
                <a16:creationId xmlns:a16="http://schemas.microsoft.com/office/drawing/2014/main" id="{F22A85AD-68D1-405B-BDC4-5D936408432A}"/>
              </a:ext>
            </a:extLst>
          </p:cNvPr>
          <p:cNvGrpSpPr/>
          <p:nvPr/>
        </p:nvGrpSpPr>
        <p:grpSpPr>
          <a:xfrm>
            <a:off x="19357326" y="4738185"/>
            <a:ext cx="3784369" cy="3718695"/>
            <a:chOff x="10329380" y="1674330"/>
            <a:chExt cx="2462882" cy="2420141"/>
          </a:xfrm>
        </p:grpSpPr>
        <p:graphicFrame>
          <p:nvGraphicFramePr>
            <p:cNvPr id="30" name="Chart 29">
              <a:extLst>
                <a:ext uri="{FF2B5EF4-FFF2-40B4-BE49-F238E27FC236}">
                  <a16:creationId xmlns:a16="http://schemas.microsoft.com/office/drawing/2014/main" id="{6B3FF388-2F93-49C9-8E6C-5FB96FA86508}"/>
                </a:ext>
              </a:extLst>
            </p:cNvPr>
            <p:cNvGraphicFramePr/>
            <p:nvPr>
              <p:extLst>
                <p:ext uri="{D42A27DB-BD31-4B8C-83A1-F6EECF244321}">
                  <p14:modId xmlns:p14="http://schemas.microsoft.com/office/powerpoint/2010/main" val="4108284530"/>
                </p:ext>
              </p:extLst>
            </p:nvPr>
          </p:nvGraphicFramePr>
          <p:xfrm>
            <a:off x="10329380" y="1674330"/>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31" name="Rectangle 30">
              <a:extLst>
                <a:ext uri="{FF2B5EF4-FFF2-40B4-BE49-F238E27FC236}">
                  <a16:creationId xmlns:a16="http://schemas.microsoft.com/office/drawing/2014/main" id="{EA9C3E9A-14FE-410B-AC7C-31E43A45021A}"/>
                </a:ext>
              </a:extLst>
            </p:cNvPr>
            <p:cNvSpPr/>
            <p:nvPr/>
          </p:nvSpPr>
          <p:spPr>
            <a:xfrm>
              <a:off x="10894675" y="2556750"/>
              <a:ext cx="1235406" cy="660997"/>
            </a:xfrm>
            <a:prstGeom prst="rect">
              <a:avLst/>
            </a:prstGeom>
          </p:spPr>
          <p:txBody>
            <a:bodyPr wrap="none" anchor="ctr">
              <a:spAutoFit/>
            </a:bodyPr>
            <a:lstStyle/>
            <a:p>
              <a:pPr algn="ctr"/>
              <a:r>
                <a:rPr lang="en-US" sz="6000" b="1" spc="-150" dirty="0">
                  <a:solidFill>
                    <a:srgbClr val="56C2B4"/>
                  </a:solidFill>
                </a:rPr>
                <a:t>7.6%</a:t>
              </a:r>
            </a:p>
          </p:txBody>
        </p:sp>
      </p:grpSp>
      <p:sp>
        <p:nvSpPr>
          <p:cNvPr id="68" name="TextBox 67">
            <a:extLst>
              <a:ext uri="{FF2B5EF4-FFF2-40B4-BE49-F238E27FC236}">
                <a16:creationId xmlns:a16="http://schemas.microsoft.com/office/drawing/2014/main" id="{9E5AE4DA-8F10-45A6-A632-325DE27E52AF}"/>
              </a:ext>
            </a:extLst>
          </p:cNvPr>
          <p:cNvSpPr txBox="1"/>
          <p:nvPr/>
        </p:nvSpPr>
        <p:spPr>
          <a:xfrm>
            <a:off x="18965143" y="8750427"/>
            <a:ext cx="4844757" cy="2062103"/>
          </a:xfrm>
          <a:prstGeom prst="rect">
            <a:avLst/>
          </a:prstGeom>
          <a:noFill/>
        </p:spPr>
        <p:txBody>
          <a:bodyPr wrap="square" rtlCol="0">
            <a:spAutoFit/>
          </a:bodyPr>
          <a:lstStyle/>
          <a:p>
            <a:pPr algn="ctr"/>
            <a:r>
              <a:rPr lang="en-US" sz="3200" dirty="0"/>
              <a:t>of </a:t>
            </a:r>
            <a:r>
              <a:rPr lang="en-US" sz="3200" b="1" dirty="0"/>
              <a:t>adults age 26 and older</a:t>
            </a:r>
            <a:r>
              <a:rPr lang="en-US" sz="3200" dirty="0"/>
              <a:t> met criteria for substance use disorder in the past year.</a:t>
            </a:r>
            <a:endParaRPr lang="en-US" sz="3200" baseline="30000" dirty="0"/>
          </a:p>
        </p:txBody>
      </p:sp>
      <p:sp>
        <p:nvSpPr>
          <p:cNvPr id="15" name="TextBox 14">
            <a:extLst>
              <a:ext uri="{FF2B5EF4-FFF2-40B4-BE49-F238E27FC236}">
                <a16:creationId xmlns:a16="http://schemas.microsoft.com/office/drawing/2014/main" id="{979245AB-B344-4AA0-A27E-D2A1A0D13F36}"/>
              </a:ext>
            </a:extLst>
          </p:cNvPr>
          <p:cNvSpPr txBox="1"/>
          <p:nvPr/>
        </p:nvSpPr>
        <p:spPr>
          <a:xfrm>
            <a:off x="16194119" y="13087585"/>
            <a:ext cx="8063634" cy="400110"/>
          </a:xfrm>
          <a:prstGeom prst="rect">
            <a:avLst/>
          </a:prstGeom>
          <a:noFill/>
        </p:spPr>
        <p:txBody>
          <a:bodyPr wrap="square" rtlCol="0">
            <a:spAutoFit/>
          </a:bodyPr>
          <a:lstStyle/>
          <a:p>
            <a:pPr algn="r"/>
            <a:r>
              <a:rPr lang="en-US" sz="2000" spc="-150" dirty="0">
                <a:solidFill>
                  <a:srgbClr val="33756A"/>
                </a:solidFill>
              </a:rPr>
              <a:t>National Survey on Drug Use and Health (NSDUH), 2015-2016</a:t>
            </a:r>
          </a:p>
        </p:txBody>
      </p:sp>
    </p:spTree>
    <p:extLst>
      <p:ext uri="{BB962C8B-B14F-4D97-AF65-F5344CB8AC3E}">
        <p14:creationId xmlns:p14="http://schemas.microsoft.com/office/powerpoint/2010/main" val="35953094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heel(1)">
                                      <p:cBhvr>
                                        <p:cTn id="11" dur="1000"/>
                                        <p:tgtEl>
                                          <p:spTgt spid="2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2000"/>
                                        <p:tgtEl>
                                          <p:spTgt spid="79"/>
                                        </p:tgtEl>
                                      </p:cBhvr>
                                    </p:animEffect>
                                  </p:childTnLst>
                                </p:cTn>
                              </p:par>
                            </p:childTnLst>
                          </p:cTn>
                        </p:par>
                        <p:par>
                          <p:cTn id="16" fill="hold">
                            <p:stCondLst>
                              <p:cond delay="3500"/>
                            </p:stCondLst>
                            <p:childTnLst>
                              <p:par>
                                <p:cTn id="17" presetID="21" presetClass="entr" presetSubtype="1"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heel(1)">
                                      <p:cBhvr>
                                        <p:cTn id="19" dur="1000"/>
                                        <p:tgtEl>
                                          <p:spTgt spid="29"/>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2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6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C973F8-739F-4D42-A32F-7A178D544A61}"/>
              </a:ext>
            </a:extLst>
          </p:cNvPr>
          <p:cNvPicPr>
            <a:picLocks noChangeAspect="1"/>
          </p:cNvPicPr>
          <p:nvPr/>
        </p:nvPicPr>
        <p:blipFill rotWithShape="1">
          <a:blip r:embed="rId2">
            <a:extLst>
              <a:ext uri="{28A0092B-C50C-407E-A947-70E740481C1C}">
                <a14:useLocalDpi xmlns:a14="http://schemas.microsoft.com/office/drawing/2010/main" val="0"/>
              </a:ext>
            </a:extLst>
          </a:blip>
          <a:srcRect t="38456"/>
          <a:stretch/>
        </p:blipFill>
        <p:spPr>
          <a:xfrm>
            <a:off x="-1" y="-168442"/>
            <a:ext cx="24379239" cy="12880096"/>
          </a:xfrm>
          <a:prstGeom prst="rect">
            <a:avLst/>
          </a:prstGeom>
        </p:spPr>
      </p:pic>
      <p:sp>
        <p:nvSpPr>
          <p:cNvPr id="7" name="Isosceles Triangle 6">
            <a:extLst>
              <a:ext uri="{FF2B5EF4-FFF2-40B4-BE49-F238E27FC236}">
                <a16:creationId xmlns:a16="http://schemas.microsoft.com/office/drawing/2014/main" id="{4674075E-5EA9-4BBA-AE9F-2AC1854283EA}"/>
              </a:ext>
            </a:extLst>
          </p:cNvPr>
          <p:cNvSpPr/>
          <p:nvPr/>
        </p:nvSpPr>
        <p:spPr>
          <a:xfrm rot="16200000">
            <a:off x="15788511" y="4053946"/>
            <a:ext cx="9199802" cy="7930864"/>
          </a:xfrm>
          <a:prstGeom prst="triangle">
            <a:avLst/>
          </a:prstGeom>
          <a:solidFill>
            <a:srgbClr val="33756A">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B7F02B-C945-4753-87B5-BC8FAE158C30}"/>
              </a:ext>
            </a:extLst>
          </p:cNvPr>
          <p:cNvSpPr/>
          <p:nvPr/>
        </p:nvSpPr>
        <p:spPr>
          <a:xfrm>
            <a:off x="-1" y="0"/>
            <a:ext cx="28678909" cy="13716000"/>
          </a:xfrm>
          <a:custGeom>
            <a:avLst/>
            <a:gdLst>
              <a:gd name="connsiteX0" fmla="*/ 0 w 24379238"/>
              <a:gd name="connsiteY0" fmla="*/ 0 h 16334509"/>
              <a:gd name="connsiteX1" fmla="*/ 24379238 w 24379238"/>
              <a:gd name="connsiteY1" fmla="*/ 0 h 16334509"/>
              <a:gd name="connsiteX2" fmla="*/ 24379238 w 24379238"/>
              <a:gd name="connsiteY2" fmla="*/ 16334509 h 16334509"/>
              <a:gd name="connsiteX3" fmla="*/ 0 w 24379238"/>
              <a:gd name="connsiteY3" fmla="*/ 16334509 h 16334509"/>
              <a:gd name="connsiteX4" fmla="*/ 0 w 24379238"/>
              <a:gd name="connsiteY4" fmla="*/ 0 h 16334509"/>
              <a:gd name="connsiteX0" fmla="*/ 0 w 24379238"/>
              <a:gd name="connsiteY0" fmla="*/ 0 h 16334509"/>
              <a:gd name="connsiteX1" fmla="*/ 11723110 w 24379238"/>
              <a:gd name="connsiteY1" fmla="*/ 7772400 h 16334509"/>
              <a:gd name="connsiteX2" fmla="*/ 24379238 w 24379238"/>
              <a:gd name="connsiteY2" fmla="*/ 16334509 h 16334509"/>
              <a:gd name="connsiteX3" fmla="*/ 0 w 24379238"/>
              <a:gd name="connsiteY3" fmla="*/ 16334509 h 16334509"/>
              <a:gd name="connsiteX4" fmla="*/ 0 w 24379238"/>
              <a:gd name="connsiteY4" fmla="*/ 0 h 1633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9238" h="16334509">
                <a:moveTo>
                  <a:pt x="0" y="0"/>
                </a:moveTo>
                <a:lnTo>
                  <a:pt x="11723110" y="7772400"/>
                </a:lnTo>
                <a:lnTo>
                  <a:pt x="24379238" y="16334509"/>
                </a:lnTo>
                <a:lnTo>
                  <a:pt x="0" y="16334509"/>
                </a:lnTo>
                <a:lnTo>
                  <a:pt x="0" y="0"/>
                </a:lnTo>
                <a:close/>
              </a:path>
            </a:pathLst>
          </a:cu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56C2B4"/>
                </a:solidFill>
              </a:rPr>
              <a:t> </a:t>
            </a:r>
          </a:p>
        </p:txBody>
      </p:sp>
      <p:sp>
        <p:nvSpPr>
          <p:cNvPr id="12" name="TextBox 11">
            <a:extLst>
              <a:ext uri="{FF2B5EF4-FFF2-40B4-BE49-F238E27FC236}">
                <a16:creationId xmlns:a16="http://schemas.microsoft.com/office/drawing/2014/main" id="{C1C3D640-AD14-4C6D-AED8-DC3A6DD438A7}"/>
              </a:ext>
            </a:extLst>
          </p:cNvPr>
          <p:cNvSpPr txBox="1"/>
          <p:nvPr/>
        </p:nvSpPr>
        <p:spPr>
          <a:xfrm>
            <a:off x="2833649" y="8080337"/>
            <a:ext cx="14297990" cy="1938992"/>
          </a:xfrm>
          <a:prstGeom prst="rect">
            <a:avLst/>
          </a:prstGeom>
          <a:noFill/>
        </p:spPr>
        <p:txBody>
          <a:bodyPr wrap="square" rtlCol="0">
            <a:spAutoFit/>
          </a:bodyPr>
          <a:lstStyle/>
          <a:p>
            <a:r>
              <a:rPr lang="en-US" sz="1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Prevention Works</a:t>
            </a:r>
            <a:endParaRPr lang="en-US" sz="120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8" name="Graphic 7">
            <a:extLst>
              <a:ext uri="{FF2B5EF4-FFF2-40B4-BE49-F238E27FC236}">
                <a16:creationId xmlns:a16="http://schemas.microsoft.com/office/drawing/2014/main" id="{1E55C6D2-7E5F-4A7A-9D5A-561DCBB5FA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224" y="8368747"/>
            <a:ext cx="1977559" cy="1183717"/>
          </a:xfrm>
          <a:prstGeom prst="rect">
            <a:avLst/>
          </a:prstGeom>
        </p:spPr>
      </p:pic>
    </p:spTree>
    <p:extLst>
      <p:ext uri="{BB962C8B-B14F-4D97-AF65-F5344CB8AC3E}">
        <p14:creationId xmlns:p14="http://schemas.microsoft.com/office/powerpoint/2010/main" val="54621863"/>
      </p:ext>
    </p:extLst>
  </p:cSld>
  <p:clrMapOvr>
    <a:masterClrMapping/>
  </p:clrMapOvr>
  <p:transition spd="slow" advClick="0">
    <p:random/>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D22C68E-954F-4C8C-BE15-A4F2E3AFB76E}"/>
              </a:ext>
            </a:extLst>
          </p:cNvPr>
          <p:cNvGrpSpPr/>
          <p:nvPr/>
        </p:nvGrpSpPr>
        <p:grpSpPr>
          <a:xfrm>
            <a:off x="6765710" y="4454204"/>
            <a:ext cx="3619195" cy="3559496"/>
            <a:chOff x="5090237" y="1746225"/>
            <a:chExt cx="2754217" cy="2655800"/>
          </a:xfrm>
        </p:grpSpPr>
        <p:sp>
          <p:nvSpPr>
            <p:cNvPr id="23" name="TextBox 22">
              <a:extLst>
                <a:ext uri="{FF2B5EF4-FFF2-40B4-BE49-F238E27FC236}">
                  <a16:creationId xmlns:a16="http://schemas.microsoft.com/office/drawing/2014/main" id="{D15620C2-174A-4B11-87DF-9C7DADA12A42}"/>
                </a:ext>
              </a:extLst>
            </p:cNvPr>
            <p:cNvSpPr txBox="1"/>
            <p:nvPr/>
          </p:nvSpPr>
          <p:spPr>
            <a:xfrm rot="18589849">
              <a:off x="5159338" y="1716909"/>
              <a:ext cx="2616015" cy="2754217"/>
            </a:xfrm>
            <a:prstGeom prst="rect">
              <a:avLst/>
            </a:prstGeom>
            <a:noFill/>
          </p:spPr>
          <p:txBody>
            <a:bodyPr wrap="square" rtlCol="0">
              <a:prstTxWarp prst="textArchUp">
                <a:avLst>
                  <a:gd name="adj" fmla="val 9708209"/>
                </a:avLst>
              </a:prstTxWarp>
              <a:spAutoFit/>
            </a:bodyPr>
            <a:lstStyle/>
            <a:p>
              <a:pPr algn="ctr"/>
              <a:r>
                <a:rPr lang="en-US" sz="2400" b="1" spc="-150" dirty="0">
                  <a:solidFill>
                    <a:schemeClr val="bg1">
                      <a:lumMod val="50000"/>
                    </a:schemeClr>
                  </a:solidFill>
                </a:rPr>
                <a:t>binge alcohol use</a:t>
              </a:r>
            </a:p>
          </p:txBody>
        </p:sp>
        <p:graphicFrame>
          <p:nvGraphicFramePr>
            <p:cNvPr id="21" name="Chart 20">
              <a:extLst>
                <a:ext uri="{FF2B5EF4-FFF2-40B4-BE49-F238E27FC236}">
                  <a16:creationId xmlns:a16="http://schemas.microsoft.com/office/drawing/2014/main" id="{D9A1AB13-EAF0-4D6A-9FD5-DFA1EF658D37}"/>
                </a:ext>
              </a:extLst>
            </p:cNvPr>
            <p:cNvGraphicFramePr/>
            <p:nvPr>
              <p:extLst>
                <p:ext uri="{D42A27DB-BD31-4B8C-83A1-F6EECF244321}">
                  <p14:modId xmlns:p14="http://schemas.microsoft.com/office/powerpoint/2010/main" val="2182557426"/>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2"/>
            </a:graphicData>
          </a:graphic>
        </p:graphicFrame>
        <p:sp>
          <p:nvSpPr>
            <p:cNvPr id="26" name="Rectangle 25">
              <a:extLst>
                <a:ext uri="{FF2B5EF4-FFF2-40B4-BE49-F238E27FC236}">
                  <a16:creationId xmlns:a16="http://schemas.microsoft.com/office/drawing/2014/main" id="{8D0F2548-5D8A-4974-A89F-AFC459A8E29A}"/>
                </a:ext>
              </a:extLst>
            </p:cNvPr>
            <p:cNvSpPr/>
            <p:nvPr/>
          </p:nvSpPr>
          <p:spPr>
            <a:xfrm>
              <a:off x="5887068" y="2737541"/>
              <a:ext cx="1015229" cy="486769"/>
            </a:xfrm>
            <a:prstGeom prst="rect">
              <a:avLst/>
            </a:prstGeom>
          </p:spPr>
          <p:txBody>
            <a:bodyPr wrap="none" anchor="ctr">
              <a:spAutoFit/>
            </a:bodyPr>
            <a:lstStyle/>
            <a:p>
              <a:pPr algn="ctr"/>
              <a:r>
                <a:rPr lang="en-US" sz="4800" b="1" spc="-150" dirty="0">
                  <a:solidFill>
                    <a:srgbClr val="56C2B4"/>
                  </a:solidFill>
                </a:rPr>
                <a:t>35.2</a:t>
              </a:r>
              <a:r>
                <a:rPr lang="en-US" sz="3600" b="1" spc="-150" dirty="0">
                  <a:solidFill>
                    <a:srgbClr val="56C2B4"/>
                  </a:solidFill>
                </a:rPr>
                <a:t>%</a:t>
              </a:r>
            </a:p>
          </p:txBody>
        </p:sp>
        <p:sp>
          <p:nvSpPr>
            <p:cNvPr id="28" name="Freeform 10110">
              <a:extLst>
                <a:ext uri="{FF2B5EF4-FFF2-40B4-BE49-F238E27FC236}">
                  <a16:creationId xmlns:a16="http://schemas.microsoft.com/office/drawing/2014/main" id="{2FE38F46-AE0D-4C23-8E5D-D4484FE3D1E2}"/>
                </a:ext>
              </a:extLst>
            </p:cNvPr>
            <p:cNvSpPr>
              <a:spLocks noEditPoints="1"/>
            </p:cNvSpPr>
            <p:nvPr/>
          </p:nvSpPr>
          <p:spPr bwMode="auto">
            <a:xfrm>
              <a:off x="7033528" y="1746225"/>
              <a:ext cx="282575" cy="417512"/>
            </a:xfrm>
            <a:custGeom>
              <a:avLst/>
              <a:gdLst>
                <a:gd name="T0" fmla="*/ 604 w 1423"/>
                <a:gd name="T1" fmla="*/ 249 h 2106"/>
                <a:gd name="T2" fmla="*/ 458 w 1423"/>
                <a:gd name="T3" fmla="*/ 311 h 2106"/>
                <a:gd name="T4" fmla="*/ 343 w 1423"/>
                <a:gd name="T5" fmla="*/ 414 h 2106"/>
                <a:gd name="T6" fmla="*/ 267 w 1423"/>
                <a:gd name="T7" fmla="*/ 549 h 2106"/>
                <a:gd name="T8" fmla="*/ 239 w 1423"/>
                <a:gd name="T9" fmla="*/ 707 h 2106"/>
                <a:gd name="T10" fmla="*/ 267 w 1423"/>
                <a:gd name="T11" fmla="*/ 866 h 2106"/>
                <a:gd name="T12" fmla="*/ 343 w 1423"/>
                <a:gd name="T13" fmla="*/ 1002 h 2106"/>
                <a:gd name="T14" fmla="*/ 458 w 1423"/>
                <a:gd name="T15" fmla="*/ 1105 h 2106"/>
                <a:gd name="T16" fmla="*/ 604 w 1423"/>
                <a:gd name="T17" fmla="*/ 1166 h 2106"/>
                <a:gd name="T18" fmla="*/ 767 w 1423"/>
                <a:gd name="T19" fmla="*/ 1175 h 2106"/>
                <a:gd name="T20" fmla="*/ 920 w 1423"/>
                <a:gd name="T21" fmla="*/ 1130 h 2106"/>
                <a:gd name="T22" fmla="*/ 1047 w 1423"/>
                <a:gd name="T23" fmla="*/ 1039 h 2106"/>
                <a:gd name="T24" fmla="*/ 1137 w 1423"/>
                <a:gd name="T25" fmla="*/ 914 h 2106"/>
                <a:gd name="T26" fmla="*/ 1182 w 1423"/>
                <a:gd name="T27" fmla="*/ 762 h 2106"/>
                <a:gd name="T28" fmla="*/ 1172 w 1423"/>
                <a:gd name="T29" fmla="*/ 600 h 2106"/>
                <a:gd name="T30" fmla="*/ 1112 w 1423"/>
                <a:gd name="T31" fmla="*/ 455 h 2106"/>
                <a:gd name="T32" fmla="*/ 1008 w 1423"/>
                <a:gd name="T33" fmla="*/ 340 h 2106"/>
                <a:gd name="T34" fmla="*/ 872 w 1423"/>
                <a:gd name="T35" fmla="*/ 265 h 2106"/>
                <a:gd name="T36" fmla="*/ 713 w 1423"/>
                <a:gd name="T37" fmla="*/ 237 h 2106"/>
                <a:gd name="T38" fmla="*/ 847 w 1423"/>
                <a:gd name="T39" fmla="*/ 13 h 2106"/>
                <a:gd name="T40" fmla="*/ 1034 w 1423"/>
                <a:gd name="T41" fmla="*/ 76 h 2106"/>
                <a:gd name="T42" fmla="*/ 1192 w 1423"/>
                <a:gd name="T43" fmla="*/ 185 h 2106"/>
                <a:gd name="T44" fmla="*/ 1316 w 1423"/>
                <a:gd name="T45" fmla="*/ 332 h 2106"/>
                <a:gd name="T46" fmla="*/ 1396 w 1423"/>
                <a:gd name="T47" fmla="*/ 509 h 2106"/>
                <a:gd name="T48" fmla="*/ 1423 w 1423"/>
                <a:gd name="T49" fmla="*/ 707 h 2106"/>
                <a:gd name="T50" fmla="*/ 1398 w 1423"/>
                <a:gd name="T51" fmla="*/ 899 h 2106"/>
                <a:gd name="T52" fmla="*/ 1323 w 1423"/>
                <a:gd name="T53" fmla="*/ 1070 h 2106"/>
                <a:gd name="T54" fmla="*/ 1208 w 1423"/>
                <a:gd name="T55" fmla="*/ 1215 h 2106"/>
                <a:gd name="T56" fmla="*/ 1058 w 1423"/>
                <a:gd name="T57" fmla="*/ 1326 h 2106"/>
                <a:gd name="T58" fmla="*/ 883 w 1423"/>
                <a:gd name="T59" fmla="*/ 1394 h 2106"/>
                <a:gd name="T60" fmla="*/ 1015 w 1423"/>
                <a:gd name="T61" fmla="*/ 1617 h 2106"/>
                <a:gd name="T62" fmla="*/ 1090 w 1423"/>
                <a:gd name="T63" fmla="*/ 1643 h 2106"/>
                <a:gd name="T64" fmla="*/ 1132 w 1423"/>
                <a:gd name="T65" fmla="*/ 1708 h 2106"/>
                <a:gd name="T66" fmla="*/ 1123 w 1423"/>
                <a:gd name="T67" fmla="*/ 1788 h 2106"/>
                <a:gd name="T68" fmla="*/ 1067 w 1423"/>
                <a:gd name="T69" fmla="*/ 1842 h 2106"/>
                <a:gd name="T70" fmla="*/ 819 w 1423"/>
                <a:gd name="T71" fmla="*/ 1854 h 2106"/>
                <a:gd name="T72" fmla="*/ 807 w 1423"/>
                <a:gd name="T73" fmla="*/ 2039 h 2106"/>
                <a:gd name="T74" fmla="*/ 753 w 1423"/>
                <a:gd name="T75" fmla="*/ 2093 h 2106"/>
                <a:gd name="T76" fmla="*/ 673 w 1423"/>
                <a:gd name="T77" fmla="*/ 2102 h 2106"/>
                <a:gd name="T78" fmla="*/ 607 w 1423"/>
                <a:gd name="T79" fmla="*/ 2062 h 2106"/>
                <a:gd name="T80" fmla="*/ 580 w 1423"/>
                <a:gd name="T81" fmla="*/ 1987 h 2106"/>
                <a:gd name="T82" fmla="*/ 366 w 1423"/>
                <a:gd name="T83" fmla="*/ 1851 h 2106"/>
                <a:gd name="T84" fmla="*/ 300 w 1423"/>
                <a:gd name="T85" fmla="*/ 1810 h 2106"/>
                <a:gd name="T86" fmla="*/ 275 w 1423"/>
                <a:gd name="T87" fmla="*/ 1736 h 2106"/>
                <a:gd name="T88" fmla="*/ 300 w 1423"/>
                <a:gd name="T89" fmla="*/ 1661 h 2106"/>
                <a:gd name="T90" fmla="*/ 366 w 1423"/>
                <a:gd name="T91" fmla="*/ 1620 h 2106"/>
                <a:gd name="T92" fmla="*/ 580 w 1423"/>
                <a:gd name="T93" fmla="*/ 1403 h 2106"/>
                <a:gd name="T94" fmla="*/ 405 w 1423"/>
                <a:gd name="T95" fmla="*/ 1345 h 2106"/>
                <a:gd name="T96" fmla="*/ 252 w 1423"/>
                <a:gd name="T97" fmla="*/ 1247 h 2106"/>
                <a:gd name="T98" fmla="*/ 130 w 1423"/>
                <a:gd name="T99" fmla="*/ 1114 h 2106"/>
                <a:gd name="T100" fmla="*/ 44 w 1423"/>
                <a:gd name="T101" fmla="*/ 954 h 2106"/>
                <a:gd name="T102" fmla="*/ 3 w 1423"/>
                <a:gd name="T103" fmla="*/ 771 h 2106"/>
                <a:gd name="T104" fmla="*/ 13 w 1423"/>
                <a:gd name="T105" fmla="*/ 574 h 2106"/>
                <a:gd name="T106" fmla="*/ 77 w 1423"/>
                <a:gd name="T107" fmla="*/ 388 h 2106"/>
                <a:gd name="T108" fmla="*/ 187 w 1423"/>
                <a:gd name="T109" fmla="*/ 230 h 2106"/>
                <a:gd name="T110" fmla="*/ 334 w 1423"/>
                <a:gd name="T111" fmla="*/ 108 h 2106"/>
                <a:gd name="T112" fmla="*/ 513 w 1423"/>
                <a:gd name="T113" fmla="*/ 28 h 2106"/>
                <a:gd name="T114" fmla="*/ 713 w 1423"/>
                <a:gd name="T115" fmla="*/ 0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3" h="2106">
                  <a:moveTo>
                    <a:pt x="713" y="237"/>
                  </a:moveTo>
                  <a:lnTo>
                    <a:pt x="657" y="240"/>
                  </a:lnTo>
                  <a:lnTo>
                    <a:pt x="604" y="249"/>
                  </a:lnTo>
                  <a:lnTo>
                    <a:pt x="553" y="265"/>
                  </a:lnTo>
                  <a:lnTo>
                    <a:pt x="505" y="285"/>
                  </a:lnTo>
                  <a:lnTo>
                    <a:pt x="458" y="311"/>
                  </a:lnTo>
                  <a:lnTo>
                    <a:pt x="416" y="340"/>
                  </a:lnTo>
                  <a:lnTo>
                    <a:pt x="377" y="375"/>
                  </a:lnTo>
                  <a:lnTo>
                    <a:pt x="343" y="414"/>
                  </a:lnTo>
                  <a:lnTo>
                    <a:pt x="313" y="455"/>
                  </a:lnTo>
                  <a:lnTo>
                    <a:pt x="287" y="501"/>
                  </a:lnTo>
                  <a:lnTo>
                    <a:pt x="267" y="549"/>
                  </a:lnTo>
                  <a:lnTo>
                    <a:pt x="251" y="600"/>
                  </a:lnTo>
                  <a:lnTo>
                    <a:pt x="242" y="653"/>
                  </a:lnTo>
                  <a:lnTo>
                    <a:pt x="239" y="707"/>
                  </a:lnTo>
                  <a:lnTo>
                    <a:pt x="242" y="762"/>
                  </a:lnTo>
                  <a:lnTo>
                    <a:pt x="251" y="815"/>
                  </a:lnTo>
                  <a:lnTo>
                    <a:pt x="267" y="866"/>
                  </a:lnTo>
                  <a:lnTo>
                    <a:pt x="287" y="914"/>
                  </a:lnTo>
                  <a:lnTo>
                    <a:pt x="313" y="959"/>
                  </a:lnTo>
                  <a:lnTo>
                    <a:pt x="343" y="1002"/>
                  </a:lnTo>
                  <a:lnTo>
                    <a:pt x="377" y="1039"/>
                  </a:lnTo>
                  <a:lnTo>
                    <a:pt x="416" y="1074"/>
                  </a:lnTo>
                  <a:lnTo>
                    <a:pt x="458" y="1105"/>
                  </a:lnTo>
                  <a:lnTo>
                    <a:pt x="505" y="1130"/>
                  </a:lnTo>
                  <a:lnTo>
                    <a:pt x="553" y="1151"/>
                  </a:lnTo>
                  <a:lnTo>
                    <a:pt x="604" y="1166"/>
                  </a:lnTo>
                  <a:lnTo>
                    <a:pt x="657" y="1175"/>
                  </a:lnTo>
                  <a:lnTo>
                    <a:pt x="713" y="1178"/>
                  </a:lnTo>
                  <a:lnTo>
                    <a:pt x="767" y="1175"/>
                  </a:lnTo>
                  <a:lnTo>
                    <a:pt x="820" y="1166"/>
                  </a:lnTo>
                  <a:lnTo>
                    <a:pt x="872" y="1151"/>
                  </a:lnTo>
                  <a:lnTo>
                    <a:pt x="920" y="1130"/>
                  </a:lnTo>
                  <a:lnTo>
                    <a:pt x="966" y="1105"/>
                  </a:lnTo>
                  <a:lnTo>
                    <a:pt x="1008" y="1074"/>
                  </a:lnTo>
                  <a:lnTo>
                    <a:pt x="1047" y="1039"/>
                  </a:lnTo>
                  <a:lnTo>
                    <a:pt x="1081" y="1002"/>
                  </a:lnTo>
                  <a:lnTo>
                    <a:pt x="1112" y="959"/>
                  </a:lnTo>
                  <a:lnTo>
                    <a:pt x="1137" y="914"/>
                  </a:lnTo>
                  <a:lnTo>
                    <a:pt x="1158" y="866"/>
                  </a:lnTo>
                  <a:lnTo>
                    <a:pt x="1172" y="815"/>
                  </a:lnTo>
                  <a:lnTo>
                    <a:pt x="1182" y="762"/>
                  </a:lnTo>
                  <a:lnTo>
                    <a:pt x="1185" y="707"/>
                  </a:lnTo>
                  <a:lnTo>
                    <a:pt x="1182" y="653"/>
                  </a:lnTo>
                  <a:lnTo>
                    <a:pt x="1172" y="600"/>
                  </a:lnTo>
                  <a:lnTo>
                    <a:pt x="1158" y="549"/>
                  </a:lnTo>
                  <a:lnTo>
                    <a:pt x="1137" y="501"/>
                  </a:lnTo>
                  <a:lnTo>
                    <a:pt x="1112" y="455"/>
                  </a:lnTo>
                  <a:lnTo>
                    <a:pt x="1081" y="414"/>
                  </a:lnTo>
                  <a:lnTo>
                    <a:pt x="1047" y="375"/>
                  </a:lnTo>
                  <a:lnTo>
                    <a:pt x="1008" y="340"/>
                  </a:lnTo>
                  <a:lnTo>
                    <a:pt x="966" y="311"/>
                  </a:lnTo>
                  <a:lnTo>
                    <a:pt x="920" y="285"/>
                  </a:lnTo>
                  <a:lnTo>
                    <a:pt x="872" y="265"/>
                  </a:lnTo>
                  <a:lnTo>
                    <a:pt x="820" y="249"/>
                  </a:lnTo>
                  <a:lnTo>
                    <a:pt x="767" y="240"/>
                  </a:lnTo>
                  <a:lnTo>
                    <a:pt x="713" y="237"/>
                  </a:lnTo>
                  <a:close/>
                  <a:moveTo>
                    <a:pt x="713" y="0"/>
                  </a:moveTo>
                  <a:lnTo>
                    <a:pt x="780" y="3"/>
                  </a:lnTo>
                  <a:lnTo>
                    <a:pt x="847" y="13"/>
                  </a:lnTo>
                  <a:lnTo>
                    <a:pt x="912" y="28"/>
                  </a:lnTo>
                  <a:lnTo>
                    <a:pt x="974" y="50"/>
                  </a:lnTo>
                  <a:lnTo>
                    <a:pt x="1034" y="76"/>
                  </a:lnTo>
                  <a:lnTo>
                    <a:pt x="1090" y="108"/>
                  </a:lnTo>
                  <a:lnTo>
                    <a:pt x="1142" y="144"/>
                  </a:lnTo>
                  <a:lnTo>
                    <a:pt x="1192" y="185"/>
                  </a:lnTo>
                  <a:lnTo>
                    <a:pt x="1238" y="230"/>
                  </a:lnTo>
                  <a:lnTo>
                    <a:pt x="1279" y="280"/>
                  </a:lnTo>
                  <a:lnTo>
                    <a:pt x="1316" y="332"/>
                  </a:lnTo>
                  <a:lnTo>
                    <a:pt x="1347" y="388"/>
                  </a:lnTo>
                  <a:lnTo>
                    <a:pt x="1374" y="447"/>
                  </a:lnTo>
                  <a:lnTo>
                    <a:pt x="1396" y="509"/>
                  </a:lnTo>
                  <a:lnTo>
                    <a:pt x="1411" y="574"/>
                  </a:lnTo>
                  <a:lnTo>
                    <a:pt x="1420" y="640"/>
                  </a:lnTo>
                  <a:lnTo>
                    <a:pt x="1423" y="707"/>
                  </a:lnTo>
                  <a:lnTo>
                    <a:pt x="1420" y="773"/>
                  </a:lnTo>
                  <a:lnTo>
                    <a:pt x="1412" y="837"/>
                  </a:lnTo>
                  <a:lnTo>
                    <a:pt x="1398" y="899"/>
                  </a:lnTo>
                  <a:lnTo>
                    <a:pt x="1377" y="959"/>
                  </a:lnTo>
                  <a:lnTo>
                    <a:pt x="1353" y="1016"/>
                  </a:lnTo>
                  <a:lnTo>
                    <a:pt x="1323" y="1070"/>
                  </a:lnTo>
                  <a:lnTo>
                    <a:pt x="1289" y="1122"/>
                  </a:lnTo>
                  <a:lnTo>
                    <a:pt x="1250" y="1171"/>
                  </a:lnTo>
                  <a:lnTo>
                    <a:pt x="1208" y="1215"/>
                  </a:lnTo>
                  <a:lnTo>
                    <a:pt x="1161" y="1257"/>
                  </a:lnTo>
                  <a:lnTo>
                    <a:pt x="1112" y="1293"/>
                  </a:lnTo>
                  <a:lnTo>
                    <a:pt x="1058" y="1326"/>
                  </a:lnTo>
                  <a:lnTo>
                    <a:pt x="1003" y="1353"/>
                  </a:lnTo>
                  <a:lnTo>
                    <a:pt x="943" y="1377"/>
                  </a:lnTo>
                  <a:lnTo>
                    <a:pt x="883" y="1394"/>
                  </a:lnTo>
                  <a:lnTo>
                    <a:pt x="819" y="1406"/>
                  </a:lnTo>
                  <a:lnTo>
                    <a:pt x="819" y="1617"/>
                  </a:lnTo>
                  <a:lnTo>
                    <a:pt x="1015" y="1617"/>
                  </a:lnTo>
                  <a:lnTo>
                    <a:pt x="1043" y="1620"/>
                  </a:lnTo>
                  <a:lnTo>
                    <a:pt x="1067" y="1629"/>
                  </a:lnTo>
                  <a:lnTo>
                    <a:pt x="1090" y="1643"/>
                  </a:lnTo>
                  <a:lnTo>
                    <a:pt x="1109" y="1661"/>
                  </a:lnTo>
                  <a:lnTo>
                    <a:pt x="1123" y="1684"/>
                  </a:lnTo>
                  <a:lnTo>
                    <a:pt x="1132" y="1708"/>
                  </a:lnTo>
                  <a:lnTo>
                    <a:pt x="1135" y="1736"/>
                  </a:lnTo>
                  <a:lnTo>
                    <a:pt x="1132" y="1763"/>
                  </a:lnTo>
                  <a:lnTo>
                    <a:pt x="1123" y="1788"/>
                  </a:lnTo>
                  <a:lnTo>
                    <a:pt x="1109" y="1810"/>
                  </a:lnTo>
                  <a:lnTo>
                    <a:pt x="1090" y="1828"/>
                  </a:lnTo>
                  <a:lnTo>
                    <a:pt x="1067" y="1842"/>
                  </a:lnTo>
                  <a:lnTo>
                    <a:pt x="1043" y="1851"/>
                  </a:lnTo>
                  <a:lnTo>
                    <a:pt x="1015" y="1854"/>
                  </a:lnTo>
                  <a:lnTo>
                    <a:pt x="819" y="1854"/>
                  </a:lnTo>
                  <a:lnTo>
                    <a:pt x="819" y="1987"/>
                  </a:lnTo>
                  <a:lnTo>
                    <a:pt x="816" y="2015"/>
                  </a:lnTo>
                  <a:lnTo>
                    <a:pt x="807" y="2039"/>
                  </a:lnTo>
                  <a:lnTo>
                    <a:pt x="794" y="2062"/>
                  </a:lnTo>
                  <a:lnTo>
                    <a:pt x="775" y="2080"/>
                  </a:lnTo>
                  <a:lnTo>
                    <a:pt x="753" y="2093"/>
                  </a:lnTo>
                  <a:lnTo>
                    <a:pt x="727" y="2102"/>
                  </a:lnTo>
                  <a:lnTo>
                    <a:pt x="700" y="2106"/>
                  </a:lnTo>
                  <a:lnTo>
                    <a:pt x="673" y="2102"/>
                  </a:lnTo>
                  <a:lnTo>
                    <a:pt x="647" y="2093"/>
                  </a:lnTo>
                  <a:lnTo>
                    <a:pt x="626" y="2080"/>
                  </a:lnTo>
                  <a:lnTo>
                    <a:pt x="607" y="2062"/>
                  </a:lnTo>
                  <a:lnTo>
                    <a:pt x="593" y="2039"/>
                  </a:lnTo>
                  <a:lnTo>
                    <a:pt x="583" y="2015"/>
                  </a:lnTo>
                  <a:lnTo>
                    <a:pt x="580" y="1987"/>
                  </a:lnTo>
                  <a:lnTo>
                    <a:pt x="580" y="1854"/>
                  </a:lnTo>
                  <a:lnTo>
                    <a:pt x="394" y="1854"/>
                  </a:lnTo>
                  <a:lnTo>
                    <a:pt x="366" y="1851"/>
                  </a:lnTo>
                  <a:lnTo>
                    <a:pt x="341" y="1842"/>
                  </a:lnTo>
                  <a:lnTo>
                    <a:pt x="319" y="1828"/>
                  </a:lnTo>
                  <a:lnTo>
                    <a:pt x="300" y="1810"/>
                  </a:lnTo>
                  <a:lnTo>
                    <a:pt x="287" y="1788"/>
                  </a:lnTo>
                  <a:lnTo>
                    <a:pt x="278" y="1763"/>
                  </a:lnTo>
                  <a:lnTo>
                    <a:pt x="275" y="1736"/>
                  </a:lnTo>
                  <a:lnTo>
                    <a:pt x="278" y="1708"/>
                  </a:lnTo>
                  <a:lnTo>
                    <a:pt x="287" y="1684"/>
                  </a:lnTo>
                  <a:lnTo>
                    <a:pt x="300" y="1661"/>
                  </a:lnTo>
                  <a:lnTo>
                    <a:pt x="319" y="1643"/>
                  </a:lnTo>
                  <a:lnTo>
                    <a:pt x="341" y="1630"/>
                  </a:lnTo>
                  <a:lnTo>
                    <a:pt x="366" y="1620"/>
                  </a:lnTo>
                  <a:lnTo>
                    <a:pt x="394" y="1617"/>
                  </a:lnTo>
                  <a:lnTo>
                    <a:pt x="580" y="1617"/>
                  </a:lnTo>
                  <a:lnTo>
                    <a:pt x="580" y="1403"/>
                  </a:lnTo>
                  <a:lnTo>
                    <a:pt x="520" y="1389"/>
                  </a:lnTo>
                  <a:lnTo>
                    <a:pt x="461" y="1370"/>
                  </a:lnTo>
                  <a:lnTo>
                    <a:pt x="405" y="1345"/>
                  </a:lnTo>
                  <a:lnTo>
                    <a:pt x="351" y="1317"/>
                  </a:lnTo>
                  <a:lnTo>
                    <a:pt x="300" y="1284"/>
                  </a:lnTo>
                  <a:lnTo>
                    <a:pt x="252" y="1247"/>
                  </a:lnTo>
                  <a:lnTo>
                    <a:pt x="208" y="1207"/>
                  </a:lnTo>
                  <a:lnTo>
                    <a:pt x="167" y="1162"/>
                  </a:lnTo>
                  <a:lnTo>
                    <a:pt x="130" y="1114"/>
                  </a:lnTo>
                  <a:lnTo>
                    <a:pt x="97" y="1063"/>
                  </a:lnTo>
                  <a:lnTo>
                    <a:pt x="69" y="1010"/>
                  </a:lnTo>
                  <a:lnTo>
                    <a:pt x="44" y="954"/>
                  </a:lnTo>
                  <a:lnTo>
                    <a:pt x="26" y="895"/>
                  </a:lnTo>
                  <a:lnTo>
                    <a:pt x="11" y="835"/>
                  </a:lnTo>
                  <a:lnTo>
                    <a:pt x="3" y="771"/>
                  </a:lnTo>
                  <a:lnTo>
                    <a:pt x="0" y="707"/>
                  </a:lnTo>
                  <a:lnTo>
                    <a:pt x="3" y="640"/>
                  </a:lnTo>
                  <a:lnTo>
                    <a:pt x="13" y="574"/>
                  </a:lnTo>
                  <a:lnTo>
                    <a:pt x="29" y="509"/>
                  </a:lnTo>
                  <a:lnTo>
                    <a:pt x="50" y="447"/>
                  </a:lnTo>
                  <a:lnTo>
                    <a:pt x="77" y="388"/>
                  </a:lnTo>
                  <a:lnTo>
                    <a:pt x="109" y="332"/>
                  </a:lnTo>
                  <a:lnTo>
                    <a:pt x="146" y="280"/>
                  </a:lnTo>
                  <a:lnTo>
                    <a:pt x="187" y="230"/>
                  </a:lnTo>
                  <a:lnTo>
                    <a:pt x="232" y="185"/>
                  </a:lnTo>
                  <a:lnTo>
                    <a:pt x="282" y="144"/>
                  </a:lnTo>
                  <a:lnTo>
                    <a:pt x="334" y="108"/>
                  </a:lnTo>
                  <a:lnTo>
                    <a:pt x="391" y="76"/>
                  </a:lnTo>
                  <a:lnTo>
                    <a:pt x="450" y="50"/>
                  </a:lnTo>
                  <a:lnTo>
                    <a:pt x="513" y="28"/>
                  </a:lnTo>
                  <a:lnTo>
                    <a:pt x="577" y="13"/>
                  </a:lnTo>
                  <a:lnTo>
                    <a:pt x="644" y="3"/>
                  </a:lnTo>
                  <a:lnTo>
                    <a:pt x="71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8" name="Group 47">
            <a:extLst>
              <a:ext uri="{FF2B5EF4-FFF2-40B4-BE49-F238E27FC236}">
                <a16:creationId xmlns:a16="http://schemas.microsoft.com/office/drawing/2014/main" id="{09C0390A-6A6E-4B11-85C2-94116E051018}"/>
              </a:ext>
            </a:extLst>
          </p:cNvPr>
          <p:cNvGrpSpPr/>
          <p:nvPr/>
        </p:nvGrpSpPr>
        <p:grpSpPr>
          <a:xfrm>
            <a:off x="11007509" y="4487218"/>
            <a:ext cx="3619196" cy="3526482"/>
            <a:chOff x="5090237" y="1770857"/>
            <a:chExt cx="2754217" cy="2631168"/>
          </a:xfrm>
        </p:grpSpPr>
        <p:sp>
          <p:nvSpPr>
            <p:cNvPr id="49" name="TextBox 48">
              <a:extLst>
                <a:ext uri="{FF2B5EF4-FFF2-40B4-BE49-F238E27FC236}">
                  <a16:creationId xmlns:a16="http://schemas.microsoft.com/office/drawing/2014/main" id="{07D75EA7-757A-435E-89F3-058476D2E3C5}"/>
                </a:ext>
              </a:extLst>
            </p:cNvPr>
            <p:cNvSpPr txBox="1"/>
            <p:nvPr/>
          </p:nvSpPr>
          <p:spPr>
            <a:xfrm rot="18589849">
              <a:off x="5159338" y="1716909"/>
              <a:ext cx="2616015" cy="2754217"/>
            </a:xfrm>
            <a:prstGeom prst="rect">
              <a:avLst/>
            </a:prstGeom>
            <a:noFill/>
          </p:spPr>
          <p:txBody>
            <a:bodyPr wrap="square" rtlCol="0">
              <a:prstTxWarp prst="textArchUp">
                <a:avLst>
                  <a:gd name="adj" fmla="val 9708209"/>
                </a:avLst>
              </a:prstTxWarp>
              <a:spAutoFit/>
            </a:bodyPr>
            <a:lstStyle/>
            <a:p>
              <a:pPr algn="ctr"/>
              <a:r>
                <a:rPr lang="en-US" sz="2400" b="1" spc="-150" dirty="0">
                  <a:solidFill>
                    <a:schemeClr val="bg1">
                      <a:lumMod val="50000"/>
                    </a:schemeClr>
                  </a:solidFill>
                </a:rPr>
                <a:t>tobacco</a:t>
              </a:r>
            </a:p>
          </p:txBody>
        </p:sp>
        <p:graphicFrame>
          <p:nvGraphicFramePr>
            <p:cNvPr id="50" name="Chart 49">
              <a:extLst>
                <a:ext uri="{FF2B5EF4-FFF2-40B4-BE49-F238E27FC236}">
                  <a16:creationId xmlns:a16="http://schemas.microsoft.com/office/drawing/2014/main" id="{136D3AD0-79B8-472B-9F07-8690EBEDB290}"/>
                </a:ext>
              </a:extLst>
            </p:cNvPr>
            <p:cNvGraphicFramePr/>
            <p:nvPr>
              <p:extLst>
                <p:ext uri="{D42A27DB-BD31-4B8C-83A1-F6EECF244321}">
                  <p14:modId xmlns:p14="http://schemas.microsoft.com/office/powerpoint/2010/main" val="808523347"/>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3"/>
            </a:graphicData>
          </a:graphic>
        </p:graphicFrame>
        <p:sp>
          <p:nvSpPr>
            <p:cNvPr id="51" name="Rectangle 50">
              <a:extLst>
                <a:ext uri="{FF2B5EF4-FFF2-40B4-BE49-F238E27FC236}">
                  <a16:creationId xmlns:a16="http://schemas.microsoft.com/office/drawing/2014/main" id="{1347EB79-552B-4F3A-817C-54D2AC8D3BE8}"/>
                </a:ext>
              </a:extLst>
            </p:cNvPr>
            <p:cNvSpPr/>
            <p:nvPr/>
          </p:nvSpPr>
          <p:spPr>
            <a:xfrm>
              <a:off x="5887070" y="2737541"/>
              <a:ext cx="1015229" cy="486769"/>
            </a:xfrm>
            <a:prstGeom prst="rect">
              <a:avLst/>
            </a:prstGeom>
          </p:spPr>
          <p:txBody>
            <a:bodyPr wrap="none" anchor="ctr">
              <a:spAutoFit/>
            </a:bodyPr>
            <a:lstStyle/>
            <a:p>
              <a:pPr algn="ctr"/>
              <a:r>
                <a:rPr lang="en-US" sz="4800" b="1" spc="-150" dirty="0">
                  <a:solidFill>
                    <a:srgbClr val="56C2B4"/>
                  </a:solidFill>
                </a:rPr>
                <a:t>30.7</a:t>
              </a:r>
              <a:r>
                <a:rPr lang="en-US" sz="3600" b="1" spc="-150" dirty="0">
                  <a:solidFill>
                    <a:srgbClr val="56C2B4"/>
                  </a:solidFill>
                </a:rPr>
                <a:t>%</a:t>
              </a:r>
            </a:p>
          </p:txBody>
        </p:sp>
      </p:grpSp>
      <p:grpSp>
        <p:nvGrpSpPr>
          <p:cNvPr id="53" name="Group 52">
            <a:extLst>
              <a:ext uri="{FF2B5EF4-FFF2-40B4-BE49-F238E27FC236}">
                <a16:creationId xmlns:a16="http://schemas.microsoft.com/office/drawing/2014/main" id="{37B9B58B-A170-4D5D-B7FE-C38B0BBC5549}"/>
              </a:ext>
            </a:extLst>
          </p:cNvPr>
          <p:cNvGrpSpPr/>
          <p:nvPr/>
        </p:nvGrpSpPr>
        <p:grpSpPr>
          <a:xfrm>
            <a:off x="15283567" y="4498268"/>
            <a:ext cx="3619196" cy="3526482"/>
            <a:chOff x="5090237" y="1770857"/>
            <a:chExt cx="2754217" cy="2631168"/>
          </a:xfrm>
        </p:grpSpPr>
        <p:sp>
          <p:nvSpPr>
            <p:cNvPr id="54" name="TextBox 53">
              <a:extLst>
                <a:ext uri="{FF2B5EF4-FFF2-40B4-BE49-F238E27FC236}">
                  <a16:creationId xmlns:a16="http://schemas.microsoft.com/office/drawing/2014/main" id="{B03A3F36-B9BC-4991-8C5F-64CB7FB44335}"/>
                </a:ext>
              </a:extLst>
            </p:cNvPr>
            <p:cNvSpPr txBox="1"/>
            <p:nvPr/>
          </p:nvSpPr>
          <p:spPr>
            <a:xfrm rot="18589849">
              <a:off x="5159338" y="1716909"/>
              <a:ext cx="2616015" cy="2754217"/>
            </a:xfrm>
            <a:prstGeom prst="rect">
              <a:avLst/>
            </a:prstGeom>
            <a:noFill/>
          </p:spPr>
          <p:txBody>
            <a:bodyPr wrap="square" rtlCol="0">
              <a:prstTxWarp prst="textArchUp">
                <a:avLst>
                  <a:gd name="adj" fmla="val 9708209"/>
                </a:avLst>
              </a:prstTxWarp>
              <a:spAutoFit/>
            </a:bodyPr>
            <a:lstStyle/>
            <a:p>
              <a:pPr algn="ctr"/>
              <a:r>
                <a:rPr lang="en-US" sz="2400" b="1" spc="-150" dirty="0">
                  <a:solidFill>
                    <a:schemeClr val="bg1">
                      <a:lumMod val="50000"/>
                    </a:schemeClr>
                  </a:solidFill>
                </a:rPr>
                <a:t>marijuana</a:t>
              </a:r>
            </a:p>
          </p:txBody>
        </p:sp>
        <p:graphicFrame>
          <p:nvGraphicFramePr>
            <p:cNvPr id="55" name="Chart 54">
              <a:extLst>
                <a:ext uri="{FF2B5EF4-FFF2-40B4-BE49-F238E27FC236}">
                  <a16:creationId xmlns:a16="http://schemas.microsoft.com/office/drawing/2014/main" id="{06564F38-0FED-4BF4-ACF7-892B6B6FD570}"/>
                </a:ext>
              </a:extLst>
            </p:cNvPr>
            <p:cNvGraphicFramePr/>
            <p:nvPr>
              <p:extLst>
                <p:ext uri="{D42A27DB-BD31-4B8C-83A1-F6EECF244321}">
                  <p14:modId xmlns:p14="http://schemas.microsoft.com/office/powerpoint/2010/main" val="3040898789"/>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56" name="Rectangle 55">
              <a:extLst>
                <a:ext uri="{FF2B5EF4-FFF2-40B4-BE49-F238E27FC236}">
                  <a16:creationId xmlns:a16="http://schemas.microsoft.com/office/drawing/2014/main" id="{941C7C31-470C-4D93-9D49-09AFA183B022}"/>
                </a:ext>
              </a:extLst>
            </p:cNvPr>
            <p:cNvSpPr/>
            <p:nvPr/>
          </p:nvSpPr>
          <p:spPr>
            <a:xfrm>
              <a:off x="5984254" y="2737541"/>
              <a:ext cx="820859" cy="486769"/>
            </a:xfrm>
            <a:prstGeom prst="rect">
              <a:avLst/>
            </a:prstGeom>
          </p:spPr>
          <p:txBody>
            <a:bodyPr wrap="none" anchor="ctr">
              <a:spAutoFit/>
            </a:bodyPr>
            <a:lstStyle/>
            <a:p>
              <a:pPr algn="ctr"/>
              <a:r>
                <a:rPr lang="en-US" sz="4800" b="1" spc="-150" dirty="0">
                  <a:solidFill>
                    <a:srgbClr val="56C2B4"/>
                  </a:solidFill>
                </a:rPr>
                <a:t>5.6</a:t>
              </a:r>
              <a:r>
                <a:rPr lang="en-US" sz="3600" b="1" spc="-150" dirty="0">
                  <a:solidFill>
                    <a:srgbClr val="56C2B4"/>
                  </a:solidFill>
                </a:rPr>
                <a:t>%</a:t>
              </a:r>
            </a:p>
          </p:txBody>
        </p:sp>
      </p:grpSp>
      <p:grpSp>
        <p:nvGrpSpPr>
          <p:cNvPr id="64" name="Group 63">
            <a:extLst>
              <a:ext uri="{FF2B5EF4-FFF2-40B4-BE49-F238E27FC236}">
                <a16:creationId xmlns:a16="http://schemas.microsoft.com/office/drawing/2014/main" id="{65F8A287-C58F-4292-A835-5D196B6D35B9}"/>
              </a:ext>
            </a:extLst>
          </p:cNvPr>
          <p:cNvGrpSpPr/>
          <p:nvPr/>
        </p:nvGrpSpPr>
        <p:grpSpPr>
          <a:xfrm>
            <a:off x="19303150" y="4454204"/>
            <a:ext cx="3619195" cy="3559496"/>
            <a:chOff x="5090237" y="1746225"/>
            <a:chExt cx="2754217" cy="2655800"/>
          </a:xfrm>
        </p:grpSpPr>
        <p:sp>
          <p:nvSpPr>
            <p:cNvPr id="65" name="TextBox 64">
              <a:extLst>
                <a:ext uri="{FF2B5EF4-FFF2-40B4-BE49-F238E27FC236}">
                  <a16:creationId xmlns:a16="http://schemas.microsoft.com/office/drawing/2014/main" id="{379EB8AF-47A6-4967-B9E7-EC3F6B58B149}"/>
                </a:ext>
              </a:extLst>
            </p:cNvPr>
            <p:cNvSpPr txBox="1"/>
            <p:nvPr/>
          </p:nvSpPr>
          <p:spPr>
            <a:xfrm rot="18589849">
              <a:off x="5159338" y="1716909"/>
              <a:ext cx="2616015" cy="2754217"/>
            </a:xfrm>
            <a:prstGeom prst="rect">
              <a:avLst/>
            </a:prstGeom>
            <a:noFill/>
          </p:spPr>
          <p:txBody>
            <a:bodyPr wrap="square" rtlCol="0">
              <a:prstTxWarp prst="textArchUp">
                <a:avLst>
                  <a:gd name="adj" fmla="val 9708209"/>
                </a:avLst>
              </a:prstTxWarp>
              <a:spAutoFit/>
            </a:bodyPr>
            <a:lstStyle/>
            <a:p>
              <a:pPr algn="ctr"/>
              <a:r>
                <a:rPr lang="en-US" sz="2400" b="1" spc="-150" dirty="0">
                  <a:solidFill>
                    <a:schemeClr val="bg1">
                      <a:lumMod val="50000"/>
                    </a:schemeClr>
                  </a:solidFill>
                </a:rPr>
                <a:t>illicit drugs</a:t>
              </a:r>
            </a:p>
          </p:txBody>
        </p:sp>
        <p:graphicFrame>
          <p:nvGraphicFramePr>
            <p:cNvPr id="66" name="Chart 65">
              <a:extLst>
                <a:ext uri="{FF2B5EF4-FFF2-40B4-BE49-F238E27FC236}">
                  <a16:creationId xmlns:a16="http://schemas.microsoft.com/office/drawing/2014/main" id="{DD63339D-7302-45AB-B97C-12BD1A5F1321}"/>
                </a:ext>
              </a:extLst>
            </p:cNvPr>
            <p:cNvGraphicFramePr/>
            <p:nvPr>
              <p:extLst>
                <p:ext uri="{D42A27DB-BD31-4B8C-83A1-F6EECF244321}">
                  <p14:modId xmlns:p14="http://schemas.microsoft.com/office/powerpoint/2010/main" val="262306170"/>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5"/>
            </a:graphicData>
          </a:graphic>
        </p:graphicFrame>
        <p:sp>
          <p:nvSpPr>
            <p:cNvPr id="67" name="Rectangle 66">
              <a:extLst>
                <a:ext uri="{FF2B5EF4-FFF2-40B4-BE49-F238E27FC236}">
                  <a16:creationId xmlns:a16="http://schemas.microsoft.com/office/drawing/2014/main" id="{8CB0E90D-EC9B-4923-BA3F-04EF802AD236}"/>
                </a:ext>
              </a:extLst>
            </p:cNvPr>
            <p:cNvSpPr/>
            <p:nvPr/>
          </p:nvSpPr>
          <p:spPr>
            <a:xfrm>
              <a:off x="5943408" y="2737541"/>
              <a:ext cx="902550" cy="486769"/>
            </a:xfrm>
            <a:prstGeom prst="rect">
              <a:avLst/>
            </a:prstGeom>
          </p:spPr>
          <p:txBody>
            <a:bodyPr wrap="none" anchor="ctr">
              <a:spAutoFit/>
            </a:bodyPr>
            <a:lstStyle/>
            <a:p>
              <a:pPr algn="ctr"/>
              <a:r>
                <a:rPr lang="en-US" sz="4800" b="1" spc="-150" dirty="0">
                  <a:solidFill>
                    <a:srgbClr val="56C2B4"/>
                  </a:solidFill>
                </a:rPr>
                <a:t>2.8%</a:t>
              </a:r>
            </a:p>
          </p:txBody>
        </p:sp>
        <p:sp>
          <p:nvSpPr>
            <p:cNvPr id="68" name="Freeform 10110">
              <a:extLst>
                <a:ext uri="{FF2B5EF4-FFF2-40B4-BE49-F238E27FC236}">
                  <a16:creationId xmlns:a16="http://schemas.microsoft.com/office/drawing/2014/main" id="{F08460B4-7C6A-4B24-8F11-FAD3BDC4AAFA}"/>
                </a:ext>
              </a:extLst>
            </p:cNvPr>
            <p:cNvSpPr>
              <a:spLocks noEditPoints="1"/>
            </p:cNvSpPr>
            <p:nvPr/>
          </p:nvSpPr>
          <p:spPr bwMode="auto">
            <a:xfrm>
              <a:off x="7033528" y="1746225"/>
              <a:ext cx="282575" cy="417512"/>
            </a:xfrm>
            <a:custGeom>
              <a:avLst/>
              <a:gdLst>
                <a:gd name="T0" fmla="*/ 604 w 1423"/>
                <a:gd name="T1" fmla="*/ 249 h 2106"/>
                <a:gd name="T2" fmla="*/ 458 w 1423"/>
                <a:gd name="T3" fmla="*/ 311 h 2106"/>
                <a:gd name="T4" fmla="*/ 343 w 1423"/>
                <a:gd name="T5" fmla="*/ 414 h 2106"/>
                <a:gd name="T6" fmla="*/ 267 w 1423"/>
                <a:gd name="T7" fmla="*/ 549 h 2106"/>
                <a:gd name="T8" fmla="*/ 239 w 1423"/>
                <a:gd name="T9" fmla="*/ 707 h 2106"/>
                <a:gd name="T10" fmla="*/ 267 w 1423"/>
                <a:gd name="T11" fmla="*/ 866 h 2106"/>
                <a:gd name="T12" fmla="*/ 343 w 1423"/>
                <a:gd name="T13" fmla="*/ 1002 h 2106"/>
                <a:gd name="T14" fmla="*/ 458 w 1423"/>
                <a:gd name="T15" fmla="*/ 1105 h 2106"/>
                <a:gd name="T16" fmla="*/ 604 w 1423"/>
                <a:gd name="T17" fmla="*/ 1166 h 2106"/>
                <a:gd name="T18" fmla="*/ 767 w 1423"/>
                <a:gd name="T19" fmla="*/ 1175 h 2106"/>
                <a:gd name="T20" fmla="*/ 920 w 1423"/>
                <a:gd name="T21" fmla="*/ 1130 h 2106"/>
                <a:gd name="T22" fmla="*/ 1047 w 1423"/>
                <a:gd name="T23" fmla="*/ 1039 h 2106"/>
                <a:gd name="T24" fmla="*/ 1137 w 1423"/>
                <a:gd name="T25" fmla="*/ 914 h 2106"/>
                <a:gd name="T26" fmla="*/ 1182 w 1423"/>
                <a:gd name="T27" fmla="*/ 762 h 2106"/>
                <a:gd name="T28" fmla="*/ 1172 w 1423"/>
                <a:gd name="T29" fmla="*/ 600 h 2106"/>
                <a:gd name="T30" fmla="*/ 1112 w 1423"/>
                <a:gd name="T31" fmla="*/ 455 h 2106"/>
                <a:gd name="T32" fmla="*/ 1008 w 1423"/>
                <a:gd name="T33" fmla="*/ 340 h 2106"/>
                <a:gd name="T34" fmla="*/ 872 w 1423"/>
                <a:gd name="T35" fmla="*/ 265 h 2106"/>
                <a:gd name="T36" fmla="*/ 713 w 1423"/>
                <a:gd name="T37" fmla="*/ 237 h 2106"/>
                <a:gd name="T38" fmla="*/ 847 w 1423"/>
                <a:gd name="T39" fmla="*/ 13 h 2106"/>
                <a:gd name="T40" fmla="*/ 1034 w 1423"/>
                <a:gd name="T41" fmla="*/ 76 h 2106"/>
                <a:gd name="T42" fmla="*/ 1192 w 1423"/>
                <a:gd name="T43" fmla="*/ 185 h 2106"/>
                <a:gd name="T44" fmla="*/ 1316 w 1423"/>
                <a:gd name="T45" fmla="*/ 332 h 2106"/>
                <a:gd name="T46" fmla="*/ 1396 w 1423"/>
                <a:gd name="T47" fmla="*/ 509 h 2106"/>
                <a:gd name="T48" fmla="*/ 1423 w 1423"/>
                <a:gd name="T49" fmla="*/ 707 h 2106"/>
                <a:gd name="T50" fmla="*/ 1398 w 1423"/>
                <a:gd name="T51" fmla="*/ 899 h 2106"/>
                <a:gd name="T52" fmla="*/ 1323 w 1423"/>
                <a:gd name="T53" fmla="*/ 1070 h 2106"/>
                <a:gd name="T54" fmla="*/ 1208 w 1423"/>
                <a:gd name="T55" fmla="*/ 1215 h 2106"/>
                <a:gd name="T56" fmla="*/ 1058 w 1423"/>
                <a:gd name="T57" fmla="*/ 1326 h 2106"/>
                <a:gd name="T58" fmla="*/ 883 w 1423"/>
                <a:gd name="T59" fmla="*/ 1394 h 2106"/>
                <a:gd name="T60" fmla="*/ 1015 w 1423"/>
                <a:gd name="T61" fmla="*/ 1617 h 2106"/>
                <a:gd name="T62" fmla="*/ 1090 w 1423"/>
                <a:gd name="T63" fmla="*/ 1643 h 2106"/>
                <a:gd name="T64" fmla="*/ 1132 w 1423"/>
                <a:gd name="T65" fmla="*/ 1708 h 2106"/>
                <a:gd name="T66" fmla="*/ 1123 w 1423"/>
                <a:gd name="T67" fmla="*/ 1788 h 2106"/>
                <a:gd name="T68" fmla="*/ 1067 w 1423"/>
                <a:gd name="T69" fmla="*/ 1842 h 2106"/>
                <a:gd name="T70" fmla="*/ 819 w 1423"/>
                <a:gd name="T71" fmla="*/ 1854 h 2106"/>
                <a:gd name="T72" fmla="*/ 807 w 1423"/>
                <a:gd name="T73" fmla="*/ 2039 h 2106"/>
                <a:gd name="T74" fmla="*/ 753 w 1423"/>
                <a:gd name="T75" fmla="*/ 2093 h 2106"/>
                <a:gd name="T76" fmla="*/ 673 w 1423"/>
                <a:gd name="T77" fmla="*/ 2102 h 2106"/>
                <a:gd name="T78" fmla="*/ 607 w 1423"/>
                <a:gd name="T79" fmla="*/ 2062 h 2106"/>
                <a:gd name="T80" fmla="*/ 580 w 1423"/>
                <a:gd name="T81" fmla="*/ 1987 h 2106"/>
                <a:gd name="T82" fmla="*/ 366 w 1423"/>
                <a:gd name="T83" fmla="*/ 1851 h 2106"/>
                <a:gd name="T84" fmla="*/ 300 w 1423"/>
                <a:gd name="T85" fmla="*/ 1810 h 2106"/>
                <a:gd name="T86" fmla="*/ 275 w 1423"/>
                <a:gd name="T87" fmla="*/ 1736 h 2106"/>
                <a:gd name="T88" fmla="*/ 300 w 1423"/>
                <a:gd name="T89" fmla="*/ 1661 h 2106"/>
                <a:gd name="T90" fmla="*/ 366 w 1423"/>
                <a:gd name="T91" fmla="*/ 1620 h 2106"/>
                <a:gd name="T92" fmla="*/ 580 w 1423"/>
                <a:gd name="T93" fmla="*/ 1403 h 2106"/>
                <a:gd name="T94" fmla="*/ 405 w 1423"/>
                <a:gd name="T95" fmla="*/ 1345 h 2106"/>
                <a:gd name="T96" fmla="*/ 252 w 1423"/>
                <a:gd name="T97" fmla="*/ 1247 h 2106"/>
                <a:gd name="T98" fmla="*/ 130 w 1423"/>
                <a:gd name="T99" fmla="*/ 1114 h 2106"/>
                <a:gd name="T100" fmla="*/ 44 w 1423"/>
                <a:gd name="T101" fmla="*/ 954 h 2106"/>
                <a:gd name="T102" fmla="*/ 3 w 1423"/>
                <a:gd name="T103" fmla="*/ 771 h 2106"/>
                <a:gd name="T104" fmla="*/ 13 w 1423"/>
                <a:gd name="T105" fmla="*/ 574 h 2106"/>
                <a:gd name="T106" fmla="*/ 77 w 1423"/>
                <a:gd name="T107" fmla="*/ 388 h 2106"/>
                <a:gd name="T108" fmla="*/ 187 w 1423"/>
                <a:gd name="T109" fmla="*/ 230 h 2106"/>
                <a:gd name="T110" fmla="*/ 334 w 1423"/>
                <a:gd name="T111" fmla="*/ 108 h 2106"/>
                <a:gd name="T112" fmla="*/ 513 w 1423"/>
                <a:gd name="T113" fmla="*/ 28 h 2106"/>
                <a:gd name="T114" fmla="*/ 713 w 1423"/>
                <a:gd name="T115" fmla="*/ 0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3" h="2106">
                  <a:moveTo>
                    <a:pt x="713" y="237"/>
                  </a:moveTo>
                  <a:lnTo>
                    <a:pt x="657" y="240"/>
                  </a:lnTo>
                  <a:lnTo>
                    <a:pt x="604" y="249"/>
                  </a:lnTo>
                  <a:lnTo>
                    <a:pt x="553" y="265"/>
                  </a:lnTo>
                  <a:lnTo>
                    <a:pt x="505" y="285"/>
                  </a:lnTo>
                  <a:lnTo>
                    <a:pt x="458" y="311"/>
                  </a:lnTo>
                  <a:lnTo>
                    <a:pt x="416" y="340"/>
                  </a:lnTo>
                  <a:lnTo>
                    <a:pt x="377" y="375"/>
                  </a:lnTo>
                  <a:lnTo>
                    <a:pt x="343" y="414"/>
                  </a:lnTo>
                  <a:lnTo>
                    <a:pt x="313" y="455"/>
                  </a:lnTo>
                  <a:lnTo>
                    <a:pt x="287" y="501"/>
                  </a:lnTo>
                  <a:lnTo>
                    <a:pt x="267" y="549"/>
                  </a:lnTo>
                  <a:lnTo>
                    <a:pt x="251" y="600"/>
                  </a:lnTo>
                  <a:lnTo>
                    <a:pt x="242" y="653"/>
                  </a:lnTo>
                  <a:lnTo>
                    <a:pt x="239" y="707"/>
                  </a:lnTo>
                  <a:lnTo>
                    <a:pt x="242" y="762"/>
                  </a:lnTo>
                  <a:lnTo>
                    <a:pt x="251" y="815"/>
                  </a:lnTo>
                  <a:lnTo>
                    <a:pt x="267" y="866"/>
                  </a:lnTo>
                  <a:lnTo>
                    <a:pt x="287" y="914"/>
                  </a:lnTo>
                  <a:lnTo>
                    <a:pt x="313" y="959"/>
                  </a:lnTo>
                  <a:lnTo>
                    <a:pt x="343" y="1002"/>
                  </a:lnTo>
                  <a:lnTo>
                    <a:pt x="377" y="1039"/>
                  </a:lnTo>
                  <a:lnTo>
                    <a:pt x="416" y="1074"/>
                  </a:lnTo>
                  <a:lnTo>
                    <a:pt x="458" y="1105"/>
                  </a:lnTo>
                  <a:lnTo>
                    <a:pt x="505" y="1130"/>
                  </a:lnTo>
                  <a:lnTo>
                    <a:pt x="553" y="1151"/>
                  </a:lnTo>
                  <a:lnTo>
                    <a:pt x="604" y="1166"/>
                  </a:lnTo>
                  <a:lnTo>
                    <a:pt x="657" y="1175"/>
                  </a:lnTo>
                  <a:lnTo>
                    <a:pt x="713" y="1178"/>
                  </a:lnTo>
                  <a:lnTo>
                    <a:pt x="767" y="1175"/>
                  </a:lnTo>
                  <a:lnTo>
                    <a:pt x="820" y="1166"/>
                  </a:lnTo>
                  <a:lnTo>
                    <a:pt x="872" y="1151"/>
                  </a:lnTo>
                  <a:lnTo>
                    <a:pt x="920" y="1130"/>
                  </a:lnTo>
                  <a:lnTo>
                    <a:pt x="966" y="1105"/>
                  </a:lnTo>
                  <a:lnTo>
                    <a:pt x="1008" y="1074"/>
                  </a:lnTo>
                  <a:lnTo>
                    <a:pt x="1047" y="1039"/>
                  </a:lnTo>
                  <a:lnTo>
                    <a:pt x="1081" y="1002"/>
                  </a:lnTo>
                  <a:lnTo>
                    <a:pt x="1112" y="959"/>
                  </a:lnTo>
                  <a:lnTo>
                    <a:pt x="1137" y="914"/>
                  </a:lnTo>
                  <a:lnTo>
                    <a:pt x="1158" y="866"/>
                  </a:lnTo>
                  <a:lnTo>
                    <a:pt x="1172" y="815"/>
                  </a:lnTo>
                  <a:lnTo>
                    <a:pt x="1182" y="762"/>
                  </a:lnTo>
                  <a:lnTo>
                    <a:pt x="1185" y="707"/>
                  </a:lnTo>
                  <a:lnTo>
                    <a:pt x="1182" y="653"/>
                  </a:lnTo>
                  <a:lnTo>
                    <a:pt x="1172" y="600"/>
                  </a:lnTo>
                  <a:lnTo>
                    <a:pt x="1158" y="549"/>
                  </a:lnTo>
                  <a:lnTo>
                    <a:pt x="1137" y="501"/>
                  </a:lnTo>
                  <a:lnTo>
                    <a:pt x="1112" y="455"/>
                  </a:lnTo>
                  <a:lnTo>
                    <a:pt x="1081" y="414"/>
                  </a:lnTo>
                  <a:lnTo>
                    <a:pt x="1047" y="375"/>
                  </a:lnTo>
                  <a:lnTo>
                    <a:pt x="1008" y="340"/>
                  </a:lnTo>
                  <a:lnTo>
                    <a:pt x="966" y="311"/>
                  </a:lnTo>
                  <a:lnTo>
                    <a:pt x="920" y="285"/>
                  </a:lnTo>
                  <a:lnTo>
                    <a:pt x="872" y="265"/>
                  </a:lnTo>
                  <a:lnTo>
                    <a:pt x="820" y="249"/>
                  </a:lnTo>
                  <a:lnTo>
                    <a:pt x="767" y="240"/>
                  </a:lnTo>
                  <a:lnTo>
                    <a:pt x="713" y="237"/>
                  </a:lnTo>
                  <a:close/>
                  <a:moveTo>
                    <a:pt x="713" y="0"/>
                  </a:moveTo>
                  <a:lnTo>
                    <a:pt x="780" y="3"/>
                  </a:lnTo>
                  <a:lnTo>
                    <a:pt x="847" y="13"/>
                  </a:lnTo>
                  <a:lnTo>
                    <a:pt x="912" y="28"/>
                  </a:lnTo>
                  <a:lnTo>
                    <a:pt x="974" y="50"/>
                  </a:lnTo>
                  <a:lnTo>
                    <a:pt x="1034" y="76"/>
                  </a:lnTo>
                  <a:lnTo>
                    <a:pt x="1090" y="108"/>
                  </a:lnTo>
                  <a:lnTo>
                    <a:pt x="1142" y="144"/>
                  </a:lnTo>
                  <a:lnTo>
                    <a:pt x="1192" y="185"/>
                  </a:lnTo>
                  <a:lnTo>
                    <a:pt x="1238" y="230"/>
                  </a:lnTo>
                  <a:lnTo>
                    <a:pt x="1279" y="280"/>
                  </a:lnTo>
                  <a:lnTo>
                    <a:pt x="1316" y="332"/>
                  </a:lnTo>
                  <a:lnTo>
                    <a:pt x="1347" y="388"/>
                  </a:lnTo>
                  <a:lnTo>
                    <a:pt x="1374" y="447"/>
                  </a:lnTo>
                  <a:lnTo>
                    <a:pt x="1396" y="509"/>
                  </a:lnTo>
                  <a:lnTo>
                    <a:pt x="1411" y="574"/>
                  </a:lnTo>
                  <a:lnTo>
                    <a:pt x="1420" y="640"/>
                  </a:lnTo>
                  <a:lnTo>
                    <a:pt x="1423" y="707"/>
                  </a:lnTo>
                  <a:lnTo>
                    <a:pt x="1420" y="773"/>
                  </a:lnTo>
                  <a:lnTo>
                    <a:pt x="1412" y="837"/>
                  </a:lnTo>
                  <a:lnTo>
                    <a:pt x="1398" y="899"/>
                  </a:lnTo>
                  <a:lnTo>
                    <a:pt x="1377" y="959"/>
                  </a:lnTo>
                  <a:lnTo>
                    <a:pt x="1353" y="1016"/>
                  </a:lnTo>
                  <a:lnTo>
                    <a:pt x="1323" y="1070"/>
                  </a:lnTo>
                  <a:lnTo>
                    <a:pt x="1289" y="1122"/>
                  </a:lnTo>
                  <a:lnTo>
                    <a:pt x="1250" y="1171"/>
                  </a:lnTo>
                  <a:lnTo>
                    <a:pt x="1208" y="1215"/>
                  </a:lnTo>
                  <a:lnTo>
                    <a:pt x="1161" y="1257"/>
                  </a:lnTo>
                  <a:lnTo>
                    <a:pt x="1112" y="1293"/>
                  </a:lnTo>
                  <a:lnTo>
                    <a:pt x="1058" y="1326"/>
                  </a:lnTo>
                  <a:lnTo>
                    <a:pt x="1003" y="1353"/>
                  </a:lnTo>
                  <a:lnTo>
                    <a:pt x="943" y="1377"/>
                  </a:lnTo>
                  <a:lnTo>
                    <a:pt x="883" y="1394"/>
                  </a:lnTo>
                  <a:lnTo>
                    <a:pt x="819" y="1406"/>
                  </a:lnTo>
                  <a:lnTo>
                    <a:pt x="819" y="1617"/>
                  </a:lnTo>
                  <a:lnTo>
                    <a:pt x="1015" y="1617"/>
                  </a:lnTo>
                  <a:lnTo>
                    <a:pt x="1043" y="1620"/>
                  </a:lnTo>
                  <a:lnTo>
                    <a:pt x="1067" y="1629"/>
                  </a:lnTo>
                  <a:lnTo>
                    <a:pt x="1090" y="1643"/>
                  </a:lnTo>
                  <a:lnTo>
                    <a:pt x="1109" y="1661"/>
                  </a:lnTo>
                  <a:lnTo>
                    <a:pt x="1123" y="1684"/>
                  </a:lnTo>
                  <a:lnTo>
                    <a:pt x="1132" y="1708"/>
                  </a:lnTo>
                  <a:lnTo>
                    <a:pt x="1135" y="1736"/>
                  </a:lnTo>
                  <a:lnTo>
                    <a:pt x="1132" y="1763"/>
                  </a:lnTo>
                  <a:lnTo>
                    <a:pt x="1123" y="1788"/>
                  </a:lnTo>
                  <a:lnTo>
                    <a:pt x="1109" y="1810"/>
                  </a:lnTo>
                  <a:lnTo>
                    <a:pt x="1090" y="1828"/>
                  </a:lnTo>
                  <a:lnTo>
                    <a:pt x="1067" y="1842"/>
                  </a:lnTo>
                  <a:lnTo>
                    <a:pt x="1043" y="1851"/>
                  </a:lnTo>
                  <a:lnTo>
                    <a:pt x="1015" y="1854"/>
                  </a:lnTo>
                  <a:lnTo>
                    <a:pt x="819" y="1854"/>
                  </a:lnTo>
                  <a:lnTo>
                    <a:pt x="819" y="1987"/>
                  </a:lnTo>
                  <a:lnTo>
                    <a:pt x="816" y="2015"/>
                  </a:lnTo>
                  <a:lnTo>
                    <a:pt x="807" y="2039"/>
                  </a:lnTo>
                  <a:lnTo>
                    <a:pt x="794" y="2062"/>
                  </a:lnTo>
                  <a:lnTo>
                    <a:pt x="775" y="2080"/>
                  </a:lnTo>
                  <a:lnTo>
                    <a:pt x="753" y="2093"/>
                  </a:lnTo>
                  <a:lnTo>
                    <a:pt x="727" y="2102"/>
                  </a:lnTo>
                  <a:lnTo>
                    <a:pt x="700" y="2106"/>
                  </a:lnTo>
                  <a:lnTo>
                    <a:pt x="673" y="2102"/>
                  </a:lnTo>
                  <a:lnTo>
                    <a:pt x="647" y="2093"/>
                  </a:lnTo>
                  <a:lnTo>
                    <a:pt x="626" y="2080"/>
                  </a:lnTo>
                  <a:lnTo>
                    <a:pt x="607" y="2062"/>
                  </a:lnTo>
                  <a:lnTo>
                    <a:pt x="593" y="2039"/>
                  </a:lnTo>
                  <a:lnTo>
                    <a:pt x="583" y="2015"/>
                  </a:lnTo>
                  <a:lnTo>
                    <a:pt x="580" y="1987"/>
                  </a:lnTo>
                  <a:lnTo>
                    <a:pt x="580" y="1854"/>
                  </a:lnTo>
                  <a:lnTo>
                    <a:pt x="394" y="1854"/>
                  </a:lnTo>
                  <a:lnTo>
                    <a:pt x="366" y="1851"/>
                  </a:lnTo>
                  <a:lnTo>
                    <a:pt x="341" y="1842"/>
                  </a:lnTo>
                  <a:lnTo>
                    <a:pt x="319" y="1828"/>
                  </a:lnTo>
                  <a:lnTo>
                    <a:pt x="300" y="1810"/>
                  </a:lnTo>
                  <a:lnTo>
                    <a:pt x="287" y="1788"/>
                  </a:lnTo>
                  <a:lnTo>
                    <a:pt x="278" y="1763"/>
                  </a:lnTo>
                  <a:lnTo>
                    <a:pt x="275" y="1736"/>
                  </a:lnTo>
                  <a:lnTo>
                    <a:pt x="278" y="1708"/>
                  </a:lnTo>
                  <a:lnTo>
                    <a:pt x="287" y="1684"/>
                  </a:lnTo>
                  <a:lnTo>
                    <a:pt x="300" y="1661"/>
                  </a:lnTo>
                  <a:lnTo>
                    <a:pt x="319" y="1643"/>
                  </a:lnTo>
                  <a:lnTo>
                    <a:pt x="341" y="1630"/>
                  </a:lnTo>
                  <a:lnTo>
                    <a:pt x="366" y="1620"/>
                  </a:lnTo>
                  <a:lnTo>
                    <a:pt x="394" y="1617"/>
                  </a:lnTo>
                  <a:lnTo>
                    <a:pt x="580" y="1617"/>
                  </a:lnTo>
                  <a:lnTo>
                    <a:pt x="580" y="1403"/>
                  </a:lnTo>
                  <a:lnTo>
                    <a:pt x="520" y="1389"/>
                  </a:lnTo>
                  <a:lnTo>
                    <a:pt x="461" y="1370"/>
                  </a:lnTo>
                  <a:lnTo>
                    <a:pt x="405" y="1345"/>
                  </a:lnTo>
                  <a:lnTo>
                    <a:pt x="351" y="1317"/>
                  </a:lnTo>
                  <a:lnTo>
                    <a:pt x="300" y="1284"/>
                  </a:lnTo>
                  <a:lnTo>
                    <a:pt x="252" y="1247"/>
                  </a:lnTo>
                  <a:lnTo>
                    <a:pt x="208" y="1207"/>
                  </a:lnTo>
                  <a:lnTo>
                    <a:pt x="167" y="1162"/>
                  </a:lnTo>
                  <a:lnTo>
                    <a:pt x="130" y="1114"/>
                  </a:lnTo>
                  <a:lnTo>
                    <a:pt x="97" y="1063"/>
                  </a:lnTo>
                  <a:lnTo>
                    <a:pt x="69" y="1010"/>
                  </a:lnTo>
                  <a:lnTo>
                    <a:pt x="44" y="954"/>
                  </a:lnTo>
                  <a:lnTo>
                    <a:pt x="26" y="895"/>
                  </a:lnTo>
                  <a:lnTo>
                    <a:pt x="11" y="835"/>
                  </a:lnTo>
                  <a:lnTo>
                    <a:pt x="3" y="771"/>
                  </a:lnTo>
                  <a:lnTo>
                    <a:pt x="0" y="707"/>
                  </a:lnTo>
                  <a:lnTo>
                    <a:pt x="3" y="640"/>
                  </a:lnTo>
                  <a:lnTo>
                    <a:pt x="13" y="574"/>
                  </a:lnTo>
                  <a:lnTo>
                    <a:pt x="29" y="509"/>
                  </a:lnTo>
                  <a:lnTo>
                    <a:pt x="50" y="447"/>
                  </a:lnTo>
                  <a:lnTo>
                    <a:pt x="77" y="388"/>
                  </a:lnTo>
                  <a:lnTo>
                    <a:pt x="109" y="332"/>
                  </a:lnTo>
                  <a:lnTo>
                    <a:pt x="146" y="280"/>
                  </a:lnTo>
                  <a:lnTo>
                    <a:pt x="187" y="230"/>
                  </a:lnTo>
                  <a:lnTo>
                    <a:pt x="232" y="185"/>
                  </a:lnTo>
                  <a:lnTo>
                    <a:pt x="282" y="144"/>
                  </a:lnTo>
                  <a:lnTo>
                    <a:pt x="334" y="108"/>
                  </a:lnTo>
                  <a:lnTo>
                    <a:pt x="391" y="76"/>
                  </a:lnTo>
                  <a:lnTo>
                    <a:pt x="450" y="50"/>
                  </a:lnTo>
                  <a:lnTo>
                    <a:pt x="513" y="28"/>
                  </a:lnTo>
                  <a:lnTo>
                    <a:pt x="577" y="13"/>
                  </a:lnTo>
                  <a:lnTo>
                    <a:pt x="644" y="3"/>
                  </a:lnTo>
                  <a:lnTo>
                    <a:pt x="71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9" name="Group 68">
            <a:extLst>
              <a:ext uri="{FF2B5EF4-FFF2-40B4-BE49-F238E27FC236}">
                <a16:creationId xmlns:a16="http://schemas.microsoft.com/office/drawing/2014/main" id="{13AECD0C-0898-4FEB-AE21-D0B84AA9F4DA}"/>
              </a:ext>
            </a:extLst>
          </p:cNvPr>
          <p:cNvGrpSpPr/>
          <p:nvPr/>
        </p:nvGrpSpPr>
        <p:grpSpPr>
          <a:xfrm>
            <a:off x="6765709" y="8894118"/>
            <a:ext cx="3619196" cy="3526482"/>
            <a:chOff x="5090237" y="1770857"/>
            <a:chExt cx="2754217" cy="2631168"/>
          </a:xfrm>
        </p:grpSpPr>
        <p:sp>
          <p:nvSpPr>
            <p:cNvPr id="70" name="TextBox 69">
              <a:extLst>
                <a:ext uri="{FF2B5EF4-FFF2-40B4-BE49-F238E27FC236}">
                  <a16:creationId xmlns:a16="http://schemas.microsoft.com/office/drawing/2014/main" id="{4245ACA2-448B-4626-9889-46041769C17A}"/>
                </a:ext>
              </a:extLst>
            </p:cNvPr>
            <p:cNvSpPr txBox="1"/>
            <p:nvPr/>
          </p:nvSpPr>
          <p:spPr>
            <a:xfrm rot="18589849">
              <a:off x="5159338" y="1716909"/>
              <a:ext cx="2616015" cy="2754217"/>
            </a:xfrm>
            <a:prstGeom prst="rect">
              <a:avLst/>
            </a:prstGeom>
            <a:noFill/>
          </p:spPr>
          <p:txBody>
            <a:bodyPr wrap="square" rtlCol="0">
              <a:prstTxWarp prst="textArchUp">
                <a:avLst>
                  <a:gd name="adj" fmla="val 9708209"/>
                </a:avLst>
              </a:prstTxWarp>
              <a:spAutoFit/>
            </a:bodyPr>
            <a:lstStyle/>
            <a:p>
              <a:pPr algn="ctr"/>
              <a:r>
                <a:rPr lang="en-US" sz="2400" b="1" spc="-150" dirty="0">
                  <a:solidFill>
                    <a:schemeClr val="bg1">
                      <a:lumMod val="50000"/>
                    </a:schemeClr>
                  </a:solidFill>
                </a:rPr>
                <a:t>binge alcohol use</a:t>
              </a:r>
            </a:p>
          </p:txBody>
        </p:sp>
        <p:graphicFrame>
          <p:nvGraphicFramePr>
            <p:cNvPr id="71" name="Chart 70">
              <a:extLst>
                <a:ext uri="{FF2B5EF4-FFF2-40B4-BE49-F238E27FC236}">
                  <a16:creationId xmlns:a16="http://schemas.microsoft.com/office/drawing/2014/main" id="{BCBF40E0-4FF8-4653-91F1-74298AA970F2}"/>
                </a:ext>
              </a:extLst>
            </p:cNvPr>
            <p:cNvGraphicFramePr/>
            <p:nvPr>
              <p:extLst>
                <p:ext uri="{D42A27DB-BD31-4B8C-83A1-F6EECF244321}">
                  <p14:modId xmlns:p14="http://schemas.microsoft.com/office/powerpoint/2010/main" val="883976891"/>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6"/>
            </a:graphicData>
          </a:graphic>
        </p:graphicFrame>
        <p:sp>
          <p:nvSpPr>
            <p:cNvPr id="72" name="Rectangle 71">
              <a:extLst>
                <a:ext uri="{FF2B5EF4-FFF2-40B4-BE49-F238E27FC236}">
                  <a16:creationId xmlns:a16="http://schemas.microsoft.com/office/drawing/2014/main" id="{690CE3E3-1843-4BDC-9CEE-E3843299B7E5}"/>
                </a:ext>
              </a:extLst>
            </p:cNvPr>
            <p:cNvSpPr/>
            <p:nvPr/>
          </p:nvSpPr>
          <p:spPr>
            <a:xfrm>
              <a:off x="5887070" y="2737541"/>
              <a:ext cx="1015229" cy="486769"/>
            </a:xfrm>
            <a:prstGeom prst="rect">
              <a:avLst/>
            </a:prstGeom>
          </p:spPr>
          <p:txBody>
            <a:bodyPr wrap="none" anchor="ctr">
              <a:spAutoFit/>
            </a:bodyPr>
            <a:lstStyle/>
            <a:p>
              <a:pPr algn="ctr"/>
              <a:r>
                <a:rPr lang="en-US" sz="4800" b="1" spc="-150" dirty="0">
                  <a:solidFill>
                    <a:srgbClr val="56C2B4"/>
                  </a:solidFill>
                </a:rPr>
                <a:t>26.5</a:t>
              </a:r>
              <a:r>
                <a:rPr lang="en-US" sz="3600" b="1" spc="-150" dirty="0">
                  <a:solidFill>
                    <a:srgbClr val="56C2B4"/>
                  </a:solidFill>
                </a:rPr>
                <a:t>%</a:t>
              </a:r>
            </a:p>
          </p:txBody>
        </p:sp>
      </p:grpSp>
      <p:grpSp>
        <p:nvGrpSpPr>
          <p:cNvPr id="74" name="Group 73">
            <a:extLst>
              <a:ext uri="{FF2B5EF4-FFF2-40B4-BE49-F238E27FC236}">
                <a16:creationId xmlns:a16="http://schemas.microsoft.com/office/drawing/2014/main" id="{EA3E9981-58FE-4718-A641-4ED06959E643}"/>
              </a:ext>
            </a:extLst>
          </p:cNvPr>
          <p:cNvGrpSpPr/>
          <p:nvPr/>
        </p:nvGrpSpPr>
        <p:grpSpPr>
          <a:xfrm>
            <a:off x="11007509" y="8894118"/>
            <a:ext cx="3619196" cy="3526482"/>
            <a:chOff x="5090237" y="1770857"/>
            <a:chExt cx="2754217" cy="2631168"/>
          </a:xfrm>
        </p:grpSpPr>
        <p:sp>
          <p:nvSpPr>
            <p:cNvPr id="75" name="TextBox 74">
              <a:extLst>
                <a:ext uri="{FF2B5EF4-FFF2-40B4-BE49-F238E27FC236}">
                  <a16:creationId xmlns:a16="http://schemas.microsoft.com/office/drawing/2014/main" id="{B7CC46EF-8E49-4400-B5E2-350B38CBB323}"/>
                </a:ext>
              </a:extLst>
            </p:cNvPr>
            <p:cNvSpPr txBox="1"/>
            <p:nvPr/>
          </p:nvSpPr>
          <p:spPr>
            <a:xfrm rot="18589849">
              <a:off x="5159338" y="1716909"/>
              <a:ext cx="2616015" cy="2754217"/>
            </a:xfrm>
            <a:prstGeom prst="rect">
              <a:avLst/>
            </a:prstGeom>
            <a:noFill/>
          </p:spPr>
          <p:txBody>
            <a:bodyPr wrap="square" rtlCol="0">
              <a:prstTxWarp prst="textArchUp">
                <a:avLst>
                  <a:gd name="adj" fmla="val 9708209"/>
                </a:avLst>
              </a:prstTxWarp>
              <a:spAutoFit/>
            </a:bodyPr>
            <a:lstStyle/>
            <a:p>
              <a:pPr algn="ctr"/>
              <a:r>
                <a:rPr lang="en-US" sz="2400" b="1" spc="-150" dirty="0">
                  <a:solidFill>
                    <a:schemeClr val="bg1">
                      <a:lumMod val="50000"/>
                    </a:schemeClr>
                  </a:solidFill>
                </a:rPr>
                <a:t>tobacco</a:t>
              </a:r>
            </a:p>
          </p:txBody>
        </p:sp>
        <p:graphicFrame>
          <p:nvGraphicFramePr>
            <p:cNvPr id="76" name="Chart 75">
              <a:extLst>
                <a:ext uri="{FF2B5EF4-FFF2-40B4-BE49-F238E27FC236}">
                  <a16:creationId xmlns:a16="http://schemas.microsoft.com/office/drawing/2014/main" id="{3E65096F-2A31-4227-AD5A-6908CD71A052}"/>
                </a:ext>
              </a:extLst>
            </p:cNvPr>
            <p:cNvGraphicFramePr/>
            <p:nvPr>
              <p:extLst>
                <p:ext uri="{D42A27DB-BD31-4B8C-83A1-F6EECF244321}">
                  <p14:modId xmlns:p14="http://schemas.microsoft.com/office/powerpoint/2010/main" val="3492639237"/>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7"/>
            </a:graphicData>
          </a:graphic>
        </p:graphicFrame>
        <p:sp>
          <p:nvSpPr>
            <p:cNvPr id="77" name="Rectangle 76">
              <a:extLst>
                <a:ext uri="{FF2B5EF4-FFF2-40B4-BE49-F238E27FC236}">
                  <a16:creationId xmlns:a16="http://schemas.microsoft.com/office/drawing/2014/main" id="{CB52FAF7-9C60-4308-9221-848898759EDC}"/>
                </a:ext>
              </a:extLst>
            </p:cNvPr>
            <p:cNvSpPr/>
            <p:nvPr/>
          </p:nvSpPr>
          <p:spPr>
            <a:xfrm>
              <a:off x="5887071" y="2737541"/>
              <a:ext cx="1015229" cy="486769"/>
            </a:xfrm>
            <a:prstGeom prst="rect">
              <a:avLst/>
            </a:prstGeom>
          </p:spPr>
          <p:txBody>
            <a:bodyPr wrap="none" anchor="ctr">
              <a:spAutoFit/>
            </a:bodyPr>
            <a:lstStyle/>
            <a:p>
              <a:pPr algn="ctr"/>
              <a:r>
                <a:rPr lang="en-US" sz="4800" b="1" spc="-150" dirty="0">
                  <a:solidFill>
                    <a:srgbClr val="56C2B4"/>
                  </a:solidFill>
                </a:rPr>
                <a:t>25.6</a:t>
              </a:r>
              <a:r>
                <a:rPr lang="en-US" sz="3600" b="1" spc="-150" dirty="0">
                  <a:solidFill>
                    <a:srgbClr val="56C2B4"/>
                  </a:solidFill>
                </a:rPr>
                <a:t>%</a:t>
              </a:r>
            </a:p>
          </p:txBody>
        </p:sp>
      </p:grpSp>
      <p:grpSp>
        <p:nvGrpSpPr>
          <p:cNvPr id="79" name="Group 78">
            <a:extLst>
              <a:ext uri="{FF2B5EF4-FFF2-40B4-BE49-F238E27FC236}">
                <a16:creationId xmlns:a16="http://schemas.microsoft.com/office/drawing/2014/main" id="{8D79C733-FEFA-4A1C-9A1B-7547E8B0E51D}"/>
              </a:ext>
            </a:extLst>
          </p:cNvPr>
          <p:cNvGrpSpPr/>
          <p:nvPr/>
        </p:nvGrpSpPr>
        <p:grpSpPr>
          <a:xfrm>
            <a:off x="15198509" y="8894118"/>
            <a:ext cx="3619196" cy="3526482"/>
            <a:chOff x="5090237" y="1770857"/>
            <a:chExt cx="2754217" cy="2631168"/>
          </a:xfrm>
        </p:grpSpPr>
        <p:sp>
          <p:nvSpPr>
            <p:cNvPr id="80" name="TextBox 79">
              <a:extLst>
                <a:ext uri="{FF2B5EF4-FFF2-40B4-BE49-F238E27FC236}">
                  <a16:creationId xmlns:a16="http://schemas.microsoft.com/office/drawing/2014/main" id="{74781443-E35A-48BF-94CA-D4B352AC746F}"/>
                </a:ext>
              </a:extLst>
            </p:cNvPr>
            <p:cNvSpPr txBox="1"/>
            <p:nvPr/>
          </p:nvSpPr>
          <p:spPr>
            <a:xfrm rot="18589849">
              <a:off x="5159338" y="1716909"/>
              <a:ext cx="2616015" cy="2754217"/>
            </a:xfrm>
            <a:prstGeom prst="rect">
              <a:avLst/>
            </a:prstGeom>
            <a:noFill/>
          </p:spPr>
          <p:txBody>
            <a:bodyPr wrap="square" rtlCol="0">
              <a:prstTxWarp prst="textArchUp">
                <a:avLst>
                  <a:gd name="adj" fmla="val 9708209"/>
                </a:avLst>
              </a:prstTxWarp>
              <a:spAutoFit/>
            </a:bodyPr>
            <a:lstStyle/>
            <a:p>
              <a:pPr algn="ctr"/>
              <a:r>
                <a:rPr lang="en-US" sz="2400" b="1" spc="-150" dirty="0">
                  <a:solidFill>
                    <a:schemeClr val="bg1">
                      <a:lumMod val="50000"/>
                    </a:schemeClr>
                  </a:solidFill>
                </a:rPr>
                <a:t>marijuana</a:t>
              </a:r>
            </a:p>
          </p:txBody>
        </p:sp>
        <p:graphicFrame>
          <p:nvGraphicFramePr>
            <p:cNvPr id="81" name="Chart 80">
              <a:extLst>
                <a:ext uri="{FF2B5EF4-FFF2-40B4-BE49-F238E27FC236}">
                  <a16:creationId xmlns:a16="http://schemas.microsoft.com/office/drawing/2014/main" id="{CF070034-FA7D-4CE0-BB27-5C2A09F4FF22}"/>
                </a:ext>
              </a:extLst>
            </p:cNvPr>
            <p:cNvGraphicFramePr/>
            <p:nvPr>
              <p:extLst>
                <p:ext uri="{D42A27DB-BD31-4B8C-83A1-F6EECF244321}">
                  <p14:modId xmlns:p14="http://schemas.microsoft.com/office/powerpoint/2010/main" val="3271205218"/>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8"/>
            </a:graphicData>
          </a:graphic>
        </p:graphicFrame>
        <p:sp>
          <p:nvSpPr>
            <p:cNvPr id="82" name="Rectangle 81">
              <a:extLst>
                <a:ext uri="{FF2B5EF4-FFF2-40B4-BE49-F238E27FC236}">
                  <a16:creationId xmlns:a16="http://schemas.microsoft.com/office/drawing/2014/main" id="{BF70966F-4960-4769-BF30-F4219031279C}"/>
                </a:ext>
              </a:extLst>
            </p:cNvPr>
            <p:cNvSpPr/>
            <p:nvPr/>
          </p:nvSpPr>
          <p:spPr>
            <a:xfrm>
              <a:off x="5943408" y="2737541"/>
              <a:ext cx="902550" cy="486769"/>
            </a:xfrm>
            <a:prstGeom prst="rect">
              <a:avLst/>
            </a:prstGeom>
          </p:spPr>
          <p:txBody>
            <a:bodyPr wrap="none" anchor="ctr">
              <a:spAutoFit/>
            </a:bodyPr>
            <a:lstStyle/>
            <a:p>
              <a:pPr algn="ctr"/>
              <a:r>
                <a:rPr lang="en-US" sz="4800" b="1" spc="-150" dirty="0">
                  <a:solidFill>
                    <a:srgbClr val="56C2B4"/>
                  </a:solidFill>
                </a:rPr>
                <a:t>8.8%</a:t>
              </a:r>
            </a:p>
          </p:txBody>
        </p:sp>
      </p:grpSp>
      <p:grpSp>
        <p:nvGrpSpPr>
          <p:cNvPr id="84" name="Group 83">
            <a:extLst>
              <a:ext uri="{FF2B5EF4-FFF2-40B4-BE49-F238E27FC236}">
                <a16:creationId xmlns:a16="http://schemas.microsoft.com/office/drawing/2014/main" id="{329B7341-C2BC-4543-9BF4-FDF261047645}"/>
              </a:ext>
            </a:extLst>
          </p:cNvPr>
          <p:cNvGrpSpPr/>
          <p:nvPr/>
        </p:nvGrpSpPr>
        <p:grpSpPr>
          <a:xfrm>
            <a:off x="19303149" y="8894118"/>
            <a:ext cx="3619196" cy="3526482"/>
            <a:chOff x="5090237" y="1770857"/>
            <a:chExt cx="2754217" cy="2631168"/>
          </a:xfrm>
        </p:grpSpPr>
        <p:sp>
          <p:nvSpPr>
            <p:cNvPr id="85" name="TextBox 84">
              <a:extLst>
                <a:ext uri="{FF2B5EF4-FFF2-40B4-BE49-F238E27FC236}">
                  <a16:creationId xmlns:a16="http://schemas.microsoft.com/office/drawing/2014/main" id="{5F394C40-1AC3-4B6A-BF6D-4701C83418A4}"/>
                </a:ext>
              </a:extLst>
            </p:cNvPr>
            <p:cNvSpPr txBox="1"/>
            <p:nvPr/>
          </p:nvSpPr>
          <p:spPr>
            <a:xfrm rot="18589849">
              <a:off x="5159338" y="1716909"/>
              <a:ext cx="2616015" cy="2754217"/>
            </a:xfrm>
            <a:prstGeom prst="rect">
              <a:avLst/>
            </a:prstGeom>
            <a:noFill/>
          </p:spPr>
          <p:txBody>
            <a:bodyPr wrap="square" rtlCol="0">
              <a:prstTxWarp prst="textArchUp">
                <a:avLst>
                  <a:gd name="adj" fmla="val 9708209"/>
                </a:avLst>
              </a:prstTxWarp>
              <a:spAutoFit/>
            </a:bodyPr>
            <a:lstStyle/>
            <a:p>
              <a:pPr algn="ctr"/>
              <a:r>
                <a:rPr lang="en-US" sz="2400" b="1" spc="-150" dirty="0">
                  <a:solidFill>
                    <a:schemeClr val="bg1">
                      <a:lumMod val="50000"/>
                    </a:schemeClr>
                  </a:solidFill>
                </a:rPr>
                <a:t>illicit drugs</a:t>
              </a:r>
            </a:p>
          </p:txBody>
        </p:sp>
        <p:graphicFrame>
          <p:nvGraphicFramePr>
            <p:cNvPr id="86" name="Chart 85">
              <a:extLst>
                <a:ext uri="{FF2B5EF4-FFF2-40B4-BE49-F238E27FC236}">
                  <a16:creationId xmlns:a16="http://schemas.microsoft.com/office/drawing/2014/main" id="{72FD7D83-CC30-409A-A2D2-345D1611302E}"/>
                </a:ext>
              </a:extLst>
            </p:cNvPr>
            <p:cNvGraphicFramePr/>
            <p:nvPr>
              <p:extLst>
                <p:ext uri="{D42A27DB-BD31-4B8C-83A1-F6EECF244321}">
                  <p14:modId xmlns:p14="http://schemas.microsoft.com/office/powerpoint/2010/main" val="1979820544"/>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9"/>
            </a:graphicData>
          </a:graphic>
        </p:graphicFrame>
        <p:sp>
          <p:nvSpPr>
            <p:cNvPr id="87" name="Rectangle 86">
              <a:extLst>
                <a:ext uri="{FF2B5EF4-FFF2-40B4-BE49-F238E27FC236}">
                  <a16:creationId xmlns:a16="http://schemas.microsoft.com/office/drawing/2014/main" id="{3DCC6224-0A64-4AE8-A363-B68F5E876467}"/>
                </a:ext>
              </a:extLst>
            </p:cNvPr>
            <p:cNvSpPr/>
            <p:nvPr/>
          </p:nvSpPr>
          <p:spPr>
            <a:xfrm>
              <a:off x="5943408" y="2737541"/>
              <a:ext cx="902550" cy="486769"/>
            </a:xfrm>
            <a:prstGeom prst="rect">
              <a:avLst/>
            </a:prstGeom>
          </p:spPr>
          <p:txBody>
            <a:bodyPr wrap="none" anchor="ctr">
              <a:spAutoFit/>
            </a:bodyPr>
            <a:lstStyle/>
            <a:p>
              <a:pPr algn="ctr"/>
              <a:r>
                <a:rPr lang="en-US" sz="4800" b="1" spc="-150" dirty="0">
                  <a:solidFill>
                    <a:srgbClr val="56C2B4"/>
                  </a:solidFill>
                </a:rPr>
                <a:t>3.5%</a:t>
              </a:r>
            </a:p>
          </p:txBody>
        </p:sp>
      </p:grpSp>
      <p:pic>
        <p:nvPicPr>
          <p:cNvPr id="3" name="Picture 2">
            <a:extLst>
              <a:ext uri="{FF2B5EF4-FFF2-40B4-BE49-F238E27FC236}">
                <a16:creationId xmlns:a16="http://schemas.microsoft.com/office/drawing/2014/main" id="{BD3E03E6-993A-4CF1-9FE4-05AD1B4F9B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9586" y="5013784"/>
            <a:ext cx="3440433" cy="2073686"/>
          </a:xfrm>
          <a:prstGeom prst="rect">
            <a:avLst/>
          </a:prstGeom>
        </p:spPr>
      </p:pic>
      <p:pic>
        <p:nvPicPr>
          <p:cNvPr id="5" name="Picture 4">
            <a:extLst>
              <a:ext uri="{FF2B5EF4-FFF2-40B4-BE49-F238E27FC236}">
                <a16:creationId xmlns:a16="http://schemas.microsoft.com/office/drawing/2014/main" id="{4804BC99-42FE-41B3-8EB4-3067488BB6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65707" y="9102425"/>
            <a:ext cx="4053114" cy="2607817"/>
          </a:xfrm>
          <a:prstGeom prst="rect">
            <a:avLst/>
          </a:prstGeom>
        </p:spPr>
      </p:pic>
      <p:cxnSp>
        <p:nvCxnSpPr>
          <p:cNvPr id="7" name="Straight Connector 6">
            <a:extLst>
              <a:ext uri="{FF2B5EF4-FFF2-40B4-BE49-F238E27FC236}">
                <a16:creationId xmlns:a16="http://schemas.microsoft.com/office/drawing/2014/main" id="{2FAF1778-BDE5-45EA-A10D-B324D7C45588}"/>
              </a:ext>
            </a:extLst>
          </p:cNvPr>
          <p:cNvCxnSpPr>
            <a:cxnSpLocks/>
          </p:cNvCxnSpPr>
          <p:nvPr/>
        </p:nvCxnSpPr>
        <p:spPr>
          <a:xfrm>
            <a:off x="5806658" y="4469570"/>
            <a:ext cx="0" cy="7668196"/>
          </a:xfrm>
          <a:prstGeom prst="line">
            <a:avLst/>
          </a:prstGeom>
          <a:ln>
            <a:solidFill>
              <a:srgbClr val="33756A"/>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8B0BF07D-DDD9-48CF-A77C-6B23070630DE}"/>
              </a:ext>
            </a:extLst>
          </p:cNvPr>
          <p:cNvSpPr txBox="1"/>
          <p:nvPr/>
        </p:nvSpPr>
        <p:spPr>
          <a:xfrm>
            <a:off x="1290637" y="943672"/>
            <a:ext cx="20934363" cy="1200310"/>
          </a:xfrm>
          <a:prstGeom prst="rect">
            <a:avLst/>
          </a:prstGeom>
          <a:noFill/>
        </p:spPr>
        <p:txBody>
          <a:bodyPr wrap="square" lIns="91422" tIns="45711" rIns="91422" bIns="45711" rtlCol="0">
            <a:spAutoFit/>
          </a:bodyPr>
          <a:lstStyle/>
          <a:p>
            <a:r>
              <a:rPr lang="en-GB" sz="7200" dirty="0">
                <a:latin typeface="+mj-lt"/>
                <a:ea typeface="Open Sans Extrabold" panose="020B0906030804020204" pitchFamily="34" charset="0"/>
                <a:cs typeface="Open Sans Extrabold" panose="020B0906030804020204" pitchFamily="34" charset="0"/>
              </a:rPr>
              <a:t>Overview of Substance Use in North Dakota</a:t>
            </a:r>
            <a:endParaRPr lang="id-ID" sz="7200" b="1" dirty="0">
              <a:latin typeface="+mj-lt"/>
              <a:ea typeface="Open Sans Light" panose="020B0306030504020204" pitchFamily="34" charset="0"/>
              <a:cs typeface="Open Sans Light" panose="020B0306030504020204" pitchFamily="34" charset="0"/>
            </a:endParaRPr>
          </a:p>
        </p:txBody>
      </p:sp>
      <p:sp>
        <p:nvSpPr>
          <p:cNvPr id="90" name="Rounded Rectangle 27">
            <a:extLst>
              <a:ext uri="{FF2B5EF4-FFF2-40B4-BE49-F238E27FC236}">
                <a16:creationId xmlns:a16="http://schemas.microsoft.com/office/drawing/2014/main" id="{4DE60FE8-2143-4F33-A07F-2FFEF62BD508}"/>
              </a:ext>
            </a:extLst>
          </p:cNvPr>
          <p:cNvSpPr/>
          <p:nvPr/>
        </p:nvSpPr>
        <p:spPr>
          <a:xfrm rot="10800000">
            <a:off x="1469768" y="2249711"/>
            <a:ext cx="3175998" cy="215498"/>
          </a:xfrm>
          <a:prstGeom prst="roundRect">
            <a:avLst>
              <a:gd name="adj" fmla="val 50000"/>
            </a:avLst>
          </a:prstGeom>
          <a:solidFill>
            <a:srgbClr val="56C2B4"/>
          </a:solidFill>
          <a:ln>
            <a:solidFill>
              <a:srgbClr val="56C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8DE3143-6304-4E4A-A679-312F52D5488C}"/>
              </a:ext>
            </a:extLst>
          </p:cNvPr>
          <p:cNvSpPr txBox="1"/>
          <p:nvPr/>
        </p:nvSpPr>
        <p:spPr>
          <a:xfrm>
            <a:off x="17207345" y="13105094"/>
            <a:ext cx="6980310" cy="400110"/>
          </a:xfrm>
          <a:prstGeom prst="rect">
            <a:avLst/>
          </a:prstGeom>
          <a:noFill/>
        </p:spPr>
        <p:txBody>
          <a:bodyPr wrap="square" rtlCol="0">
            <a:spAutoFit/>
          </a:bodyPr>
          <a:lstStyle/>
          <a:p>
            <a:pPr algn="r"/>
            <a:r>
              <a:rPr lang="en-US" sz="2000" spc="-150" dirty="0">
                <a:solidFill>
                  <a:srgbClr val="33756A"/>
                </a:solidFill>
              </a:rPr>
              <a:t>National Survey on Drug Use and Health (NBSDUH), 2015-2016</a:t>
            </a:r>
          </a:p>
        </p:txBody>
      </p:sp>
      <p:sp>
        <p:nvSpPr>
          <p:cNvPr id="42" name="TextBox 41">
            <a:extLst>
              <a:ext uri="{FF2B5EF4-FFF2-40B4-BE49-F238E27FC236}">
                <a16:creationId xmlns:a16="http://schemas.microsoft.com/office/drawing/2014/main" id="{5AF446C2-AB42-4F03-84BE-ABA523AE71FC}"/>
              </a:ext>
            </a:extLst>
          </p:cNvPr>
          <p:cNvSpPr txBox="1"/>
          <p:nvPr/>
        </p:nvSpPr>
        <p:spPr>
          <a:xfrm>
            <a:off x="1169160" y="2674877"/>
            <a:ext cx="19710400" cy="1569660"/>
          </a:xfrm>
          <a:prstGeom prst="rect">
            <a:avLst/>
          </a:prstGeom>
          <a:noFill/>
        </p:spPr>
        <p:txBody>
          <a:bodyPr wrap="square" rtlCol="0">
            <a:spAutoFit/>
          </a:bodyPr>
          <a:lstStyle/>
          <a:p>
            <a:r>
              <a:rPr lang="en-US" sz="4000" b="1" dirty="0"/>
              <a:t>ADULTS </a:t>
            </a:r>
            <a:r>
              <a:rPr lang="en-US" sz="3600" b="1" i="1" dirty="0"/>
              <a:t>(AGES 18+)</a:t>
            </a:r>
          </a:p>
          <a:p>
            <a:r>
              <a:rPr lang="en-US" sz="2800" dirty="0"/>
              <a:t>Adults Age 18 and Older PAST 30-DAY Substance Use</a:t>
            </a:r>
          </a:p>
          <a:p>
            <a:endParaRPr lang="en-US" sz="2800" dirty="0"/>
          </a:p>
        </p:txBody>
      </p:sp>
    </p:spTree>
    <p:extLst>
      <p:ext uri="{BB962C8B-B14F-4D97-AF65-F5344CB8AC3E}">
        <p14:creationId xmlns:p14="http://schemas.microsoft.com/office/powerpoint/2010/main" val="4147976054"/>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500"/>
                                        <p:tgtEl>
                                          <p:spTgt spid="1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circle(in)">
                                      <p:cBhvr>
                                        <p:cTn id="11" dur="500"/>
                                        <p:tgtEl>
                                          <p:spTgt spid="48"/>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circle(in)">
                                      <p:cBhvr>
                                        <p:cTn id="15" dur="500"/>
                                        <p:tgtEl>
                                          <p:spTgt spid="53"/>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circle(in)">
                                      <p:cBhvr>
                                        <p:cTn id="19" dur="500"/>
                                        <p:tgtEl>
                                          <p:spTgt spid="64"/>
                                        </p:tgtEl>
                                      </p:cBhvr>
                                    </p:animEffect>
                                  </p:childTnLst>
                                </p:cTn>
                              </p:par>
                            </p:childTnLst>
                          </p:cTn>
                        </p:par>
                        <p:par>
                          <p:cTn id="20" fill="hold">
                            <p:stCondLst>
                              <p:cond delay="2000"/>
                            </p:stCondLst>
                            <p:childTnLst>
                              <p:par>
                                <p:cTn id="21" presetID="6" presetClass="entr" presetSubtype="16"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circle(in)">
                                      <p:cBhvr>
                                        <p:cTn id="23" dur="500"/>
                                        <p:tgtEl>
                                          <p:spTgt spid="69"/>
                                        </p:tgtEl>
                                      </p:cBhvr>
                                    </p:animEffect>
                                  </p:childTnLst>
                                </p:cTn>
                              </p:par>
                            </p:childTnLst>
                          </p:cTn>
                        </p:par>
                        <p:par>
                          <p:cTn id="24" fill="hold">
                            <p:stCondLst>
                              <p:cond delay="2500"/>
                            </p:stCondLst>
                            <p:childTnLst>
                              <p:par>
                                <p:cTn id="25" presetID="6" presetClass="entr" presetSubtype="16" fill="hold" nodeType="after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circle(in)">
                                      <p:cBhvr>
                                        <p:cTn id="27" dur="500"/>
                                        <p:tgtEl>
                                          <p:spTgt spid="74"/>
                                        </p:tgtEl>
                                      </p:cBhvr>
                                    </p:animEffect>
                                  </p:childTnLst>
                                </p:cTn>
                              </p:par>
                            </p:childTnLst>
                          </p:cTn>
                        </p:par>
                        <p:par>
                          <p:cTn id="28" fill="hold">
                            <p:stCondLst>
                              <p:cond delay="3000"/>
                            </p:stCondLst>
                            <p:childTnLst>
                              <p:par>
                                <p:cTn id="29" presetID="6" presetClass="entr" presetSubtype="16" fill="hold"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circle(in)">
                                      <p:cBhvr>
                                        <p:cTn id="31" dur="500"/>
                                        <p:tgtEl>
                                          <p:spTgt spid="79"/>
                                        </p:tgtEl>
                                      </p:cBhvr>
                                    </p:animEffect>
                                  </p:childTnLst>
                                </p:cTn>
                              </p:par>
                            </p:childTnLst>
                          </p:cTn>
                        </p:par>
                        <p:par>
                          <p:cTn id="32" fill="hold">
                            <p:stCondLst>
                              <p:cond delay="3500"/>
                            </p:stCondLst>
                            <p:childTnLst>
                              <p:par>
                                <p:cTn id="33" presetID="6" presetClass="entr" presetSubtype="16" fill="hold" nodeType="after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circle(in)">
                                      <p:cBhvr>
                                        <p:cTn id="35"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D24C605-DAD0-4D5B-BD99-A25A48386E6D}"/>
              </a:ext>
            </a:extLst>
          </p:cNvPr>
          <p:cNvGrpSpPr/>
          <p:nvPr/>
        </p:nvGrpSpPr>
        <p:grpSpPr>
          <a:xfrm>
            <a:off x="0" y="5808357"/>
            <a:ext cx="20962938" cy="3171468"/>
            <a:chOff x="0" y="5808357"/>
            <a:chExt cx="20962938" cy="3171468"/>
          </a:xfrm>
        </p:grpSpPr>
        <p:sp>
          <p:nvSpPr>
            <p:cNvPr id="6" name="Rectangle 5">
              <a:extLst>
                <a:ext uri="{FF2B5EF4-FFF2-40B4-BE49-F238E27FC236}">
                  <a16:creationId xmlns:a16="http://schemas.microsoft.com/office/drawing/2014/main" id="{77198959-D261-4730-A16C-4CD32F955D3B}"/>
                </a:ext>
              </a:extLst>
            </p:cNvPr>
            <p:cNvSpPr/>
            <p:nvPr/>
          </p:nvSpPr>
          <p:spPr>
            <a:xfrm>
              <a:off x="0" y="5808357"/>
              <a:ext cx="20962938" cy="3171468"/>
            </a:xfrm>
            <a:prstGeom prst="rect">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7784FCE-49EF-4D6B-845D-1E9609CD2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699" y="6453750"/>
              <a:ext cx="16723656" cy="2305239"/>
            </a:xfrm>
            <a:prstGeom prst="rect">
              <a:avLst/>
            </a:prstGeom>
          </p:spPr>
        </p:pic>
        <p:sp>
          <p:nvSpPr>
            <p:cNvPr id="11" name="Rectangle 10">
              <a:extLst>
                <a:ext uri="{FF2B5EF4-FFF2-40B4-BE49-F238E27FC236}">
                  <a16:creationId xmlns:a16="http://schemas.microsoft.com/office/drawing/2014/main" id="{AD9F710A-86F6-4C5C-9B4D-41FF33FEE9E6}"/>
                </a:ext>
              </a:extLst>
            </p:cNvPr>
            <p:cNvSpPr/>
            <p:nvPr/>
          </p:nvSpPr>
          <p:spPr>
            <a:xfrm>
              <a:off x="15921464" y="7401941"/>
              <a:ext cx="782782" cy="492993"/>
            </a:xfrm>
            <a:prstGeom prst="rect">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1448316" y="1040262"/>
            <a:ext cx="20962938" cy="1446532"/>
          </a:xfrm>
          <a:prstGeom prst="rect">
            <a:avLst/>
          </a:prstGeom>
          <a:noFill/>
        </p:spPr>
        <p:txBody>
          <a:bodyPr wrap="square" lIns="91422" tIns="45711" rIns="91422" bIns="45711" rtlCol="0">
            <a:spAutoFit/>
          </a:bodyPr>
          <a:lstStyle/>
          <a:p>
            <a:r>
              <a:rPr lang="en-US" sz="8800" dirty="0">
                <a:latin typeface="+mj-lt"/>
                <a:ea typeface="Open Sans Extrabold" panose="020B0906030804020204" pitchFamily="34" charset="0"/>
                <a:cs typeface="Open Sans Extrabold" panose="020B0906030804020204" pitchFamily="34" charset="0"/>
              </a:rPr>
              <a:t>Prevention is Proactive</a:t>
            </a:r>
            <a:endParaRPr lang="id-ID" sz="8800" dirty="0">
              <a:latin typeface="+mj-lt"/>
              <a:ea typeface="Open Sans Light" panose="020B0306030504020204" pitchFamily="34" charset="0"/>
              <a:cs typeface="Open Sans Light" panose="020B0306030504020204" pitchFamily="34" charset="0"/>
            </a:endParaRPr>
          </a:p>
        </p:txBody>
      </p:sp>
      <p:sp>
        <p:nvSpPr>
          <p:cNvPr id="36" name="Rounded Rectangle 35"/>
          <p:cNvSpPr/>
          <p:nvPr/>
        </p:nvSpPr>
        <p:spPr>
          <a:xfrm rot="10800000">
            <a:off x="1497304" y="2569256"/>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650FDBC-6C32-4A22-8EC3-0B058730F4B8}"/>
              </a:ext>
            </a:extLst>
          </p:cNvPr>
          <p:cNvSpPr txBox="1"/>
          <p:nvPr/>
        </p:nvSpPr>
        <p:spPr>
          <a:xfrm>
            <a:off x="1363699" y="3424754"/>
            <a:ext cx="15239880" cy="1754326"/>
          </a:xfrm>
          <a:prstGeom prst="rect">
            <a:avLst/>
          </a:prstGeom>
          <a:noFill/>
        </p:spPr>
        <p:txBody>
          <a:bodyPr wrap="square" rtlCol="0">
            <a:spAutoFit/>
          </a:bodyPr>
          <a:lstStyle/>
          <a:p>
            <a:r>
              <a:rPr lang="en-US" sz="3600" dirty="0"/>
              <a:t>Prevention creates an environment that promotes health and well-being of individuals and communities, which prevents problems before they occur.</a:t>
            </a:r>
          </a:p>
        </p:txBody>
      </p:sp>
      <p:sp>
        <p:nvSpPr>
          <p:cNvPr id="68" name="TextBox 67">
            <a:extLst>
              <a:ext uri="{FF2B5EF4-FFF2-40B4-BE49-F238E27FC236}">
                <a16:creationId xmlns:a16="http://schemas.microsoft.com/office/drawing/2014/main" id="{9E5AE4DA-8F10-45A6-A632-325DE27E52AF}"/>
              </a:ext>
            </a:extLst>
          </p:cNvPr>
          <p:cNvSpPr txBox="1"/>
          <p:nvPr/>
        </p:nvSpPr>
        <p:spPr>
          <a:xfrm>
            <a:off x="1448316" y="9609102"/>
            <a:ext cx="12400427" cy="1754326"/>
          </a:xfrm>
          <a:prstGeom prst="rect">
            <a:avLst/>
          </a:prstGeom>
          <a:noFill/>
        </p:spPr>
        <p:txBody>
          <a:bodyPr wrap="square" rtlCol="0">
            <a:spAutoFit/>
          </a:bodyPr>
          <a:lstStyle/>
          <a:p>
            <a:r>
              <a:rPr lang="en-US" sz="3600" dirty="0"/>
              <a:t>Evidence-based prevention strategies decrease the likelihood of disease, suffering and death – saving lives and money.</a:t>
            </a:r>
          </a:p>
        </p:txBody>
      </p:sp>
      <p:grpSp>
        <p:nvGrpSpPr>
          <p:cNvPr id="3" name="Group 2">
            <a:extLst>
              <a:ext uri="{FF2B5EF4-FFF2-40B4-BE49-F238E27FC236}">
                <a16:creationId xmlns:a16="http://schemas.microsoft.com/office/drawing/2014/main" id="{773579A8-5B99-421D-A83C-00A5D8BE261A}"/>
              </a:ext>
            </a:extLst>
          </p:cNvPr>
          <p:cNvGrpSpPr/>
          <p:nvPr/>
        </p:nvGrpSpPr>
        <p:grpSpPr>
          <a:xfrm>
            <a:off x="13427314" y="3112436"/>
            <a:ext cx="10951924" cy="10350293"/>
            <a:chOff x="13427314" y="3112436"/>
            <a:chExt cx="10951924" cy="10350293"/>
          </a:xfrm>
        </p:grpSpPr>
        <p:pic>
          <p:nvPicPr>
            <p:cNvPr id="4" name="Picture 3">
              <a:extLst>
                <a:ext uri="{FF2B5EF4-FFF2-40B4-BE49-F238E27FC236}">
                  <a16:creationId xmlns:a16="http://schemas.microsoft.com/office/drawing/2014/main" id="{C75CEE91-802B-4153-8319-481730E3D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7314" y="3112436"/>
              <a:ext cx="10951924" cy="10350293"/>
            </a:xfrm>
            <a:prstGeom prst="rect">
              <a:avLst/>
            </a:prstGeom>
          </p:spPr>
        </p:pic>
        <p:pic>
          <p:nvPicPr>
            <p:cNvPr id="9" name="Picture 8">
              <a:extLst>
                <a:ext uri="{FF2B5EF4-FFF2-40B4-BE49-F238E27FC236}">
                  <a16:creationId xmlns:a16="http://schemas.microsoft.com/office/drawing/2014/main" id="{D4A46ED5-BA0C-4861-96CA-B39CFCBB7B4D}"/>
                </a:ext>
              </a:extLst>
            </p:cNvPr>
            <p:cNvPicPr>
              <a:picLocks noChangeAspect="1"/>
            </p:cNvPicPr>
            <p:nvPr/>
          </p:nvPicPr>
          <p:blipFill rotWithShape="1">
            <a:blip r:embed="rId3">
              <a:extLst>
                <a:ext uri="{28A0092B-C50C-407E-A947-70E740481C1C}">
                  <a14:useLocalDpi xmlns:a14="http://schemas.microsoft.com/office/drawing/2010/main" val="0"/>
                </a:ext>
              </a:extLst>
            </a:blip>
            <a:srcRect l="72023" t="50377" r="16402" b="44784"/>
            <a:stretch/>
          </p:blipFill>
          <p:spPr>
            <a:xfrm>
              <a:off x="22693745" y="7394091"/>
              <a:ext cx="1039091" cy="500843"/>
            </a:xfrm>
            <a:prstGeom prst="rect">
              <a:avLst/>
            </a:prstGeom>
          </p:spPr>
        </p:pic>
      </p:grpSp>
      <p:sp>
        <p:nvSpPr>
          <p:cNvPr id="14" name="TextBox 13">
            <a:extLst>
              <a:ext uri="{FF2B5EF4-FFF2-40B4-BE49-F238E27FC236}">
                <a16:creationId xmlns:a16="http://schemas.microsoft.com/office/drawing/2014/main" id="{540D11E7-E536-4BE9-9043-9321B965FFED}"/>
              </a:ext>
            </a:extLst>
          </p:cNvPr>
          <p:cNvSpPr txBox="1"/>
          <p:nvPr/>
        </p:nvSpPr>
        <p:spPr>
          <a:xfrm>
            <a:off x="8157802" y="12832927"/>
            <a:ext cx="8063634" cy="707886"/>
          </a:xfrm>
          <a:prstGeom prst="rect">
            <a:avLst/>
          </a:prstGeom>
          <a:noFill/>
        </p:spPr>
        <p:txBody>
          <a:bodyPr wrap="square" rtlCol="0">
            <a:spAutoFit/>
          </a:bodyPr>
          <a:lstStyle/>
          <a:p>
            <a:pPr algn="ctr"/>
            <a:r>
              <a:rPr lang="en-US" sz="2000" spc="-150" dirty="0">
                <a:solidFill>
                  <a:srgbClr val="33756A"/>
                </a:solidFill>
              </a:rPr>
              <a:t>ND Community Readiness Survey (CRS), 2017</a:t>
            </a:r>
          </a:p>
          <a:p>
            <a:pPr algn="ctr"/>
            <a:r>
              <a:rPr lang="en-US" sz="2000" spc="-150" dirty="0">
                <a:solidFill>
                  <a:srgbClr val="33756A"/>
                </a:solidFill>
              </a:rPr>
              <a:t>Washington State Institute for Public Policy (2016) Benefit-cost results. </a:t>
            </a:r>
          </a:p>
        </p:txBody>
      </p:sp>
    </p:spTree>
    <p:extLst>
      <p:ext uri="{BB962C8B-B14F-4D97-AF65-F5344CB8AC3E}">
        <p14:creationId xmlns:p14="http://schemas.microsoft.com/office/powerpoint/2010/main" val="1701056676"/>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ipe(up)">
                                      <p:cBhvr>
                                        <p:cTn id="1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8"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448316" y="978964"/>
            <a:ext cx="20962938" cy="1446532"/>
          </a:xfrm>
          <a:prstGeom prst="rect">
            <a:avLst/>
          </a:prstGeom>
          <a:noFill/>
        </p:spPr>
        <p:txBody>
          <a:bodyPr wrap="square" lIns="91422" tIns="45711" rIns="91422" bIns="45711" rtlCol="0">
            <a:spAutoFit/>
          </a:bodyPr>
          <a:lstStyle/>
          <a:p>
            <a:r>
              <a:rPr lang="en-US" sz="8800" dirty="0">
                <a:latin typeface="+mj-lt"/>
                <a:ea typeface="Open Sans Extrabold" panose="020B0906030804020204" pitchFamily="34" charset="0"/>
                <a:cs typeface="Open Sans Extrabold" panose="020B0906030804020204" pitchFamily="34" charset="0"/>
              </a:rPr>
              <a:t>Effective Prevention Looks Like…</a:t>
            </a:r>
            <a:endParaRPr lang="id-ID" sz="8800" dirty="0">
              <a:latin typeface="+mj-lt"/>
              <a:ea typeface="Open Sans Light" panose="020B0306030504020204" pitchFamily="34" charset="0"/>
              <a:cs typeface="Open Sans Light" panose="020B0306030504020204" pitchFamily="34" charset="0"/>
            </a:endParaRPr>
          </a:p>
        </p:txBody>
      </p:sp>
      <p:sp>
        <p:nvSpPr>
          <p:cNvPr id="36" name="Rounded Rectangle 35"/>
          <p:cNvSpPr/>
          <p:nvPr/>
        </p:nvSpPr>
        <p:spPr>
          <a:xfrm rot="10800000">
            <a:off x="1497304" y="2507958"/>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9DA9D0E-030D-4593-90AA-DB9F99567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659" y="4632511"/>
            <a:ext cx="1685925" cy="1533525"/>
          </a:xfrm>
          <a:prstGeom prst="rect">
            <a:avLst/>
          </a:prstGeom>
        </p:spPr>
      </p:pic>
      <p:pic>
        <p:nvPicPr>
          <p:cNvPr id="7" name="Picture 6">
            <a:extLst>
              <a:ext uri="{FF2B5EF4-FFF2-40B4-BE49-F238E27FC236}">
                <a16:creationId xmlns:a16="http://schemas.microsoft.com/office/drawing/2014/main" id="{26018C39-19FD-41A0-942F-D70D7B4D6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865" y="4521288"/>
            <a:ext cx="1933575" cy="1533525"/>
          </a:xfrm>
          <a:prstGeom prst="rect">
            <a:avLst/>
          </a:prstGeom>
        </p:spPr>
      </p:pic>
      <p:pic>
        <p:nvPicPr>
          <p:cNvPr id="9" name="Picture 8">
            <a:extLst>
              <a:ext uri="{FF2B5EF4-FFF2-40B4-BE49-F238E27FC236}">
                <a16:creationId xmlns:a16="http://schemas.microsoft.com/office/drawing/2014/main" id="{6739C995-FBF6-438E-9D46-6027B0C52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6120" y="4519044"/>
            <a:ext cx="1171575" cy="1533525"/>
          </a:xfrm>
          <a:prstGeom prst="rect">
            <a:avLst/>
          </a:prstGeom>
        </p:spPr>
      </p:pic>
      <p:pic>
        <p:nvPicPr>
          <p:cNvPr id="11" name="Picture 10">
            <a:extLst>
              <a:ext uri="{FF2B5EF4-FFF2-40B4-BE49-F238E27FC236}">
                <a16:creationId xmlns:a16="http://schemas.microsoft.com/office/drawing/2014/main" id="{F9225E13-43DB-4EA5-9B5B-F7208403F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17614" y="4489900"/>
            <a:ext cx="1485900" cy="1533525"/>
          </a:xfrm>
          <a:prstGeom prst="rect">
            <a:avLst/>
          </a:prstGeom>
        </p:spPr>
      </p:pic>
      <p:pic>
        <p:nvPicPr>
          <p:cNvPr id="14" name="Picture 13">
            <a:extLst>
              <a:ext uri="{FF2B5EF4-FFF2-40B4-BE49-F238E27FC236}">
                <a16:creationId xmlns:a16="http://schemas.microsoft.com/office/drawing/2014/main" id="{9BFBECAE-A3AD-41B3-B754-69C102DD75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89513" y="4521287"/>
            <a:ext cx="1695450" cy="1533525"/>
          </a:xfrm>
          <a:prstGeom prst="rect">
            <a:avLst/>
          </a:prstGeom>
        </p:spPr>
      </p:pic>
      <p:sp>
        <p:nvSpPr>
          <p:cNvPr id="15" name="TextBox 14">
            <a:extLst>
              <a:ext uri="{FF2B5EF4-FFF2-40B4-BE49-F238E27FC236}">
                <a16:creationId xmlns:a16="http://schemas.microsoft.com/office/drawing/2014/main" id="{A79CE526-60D3-428A-9B71-5CC20AC29FF4}"/>
              </a:ext>
            </a:extLst>
          </p:cNvPr>
          <p:cNvSpPr txBox="1"/>
          <p:nvPr/>
        </p:nvSpPr>
        <p:spPr>
          <a:xfrm>
            <a:off x="800166" y="6280514"/>
            <a:ext cx="4046246" cy="4670638"/>
          </a:xfrm>
          <a:prstGeom prst="rect">
            <a:avLst/>
          </a:prstGeom>
          <a:noFill/>
        </p:spPr>
        <p:txBody>
          <a:bodyPr wrap="square" rtlCol="0">
            <a:spAutoFit/>
          </a:bodyPr>
          <a:lstStyle/>
          <a:p>
            <a:pPr algn="ctr">
              <a:lnSpc>
                <a:spcPts val="4500"/>
              </a:lnSpc>
            </a:pPr>
            <a:r>
              <a:rPr lang="en-US" sz="3200" dirty="0"/>
              <a:t>Law enforcement implementing alcohol and tobacco compliance checks to enforce the laws related to youth access to substances.</a:t>
            </a:r>
          </a:p>
        </p:txBody>
      </p:sp>
      <p:sp>
        <p:nvSpPr>
          <p:cNvPr id="25" name="TextBox 24">
            <a:extLst>
              <a:ext uri="{FF2B5EF4-FFF2-40B4-BE49-F238E27FC236}">
                <a16:creationId xmlns:a16="http://schemas.microsoft.com/office/drawing/2014/main" id="{319D96EA-3EDA-4AE9-9D69-9E29542F15B1}"/>
              </a:ext>
            </a:extLst>
          </p:cNvPr>
          <p:cNvSpPr txBox="1"/>
          <p:nvPr/>
        </p:nvSpPr>
        <p:spPr>
          <a:xfrm>
            <a:off x="5554530" y="6280514"/>
            <a:ext cx="4046246" cy="3516475"/>
          </a:xfrm>
          <a:prstGeom prst="rect">
            <a:avLst/>
          </a:prstGeom>
          <a:noFill/>
        </p:spPr>
        <p:txBody>
          <a:bodyPr wrap="square" rtlCol="0">
            <a:spAutoFit/>
          </a:bodyPr>
          <a:lstStyle/>
          <a:p>
            <a:pPr algn="ctr">
              <a:lnSpc>
                <a:spcPts val="4500"/>
              </a:lnSpc>
            </a:pPr>
            <a:r>
              <a:rPr lang="en-US" sz="3200" dirty="0"/>
              <a:t>Parents and other adults engaging with the children in their life and role-modeling healthy behaviors.</a:t>
            </a:r>
          </a:p>
        </p:txBody>
      </p:sp>
      <p:sp>
        <p:nvSpPr>
          <p:cNvPr id="26" name="TextBox 25">
            <a:extLst>
              <a:ext uri="{FF2B5EF4-FFF2-40B4-BE49-F238E27FC236}">
                <a16:creationId xmlns:a16="http://schemas.microsoft.com/office/drawing/2014/main" id="{47F337AA-61DB-4910-B497-BF0332C9BF2F}"/>
              </a:ext>
            </a:extLst>
          </p:cNvPr>
          <p:cNvSpPr txBox="1"/>
          <p:nvPr/>
        </p:nvSpPr>
        <p:spPr>
          <a:xfrm>
            <a:off x="10260768" y="6275414"/>
            <a:ext cx="4046246" cy="3516475"/>
          </a:xfrm>
          <a:prstGeom prst="rect">
            <a:avLst/>
          </a:prstGeom>
          <a:noFill/>
        </p:spPr>
        <p:txBody>
          <a:bodyPr wrap="square" rtlCol="0">
            <a:spAutoFit/>
          </a:bodyPr>
          <a:lstStyle/>
          <a:p>
            <a:pPr algn="ctr">
              <a:lnSpc>
                <a:spcPts val="4500"/>
              </a:lnSpc>
            </a:pPr>
            <a:r>
              <a:rPr lang="en-US" sz="3200" dirty="0"/>
              <a:t>Taking medication as prescribed and safely disposing of any unused or unwanted medication.</a:t>
            </a:r>
          </a:p>
        </p:txBody>
      </p:sp>
      <p:sp>
        <p:nvSpPr>
          <p:cNvPr id="27" name="TextBox 26">
            <a:extLst>
              <a:ext uri="{FF2B5EF4-FFF2-40B4-BE49-F238E27FC236}">
                <a16:creationId xmlns:a16="http://schemas.microsoft.com/office/drawing/2014/main" id="{D1DB5D65-55E0-4BE4-AB15-0606ADF052EA}"/>
              </a:ext>
            </a:extLst>
          </p:cNvPr>
          <p:cNvSpPr txBox="1"/>
          <p:nvPr/>
        </p:nvSpPr>
        <p:spPr>
          <a:xfrm>
            <a:off x="14913378" y="6290574"/>
            <a:ext cx="4046246" cy="4093557"/>
          </a:xfrm>
          <a:prstGeom prst="rect">
            <a:avLst/>
          </a:prstGeom>
          <a:noFill/>
        </p:spPr>
        <p:txBody>
          <a:bodyPr wrap="square" rtlCol="0">
            <a:spAutoFit/>
          </a:bodyPr>
          <a:lstStyle/>
          <a:p>
            <a:pPr algn="ctr">
              <a:lnSpc>
                <a:spcPts val="4500"/>
              </a:lnSpc>
            </a:pPr>
            <a:r>
              <a:rPr lang="en-US" sz="3200" dirty="0"/>
              <a:t>Policy-makers having conversations about policy changes that can help support healthy communities.</a:t>
            </a:r>
          </a:p>
        </p:txBody>
      </p:sp>
      <p:sp>
        <p:nvSpPr>
          <p:cNvPr id="28" name="TextBox 27">
            <a:extLst>
              <a:ext uri="{FF2B5EF4-FFF2-40B4-BE49-F238E27FC236}">
                <a16:creationId xmlns:a16="http://schemas.microsoft.com/office/drawing/2014/main" id="{4F4376F8-E43B-491D-86F1-E995F50D1B07}"/>
              </a:ext>
            </a:extLst>
          </p:cNvPr>
          <p:cNvSpPr txBox="1"/>
          <p:nvPr/>
        </p:nvSpPr>
        <p:spPr>
          <a:xfrm>
            <a:off x="19614115" y="6290574"/>
            <a:ext cx="4046246" cy="4093557"/>
          </a:xfrm>
          <a:prstGeom prst="rect">
            <a:avLst/>
          </a:prstGeom>
          <a:noFill/>
        </p:spPr>
        <p:txBody>
          <a:bodyPr wrap="square" rtlCol="0">
            <a:spAutoFit/>
          </a:bodyPr>
          <a:lstStyle/>
          <a:p>
            <a:pPr algn="ctr">
              <a:lnSpc>
                <a:spcPts val="4500"/>
              </a:lnSpc>
            </a:pPr>
            <a:r>
              <a:rPr lang="en-US" sz="3200" dirty="0"/>
              <a:t>Community coalitions being active in community efforts and promoting healthy and safe messages and activities.</a:t>
            </a:r>
          </a:p>
        </p:txBody>
      </p:sp>
    </p:spTree>
    <p:extLst>
      <p:ext uri="{BB962C8B-B14F-4D97-AF65-F5344CB8AC3E}">
        <p14:creationId xmlns:p14="http://schemas.microsoft.com/office/powerpoint/2010/main" val="304209627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500"/>
                                        <p:tgtEl>
                                          <p:spTgt spid="2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up)">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26" grpId="0"/>
      <p:bldP spid="27" grpId="0"/>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FD895F-DD5D-4F8D-BA1A-FBD049F7DBC1}"/>
              </a:ext>
            </a:extLst>
          </p:cNvPr>
          <p:cNvPicPr>
            <a:picLocks noChangeAspect="1"/>
          </p:cNvPicPr>
          <p:nvPr/>
        </p:nvPicPr>
        <p:blipFill rotWithShape="1">
          <a:blip r:embed="rId2">
            <a:extLst>
              <a:ext uri="{28A0092B-C50C-407E-A947-70E740481C1C}">
                <a14:useLocalDpi xmlns:a14="http://schemas.microsoft.com/office/drawing/2010/main" val="0"/>
              </a:ext>
            </a:extLst>
          </a:blip>
          <a:srcRect t="29325"/>
          <a:stretch/>
        </p:blipFill>
        <p:spPr>
          <a:xfrm>
            <a:off x="-1" y="0"/>
            <a:ext cx="24362812" cy="11688832"/>
          </a:xfrm>
          <a:prstGeom prst="rect">
            <a:avLst/>
          </a:prstGeom>
        </p:spPr>
      </p:pic>
      <p:sp>
        <p:nvSpPr>
          <p:cNvPr id="7" name="Isosceles Triangle 6">
            <a:extLst>
              <a:ext uri="{FF2B5EF4-FFF2-40B4-BE49-F238E27FC236}">
                <a16:creationId xmlns:a16="http://schemas.microsoft.com/office/drawing/2014/main" id="{4674075E-5EA9-4BBA-AE9F-2AC1854283EA}"/>
              </a:ext>
            </a:extLst>
          </p:cNvPr>
          <p:cNvSpPr/>
          <p:nvPr/>
        </p:nvSpPr>
        <p:spPr>
          <a:xfrm rot="16200000">
            <a:off x="15788511" y="4053946"/>
            <a:ext cx="9199802" cy="7930864"/>
          </a:xfrm>
          <a:prstGeom prst="triangle">
            <a:avLst/>
          </a:prstGeom>
          <a:solidFill>
            <a:srgbClr val="33756A">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B7F02B-C945-4753-87B5-BC8FAE158C30}"/>
              </a:ext>
            </a:extLst>
          </p:cNvPr>
          <p:cNvSpPr/>
          <p:nvPr/>
        </p:nvSpPr>
        <p:spPr>
          <a:xfrm>
            <a:off x="-1" y="0"/>
            <a:ext cx="28678909" cy="13716000"/>
          </a:xfrm>
          <a:custGeom>
            <a:avLst/>
            <a:gdLst>
              <a:gd name="connsiteX0" fmla="*/ 0 w 24379238"/>
              <a:gd name="connsiteY0" fmla="*/ 0 h 16334509"/>
              <a:gd name="connsiteX1" fmla="*/ 24379238 w 24379238"/>
              <a:gd name="connsiteY1" fmla="*/ 0 h 16334509"/>
              <a:gd name="connsiteX2" fmla="*/ 24379238 w 24379238"/>
              <a:gd name="connsiteY2" fmla="*/ 16334509 h 16334509"/>
              <a:gd name="connsiteX3" fmla="*/ 0 w 24379238"/>
              <a:gd name="connsiteY3" fmla="*/ 16334509 h 16334509"/>
              <a:gd name="connsiteX4" fmla="*/ 0 w 24379238"/>
              <a:gd name="connsiteY4" fmla="*/ 0 h 16334509"/>
              <a:gd name="connsiteX0" fmla="*/ 0 w 24379238"/>
              <a:gd name="connsiteY0" fmla="*/ 0 h 16334509"/>
              <a:gd name="connsiteX1" fmla="*/ 11723110 w 24379238"/>
              <a:gd name="connsiteY1" fmla="*/ 7772400 h 16334509"/>
              <a:gd name="connsiteX2" fmla="*/ 24379238 w 24379238"/>
              <a:gd name="connsiteY2" fmla="*/ 16334509 h 16334509"/>
              <a:gd name="connsiteX3" fmla="*/ 0 w 24379238"/>
              <a:gd name="connsiteY3" fmla="*/ 16334509 h 16334509"/>
              <a:gd name="connsiteX4" fmla="*/ 0 w 24379238"/>
              <a:gd name="connsiteY4" fmla="*/ 0 h 1633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9238" h="16334509">
                <a:moveTo>
                  <a:pt x="0" y="0"/>
                </a:moveTo>
                <a:lnTo>
                  <a:pt x="11723110" y="7772400"/>
                </a:lnTo>
                <a:lnTo>
                  <a:pt x="24379238" y="16334509"/>
                </a:lnTo>
                <a:lnTo>
                  <a:pt x="0" y="16334509"/>
                </a:lnTo>
                <a:lnTo>
                  <a:pt x="0" y="0"/>
                </a:lnTo>
                <a:close/>
              </a:path>
            </a:pathLst>
          </a:cu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56C2B4"/>
                </a:solidFill>
              </a:rPr>
              <a:t> </a:t>
            </a:r>
          </a:p>
        </p:txBody>
      </p:sp>
      <p:sp>
        <p:nvSpPr>
          <p:cNvPr id="12" name="TextBox 11">
            <a:extLst>
              <a:ext uri="{FF2B5EF4-FFF2-40B4-BE49-F238E27FC236}">
                <a16:creationId xmlns:a16="http://schemas.microsoft.com/office/drawing/2014/main" id="{C1C3D640-AD14-4C6D-AED8-DC3A6DD438A7}"/>
              </a:ext>
            </a:extLst>
          </p:cNvPr>
          <p:cNvSpPr txBox="1"/>
          <p:nvPr/>
        </p:nvSpPr>
        <p:spPr>
          <a:xfrm>
            <a:off x="2564296" y="8019377"/>
            <a:ext cx="18606052" cy="1862048"/>
          </a:xfrm>
          <a:prstGeom prst="rect">
            <a:avLst/>
          </a:prstGeom>
          <a:noFill/>
        </p:spPr>
        <p:txBody>
          <a:bodyPr wrap="square" rtlCol="0">
            <a:spAutoFit/>
          </a:bodyPr>
          <a:lstStyle/>
          <a:p>
            <a:r>
              <a:rPr lang="en-US" sz="11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Prevention Resources</a:t>
            </a:r>
            <a:endParaRPr lang="en-US" sz="115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9" name="Graphic 8">
            <a:extLst>
              <a:ext uri="{FF2B5EF4-FFF2-40B4-BE49-F238E27FC236}">
                <a16:creationId xmlns:a16="http://schemas.microsoft.com/office/drawing/2014/main" id="{C20677AA-65B5-4C91-B796-0529C05E1A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959" y="8019377"/>
            <a:ext cx="1423676" cy="1754680"/>
          </a:xfrm>
          <a:prstGeom prst="rect">
            <a:avLst/>
          </a:prstGeom>
        </p:spPr>
      </p:pic>
    </p:spTree>
    <p:extLst>
      <p:ext uri="{BB962C8B-B14F-4D97-AF65-F5344CB8AC3E}">
        <p14:creationId xmlns:p14="http://schemas.microsoft.com/office/powerpoint/2010/main" val="571580077"/>
      </p:ext>
    </p:extLst>
  </p:cSld>
  <p:clrMapOvr>
    <a:masterClrMapping/>
  </p:clrMapOvr>
  <p:transition spd="slow" advClick="0">
    <p:random/>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448316" y="674164"/>
            <a:ext cx="20962938" cy="1446532"/>
          </a:xfrm>
          <a:prstGeom prst="rect">
            <a:avLst/>
          </a:prstGeom>
          <a:noFill/>
        </p:spPr>
        <p:txBody>
          <a:bodyPr wrap="square" lIns="91422" tIns="45711" rIns="91422" bIns="45711" rtlCol="0">
            <a:spAutoFit/>
          </a:bodyPr>
          <a:lstStyle/>
          <a:p>
            <a:r>
              <a:rPr lang="en-US" sz="8800" dirty="0">
                <a:latin typeface="+mj-lt"/>
                <a:ea typeface="Open Sans Extrabold" panose="020B0906030804020204" pitchFamily="34" charset="0"/>
                <a:cs typeface="Open Sans Extrabold" panose="020B0906030804020204" pitchFamily="34" charset="0"/>
              </a:rPr>
              <a:t>Get Involved!</a:t>
            </a:r>
            <a:endParaRPr lang="id-ID" sz="8800" dirty="0">
              <a:latin typeface="+mj-lt"/>
              <a:ea typeface="Open Sans Light" panose="020B0306030504020204" pitchFamily="34" charset="0"/>
              <a:cs typeface="Open Sans Light" panose="020B0306030504020204" pitchFamily="34" charset="0"/>
            </a:endParaRPr>
          </a:p>
        </p:txBody>
      </p:sp>
      <p:sp>
        <p:nvSpPr>
          <p:cNvPr id="32" name="Freeform 70"/>
          <p:cNvSpPr>
            <a:spLocks noChangeArrowheads="1"/>
          </p:cNvSpPr>
          <p:nvPr/>
        </p:nvSpPr>
        <p:spPr bwMode="auto">
          <a:xfrm>
            <a:off x="14507791" y="6524484"/>
            <a:ext cx="874846" cy="781942"/>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bg1"/>
          </a:solidFill>
          <a:ln>
            <a:noFill/>
          </a:ln>
          <a:effectLst/>
          <a:extLst/>
        </p:spPr>
        <p:txBody>
          <a:bodyPr wrap="none" anchor="ctr"/>
          <a:lstStyle/>
          <a:p>
            <a:endParaRPr lang="en-US" dirty="0"/>
          </a:p>
        </p:txBody>
      </p:sp>
      <p:sp>
        <p:nvSpPr>
          <p:cNvPr id="33" name="Freeform 110"/>
          <p:cNvSpPr>
            <a:spLocks noChangeArrowheads="1"/>
          </p:cNvSpPr>
          <p:nvPr/>
        </p:nvSpPr>
        <p:spPr bwMode="auto">
          <a:xfrm>
            <a:off x="12616197" y="5288051"/>
            <a:ext cx="812904" cy="658070"/>
          </a:xfrm>
          <a:custGeom>
            <a:avLst/>
            <a:gdLst>
              <a:gd name="T0" fmla="*/ 444 w 462"/>
              <a:gd name="T1" fmla="*/ 9 h 373"/>
              <a:gd name="T2" fmla="*/ 444 w 462"/>
              <a:gd name="T3" fmla="*/ 9 h 373"/>
              <a:gd name="T4" fmla="*/ 9 w 462"/>
              <a:gd name="T5" fmla="*/ 160 h 373"/>
              <a:gd name="T6" fmla="*/ 9 w 462"/>
              <a:gd name="T7" fmla="*/ 169 h 373"/>
              <a:gd name="T8" fmla="*/ 98 w 462"/>
              <a:gd name="T9" fmla="*/ 213 h 373"/>
              <a:gd name="T10" fmla="*/ 98 w 462"/>
              <a:gd name="T11" fmla="*/ 213 h 373"/>
              <a:gd name="T12" fmla="*/ 160 w 462"/>
              <a:gd name="T13" fmla="*/ 230 h 373"/>
              <a:gd name="T14" fmla="*/ 434 w 462"/>
              <a:gd name="T15" fmla="*/ 35 h 373"/>
              <a:gd name="T16" fmla="*/ 434 w 462"/>
              <a:gd name="T17" fmla="*/ 35 h 373"/>
              <a:gd name="T18" fmla="*/ 240 w 462"/>
              <a:gd name="T19" fmla="*/ 248 h 373"/>
              <a:gd name="T20" fmla="*/ 240 w 462"/>
              <a:gd name="T21" fmla="*/ 248 h 373"/>
              <a:gd name="T22" fmla="*/ 231 w 462"/>
              <a:gd name="T23" fmla="*/ 257 h 373"/>
              <a:gd name="T24" fmla="*/ 240 w 462"/>
              <a:gd name="T25" fmla="*/ 266 h 373"/>
              <a:gd name="T26" fmla="*/ 240 w 462"/>
              <a:gd name="T27" fmla="*/ 266 h 373"/>
              <a:gd name="T28" fmla="*/ 363 w 462"/>
              <a:gd name="T29" fmla="*/ 337 h 373"/>
              <a:gd name="T30" fmla="*/ 390 w 462"/>
              <a:gd name="T31" fmla="*/ 328 h 373"/>
              <a:gd name="T32" fmla="*/ 461 w 462"/>
              <a:gd name="T33" fmla="*/ 18 h 373"/>
              <a:gd name="T34" fmla="*/ 444 w 462"/>
              <a:gd name="T35" fmla="*/ 9 h 373"/>
              <a:gd name="T36" fmla="*/ 160 w 462"/>
              <a:gd name="T37" fmla="*/ 363 h 373"/>
              <a:gd name="T38" fmla="*/ 160 w 462"/>
              <a:gd name="T39" fmla="*/ 363 h 373"/>
              <a:gd name="T40" fmla="*/ 169 w 462"/>
              <a:gd name="T41" fmla="*/ 372 h 373"/>
              <a:gd name="T42" fmla="*/ 240 w 462"/>
              <a:gd name="T43" fmla="*/ 310 h 373"/>
              <a:gd name="T44" fmla="*/ 160 w 462"/>
              <a:gd name="T45" fmla="*/ 266 h 373"/>
              <a:gd name="T46" fmla="*/ 160 w 462"/>
              <a:gd name="T47" fmla="*/ 36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lnTo>
                  <a:pt x="98" y="213"/>
                </a:lnTo>
                <a:cubicBezTo>
                  <a:pt x="160" y="230"/>
                  <a:pt x="160" y="230"/>
                  <a:pt x="160" y="230"/>
                </a:cubicBezTo>
                <a:cubicBezTo>
                  <a:pt x="160" y="230"/>
                  <a:pt x="425" y="35"/>
                  <a:pt x="434" y="35"/>
                </a:cubicBezTo>
                <a:cubicBezTo>
                  <a:pt x="434" y="26"/>
                  <a:pt x="434" y="35"/>
                  <a:pt x="434" y="35"/>
                </a:cubicBezTo>
                <a:lnTo>
                  <a:pt x="240" y="248"/>
                </a:lnTo>
                <a:lnTo>
                  <a:pt x="240" y="248"/>
                </a:lnTo>
                <a:cubicBezTo>
                  <a:pt x="231" y="257"/>
                  <a:pt x="231" y="257"/>
                  <a:pt x="231" y="257"/>
                </a:cubicBezTo>
                <a:cubicBezTo>
                  <a:pt x="240" y="266"/>
                  <a:pt x="240" y="266"/>
                  <a:pt x="240" y="266"/>
                </a:cubicBezTo>
                <a:lnTo>
                  <a:pt x="240" y="266"/>
                </a:ln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chemeClr val="bg1"/>
          </a:solidFill>
          <a:ln>
            <a:noFill/>
          </a:ln>
          <a:effectLst/>
          <a:extLst/>
        </p:spPr>
        <p:txBody>
          <a:bodyPr wrap="none" anchor="ctr"/>
          <a:lstStyle/>
          <a:p>
            <a:endParaRPr lang="en-US" dirty="0"/>
          </a:p>
        </p:txBody>
      </p:sp>
      <p:sp>
        <p:nvSpPr>
          <p:cNvPr id="34" name="Freeform 119"/>
          <p:cNvSpPr>
            <a:spLocks noChangeArrowheads="1"/>
          </p:cNvSpPr>
          <p:nvPr/>
        </p:nvSpPr>
        <p:spPr bwMode="auto">
          <a:xfrm>
            <a:off x="10442244" y="6280514"/>
            <a:ext cx="874840" cy="781936"/>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bg1"/>
          </a:solidFill>
          <a:ln>
            <a:noFill/>
          </a:ln>
          <a:effectLst/>
          <a:extLst/>
        </p:spPr>
        <p:txBody>
          <a:bodyPr wrap="none" anchor="ctr"/>
          <a:lstStyle/>
          <a:p>
            <a:endParaRPr lang="en-US" dirty="0"/>
          </a:p>
        </p:txBody>
      </p:sp>
      <p:sp>
        <p:nvSpPr>
          <p:cNvPr id="35" name="Freeform 158"/>
          <p:cNvSpPr>
            <a:spLocks noChangeArrowheads="1"/>
          </p:cNvSpPr>
          <p:nvPr/>
        </p:nvSpPr>
        <p:spPr bwMode="auto">
          <a:xfrm>
            <a:off x="9411438" y="7948761"/>
            <a:ext cx="874846" cy="410322"/>
          </a:xfrm>
          <a:custGeom>
            <a:avLst/>
            <a:gdLst>
              <a:gd name="T0" fmla="*/ 380 w 497"/>
              <a:gd name="T1" fmla="*/ 0 h 232"/>
              <a:gd name="T2" fmla="*/ 380 w 497"/>
              <a:gd name="T3" fmla="*/ 0 h 232"/>
              <a:gd name="T4" fmla="*/ 266 w 497"/>
              <a:gd name="T5" fmla="*/ 115 h 232"/>
              <a:gd name="T6" fmla="*/ 283 w 497"/>
              <a:gd name="T7" fmla="*/ 186 h 232"/>
              <a:gd name="T8" fmla="*/ 203 w 497"/>
              <a:gd name="T9" fmla="*/ 186 h 232"/>
              <a:gd name="T10" fmla="*/ 230 w 497"/>
              <a:gd name="T11" fmla="*/ 115 h 232"/>
              <a:gd name="T12" fmla="*/ 114 w 497"/>
              <a:gd name="T13" fmla="*/ 0 h 232"/>
              <a:gd name="T14" fmla="*/ 0 w 497"/>
              <a:gd name="T15" fmla="*/ 115 h 232"/>
              <a:gd name="T16" fmla="*/ 114 w 497"/>
              <a:gd name="T17" fmla="*/ 231 h 232"/>
              <a:gd name="T18" fmla="*/ 380 w 497"/>
              <a:gd name="T19" fmla="*/ 231 h 232"/>
              <a:gd name="T20" fmla="*/ 496 w 497"/>
              <a:gd name="T21" fmla="*/ 115 h 232"/>
              <a:gd name="T22" fmla="*/ 380 w 497"/>
              <a:gd name="T23" fmla="*/ 0 h 232"/>
              <a:gd name="T24" fmla="*/ 53 w 497"/>
              <a:gd name="T25" fmla="*/ 115 h 232"/>
              <a:gd name="T26" fmla="*/ 53 w 497"/>
              <a:gd name="T27" fmla="*/ 115 h 232"/>
              <a:gd name="T28" fmla="*/ 114 w 497"/>
              <a:gd name="T29" fmla="*/ 53 h 232"/>
              <a:gd name="T30" fmla="*/ 177 w 497"/>
              <a:gd name="T31" fmla="*/ 115 h 232"/>
              <a:gd name="T32" fmla="*/ 114 w 497"/>
              <a:gd name="T33" fmla="*/ 186 h 232"/>
              <a:gd name="T34" fmla="*/ 53 w 497"/>
              <a:gd name="T35" fmla="*/ 115 h 232"/>
              <a:gd name="T36" fmla="*/ 380 w 497"/>
              <a:gd name="T37" fmla="*/ 186 h 232"/>
              <a:gd name="T38" fmla="*/ 380 w 497"/>
              <a:gd name="T39" fmla="*/ 186 h 232"/>
              <a:gd name="T40" fmla="*/ 319 w 497"/>
              <a:gd name="T41" fmla="*/ 115 h 232"/>
              <a:gd name="T42" fmla="*/ 380 w 497"/>
              <a:gd name="T43" fmla="*/ 53 h 232"/>
              <a:gd name="T44" fmla="*/ 442 w 497"/>
              <a:gd name="T45" fmla="*/ 115 h 232"/>
              <a:gd name="T46" fmla="*/ 380 w 497"/>
              <a:gd name="T47" fmla="*/ 18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bg1"/>
          </a:solidFill>
          <a:ln>
            <a:noFill/>
          </a:ln>
          <a:effectLst/>
          <a:extLst/>
        </p:spPr>
        <p:txBody>
          <a:bodyPr wrap="none" anchor="ctr"/>
          <a:lstStyle/>
          <a:p>
            <a:endParaRPr lang="en-US" dirty="0"/>
          </a:p>
        </p:txBody>
      </p:sp>
      <p:sp>
        <p:nvSpPr>
          <p:cNvPr id="36" name="Rounded Rectangle 35"/>
          <p:cNvSpPr/>
          <p:nvPr/>
        </p:nvSpPr>
        <p:spPr>
          <a:xfrm rot="10800000">
            <a:off x="1497304" y="2203158"/>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82D234A-FCCE-405E-BB04-936359BBC5BC}"/>
              </a:ext>
            </a:extLst>
          </p:cNvPr>
          <p:cNvSpPr/>
          <p:nvPr/>
        </p:nvSpPr>
        <p:spPr>
          <a:xfrm>
            <a:off x="4028934" y="6188679"/>
            <a:ext cx="4111820" cy="683228"/>
          </a:xfrm>
          <a:prstGeom prst="rect">
            <a:avLst/>
          </a:prstGeom>
        </p:spPr>
        <p:txBody>
          <a:bodyPr wrap="none" lIns="219419" tIns="109710" rIns="219419" bIns="109710">
            <a:spAutoFit/>
          </a:bodyPr>
          <a:lstStyle/>
          <a:p>
            <a:r>
              <a:rPr lang="en-US" sz="3000" b="1" dirty="0">
                <a:ea typeface="Open Sans Light" panose="020B0306030504020204" pitchFamily="34" charset="0"/>
                <a:cs typeface="Lato Regular"/>
              </a:rPr>
              <a:t>Target the Problem</a:t>
            </a:r>
          </a:p>
        </p:txBody>
      </p:sp>
      <p:sp>
        <p:nvSpPr>
          <p:cNvPr id="45" name="Rectangle 44">
            <a:extLst>
              <a:ext uri="{FF2B5EF4-FFF2-40B4-BE49-F238E27FC236}">
                <a16:creationId xmlns:a16="http://schemas.microsoft.com/office/drawing/2014/main" id="{EDC6644B-DB76-4504-AA02-5AC6A2D1A1CC}"/>
              </a:ext>
            </a:extLst>
          </p:cNvPr>
          <p:cNvSpPr/>
          <p:nvPr/>
        </p:nvSpPr>
        <p:spPr>
          <a:xfrm>
            <a:off x="4028934" y="7589688"/>
            <a:ext cx="3314422" cy="683228"/>
          </a:xfrm>
          <a:prstGeom prst="rect">
            <a:avLst/>
          </a:prstGeom>
        </p:spPr>
        <p:txBody>
          <a:bodyPr wrap="none" lIns="219419" tIns="109710" rIns="219419" bIns="109710">
            <a:spAutoFit/>
          </a:bodyPr>
          <a:lstStyle/>
          <a:p>
            <a:r>
              <a:rPr lang="en-US" sz="3000" b="1" dirty="0">
                <a:ea typeface="Open Sans Light" panose="020B0306030504020204" pitchFamily="34" charset="0"/>
              </a:rPr>
              <a:t>Find Resources</a:t>
            </a:r>
          </a:p>
        </p:txBody>
      </p:sp>
      <p:sp>
        <p:nvSpPr>
          <p:cNvPr id="47" name="Rectangle 46">
            <a:extLst>
              <a:ext uri="{FF2B5EF4-FFF2-40B4-BE49-F238E27FC236}">
                <a16:creationId xmlns:a16="http://schemas.microsoft.com/office/drawing/2014/main" id="{1A69C07B-31E9-49D2-9A1A-E890A219DDA6}"/>
              </a:ext>
            </a:extLst>
          </p:cNvPr>
          <p:cNvSpPr/>
          <p:nvPr/>
        </p:nvSpPr>
        <p:spPr>
          <a:xfrm>
            <a:off x="4028934" y="9034365"/>
            <a:ext cx="3064034" cy="683228"/>
          </a:xfrm>
          <a:prstGeom prst="rect">
            <a:avLst/>
          </a:prstGeom>
        </p:spPr>
        <p:txBody>
          <a:bodyPr wrap="none" lIns="219419" tIns="109710" rIns="219419" bIns="109710">
            <a:spAutoFit/>
          </a:bodyPr>
          <a:lstStyle/>
          <a:p>
            <a:r>
              <a:rPr lang="en-US" sz="3000" b="1" dirty="0">
                <a:ea typeface="Open Sans Light" panose="020B0306030504020204" pitchFamily="34" charset="0"/>
              </a:rPr>
              <a:t>Build Support</a:t>
            </a:r>
            <a:endParaRPr lang="bg-BG" sz="3000" b="1" dirty="0">
              <a:ea typeface="Open Sans Light" panose="020B0306030504020204" pitchFamily="34" charset="0"/>
            </a:endParaRPr>
          </a:p>
        </p:txBody>
      </p:sp>
      <p:sp>
        <p:nvSpPr>
          <p:cNvPr id="49" name="Rectangle 48">
            <a:extLst>
              <a:ext uri="{FF2B5EF4-FFF2-40B4-BE49-F238E27FC236}">
                <a16:creationId xmlns:a16="http://schemas.microsoft.com/office/drawing/2014/main" id="{B828D2D3-E343-4981-9661-65CCFD79C5EC}"/>
              </a:ext>
            </a:extLst>
          </p:cNvPr>
          <p:cNvSpPr/>
          <p:nvPr/>
        </p:nvSpPr>
        <p:spPr>
          <a:xfrm>
            <a:off x="4028934" y="10475562"/>
            <a:ext cx="3397779" cy="683228"/>
          </a:xfrm>
          <a:prstGeom prst="rect">
            <a:avLst/>
          </a:prstGeom>
        </p:spPr>
        <p:txBody>
          <a:bodyPr wrap="none" lIns="219419" tIns="109710" rIns="219419" bIns="109710">
            <a:spAutoFit/>
          </a:bodyPr>
          <a:lstStyle/>
          <a:p>
            <a:r>
              <a:rPr lang="en-US" sz="3000" b="1" dirty="0">
                <a:ea typeface="Open Sans Light" panose="020B0306030504020204" pitchFamily="34" charset="0"/>
              </a:rPr>
              <a:t>Do What Works</a:t>
            </a:r>
            <a:endParaRPr lang="bg-BG" sz="3000" b="1" dirty="0">
              <a:ea typeface="Open Sans Light" panose="020B0306030504020204" pitchFamily="34" charset="0"/>
            </a:endParaRPr>
          </a:p>
        </p:txBody>
      </p:sp>
      <p:sp>
        <p:nvSpPr>
          <p:cNvPr id="2" name="TextBox 1">
            <a:extLst>
              <a:ext uri="{FF2B5EF4-FFF2-40B4-BE49-F238E27FC236}">
                <a16:creationId xmlns:a16="http://schemas.microsoft.com/office/drawing/2014/main" id="{1650FDBC-6C32-4A22-8EC3-0B058730F4B8}"/>
              </a:ext>
            </a:extLst>
          </p:cNvPr>
          <p:cNvSpPr txBox="1"/>
          <p:nvPr/>
        </p:nvSpPr>
        <p:spPr>
          <a:xfrm>
            <a:off x="1363700" y="2800418"/>
            <a:ext cx="12729988" cy="2954655"/>
          </a:xfrm>
          <a:prstGeom prst="rect">
            <a:avLst/>
          </a:prstGeom>
          <a:noFill/>
        </p:spPr>
        <p:txBody>
          <a:bodyPr wrap="square" rtlCol="0">
            <a:spAutoFit/>
          </a:bodyPr>
          <a:lstStyle/>
          <a:p>
            <a:r>
              <a:rPr lang="en-US" sz="2800" dirty="0"/>
              <a:t>Your community can work together to become a healthier, more vibrant place to live by investing time, energy and money in prevention. In fact, it is one of the best investments we can make in our state's future - creating safe and healthy individuals, families, businesses and communities.</a:t>
            </a:r>
          </a:p>
          <a:p>
            <a:endParaRPr lang="en-US" sz="2800" dirty="0"/>
          </a:p>
          <a:p>
            <a:r>
              <a:rPr lang="en-US" sz="2800" dirty="0"/>
              <a:t>Follow these steps to build a healthier community:</a:t>
            </a:r>
          </a:p>
          <a:p>
            <a:endParaRPr lang="en-US" dirty="0"/>
          </a:p>
        </p:txBody>
      </p:sp>
      <p:pic>
        <p:nvPicPr>
          <p:cNvPr id="6" name="Picture 5">
            <a:extLst>
              <a:ext uri="{FF2B5EF4-FFF2-40B4-BE49-F238E27FC236}">
                <a16:creationId xmlns:a16="http://schemas.microsoft.com/office/drawing/2014/main" id="{F360485F-06AC-475B-877E-43568A2E04B3}"/>
              </a:ext>
            </a:extLst>
          </p:cNvPr>
          <p:cNvPicPr>
            <a:picLocks noChangeAspect="1"/>
          </p:cNvPicPr>
          <p:nvPr/>
        </p:nvPicPr>
        <p:blipFill rotWithShape="1">
          <a:blip r:embed="rId3">
            <a:extLst>
              <a:ext uri="{28A0092B-C50C-407E-A947-70E740481C1C}">
                <a14:useLocalDpi xmlns:a14="http://schemas.microsoft.com/office/drawing/2010/main" val="0"/>
              </a:ext>
            </a:extLst>
          </a:blip>
          <a:srcRect l="7034" r="12404"/>
          <a:stretch/>
        </p:blipFill>
        <p:spPr>
          <a:xfrm>
            <a:off x="14532539" y="-28262"/>
            <a:ext cx="9846700" cy="7275158"/>
          </a:xfrm>
          <a:prstGeom prst="rect">
            <a:avLst/>
          </a:prstGeom>
        </p:spPr>
      </p:pic>
      <p:pic>
        <p:nvPicPr>
          <p:cNvPr id="53" name="Picture 52">
            <a:extLst>
              <a:ext uri="{FF2B5EF4-FFF2-40B4-BE49-F238E27FC236}">
                <a16:creationId xmlns:a16="http://schemas.microsoft.com/office/drawing/2014/main" id="{D70D2181-8135-4A63-9B53-E156AAA16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511" y="8786887"/>
            <a:ext cx="1123950" cy="1085850"/>
          </a:xfrm>
          <a:prstGeom prst="rect">
            <a:avLst/>
          </a:prstGeom>
        </p:spPr>
      </p:pic>
      <p:pic>
        <p:nvPicPr>
          <p:cNvPr id="55" name="Picture 54">
            <a:extLst>
              <a:ext uri="{FF2B5EF4-FFF2-40B4-BE49-F238E27FC236}">
                <a16:creationId xmlns:a16="http://schemas.microsoft.com/office/drawing/2014/main" id="{47885110-C09F-4750-A7E7-A9C90AE00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511" y="5926914"/>
            <a:ext cx="1123950" cy="1114425"/>
          </a:xfrm>
          <a:prstGeom prst="rect">
            <a:avLst/>
          </a:prstGeom>
        </p:spPr>
      </p:pic>
      <p:pic>
        <p:nvPicPr>
          <p:cNvPr id="57" name="Picture 56">
            <a:extLst>
              <a:ext uri="{FF2B5EF4-FFF2-40B4-BE49-F238E27FC236}">
                <a16:creationId xmlns:a16="http://schemas.microsoft.com/office/drawing/2014/main" id="{7B86F78A-016B-4AC8-90E5-287C512CD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6511" y="7332685"/>
            <a:ext cx="1123950" cy="1104900"/>
          </a:xfrm>
          <a:prstGeom prst="rect">
            <a:avLst/>
          </a:prstGeom>
        </p:spPr>
      </p:pic>
      <p:pic>
        <p:nvPicPr>
          <p:cNvPr id="59" name="Picture 58">
            <a:extLst>
              <a:ext uri="{FF2B5EF4-FFF2-40B4-BE49-F238E27FC236}">
                <a16:creationId xmlns:a16="http://schemas.microsoft.com/office/drawing/2014/main" id="{82C08ADC-DF22-4641-8C14-0FE093DC9A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6511" y="10218559"/>
            <a:ext cx="1123950" cy="1104900"/>
          </a:xfrm>
          <a:prstGeom prst="rect">
            <a:avLst/>
          </a:prstGeom>
        </p:spPr>
      </p:pic>
      <p:sp>
        <p:nvSpPr>
          <p:cNvPr id="51" name="Rectangle 50">
            <a:extLst>
              <a:ext uri="{FF2B5EF4-FFF2-40B4-BE49-F238E27FC236}">
                <a16:creationId xmlns:a16="http://schemas.microsoft.com/office/drawing/2014/main" id="{DC8397F7-B17E-4936-806C-8F8D2813143E}"/>
              </a:ext>
            </a:extLst>
          </p:cNvPr>
          <p:cNvSpPr/>
          <p:nvPr/>
        </p:nvSpPr>
        <p:spPr>
          <a:xfrm>
            <a:off x="14532538" y="5946121"/>
            <a:ext cx="9846700" cy="7748382"/>
          </a:xfrm>
          <a:prstGeom prst="rect">
            <a:avLst/>
          </a:pr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0813DD6-E7A2-489E-9518-0153D7D05D1F}"/>
              </a:ext>
            </a:extLst>
          </p:cNvPr>
          <p:cNvSpPr txBox="1"/>
          <p:nvPr/>
        </p:nvSpPr>
        <p:spPr>
          <a:xfrm>
            <a:off x="15246580" y="6608527"/>
            <a:ext cx="8489720" cy="2246769"/>
          </a:xfrm>
          <a:prstGeom prst="rect">
            <a:avLst/>
          </a:prstGeom>
          <a:noFill/>
        </p:spPr>
        <p:txBody>
          <a:bodyPr wrap="square" rtlCol="0">
            <a:spAutoFit/>
          </a:bodyPr>
          <a:lstStyle/>
          <a:p>
            <a:pPr algn="ctr"/>
            <a:r>
              <a:rPr lang="en-US" sz="2800" dirty="0">
                <a:solidFill>
                  <a:schemeClr val="bg1"/>
                </a:solidFill>
                <a:ea typeface="Open Sans Light" panose="020B0306030504020204" pitchFamily="34" charset="0"/>
              </a:rPr>
              <a:t>The North Dakota Department of Human Services’ Behavioral Health Division has a team of prevention experts ready and willing to help communities get started with implementing effective prevention.</a:t>
            </a:r>
          </a:p>
        </p:txBody>
      </p:sp>
      <p:sp>
        <p:nvSpPr>
          <p:cNvPr id="60" name="TextBox 59">
            <a:extLst>
              <a:ext uri="{FF2B5EF4-FFF2-40B4-BE49-F238E27FC236}">
                <a16:creationId xmlns:a16="http://schemas.microsoft.com/office/drawing/2014/main" id="{62997200-F385-43E7-B63A-F71A6F5944BA}"/>
              </a:ext>
            </a:extLst>
          </p:cNvPr>
          <p:cNvSpPr txBox="1"/>
          <p:nvPr/>
        </p:nvSpPr>
        <p:spPr>
          <a:xfrm>
            <a:off x="15382637" y="10682719"/>
            <a:ext cx="3919154" cy="1107996"/>
          </a:xfrm>
          <a:prstGeom prst="rect">
            <a:avLst/>
          </a:prstGeom>
          <a:noFill/>
        </p:spPr>
        <p:txBody>
          <a:bodyPr wrap="square" rtlCol="0">
            <a:spAutoFit/>
          </a:bodyPr>
          <a:lstStyle/>
          <a:p>
            <a:pPr algn="ctr"/>
            <a:r>
              <a:rPr lang="en-US" sz="2200" dirty="0">
                <a:solidFill>
                  <a:schemeClr val="bg1"/>
                </a:solidFill>
              </a:rPr>
              <a:t>Request assistance from our training and technical assistance team. </a:t>
            </a:r>
          </a:p>
        </p:txBody>
      </p:sp>
      <p:sp>
        <p:nvSpPr>
          <p:cNvPr id="61" name="TextBox 60">
            <a:extLst>
              <a:ext uri="{FF2B5EF4-FFF2-40B4-BE49-F238E27FC236}">
                <a16:creationId xmlns:a16="http://schemas.microsoft.com/office/drawing/2014/main" id="{9B51A118-9409-4C40-AE1F-EF54286F48C5}"/>
              </a:ext>
            </a:extLst>
          </p:cNvPr>
          <p:cNvSpPr txBox="1"/>
          <p:nvPr/>
        </p:nvSpPr>
        <p:spPr>
          <a:xfrm>
            <a:off x="20275347" y="10682719"/>
            <a:ext cx="3278592" cy="769441"/>
          </a:xfrm>
          <a:prstGeom prst="rect">
            <a:avLst/>
          </a:prstGeom>
          <a:noFill/>
        </p:spPr>
        <p:txBody>
          <a:bodyPr wrap="square" rtlCol="0">
            <a:spAutoFit/>
          </a:bodyPr>
          <a:lstStyle/>
          <a:p>
            <a:pPr algn="ctr"/>
            <a:r>
              <a:rPr lang="en-US" sz="2200" dirty="0">
                <a:solidFill>
                  <a:schemeClr val="bg1"/>
                </a:solidFill>
              </a:rPr>
              <a:t>Order or download free prevention materials.</a:t>
            </a:r>
          </a:p>
        </p:txBody>
      </p:sp>
      <p:pic>
        <p:nvPicPr>
          <p:cNvPr id="63" name="Picture 62">
            <a:extLst>
              <a:ext uri="{FF2B5EF4-FFF2-40B4-BE49-F238E27FC236}">
                <a16:creationId xmlns:a16="http://schemas.microsoft.com/office/drawing/2014/main" id="{03B2627A-A17E-462F-A415-F21DD5A8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14214" y="9463049"/>
            <a:ext cx="1047750" cy="1162050"/>
          </a:xfrm>
          <a:prstGeom prst="rect">
            <a:avLst/>
          </a:prstGeom>
        </p:spPr>
      </p:pic>
      <p:pic>
        <p:nvPicPr>
          <p:cNvPr id="65" name="Picture 64">
            <a:extLst>
              <a:ext uri="{FF2B5EF4-FFF2-40B4-BE49-F238E27FC236}">
                <a16:creationId xmlns:a16="http://schemas.microsoft.com/office/drawing/2014/main" id="{8CC7A474-8461-4F00-9B3A-34C030BEF2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22653" y="9294586"/>
            <a:ext cx="1362075" cy="1162050"/>
          </a:xfrm>
          <a:prstGeom prst="rect">
            <a:avLst/>
          </a:prstGeom>
        </p:spPr>
      </p:pic>
      <p:sp>
        <p:nvSpPr>
          <p:cNvPr id="66" name="Rectangle 65">
            <a:extLst>
              <a:ext uri="{FF2B5EF4-FFF2-40B4-BE49-F238E27FC236}">
                <a16:creationId xmlns:a16="http://schemas.microsoft.com/office/drawing/2014/main" id="{4AF63FD6-FF70-4672-8E7E-0FCED821B6AA}"/>
              </a:ext>
            </a:extLst>
          </p:cNvPr>
          <p:cNvSpPr/>
          <p:nvPr/>
        </p:nvSpPr>
        <p:spPr>
          <a:xfrm>
            <a:off x="-69056" y="12228123"/>
            <a:ext cx="24517350" cy="1524000"/>
          </a:xfrm>
          <a:prstGeom prst="rect">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6C2B4"/>
              </a:solidFill>
            </a:endParaRPr>
          </a:p>
        </p:txBody>
      </p:sp>
      <p:sp>
        <p:nvSpPr>
          <p:cNvPr id="67" name="TextBox 66">
            <a:extLst>
              <a:ext uri="{FF2B5EF4-FFF2-40B4-BE49-F238E27FC236}">
                <a16:creationId xmlns:a16="http://schemas.microsoft.com/office/drawing/2014/main" id="{7B01D6D0-70CD-4C17-80A9-4AD0A95476B4}"/>
              </a:ext>
            </a:extLst>
          </p:cNvPr>
          <p:cNvSpPr txBox="1"/>
          <p:nvPr/>
        </p:nvSpPr>
        <p:spPr>
          <a:xfrm>
            <a:off x="647700" y="12611100"/>
            <a:ext cx="23088599" cy="1446550"/>
          </a:xfrm>
          <a:prstGeom prst="rect">
            <a:avLst/>
          </a:prstGeom>
          <a:noFill/>
        </p:spPr>
        <p:txBody>
          <a:bodyPr wrap="square" rtlCol="0">
            <a:spAutoFit/>
          </a:bodyPr>
          <a:lstStyle/>
          <a:p>
            <a:pPr algn="ctr"/>
            <a:r>
              <a:rPr lang="en-US" sz="4400" b="1" dirty="0">
                <a:solidFill>
                  <a:schemeClr val="bg1"/>
                </a:solidFill>
              </a:rPr>
              <a:t>Learn more at </a:t>
            </a:r>
            <a:r>
              <a:rPr lang="en-US" sz="4400" b="1" dirty="0">
                <a:solidFill>
                  <a:schemeClr val="bg1"/>
                </a:solidFill>
                <a:hlinkClick r:id="rId10"/>
              </a:rPr>
              <a:t>www.prevention.nd.gov/get-involved</a:t>
            </a:r>
            <a:endParaRPr lang="en-US" sz="4400" b="1" dirty="0">
              <a:solidFill>
                <a:schemeClr val="bg1"/>
              </a:solidFill>
            </a:endParaRPr>
          </a:p>
          <a:p>
            <a:pPr algn="ctr"/>
            <a:endParaRPr lang="en-US" sz="4400" b="1" dirty="0">
              <a:solidFill>
                <a:schemeClr val="bg1"/>
              </a:solidFill>
            </a:endParaRPr>
          </a:p>
        </p:txBody>
      </p:sp>
    </p:spTree>
    <p:extLst>
      <p:ext uri="{BB962C8B-B14F-4D97-AF65-F5344CB8AC3E}">
        <p14:creationId xmlns:p14="http://schemas.microsoft.com/office/powerpoint/2010/main" val="1115716605"/>
      </p:ext>
    </p:extLst>
  </p:cSld>
  <p:clrMapOvr>
    <a:masterClrMapping/>
  </p:clrMapOvr>
  <p:transition spd="slow" advClick="0">
    <p:random/>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Parallelogram 43">
            <a:extLst>
              <a:ext uri="{FF2B5EF4-FFF2-40B4-BE49-F238E27FC236}">
                <a16:creationId xmlns:a16="http://schemas.microsoft.com/office/drawing/2014/main" id="{1688BAE0-8191-4C64-8902-0B09B16F5852}"/>
              </a:ext>
            </a:extLst>
          </p:cNvPr>
          <p:cNvSpPr/>
          <p:nvPr/>
        </p:nvSpPr>
        <p:spPr>
          <a:xfrm>
            <a:off x="9378160" y="0"/>
            <a:ext cx="25616690" cy="13714662"/>
          </a:xfrm>
          <a:prstGeom prst="parallelogram">
            <a:avLst>
              <a:gd name="adj" fmla="val 7454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34" name="Freeform 119"/>
          <p:cNvSpPr>
            <a:spLocks noChangeArrowheads="1"/>
          </p:cNvSpPr>
          <p:nvPr/>
        </p:nvSpPr>
        <p:spPr bwMode="auto">
          <a:xfrm>
            <a:off x="10442244" y="6301296"/>
            <a:ext cx="874840" cy="781936"/>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bg1"/>
          </a:solidFill>
          <a:ln>
            <a:noFill/>
          </a:ln>
          <a:effectLst/>
          <a:extLst/>
        </p:spPr>
        <p:txBody>
          <a:bodyPr wrap="none" anchor="ctr"/>
          <a:lstStyle/>
          <a:p>
            <a:endParaRPr lang="en-US" dirty="0"/>
          </a:p>
        </p:txBody>
      </p:sp>
      <p:sp>
        <p:nvSpPr>
          <p:cNvPr id="36" name="Rounded Rectangle 35"/>
          <p:cNvSpPr/>
          <p:nvPr/>
        </p:nvSpPr>
        <p:spPr>
          <a:xfrm rot="10800000">
            <a:off x="1513256" y="2389389"/>
            <a:ext cx="3175998" cy="215498"/>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82D234A-FCCE-405E-BB04-936359BBC5BC}"/>
              </a:ext>
            </a:extLst>
          </p:cNvPr>
          <p:cNvSpPr/>
          <p:nvPr/>
        </p:nvSpPr>
        <p:spPr>
          <a:xfrm>
            <a:off x="3530796" y="7914284"/>
            <a:ext cx="7786288" cy="714005"/>
          </a:xfrm>
          <a:prstGeom prst="rect">
            <a:avLst/>
          </a:prstGeom>
        </p:spPr>
        <p:txBody>
          <a:bodyPr wrap="none" lIns="219419" tIns="109710" rIns="219419" bIns="109710">
            <a:spAutoFit/>
          </a:bodyPr>
          <a:lstStyle/>
          <a:p>
            <a:r>
              <a:rPr lang="en-US" sz="3200" dirty="0">
                <a:ea typeface="Open Sans Light" panose="020B0306030504020204" pitchFamily="34" charset="0"/>
                <a:cs typeface="Lato Regular"/>
              </a:rPr>
              <a:t>prescription drug misuse and opioids. </a:t>
            </a:r>
          </a:p>
        </p:txBody>
      </p:sp>
      <p:sp>
        <p:nvSpPr>
          <p:cNvPr id="2" name="TextBox 1">
            <a:extLst>
              <a:ext uri="{FF2B5EF4-FFF2-40B4-BE49-F238E27FC236}">
                <a16:creationId xmlns:a16="http://schemas.microsoft.com/office/drawing/2014/main" id="{1650FDBC-6C32-4A22-8EC3-0B058730F4B8}"/>
              </a:ext>
            </a:extLst>
          </p:cNvPr>
          <p:cNvSpPr txBox="1"/>
          <p:nvPr/>
        </p:nvSpPr>
        <p:spPr>
          <a:xfrm>
            <a:off x="1335816" y="3033409"/>
            <a:ext cx="14292111" cy="1754326"/>
          </a:xfrm>
          <a:prstGeom prst="rect">
            <a:avLst/>
          </a:prstGeom>
          <a:noFill/>
        </p:spPr>
        <p:txBody>
          <a:bodyPr wrap="square" rtlCol="0">
            <a:spAutoFit/>
          </a:bodyPr>
          <a:lstStyle/>
          <a:p>
            <a:r>
              <a:rPr lang="en-US" sz="3600" dirty="0"/>
              <a:t>The Behavioral Health Division has developed four statewide programs/ campaigns to address the statewide data-driven prevention priorities:</a:t>
            </a:r>
          </a:p>
        </p:txBody>
      </p:sp>
      <p:sp>
        <p:nvSpPr>
          <p:cNvPr id="4" name="TextBox 3">
            <a:extLst>
              <a:ext uri="{FF2B5EF4-FFF2-40B4-BE49-F238E27FC236}">
                <a16:creationId xmlns:a16="http://schemas.microsoft.com/office/drawing/2014/main" id="{D2D22F69-7EF8-492D-AE73-B4D10818D2E9}"/>
              </a:ext>
            </a:extLst>
          </p:cNvPr>
          <p:cNvSpPr txBox="1"/>
          <p:nvPr/>
        </p:nvSpPr>
        <p:spPr>
          <a:xfrm>
            <a:off x="1335816" y="9391539"/>
            <a:ext cx="8435119" cy="2308324"/>
          </a:xfrm>
          <a:prstGeom prst="rect">
            <a:avLst/>
          </a:prstGeom>
          <a:noFill/>
        </p:spPr>
        <p:txBody>
          <a:bodyPr wrap="square" rtlCol="0">
            <a:spAutoFit/>
          </a:bodyPr>
          <a:lstStyle/>
          <a:p>
            <a:r>
              <a:rPr lang="en-US" sz="3600" dirty="0"/>
              <a:t>Each campaign offers a wide variety of easy-to-access tools and resources designed to assist your community with local implementation.</a:t>
            </a:r>
          </a:p>
        </p:txBody>
      </p:sp>
      <p:pic>
        <p:nvPicPr>
          <p:cNvPr id="8" name="Picture 7">
            <a:extLst>
              <a:ext uri="{FF2B5EF4-FFF2-40B4-BE49-F238E27FC236}">
                <a16:creationId xmlns:a16="http://schemas.microsoft.com/office/drawing/2014/main" id="{7D9C4F11-E4E4-4477-B38E-EA1496BBD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520" y="5104057"/>
            <a:ext cx="1131106" cy="1110664"/>
          </a:xfrm>
          <a:prstGeom prst="rect">
            <a:avLst/>
          </a:prstGeom>
        </p:spPr>
      </p:pic>
      <p:pic>
        <p:nvPicPr>
          <p:cNvPr id="10" name="Picture 9">
            <a:extLst>
              <a:ext uri="{FF2B5EF4-FFF2-40B4-BE49-F238E27FC236}">
                <a16:creationId xmlns:a16="http://schemas.microsoft.com/office/drawing/2014/main" id="{E90701C4-97D0-40E9-990F-9B73B7F3B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520" y="6392613"/>
            <a:ext cx="1131105" cy="1124291"/>
          </a:xfrm>
          <a:prstGeom prst="rect">
            <a:avLst/>
          </a:prstGeom>
        </p:spPr>
      </p:pic>
      <p:pic>
        <p:nvPicPr>
          <p:cNvPr id="12" name="Picture 11">
            <a:extLst>
              <a:ext uri="{FF2B5EF4-FFF2-40B4-BE49-F238E27FC236}">
                <a16:creationId xmlns:a16="http://schemas.microsoft.com/office/drawing/2014/main" id="{304619DF-066C-4848-947C-E9DEB876C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417" y="7691624"/>
            <a:ext cx="1131105" cy="1144733"/>
          </a:xfrm>
          <a:prstGeom prst="rect">
            <a:avLst/>
          </a:prstGeom>
        </p:spPr>
      </p:pic>
      <p:sp>
        <p:nvSpPr>
          <p:cNvPr id="14" name="TextBox 13">
            <a:extLst>
              <a:ext uri="{FF2B5EF4-FFF2-40B4-BE49-F238E27FC236}">
                <a16:creationId xmlns:a16="http://schemas.microsoft.com/office/drawing/2014/main" id="{27E9E899-8FAC-4A18-9CD7-C4A7EDCB0087}"/>
              </a:ext>
            </a:extLst>
          </p:cNvPr>
          <p:cNvSpPr txBox="1"/>
          <p:nvPr/>
        </p:nvSpPr>
        <p:spPr>
          <a:xfrm>
            <a:off x="14338230" y="10934700"/>
            <a:ext cx="8210225" cy="1754326"/>
          </a:xfrm>
          <a:prstGeom prst="rect">
            <a:avLst/>
          </a:prstGeom>
          <a:noFill/>
        </p:spPr>
        <p:txBody>
          <a:bodyPr wrap="square" rtlCol="0">
            <a:spAutoFit/>
          </a:bodyPr>
          <a:lstStyle/>
          <a:p>
            <a:pPr algn="r"/>
            <a:r>
              <a:rPr lang="en-US" sz="3600" dirty="0"/>
              <a:t>FREE materials and resources are also available for order or download at </a:t>
            </a:r>
            <a:r>
              <a:rPr lang="en-US" sz="3600" dirty="0">
                <a:hlinkClick r:id="rId5" action="ppaction://hlinkfile"/>
              </a:rPr>
              <a:t>prevention.nd.gov/materials </a:t>
            </a:r>
            <a:endParaRPr lang="en-US" sz="3600" dirty="0"/>
          </a:p>
        </p:txBody>
      </p:sp>
      <p:sp>
        <p:nvSpPr>
          <p:cNvPr id="15" name="TextBox 14">
            <a:extLst>
              <a:ext uri="{FF2B5EF4-FFF2-40B4-BE49-F238E27FC236}">
                <a16:creationId xmlns:a16="http://schemas.microsoft.com/office/drawing/2014/main" id="{DAEAAD69-F20D-4E12-B040-B04EFA041BF2}"/>
              </a:ext>
            </a:extLst>
          </p:cNvPr>
          <p:cNvSpPr txBox="1"/>
          <p:nvPr/>
        </p:nvSpPr>
        <p:spPr>
          <a:xfrm>
            <a:off x="3639522" y="5323212"/>
            <a:ext cx="5327692" cy="584775"/>
          </a:xfrm>
          <a:prstGeom prst="rect">
            <a:avLst/>
          </a:prstGeom>
          <a:noFill/>
        </p:spPr>
        <p:txBody>
          <a:bodyPr wrap="square" rtlCol="0">
            <a:spAutoFit/>
          </a:bodyPr>
          <a:lstStyle/>
          <a:p>
            <a:r>
              <a:rPr lang="en-US" sz="3200" dirty="0">
                <a:ea typeface="Open Sans Light" panose="020B0306030504020204" pitchFamily="34" charset="0"/>
                <a:cs typeface="Lato Regular"/>
              </a:rPr>
              <a:t>underage drinking </a:t>
            </a:r>
          </a:p>
        </p:txBody>
      </p:sp>
      <p:sp>
        <p:nvSpPr>
          <p:cNvPr id="16" name="TextBox 15">
            <a:extLst>
              <a:ext uri="{FF2B5EF4-FFF2-40B4-BE49-F238E27FC236}">
                <a16:creationId xmlns:a16="http://schemas.microsoft.com/office/drawing/2014/main" id="{6093AC1C-8284-4801-95C0-83DE4731D81C}"/>
              </a:ext>
            </a:extLst>
          </p:cNvPr>
          <p:cNvSpPr txBox="1"/>
          <p:nvPr/>
        </p:nvSpPr>
        <p:spPr>
          <a:xfrm>
            <a:off x="3639522" y="6662370"/>
            <a:ext cx="7001775" cy="584775"/>
          </a:xfrm>
          <a:prstGeom prst="rect">
            <a:avLst/>
          </a:prstGeom>
          <a:noFill/>
        </p:spPr>
        <p:txBody>
          <a:bodyPr wrap="square" rtlCol="0">
            <a:spAutoFit/>
          </a:bodyPr>
          <a:lstStyle/>
          <a:p>
            <a:r>
              <a:rPr lang="en-US" sz="3200" dirty="0">
                <a:ea typeface="Open Sans Light" panose="020B0306030504020204" pitchFamily="34" charset="0"/>
                <a:cs typeface="Lato Regular"/>
              </a:rPr>
              <a:t>adult binge drinking, and </a:t>
            </a:r>
            <a:endParaRPr lang="en-US" sz="3200" dirty="0"/>
          </a:p>
        </p:txBody>
      </p:sp>
      <p:sp>
        <p:nvSpPr>
          <p:cNvPr id="3" name="Rectangle 2">
            <a:extLst>
              <a:ext uri="{FF2B5EF4-FFF2-40B4-BE49-F238E27FC236}">
                <a16:creationId xmlns:a16="http://schemas.microsoft.com/office/drawing/2014/main" id="{F07AE370-9589-42A3-AF34-432A404DFC9B}"/>
              </a:ext>
            </a:extLst>
          </p:cNvPr>
          <p:cNvSpPr/>
          <p:nvPr/>
        </p:nvSpPr>
        <p:spPr>
          <a:xfrm>
            <a:off x="1335816" y="1497658"/>
            <a:ext cx="21249535" cy="769441"/>
          </a:xfrm>
          <a:prstGeom prst="rect">
            <a:avLst/>
          </a:prstGeom>
        </p:spPr>
        <p:txBody>
          <a:bodyPr wrap="none">
            <a:spAutoFit/>
          </a:bodyPr>
          <a:lstStyle/>
          <a:p>
            <a:r>
              <a:rPr lang="en-US" sz="4400" b="1" dirty="0"/>
              <a:t>Comprehensive communication is an important component of prevention. </a:t>
            </a:r>
          </a:p>
        </p:txBody>
      </p:sp>
    </p:spTree>
    <p:extLst>
      <p:ext uri="{BB962C8B-B14F-4D97-AF65-F5344CB8AC3E}">
        <p14:creationId xmlns:p14="http://schemas.microsoft.com/office/powerpoint/2010/main" val="2898145429"/>
      </p:ext>
    </p:extLst>
  </p:cSld>
  <p:clrMapOvr>
    <a:masterClrMapping/>
  </p:clrMapOvr>
  <p:transition spd="slow" advClick="0">
    <p:random/>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8B3846-6687-4440-8F8C-D2F06EEBCC90}"/>
              </a:ext>
            </a:extLst>
          </p:cNvPr>
          <p:cNvSpPr/>
          <p:nvPr/>
        </p:nvSpPr>
        <p:spPr>
          <a:xfrm>
            <a:off x="-69056" y="12228123"/>
            <a:ext cx="24517350" cy="1524000"/>
          </a:xfrm>
          <a:prstGeom prst="rect">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56C2B4"/>
              </a:solidFill>
            </a:endParaRPr>
          </a:p>
        </p:txBody>
      </p:sp>
      <p:sp>
        <p:nvSpPr>
          <p:cNvPr id="34" name="Freeform 119"/>
          <p:cNvSpPr>
            <a:spLocks noChangeArrowheads="1"/>
          </p:cNvSpPr>
          <p:nvPr/>
        </p:nvSpPr>
        <p:spPr bwMode="auto">
          <a:xfrm>
            <a:off x="10442244" y="6280514"/>
            <a:ext cx="874840" cy="781936"/>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bg1"/>
          </a:solidFill>
          <a:ln>
            <a:noFill/>
          </a:ln>
          <a:effectLst/>
          <a:extLst/>
        </p:spPr>
        <p:txBody>
          <a:bodyPr wrap="none" anchor="ctr"/>
          <a:lstStyle/>
          <a:p>
            <a:endParaRPr lang="en-US" dirty="0"/>
          </a:p>
        </p:txBody>
      </p:sp>
      <p:sp>
        <p:nvSpPr>
          <p:cNvPr id="2" name="TextBox 1">
            <a:extLst>
              <a:ext uri="{FF2B5EF4-FFF2-40B4-BE49-F238E27FC236}">
                <a16:creationId xmlns:a16="http://schemas.microsoft.com/office/drawing/2014/main" id="{1650FDBC-6C32-4A22-8EC3-0B058730F4B8}"/>
              </a:ext>
            </a:extLst>
          </p:cNvPr>
          <p:cNvSpPr txBox="1"/>
          <p:nvPr/>
        </p:nvSpPr>
        <p:spPr>
          <a:xfrm>
            <a:off x="1500836" y="4326868"/>
            <a:ext cx="20220954" cy="3231654"/>
          </a:xfrm>
          <a:prstGeom prst="rect">
            <a:avLst/>
          </a:prstGeom>
          <a:noFill/>
        </p:spPr>
        <p:txBody>
          <a:bodyPr wrap="square" rtlCol="0">
            <a:spAutoFit/>
          </a:bodyPr>
          <a:lstStyle/>
          <a:p>
            <a:r>
              <a:rPr lang="en-US" sz="4800" b="1" dirty="0"/>
              <a:t>69% of youth report their parents as being the greatest influence in their decision not to drink alcohol.</a:t>
            </a:r>
          </a:p>
          <a:p>
            <a:endParaRPr lang="en-US" sz="3600" dirty="0"/>
          </a:p>
          <a:p>
            <a:r>
              <a:rPr lang="en-US" sz="3600" dirty="0"/>
              <a:t>Parents Lead supports parents in promoting the behavioral health of their children by providing resources and materials based on four evidence-based parental behaviors:</a:t>
            </a:r>
          </a:p>
        </p:txBody>
      </p:sp>
      <p:sp>
        <p:nvSpPr>
          <p:cNvPr id="4" name="TextBox 3">
            <a:extLst>
              <a:ext uri="{FF2B5EF4-FFF2-40B4-BE49-F238E27FC236}">
                <a16:creationId xmlns:a16="http://schemas.microsoft.com/office/drawing/2014/main" id="{D2D22F69-7EF8-492D-AE73-B4D10818D2E9}"/>
              </a:ext>
            </a:extLst>
          </p:cNvPr>
          <p:cNvSpPr txBox="1"/>
          <p:nvPr/>
        </p:nvSpPr>
        <p:spPr>
          <a:xfrm>
            <a:off x="457494" y="12762273"/>
            <a:ext cx="21953501" cy="646331"/>
          </a:xfrm>
          <a:prstGeom prst="rect">
            <a:avLst/>
          </a:prstGeom>
          <a:noFill/>
        </p:spPr>
        <p:txBody>
          <a:bodyPr wrap="square" rtlCol="0">
            <a:spAutoFit/>
          </a:bodyPr>
          <a:lstStyle/>
          <a:p>
            <a:pPr algn="ctr"/>
            <a:r>
              <a:rPr lang="en-US" sz="3600" b="1" dirty="0">
                <a:solidFill>
                  <a:schemeClr val="bg1"/>
                </a:solidFill>
              </a:rPr>
              <a:t>For more information, visit </a:t>
            </a:r>
            <a:r>
              <a:rPr lang="en-US" sz="3600" b="1" dirty="0">
                <a:solidFill>
                  <a:schemeClr val="bg1"/>
                </a:solidFill>
                <a:hlinkClick r:id="rId2">
                  <a:extLst>
                    <a:ext uri="{A12FA001-AC4F-418D-AE19-62706E023703}">
                      <ahyp:hlinkClr xmlns:ahyp="http://schemas.microsoft.com/office/drawing/2018/hyperlinkcolor" val="tx"/>
                    </a:ext>
                  </a:extLst>
                </a:hlinkClick>
              </a:rPr>
              <a:t>www.parentslead.org</a:t>
            </a:r>
            <a:r>
              <a:rPr lang="en-US" sz="3600" b="1" dirty="0">
                <a:solidFill>
                  <a:schemeClr val="bg1"/>
                </a:solidFill>
              </a:rPr>
              <a:t> and engage on social media.</a:t>
            </a:r>
          </a:p>
        </p:txBody>
      </p:sp>
      <p:sp>
        <p:nvSpPr>
          <p:cNvPr id="16" name="TextBox 15">
            <a:extLst>
              <a:ext uri="{FF2B5EF4-FFF2-40B4-BE49-F238E27FC236}">
                <a16:creationId xmlns:a16="http://schemas.microsoft.com/office/drawing/2014/main" id="{6093AC1C-8284-4801-95C0-83DE4731D81C}"/>
              </a:ext>
            </a:extLst>
          </p:cNvPr>
          <p:cNvSpPr txBox="1"/>
          <p:nvPr/>
        </p:nvSpPr>
        <p:spPr>
          <a:xfrm>
            <a:off x="2454440" y="7769726"/>
            <a:ext cx="7001775" cy="3327706"/>
          </a:xfrm>
          <a:prstGeom prst="rect">
            <a:avLst/>
          </a:prstGeom>
          <a:noFill/>
        </p:spPr>
        <p:txBody>
          <a:bodyPr wrap="square" rtlCol="0">
            <a:spAutoFit/>
          </a:bodyPr>
          <a:lstStyle/>
          <a:p>
            <a:pPr>
              <a:lnSpc>
                <a:spcPct val="150000"/>
              </a:lnSpc>
            </a:pPr>
            <a:r>
              <a:rPr lang="en-US" sz="3600" dirty="0">
                <a:ea typeface="Open Sans Light" panose="020B0306030504020204" pitchFamily="34" charset="0"/>
                <a:cs typeface="Lato Regular"/>
              </a:rPr>
              <a:t>Ongoing communication</a:t>
            </a:r>
          </a:p>
          <a:p>
            <a:pPr>
              <a:lnSpc>
                <a:spcPct val="150000"/>
              </a:lnSpc>
            </a:pPr>
            <a:r>
              <a:rPr lang="en-US" sz="3600" dirty="0">
                <a:ea typeface="Open Sans Light" panose="020B0306030504020204" pitchFamily="34" charset="0"/>
                <a:cs typeface="Lato Regular"/>
              </a:rPr>
              <a:t>Effective monitoring</a:t>
            </a:r>
          </a:p>
          <a:p>
            <a:pPr>
              <a:lnSpc>
                <a:spcPct val="150000"/>
              </a:lnSpc>
            </a:pPr>
            <a:r>
              <a:rPr lang="en-US" sz="3600" dirty="0">
                <a:ea typeface="Open Sans Light" panose="020B0306030504020204" pitchFamily="34" charset="0"/>
                <a:cs typeface="Lato Regular"/>
              </a:rPr>
              <a:t>Positive role-modeling</a:t>
            </a:r>
          </a:p>
          <a:p>
            <a:pPr>
              <a:lnSpc>
                <a:spcPct val="150000"/>
              </a:lnSpc>
            </a:pPr>
            <a:r>
              <a:rPr lang="en-US" sz="3600" dirty="0">
                <a:ea typeface="Open Sans Light" panose="020B0306030504020204" pitchFamily="34" charset="0"/>
                <a:cs typeface="Lato Regular"/>
              </a:rPr>
              <a:t>Support and engagement</a:t>
            </a:r>
          </a:p>
        </p:txBody>
      </p:sp>
      <p:pic>
        <p:nvPicPr>
          <p:cNvPr id="5" name="Picture 4">
            <a:extLst>
              <a:ext uri="{FF2B5EF4-FFF2-40B4-BE49-F238E27FC236}">
                <a16:creationId xmlns:a16="http://schemas.microsoft.com/office/drawing/2014/main" id="{77A67B32-A5A8-4F33-8F86-2211C7BFB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836" y="1281558"/>
            <a:ext cx="10260317" cy="2565079"/>
          </a:xfrm>
          <a:prstGeom prst="rect">
            <a:avLst/>
          </a:prstGeom>
        </p:spPr>
      </p:pic>
      <p:pic>
        <p:nvPicPr>
          <p:cNvPr id="7" name="Picture 6">
            <a:extLst>
              <a:ext uri="{FF2B5EF4-FFF2-40B4-BE49-F238E27FC236}">
                <a16:creationId xmlns:a16="http://schemas.microsoft.com/office/drawing/2014/main" id="{FD4F50F5-B2D4-479E-9101-9334DFE2C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7890" y="7959962"/>
            <a:ext cx="626077" cy="620115"/>
          </a:xfrm>
          <a:prstGeom prst="rect">
            <a:avLst/>
          </a:prstGeom>
        </p:spPr>
      </p:pic>
      <p:pic>
        <p:nvPicPr>
          <p:cNvPr id="11" name="Picture 10">
            <a:extLst>
              <a:ext uri="{FF2B5EF4-FFF2-40B4-BE49-F238E27FC236}">
                <a16:creationId xmlns:a16="http://schemas.microsoft.com/office/drawing/2014/main" id="{D2DF88F2-C940-4FE7-8BB6-01E290872D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4195" y="8763612"/>
            <a:ext cx="626077" cy="628065"/>
          </a:xfrm>
          <a:prstGeom prst="rect">
            <a:avLst/>
          </a:prstGeom>
        </p:spPr>
      </p:pic>
      <p:pic>
        <p:nvPicPr>
          <p:cNvPr id="17" name="Picture 16">
            <a:extLst>
              <a:ext uri="{FF2B5EF4-FFF2-40B4-BE49-F238E27FC236}">
                <a16:creationId xmlns:a16="http://schemas.microsoft.com/office/drawing/2014/main" id="{5096D45A-AE68-423A-9874-CDBCEF5537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4195" y="9583293"/>
            <a:ext cx="626077" cy="636014"/>
          </a:xfrm>
          <a:prstGeom prst="rect">
            <a:avLst/>
          </a:prstGeom>
        </p:spPr>
      </p:pic>
      <p:pic>
        <p:nvPicPr>
          <p:cNvPr id="19" name="Picture 18">
            <a:extLst>
              <a:ext uri="{FF2B5EF4-FFF2-40B4-BE49-F238E27FC236}">
                <a16:creationId xmlns:a16="http://schemas.microsoft.com/office/drawing/2014/main" id="{DB670A5F-8A9A-438B-BFFE-7268E79EDA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4195" y="10393274"/>
            <a:ext cx="626077" cy="639990"/>
          </a:xfrm>
          <a:prstGeom prst="rect">
            <a:avLst/>
          </a:prstGeom>
        </p:spPr>
      </p:pic>
      <p:pic>
        <p:nvPicPr>
          <p:cNvPr id="3" name="Picture 2">
            <a:extLst>
              <a:ext uri="{FF2B5EF4-FFF2-40B4-BE49-F238E27FC236}">
                <a16:creationId xmlns:a16="http://schemas.microsoft.com/office/drawing/2014/main" id="{569597CC-C342-4B01-A45D-B02F18B4B489}"/>
              </a:ext>
            </a:extLst>
          </p:cNvPr>
          <p:cNvPicPr>
            <a:picLocks noChangeAspect="1"/>
          </p:cNvPicPr>
          <p:nvPr/>
        </p:nvPicPr>
        <p:blipFill>
          <a:blip r:embed="rId8">
            <a:duotone>
              <a:schemeClr val="bg2">
                <a:shade val="45000"/>
                <a:satMod val="135000"/>
              </a:schemeClr>
              <a:prstClr val="white"/>
            </a:duotone>
          </a:blip>
          <a:stretch>
            <a:fillRect/>
          </a:stretch>
        </p:blipFill>
        <p:spPr>
          <a:xfrm>
            <a:off x="20522218" y="12762272"/>
            <a:ext cx="363223" cy="646331"/>
          </a:xfrm>
          <a:prstGeom prst="rect">
            <a:avLst/>
          </a:prstGeom>
        </p:spPr>
      </p:pic>
      <p:pic>
        <p:nvPicPr>
          <p:cNvPr id="6" name="Picture 5">
            <a:extLst>
              <a:ext uri="{FF2B5EF4-FFF2-40B4-BE49-F238E27FC236}">
                <a16:creationId xmlns:a16="http://schemas.microsoft.com/office/drawing/2014/main" id="{2CC839CF-F52E-4ABB-A39F-C7B14A957340}"/>
              </a:ext>
            </a:extLst>
          </p:cNvPr>
          <p:cNvPicPr>
            <a:picLocks noChangeAspect="1"/>
          </p:cNvPicPr>
          <p:nvPr/>
        </p:nvPicPr>
        <p:blipFill>
          <a:blip r:embed="rId9">
            <a:duotone>
              <a:schemeClr val="bg2">
                <a:shade val="45000"/>
                <a:satMod val="135000"/>
              </a:schemeClr>
              <a:prstClr val="white"/>
            </a:duotone>
          </a:blip>
          <a:stretch>
            <a:fillRect/>
          </a:stretch>
        </p:blipFill>
        <p:spPr>
          <a:xfrm>
            <a:off x="21190228" y="12762272"/>
            <a:ext cx="645727" cy="646332"/>
          </a:xfrm>
          <a:prstGeom prst="rect">
            <a:avLst/>
          </a:prstGeom>
        </p:spPr>
      </p:pic>
    </p:spTree>
    <p:extLst>
      <p:ext uri="{BB962C8B-B14F-4D97-AF65-F5344CB8AC3E}">
        <p14:creationId xmlns:p14="http://schemas.microsoft.com/office/powerpoint/2010/main" val="2355325788"/>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par>
                                <p:cTn id="15" presetID="22" presetClass="entr" presetSubtype="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par>
                                <p:cTn id="21" presetID="22" presetClass="entr" presetSubtype="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58E9D4-0D8F-47C1-9CD4-E00BD72367F3}"/>
              </a:ext>
            </a:extLst>
          </p:cNvPr>
          <p:cNvSpPr/>
          <p:nvPr/>
        </p:nvSpPr>
        <p:spPr>
          <a:xfrm>
            <a:off x="-69056" y="12228123"/>
            <a:ext cx="24517350" cy="1524000"/>
          </a:xfrm>
          <a:prstGeom prst="rect">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56C2B4"/>
              </a:solidFill>
            </a:endParaRPr>
          </a:p>
        </p:txBody>
      </p:sp>
      <p:sp>
        <p:nvSpPr>
          <p:cNvPr id="34" name="Freeform 119"/>
          <p:cNvSpPr>
            <a:spLocks noChangeArrowheads="1"/>
          </p:cNvSpPr>
          <p:nvPr/>
        </p:nvSpPr>
        <p:spPr bwMode="auto">
          <a:xfrm>
            <a:off x="10442244" y="6280514"/>
            <a:ext cx="874840" cy="781936"/>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bg1"/>
          </a:solidFill>
          <a:ln>
            <a:noFill/>
          </a:ln>
          <a:effectLst/>
          <a:extLst/>
        </p:spPr>
        <p:txBody>
          <a:bodyPr wrap="none" anchor="ctr"/>
          <a:lstStyle/>
          <a:p>
            <a:endParaRPr lang="en-US" dirty="0"/>
          </a:p>
        </p:txBody>
      </p:sp>
      <p:sp>
        <p:nvSpPr>
          <p:cNvPr id="2" name="TextBox 1">
            <a:extLst>
              <a:ext uri="{FF2B5EF4-FFF2-40B4-BE49-F238E27FC236}">
                <a16:creationId xmlns:a16="http://schemas.microsoft.com/office/drawing/2014/main" id="{1650FDBC-6C32-4A22-8EC3-0B058730F4B8}"/>
              </a:ext>
            </a:extLst>
          </p:cNvPr>
          <p:cNvSpPr txBox="1"/>
          <p:nvPr/>
        </p:nvSpPr>
        <p:spPr>
          <a:xfrm>
            <a:off x="1546956" y="4203022"/>
            <a:ext cx="17790575" cy="3046988"/>
          </a:xfrm>
          <a:prstGeom prst="rect">
            <a:avLst/>
          </a:prstGeom>
          <a:noFill/>
        </p:spPr>
        <p:txBody>
          <a:bodyPr wrap="square" rtlCol="0">
            <a:spAutoFit/>
          </a:bodyPr>
          <a:lstStyle/>
          <a:p>
            <a:r>
              <a:rPr lang="en-US" sz="4800" b="1" dirty="0"/>
              <a:t>1 in 3 ND adults age 26 and older currently binge drink.</a:t>
            </a:r>
          </a:p>
          <a:p>
            <a:endParaRPr lang="en-US" sz="3600" dirty="0"/>
          </a:p>
          <a:p>
            <a:r>
              <a:rPr lang="en-US" sz="3600" dirty="0"/>
              <a:t>Speak Volumes addresses adult binge drinking and related consequences through comprehensive messaging about binge drinking, standard drink sizes, and alcohol volume.</a:t>
            </a:r>
          </a:p>
        </p:txBody>
      </p:sp>
      <p:pic>
        <p:nvPicPr>
          <p:cNvPr id="5" name="Picture 4">
            <a:extLst>
              <a:ext uri="{FF2B5EF4-FFF2-40B4-BE49-F238E27FC236}">
                <a16:creationId xmlns:a16="http://schemas.microsoft.com/office/drawing/2014/main" id="{9016486C-CBD0-4F16-9C81-B96F68362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956" y="1881736"/>
            <a:ext cx="9904762" cy="1282540"/>
          </a:xfrm>
          <a:prstGeom prst="rect">
            <a:avLst/>
          </a:prstGeom>
        </p:spPr>
      </p:pic>
      <p:sp>
        <p:nvSpPr>
          <p:cNvPr id="3" name="Rectangle 2">
            <a:extLst>
              <a:ext uri="{FF2B5EF4-FFF2-40B4-BE49-F238E27FC236}">
                <a16:creationId xmlns:a16="http://schemas.microsoft.com/office/drawing/2014/main" id="{611F7CCC-5F8B-4AFD-9203-DD0E0C2F2A3B}"/>
              </a:ext>
            </a:extLst>
          </p:cNvPr>
          <p:cNvSpPr/>
          <p:nvPr/>
        </p:nvSpPr>
        <p:spPr>
          <a:xfrm>
            <a:off x="6388608" y="12666957"/>
            <a:ext cx="11602022" cy="646331"/>
          </a:xfrm>
          <a:prstGeom prst="rect">
            <a:avLst/>
          </a:prstGeom>
        </p:spPr>
        <p:txBody>
          <a:bodyPr wrap="none">
            <a:spAutoFit/>
          </a:bodyPr>
          <a:lstStyle/>
          <a:p>
            <a:r>
              <a:rPr lang="en-US" sz="3600" b="1" dirty="0">
                <a:solidFill>
                  <a:schemeClr val="bg1"/>
                </a:solidFill>
              </a:rPr>
              <a:t>For more information, visit </a:t>
            </a:r>
            <a:r>
              <a:rPr lang="en-US" sz="3600" b="1" dirty="0">
                <a:solidFill>
                  <a:schemeClr val="bg1"/>
                </a:solidFill>
                <a:hlinkClick r:id="rId3" action="ppaction://hlinkfile">
                  <a:extLst>
                    <a:ext uri="{A12FA001-AC4F-418D-AE19-62706E023703}">
                      <ahyp:hlinkClr xmlns:ahyp="http://schemas.microsoft.com/office/drawing/2018/hyperlinkcolor" val="tx"/>
                    </a:ext>
                  </a:extLst>
                </a:hlinkClick>
              </a:rPr>
              <a:t>speakvolumes.nd.gov </a:t>
            </a:r>
            <a:endParaRPr lang="en-US" sz="3600" b="1" dirty="0">
              <a:solidFill>
                <a:schemeClr val="bg1"/>
              </a:solidFill>
            </a:endParaRPr>
          </a:p>
        </p:txBody>
      </p:sp>
    </p:spTree>
    <p:extLst>
      <p:ext uri="{BB962C8B-B14F-4D97-AF65-F5344CB8AC3E}">
        <p14:creationId xmlns:p14="http://schemas.microsoft.com/office/powerpoint/2010/main" val="63128269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814FF6-89B5-44D7-A508-F8CA2EE57BC0}"/>
              </a:ext>
            </a:extLst>
          </p:cNvPr>
          <p:cNvSpPr/>
          <p:nvPr/>
        </p:nvSpPr>
        <p:spPr>
          <a:xfrm>
            <a:off x="-69056" y="12228123"/>
            <a:ext cx="24517350" cy="1524000"/>
          </a:xfrm>
          <a:prstGeom prst="rect">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56C2B4"/>
              </a:solidFill>
            </a:endParaRPr>
          </a:p>
        </p:txBody>
      </p:sp>
      <p:sp>
        <p:nvSpPr>
          <p:cNvPr id="34" name="Freeform 119"/>
          <p:cNvSpPr>
            <a:spLocks noChangeArrowheads="1"/>
          </p:cNvSpPr>
          <p:nvPr/>
        </p:nvSpPr>
        <p:spPr bwMode="auto">
          <a:xfrm>
            <a:off x="10442244" y="6280514"/>
            <a:ext cx="874840" cy="781936"/>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bg1"/>
          </a:solidFill>
          <a:ln>
            <a:noFill/>
          </a:ln>
          <a:effectLst/>
          <a:extLst/>
        </p:spPr>
        <p:txBody>
          <a:bodyPr wrap="none" anchor="ctr"/>
          <a:lstStyle/>
          <a:p>
            <a:endParaRPr lang="en-US" dirty="0"/>
          </a:p>
        </p:txBody>
      </p:sp>
      <p:sp>
        <p:nvSpPr>
          <p:cNvPr id="2" name="TextBox 1">
            <a:extLst>
              <a:ext uri="{FF2B5EF4-FFF2-40B4-BE49-F238E27FC236}">
                <a16:creationId xmlns:a16="http://schemas.microsoft.com/office/drawing/2014/main" id="{1650FDBC-6C32-4A22-8EC3-0B058730F4B8}"/>
              </a:ext>
            </a:extLst>
          </p:cNvPr>
          <p:cNvSpPr txBox="1"/>
          <p:nvPr/>
        </p:nvSpPr>
        <p:spPr>
          <a:xfrm>
            <a:off x="1363699" y="5390147"/>
            <a:ext cx="20485648" cy="3785652"/>
          </a:xfrm>
          <a:prstGeom prst="rect">
            <a:avLst/>
          </a:prstGeom>
          <a:noFill/>
        </p:spPr>
        <p:txBody>
          <a:bodyPr wrap="square" rtlCol="0">
            <a:spAutoFit/>
          </a:bodyPr>
          <a:lstStyle/>
          <a:p>
            <a:r>
              <a:rPr lang="en-US" sz="4800" b="1" dirty="0"/>
              <a:t>53% of adults who misuse prescription drugs obtain them from a friend or relative.</a:t>
            </a:r>
          </a:p>
          <a:p>
            <a:endParaRPr lang="en-US" sz="3600" dirty="0"/>
          </a:p>
          <a:p>
            <a:r>
              <a:rPr lang="en-US" sz="3600" dirty="0"/>
              <a:t>Lock. Monitor. Take Back. seeks to reduce access to prescription drugs, especially opioids, by promoting safe use of medication, including safe storage and utilization of statewide take back locations.</a:t>
            </a:r>
          </a:p>
        </p:txBody>
      </p:sp>
      <p:pic>
        <p:nvPicPr>
          <p:cNvPr id="4" name="Picture 3">
            <a:extLst>
              <a:ext uri="{FF2B5EF4-FFF2-40B4-BE49-F238E27FC236}">
                <a16:creationId xmlns:a16="http://schemas.microsoft.com/office/drawing/2014/main" id="{01812083-E4AF-47E5-AB32-08E7A7DB2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699" y="1236573"/>
            <a:ext cx="9553220" cy="4153574"/>
          </a:xfrm>
          <a:prstGeom prst="rect">
            <a:avLst/>
          </a:prstGeom>
        </p:spPr>
      </p:pic>
      <p:sp>
        <p:nvSpPr>
          <p:cNvPr id="3" name="Rectangle 2">
            <a:extLst>
              <a:ext uri="{FF2B5EF4-FFF2-40B4-BE49-F238E27FC236}">
                <a16:creationId xmlns:a16="http://schemas.microsoft.com/office/drawing/2014/main" id="{3B0C7A91-DD58-4383-B3B2-4ACFFC35F64D}"/>
              </a:ext>
            </a:extLst>
          </p:cNvPr>
          <p:cNvSpPr/>
          <p:nvPr/>
        </p:nvSpPr>
        <p:spPr>
          <a:xfrm>
            <a:off x="3355854" y="12706536"/>
            <a:ext cx="19022067" cy="646331"/>
          </a:xfrm>
          <a:prstGeom prst="rect">
            <a:avLst/>
          </a:prstGeom>
        </p:spPr>
        <p:txBody>
          <a:bodyPr wrap="none">
            <a:spAutoFit/>
          </a:bodyPr>
          <a:lstStyle/>
          <a:p>
            <a:r>
              <a:rPr lang="en-US" sz="3600" b="1" dirty="0">
                <a:solidFill>
                  <a:schemeClr val="bg1"/>
                </a:solidFill>
              </a:rPr>
              <a:t>To learn more or download campaign materials, visit </a:t>
            </a:r>
            <a:r>
              <a:rPr lang="en-US" sz="3600" b="1" dirty="0">
                <a:solidFill>
                  <a:schemeClr val="bg1"/>
                </a:solidFill>
                <a:hlinkClick r:id="rId3" action="ppaction://hlinkfile">
                  <a:extLst>
                    <a:ext uri="{A12FA001-AC4F-418D-AE19-62706E023703}">
                      <ahyp:hlinkClr xmlns:ahyp="http://schemas.microsoft.com/office/drawing/2018/hyperlinkcolor" val="tx"/>
                    </a:ext>
                  </a:extLst>
                </a:hlinkClick>
              </a:rPr>
              <a:t>prevention.nd.gov/takeback </a:t>
            </a:r>
            <a:endParaRPr lang="en-US" sz="3600" b="1" dirty="0">
              <a:solidFill>
                <a:schemeClr val="bg1"/>
              </a:solidFill>
            </a:endParaRPr>
          </a:p>
        </p:txBody>
      </p:sp>
    </p:spTree>
    <p:extLst>
      <p:ext uri="{BB962C8B-B14F-4D97-AF65-F5344CB8AC3E}">
        <p14:creationId xmlns:p14="http://schemas.microsoft.com/office/powerpoint/2010/main" val="334549432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E8A0EE-5E31-4599-ACC0-1048999A4C02}"/>
              </a:ext>
            </a:extLst>
          </p:cNvPr>
          <p:cNvSpPr/>
          <p:nvPr/>
        </p:nvSpPr>
        <p:spPr>
          <a:xfrm>
            <a:off x="-69056" y="12228123"/>
            <a:ext cx="24517350" cy="1524000"/>
          </a:xfrm>
          <a:prstGeom prst="rect">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56C2B4"/>
              </a:solidFill>
            </a:endParaRPr>
          </a:p>
        </p:txBody>
      </p:sp>
      <p:sp>
        <p:nvSpPr>
          <p:cNvPr id="34" name="Freeform 119"/>
          <p:cNvSpPr>
            <a:spLocks noChangeArrowheads="1"/>
          </p:cNvSpPr>
          <p:nvPr/>
        </p:nvSpPr>
        <p:spPr bwMode="auto">
          <a:xfrm>
            <a:off x="10442244" y="6280514"/>
            <a:ext cx="874840" cy="781936"/>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bg1"/>
          </a:solidFill>
          <a:ln>
            <a:noFill/>
          </a:ln>
          <a:effectLst/>
          <a:extLst/>
        </p:spPr>
        <p:txBody>
          <a:bodyPr wrap="none" anchor="ctr"/>
          <a:lstStyle/>
          <a:p>
            <a:endParaRPr lang="en-US" dirty="0"/>
          </a:p>
        </p:txBody>
      </p:sp>
      <p:sp>
        <p:nvSpPr>
          <p:cNvPr id="2" name="TextBox 1">
            <a:extLst>
              <a:ext uri="{FF2B5EF4-FFF2-40B4-BE49-F238E27FC236}">
                <a16:creationId xmlns:a16="http://schemas.microsoft.com/office/drawing/2014/main" id="{1650FDBC-6C32-4A22-8EC3-0B058730F4B8}"/>
              </a:ext>
            </a:extLst>
          </p:cNvPr>
          <p:cNvSpPr txBox="1"/>
          <p:nvPr/>
        </p:nvSpPr>
        <p:spPr>
          <a:xfrm>
            <a:off x="1363699" y="6671482"/>
            <a:ext cx="20581901" cy="3785652"/>
          </a:xfrm>
          <a:prstGeom prst="rect">
            <a:avLst/>
          </a:prstGeom>
          <a:noFill/>
        </p:spPr>
        <p:txBody>
          <a:bodyPr wrap="square" rtlCol="0">
            <a:spAutoFit/>
          </a:bodyPr>
          <a:lstStyle/>
          <a:p>
            <a:r>
              <a:rPr lang="en-US" sz="4800" b="1" dirty="0"/>
              <a:t>Over the course of three years, the number of ND overdose deaths nearly quadrupled.</a:t>
            </a:r>
          </a:p>
          <a:p>
            <a:endParaRPr lang="en-US" sz="3600" dirty="0"/>
          </a:p>
          <a:p>
            <a:r>
              <a:rPr lang="en-US" sz="3600" dirty="0"/>
              <a:t>Stop Overdose supports individuals and communities impacted by opioid abuse and overdose through education of evidence-based overdose prevention, including the North Dakota Good Samaritan Law and use of naloxone.</a:t>
            </a:r>
          </a:p>
        </p:txBody>
      </p:sp>
      <p:pic>
        <p:nvPicPr>
          <p:cNvPr id="4" name="Picture 3">
            <a:extLst>
              <a:ext uri="{FF2B5EF4-FFF2-40B4-BE49-F238E27FC236}">
                <a16:creationId xmlns:a16="http://schemas.microsoft.com/office/drawing/2014/main" id="{845C54F1-1F9D-4ABA-8C16-9CF92EAC5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699" y="1417671"/>
            <a:ext cx="5494301" cy="4477528"/>
          </a:xfrm>
          <a:prstGeom prst="rect">
            <a:avLst/>
          </a:prstGeom>
        </p:spPr>
      </p:pic>
      <p:sp>
        <p:nvSpPr>
          <p:cNvPr id="3" name="Rectangle 2">
            <a:extLst>
              <a:ext uri="{FF2B5EF4-FFF2-40B4-BE49-F238E27FC236}">
                <a16:creationId xmlns:a16="http://schemas.microsoft.com/office/drawing/2014/main" id="{565D1001-A3E4-42E0-A9C3-2CABEA11CB62}"/>
              </a:ext>
            </a:extLst>
          </p:cNvPr>
          <p:cNvSpPr/>
          <p:nvPr/>
        </p:nvSpPr>
        <p:spPr>
          <a:xfrm>
            <a:off x="2191882" y="12666957"/>
            <a:ext cx="19995474" cy="646331"/>
          </a:xfrm>
          <a:prstGeom prst="rect">
            <a:avLst/>
          </a:prstGeom>
        </p:spPr>
        <p:txBody>
          <a:bodyPr wrap="none">
            <a:spAutoFit/>
          </a:bodyPr>
          <a:lstStyle/>
          <a:p>
            <a:r>
              <a:rPr lang="en-US" sz="3600" b="1" dirty="0">
                <a:solidFill>
                  <a:schemeClr val="bg1"/>
                </a:solidFill>
              </a:rPr>
              <a:t>To learn more or download campaign materials, visit </a:t>
            </a:r>
            <a:r>
              <a:rPr lang="en-US" sz="3600" b="1" dirty="0">
                <a:solidFill>
                  <a:schemeClr val="bg1"/>
                </a:solidFill>
                <a:hlinkClick r:id="rId3" action="ppaction://hlinkfile">
                  <a:extLst>
                    <a:ext uri="{A12FA001-AC4F-418D-AE19-62706E023703}">
                      <ahyp:hlinkClr xmlns:ahyp="http://schemas.microsoft.com/office/drawing/2018/hyperlinkcolor" val="tx"/>
                    </a:ext>
                  </a:extLst>
                </a:hlinkClick>
              </a:rPr>
              <a:t>prevention.nd.gov/</a:t>
            </a:r>
            <a:r>
              <a:rPr lang="en-US" sz="3600" b="1" dirty="0" err="1">
                <a:solidFill>
                  <a:schemeClr val="bg1"/>
                </a:solidFill>
                <a:hlinkClick r:id="rId3" action="ppaction://hlinkfile">
                  <a:extLst>
                    <a:ext uri="{A12FA001-AC4F-418D-AE19-62706E023703}">
                      <ahyp:hlinkClr xmlns:ahyp="http://schemas.microsoft.com/office/drawing/2018/hyperlinkcolor" val="tx"/>
                    </a:ext>
                  </a:extLst>
                </a:hlinkClick>
              </a:rPr>
              <a:t>stopoverdose</a:t>
            </a:r>
            <a:r>
              <a:rPr lang="en-US" sz="3600" b="1" dirty="0">
                <a:solidFill>
                  <a:schemeClr val="bg1"/>
                </a:solidFill>
              </a:rPr>
              <a:t> </a:t>
            </a:r>
          </a:p>
        </p:txBody>
      </p:sp>
    </p:spTree>
    <p:extLst>
      <p:ext uri="{BB962C8B-B14F-4D97-AF65-F5344CB8AC3E}">
        <p14:creationId xmlns:p14="http://schemas.microsoft.com/office/powerpoint/2010/main" val="133897677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F756E0-F2D5-4D15-8600-74600EDD8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087707"/>
            <a:ext cx="24531638" cy="15803707"/>
          </a:xfrm>
          <a:prstGeom prst="rect">
            <a:avLst/>
          </a:prstGeom>
        </p:spPr>
      </p:pic>
    </p:spTree>
    <p:extLst>
      <p:ext uri="{BB962C8B-B14F-4D97-AF65-F5344CB8AC3E}">
        <p14:creationId xmlns:p14="http://schemas.microsoft.com/office/powerpoint/2010/main" val="983348694"/>
      </p:ext>
    </p:extLst>
  </p:cSld>
  <p:clrMapOvr>
    <a:masterClrMapping/>
  </p:clrMapOvr>
  <p:transition spd="slow" advClick="0">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26E6DF-0947-4561-948B-7AC038B1AF7D}"/>
              </a:ext>
            </a:extLst>
          </p:cNvPr>
          <p:cNvPicPr>
            <a:picLocks noChangeAspect="1"/>
          </p:cNvPicPr>
          <p:nvPr/>
        </p:nvPicPr>
        <p:blipFill rotWithShape="1">
          <a:blip r:embed="rId2">
            <a:extLst>
              <a:ext uri="{28A0092B-C50C-407E-A947-70E740481C1C}">
                <a14:useLocalDpi xmlns:a14="http://schemas.microsoft.com/office/drawing/2010/main" val="0"/>
              </a:ext>
            </a:extLst>
          </a:blip>
          <a:srcRect t="27102" r="9649"/>
          <a:stretch/>
        </p:blipFill>
        <p:spPr>
          <a:xfrm flipH="1">
            <a:off x="25394" y="-1101013"/>
            <a:ext cx="24353844" cy="13050793"/>
          </a:xfrm>
          <a:prstGeom prst="rect">
            <a:avLst/>
          </a:prstGeom>
        </p:spPr>
      </p:pic>
      <p:sp>
        <p:nvSpPr>
          <p:cNvPr id="7" name="Isosceles Triangle 6">
            <a:extLst>
              <a:ext uri="{FF2B5EF4-FFF2-40B4-BE49-F238E27FC236}">
                <a16:creationId xmlns:a16="http://schemas.microsoft.com/office/drawing/2014/main" id="{4674075E-5EA9-4BBA-AE9F-2AC1854283EA}"/>
              </a:ext>
            </a:extLst>
          </p:cNvPr>
          <p:cNvSpPr/>
          <p:nvPr/>
        </p:nvSpPr>
        <p:spPr>
          <a:xfrm rot="16200000">
            <a:off x="15788511" y="4053946"/>
            <a:ext cx="9199802" cy="7930864"/>
          </a:xfrm>
          <a:prstGeom prst="triangle">
            <a:avLst/>
          </a:prstGeom>
          <a:solidFill>
            <a:srgbClr val="33756A">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B7F02B-C945-4753-87B5-BC8FAE158C30}"/>
              </a:ext>
            </a:extLst>
          </p:cNvPr>
          <p:cNvSpPr/>
          <p:nvPr/>
        </p:nvSpPr>
        <p:spPr>
          <a:xfrm>
            <a:off x="-1" y="0"/>
            <a:ext cx="28678909" cy="13716000"/>
          </a:xfrm>
          <a:custGeom>
            <a:avLst/>
            <a:gdLst>
              <a:gd name="connsiteX0" fmla="*/ 0 w 24379238"/>
              <a:gd name="connsiteY0" fmla="*/ 0 h 16334509"/>
              <a:gd name="connsiteX1" fmla="*/ 24379238 w 24379238"/>
              <a:gd name="connsiteY1" fmla="*/ 0 h 16334509"/>
              <a:gd name="connsiteX2" fmla="*/ 24379238 w 24379238"/>
              <a:gd name="connsiteY2" fmla="*/ 16334509 h 16334509"/>
              <a:gd name="connsiteX3" fmla="*/ 0 w 24379238"/>
              <a:gd name="connsiteY3" fmla="*/ 16334509 h 16334509"/>
              <a:gd name="connsiteX4" fmla="*/ 0 w 24379238"/>
              <a:gd name="connsiteY4" fmla="*/ 0 h 16334509"/>
              <a:gd name="connsiteX0" fmla="*/ 0 w 24379238"/>
              <a:gd name="connsiteY0" fmla="*/ 0 h 16334509"/>
              <a:gd name="connsiteX1" fmla="*/ 11723110 w 24379238"/>
              <a:gd name="connsiteY1" fmla="*/ 7772400 h 16334509"/>
              <a:gd name="connsiteX2" fmla="*/ 24379238 w 24379238"/>
              <a:gd name="connsiteY2" fmla="*/ 16334509 h 16334509"/>
              <a:gd name="connsiteX3" fmla="*/ 0 w 24379238"/>
              <a:gd name="connsiteY3" fmla="*/ 16334509 h 16334509"/>
              <a:gd name="connsiteX4" fmla="*/ 0 w 24379238"/>
              <a:gd name="connsiteY4" fmla="*/ 0 h 1633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9238" h="16334509">
                <a:moveTo>
                  <a:pt x="0" y="0"/>
                </a:moveTo>
                <a:lnTo>
                  <a:pt x="11723110" y="7772400"/>
                </a:lnTo>
                <a:lnTo>
                  <a:pt x="24379238" y="16334509"/>
                </a:lnTo>
                <a:lnTo>
                  <a:pt x="0" y="16334509"/>
                </a:lnTo>
                <a:lnTo>
                  <a:pt x="0" y="0"/>
                </a:lnTo>
                <a:close/>
              </a:path>
            </a:pathLst>
          </a:custGeom>
          <a:solidFill>
            <a:srgbClr val="7A1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56C2B4"/>
                </a:solidFill>
              </a:rPr>
              <a:t> </a:t>
            </a:r>
          </a:p>
        </p:txBody>
      </p:sp>
      <p:pic>
        <p:nvPicPr>
          <p:cNvPr id="11" name="Graphic 10">
            <a:extLst>
              <a:ext uri="{FF2B5EF4-FFF2-40B4-BE49-F238E27FC236}">
                <a16:creationId xmlns:a16="http://schemas.microsoft.com/office/drawing/2014/main" id="{3538C1BE-24CD-48CE-A4C7-2B3BE42C82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3810" y="8113944"/>
            <a:ext cx="982670" cy="1689385"/>
          </a:xfrm>
          <a:prstGeom prst="rect">
            <a:avLst/>
          </a:prstGeom>
        </p:spPr>
      </p:pic>
      <p:sp>
        <p:nvSpPr>
          <p:cNvPr id="12" name="TextBox 11">
            <a:extLst>
              <a:ext uri="{FF2B5EF4-FFF2-40B4-BE49-F238E27FC236}">
                <a16:creationId xmlns:a16="http://schemas.microsoft.com/office/drawing/2014/main" id="{C1C3D640-AD14-4C6D-AED8-DC3A6DD438A7}"/>
              </a:ext>
            </a:extLst>
          </p:cNvPr>
          <p:cNvSpPr txBox="1"/>
          <p:nvPr/>
        </p:nvSpPr>
        <p:spPr>
          <a:xfrm>
            <a:off x="2919556" y="8080337"/>
            <a:ext cx="14297990" cy="1938992"/>
          </a:xfrm>
          <a:prstGeom prst="rect">
            <a:avLst/>
          </a:prstGeom>
          <a:noFill/>
        </p:spPr>
        <p:txBody>
          <a:bodyPr wrap="square" rtlCol="0">
            <a:spAutoFit/>
          </a:bodyPr>
          <a:lstStyle/>
          <a:p>
            <a:r>
              <a:rPr lang="en-US" sz="1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Behavioral Health</a:t>
            </a:r>
            <a:endParaRPr lang="en-US" sz="120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261879876"/>
      </p:ext>
    </p:extLst>
  </p:cSld>
  <p:clrMapOvr>
    <a:masterClrMapping/>
  </p:clrMapOvr>
  <p:transition spd="slow" advClick="0">
    <p:random/>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994292-1A4A-4E33-92A6-064B7282A21D}"/>
              </a:ext>
            </a:extLst>
          </p:cNvPr>
          <p:cNvSpPr/>
          <p:nvPr/>
        </p:nvSpPr>
        <p:spPr>
          <a:xfrm>
            <a:off x="5254625" y="9986711"/>
            <a:ext cx="16040100" cy="177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7" name="Rectangle 16">
            <a:extLst>
              <a:ext uri="{FF2B5EF4-FFF2-40B4-BE49-F238E27FC236}">
                <a16:creationId xmlns:a16="http://schemas.microsoft.com/office/drawing/2014/main" id="{08A0E1D3-453F-4460-AB23-29E8AE076BB3}"/>
              </a:ext>
            </a:extLst>
          </p:cNvPr>
          <p:cNvSpPr/>
          <p:nvPr/>
        </p:nvSpPr>
        <p:spPr>
          <a:xfrm>
            <a:off x="5254625" y="6716493"/>
            <a:ext cx="16040100" cy="177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4" name="Rectangle 13">
            <a:extLst>
              <a:ext uri="{FF2B5EF4-FFF2-40B4-BE49-F238E27FC236}">
                <a16:creationId xmlns:a16="http://schemas.microsoft.com/office/drawing/2014/main" id="{6FC6621A-36BE-4D50-BB2B-51187540C421}"/>
              </a:ext>
            </a:extLst>
          </p:cNvPr>
          <p:cNvSpPr/>
          <p:nvPr/>
        </p:nvSpPr>
        <p:spPr>
          <a:xfrm>
            <a:off x="5254625" y="3748936"/>
            <a:ext cx="16040100" cy="177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89" name="TextBox 88">
            <a:extLst>
              <a:ext uri="{FF2B5EF4-FFF2-40B4-BE49-F238E27FC236}">
                <a16:creationId xmlns:a16="http://schemas.microsoft.com/office/drawing/2014/main" id="{8B0BF07D-DDD9-48CF-A77C-6B23070630DE}"/>
              </a:ext>
            </a:extLst>
          </p:cNvPr>
          <p:cNvSpPr txBox="1"/>
          <p:nvPr/>
        </p:nvSpPr>
        <p:spPr>
          <a:xfrm>
            <a:off x="1290637" y="943672"/>
            <a:ext cx="20934363" cy="1200310"/>
          </a:xfrm>
          <a:prstGeom prst="rect">
            <a:avLst/>
          </a:prstGeom>
          <a:noFill/>
        </p:spPr>
        <p:txBody>
          <a:bodyPr wrap="square" lIns="91422" tIns="45711" rIns="91422" bIns="45711" rtlCol="0">
            <a:spAutoFit/>
          </a:bodyPr>
          <a:lstStyle/>
          <a:p>
            <a:r>
              <a:rPr lang="en-GB" sz="7200" dirty="0">
                <a:ea typeface="Open Sans Extrabold" panose="020B0906030804020204" pitchFamily="34" charset="0"/>
                <a:cs typeface="Open Sans Extrabold" panose="020B0906030804020204" pitchFamily="34" charset="0"/>
              </a:rPr>
              <a:t>Behavioral Health in North Dakota: </a:t>
            </a:r>
            <a:r>
              <a:rPr lang="en-GB" sz="7200" b="1" dirty="0">
                <a:ea typeface="Open Sans Extrabold" panose="020B0906030804020204" pitchFamily="34" charset="0"/>
                <a:cs typeface="Open Sans Extrabold" panose="020B0906030804020204" pitchFamily="34" charset="0"/>
              </a:rPr>
              <a:t>Youth</a:t>
            </a:r>
            <a:endParaRPr lang="id-ID" sz="7200" b="1" dirty="0">
              <a:ea typeface="Open Sans Light" panose="020B0306030504020204" pitchFamily="34" charset="0"/>
              <a:cs typeface="Open Sans Light" panose="020B0306030504020204" pitchFamily="34" charset="0"/>
            </a:endParaRPr>
          </a:p>
        </p:txBody>
      </p:sp>
      <p:sp>
        <p:nvSpPr>
          <p:cNvPr id="90" name="Rounded Rectangle 27">
            <a:extLst>
              <a:ext uri="{FF2B5EF4-FFF2-40B4-BE49-F238E27FC236}">
                <a16:creationId xmlns:a16="http://schemas.microsoft.com/office/drawing/2014/main" id="{4DE60FE8-2143-4F33-A07F-2FFEF62BD508}"/>
              </a:ext>
            </a:extLst>
          </p:cNvPr>
          <p:cNvSpPr/>
          <p:nvPr/>
        </p:nvSpPr>
        <p:spPr>
          <a:xfrm rot="10800000">
            <a:off x="1469768" y="2297837"/>
            <a:ext cx="3175998" cy="215498"/>
          </a:xfrm>
          <a:prstGeom prst="roundRect">
            <a:avLst>
              <a:gd name="adj" fmla="val 50000"/>
            </a:avLst>
          </a:prstGeom>
          <a:solidFill>
            <a:srgbClr val="56C2B4"/>
          </a:solidFill>
          <a:ln>
            <a:solidFill>
              <a:srgbClr val="56C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6498B29-E6C0-4E82-BA64-9D2CFA6F463B}"/>
              </a:ext>
            </a:extLst>
          </p:cNvPr>
          <p:cNvSpPr txBox="1"/>
          <p:nvPr/>
        </p:nvSpPr>
        <p:spPr>
          <a:xfrm>
            <a:off x="7061409" y="3920236"/>
            <a:ext cx="13531641" cy="1323439"/>
          </a:xfrm>
          <a:prstGeom prst="rect">
            <a:avLst/>
          </a:prstGeom>
          <a:noFill/>
        </p:spPr>
        <p:txBody>
          <a:bodyPr wrap="square" rtlCol="0">
            <a:spAutoFit/>
          </a:bodyPr>
          <a:lstStyle/>
          <a:p>
            <a:r>
              <a:rPr lang="en-US" sz="3600" dirty="0"/>
              <a:t>In the past 30 days, </a:t>
            </a:r>
            <a:r>
              <a:rPr lang="en-US" sz="4400" b="1" dirty="0"/>
              <a:t>16.4%</a:t>
            </a:r>
            <a:r>
              <a:rPr lang="en-US" sz="3600" dirty="0"/>
              <a:t> of North Dakota high school students engaged in </a:t>
            </a:r>
            <a:r>
              <a:rPr lang="en-US" sz="3600" b="1" dirty="0"/>
              <a:t>binge drinking</a:t>
            </a:r>
            <a:r>
              <a:rPr lang="en-US" sz="3600" dirty="0"/>
              <a:t>.</a:t>
            </a:r>
          </a:p>
        </p:txBody>
      </p:sp>
      <p:sp>
        <p:nvSpPr>
          <p:cNvPr id="6" name="TextBox 5">
            <a:extLst>
              <a:ext uri="{FF2B5EF4-FFF2-40B4-BE49-F238E27FC236}">
                <a16:creationId xmlns:a16="http://schemas.microsoft.com/office/drawing/2014/main" id="{11EFE7DC-460F-4688-A24C-7783004CC83A}"/>
              </a:ext>
            </a:extLst>
          </p:cNvPr>
          <p:cNvSpPr txBox="1"/>
          <p:nvPr/>
        </p:nvSpPr>
        <p:spPr>
          <a:xfrm>
            <a:off x="6591300" y="6924110"/>
            <a:ext cx="14001750" cy="1323439"/>
          </a:xfrm>
          <a:prstGeom prst="rect">
            <a:avLst/>
          </a:prstGeom>
          <a:noFill/>
        </p:spPr>
        <p:txBody>
          <a:bodyPr wrap="square" rtlCol="0">
            <a:spAutoFit/>
          </a:bodyPr>
          <a:lstStyle/>
          <a:p>
            <a:r>
              <a:rPr lang="en-US" sz="3600" dirty="0"/>
              <a:t>In the past month, </a:t>
            </a:r>
            <a:r>
              <a:rPr lang="en-US" sz="4400" b="1" dirty="0"/>
              <a:t>7.3% or 4,000 </a:t>
            </a:r>
            <a:r>
              <a:rPr lang="en-US" sz="3600" dirty="0"/>
              <a:t>ND youth (age 12-17) used</a:t>
            </a:r>
            <a:r>
              <a:rPr lang="en-US" sz="3600" b="1" dirty="0"/>
              <a:t> illicit drugs</a:t>
            </a:r>
            <a:r>
              <a:rPr lang="en-US" sz="3600" dirty="0"/>
              <a:t>.</a:t>
            </a:r>
          </a:p>
        </p:txBody>
      </p:sp>
      <p:sp>
        <p:nvSpPr>
          <p:cNvPr id="3" name="TextBox 2">
            <a:extLst>
              <a:ext uri="{FF2B5EF4-FFF2-40B4-BE49-F238E27FC236}">
                <a16:creationId xmlns:a16="http://schemas.microsoft.com/office/drawing/2014/main" id="{9CAA355C-0FA6-4D7E-A417-1D20C0E0C685}"/>
              </a:ext>
            </a:extLst>
          </p:cNvPr>
          <p:cNvSpPr txBox="1"/>
          <p:nvPr/>
        </p:nvSpPr>
        <p:spPr>
          <a:xfrm>
            <a:off x="6291483" y="10212772"/>
            <a:ext cx="14601383" cy="1323439"/>
          </a:xfrm>
          <a:prstGeom prst="rect">
            <a:avLst/>
          </a:prstGeom>
          <a:noFill/>
        </p:spPr>
        <p:txBody>
          <a:bodyPr wrap="square" rtlCol="0">
            <a:spAutoFit/>
          </a:bodyPr>
          <a:lstStyle/>
          <a:p>
            <a:r>
              <a:rPr lang="en-US" sz="3600" dirty="0"/>
              <a:t>In the past month, </a:t>
            </a:r>
            <a:r>
              <a:rPr lang="en-US" sz="4400" b="1" dirty="0"/>
              <a:t>5.4% or 3,000 </a:t>
            </a:r>
            <a:r>
              <a:rPr lang="en-US" sz="3600" dirty="0"/>
              <a:t>ND youth (age 12-17) with a </a:t>
            </a:r>
            <a:r>
              <a:rPr lang="en-US" sz="3600" b="1" dirty="0"/>
              <a:t>Substance Use Disorder</a:t>
            </a:r>
            <a:r>
              <a:rPr lang="en-US" sz="3600" dirty="0"/>
              <a:t> (SUD).</a:t>
            </a:r>
          </a:p>
        </p:txBody>
      </p:sp>
      <p:pic>
        <p:nvPicPr>
          <p:cNvPr id="5" name="Picture 4">
            <a:extLst>
              <a:ext uri="{FF2B5EF4-FFF2-40B4-BE49-F238E27FC236}">
                <a16:creationId xmlns:a16="http://schemas.microsoft.com/office/drawing/2014/main" id="{D6668FF4-4D8A-4668-B65E-DF1F32755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674" y="2984901"/>
            <a:ext cx="2403673" cy="10046122"/>
          </a:xfrm>
          <a:prstGeom prst="rect">
            <a:avLst/>
          </a:prstGeom>
        </p:spPr>
      </p:pic>
      <p:pic>
        <p:nvPicPr>
          <p:cNvPr id="9" name="Picture 8">
            <a:extLst>
              <a:ext uri="{FF2B5EF4-FFF2-40B4-BE49-F238E27FC236}">
                <a16:creationId xmlns:a16="http://schemas.microsoft.com/office/drawing/2014/main" id="{821F75CE-4491-4304-BC04-91E7D81BF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390" y="3286125"/>
            <a:ext cx="2505075" cy="2724150"/>
          </a:xfrm>
          <a:prstGeom prst="rect">
            <a:avLst/>
          </a:prstGeom>
        </p:spPr>
      </p:pic>
      <p:pic>
        <p:nvPicPr>
          <p:cNvPr id="11" name="Picture 10">
            <a:extLst>
              <a:ext uri="{FF2B5EF4-FFF2-40B4-BE49-F238E27FC236}">
                <a16:creationId xmlns:a16="http://schemas.microsoft.com/office/drawing/2014/main" id="{CF1A0F3F-AD73-418D-8FEF-0B30EBB917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577" y="9031935"/>
            <a:ext cx="2505075" cy="3514725"/>
          </a:xfrm>
          <a:prstGeom prst="rect">
            <a:avLst/>
          </a:prstGeom>
        </p:spPr>
      </p:pic>
      <p:pic>
        <p:nvPicPr>
          <p:cNvPr id="13" name="Picture 12">
            <a:extLst>
              <a:ext uri="{FF2B5EF4-FFF2-40B4-BE49-F238E27FC236}">
                <a16:creationId xmlns:a16="http://schemas.microsoft.com/office/drawing/2014/main" id="{A72CCF17-8446-4EA4-9765-6180B6624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2520" y="5997105"/>
            <a:ext cx="2505075" cy="2971800"/>
          </a:xfrm>
          <a:prstGeom prst="rect">
            <a:avLst/>
          </a:prstGeom>
        </p:spPr>
      </p:pic>
      <p:sp>
        <p:nvSpPr>
          <p:cNvPr id="15" name="TextBox 14">
            <a:extLst>
              <a:ext uri="{FF2B5EF4-FFF2-40B4-BE49-F238E27FC236}">
                <a16:creationId xmlns:a16="http://schemas.microsoft.com/office/drawing/2014/main" id="{47B498E3-3DE0-4A4B-8545-C569540C118D}"/>
              </a:ext>
            </a:extLst>
          </p:cNvPr>
          <p:cNvSpPr txBox="1"/>
          <p:nvPr/>
        </p:nvSpPr>
        <p:spPr>
          <a:xfrm>
            <a:off x="17102895" y="12902986"/>
            <a:ext cx="6980310" cy="707886"/>
          </a:xfrm>
          <a:prstGeom prst="rect">
            <a:avLst/>
          </a:prstGeom>
          <a:noFill/>
        </p:spPr>
        <p:txBody>
          <a:bodyPr wrap="square" rtlCol="0">
            <a:spAutoFit/>
          </a:bodyPr>
          <a:lstStyle/>
          <a:p>
            <a:pPr algn="r"/>
            <a:r>
              <a:rPr lang="en-US" sz="2000" spc="-150" dirty="0">
                <a:solidFill>
                  <a:srgbClr val="33756A"/>
                </a:solidFill>
              </a:rPr>
              <a:t>ND Youth Risk Behavior Survey (YRBS), 2017</a:t>
            </a:r>
          </a:p>
          <a:p>
            <a:pPr algn="r"/>
            <a:r>
              <a:rPr lang="en-US" sz="2000" spc="-150" dirty="0">
                <a:solidFill>
                  <a:srgbClr val="33756A"/>
                </a:solidFill>
              </a:rPr>
              <a:t>National Survey on Drug Use and Health (NBSDUH), 2015-2016</a:t>
            </a:r>
          </a:p>
        </p:txBody>
      </p:sp>
    </p:spTree>
    <p:extLst>
      <p:ext uri="{BB962C8B-B14F-4D97-AF65-F5344CB8AC3E}">
        <p14:creationId xmlns:p14="http://schemas.microsoft.com/office/powerpoint/2010/main" val="312949988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4" grpId="0" animBg="1"/>
      <p:bldP spid="2" grpId="0"/>
      <p:bldP spid="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 name="TextBox 88">
            <a:extLst>
              <a:ext uri="{FF2B5EF4-FFF2-40B4-BE49-F238E27FC236}">
                <a16:creationId xmlns:a16="http://schemas.microsoft.com/office/drawing/2014/main" id="{8B0BF07D-DDD9-48CF-A77C-6B23070630DE}"/>
              </a:ext>
            </a:extLst>
          </p:cNvPr>
          <p:cNvSpPr txBox="1"/>
          <p:nvPr/>
        </p:nvSpPr>
        <p:spPr>
          <a:xfrm>
            <a:off x="1290637" y="943672"/>
            <a:ext cx="20934363" cy="1200310"/>
          </a:xfrm>
          <a:prstGeom prst="rect">
            <a:avLst/>
          </a:prstGeom>
          <a:noFill/>
        </p:spPr>
        <p:txBody>
          <a:bodyPr wrap="square" lIns="91422" tIns="45711" rIns="91422" bIns="45711" rtlCol="0">
            <a:spAutoFit/>
          </a:bodyPr>
          <a:lstStyle/>
          <a:p>
            <a:r>
              <a:rPr lang="en-GB" sz="7200" dirty="0">
                <a:ea typeface="Open Sans Extrabold" panose="020B0906030804020204" pitchFamily="34" charset="0"/>
                <a:cs typeface="Open Sans Extrabold" panose="020B0906030804020204" pitchFamily="34" charset="0"/>
              </a:rPr>
              <a:t>Behavioral Health in North Dakota: </a:t>
            </a:r>
            <a:r>
              <a:rPr lang="en-GB" sz="7200" b="1" dirty="0">
                <a:ea typeface="Open Sans Extrabold" panose="020B0906030804020204" pitchFamily="34" charset="0"/>
                <a:cs typeface="Open Sans Extrabold" panose="020B0906030804020204" pitchFamily="34" charset="0"/>
              </a:rPr>
              <a:t>Youth</a:t>
            </a:r>
            <a:endParaRPr lang="id-ID" sz="7200" b="1" dirty="0">
              <a:ea typeface="Open Sans Light" panose="020B0306030504020204" pitchFamily="34" charset="0"/>
              <a:cs typeface="Open Sans Light" panose="020B0306030504020204" pitchFamily="34" charset="0"/>
            </a:endParaRPr>
          </a:p>
        </p:txBody>
      </p:sp>
      <p:sp>
        <p:nvSpPr>
          <p:cNvPr id="90" name="Rounded Rectangle 27">
            <a:extLst>
              <a:ext uri="{FF2B5EF4-FFF2-40B4-BE49-F238E27FC236}">
                <a16:creationId xmlns:a16="http://schemas.microsoft.com/office/drawing/2014/main" id="{4DE60FE8-2143-4F33-A07F-2FFEF62BD508}"/>
              </a:ext>
            </a:extLst>
          </p:cNvPr>
          <p:cNvSpPr/>
          <p:nvPr/>
        </p:nvSpPr>
        <p:spPr>
          <a:xfrm rot="10800000">
            <a:off x="1469768" y="2249711"/>
            <a:ext cx="3175998" cy="215498"/>
          </a:xfrm>
          <a:prstGeom prst="roundRect">
            <a:avLst>
              <a:gd name="adj" fmla="val 50000"/>
            </a:avLst>
          </a:prstGeom>
          <a:solidFill>
            <a:srgbClr val="56C2B4"/>
          </a:solidFill>
          <a:ln>
            <a:solidFill>
              <a:srgbClr val="56C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59800EF-3B65-4A76-8159-FD3ADE1C6DD2}"/>
              </a:ext>
            </a:extLst>
          </p:cNvPr>
          <p:cNvGrpSpPr/>
          <p:nvPr/>
        </p:nvGrpSpPr>
        <p:grpSpPr>
          <a:xfrm>
            <a:off x="4429321" y="3985847"/>
            <a:ext cx="3186899" cy="3163467"/>
            <a:chOff x="5163240" y="1746225"/>
            <a:chExt cx="2462882" cy="2444773"/>
          </a:xfrm>
        </p:grpSpPr>
        <p:graphicFrame>
          <p:nvGraphicFramePr>
            <p:cNvPr id="7" name="Chart 6">
              <a:extLst>
                <a:ext uri="{FF2B5EF4-FFF2-40B4-BE49-F238E27FC236}">
                  <a16:creationId xmlns:a16="http://schemas.microsoft.com/office/drawing/2014/main" id="{3903BACE-46EF-4894-A23B-A1C46C46DBCD}"/>
                </a:ext>
              </a:extLst>
            </p:cNvPr>
            <p:cNvGraphicFramePr/>
            <p:nvPr>
              <p:extLst>
                <p:ext uri="{D42A27DB-BD31-4B8C-83A1-F6EECF244321}">
                  <p14:modId xmlns:p14="http://schemas.microsoft.com/office/powerpoint/2010/main" val="3415504770"/>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AD4F0527-2FB9-4480-9495-0D7924D5B3A2}"/>
                </a:ext>
              </a:extLst>
            </p:cNvPr>
            <p:cNvSpPr/>
            <p:nvPr/>
          </p:nvSpPr>
          <p:spPr>
            <a:xfrm>
              <a:off x="5752715" y="2696046"/>
              <a:ext cx="1283937" cy="569759"/>
            </a:xfrm>
            <a:prstGeom prst="rect">
              <a:avLst/>
            </a:prstGeom>
          </p:spPr>
          <p:txBody>
            <a:bodyPr wrap="none" anchor="ctr">
              <a:spAutoFit/>
            </a:bodyPr>
            <a:lstStyle/>
            <a:p>
              <a:pPr algn="ctr"/>
              <a:r>
                <a:rPr lang="en-US" sz="4800" b="1" spc="-150" dirty="0">
                  <a:solidFill>
                    <a:srgbClr val="56C2B4"/>
                  </a:solidFill>
                </a:rPr>
                <a:t>19.2%</a:t>
              </a:r>
            </a:p>
          </p:txBody>
        </p:sp>
        <p:sp>
          <p:nvSpPr>
            <p:cNvPr id="10" name="Freeform 10110">
              <a:extLst>
                <a:ext uri="{FF2B5EF4-FFF2-40B4-BE49-F238E27FC236}">
                  <a16:creationId xmlns:a16="http://schemas.microsoft.com/office/drawing/2014/main" id="{41424593-A2A8-4A7F-B799-F53D3F1D61E7}"/>
                </a:ext>
              </a:extLst>
            </p:cNvPr>
            <p:cNvSpPr>
              <a:spLocks noEditPoints="1"/>
            </p:cNvSpPr>
            <p:nvPr/>
          </p:nvSpPr>
          <p:spPr bwMode="auto">
            <a:xfrm>
              <a:off x="7033528" y="1746225"/>
              <a:ext cx="282575" cy="417512"/>
            </a:xfrm>
            <a:custGeom>
              <a:avLst/>
              <a:gdLst>
                <a:gd name="T0" fmla="*/ 604 w 1423"/>
                <a:gd name="T1" fmla="*/ 249 h 2106"/>
                <a:gd name="T2" fmla="*/ 458 w 1423"/>
                <a:gd name="T3" fmla="*/ 311 h 2106"/>
                <a:gd name="T4" fmla="*/ 343 w 1423"/>
                <a:gd name="T5" fmla="*/ 414 h 2106"/>
                <a:gd name="T6" fmla="*/ 267 w 1423"/>
                <a:gd name="T7" fmla="*/ 549 h 2106"/>
                <a:gd name="T8" fmla="*/ 239 w 1423"/>
                <a:gd name="T9" fmla="*/ 707 h 2106"/>
                <a:gd name="T10" fmla="*/ 267 w 1423"/>
                <a:gd name="T11" fmla="*/ 866 h 2106"/>
                <a:gd name="T12" fmla="*/ 343 w 1423"/>
                <a:gd name="T13" fmla="*/ 1002 h 2106"/>
                <a:gd name="T14" fmla="*/ 458 w 1423"/>
                <a:gd name="T15" fmla="*/ 1105 h 2106"/>
                <a:gd name="T16" fmla="*/ 604 w 1423"/>
                <a:gd name="T17" fmla="*/ 1166 h 2106"/>
                <a:gd name="T18" fmla="*/ 767 w 1423"/>
                <a:gd name="T19" fmla="*/ 1175 h 2106"/>
                <a:gd name="T20" fmla="*/ 920 w 1423"/>
                <a:gd name="T21" fmla="*/ 1130 h 2106"/>
                <a:gd name="T22" fmla="*/ 1047 w 1423"/>
                <a:gd name="T23" fmla="*/ 1039 h 2106"/>
                <a:gd name="T24" fmla="*/ 1137 w 1423"/>
                <a:gd name="T25" fmla="*/ 914 h 2106"/>
                <a:gd name="T26" fmla="*/ 1182 w 1423"/>
                <a:gd name="T27" fmla="*/ 762 h 2106"/>
                <a:gd name="T28" fmla="*/ 1172 w 1423"/>
                <a:gd name="T29" fmla="*/ 600 h 2106"/>
                <a:gd name="T30" fmla="*/ 1112 w 1423"/>
                <a:gd name="T31" fmla="*/ 455 h 2106"/>
                <a:gd name="T32" fmla="*/ 1008 w 1423"/>
                <a:gd name="T33" fmla="*/ 340 h 2106"/>
                <a:gd name="T34" fmla="*/ 872 w 1423"/>
                <a:gd name="T35" fmla="*/ 265 h 2106"/>
                <a:gd name="T36" fmla="*/ 713 w 1423"/>
                <a:gd name="T37" fmla="*/ 237 h 2106"/>
                <a:gd name="T38" fmla="*/ 847 w 1423"/>
                <a:gd name="T39" fmla="*/ 13 h 2106"/>
                <a:gd name="T40" fmla="*/ 1034 w 1423"/>
                <a:gd name="T41" fmla="*/ 76 h 2106"/>
                <a:gd name="T42" fmla="*/ 1192 w 1423"/>
                <a:gd name="T43" fmla="*/ 185 h 2106"/>
                <a:gd name="T44" fmla="*/ 1316 w 1423"/>
                <a:gd name="T45" fmla="*/ 332 h 2106"/>
                <a:gd name="T46" fmla="*/ 1396 w 1423"/>
                <a:gd name="T47" fmla="*/ 509 h 2106"/>
                <a:gd name="T48" fmla="*/ 1423 w 1423"/>
                <a:gd name="T49" fmla="*/ 707 h 2106"/>
                <a:gd name="T50" fmla="*/ 1398 w 1423"/>
                <a:gd name="T51" fmla="*/ 899 h 2106"/>
                <a:gd name="T52" fmla="*/ 1323 w 1423"/>
                <a:gd name="T53" fmla="*/ 1070 h 2106"/>
                <a:gd name="T54" fmla="*/ 1208 w 1423"/>
                <a:gd name="T55" fmla="*/ 1215 h 2106"/>
                <a:gd name="T56" fmla="*/ 1058 w 1423"/>
                <a:gd name="T57" fmla="*/ 1326 h 2106"/>
                <a:gd name="T58" fmla="*/ 883 w 1423"/>
                <a:gd name="T59" fmla="*/ 1394 h 2106"/>
                <a:gd name="T60" fmla="*/ 1015 w 1423"/>
                <a:gd name="T61" fmla="*/ 1617 h 2106"/>
                <a:gd name="T62" fmla="*/ 1090 w 1423"/>
                <a:gd name="T63" fmla="*/ 1643 h 2106"/>
                <a:gd name="T64" fmla="*/ 1132 w 1423"/>
                <a:gd name="T65" fmla="*/ 1708 h 2106"/>
                <a:gd name="T66" fmla="*/ 1123 w 1423"/>
                <a:gd name="T67" fmla="*/ 1788 h 2106"/>
                <a:gd name="T68" fmla="*/ 1067 w 1423"/>
                <a:gd name="T69" fmla="*/ 1842 h 2106"/>
                <a:gd name="T70" fmla="*/ 819 w 1423"/>
                <a:gd name="T71" fmla="*/ 1854 h 2106"/>
                <a:gd name="T72" fmla="*/ 807 w 1423"/>
                <a:gd name="T73" fmla="*/ 2039 h 2106"/>
                <a:gd name="T74" fmla="*/ 753 w 1423"/>
                <a:gd name="T75" fmla="*/ 2093 h 2106"/>
                <a:gd name="T76" fmla="*/ 673 w 1423"/>
                <a:gd name="T77" fmla="*/ 2102 h 2106"/>
                <a:gd name="T78" fmla="*/ 607 w 1423"/>
                <a:gd name="T79" fmla="*/ 2062 h 2106"/>
                <a:gd name="T80" fmla="*/ 580 w 1423"/>
                <a:gd name="T81" fmla="*/ 1987 h 2106"/>
                <a:gd name="T82" fmla="*/ 366 w 1423"/>
                <a:gd name="T83" fmla="*/ 1851 h 2106"/>
                <a:gd name="T84" fmla="*/ 300 w 1423"/>
                <a:gd name="T85" fmla="*/ 1810 h 2106"/>
                <a:gd name="T86" fmla="*/ 275 w 1423"/>
                <a:gd name="T87" fmla="*/ 1736 h 2106"/>
                <a:gd name="T88" fmla="*/ 300 w 1423"/>
                <a:gd name="T89" fmla="*/ 1661 h 2106"/>
                <a:gd name="T90" fmla="*/ 366 w 1423"/>
                <a:gd name="T91" fmla="*/ 1620 h 2106"/>
                <a:gd name="T92" fmla="*/ 580 w 1423"/>
                <a:gd name="T93" fmla="*/ 1403 h 2106"/>
                <a:gd name="T94" fmla="*/ 405 w 1423"/>
                <a:gd name="T95" fmla="*/ 1345 h 2106"/>
                <a:gd name="T96" fmla="*/ 252 w 1423"/>
                <a:gd name="T97" fmla="*/ 1247 h 2106"/>
                <a:gd name="T98" fmla="*/ 130 w 1423"/>
                <a:gd name="T99" fmla="*/ 1114 h 2106"/>
                <a:gd name="T100" fmla="*/ 44 w 1423"/>
                <a:gd name="T101" fmla="*/ 954 h 2106"/>
                <a:gd name="T102" fmla="*/ 3 w 1423"/>
                <a:gd name="T103" fmla="*/ 771 h 2106"/>
                <a:gd name="T104" fmla="*/ 13 w 1423"/>
                <a:gd name="T105" fmla="*/ 574 h 2106"/>
                <a:gd name="T106" fmla="*/ 77 w 1423"/>
                <a:gd name="T107" fmla="*/ 388 h 2106"/>
                <a:gd name="T108" fmla="*/ 187 w 1423"/>
                <a:gd name="T109" fmla="*/ 230 h 2106"/>
                <a:gd name="T110" fmla="*/ 334 w 1423"/>
                <a:gd name="T111" fmla="*/ 108 h 2106"/>
                <a:gd name="T112" fmla="*/ 513 w 1423"/>
                <a:gd name="T113" fmla="*/ 28 h 2106"/>
                <a:gd name="T114" fmla="*/ 713 w 1423"/>
                <a:gd name="T115" fmla="*/ 0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3" h="2106">
                  <a:moveTo>
                    <a:pt x="713" y="237"/>
                  </a:moveTo>
                  <a:lnTo>
                    <a:pt x="657" y="240"/>
                  </a:lnTo>
                  <a:lnTo>
                    <a:pt x="604" y="249"/>
                  </a:lnTo>
                  <a:lnTo>
                    <a:pt x="553" y="265"/>
                  </a:lnTo>
                  <a:lnTo>
                    <a:pt x="505" y="285"/>
                  </a:lnTo>
                  <a:lnTo>
                    <a:pt x="458" y="311"/>
                  </a:lnTo>
                  <a:lnTo>
                    <a:pt x="416" y="340"/>
                  </a:lnTo>
                  <a:lnTo>
                    <a:pt x="377" y="375"/>
                  </a:lnTo>
                  <a:lnTo>
                    <a:pt x="343" y="414"/>
                  </a:lnTo>
                  <a:lnTo>
                    <a:pt x="313" y="455"/>
                  </a:lnTo>
                  <a:lnTo>
                    <a:pt x="287" y="501"/>
                  </a:lnTo>
                  <a:lnTo>
                    <a:pt x="267" y="549"/>
                  </a:lnTo>
                  <a:lnTo>
                    <a:pt x="251" y="600"/>
                  </a:lnTo>
                  <a:lnTo>
                    <a:pt x="242" y="653"/>
                  </a:lnTo>
                  <a:lnTo>
                    <a:pt x="239" y="707"/>
                  </a:lnTo>
                  <a:lnTo>
                    <a:pt x="242" y="762"/>
                  </a:lnTo>
                  <a:lnTo>
                    <a:pt x="251" y="815"/>
                  </a:lnTo>
                  <a:lnTo>
                    <a:pt x="267" y="866"/>
                  </a:lnTo>
                  <a:lnTo>
                    <a:pt x="287" y="914"/>
                  </a:lnTo>
                  <a:lnTo>
                    <a:pt x="313" y="959"/>
                  </a:lnTo>
                  <a:lnTo>
                    <a:pt x="343" y="1002"/>
                  </a:lnTo>
                  <a:lnTo>
                    <a:pt x="377" y="1039"/>
                  </a:lnTo>
                  <a:lnTo>
                    <a:pt x="416" y="1074"/>
                  </a:lnTo>
                  <a:lnTo>
                    <a:pt x="458" y="1105"/>
                  </a:lnTo>
                  <a:lnTo>
                    <a:pt x="505" y="1130"/>
                  </a:lnTo>
                  <a:lnTo>
                    <a:pt x="553" y="1151"/>
                  </a:lnTo>
                  <a:lnTo>
                    <a:pt x="604" y="1166"/>
                  </a:lnTo>
                  <a:lnTo>
                    <a:pt x="657" y="1175"/>
                  </a:lnTo>
                  <a:lnTo>
                    <a:pt x="713" y="1178"/>
                  </a:lnTo>
                  <a:lnTo>
                    <a:pt x="767" y="1175"/>
                  </a:lnTo>
                  <a:lnTo>
                    <a:pt x="820" y="1166"/>
                  </a:lnTo>
                  <a:lnTo>
                    <a:pt x="872" y="1151"/>
                  </a:lnTo>
                  <a:lnTo>
                    <a:pt x="920" y="1130"/>
                  </a:lnTo>
                  <a:lnTo>
                    <a:pt x="966" y="1105"/>
                  </a:lnTo>
                  <a:lnTo>
                    <a:pt x="1008" y="1074"/>
                  </a:lnTo>
                  <a:lnTo>
                    <a:pt x="1047" y="1039"/>
                  </a:lnTo>
                  <a:lnTo>
                    <a:pt x="1081" y="1002"/>
                  </a:lnTo>
                  <a:lnTo>
                    <a:pt x="1112" y="959"/>
                  </a:lnTo>
                  <a:lnTo>
                    <a:pt x="1137" y="914"/>
                  </a:lnTo>
                  <a:lnTo>
                    <a:pt x="1158" y="866"/>
                  </a:lnTo>
                  <a:lnTo>
                    <a:pt x="1172" y="815"/>
                  </a:lnTo>
                  <a:lnTo>
                    <a:pt x="1182" y="762"/>
                  </a:lnTo>
                  <a:lnTo>
                    <a:pt x="1185" y="707"/>
                  </a:lnTo>
                  <a:lnTo>
                    <a:pt x="1182" y="653"/>
                  </a:lnTo>
                  <a:lnTo>
                    <a:pt x="1172" y="600"/>
                  </a:lnTo>
                  <a:lnTo>
                    <a:pt x="1158" y="549"/>
                  </a:lnTo>
                  <a:lnTo>
                    <a:pt x="1137" y="501"/>
                  </a:lnTo>
                  <a:lnTo>
                    <a:pt x="1112" y="455"/>
                  </a:lnTo>
                  <a:lnTo>
                    <a:pt x="1081" y="414"/>
                  </a:lnTo>
                  <a:lnTo>
                    <a:pt x="1047" y="375"/>
                  </a:lnTo>
                  <a:lnTo>
                    <a:pt x="1008" y="340"/>
                  </a:lnTo>
                  <a:lnTo>
                    <a:pt x="966" y="311"/>
                  </a:lnTo>
                  <a:lnTo>
                    <a:pt x="920" y="285"/>
                  </a:lnTo>
                  <a:lnTo>
                    <a:pt x="872" y="265"/>
                  </a:lnTo>
                  <a:lnTo>
                    <a:pt x="820" y="249"/>
                  </a:lnTo>
                  <a:lnTo>
                    <a:pt x="767" y="240"/>
                  </a:lnTo>
                  <a:lnTo>
                    <a:pt x="713" y="237"/>
                  </a:lnTo>
                  <a:close/>
                  <a:moveTo>
                    <a:pt x="713" y="0"/>
                  </a:moveTo>
                  <a:lnTo>
                    <a:pt x="780" y="3"/>
                  </a:lnTo>
                  <a:lnTo>
                    <a:pt x="847" y="13"/>
                  </a:lnTo>
                  <a:lnTo>
                    <a:pt x="912" y="28"/>
                  </a:lnTo>
                  <a:lnTo>
                    <a:pt x="974" y="50"/>
                  </a:lnTo>
                  <a:lnTo>
                    <a:pt x="1034" y="76"/>
                  </a:lnTo>
                  <a:lnTo>
                    <a:pt x="1090" y="108"/>
                  </a:lnTo>
                  <a:lnTo>
                    <a:pt x="1142" y="144"/>
                  </a:lnTo>
                  <a:lnTo>
                    <a:pt x="1192" y="185"/>
                  </a:lnTo>
                  <a:lnTo>
                    <a:pt x="1238" y="230"/>
                  </a:lnTo>
                  <a:lnTo>
                    <a:pt x="1279" y="280"/>
                  </a:lnTo>
                  <a:lnTo>
                    <a:pt x="1316" y="332"/>
                  </a:lnTo>
                  <a:lnTo>
                    <a:pt x="1347" y="388"/>
                  </a:lnTo>
                  <a:lnTo>
                    <a:pt x="1374" y="447"/>
                  </a:lnTo>
                  <a:lnTo>
                    <a:pt x="1396" y="509"/>
                  </a:lnTo>
                  <a:lnTo>
                    <a:pt x="1411" y="574"/>
                  </a:lnTo>
                  <a:lnTo>
                    <a:pt x="1420" y="640"/>
                  </a:lnTo>
                  <a:lnTo>
                    <a:pt x="1423" y="707"/>
                  </a:lnTo>
                  <a:lnTo>
                    <a:pt x="1420" y="773"/>
                  </a:lnTo>
                  <a:lnTo>
                    <a:pt x="1412" y="837"/>
                  </a:lnTo>
                  <a:lnTo>
                    <a:pt x="1398" y="899"/>
                  </a:lnTo>
                  <a:lnTo>
                    <a:pt x="1377" y="959"/>
                  </a:lnTo>
                  <a:lnTo>
                    <a:pt x="1353" y="1016"/>
                  </a:lnTo>
                  <a:lnTo>
                    <a:pt x="1323" y="1070"/>
                  </a:lnTo>
                  <a:lnTo>
                    <a:pt x="1289" y="1122"/>
                  </a:lnTo>
                  <a:lnTo>
                    <a:pt x="1250" y="1171"/>
                  </a:lnTo>
                  <a:lnTo>
                    <a:pt x="1208" y="1215"/>
                  </a:lnTo>
                  <a:lnTo>
                    <a:pt x="1161" y="1257"/>
                  </a:lnTo>
                  <a:lnTo>
                    <a:pt x="1112" y="1293"/>
                  </a:lnTo>
                  <a:lnTo>
                    <a:pt x="1058" y="1326"/>
                  </a:lnTo>
                  <a:lnTo>
                    <a:pt x="1003" y="1353"/>
                  </a:lnTo>
                  <a:lnTo>
                    <a:pt x="943" y="1377"/>
                  </a:lnTo>
                  <a:lnTo>
                    <a:pt x="883" y="1394"/>
                  </a:lnTo>
                  <a:lnTo>
                    <a:pt x="819" y="1406"/>
                  </a:lnTo>
                  <a:lnTo>
                    <a:pt x="819" y="1617"/>
                  </a:lnTo>
                  <a:lnTo>
                    <a:pt x="1015" y="1617"/>
                  </a:lnTo>
                  <a:lnTo>
                    <a:pt x="1043" y="1620"/>
                  </a:lnTo>
                  <a:lnTo>
                    <a:pt x="1067" y="1629"/>
                  </a:lnTo>
                  <a:lnTo>
                    <a:pt x="1090" y="1643"/>
                  </a:lnTo>
                  <a:lnTo>
                    <a:pt x="1109" y="1661"/>
                  </a:lnTo>
                  <a:lnTo>
                    <a:pt x="1123" y="1684"/>
                  </a:lnTo>
                  <a:lnTo>
                    <a:pt x="1132" y="1708"/>
                  </a:lnTo>
                  <a:lnTo>
                    <a:pt x="1135" y="1736"/>
                  </a:lnTo>
                  <a:lnTo>
                    <a:pt x="1132" y="1763"/>
                  </a:lnTo>
                  <a:lnTo>
                    <a:pt x="1123" y="1788"/>
                  </a:lnTo>
                  <a:lnTo>
                    <a:pt x="1109" y="1810"/>
                  </a:lnTo>
                  <a:lnTo>
                    <a:pt x="1090" y="1828"/>
                  </a:lnTo>
                  <a:lnTo>
                    <a:pt x="1067" y="1842"/>
                  </a:lnTo>
                  <a:lnTo>
                    <a:pt x="1043" y="1851"/>
                  </a:lnTo>
                  <a:lnTo>
                    <a:pt x="1015" y="1854"/>
                  </a:lnTo>
                  <a:lnTo>
                    <a:pt x="819" y="1854"/>
                  </a:lnTo>
                  <a:lnTo>
                    <a:pt x="819" y="1987"/>
                  </a:lnTo>
                  <a:lnTo>
                    <a:pt x="816" y="2015"/>
                  </a:lnTo>
                  <a:lnTo>
                    <a:pt x="807" y="2039"/>
                  </a:lnTo>
                  <a:lnTo>
                    <a:pt x="794" y="2062"/>
                  </a:lnTo>
                  <a:lnTo>
                    <a:pt x="775" y="2080"/>
                  </a:lnTo>
                  <a:lnTo>
                    <a:pt x="753" y="2093"/>
                  </a:lnTo>
                  <a:lnTo>
                    <a:pt x="727" y="2102"/>
                  </a:lnTo>
                  <a:lnTo>
                    <a:pt x="700" y="2106"/>
                  </a:lnTo>
                  <a:lnTo>
                    <a:pt x="673" y="2102"/>
                  </a:lnTo>
                  <a:lnTo>
                    <a:pt x="647" y="2093"/>
                  </a:lnTo>
                  <a:lnTo>
                    <a:pt x="626" y="2080"/>
                  </a:lnTo>
                  <a:lnTo>
                    <a:pt x="607" y="2062"/>
                  </a:lnTo>
                  <a:lnTo>
                    <a:pt x="593" y="2039"/>
                  </a:lnTo>
                  <a:lnTo>
                    <a:pt x="583" y="2015"/>
                  </a:lnTo>
                  <a:lnTo>
                    <a:pt x="580" y="1987"/>
                  </a:lnTo>
                  <a:lnTo>
                    <a:pt x="580" y="1854"/>
                  </a:lnTo>
                  <a:lnTo>
                    <a:pt x="394" y="1854"/>
                  </a:lnTo>
                  <a:lnTo>
                    <a:pt x="366" y="1851"/>
                  </a:lnTo>
                  <a:lnTo>
                    <a:pt x="341" y="1842"/>
                  </a:lnTo>
                  <a:lnTo>
                    <a:pt x="319" y="1828"/>
                  </a:lnTo>
                  <a:lnTo>
                    <a:pt x="300" y="1810"/>
                  </a:lnTo>
                  <a:lnTo>
                    <a:pt x="287" y="1788"/>
                  </a:lnTo>
                  <a:lnTo>
                    <a:pt x="278" y="1763"/>
                  </a:lnTo>
                  <a:lnTo>
                    <a:pt x="275" y="1736"/>
                  </a:lnTo>
                  <a:lnTo>
                    <a:pt x="278" y="1708"/>
                  </a:lnTo>
                  <a:lnTo>
                    <a:pt x="287" y="1684"/>
                  </a:lnTo>
                  <a:lnTo>
                    <a:pt x="300" y="1661"/>
                  </a:lnTo>
                  <a:lnTo>
                    <a:pt x="319" y="1643"/>
                  </a:lnTo>
                  <a:lnTo>
                    <a:pt x="341" y="1630"/>
                  </a:lnTo>
                  <a:lnTo>
                    <a:pt x="366" y="1620"/>
                  </a:lnTo>
                  <a:lnTo>
                    <a:pt x="394" y="1617"/>
                  </a:lnTo>
                  <a:lnTo>
                    <a:pt x="580" y="1617"/>
                  </a:lnTo>
                  <a:lnTo>
                    <a:pt x="580" y="1403"/>
                  </a:lnTo>
                  <a:lnTo>
                    <a:pt x="520" y="1389"/>
                  </a:lnTo>
                  <a:lnTo>
                    <a:pt x="461" y="1370"/>
                  </a:lnTo>
                  <a:lnTo>
                    <a:pt x="405" y="1345"/>
                  </a:lnTo>
                  <a:lnTo>
                    <a:pt x="351" y="1317"/>
                  </a:lnTo>
                  <a:lnTo>
                    <a:pt x="300" y="1284"/>
                  </a:lnTo>
                  <a:lnTo>
                    <a:pt x="252" y="1247"/>
                  </a:lnTo>
                  <a:lnTo>
                    <a:pt x="208" y="1207"/>
                  </a:lnTo>
                  <a:lnTo>
                    <a:pt x="167" y="1162"/>
                  </a:lnTo>
                  <a:lnTo>
                    <a:pt x="130" y="1114"/>
                  </a:lnTo>
                  <a:lnTo>
                    <a:pt x="97" y="1063"/>
                  </a:lnTo>
                  <a:lnTo>
                    <a:pt x="69" y="1010"/>
                  </a:lnTo>
                  <a:lnTo>
                    <a:pt x="44" y="954"/>
                  </a:lnTo>
                  <a:lnTo>
                    <a:pt x="26" y="895"/>
                  </a:lnTo>
                  <a:lnTo>
                    <a:pt x="11" y="835"/>
                  </a:lnTo>
                  <a:lnTo>
                    <a:pt x="3" y="771"/>
                  </a:lnTo>
                  <a:lnTo>
                    <a:pt x="0" y="707"/>
                  </a:lnTo>
                  <a:lnTo>
                    <a:pt x="3" y="640"/>
                  </a:lnTo>
                  <a:lnTo>
                    <a:pt x="13" y="574"/>
                  </a:lnTo>
                  <a:lnTo>
                    <a:pt x="29" y="509"/>
                  </a:lnTo>
                  <a:lnTo>
                    <a:pt x="50" y="447"/>
                  </a:lnTo>
                  <a:lnTo>
                    <a:pt x="77" y="388"/>
                  </a:lnTo>
                  <a:lnTo>
                    <a:pt x="109" y="332"/>
                  </a:lnTo>
                  <a:lnTo>
                    <a:pt x="146" y="280"/>
                  </a:lnTo>
                  <a:lnTo>
                    <a:pt x="187" y="230"/>
                  </a:lnTo>
                  <a:lnTo>
                    <a:pt x="232" y="185"/>
                  </a:lnTo>
                  <a:lnTo>
                    <a:pt x="282" y="144"/>
                  </a:lnTo>
                  <a:lnTo>
                    <a:pt x="334" y="108"/>
                  </a:lnTo>
                  <a:lnTo>
                    <a:pt x="391" y="76"/>
                  </a:lnTo>
                  <a:lnTo>
                    <a:pt x="450" y="50"/>
                  </a:lnTo>
                  <a:lnTo>
                    <a:pt x="513" y="28"/>
                  </a:lnTo>
                  <a:lnTo>
                    <a:pt x="577" y="13"/>
                  </a:lnTo>
                  <a:lnTo>
                    <a:pt x="644" y="3"/>
                  </a:lnTo>
                  <a:lnTo>
                    <a:pt x="71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 name="Group 10">
            <a:extLst>
              <a:ext uri="{FF2B5EF4-FFF2-40B4-BE49-F238E27FC236}">
                <a16:creationId xmlns:a16="http://schemas.microsoft.com/office/drawing/2014/main" id="{F6036A3F-3A17-40F2-8735-A4821114040F}"/>
              </a:ext>
            </a:extLst>
          </p:cNvPr>
          <p:cNvGrpSpPr/>
          <p:nvPr/>
        </p:nvGrpSpPr>
        <p:grpSpPr>
          <a:xfrm>
            <a:off x="9416369" y="4022949"/>
            <a:ext cx="3186899" cy="3163467"/>
            <a:chOff x="5163240" y="1746225"/>
            <a:chExt cx="2462882" cy="2444773"/>
          </a:xfrm>
        </p:grpSpPr>
        <p:graphicFrame>
          <p:nvGraphicFramePr>
            <p:cNvPr id="12" name="Chart 11">
              <a:extLst>
                <a:ext uri="{FF2B5EF4-FFF2-40B4-BE49-F238E27FC236}">
                  <a16:creationId xmlns:a16="http://schemas.microsoft.com/office/drawing/2014/main" id="{F46A2ECE-D5D1-48CB-9B22-ECE599D28AC2}"/>
                </a:ext>
              </a:extLst>
            </p:cNvPr>
            <p:cNvGraphicFramePr/>
            <p:nvPr>
              <p:extLst>
                <p:ext uri="{D42A27DB-BD31-4B8C-83A1-F6EECF244321}">
                  <p14:modId xmlns:p14="http://schemas.microsoft.com/office/powerpoint/2010/main" val="1806413555"/>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936E06EA-5CF2-4512-90CA-A2404CA62BA6}"/>
                </a:ext>
              </a:extLst>
            </p:cNvPr>
            <p:cNvSpPr/>
            <p:nvPr/>
          </p:nvSpPr>
          <p:spPr>
            <a:xfrm>
              <a:off x="5752715" y="2696046"/>
              <a:ext cx="1283937" cy="569759"/>
            </a:xfrm>
            <a:prstGeom prst="rect">
              <a:avLst/>
            </a:prstGeom>
          </p:spPr>
          <p:txBody>
            <a:bodyPr wrap="none" anchor="ctr">
              <a:spAutoFit/>
            </a:bodyPr>
            <a:lstStyle/>
            <a:p>
              <a:pPr algn="ctr"/>
              <a:r>
                <a:rPr lang="en-US" sz="4800" b="1" spc="-150" dirty="0">
                  <a:solidFill>
                    <a:srgbClr val="56C2B4"/>
                  </a:solidFill>
                </a:rPr>
                <a:t>16.7%</a:t>
              </a:r>
            </a:p>
          </p:txBody>
        </p:sp>
        <p:sp>
          <p:nvSpPr>
            <p:cNvPr id="14" name="Freeform 10110">
              <a:extLst>
                <a:ext uri="{FF2B5EF4-FFF2-40B4-BE49-F238E27FC236}">
                  <a16:creationId xmlns:a16="http://schemas.microsoft.com/office/drawing/2014/main" id="{2C6E7AC0-23B8-477B-8D74-3D4BFF403448}"/>
                </a:ext>
              </a:extLst>
            </p:cNvPr>
            <p:cNvSpPr>
              <a:spLocks noEditPoints="1"/>
            </p:cNvSpPr>
            <p:nvPr/>
          </p:nvSpPr>
          <p:spPr bwMode="auto">
            <a:xfrm>
              <a:off x="7033528" y="1746225"/>
              <a:ext cx="282575" cy="417512"/>
            </a:xfrm>
            <a:custGeom>
              <a:avLst/>
              <a:gdLst>
                <a:gd name="T0" fmla="*/ 604 w 1423"/>
                <a:gd name="T1" fmla="*/ 249 h 2106"/>
                <a:gd name="T2" fmla="*/ 458 w 1423"/>
                <a:gd name="T3" fmla="*/ 311 h 2106"/>
                <a:gd name="T4" fmla="*/ 343 w 1423"/>
                <a:gd name="T5" fmla="*/ 414 h 2106"/>
                <a:gd name="T6" fmla="*/ 267 w 1423"/>
                <a:gd name="T7" fmla="*/ 549 h 2106"/>
                <a:gd name="T8" fmla="*/ 239 w 1423"/>
                <a:gd name="T9" fmla="*/ 707 h 2106"/>
                <a:gd name="T10" fmla="*/ 267 w 1423"/>
                <a:gd name="T11" fmla="*/ 866 h 2106"/>
                <a:gd name="T12" fmla="*/ 343 w 1423"/>
                <a:gd name="T13" fmla="*/ 1002 h 2106"/>
                <a:gd name="T14" fmla="*/ 458 w 1423"/>
                <a:gd name="T15" fmla="*/ 1105 h 2106"/>
                <a:gd name="T16" fmla="*/ 604 w 1423"/>
                <a:gd name="T17" fmla="*/ 1166 h 2106"/>
                <a:gd name="T18" fmla="*/ 767 w 1423"/>
                <a:gd name="T19" fmla="*/ 1175 h 2106"/>
                <a:gd name="T20" fmla="*/ 920 w 1423"/>
                <a:gd name="T21" fmla="*/ 1130 h 2106"/>
                <a:gd name="T22" fmla="*/ 1047 w 1423"/>
                <a:gd name="T23" fmla="*/ 1039 h 2106"/>
                <a:gd name="T24" fmla="*/ 1137 w 1423"/>
                <a:gd name="T25" fmla="*/ 914 h 2106"/>
                <a:gd name="T26" fmla="*/ 1182 w 1423"/>
                <a:gd name="T27" fmla="*/ 762 h 2106"/>
                <a:gd name="T28" fmla="*/ 1172 w 1423"/>
                <a:gd name="T29" fmla="*/ 600 h 2106"/>
                <a:gd name="T30" fmla="*/ 1112 w 1423"/>
                <a:gd name="T31" fmla="*/ 455 h 2106"/>
                <a:gd name="T32" fmla="*/ 1008 w 1423"/>
                <a:gd name="T33" fmla="*/ 340 h 2106"/>
                <a:gd name="T34" fmla="*/ 872 w 1423"/>
                <a:gd name="T35" fmla="*/ 265 h 2106"/>
                <a:gd name="T36" fmla="*/ 713 w 1423"/>
                <a:gd name="T37" fmla="*/ 237 h 2106"/>
                <a:gd name="T38" fmla="*/ 847 w 1423"/>
                <a:gd name="T39" fmla="*/ 13 h 2106"/>
                <a:gd name="T40" fmla="*/ 1034 w 1423"/>
                <a:gd name="T41" fmla="*/ 76 h 2106"/>
                <a:gd name="T42" fmla="*/ 1192 w 1423"/>
                <a:gd name="T43" fmla="*/ 185 h 2106"/>
                <a:gd name="T44" fmla="*/ 1316 w 1423"/>
                <a:gd name="T45" fmla="*/ 332 h 2106"/>
                <a:gd name="T46" fmla="*/ 1396 w 1423"/>
                <a:gd name="T47" fmla="*/ 509 h 2106"/>
                <a:gd name="T48" fmla="*/ 1423 w 1423"/>
                <a:gd name="T49" fmla="*/ 707 h 2106"/>
                <a:gd name="T50" fmla="*/ 1398 w 1423"/>
                <a:gd name="T51" fmla="*/ 899 h 2106"/>
                <a:gd name="T52" fmla="*/ 1323 w 1423"/>
                <a:gd name="T53" fmla="*/ 1070 h 2106"/>
                <a:gd name="T54" fmla="*/ 1208 w 1423"/>
                <a:gd name="T55" fmla="*/ 1215 h 2106"/>
                <a:gd name="T56" fmla="*/ 1058 w 1423"/>
                <a:gd name="T57" fmla="*/ 1326 h 2106"/>
                <a:gd name="T58" fmla="*/ 883 w 1423"/>
                <a:gd name="T59" fmla="*/ 1394 h 2106"/>
                <a:gd name="T60" fmla="*/ 1015 w 1423"/>
                <a:gd name="T61" fmla="*/ 1617 h 2106"/>
                <a:gd name="T62" fmla="*/ 1090 w 1423"/>
                <a:gd name="T63" fmla="*/ 1643 h 2106"/>
                <a:gd name="T64" fmla="*/ 1132 w 1423"/>
                <a:gd name="T65" fmla="*/ 1708 h 2106"/>
                <a:gd name="T66" fmla="*/ 1123 w 1423"/>
                <a:gd name="T67" fmla="*/ 1788 h 2106"/>
                <a:gd name="T68" fmla="*/ 1067 w 1423"/>
                <a:gd name="T69" fmla="*/ 1842 h 2106"/>
                <a:gd name="T70" fmla="*/ 819 w 1423"/>
                <a:gd name="T71" fmla="*/ 1854 h 2106"/>
                <a:gd name="T72" fmla="*/ 807 w 1423"/>
                <a:gd name="T73" fmla="*/ 2039 h 2106"/>
                <a:gd name="T74" fmla="*/ 753 w 1423"/>
                <a:gd name="T75" fmla="*/ 2093 h 2106"/>
                <a:gd name="T76" fmla="*/ 673 w 1423"/>
                <a:gd name="T77" fmla="*/ 2102 h 2106"/>
                <a:gd name="T78" fmla="*/ 607 w 1423"/>
                <a:gd name="T79" fmla="*/ 2062 h 2106"/>
                <a:gd name="T80" fmla="*/ 580 w 1423"/>
                <a:gd name="T81" fmla="*/ 1987 h 2106"/>
                <a:gd name="T82" fmla="*/ 366 w 1423"/>
                <a:gd name="T83" fmla="*/ 1851 h 2106"/>
                <a:gd name="T84" fmla="*/ 300 w 1423"/>
                <a:gd name="T85" fmla="*/ 1810 h 2106"/>
                <a:gd name="T86" fmla="*/ 275 w 1423"/>
                <a:gd name="T87" fmla="*/ 1736 h 2106"/>
                <a:gd name="T88" fmla="*/ 300 w 1423"/>
                <a:gd name="T89" fmla="*/ 1661 h 2106"/>
                <a:gd name="T90" fmla="*/ 366 w 1423"/>
                <a:gd name="T91" fmla="*/ 1620 h 2106"/>
                <a:gd name="T92" fmla="*/ 580 w 1423"/>
                <a:gd name="T93" fmla="*/ 1403 h 2106"/>
                <a:gd name="T94" fmla="*/ 405 w 1423"/>
                <a:gd name="T95" fmla="*/ 1345 h 2106"/>
                <a:gd name="T96" fmla="*/ 252 w 1423"/>
                <a:gd name="T97" fmla="*/ 1247 h 2106"/>
                <a:gd name="T98" fmla="*/ 130 w 1423"/>
                <a:gd name="T99" fmla="*/ 1114 h 2106"/>
                <a:gd name="T100" fmla="*/ 44 w 1423"/>
                <a:gd name="T101" fmla="*/ 954 h 2106"/>
                <a:gd name="T102" fmla="*/ 3 w 1423"/>
                <a:gd name="T103" fmla="*/ 771 h 2106"/>
                <a:gd name="T104" fmla="*/ 13 w 1423"/>
                <a:gd name="T105" fmla="*/ 574 h 2106"/>
                <a:gd name="T106" fmla="*/ 77 w 1423"/>
                <a:gd name="T107" fmla="*/ 388 h 2106"/>
                <a:gd name="T108" fmla="*/ 187 w 1423"/>
                <a:gd name="T109" fmla="*/ 230 h 2106"/>
                <a:gd name="T110" fmla="*/ 334 w 1423"/>
                <a:gd name="T111" fmla="*/ 108 h 2106"/>
                <a:gd name="T112" fmla="*/ 513 w 1423"/>
                <a:gd name="T113" fmla="*/ 28 h 2106"/>
                <a:gd name="T114" fmla="*/ 713 w 1423"/>
                <a:gd name="T115" fmla="*/ 0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3" h="2106">
                  <a:moveTo>
                    <a:pt x="713" y="237"/>
                  </a:moveTo>
                  <a:lnTo>
                    <a:pt x="657" y="240"/>
                  </a:lnTo>
                  <a:lnTo>
                    <a:pt x="604" y="249"/>
                  </a:lnTo>
                  <a:lnTo>
                    <a:pt x="553" y="265"/>
                  </a:lnTo>
                  <a:lnTo>
                    <a:pt x="505" y="285"/>
                  </a:lnTo>
                  <a:lnTo>
                    <a:pt x="458" y="311"/>
                  </a:lnTo>
                  <a:lnTo>
                    <a:pt x="416" y="340"/>
                  </a:lnTo>
                  <a:lnTo>
                    <a:pt x="377" y="375"/>
                  </a:lnTo>
                  <a:lnTo>
                    <a:pt x="343" y="414"/>
                  </a:lnTo>
                  <a:lnTo>
                    <a:pt x="313" y="455"/>
                  </a:lnTo>
                  <a:lnTo>
                    <a:pt x="287" y="501"/>
                  </a:lnTo>
                  <a:lnTo>
                    <a:pt x="267" y="549"/>
                  </a:lnTo>
                  <a:lnTo>
                    <a:pt x="251" y="600"/>
                  </a:lnTo>
                  <a:lnTo>
                    <a:pt x="242" y="653"/>
                  </a:lnTo>
                  <a:lnTo>
                    <a:pt x="239" y="707"/>
                  </a:lnTo>
                  <a:lnTo>
                    <a:pt x="242" y="762"/>
                  </a:lnTo>
                  <a:lnTo>
                    <a:pt x="251" y="815"/>
                  </a:lnTo>
                  <a:lnTo>
                    <a:pt x="267" y="866"/>
                  </a:lnTo>
                  <a:lnTo>
                    <a:pt x="287" y="914"/>
                  </a:lnTo>
                  <a:lnTo>
                    <a:pt x="313" y="959"/>
                  </a:lnTo>
                  <a:lnTo>
                    <a:pt x="343" y="1002"/>
                  </a:lnTo>
                  <a:lnTo>
                    <a:pt x="377" y="1039"/>
                  </a:lnTo>
                  <a:lnTo>
                    <a:pt x="416" y="1074"/>
                  </a:lnTo>
                  <a:lnTo>
                    <a:pt x="458" y="1105"/>
                  </a:lnTo>
                  <a:lnTo>
                    <a:pt x="505" y="1130"/>
                  </a:lnTo>
                  <a:lnTo>
                    <a:pt x="553" y="1151"/>
                  </a:lnTo>
                  <a:lnTo>
                    <a:pt x="604" y="1166"/>
                  </a:lnTo>
                  <a:lnTo>
                    <a:pt x="657" y="1175"/>
                  </a:lnTo>
                  <a:lnTo>
                    <a:pt x="713" y="1178"/>
                  </a:lnTo>
                  <a:lnTo>
                    <a:pt x="767" y="1175"/>
                  </a:lnTo>
                  <a:lnTo>
                    <a:pt x="820" y="1166"/>
                  </a:lnTo>
                  <a:lnTo>
                    <a:pt x="872" y="1151"/>
                  </a:lnTo>
                  <a:lnTo>
                    <a:pt x="920" y="1130"/>
                  </a:lnTo>
                  <a:lnTo>
                    <a:pt x="966" y="1105"/>
                  </a:lnTo>
                  <a:lnTo>
                    <a:pt x="1008" y="1074"/>
                  </a:lnTo>
                  <a:lnTo>
                    <a:pt x="1047" y="1039"/>
                  </a:lnTo>
                  <a:lnTo>
                    <a:pt x="1081" y="1002"/>
                  </a:lnTo>
                  <a:lnTo>
                    <a:pt x="1112" y="959"/>
                  </a:lnTo>
                  <a:lnTo>
                    <a:pt x="1137" y="914"/>
                  </a:lnTo>
                  <a:lnTo>
                    <a:pt x="1158" y="866"/>
                  </a:lnTo>
                  <a:lnTo>
                    <a:pt x="1172" y="815"/>
                  </a:lnTo>
                  <a:lnTo>
                    <a:pt x="1182" y="762"/>
                  </a:lnTo>
                  <a:lnTo>
                    <a:pt x="1185" y="707"/>
                  </a:lnTo>
                  <a:lnTo>
                    <a:pt x="1182" y="653"/>
                  </a:lnTo>
                  <a:lnTo>
                    <a:pt x="1172" y="600"/>
                  </a:lnTo>
                  <a:lnTo>
                    <a:pt x="1158" y="549"/>
                  </a:lnTo>
                  <a:lnTo>
                    <a:pt x="1137" y="501"/>
                  </a:lnTo>
                  <a:lnTo>
                    <a:pt x="1112" y="455"/>
                  </a:lnTo>
                  <a:lnTo>
                    <a:pt x="1081" y="414"/>
                  </a:lnTo>
                  <a:lnTo>
                    <a:pt x="1047" y="375"/>
                  </a:lnTo>
                  <a:lnTo>
                    <a:pt x="1008" y="340"/>
                  </a:lnTo>
                  <a:lnTo>
                    <a:pt x="966" y="311"/>
                  </a:lnTo>
                  <a:lnTo>
                    <a:pt x="920" y="285"/>
                  </a:lnTo>
                  <a:lnTo>
                    <a:pt x="872" y="265"/>
                  </a:lnTo>
                  <a:lnTo>
                    <a:pt x="820" y="249"/>
                  </a:lnTo>
                  <a:lnTo>
                    <a:pt x="767" y="240"/>
                  </a:lnTo>
                  <a:lnTo>
                    <a:pt x="713" y="237"/>
                  </a:lnTo>
                  <a:close/>
                  <a:moveTo>
                    <a:pt x="713" y="0"/>
                  </a:moveTo>
                  <a:lnTo>
                    <a:pt x="780" y="3"/>
                  </a:lnTo>
                  <a:lnTo>
                    <a:pt x="847" y="13"/>
                  </a:lnTo>
                  <a:lnTo>
                    <a:pt x="912" y="28"/>
                  </a:lnTo>
                  <a:lnTo>
                    <a:pt x="974" y="50"/>
                  </a:lnTo>
                  <a:lnTo>
                    <a:pt x="1034" y="76"/>
                  </a:lnTo>
                  <a:lnTo>
                    <a:pt x="1090" y="108"/>
                  </a:lnTo>
                  <a:lnTo>
                    <a:pt x="1142" y="144"/>
                  </a:lnTo>
                  <a:lnTo>
                    <a:pt x="1192" y="185"/>
                  </a:lnTo>
                  <a:lnTo>
                    <a:pt x="1238" y="230"/>
                  </a:lnTo>
                  <a:lnTo>
                    <a:pt x="1279" y="280"/>
                  </a:lnTo>
                  <a:lnTo>
                    <a:pt x="1316" y="332"/>
                  </a:lnTo>
                  <a:lnTo>
                    <a:pt x="1347" y="388"/>
                  </a:lnTo>
                  <a:lnTo>
                    <a:pt x="1374" y="447"/>
                  </a:lnTo>
                  <a:lnTo>
                    <a:pt x="1396" y="509"/>
                  </a:lnTo>
                  <a:lnTo>
                    <a:pt x="1411" y="574"/>
                  </a:lnTo>
                  <a:lnTo>
                    <a:pt x="1420" y="640"/>
                  </a:lnTo>
                  <a:lnTo>
                    <a:pt x="1423" y="707"/>
                  </a:lnTo>
                  <a:lnTo>
                    <a:pt x="1420" y="773"/>
                  </a:lnTo>
                  <a:lnTo>
                    <a:pt x="1412" y="837"/>
                  </a:lnTo>
                  <a:lnTo>
                    <a:pt x="1398" y="899"/>
                  </a:lnTo>
                  <a:lnTo>
                    <a:pt x="1377" y="959"/>
                  </a:lnTo>
                  <a:lnTo>
                    <a:pt x="1353" y="1016"/>
                  </a:lnTo>
                  <a:lnTo>
                    <a:pt x="1323" y="1070"/>
                  </a:lnTo>
                  <a:lnTo>
                    <a:pt x="1289" y="1122"/>
                  </a:lnTo>
                  <a:lnTo>
                    <a:pt x="1250" y="1171"/>
                  </a:lnTo>
                  <a:lnTo>
                    <a:pt x="1208" y="1215"/>
                  </a:lnTo>
                  <a:lnTo>
                    <a:pt x="1161" y="1257"/>
                  </a:lnTo>
                  <a:lnTo>
                    <a:pt x="1112" y="1293"/>
                  </a:lnTo>
                  <a:lnTo>
                    <a:pt x="1058" y="1326"/>
                  </a:lnTo>
                  <a:lnTo>
                    <a:pt x="1003" y="1353"/>
                  </a:lnTo>
                  <a:lnTo>
                    <a:pt x="943" y="1377"/>
                  </a:lnTo>
                  <a:lnTo>
                    <a:pt x="883" y="1394"/>
                  </a:lnTo>
                  <a:lnTo>
                    <a:pt x="819" y="1406"/>
                  </a:lnTo>
                  <a:lnTo>
                    <a:pt x="819" y="1617"/>
                  </a:lnTo>
                  <a:lnTo>
                    <a:pt x="1015" y="1617"/>
                  </a:lnTo>
                  <a:lnTo>
                    <a:pt x="1043" y="1620"/>
                  </a:lnTo>
                  <a:lnTo>
                    <a:pt x="1067" y="1629"/>
                  </a:lnTo>
                  <a:lnTo>
                    <a:pt x="1090" y="1643"/>
                  </a:lnTo>
                  <a:lnTo>
                    <a:pt x="1109" y="1661"/>
                  </a:lnTo>
                  <a:lnTo>
                    <a:pt x="1123" y="1684"/>
                  </a:lnTo>
                  <a:lnTo>
                    <a:pt x="1132" y="1708"/>
                  </a:lnTo>
                  <a:lnTo>
                    <a:pt x="1135" y="1736"/>
                  </a:lnTo>
                  <a:lnTo>
                    <a:pt x="1132" y="1763"/>
                  </a:lnTo>
                  <a:lnTo>
                    <a:pt x="1123" y="1788"/>
                  </a:lnTo>
                  <a:lnTo>
                    <a:pt x="1109" y="1810"/>
                  </a:lnTo>
                  <a:lnTo>
                    <a:pt x="1090" y="1828"/>
                  </a:lnTo>
                  <a:lnTo>
                    <a:pt x="1067" y="1842"/>
                  </a:lnTo>
                  <a:lnTo>
                    <a:pt x="1043" y="1851"/>
                  </a:lnTo>
                  <a:lnTo>
                    <a:pt x="1015" y="1854"/>
                  </a:lnTo>
                  <a:lnTo>
                    <a:pt x="819" y="1854"/>
                  </a:lnTo>
                  <a:lnTo>
                    <a:pt x="819" y="1987"/>
                  </a:lnTo>
                  <a:lnTo>
                    <a:pt x="816" y="2015"/>
                  </a:lnTo>
                  <a:lnTo>
                    <a:pt x="807" y="2039"/>
                  </a:lnTo>
                  <a:lnTo>
                    <a:pt x="794" y="2062"/>
                  </a:lnTo>
                  <a:lnTo>
                    <a:pt x="775" y="2080"/>
                  </a:lnTo>
                  <a:lnTo>
                    <a:pt x="753" y="2093"/>
                  </a:lnTo>
                  <a:lnTo>
                    <a:pt x="727" y="2102"/>
                  </a:lnTo>
                  <a:lnTo>
                    <a:pt x="700" y="2106"/>
                  </a:lnTo>
                  <a:lnTo>
                    <a:pt x="673" y="2102"/>
                  </a:lnTo>
                  <a:lnTo>
                    <a:pt x="647" y="2093"/>
                  </a:lnTo>
                  <a:lnTo>
                    <a:pt x="626" y="2080"/>
                  </a:lnTo>
                  <a:lnTo>
                    <a:pt x="607" y="2062"/>
                  </a:lnTo>
                  <a:lnTo>
                    <a:pt x="593" y="2039"/>
                  </a:lnTo>
                  <a:lnTo>
                    <a:pt x="583" y="2015"/>
                  </a:lnTo>
                  <a:lnTo>
                    <a:pt x="580" y="1987"/>
                  </a:lnTo>
                  <a:lnTo>
                    <a:pt x="580" y="1854"/>
                  </a:lnTo>
                  <a:lnTo>
                    <a:pt x="394" y="1854"/>
                  </a:lnTo>
                  <a:lnTo>
                    <a:pt x="366" y="1851"/>
                  </a:lnTo>
                  <a:lnTo>
                    <a:pt x="341" y="1842"/>
                  </a:lnTo>
                  <a:lnTo>
                    <a:pt x="319" y="1828"/>
                  </a:lnTo>
                  <a:lnTo>
                    <a:pt x="300" y="1810"/>
                  </a:lnTo>
                  <a:lnTo>
                    <a:pt x="287" y="1788"/>
                  </a:lnTo>
                  <a:lnTo>
                    <a:pt x="278" y="1763"/>
                  </a:lnTo>
                  <a:lnTo>
                    <a:pt x="275" y="1736"/>
                  </a:lnTo>
                  <a:lnTo>
                    <a:pt x="278" y="1708"/>
                  </a:lnTo>
                  <a:lnTo>
                    <a:pt x="287" y="1684"/>
                  </a:lnTo>
                  <a:lnTo>
                    <a:pt x="300" y="1661"/>
                  </a:lnTo>
                  <a:lnTo>
                    <a:pt x="319" y="1643"/>
                  </a:lnTo>
                  <a:lnTo>
                    <a:pt x="341" y="1630"/>
                  </a:lnTo>
                  <a:lnTo>
                    <a:pt x="366" y="1620"/>
                  </a:lnTo>
                  <a:lnTo>
                    <a:pt x="394" y="1617"/>
                  </a:lnTo>
                  <a:lnTo>
                    <a:pt x="580" y="1617"/>
                  </a:lnTo>
                  <a:lnTo>
                    <a:pt x="580" y="1403"/>
                  </a:lnTo>
                  <a:lnTo>
                    <a:pt x="520" y="1389"/>
                  </a:lnTo>
                  <a:lnTo>
                    <a:pt x="461" y="1370"/>
                  </a:lnTo>
                  <a:lnTo>
                    <a:pt x="405" y="1345"/>
                  </a:lnTo>
                  <a:lnTo>
                    <a:pt x="351" y="1317"/>
                  </a:lnTo>
                  <a:lnTo>
                    <a:pt x="300" y="1284"/>
                  </a:lnTo>
                  <a:lnTo>
                    <a:pt x="252" y="1247"/>
                  </a:lnTo>
                  <a:lnTo>
                    <a:pt x="208" y="1207"/>
                  </a:lnTo>
                  <a:lnTo>
                    <a:pt x="167" y="1162"/>
                  </a:lnTo>
                  <a:lnTo>
                    <a:pt x="130" y="1114"/>
                  </a:lnTo>
                  <a:lnTo>
                    <a:pt x="97" y="1063"/>
                  </a:lnTo>
                  <a:lnTo>
                    <a:pt x="69" y="1010"/>
                  </a:lnTo>
                  <a:lnTo>
                    <a:pt x="44" y="954"/>
                  </a:lnTo>
                  <a:lnTo>
                    <a:pt x="26" y="895"/>
                  </a:lnTo>
                  <a:lnTo>
                    <a:pt x="11" y="835"/>
                  </a:lnTo>
                  <a:lnTo>
                    <a:pt x="3" y="771"/>
                  </a:lnTo>
                  <a:lnTo>
                    <a:pt x="0" y="707"/>
                  </a:lnTo>
                  <a:lnTo>
                    <a:pt x="3" y="640"/>
                  </a:lnTo>
                  <a:lnTo>
                    <a:pt x="13" y="574"/>
                  </a:lnTo>
                  <a:lnTo>
                    <a:pt x="29" y="509"/>
                  </a:lnTo>
                  <a:lnTo>
                    <a:pt x="50" y="447"/>
                  </a:lnTo>
                  <a:lnTo>
                    <a:pt x="77" y="388"/>
                  </a:lnTo>
                  <a:lnTo>
                    <a:pt x="109" y="332"/>
                  </a:lnTo>
                  <a:lnTo>
                    <a:pt x="146" y="280"/>
                  </a:lnTo>
                  <a:lnTo>
                    <a:pt x="187" y="230"/>
                  </a:lnTo>
                  <a:lnTo>
                    <a:pt x="232" y="185"/>
                  </a:lnTo>
                  <a:lnTo>
                    <a:pt x="282" y="144"/>
                  </a:lnTo>
                  <a:lnTo>
                    <a:pt x="334" y="108"/>
                  </a:lnTo>
                  <a:lnTo>
                    <a:pt x="391" y="76"/>
                  </a:lnTo>
                  <a:lnTo>
                    <a:pt x="450" y="50"/>
                  </a:lnTo>
                  <a:lnTo>
                    <a:pt x="513" y="28"/>
                  </a:lnTo>
                  <a:lnTo>
                    <a:pt x="577" y="13"/>
                  </a:lnTo>
                  <a:lnTo>
                    <a:pt x="644" y="3"/>
                  </a:lnTo>
                  <a:lnTo>
                    <a:pt x="71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 name="Group 14">
            <a:extLst>
              <a:ext uri="{FF2B5EF4-FFF2-40B4-BE49-F238E27FC236}">
                <a16:creationId xmlns:a16="http://schemas.microsoft.com/office/drawing/2014/main" id="{06095498-7584-4D3C-99A5-845DAB3DAB82}"/>
              </a:ext>
            </a:extLst>
          </p:cNvPr>
          <p:cNvGrpSpPr/>
          <p:nvPr/>
        </p:nvGrpSpPr>
        <p:grpSpPr>
          <a:xfrm>
            <a:off x="4336323" y="8558840"/>
            <a:ext cx="3186899" cy="3131594"/>
            <a:chOff x="5163240" y="1770857"/>
            <a:chExt cx="2462882" cy="2420141"/>
          </a:xfrm>
        </p:grpSpPr>
        <p:graphicFrame>
          <p:nvGraphicFramePr>
            <p:cNvPr id="16" name="Chart 15">
              <a:extLst>
                <a:ext uri="{FF2B5EF4-FFF2-40B4-BE49-F238E27FC236}">
                  <a16:creationId xmlns:a16="http://schemas.microsoft.com/office/drawing/2014/main" id="{5555D09F-7690-467C-83B1-596DCED5E422}"/>
                </a:ext>
              </a:extLst>
            </p:cNvPr>
            <p:cNvGraphicFramePr/>
            <p:nvPr>
              <p:extLst>
                <p:ext uri="{D42A27DB-BD31-4B8C-83A1-F6EECF244321}">
                  <p14:modId xmlns:p14="http://schemas.microsoft.com/office/powerpoint/2010/main" val="2424994040"/>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8ECB0A12-FC8B-4A80-96F7-1D763C41D24F}"/>
                </a:ext>
              </a:extLst>
            </p:cNvPr>
            <p:cNvSpPr/>
            <p:nvPr/>
          </p:nvSpPr>
          <p:spPr>
            <a:xfrm>
              <a:off x="5866470" y="2696046"/>
              <a:ext cx="1056428" cy="569759"/>
            </a:xfrm>
            <a:prstGeom prst="rect">
              <a:avLst/>
            </a:prstGeom>
          </p:spPr>
          <p:txBody>
            <a:bodyPr wrap="none" anchor="ctr">
              <a:spAutoFit/>
            </a:bodyPr>
            <a:lstStyle/>
            <a:p>
              <a:pPr algn="ctr"/>
              <a:r>
                <a:rPr lang="en-US" sz="4800" b="1" spc="-150" dirty="0">
                  <a:solidFill>
                    <a:srgbClr val="56C2B4"/>
                  </a:solidFill>
                </a:rPr>
                <a:t>6.3%</a:t>
              </a:r>
            </a:p>
          </p:txBody>
        </p:sp>
      </p:grpSp>
      <p:grpSp>
        <p:nvGrpSpPr>
          <p:cNvPr id="19" name="Group 18">
            <a:extLst>
              <a:ext uri="{FF2B5EF4-FFF2-40B4-BE49-F238E27FC236}">
                <a16:creationId xmlns:a16="http://schemas.microsoft.com/office/drawing/2014/main" id="{0B29AEA4-1C02-4766-B258-545924843E69}"/>
              </a:ext>
            </a:extLst>
          </p:cNvPr>
          <p:cNvGrpSpPr/>
          <p:nvPr/>
        </p:nvGrpSpPr>
        <p:grpSpPr>
          <a:xfrm>
            <a:off x="9416369" y="8535270"/>
            <a:ext cx="3186899" cy="3131594"/>
            <a:chOff x="5163240" y="1770857"/>
            <a:chExt cx="2462882" cy="2420141"/>
          </a:xfrm>
        </p:grpSpPr>
        <p:graphicFrame>
          <p:nvGraphicFramePr>
            <p:cNvPr id="20" name="Chart 19">
              <a:extLst>
                <a:ext uri="{FF2B5EF4-FFF2-40B4-BE49-F238E27FC236}">
                  <a16:creationId xmlns:a16="http://schemas.microsoft.com/office/drawing/2014/main" id="{4A4DA18F-C0C6-4B45-9BD7-03EC65E6E6C5}"/>
                </a:ext>
              </a:extLst>
            </p:cNvPr>
            <p:cNvGraphicFramePr/>
            <p:nvPr>
              <p:extLst>
                <p:ext uri="{D42A27DB-BD31-4B8C-83A1-F6EECF244321}">
                  <p14:modId xmlns:p14="http://schemas.microsoft.com/office/powerpoint/2010/main" val="3004690009"/>
                </p:ext>
              </p:extLst>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5"/>
            </a:graphicData>
          </a:graphic>
        </p:graphicFrame>
        <p:sp>
          <p:nvSpPr>
            <p:cNvPr id="21" name="Rectangle 20">
              <a:extLst>
                <a:ext uri="{FF2B5EF4-FFF2-40B4-BE49-F238E27FC236}">
                  <a16:creationId xmlns:a16="http://schemas.microsoft.com/office/drawing/2014/main" id="{A52B3B9E-7F5E-44DB-8D35-C97587654A91}"/>
                </a:ext>
              </a:extLst>
            </p:cNvPr>
            <p:cNvSpPr/>
            <p:nvPr/>
          </p:nvSpPr>
          <p:spPr>
            <a:xfrm>
              <a:off x="5752715" y="2696046"/>
              <a:ext cx="1283937" cy="569759"/>
            </a:xfrm>
            <a:prstGeom prst="rect">
              <a:avLst/>
            </a:prstGeom>
          </p:spPr>
          <p:txBody>
            <a:bodyPr wrap="none" anchor="ctr">
              <a:spAutoFit/>
            </a:bodyPr>
            <a:lstStyle/>
            <a:p>
              <a:pPr algn="ctr"/>
              <a:r>
                <a:rPr lang="en-US" sz="4800" b="1" spc="-150" dirty="0">
                  <a:solidFill>
                    <a:srgbClr val="56C2B4"/>
                  </a:solidFill>
                </a:rPr>
                <a:t>13.5%</a:t>
              </a:r>
            </a:p>
          </p:txBody>
        </p:sp>
      </p:grpSp>
      <p:sp>
        <p:nvSpPr>
          <p:cNvPr id="24" name="Rectangle: Rounded Corners 23">
            <a:extLst>
              <a:ext uri="{FF2B5EF4-FFF2-40B4-BE49-F238E27FC236}">
                <a16:creationId xmlns:a16="http://schemas.microsoft.com/office/drawing/2014/main" id="{14CA40F0-154F-497A-81BC-A6EB2A7A5975}"/>
              </a:ext>
            </a:extLst>
          </p:cNvPr>
          <p:cNvSpPr/>
          <p:nvPr/>
        </p:nvSpPr>
        <p:spPr>
          <a:xfrm>
            <a:off x="15196850" y="4600774"/>
            <a:ext cx="672354" cy="458339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C81EF865-5537-48E2-873D-A63D058DD9E1}"/>
              </a:ext>
            </a:extLst>
          </p:cNvPr>
          <p:cNvSpPr/>
          <p:nvPr/>
        </p:nvSpPr>
        <p:spPr>
          <a:xfrm>
            <a:off x="15196850" y="9495624"/>
            <a:ext cx="672354" cy="1918085"/>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E04D67C-587D-4F93-81E6-EFCAE93ABC7B}"/>
              </a:ext>
            </a:extLst>
          </p:cNvPr>
          <p:cNvSpPr txBox="1"/>
          <p:nvPr/>
        </p:nvSpPr>
        <p:spPr>
          <a:xfrm>
            <a:off x="14700845" y="11624261"/>
            <a:ext cx="1798290" cy="430887"/>
          </a:xfrm>
          <a:prstGeom prst="rect">
            <a:avLst/>
          </a:prstGeom>
          <a:noFill/>
        </p:spPr>
        <p:txBody>
          <a:bodyPr wrap="square" lIns="0" rIns="0" rtlCol="0" anchor="b">
            <a:spAutoFit/>
          </a:bodyPr>
          <a:lstStyle/>
          <a:p>
            <a:pPr algn="ctr"/>
            <a:r>
              <a:rPr lang="en-US" sz="2200" b="1" dirty="0">
                <a:solidFill>
                  <a:srgbClr val="C22C3E"/>
                </a:solidFill>
              </a:rPr>
              <a:t>2011-2012</a:t>
            </a:r>
          </a:p>
        </p:txBody>
      </p:sp>
      <p:sp>
        <p:nvSpPr>
          <p:cNvPr id="29" name="Oval 28">
            <a:extLst>
              <a:ext uri="{FF2B5EF4-FFF2-40B4-BE49-F238E27FC236}">
                <a16:creationId xmlns:a16="http://schemas.microsoft.com/office/drawing/2014/main" id="{04FF5CD1-8560-4114-89A7-F76A5D1B15D5}"/>
              </a:ext>
            </a:extLst>
          </p:cNvPr>
          <p:cNvSpPr/>
          <p:nvPr/>
        </p:nvSpPr>
        <p:spPr>
          <a:xfrm>
            <a:off x="14887378" y="9387516"/>
            <a:ext cx="1374858" cy="1377386"/>
          </a:xfrm>
          <a:prstGeom prst="ellipse">
            <a:avLst/>
          </a:prstGeom>
          <a:solidFill>
            <a:schemeClr val="bg1"/>
          </a:solidFill>
          <a:ln w="76200">
            <a:solidFill>
              <a:srgbClr val="56C2B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600" b="1" dirty="0">
                <a:solidFill>
                  <a:schemeClr val="tx1"/>
                </a:solidFill>
              </a:rPr>
              <a:t>7.3%</a:t>
            </a:r>
          </a:p>
        </p:txBody>
      </p:sp>
      <p:sp>
        <p:nvSpPr>
          <p:cNvPr id="2" name="TextBox 1">
            <a:extLst>
              <a:ext uri="{FF2B5EF4-FFF2-40B4-BE49-F238E27FC236}">
                <a16:creationId xmlns:a16="http://schemas.microsoft.com/office/drawing/2014/main" id="{B2E22B9D-C01E-42DB-8BFA-BE13E3DDEF38}"/>
              </a:ext>
            </a:extLst>
          </p:cNvPr>
          <p:cNvSpPr txBox="1"/>
          <p:nvPr/>
        </p:nvSpPr>
        <p:spPr>
          <a:xfrm>
            <a:off x="14156791" y="3292634"/>
            <a:ext cx="8074842" cy="1015663"/>
          </a:xfrm>
          <a:prstGeom prst="rect">
            <a:avLst/>
          </a:prstGeom>
          <a:noFill/>
        </p:spPr>
        <p:txBody>
          <a:bodyPr wrap="square" rtlCol="0">
            <a:spAutoFit/>
          </a:bodyPr>
          <a:lstStyle/>
          <a:p>
            <a:pPr algn="ctr"/>
            <a:r>
              <a:rPr lang="en-US" sz="3000" b="1" dirty="0"/>
              <a:t>Major depressive episode in the past year, among ND youth age 12-17.</a:t>
            </a:r>
            <a:endParaRPr lang="en-US" sz="3000" b="1" baseline="30000" dirty="0"/>
          </a:p>
        </p:txBody>
      </p:sp>
      <p:sp>
        <p:nvSpPr>
          <p:cNvPr id="39" name="Rectangle: Rounded Corners 38">
            <a:extLst>
              <a:ext uri="{FF2B5EF4-FFF2-40B4-BE49-F238E27FC236}">
                <a16:creationId xmlns:a16="http://schemas.microsoft.com/office/drawing/2014/main" id="{ADC9F370-3A21-4F3F-8246-F9F319E21215}"/>
              </a:ext>
            </a:extLst>
          </p:cNvPr>
          <p:cNvSpPr/>
          <p:nvPr/>
        </p:nvSpPr>
        <p:spPr>
          <a:xfrm>
            <a:off x="17004720" y="4581193"/>
            <a:ext cx="672354" cy="441589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1BFEBD28-B766-4EC6-B5FB-C8DD27D85304}"/>
              </a:ext>
            </a:extLst>
          </p:cNvPr>
          <p:cNvSpPr/>
          <p:nvPr/>
        </p:nvSpPr>
        <p:spPr>
          <a:xfrm>
            <a:off x="17004720" y="9537998"/>
            <a:ext cx="672354" cy="1918085"/>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7CC3722-F595-41DA-AB58-D2C75026B2F4}"/>
              </a:ext>
            </a:extLst>
          </p:cNvPr>
          <p:cNvSpPr/>
          <p:nvPr/>
        </p:nvSpPr>
        <p:spPr>
          <a:xfrm>
            <a:off x="16695248" y="9159277"/>
            <a:ext cx="1374858" cy="1377386"/>
          </a:xfrm>
          <a:prstGeom prst="ellipse">
            <a:avLst/>
          </a:prstGeom>
          <a:solidFill>
            <a:schemeClr val="bg1"/>
          </a:solidFill>
          <a:ln w="76200">
            <a:solidFill>
              <a:srgbClr val="56C2B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600" b="1" dirty="0">
                <a:solidFill>
                  <a:schemeClr val="tx1"/>
                </a:solidFill>
              </a:rPr>
              <a:t>8.0%</a:t>
            </a:r>
          </a:p>
        </p:txBody>
      </p:sp>
      <p:sp>
        <p:nvSpPr>
          <p:cNvPr id="42" name="Rectangle: Rounded Corners 41">
            <a:extLst>
              <a:ext uri="{FF2B5EF4-FFF2-40B4-BE49-F238E27FC236}">
                <a16:creationId xmlns:a16="http://schemas.microsoft.com/office/drawing/2014/main" id="{0BDF72DC-6F16-4DAB-B86E-E946A41061C8}"/>
              </a:ext>
            </a:extLst>
          </p:cNvPr>
          <p:cNvSpPr/>
          <p:nvPr/>
        </p:nvSpPr>
        <p:spPr>
          <a:xfrm>
            <a:off x="18848912" y="4549555"/>
            <a:ext cx="672354" cy="4145224"/>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45398B2A-894C-4AAE-A4ED-B7B815025BF9}"/>
              </a:ext>
            </a:extLst>
          </p:cNvPr>
          <p:cNvSpPr/>
          <p:nvPr/>
        </p:nvSpPr>
        <p:spPr>
          <a:xfrm>
            <a:off x="18848912" y="9495624"/>
            <a:ext cx="672354" cy="1918085"/>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FF097F1-DC01-40EA-A977-14DA12DAA58D}"/>
              </a:ext>
            </a:extLst>
          </p:cNvPr>
          <p:cNvSpPr/>
          <p:nvPr/>
        </p:nvSpPr>
        <p:spPr>
          <a:xfrm>
            <a:off x="18539440" y="8898123"/>
            <a:ext cx="1374858" cy="1377386"/>
          </a:xfrm>
          <a:prstGeom prst="ellipse">
            <a:avLst/>
          </a:prstGeom>
          <a:solidFill>
            <a:schemeClr val="bg1"/>
          </a:solidFill>
          <a:ln w="76200">
            <a:solidFill>
              <a:srgbClr val="56C2B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600" b="1" dirty="0">
                <a:solidFill>
                  <a:schemeClr val="tx1"/>
                </a:solidFill>
              </a:rPr>
              <a:t>9.7%</a:t>
            </a:r>
          </a:p>
        </p:txBody>
      </p:sp>
      <p:sp>
        <p:nvSpPr>
          <p:cNvPr id="45" name="Rectangle: Rounded Corners 44">
            <a:extLst>
              <a:ext uri="{FF2B5EF4-FFF2-40B4-BE49-F238E27FC236}">
                <a16:creationId xmlns:a16="http://schemas.microsoft.com/office/drawing/2014/main" id="{7917B577-5C04-4CBA-90FA-43AF4BEFE1B8}"/>
              </a:ext>
            </a:extLst>
          </p:cNvPr>
          <p:cNvSpPr/>
          <p:nvPr/>
        </p:nvSpPr>
        <p:spPr>
          <a:xfrm>
            <a:off x="20693104" y="4545655"/>
            <a:ext cx="672356" cy="4111866"/>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D61CB004-7718-4326-A015-CF46424BD511}"/>
              </a:ext>
            </a:extLst>
          </p:cNvPr>
          <p:cNvSpPr/>
          <p:nvPr/>
        </p:nvSpPr>
        <p:spPr>
          <a:xfrm>
            <a:off x="20693106" y="9495624"/>
            <a:ext cx="672354" cy="1918085"/>
          </a:xfrm>
          <a:prstGeom prst="roundRect">
            <a:avLst>
              <a:gd name="adj" fmla="val 50000"/>
            </a:avLst>
          </a:prstGeom>
          <a:solidFill>
            <a:srgbClr val="56C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93D38C8-5783-4161-A774-4381B582CD85}"/>
              </a:ext>
            </a:extLst>
          </p:cNvPr>
          <p:cNvSpPr/>
          <p:nvPr/>
        </p:nvSpPr>
        <p:spPr>
          <a:xfrm>
            <a:off x="20383634" y="8859643"/>
            <a:ext cx="1374858" cy="1377386"/>
          </a:xfrm>
          <a:prstGeom prst="ellipse">
            <a:avLst/>
          </a:prstGeom>
          <a:solidFill>
            <a:schemeClr val="bg1"/>
          </a:solidFill>
          <a:ln w="76200">
            <a:solidFill>
              <a:srgbClr val="56C2B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600" b="1" dirty="0">
                <a:solidFill>
                  <a:schemeClr val="tx1"/>
                </a:solidFill>
              </a:rPr>
              <a:t>10.5%</a:t>
            </a:r>
          </a:p>
        </p:txBody>
      </p:sp>
      <p:sp>
        <p:nvSpPr>
          <p:cNvPr id="48" name="TextBox 47">
            <a:extLst>
              <a:ext uri="{FF2B5EF4-FFF2-40B4-BE49-F238E27FC236}">
                <a16:creationId xmlns:a16="http://schemas.microsoft.com/office/drawing/2014/main" id="{6399648E-835C-480C-AC00-2C8904A8251A}"/>
              </a:ext>
            </a:extLst>
          </p:cNvPr>
          <p:cNvSpPr txBox="1"/>
          <p:nvPr/>
        </p:nvSpPr>
        <p:spPr>
          <a:xfrm>
            <a:off x="16515095" y="11625484"/>
            <a:ext cx="1798290" cy="430887"/>
          </a:xfrm>
          <a:prstGeom prst="rect">
            <a:avLst/>
          </a:prstGeom>
          <a:noFill/>
        </p:spPr>
        <p:txBody>
          <a:bodyPr wrap="square" lIns="0" rIns="0" rtlCol="0" anchor="b">
            <a:spAutoFit/>
          </a:bodyPr>
          <a:lstStyle/>
          <a:p>
            <a:pPr algn="ctr"/>
            <a:r>
              <a:rPr lang="en-US" sz="2200" b="1" dirty="0">
                <a:solidFill>
                  <a:srgbClr val="C22C3E"/>
                </a:solidFill>
              </a:rPr>
              <a:t>2012-2013</a:t>
            </a:r>
          </a:p>
        </p:txBody>
      </p:sp>
      <p:sp>
        <p:nvSpPr>
          <p:cNvPr id="49" name="TextBox 48">
            <a:extLst>
              <a:ext uri="{FF2B5EF4-FFF2-40B4-BE49-F238E27FC236}">
                <a16:creationId xmlns:a16="http://schemas.microsoft.com/office/drawing/2014/main" id="{25001B10-7521-4FE3-B0E2-DEA4DD89B592}"/>
              </a:ext>
            </a:extLst>
          </p:cNvPr>
          <p:cNvSpPr txBox="1"/>
          <p:nvPr/>
        </p:nvSpPr>
        <p:spPr>
          <a:xfrm>
            <a:off x="18358578" y="11624261"/>
            <a:ext cx="1798290" cy="430887"/>
          </a:xfrm>
          <a:prstGeom prst="rect">
            <a:avLst/>
          </a:prstGeom>
          <a:noFill/>
        </p:spPr>
        <p:txBody>
          <a:bodyPr wrap="square" lIns="0" rIns="0" rtlCol="0" anchor="b">
            <a:spAutoFit/>
          </a:bodyPr>
          <a:lstStyle/>
          <a:p>
            <a:pPr algn="ctr"/>
            <a:r>
              <a:rPr lang="en-US" sz="2200" b="1" dirty="0">
                <a:solidFill>
                  <a:srgbClr val="C22C3E"/>
                </a:solidFill>
              </a:rPr>
              <a:t>2013-2014</a:t>
            </a:r>
          </a:p>
        </p:txBody>
      </p:sp>
      <p:sp>
        <p:nvSpPr>
          <p:cNvPr id="50" name="TextBox 49">
            <a:extLst>
              <a:ext uri="{FF2B5EF4-FFF2-40B4-BE49-F238E27FC236}">
                <a16:creationId xmlns:a16="http://schemas.microsoft.com/office/drawing/2014/main" id="{3C1EFA0F-D8A8-4BF3-9ADA-F31C71F1FE1E}"/>
              </a:ext>
            </a:extLst>
          </p:cNvPr>
          <p:cNvSpPr txBox="1"/>
          <p:nvPr/>
        </p:nvSpPr>
        <p:spPr>
          <a:xfrm>
            <a:off x="20197101" y="11623038"/>
            <a:ext cx="1798290" cy="430887"/>
          </a:xfrm>
          <a:prstGeom prst="rect">
            <a:avLst/>
          </a:prstGeom>
          <a:noFill/>
        </p:spPr>
        <p:txBody>
          <a:bodyPr wrap="square" lIns="0" rIns="0" rtlCol="0" anchor="b">
            <a:spAutoFit/>
          </a:bodyPr>
          <a:lstStyle/>
          <a:p>
            <a:pPr algn="ctr"/>
            <a:r>
              <a:rPr lang="en-US" sz="2200" b="1" dirty="0">
                <a:solidFill>
                  <a:srgbClr val="C22C3E"/>
                </a:solidFill>
              </a:rPr>
              <a:t>2014-2015</a:t>
            </a:r>
          </a:p>
        </p:txBody>
      </p:sp>
      <p:sp>
        <p:nvSpPr>
          <p:cNvPr id="3" name="TextBox 2">
            <a:extLst>
              <a:ext uri="{FF2B5EF4-FFF2-40B4-BE49-F238E27FC236}">
                <a16:creationId xmlns:a16="http://schemas.microsoft.com/office/drawing/2014/main" id="{FA8EAE81-961A-4693-A6D9-590D584467B9}"/>
              </a:ext>
            </a:extLst>
          </p:cNvPr>
          <p:cNvSpPr txBox="1"/>
          <p:nvPr/>
        </p:nvSpPr>
        <p:spPr>
          <a:xfrm>
            <a:off x="4452177" y="7196106"/>
            <a:ext cx="3071045" cy="1107996"/>
          </a:xfrm>
          <a:prstGeom prst="rect">
            <a:avLst/>
          </a:prstGeom>
          <a:noFill/>
        </p:spPr>
        <p:txBody>
          <a:bodyPr wrap="square" rtlCol="0">
            <a:spAutoFit/>
          </a:bodyPr>
          <a:lstStyle/>
          <a:p>
            <a:pPr algn="ctr"/>
            <a:r>
              <a:rPr lang="en-US" sz="2200" b="1" dirty="0"/>
              <a:t>seriously thought about killing them self in their life.</a:t>
            </a:r>
            <a:endParaRPr lang="en-US" sz="2200" b="1" baseline="30000" dirty="0"/>
          </a:p>
        </p:txBody>
      </p:sp>
      <p:sp>
        <p:nvSpPr>
          <p:cNvPr id="52" name="TextBox 51">
            <a:extLst>
              <a:ext uri="{FF2B5EF4-FFF2-40B4-BE49-F238E27FC236}">
                <a16:creationId xmlns:a16="http://schemas.microsoft.com/office/drawing/2014/main" id="{7DE0C118-641C-4B56-8D91-88F3F5E14A1B}"/>
              </a:ext>
            </a:extLst>
          </p:cNvPr>
          <p:cNvSpPr txBox="1"/>
          <p:nvPr/>
        </p:nvSpPr>
        <p:spPr>
          <a:xfrm>
            <a:off x="9474295" y="7149314"/>
            <a:ext cx="3071045" cy="1107996"/>
          </a:xfrm>
          <a:prstGeom prst="rect">
            <a:avLst/>
          </a:prstGeom>
          <a:noFill/>
        </p:spPr>
        <p:txBody>
          <a:bodyPr wrap="square" rtlCol="0">
            <a:spAutoFit/>
          </a:bodyPr>
          <a:lstStyle/>
          <a:p>
            <a:pPr algn="ctr"/>
            <a:r>
              <a:rPr lang="en-US" sz="2200" b="1" dirty="0"/>
              <a:t>seriously considered attempting suicide in the past year.</a:t>
            </a:r>
            <a:endParaRPr lang="en-US" sz="2200" b="1" baseline="30000" dirty="0"/>
          </a:p>
        </p:txBody>
      </p:sp>
      <p:sp>
        <p:nvSpPr>
          <p:cNvPr id="53" name="TextBox 52">
            <a:extLst>
              <a:ext uri="{FF2B5EF4-FFF2-40B4-BE49-F238E27FC236}">
                <a16:creationId xmlns:a16="http://schemas.microsoft.com/office/drawing/2014/main" id="{580690C9-6024-492B-9A9A-37B2060FB4B7}"/>
              </a:ext>
            </a:extLst>
          </p:cNvPr>
          <p:cNvSpPr txBox="1"/>
          <p:nvPr/>
        </p:nvSpPr>
        <p:spPr>
          <a:xfrm>
            <a:off x="4452177" y="11748278"/>
            <a:ext cx="3071045" cy="1107996"/>
          </a:xfrm>
          <a:prstGeom prst="rect">
            <a:avLst/>
          </a:prstGeom>
          <a:noFill/>
        </p:spPr>
        <p:txBody>
          <a:bodyPr wrap="square" rtlCol="0">
            <a:spAutoFit/>
          </a:bodyPr>
          <a:lstStyle/>
          <a:p>
            <a:pPr algn="ctr"/>
            <a:r>
              <a:rPr lang="en-US" sz="2200" b="1" dirty="0"/>
              <a:t>tried to kill themselves at least once in their life.</a:t>
            </a:r>
            <a:endParaRPr lang="en-US" sz="2200" b="1" baseline="30000" dirty="0"/>
          </a:p>
        </p:txBody>
      </p:sp>
      <p:sp>
        <p:nvSpPr>
          <p:cNvPr id="55" name="TextBox 54">
            <a:extLst>
              <a:ext uri="{FF2B5EF4-FFF2-40B4-BE49-F238E27FC236}">
                <a16:creationId xmlns:a16="http://schemas.microsoft.com/office/drawing/2014/main" id="{E310560B-3C4A-4D20-97E1-2754E068C88C}"/>
              </a:ext>
            </a:extLst>
          </p:cNvPr>
          <p:cNvSpPr txBox="1"/>
          <p:nvPr/>
        </p:nvSpPr>
        <p:spPr>
          <a:xfrm>
            <a:off x="9474295" y="11748278"/>
            <a:ext cx="3071045" cy="1107996"/>
          </a:xfrm>
          <a:prstGeom prst="rect">
            <a:avLst/>
          </a:prstGeom>
          <a:noFill/>
        </p:spPr>
        <p:txBody>
          <a:bodyPr wrap="square" rtlCol="0">
            <a:spAutoFit/>
          </a:bodyPr>
          <a:lstStyle/>
          <a:p>
            <a:pPr algn="ctr"/>
            <a:r>
              <a:rPr lang="en-US" sz="2200" b="1" dirty="0"/>
              <a:t>attempted suicide one or more times in the past year.</a:t>
            </a:r>
            <a:endParaRPr lang="en-US" sz="2200" b="1" baseline="30000" dirty="0"/>
          </a:p>
        </p:txBody>
      </p:sp>
      <p:sp>
        <p:nvSpPr>
          <p:cNvPr id="4" name="TextBox 3">
            <a:extLst>
              <a:ext uri="{FF2B5EF4-FFF2-40B4-BE49-F238E27FC236}">
                <a16:creationId xmlns:a16="http://schemas.microsoft.com/office/drawing/2014/main" id="{48349EB7-38A2-4F6E-83C7-995CFC9C14FA}"/>
              </a:ext>
            </a:extLst>
          </p:cNvPr>
          <p:cNvSpPr txBox="1"/>
          <p:nvPr/>
        </p:nvSpPr>
        <p:spPr>
          <a:xfrm>
            <a:off x="3809637" y="3380640"/>
            <a:ext cx="4643399" cy="461665"/>
          </a:xfrm>
          <a:prstGeom prst="rect">
            <a:avLst/>
          </a:prstGeom>
          <a:noFill/>
        </p:spPr>
        <p:txBody>
          <a:bodyPr wrap="square" rtlCol="0">
            <a:spAutoFit/>
          </a:bodyPr>
          <a:lstStyle/>
          <a:p>
            <a:pPr algn="ctr"/>
            <a:r>
              <a:rPr lang="en-US" sz="2400" b="1" dirty="0">
                <a:solidFill>
                  <a:srgbClr val="C22C3E"/>
                </a:solidFill>
              </a:rPr>
              <a:t>ND Middle School Students</a:t>
            </a:r>
          </a:p>
        </p:txBody>
      </p:sp>
      <p:sp>
        <p:nvSpPr>
          <p:cNvPr id="57" name="TextBox 56">
            <a:extLst>
              <a:ext uri="{FF2B5EF4-FFF2-40B4-BE49-F238E27FC236}">
                <a16:creationId xmlns:a16="http://schemas.microsoft.com/office/drawing/2014/main" id="{31C9FDD2-90BC-4EFC-ABFA-1323E2F7B3CB}"/>
              </a:ext>
            </a:extLst>
          </p:cNvPr>
          <p:cNvSpPr txBox="1"/>
          <p:nvPr/>
        </p:nvSpPr>
        <p:spPr>
          <a:xfrm>
            <a:off x="9035817" y="3375518"/>
            <a:ext cx="4643399" cy="461665"/>
          </a:xfrm>
          <a:prstGeom prst="rect">
            <a:avLst/>
          </a:prstGeom>
          <a:noFill/>
        </p:spPr>
        <p:txBody>
          <a:bodyPr wrap="square" rtlCol="0">
            <a:spAutoFit/>
          </a:bodyPr>
          <a:lstStyle/>
          <a:p>
            <a:r>
              <a:rPr lang="en-US" sz="2400" b="1" dirty="0">
                <a:solidFill>
                  <a:srgbClr val="C22C3E"/>
                </a:solidFill>
              </a:rPr>
              <a:t>ND High School Students</a:t>
            </a:r>
          </a:p>
        </p:txBody>
      </p:sp>
      <p:pic>
        <p:nvPicPr>
          <p:cNvPr id="18" name="Picture 17">
            <a:extLst>
              <a:ext uri="{FF2B5EF4-FFF2-40B4-BE49-F238E27FC236}">
                <a16:creationId xmlns:a16="http://schemas.microsoft.com/office/drawing/2014/main" id="{DC96D08B-772A-4577-8690-75830441D2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758" y="3009933"/>
            <a:ext cx="2432159" cy="10165179"/>
          </a:xfrm>
          <a:prstGeom prst="rect">
            <a:avLst/>
          </a:prstGeom>
        </p:spPr>
      </p:pic>
      <p:sp>
        <p:nvSpPr>
          <p:cNvPr id="51" name="TextBox 50">
            <a:extLst>
              <a:ext uri="{FF2B5EF4-FFF2-40B4-BE49-F238E27FC236}">
                <a16:creationId xmlns:a16="http://schemas.microsoft.com/office/drawing/2014/main" id="{B0EE70CF-C0AF-4482-B347-E845511C9AC7}"/>
              </a:ext>
            </a:extLst>
          </p:cNvPr>
          <p:cNvSpPr txBox="1"/>
          <p:nvPr/>
        </p:nvSpPr>
        <p:spPr>
          <a:xfrm>
            <a:off x="17102895" y="12902986"/>
            <a:ext cx="6980310" cy="707886"/>
          </a:xfrm>
          <a:prstGeom prst="rect">
            <a:avLst/>
          </a:prstGeom>
          <a:noFill/>
        </p:spPr>
        <p:txBody>
          <a:bodyPr wrap="square" rtlCol="0">
            <a:spAutoFit/>
          </a:bodyPr>
          <a:lstStyle/>
          <a:p>
            <a:pPr algn="r"/>
            <a:r>
              <a:rPr lang="en-US" sz="2000" spc="-150" dirty="0">
                <a:solidFill>
                  <a:srgbClr val="33756A"/>
                </a:solidFill>
              </a:rPr>
              <a:t>ND Youth Risk Behavior Survey (YRBS), 2017</a:t>
            </a:r>
          </a:p>
          <a:p>
            <a:pPr algn="r"/>
            <a:r>
              <a:rPr lang="en-US" sz="2000" spc="-150" dirty="0">
                <a:solidFill>
                  <a:srgbClr val="33756A"/>
                </a:solidFill>
              </a:rPr>
              <a:t>National Survey on Drug Use and Health (NBSDUH), 2015-2016</a:t>
            </a:r>
          </a:p>
        </p:txBody>
      </p:sp>
    </p:spTree>
    <p:extLst>
      <p:ext uri="{BB962C8B-B14F-4D97-AF65-F5344CB8AC3E}">
        <p14:creationId xmlns:p14="http://schemas.microsoft.com/office/powerpoint/2010/main" val="2662764176"/>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500"/>
                                        <p:tgtEl>
                                          <p:spTgt spid="5"/>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500"/>
                                        <p:tgtEl>
                                          <p:spTgt spid="11"/>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500"/>
                                        <p:tgtEl>
                                          <p:spTgt spid="1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heel(1)">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 name="TextBox 88">
            <a:extLst>
              <a:ext uri="{FF2B5EF4-FFF2-40B4-BE49-F238E27FC236}">
                <a16:creationId xmlns:a16="http://schemas.microsoft.com/office/drawing/2014/main" id="{8B0BF07D-DDD9-48CF-A77C-6B23070630DE}"/>
              </a:ext>
            </a:extLst>
          </p:cNvPr>
          <p:cNvSpPr txBox="1"/>
          <p:nvPr/>
        </p:nvSpPr>
        <p:spPr>
          <a:xfrm>
            <a:off x="1290637" y="943672"/>
            <a:ext cx="21768146" cy="1200310"/>
          </a:xfrm>
          <a:prstGeom prst="rect">
            <a:avLst/>
          </a:prstGeom>
          <a:noFill/>
        </p:spPr>
        <p:txBody>
          <a:bodyPr wrap="square" lIns="91422" tIns="45711" rIns="91422" bIns="45711" rtlCol="0">
            <a:spAutoFit/>
          </a:bodyPr>
          <a:lstStyle/>
          <a:p>
            <a:r>
              <a:rPr lang="en-GB" sz="7200" dirty="0">
                <a:latin typeface="+mj-lt"/>
                <a:ea typeface="Open Sans Extrabold" panose="020B0906030804020204" pitchFamily="34" charset="0"/>
                <a:cs typeface="Open Sans Extrabold" panose="020B0906030804020204" pitchFamily="34" charset="0"/>
              </a:rPr>
              <a:t>Behavioral Health in North Dakota: Adults </a:t>
            </a:r>
            <a:r>
              <a:rPr lang="en-GB" sz="4000" i="1" dirty="0">
                <a:latin typeface="+mj-lt"/>
                <a:ea typeface="Open Sans Extrabold" panose="020B0906030804020204" pitchFamily="34" charset="0"/>
                <a:cs typeface="Open Sans Extrabold" panose="020B0906030804020204" pitchFamily="34" charset="0"/>
              </a:rPr>
              <a:t>(Age 18+)</a:t>
            </a:r>
            <a:endParaRPr lang="id-ID" sz="4000" b="1" i="1" dirty="0">
              <a:latin typeface="+mj-lt"/>
              <a:ea typeface="Open Sans Light" panose="020B0306030504020204" pitchFamily="34" charset="0"/>
              <a:cs typeface="Open Sans Light" panose="020B0306030504020204" pitchFamily="34" charset="0"/>
            </a:endParaRPr>
          </a:p>
        </p:txBody>
      </p:sp>
      <p:sp>
        <p:nvSpPr>
          <p:cNvPr id="90" name="Rounded Rectangle 27">
            <a:extLst>
              <a:ext uri="{FF2B5EF4-FFF2-40B4-BE49-F238E27FC236}">
                <a16:creationId xmlns:a16="http://schemas.microsoft.com/office/drawing/2014/main" id="{4DE60FE8-2143-4F33-A07F-2FFEF62BD508}"/>
              </a:ext>
            </a:extLst>
          </p:cNvPr>
          <p:cNvSpPr/>
          <p:nvPr/>
        </p:nvSpPr>
        <p:spPr>
          <a:xfrm rot="10800000">
            <a:off x="1469768" y="2297837"/>
            <a:ext cx="3175998" cy="215498"/>
          </a:xfrm>
          <a:prstGeom prst="roundRect">
            <a:avLst>
              <a:gd name="adj" fmla="val 50000"/>
            </a:avLst>
          </a:prstGeom>
          <a:solidFill>
            <a:srgbClr val="56C2B4"/>
          </a:solidFill>
          <a:ln>
            <a:solidFill>
              <a:srgbClr val="56C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B86539-F013-4420-8B5E-391AF371B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674" y="2984901"/>
            <a:ext cx="2403673" cy="10046122"/>
          </a:xfrm>
          <a:prstGeom prst="rect">
            <a:avLst/>
          </a:prstGeom>
        </p:spPr>
      </p:pic>
      <p:sp>
        <p:nvSpPr>
          <p:cNvPr id="6" name="Rectangle 5">
            <a:extLst>
              <a:ext uri="{FF2B5EF4-FFF2-40B4-BE49-F238E27FC236}">
                <a16:creationId xmlns:a16="http://schemas.microsoft.com/office/drawing/2014/main" id="{3E927F25-269C-40F2-8ADD-80DFEBC6391C}"/>
              </a:ext>
            </a:extLst>
          </p:cNvPr>
          <p:cNvSpPr/>
          <p:nvPr/>
        </p:nvSpPr>
        <p:spPr>
          <a:xfrm>
            <a:off x="4397374" y="9756454"/>
            <a:ext cx="17827625" cy="177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7" name="Rectangle 6">
            <a:extLst>
              <a:ext uri="{FF2B5EF4-FFF2-40B4-BE49-F238E27FC236}">
                <a16:creationId xmlns:a16="http://schemas.microsoft.com/office/drawing/2014/main" id="{1A1CC99C-9D58-4FAD-A15D-6BCDBC4DD928}"/>
              </a:ext>
            </a:extLst>
          </p:cNvPr>
          <p:cNvSpPr/>
          <p:nvPr/>
        </p:nvSpPr>
        <p:spPr>
          <a:xfrm>
            <a:off x="4397374" y="7377921"/>
            <a:ext cx="17827625" cy="177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9" name="Rectangle 8">
            <a:extLst>
              <a:ext uri="{FF2B5EF4-FFF2-40B4-BE49-F238E27FC236}">
                <a16:creationId xmlns:a16="http://schemas.microsoft.com/office/drawing/2014/main" id="{702EF7EF-9D7E-4B6F-A66B-BE74B3E7FA99}"/>
              </a:ext>
            </a:extLst>
          </p:cNvPr>
          <p:cNvSpPr/>
          <p:nvPr/>
        </p:nvSpPr>
        <p:spPr>
          <a:xfrm>
            <a:off x="4397374" y="3748936"/>
            <a:ext cx="17827625" cy="1775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0" name="TextBox 9">
            <a:extLst>
              <a:ext uri="{FF2B5EF4-FFF2-40B4-BE49-F238E27FC236}">
                <a16:creationId xmlns:a16="http://schemas.microsoft.com/office/drawing/2014/main" id="{53F84C3B-79FC-462E-BA24-4A95466E7E62}"/>
              </a:ext>
            </a:extLst>
          </p:cNvPr>
          <p:cNvSpPr txBox="1"/>
          <p:nvPr/>
        </p:nvSpPr>
        <p:spPr>
          <a:xfrm>
            <a:off x="4735720" y="4251996"/>
            <a:ext cx="17190828" cy="769441"/>
          </a:xfrm>
          <a:prstGeom prst="rect">
            <a:avLst/>
          </a:prstGeom>
          <a:noFill/>
        </p:spPr>
        <p:txBody>
          <a:bodyPr wrap="square" rtlCol="0">
            <a:spAutoFit/>
          </a:bodyPr>
          <a:lstStyle/>
          <a:p>
            <a:r>
              <a:rPr lang="en-US" sz="4400" b="1" dirty="0"/>
              <a:t>9% or 52,145 </a:t>
            </a:r>
            <a:r>
              <a:rPr lang="en-US" sz="3600" dirty="0"/>
              <a:t>adults had a Substance Use Disorder (SUD) in the past year.</a:t>
            </a:r>
          </a:p>
        </p:txBody>
      </p:sp>
      <p:sp>
        <p:nvSpPr>
          <p:cNvPr id="11" name="TextBox 10">
            <a:extLst>
              <a:ext uri="{FF2B5EF4-FFF2-40B4-BE49-F238E27FC236}">
                <a16:creationId xmlns:a16="http://schemas.microsoft.com/office/drawing/2014/main" id="{66D1D164-86F5-48AC-A348-AC1924FF6E3D}"/>
              </a:ext>
            </a:extLst>
          </p:cNvPr>
          <p:cNvSpPr txBox="1"/>
          <p:nvPr/>
        </p:nvSpPr>
        <p:spPr>
          <a:xfrm>
            <a:off x="4735721" y="7880981"/>
            <a:ext cx="17190827" cy="769441"/>
          </a:xfrm>
          <a:prstGeom prst="rect">
            <a:avLst/>
          </a:prstGeom>
          <a:noFill/>
        </p:spPr>
        <p:txBody>
          <a:bodyPr wrap="square" rtlCol="0">
            <a:spAutoFit/>
          </a:bodyPr>
          <a:lstStyle/>
          <a:p>
            <a:r>
              <a:rPr lang="en-US" sz="3600" dirty="0"/>
              <a:t>In the past month, </a:t>
            </a:r>
            <a:r>
              <a:rPr lang="en-US" sz="4400" b="1" dirty="0"/>
              <a:t>34% or 198,150 </a:t>
            </a:r>
            <a:r>
              <a:rPr lang="en-US" sz="3600" dirty="0"/>
              <a:t>adults engaged in binge drinking.</a:t>
            </a:r>
          </a:p>
        </p:txBody>
      </p:sp>
      <p:sp>
        <p:nvSpPr>
          <p:cNvPr id="12" name="TextBox 11">
            <a:extLst>
              <a:ext uri="{FF2B5EF4-FFF2-40B4-BE49-F238E27FC236}">
                <a16:creationId xmlns:a16="http://schemas.microsoft.com/office/drawing/2014/main" id="{68942599-C1A5-48AB-996C-D946AA2A67FC}"/>
              </a:ext>
            </a:extLst>
          </p:cNvPr>
          <p:cNvSpPr txBox="1"/>
          <p:nvPr/>
        </p:nvSpPr>
        <p:spPr>
          <a:xfrm>
            <a:off x="4735720" y="10259514"/>
            <a:ext cx="14601383" cy="769441"/>
          </a:xfrm>
          <a:prstGeom prst="rect">
            <a:avLst/>
          </a:prstGeom>
          <a:noFill/>
        </p:spPr>
        <p:txBody>
          <a:bodyPr wrap="square" rtlCol="0">
            <a:spAutoFit/>
          </a:bodyPr>
          <a:lstStyle/>
          <a:p>
            <a:r>
              <a:rPr lang="en-US" sz="3600" dirty="0"/>
              <a:t>In the past month, </a:t>
            </a:r>
            <a:r>
              <a:rPr lang="en-US" sz="4400" b="1" dirty="0"/>
              <a:t>7% or 40,557 </a:t>
            </a:r>
            <a:r>
              <a:rPr lang="en-US" sz="3600" dirty="0"/>
              <a:t>adults used illicit drugs.</a:t>
            </a:r>
          </a:p>
        </p:txBody>
      </p:sp>
      <p:sp>
        <p:nvSpPr>
          <p:cNvPr id="2" name="TextBox 1">
            <a:extLst>
              <a:ext uri="{FF2B5EF4-FFF2-40B4-BE49-F238E27FC236}">
                <a16:creationId xmlns:a16="http://schemas.microsoft.com/office/drawing/2014/main" id="{286D745C-5FAB-4308-A9D6-2CC2F7629C52}"/>
              </a:ext>
            </a:extLst>
          </p:cNvPr>
          <p:cNvSpPr txBox="1"/>
          <p:nvPr/>
        </p:nvSpPr>
        <p:spPr>
          <a:xfrm>
            <a:off x="4735720" y="5804879"/>
            <a:ext cx="15176971" cy="1292662"/>
          </a:xfrm>
          <a:prstGeom prst="rect">
            <a:avLst/>
          </a:prstGeom>
          <a:noFill/>
        </p:spPr>
        <p:txBody>
          <a:bodyPr wrap="square" rtlCol="0">
            <a:spAutoFit/>
          </a:bodyPr>
          <a:lstStyle/>
          <a:p>
            <a:r>
              <a:rPr lang="en-US" sz="2000" dirty="0"/>
              <a:t>Substance Use Disorder (SUD): Individuals with alcohol or illicit drug dependence or abuse are defined as having SUD. The questions used to measure dependence and abuse are based on criteria in the fourth edition of the Diagnostic and Statistical Manual of Mental Disorders (DSM-IV).</a:t>
            </a:r>
          </a:p>
          <a:p>
            <a:endParaRPr lang="en-US" dirty="0"/>
          </a:p>
        </p:txBody>
      </p:sp>
      <p:sp>
        <p:nvSpPr>
          <p:cNvPr id="13" name="TextBox 12">
            <a:extLst>
              <a:ext uri="{FF2B5EF4-FFF2-40B4-BE49-F238E27FC236}">
                <a16:creationId xmlns:a16="http://schemas.microsoft.com/office/drawing/2014/main" id="{2C94A681-B78A-4F48-9316-7A2572CBA1FC}"/>
              </a:ext>
            </a:extLst>
          </p:cNvPr>
          <p:cNvSpPr txBox="1"/>
          <p:nvPr/>
        </p:nvSpPr>
        <p:spPr>
          <a:xfrm>
            <a:off x="17122774" y="13031023"/>
            <a:ext cx="6980310" cy="400110"/>
          </a:xfrm>
          <a:prstGeom prst="rect">
            <a:avLst/>
          </a:prstGeom>
          <a:noFill/>
        </p:spPr>
        <p:txBody>
          <a:bodyPr wrap="square" rtlCol="0">
            <a:spAutoFit/>
          </a:bodyPr>
          <a:lstStyle/>
          <a:p>
            <a:pPr algn="r"/>
            <a:r>
              <a:rPr lang="en-US" sz="2000" spc="-150" dirty="0">
                <a:solidFill>
                  <a:srgbClr val="33756A"/>
                </a:solidFill>
              </a:rPr>
              <a:t>National Survey on Drug Use and Health (NBSDUH), 2015-2016</a:t>
            </a:r>
          </a:p>
        </p:txBody>
      </p:sp>
    </p:spTree>
    <p:extLst>
      <p:ext uri="{BB962C8B-B14F-4D97-AF65-F5344CB8AC3E}">
        <p14:creationId xmlns:p14="http://schemas.microsoft.com/office/powerpoint/2010/main" val="57173451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p:bldP spid="11" grpId="0"/>
      <p:bldP spid="12" grpId="0"/>
      <p:bldP spid="2" grpId="0"/>
    </p:bldLst>
  </p:timing>
</p:sld>
</file>

<file path=ppt/theme/theme1.xml><?xml version="1.0" encoding="utf-8"?>
<a:theme xmlns:a="http://schemas.openxmlformats.org/drawingml/2006/main" name="Office Theme">
  <a:themeElements>
    <a:clrScheme name="Custom 38">
      <a:dk1>
        <a:srgbClr val="1F1F1F"/>
      </a:dk1>
      <a:lt1>
        <a:srgbClr val="FFFFFF"/>
      </a:lt1>
      <a:dk2>
        <a:srgbClr val="1E2028"/>
      </a:dk2>
      <a:lt2>
        <a:srgbClr val="FFFFFF"/>
      </a:lt2>
      <a:accent1>
        <a:srgbClr val="15B473"/>
      </a:accent1>
      <a:accent2>
        <a:srgbClr val="006A7F"/>
      </a:accent2>
      <a:accent3>
        <a:srgbClr val="18D287"/>
      </a:accent3>
      <a:accent4>
        <a:srgbClr val="0087A2"/>
      </a:accent4>
      <a:accent5>
        <a:srgbClr val="3B3B3B"/>
      </a:accent5>
      <a:accent6>
        <a:srgbClr val="282828"/>
      </a:accent6>
      <a:hlink>
        <a:srgbClr val="171717"/>
      </a:hlink>
      <a:folHlink>
        <a:srgbClr val="6D6D6D"/>
      </a:folHlink>
    </a:clrScheme>
    <a:fontScheme name="Custom 6">
      <a:majorFont>
        <a:latin typeface="Open Sans Semi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TotalTime>
  <Words>5213</Words>
  <Application>Microsoft Office PowerPoint</Application>
  <PresentationFormat>Custom</PresentationFormat>
  <Paragraphs>511</Paragraphs>
  <Slides>59</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Calibri</vt:lpstr>
      <vt:lpstr>Lato Light</vt:lpstr>
      <vt:lpstr>Lato Regular</vt:lpstr>
      <vt:lpstr>Open Sans</vt:lpstr>
      <vt:lpstr>Open Sans Extrabold</vt:lpstr>
      <vt:lpstr>Open Sans Light</vt:lpstr>
      <vt:lpstr>Open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Alcohol: Underage Drinking</vt:lpstr>
      <vt:lpstr>Alcohol: Underage Drinking</vt:lpstr>
      <vt:lpstr>PowerPoint Presentation</vt:lpstr>
      <vt:lpstr>PERCEIVED VERSUS ACTUAL BINGE* DRINKING BEHAVIOR AMONG ND YOUNG ADULTS (age 18-29)  (Number of days in past 30 days)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Tobacco: Youth</vt:lpstr>
      <vt:lpstr>Tobacco: Youth</vt:lpstr>
      <vt:lpstr>Tobacco: Adult</vt:lpstr>
      <vt:lpstr>Tobacco</vt:lpstr>
      <vt:lpstr>PowerPoint Presentation</vt:lpstr>
      <vt:lpstr>PowerPoint Presentation</vt:lpstr>
      <vt:lpstr>PowerPoint Presentation</vt:lpstr>
      <vt:lpstr>PowerPoint Presentation</vt:lpstr>
      <vt:lpstr>PERCEIVED VERSUS ACTUAL MARIJUANA USE  AMONG ND YOUNG ADULTS (age 18-29) (Number of days in past 30 days)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Steinert, Amy</dc:creator>
  <cp:lastModifiedBy>Steinert, Amy</cp:lastModifiedBy>
  <cp:revision>56</cp:revision>
  <dcterms:created xsi:type="dcterms:W3CDTF">2019-01-03T15:24:57Z</dcterms:created>
  <dcterms:modified xsi:type="dcterms:W3CDTF">2019-03-06T16:42:29Z</dcterms:modified>
</cp:coreProperties>
</file>