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9" r:id="rId1"/>
  </p:sldMasterIdLst>
  <p:notesMasterIdLst>
    <p:notesMasterId r:id="rId16"/>
  </p:notesMasterIdLst>
  <p:sldIdLst>
    <p:sldId id="258" r:id="rId2"/>
    <p:sldId id="276" r:id="rId3"/>
    <p:sldId id="277" r:id="rId4"/>
    <p:sldId id="301" r:id="rId5"/>
    <p:sldId id="281" r:id="rId6"/>
    <p:sldId id="280" r:id="rId7"/>
    <p:sldId id="302" r:id="rId8"/>
    <p:sldId id="287" r:id="rId9"/>
    <p:sldId id="324" r:id="rId10"/>
    <p:sldId id="323" r:id="rId11"/>
    <p:sldId id="322" r:id="rId12"/>
    <p:sldId id="325" r:id="rId13"/>
    <p:sldId id="311" r:id="rId14"/>
    <p:sldId id="32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04B8CB-DB45-3A33-BEA8-96CE9335A744}" name="Maier, Nancy E." initials="NM" userId="S::nmaier@nd.gov::878c9366-d39e-47fa-bd7d-6ab62d3c4c3c" providerId="AD"/>
  <p188:author id="{BC280DF9-0A21-7570-AEB9-60DA0B0820C2}" name="Selzler, Shelly" initials="SS" userId="S::mmselzler@nd.gov::c2320064-7c44-444a-a6f0-03e54aeca83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3539"/>
    <a:srgbClr val="6F9648"/>
    <a:srgbClr val="F9A11B"/>
    <a:srgbClr val="000000"/>
    <a:srgbClr val="049FDA"/>
    <a:srgbClr val="E8E8E8"/>
    <a:srgbClr val="F2D6D7"/>
    <a:srgbClr val="E8F4C8"/>
    <a:srgbClr val="CCECFF"/>
    <a:srgbClr val="0E40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34606" autoAdjust="0"/>
    <p:restoredTop sz="86432" autoAdjust="0"/>
  </p:normalViewPr>
  <p:slideViewPr>
    <p:cSldViewPr snapToGrid="0">
      <p:cViewPr varScale="1">
        <p:scale>
          <a:sx n="95" d="100"/>
          <a:sy n="95" d="100"/>
        </p:scale>
        <p:origin x="396" y="21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nd.gov\dhs\StateOffice\DHSDF-AGING\Dashboard%20Reporting\DOJ%20Dashboards\DOJ%20IP%20KPI%20Dashboard\DOJ%20KPI%20Dashboard%20-%20Eff%202023%20prior.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916666666666665E-2"/>
          <c:y val="0.21418097905547043"/>
          <c:w val="0.95416666666666672"/>
          <c:h val="0.62297098768694181"/>
        </c:manualLayout>
      </c:layout>
      <c:barChart>
        <c:barDir val="col"/>
        <c:grouping val="clustered"/>
        <c:varyColors val="0"/>
        <c:ser>
          <c:idx val="0"/>
          <c:order val="0"/>
          <c:spPr>
            <a:solidFill>
              <a:srgbClr val="6F9648"/>
            </a:solidFill>
            <a:ln>
              <a:noFill/>
            </a:ln>
            <a:effectLst>
              <a:outerShdw blurRad="76200" dir="18900000" sy="23000" kx="-1200000" algn="bl" rotWithShape="0">
                <a:prstClr val="black">
                  <a:alpha val="20000"/>
                </a:prstClr>
              </a:outerShdw>
            </a:effectLst>
          </c:spPr>
          <c:invertIfNegative val="0"/>
          <c:dPt>
            <c:idx val="5"/>
            <c:invertIfNegative val="0"/>
            <c:bubble3D val="0"/>
            <c:spPr>
              <a:solidFill>
                <a:srgbClr val="A83539"/>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F85A-4D26-9729-F92236940C73}"/>
              </c:ext>
            </c:extLst>
          </c:dPt>
          <c:dLbls>
            <c:dLbl>
              <c:idx val="0"/>
              <c:tx>
                <c:rich>
                  <a:bodyPr/>
                  <a:lstStyle/>
                  <a:p>
                    <a:r>
                      <a:rPr lang="en-US" dirty="0"/>
                      <a:t>$6,927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F79-4DA7-B907-96B4AFF1515E}"/>
                </c:ext>
              </c:extLst>
            </c:dLbl>
            <c:dLbl>
              <c:idx val="1"/>
              <c:tx>
                <c:rich>
                  <a:bodyPr/>
                  <a:lstStyle/>
                  <a:p>
                    <a:r>
                      <a:rPr lang="en-US" dirty="0"/>
                      <a:t>$8,678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F79-4DA7-B907-96B4AFF1515E}"/>
                </c:ext>
              </c:extLst>
            </c:dLbl>
            <c:dLbl>
              <c:idx val="2"/>
              <c:tx>
                <c:rich>
                  <a:bodyPr/>
                  <a:lstStyle/>
                  <a:p>
                    <a:r>
                      <a:rPr lang="en-US" dirty="0"/>
                      <a:t>$29,207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F79-4DA7-B907-96B4AFF1515E}"/>
                </c:ext>
              </c:extLst>
            </c:dLbl>
            <c:dLbl>
              <c:idx val="3"/>
              <c:tx>
                <c:rich>
                  <a:bodyPr/>
                  <a:lstStyle/>
                  <a:p>
                    <a:r>
                      <a:rPr lang="en-US" dirty="0"/>
                      <a:t>$106,765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F79-4DA7-B907-96B4AFF1515E}"/>
                </c:ext>
              </c:extLst>
            </c:dLbl>
            <c:dLbl>
              <c:idx val="4"/>
              <c:tx>
                <c:rich>
                  <a:bodyPr/>
                  <a:lstStyle/>
                  <a:p>
                    <a:r>
                      <a:rPr lang="en-US" dirty="0"/>
                      <a:t>$22,580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AF79-4DA7-B907-96B4AFF1515E}"/>
                </c:ext>
              </c:extLst>
            </c:dLbl>
            <c:dLbl>
              <c:idx val="5"/>
              <c:tx>
                <c:rich>
                  <a:bodyPr rot="0" spcFirstLastPara="1" vertOverflow="ellipsis" vert="horz" wrap="square" anchor="ctr" anchorCtr="1"/>
                  <a:lstStyle/>
                  <a:p>
                    <a:pPr>
                      <a:defRPr sz="2000" b="1" i="0" u="none" strike="noStrike" kern="1200" baseline="0">
                        <a:solidFill>
                          <a:srgbClr val="A83539"/>
                        </a:solidFill>
                        <a:latin typeface="Segoe UI Semibold" panose="020B0702040204020203" pitchFamily="34" charset="0"/>
                        <a:ea typeface="+mn-ea"/>
                        <a:cs typeface="+mn-cs"/>
                      </a:defRPr>
                    </a:pPr>
                    <a:r>
                      <a:rPr lang="en-US" dirty="0"/>
                      <a:t>$136,891</a:t>
                    </a:r>
                  </a:p>
                </c:rich>
              </c:tx>
              <c:spPr>
                <a:noFill/>
                <a:ln>
                  <a:noFill/>
                </a:ln>
                <a:effectLst/>
              </c:spPr>
              <c:txPr>
                <a:bodyPr rot="0" spcFirstLastPara="1" vertOverflow="ellipsis" vert="horz" wrap="square" anchor="ctr" anchorCtr="1"/>
                <a:lstStyle/>
                <a:p>
                  <a:pPr>
                    <a:defRPr sz="2000" b="1" i="0" u="none" strike="noStrike" kern="1200" baseline="0">
                      <a:solidFill>
                        <a:srgbClr val="A83539"/>
                      </a:solidFill>
                      <a:latin typeface="Segoe UI Semibold" panose="020B0702040204020203"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85A-4D26-9729-F92236940C73}"/>
                </c:ext>
              </c:extLst>
            </c:dLbl>
            <c:spPr>
              <a:noFill/>
              <a:ln>
                <a:noFill/>
              </a:ln>
              <a:effectLst/>
            </c:spPr>
            <c:txPr>
              <a:bodyPr rot="0" spcFirstLastPara="1" vertOverflow="ellipsis" vert="horz" wrap="square" anchor="ctr" anchorCtr="1"/>
              <a:lstStyle/>
              <a:p>
                <a:pPr>
                  <a:defRPr sz="2000" b="1" i="0" u="none" strike="noStrike" kern="1200" baseline="0">
                    <a:solidFill>
                      <a:srgbClr val="6F9648"/>
                    </a:solidFill>
                    <a:latin typeface="Segoe UI Semibold" panose="020B07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'COST COMP'!$B$11:$B$16</c:f>
              <c:strCache>
                <c:ptCount val="6"/>
                <c:pt idx="0">
                  <c:v>ExSPED</c:v>
                </c:pt>
                <c:pt idx="1">
                  <c:v>SPED</c:v>
                </c:pt>
                <c:pt idx="2">
                  <c:v>MSP-PC</c:v>
                </c:pt>
                <c:pt idx="3">
                  <c:v>HCBS WAIVER</c:v>
                </c:pt>
                <c:pt idx="4">
                  <c:v>BASIC CARE</c:v>
                </c:pt>
                <c:pt idx="5">
                  <c:v>NURSING HOME</c:v>
                </c:pt>
              </c:strCache>
            </c:strRef>
          </c:cat>
          <c:val>
            <c:numRef>
              <c:f>'COST COMP'!$C$11:$C$16</c:f>
              <c:numCache>
                <c:formatCode>_("$"* #,##0.00_);_("$"* \(#,##0.00\);_("$"* "-"??_);_(@_)</c:formatCode>
                <c:ptCount val="6"/>
                <c:pt idx="0">
                  <c:v>6188</c:v>
                </c:pt>
                <c:pt idx="1">
                  <c:v>6655</c:v>
                </c:pt>
                <c:pt idx="2">
                  <c:v>29848</c:v>
                </c:pt>
                <c:pt idx="3">
                  <c:v>59623</c:v>
                </c:pt>
                <c:pt idx="4">
                  <c:v>20460</c:v>
                </c:pt>
                <c:pt idx="5">
                  <c:v>122631</c:v>
                </c:pt>
              </c:numCache>
            </c:numRef>
          </c:val>
          <c:extLst>
            <c:ext xmlns:c16="http://schemas.microsoft.com/office/drawing/2014/chart" uri="{C3380CC4-5D6E-409C-BE32-E72D297353CC}">
              <c16:uniqueId val="{00000000-F85A-4D26-9729-F92236940C73}"/>
            </c:ext>
          </c:extLst>
        </c:ser>
        <c:dLbls>
          <c:dLblPos val="outEnd"/>
          <c:showLegendKey val="0"/>
          <c:showVal val="1"/>
          <c:showCatName val="0"/>
          <c:showSerName val="0"/>
          <c:showPercent val="0"/>
          <c:showBubbleSize val="0"/>
        </c:dLbls>
        <c:gapWidth val="41"/>
        <c:axId val="1031817848"/>
        <c:axId val="1031821456"/>
      </c:barChart>
      <c:catAx>
        <c:axId val="10318178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effectLst/>
                <a:latin typeface="Segoe UI Semibold" panose="020B0702040204020203" pitchFamily="34" charset="0"/>
                <a:ea typeface="+mn-ea"/>
                <a:cs typeface="+mn-cs"/>
              </a:defRPr>
            </a:pPr>
            <a:endParaRPr lang="en-US"/>
          </a:p>
        </c:txPr>
        <c:crossAx val="1031821456"/>
        <c:crosses val="autoZero"/>
        <c:auto val="1"/>
        <c:lblAlgn val="ctr"/>
        <c:lblOffset val="100"/>
        <c:noMultiLvlLbl val="0"/>
      </c:catAx>
      <c:valAx>
        <c:axId val="1031821456"/>
        <c:scaling>
          <c:orientation val="minMax"/>
        </c:scaling>
        <c:delete val="1"/>
        <c:axPos val="l"/>
        <c:majorGridlines>
          <c:spPr>
            <a:ln w="9525" cap="flat" cmpd="sng" algn="ctr">
              <a:solidFill>
                <a:schemeClr val="dk1">
                  <a:lumMod val="15000"/>
                  <a:lumOff val="85000"/>
                </a:schemeClr>
              </a:solidFill>
              <a:round/>
            </a:ln>
            <a:effectLst/>
          </c:spPr>
        </c:majorGridlines>
        <c:numFmt formatCode="_(&quot;$&quot;* #,##0.00_);_(&quot;$&quot;* \(#,##0.00\);_(&quot;$&quot;* &quot;-&quot;??_);_(@_)" sourceLinked="1"/>
        <c:majorTickMark val="none"/>
        <c:minorTickMark val="none"/>
        <c:tickLblPos val="nextTo"/>
        <c:crossAx val="10318178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baseline="0">
          <a:latin typeface="Segoe UI Semibold" panose="020B0702040204020203"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18B12B-E2D7-466F-917D-35D081C5A790}" type="datetimeFigureOut">
              <a:rPr lang="en-US" smtClean="0"/>
              <a:t>11/10/2025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2E57C6-AC4B-43C5-B9FC-199D41757B33}" type="slidenum">
              <a:rPr lang="en-US" smtClean="0"/>
              <a:t>‹#›</a:t>
            </a:fld>
            <a:endParaRPr lang="en-US" dirty="0"/>
          </a:p>
        </p:txBody>
      </p:sp>
    </p:spTree>
    <p:extLst>
      <p:ext uri="{BB962C8B-B14F-4D97-AF65-F5344CB8AC3E}">
        <p14:creationId xmlns:p14="http://schemas.microsoft.com/office/powerpoint/2010/main" val="2586875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image" Target="../media/image7.emf"/></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image" Target="../media/image10.png"/><Relationship Id="rId4" Type="http://schemas.openxmlformats.org/officeDocument/2006/relationships/hyperlink" Target="https://www.hhs.nd.gov/adults-and-aging/us-department-justice-settlement-agreement"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8525" y="252413"/>
            <a:ext cx="5060950" cy="2846387"/>
          </a:xfrm>
        </p:spPr>
      </p:sp>
      <p:sp>
        <p:nvSpPr>
          <p:cNvPr id="3" name="Notes Placeholder 2"/>
          <p:cNvSpPr>
            <a:spLocks noGrp="1"/>
          </p:cNvSpPr>
          <p:nvPr>
            <p:ph type="body" idx="1"/>
          </p:nvPr>
        </p:nvSpPr>
        <p:spPr>
          <a:xfrm>
            <a:off x="173516" y="3167222"/>
            <a:ext cx="6510968" cy="5755957"/>
          </a:xfrm>
        </p:spPr>
        <p:txBody>
          <a:bodyPr/>
          <a:lstStyle/>
          <a:p>
            <a:r>
              <a:rPr lang="en-US" sz="1400" dirty="0">
                <a:latin typeface="Arial" panose="020B0604020202020204" pitchFamily="34" charset="0"/>
                <a:cs typeface="Arial" panose="020B0604020202020204" pitchFamily="34" charset="0"/>
              </a:rPr>
              <a:t>In order to report on the most meaningful performance indicators associated with the North Dakota US Department of Justice Settlement Agreement (US DOJ SA), the State will report, on a quarterly basis, the Key Performance Indicators (KPIs) included in this presentation. The KPIs have been revised and reduced in number from previous years to focus on the most relevant indicators of performance. </a:t>
            </a:r>
          </a:p>
          <a:p>
            <a:r>
              <a:rPr lang="en-US" sz="1400" dirty="0">
                <a:latin typeface="Arial" panose="020B0604020202020204" pitchFamily="34" charset="0"/>
                <a:cs typeface="Arial" panose="020B0604020202020204" pitchFamily="34" charset="0"/>
              </a:rPr>
              <a:t>The report contains data points and notes that highlight the State’s progress as well as challenges and will be posted on the ND Department of Health and Human Service’s (HHS) website.  Data collection methods have been developed to track the critical issues facing Target Population Members (TPMs) who want to receive care in the most integrated setting appropriate to their needs.</a:t>
            </a:r>
          </a:p>
          <a:p>
            <a:endParaRPr lang="en-US" dirty="0"/>
          </a:p>
          <a:p>
            <a:r>
              <a:rPr lang="en-US" sz="1400" dirty="0">
                <a:latin typeface="Arial" panose="020B0604020202020204" pitchFamily="34" charset="0"/>
                <a:cs typeface="Arial" panose="020B0604020202020204" pitchFamily="34" charset="0"/>
              </a:rPr>
              <a:t>KPIs in the report include: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Individuals Referred to HCBS Case Management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Average HCBS Case Manager Weighted Caseloads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TPMs Served in a Skilled Nursing Facility (SNF)</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TPM Transitions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TPMs Using State or Federally Funded HCBS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New TPMs Diverted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SFY24 Annual Cost Comparison HCBS SNF Care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Average Length of Time to Approve QSP Applications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New Individual QSPs Enrolled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New Agency  QSPs Enrolled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QSP Retention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QSPs Providing 24/7 Care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QSPs by County </a:t>
            </a:r>
          </a:p>
        </p:txBody>
      </p:sp>
      <p:sp>
        <p:nvSpPr>
          <p:cNvPr id="4" name="Slide Number Placeholder 3"/>
          <p:cNvSpPr>
            <a:spLocks noGrp="1"/>
          </p:cNvSpPr>
          <p:nvPr>
            <p:ph type="sldNum" sz="quarter" idx="5"/>
          </p:nvPr>
        </p:nvSpPr>
        <p:spPr/>
        <p:txBody>
          <a:bodyPr/>
          <a:lstStyle/>
          <a:p>
            <a:fld id="{482E57C6-AC4B-43C5-B9FC-199D41757B33}" type="slidenum">
              <a:rPr lang="en-US" smtClean="0"/>
              <a:t>1</a:t>
            </a:fld>
            <a:endParaRPr lang="en-US" dirty="0"/>
          </a:p>
        </p:txBody>
      </p:sp>
    </p:spTree>
    <p:extLst>
      <p:ext uri="{BB962C8B-B14F-4D97-AF65-F5344CB8AC3E}">
        <p14:creationId xmlns:p14="http://schemas.microsoft.com/office/powerpoint/2010/main" val="867764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600232"/>
          </a:xfrm>
        </p:spPr>
        <p:txBody>
          <a:bodyPr/>
          <a:lstStyle/>
          <a:p>
            <a:r>
              <a:rPr lang="en-US" sz="1400" dirty="0">
                <a:latin typeface="Arial" panose="020B0604020202020204" pitchFamily="34" charset="0"/>
                <a:cs typeface="Arial" panose="020B0604020202020204" pitchFamily="34" charset="0"/>
              </a:rPr>
              <a:t>Access to an adequate supply of available Qualified Service Providers (QSPs) is critical to serving people in the home. At a minimum it takes at least one (1) person to provide care for every unduplicated individual served under HCBS. TPMs who require 24-hour support to reside in the community may require at least five (5) people to ensure their care needs are met every day of the year.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Various recruitment and retention strategies have effectively encouraged individuals and agencies to enroll as QSPs. The number of new individual QSP enrollments increased by 19% from 2023 – 2024. The State continues to see growth in provider participation. Recruitment strategies include enhancing systems that support providers in meeting enrollment, documentation, and claims submission requirements.</a:t>
            </a:r>
          </a:p>
        </p:txBody>
      </p:sp>
      <p:sp>
        <p:nvSpPr>
          <p:cNvPr id="4" name="Slide Number Placeholder 3"/>
          <p:cNvSpPr>
            <a:spLocks noGrp="1"/>
          </p:cNvSpPr>
          <p:nvPr>
            <p:ph type="sldNum" sz="quarter" idx="5"/>
          </p:nvPr>
        </p:nvSpPr>
        <p:spPr/>
        <p:txBody>
          <a:bodyPr/>
          <a:lstStyle/>
          <a:p>
            <a:fld id="{482E57C6-AC4B-43C5-B9FC-199D41757B33}" type="slidenum">
              <a:rPr lang="en-US" smtClean="0"/>
              <a:t>10</a:t>
            </a:fld>
            <a:endParaRPr lang="en-US" dirty="0"/>
          </a:p>
        </p:txBody>
      </p:sp>
    </p:spTree>
    <p:extLst>
      <p:ext uri="{BB962C8B-B14F-4D97-AF65-F5344CB8AC3E}">
        <p14:creationId xmlns:p14="http://schemas.microsoft.com/office/powerpoint/2010/main" val="3422779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600232"/>
          </a:xfrm>
        </p:spPr>
        <p:txBody>
          <a:bodyPr/>
          <a:lstStyle/>
          <a:p>
            <a:r>
              <a:rPr lang="en-US" sz="1400" dirty="0">
                <a:latin typeface="Arial" panose="020B0604020202020204" pitchFamily="34" charset="0"/>
                <a:cs typeface="Arial" panose="020B0604020202020204" pitchFamily="34" charset="0"/>
              </a:rPr>
              <a:t>There are currently 229 QSP agencies enrolled to provide various types of care across the State. This is the largest number of QSP agencies that have ever been enrolled since the inception of HCBS for older adults and adults with physical disability. The State awarded incentive grants to entities willing to start or expand a QSP agency that has helped increase the number of available providers. Modernizing the QSP enrollment process has also significantly increased the number of agencies who are willing to enroll with ND Medicaid.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Agencies choose their service territory and the type of services they want to provide. Agencies will be able to better market their services to the citizens of North Dakota by the QSP registry. The  registry is called Connect to Care ND and is available on the HHS website as a tool to assist people in finding an HCBS provider.  The State held Agency Quality and Capacity Training in October to help QSPs understand the benefits of the new system. The meetings were well attended and they will likely be repeated to ensure we are continually talking about quality and compliance.  </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82E57C6-AC4B-43C5-B9FC-199D41757B33}" type="slidenum">
              <a:rPr lang="en-US" smtClean="0"/>
              <a:t>11</a:t>
            </a:fld>
            <a:endParaRPr lang="en-US" dirty="0"/>
          </a:p>
        </p:txBody>
      </p:sp>
    </p:spTree>
    <p:extLst>
      <p:ext uri="{BB962C8B-B14F-4D97-AF65-F5344CB8AC3E}">
        <p14:creationId xmlns:p14="http://schemas.microsoft.com/office/powerpoint/2010/main" val="2234275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41350" y="4339774"/>
            <a:ext cx="5486400" cy="4600232"/>
          </a:xfrm>
        </p:spPr>
        <p:txBody>
          <a:bodyPr/>
          <a:lstStyle/>
          <a:p>
            <a:r>
              <a:rPr lang="en-US" sz="1400" dirty="0">
                <a:latin typeface="Arial" panose="020B0604020202020204" pitchFamily="34" charset="0"/>
                <a:cs typeface="Arial" panose="020B0604020202020204" pitchFamily="34" charset="0"/>
              </a:rPr>
              <a:t>The number of new individual and agency QSPs enrolled each month can vary. Many of the individual QSPs are caring for someone they had a close personal relationship with prior to them needing care. If that person is no longer receiving services, the individual QSPs often close their QSP status. Despite having many enrolled providers some TPMs struggle to find a QSP that provides the type of care they need in their chosen community. Future recruitment efforts will be targeted at certain communities where qualified providers are hard to find.  There has been an </a:t>
            </a:r>
            <a:r>
              <a:rPr lang="en-US" sz="1400" dirty="0">
                <a:latin typeface="Arial" panose="020B0604020202020204" pitchFamily="34" charset="0"/>
                <a:ea typeface="Times New Roman" panose="02020603050405020304" pitchFamily="18" charset="0"/>
                <a:cs typeface="Arial" panose="020B0604020202020204" pitchFamily="34" charset="0"/>
              </a:rPr>
              <a:t>upward trend in QSP retention of new providers. These higher retention numbers indicate sustained provider engagement and more efficient reimbursement for services rendered. This suggests that the State’s investments in system improvements have had a positive impact on the HCBS system. Some QSPs will receive a targeted rate increase for certain services on 01/01/2026. The chart below shows the number of providers retained each year since 2020. </a:t>
            </a:r>
          </a:p>
          <a:p>
            <a:endParaRPr lang="en-US" sz="1400" dirty="0">
              <a:effectLst/>
              <a:latin typeface="Arial" panose="020B0604020202020204" pitchFamily="34" charset="0"/>
              <a:ea typeface="Calibri" panose="020F050202020403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82E57C6-AC4B-43C5-B9FC-199D41757B33}" type="slidenum">
              <a:rPr lang="en-US" smtClean="0"/>
              <a:t>12</a:t>
            </a:fld>
            <a:endParaRPr lang="en-US" dirty="0"/>
          </a:p>
        </p:txBody>
      </p:sp>
      <p:graphicFrame>
        <p:nvGraphicFramePr>
          <p:cNvPr id="5" name="Object 4">
            <a:extLst>
              <a:ext uri="{FF2B5EF4-FFF2-40B4-BE49-F238E27FC236}">
                <a16:creationId xmlns:a16="http://schemas.microsoft.com/office/drawing/2014/main" id="{F860D5F8-CFAC-C63D-23C6-CE5C002C756A}"/>
              </a:ext>
            </a:extLst>
          </p:cNvPr>
          <p:cNvGraphicFramePr>
            <a:graphicFrameLocks noChangeAspect="1"/>
          </p:cNvGraphicFramePr>
          <p:nvPr>
            <p:extLst>
              <p:ext uri="{D42A27DB-BD31-4B8C-83A1-F6EECF244321}">
                <p14:modId xmlns:p14="http://schemas.microsoft.com/office/powerpoint/2010/main" val="953975328"/>
              </p:ext>
            </p:extLst>
          </p:nvPr>
        </p:nvGraphicFramePr>
        <p:xfrm>
          <a:off x="641350" y="8015470"/>
          <a:ext cx="7020424" cy="1128530"/>
        </p:xfrm>
        <a:graphic>
          <a:graphicData uri="http://schemas.openxmlformats.org/presentationml/2006/ole">
            <mc:AlternateContent xmlns:mc="http://schemas.openxmlformats.org/markup-compatibility/2006">
              <mc:Choice xmlns:v="urn:schemas-microsoft-com:vml" Requires="v">
                <p:oleObj name="Document" r:id="rId3" imgW="5940848" imgH="915711" progId="Word.Document.12">
                  <p:embed/>
                </p:oleObj>
              </mc:Choice>
              <mc:Fallback>
                <p:oleObj name="Document" r:id="rId3" imgW="5940848" imgH="915711" progId="Word.Document.12">
                  <p:embed/>
                  <p:pic>
                    <p:nvPicPr>
                      <p:cNvPr id="5" name="Object 4">
                        <a:extLst>
                          <a:ext uri="{FF2B5EF4-FFF2-40B4-BE49-F238E27FC236}">
                            <a16:creationId xmlns:a16="http://schemas.microsoft.com/office/drawing/2014/main" id="{F860D5F8-CFAC-C63D-23C6-CE5C002C756A}"/>
                          </a:ext>
                        </a:extLst>
                      </p:cNvPr>
                      <p:cNvPicPr/>
                      <p:nvPr/>
                    </p:nvPicPr>
                    <p:blipFill>
                      <a:blip r:embed="rId4"/>
                      <a:stretch>
                        <a:fillRect/>
                      </a:stretch>
                    </p:blipFill>
                    <p:spPr>
                      <a:xfrm>
                        <a:off x="641350" y="8015470"/>
                        <a:ext cx="7020424" cy="1128530"/>
                      </a:xfrm>
                      <a:prstGeom prst="rect">
                        <a:avLst/>
                      </a:prstGeom>
                    </p:spPr>
                  </p:pic>
                </p:oleObj>
              </mc:Fallback>
            </mc:AlternateContent>
          </a:graphicData>
        </a:graphic>
      </p:graphicFrame>
    </p:spTree>
    <p:extLst>
      <p:ext uri="{BB962C8B-B14F-4D97-AF65-F5344CB8AC3E}">
        <p14:creationId xmlns:p14="http://schemas.microsoft.com/office/powerpoint/2010/main" val="1947272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One hundred-six (106) Medicaid eligible individuals are receiving 24/7 supports under residential habilitation or community support services. The numbers served have remained consistent in the first half of 2025 but in the third quarter there was a 13% increase in individuals receiving 24/7 support. These services are provided by 24 QSP agencies who employ qualified staff who provide the direct care. Residential habilitation and community support recipients meet a nursing facility level of care and have chosen to live in the community and receive in-home care.</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ability to provide 24/7 support is a critical part of the service delivery system and often involves individuals with very complex care needs. </a:t>
            </a:r>
          </a:p>
        </p:txBody>
      </p:sp>
      <p:sp>
        <p:nvSpPr>
          <p:cNvPr id="4" name="Slide Number Placeholder 3"/>
          <p:cNvSpPr>
            <a:spLocks noGrp="1"/>
          </p:cNvSpPr>
          <p:nvPr>
            <p:ph type="sldNum" sz="quarter" idx="5"/>
          </p:nvPr>
        </p:nvSpPr>
        <p:spPr/>
        <p:txBody>
          <a:bodyPr/>
          <a:lstStyle/>
          <a:p>
            <a:fld id="{482E57C6-AC4B-43C5-B9FC-199D41757B33}" type="slidenum">
              <a:rPr lang="en-US" smtClean="0"/>
              <a:t>13</a:t>
            </a:fld>
            <a:endParaRPr lang="en-US" dirty="0"/>
          </a:p>
        </p:txBody>
      </p:sp>
    </p:spTree>
    <p:extLst>
      <p:ext uri="{BB962C8B-B14F-4D97-AF65-F5344CB8AC3E}">
        <p14:creationId xmlns:p14="http://schemas.microsoft.com/office/powerpoint/2010/main" val="57376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800" y="6271554"/>
            <a:ext cx="5486400" cy="2895453"/>
          </a:xfrm>
        </p:spPr>
        <p:txBody>
          <a:bodyPr/>
          <a:lstStyle/>
          <a:p>
            <a:pPr lvl="0">
              <a:defRPr/>
            </a:pPr>
            <a:r>
              <a:rPr lang="en-US" dirty="0">
                <a:latin typeface="Arial" panose="020B0604020202020204" pitchFamily="34" charset="0"/>
                <a:cs typeface="Arial" panose="020B0604020202020204" pitchFamily="34" charset="0"/>
              </a:rPr>
              <a:t>This map displays how many QSPs are actively enrolled to serve the applicable county. There are some parts of ND where it is difficult to find enough QSPs to meet the demand for services. In some areas of western ND, the Government run Human Services Zone acts as one of the only agency QSPs in the area that have employees to provide care.  The State is hopeful that the new enrollment portal and other workforce initiatives will increase the number of qualified providers in ND.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Please visit the Key Performance Indicators (KPI) Report section of the DHHS U.S. Department of Justice Settlement Agreement’s webpage, found at https://www.hhs.nd.gov/adults-and-aging/us-department-justice-settlement-agreement, to view the full QSPs Per County Map. Updated every DOJ quarter.</a:t>
            </a:r>
          </a:p>
        </p:txBody>
      </p:sp>
      <p:sp>
        <p:nvSpPr>
          <p:cNvPr id="4" name="Slide Number Placeholder 3"/>
          <p:cNvSpPr>
            <a:spLocks noGrp="1"/>
          </p:cNvSpPr>
          <p:nvPr>
            <p:ph type="sldNum" sz="quarter" idx="5"/>
          </p:nvPr>
        </p:nvSpPr>
        <p:spPr/>
        <p:txBody>
          <a:bodyPr/>
          <a:lstStyle/>
          <a:p>
            <a:fld id="{482E57C6-AC4B-43C5-B9FC-199D41757B33}" type="slidenum">
              <a:rPr lang="en-US" smtClean="0"/>
              <a:t>14</a:t>
            </a:fld>
            <a:endParaRPr lang="en-US" dirty="0"/>
          </a:p>
        </p:txBody>
      </p:sp>
      <p:pic>
        <p:nvPicPr>
          <p:cNvPr id="9" name="Picture 8">
            <a:extLst>
              <a:ext uri="{FF2B5EF4-FFF2-40B4-BE49-F238E27FC236}">
                <a16:creationId xmlns:a16="http://schemas.microsoft.com/office/drawing/2014/main" id="{012379AE-50E9-60B5-3DBB-971F9684618F}"/>
              </a:ext>
            </a:extLst>
          </p:cNvPr>
          <p:cNvPicPr>
            <a:picLocks noChangeAspect="1"/>
          </p:cNvPicPr>
          <p:nvPr/>
        </p:nvPicPr>
        <p:blipFill>
          <a:blip r:embed="rId3"/>
          <a:stretch>
            <a:fillRect/>
          </a:stretch>
        </p:blipFill>
        <p:spPr>
          <a:xfrm>
            <a:off x="4236538" y="4506034"/>
            <a:ext cx="2095682" cy="1699407"/>
          </a:xfrm>
          <a:prstGeom prst="rect">
            <a:avLst/>
          </a:prstGeom>
        </p:spPr>
      </p:pic>
      <p:sp>
        <p:nvSpPr>
          <p:cNvPr id="10" name="TextBox 9">
            <a:extLst>
              <a:ext uri="{FF2B5EF4-FFF2-40B4-BE49-F238E27FC236}">
                <a16:creationId xmlns:a16="http://schemas.microsoft.com/office/drawing/2014/main" id="{CC4D1F9B-9108-9DF3-53D4-1FDEB2A03E27}"/>
              </a:ext>
            </a:extLst>
          </p:cNvPr>
          <p:cNvSpPr txBox="1"/>
          <p:nvPr/>
        </p:nvSpPr>
        <p:spPr>
          <a:xfrm>
            <a:off x="685800" y="4946282"/>
            <a:ext cx="3306898" cy="830997"/>
          </a:xfrm>
          <a:prstGeom prst="rect">
            <a:avLst/>
          </a:prstGeom>
          <a:noFill/>
        </p:spPr>
        <p:txBody>
          <a:bodyPr wrap="square" rtlCol="0">
            <a:spAutoFit/>
          </a:bodyPr>
          <a:lstStyle/>
          <a:p>
            <a:r>
              <a:rPr lang="en-US" sz="1200" dirty="0">
                <a:latin typeface="Segoe UI" panose="020B0502040204020203" pitchFamily="34" charset="0"/>
                <a:cs typeface="Segoe UI" panose="020B0502040204020203" pitchFamily="34" charset="0"/>
              </a:rPr>
              <a:t>Please visit </a:t>
            </a:r>
            <a:r>
              <a:rPr lang="en-US" sz="1200" dirty="0">
                <a:solidFill>
                  <a:schemeClr val="bg1"/>
                </a:solidFill>
                <a:latin typeface="Segoe UI" panose="020B0502040204020203" pitchFamily="34" charset="0"/>
                <a:cs typeface="Segoe UI" panose="020B0502040204020203" pitchFamily="34" charset="0"/>
                <a:hlinkClick r:id="rId4"/>
              </a:rPr>
              <a:t>https://www.hhs.nd.gov/adults-and-aging/us-department-justice-settlement-agreement</a:t>
            </a:r>
            <a:r>
              <a:rPr lang="en-US" sz="1200" dirty="0">
                <a:solidFill>
                  <a:schemeClr val="bg1"/>
                </a:solidFill>
                <a:latin typeface="Segoe UI" panose="020B0502040204020203" pitchFamily="34" charset="0"/>
                <a:cs typeface="Segoe UI" panose="020B0502040204020203" pitchFamily="34" charset="0"/>
              </a:rPr>
              <a:t> </a:t>
            </a:r>
            <a:r>
              <a:rPr lang="en-US" sz="1200" dirty="0">
                <a:latin typeface="Segoe UI" panose="020B0502040204020203" pitchFamily="34" charset="0"/>
                <a:cs typeface="Segoe UI" panose="020B0502040204020203" pitchFamily="34" charset="0"/>
              </a:rPr>
              <a:t>to view the full QSPs Per County Map.</a:t>
            </a:r>
          </a:p>
        </p:txBody>
      </p:sp>
      <p:pic>
        <p:nvPicPr>
          <p:cNvPr id="14" name="Picture 13">
            <a:extLst>
              <a:ext uri="{FF2B5EF4-FFF2-40B4-BE49-F238E27FC236}">
                <a16:creationId xmlns:a16="http://schemas.microsoft.com/office/drawing/2014/main" id="{C93CAFE3-9A2E-F118-435F-375E9C589003}"/>
              </a:ext>
            </a:extLst>
          </p:cNvPr>
          <p:cNvPicPr>
            <a:picLocks noChangeAspect="1"/>
          </p:cNvPicPr>
          <p:nvPr/>
        </p:nvPicPr>
        <p:blipFill>
          <a:blip r:embed="rId5"/>
          <a:stretch>
            <a:fillRect/>
          </a:stretch>
        </p:blipFill>
        <p:spPr>
          <a:xfrm>
            <a:off x="137160" y="86406"/>
            <a:ext cx="6537960" cy="4150305"/>
          </a:xfrm>
          <a:prstGeom prst="rect">
            <a:avLst/>
          </a:prstGeom>
        </p:spPr>
      </p:pic>
    </p:spTree>
    <p:extLst>
      <p:ext uri="{BB962C8B-B14F-4D97-AF65-F5344CB8AC3E}">
        <p14:creationId xmlns:p14="http://schemas.microsoft.com/office/powerpoint/2010/main" val="3345541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There were 1,427 referrals to HCBS in the first three (3) quarters of 2025. Forty-eight (48) percent or 691 of the referrals sent to the HCBS Case Managers during this timeframe became an open case. An average of 76 cases are opened per month and the demand for in-home and community-based services remains high. </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82E57C6-AC4B-43C5-B9FC-199D41757B33}" type="slidenum">
              <a:rPr lang="en-US" smtClean="0"/>
              <a:t>2</a:t>
            </a:fld>
            <a:endParaRPr lang="en-US" dirty="0"/>
          </a:p>
        </p:txBody>
      </p:sp>
    </p:spTree>
    <p:extLst>
      <p:ext uri="{BB962C8B-B14F-4D97-AF65-F5344CB8AC3E}">
        <p14:creationId xmlns:p14="http://schemas.microsoft.com/office/powerpoint/2010/main" val="1373293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476750"/>
          </a:xfrm>
        </p:spPr>
        <p:txBody>
          <a:bodyPr/>
          <a:lstStyle/>
          <a:p>
            <a:r>
              <a:rPr lang="en-US" sz="1400" dirty="0">
                <a:latin typeface="Arial" panose="020B0604020202020204" pitchFamily="34" charset="0"/>
                <a:cs typeface="Arial" panose="020B0604020202020204" pitchFamily="34" charset="0"/>
              </a:rPr>
              <a:t>There are 75 HCBS Case Managers who currently carry an average weighted caseload of 120 cases.  There are eleven (11) part-time and sixty-four (64) full time case managers including eight (8) supervisors.</a:t>
            </a:r>
          </a:p>
          <a:p>
            <a:endParaRPr lang="en-US" sz="1400" dirty="0">
              <a:solidFill>
                <a:srgbClr val="000000"/>
              </a:solidFill>
              <a:latin typeface="Arial" panose="020B0604020202020204" pitchFamily="34" charset="0"/>
              <a:cs typeface="Arial" panose="020B0604020202020204" pitchFamily="34" charset="0"/>
            </a:endParaRPr>
          </a:p>
          <a:p>
            <a:r>
              <a:rPr lang="en-US" sz="1400" dirty="0">
                <a:solidFill>
                  <a:srgbClr val="000000"/>
                </a:solidFill>
                <a:latin typeface="Arial" panose="020B0604020202020204" pitchFamily="34" charset="0"/>
                <a:cs typeface="Arial" panose="020B0604020202020204" pitchFamily="34" charset="0"/>
              </a:rPr>
              <a:t>The State continues to monitor the weighted caseloads of HCBS Case Managers. To keep up with the demand for services  </a:t>
            </a:r>
            <a:r>
              <a:rPr lang="en-US" sz="1400" dirty="0">
                <a:latin typeface="Arial" panose="020B0604020202020204" pitchFamily="34" charset="0"/>
                <a:cs typeface="Arial" panose="020B0604020202020204" pitchFamily="34" charset="0"/>
              </a:rPr>
              <a:t>Adult and Aging Services is in the process of hiring four additional HCBS Case Managers. </a:t>
            </a:r>
          </a:p>
          <a:p>
            <a:endParaRPr lang="en-US" sz="1400" dirty="0">
              <a:solidFill>
                <a:srgbClr val="000000"/>
              </a:solidFill>
              <a:latin typeface="Arial" panose="020B0604020202020204" pitchFamily="34" charset="0"/>
              <a:cs typeface="Arial" panose="020B0604020202020204" pitchFamily="34" charset="0"/>
            </a:endParaRPr>
          </a:p>
          <a:p>
            <a:endParaRPr lang="en-US" sz="14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82E57C6-AC4B-43C5-B9FC-199D41757B33}" type="slidenum">
              <a:rPr lang="en-US" smtClean="0"/>
              <a:t>3</a:t>
            </a:fld>
            <a:endParaRPr lang="en-US" dirty="0"/>
          </a:p>
        </p:txBody>
      </p:sp>
    </p:spTree>
    <p:extLst>
      <p:ext uri="{BB962C8B-B14F-4D97-AF65-F5344CB8AC3E}">
        <p14:creationId xmlns:p14="http://schemas.microsoft.com/office/powerpoint/2010/main" val="2088199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There were 2,280 Medicaid eligible individuals who received services in a skilled nursing facility in July of 2025.  This number includes all Medicaid eligible individuals who were approved for a short or long-term stay. Individuals who receive care in a Skilled Nursing Facility for less than 90 days are not considered a Target Population Member under the Settlement Agreement, but they are all at risk of a long-term placement which is 90 or more days. </a:t>
            </a:r>
          </a:p>
        </p:txBody>
      </p:sp>
      <p:sp>
        <p:nvSpPr>
          <p:cNvPr id="4" name="Slide Number Placeholder 3"/>
          <p:cNvSpPr>
            <a:spLocks noGrp="1"/>
          </p:cNvSpPr>
          <p:nvPr>
            <p:ph type="sldNum" sz="quarter" idx="5"/>
          </p:nvPr>
        </p:nvSpPr>
        <p:spPr/>
        <p:txBody>
          <a:bodyPr/>
          <a:lstStyle/>
          <a:p>
            <a:fld id="{482E57C6-AC4B-43C5-B9FC-199D41757B33}" type="slidenum">
              <a:rPr lang="en-US" smtClean="0"/>
              <a:t>4</a:t>
            </a:fld>
            <a:endParaRPr lang="en-US" dirty="0"/>
          </a:p>
        </p:txBody>
      </p:sp>
    </p:spTree>
    <p:extLst>
      <p:ext uri="{BB962C8B-B14F-4D97-AF65-F5344CB8AC3E}">
        <p14:creationId xmlns:p14="http://schemas.microsoft.com/office/powerpoint/2010/main" val="466336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lstStyle/>
          <a:p>
            <a:r>
              <a:rPr lang="en-US" sz="1400" dirty="0">
                <a:latin typeface="Arial" panose="020B0604020202020204" pitchFamily="34" charset="0"/>
                <a:cs typeface="Arial" panose="020B0604020202020204" pitchFamily="34" charset="0"/>
              </a:rPr>
              <a:t>In the first three (3) quarters of 2025, 60 TPMs have moved back to the community. None of these individuals have previously transitioned. Multiple transitions to the community can happen and it's often the result of a change in condition that requires another rehabilitation stay in the SNF because of a new or worsening medical issue. The US DOJ SA requires that TPMs be transitioned within 120 days of requesting transition support services. Some transitions take more time because there are significant barriers that must be overcome before a TPM is ready to move to the community. The State staffs transitions that have been pending for 90 or more days with transition team members i.e., Transition Coordinator, HCBS Case Manager and the Housing Facilitator, to ensure that all steps are taken to allow for a safe and efficient move back to the community.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State is committed to helping eligible TPMs transition back to the community, however long it takes, if that is their preference and not until a transition plan is in place to ensure safe transition. Access to accessible and affordable housing is the biggest barrier to community living. The State is developing and implementing additional strategies to further address these issues.</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82E57C6-AC4B-43C5-B9FC-199D41757B33}" type="slidenum">
              <a:rPr lang="en-US" smtClean="0"/>
              <a:t>5</a:t>
            </a:fld>
            <a:endParaRPr lang="en-US" dirty="0"/>
          </a:p>
        </p:txBody>
      </p:sp>
    </p:spTree>
    <p:extLst>
      <p:ext uri="{BB962C8B-B14F-4D97-AF65-F5344CB8AC3E}">
        <p14:creationId xmlns:p14="http://schemas.microsoft.com/office/powerpoint/2010/main" val="1483526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There are 988 unduplicated TPMs who are currently receiving HCBS.  This number continues to increase as more TPMs are choosing home and community-based services.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All 988 individuals meet the functional requirements to receive care in the nursing home and are Medicaid eligible and choose to receive care in the most integrated setting that meets their needs. The State strives to divert as many TPMs as possible, so they can avoid institutional placement, even for a short period of time.    </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82E57C6-AC4B-43C5-B9FC-199D41757B33}" type="slidenum">
              <a:rPr lang="en-US" smtClean="0"/>
              <a:t>6</a:t>
            </a:fld>
            <a:endParaRPr lang="en-US" dirty="0"/>
          </a:p>
        </p:txBody>
      </p:sp>
    </p:spTree>
    <p:extLst>
      <p:ext uri="{BB962C8B-B14F-4D97-AF65-F5344CB8AC3E}">
        <p14:creationId xmlns:p14="http://schemas.microsoft.com/office/powerpoint/2010/main" val="3505433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In the first three (3) quarters of 2025, 234 new TPMs were diverted from a Skilled Nursing Facility and are receiving necessary care in the home.  The number diverted by funding source reflects that TPMs may receive services under more than one program. The HCBS 1915(c) Medicaid waiver continues to be the most utilized program for newly diverted TPMs. The State is closely monitoring the number of people utilizing the waiver to accurately project the number of people we may need to serve in the future on the waiver to meet the growing demand for this service. </a:t>
            </a:r>
          </a:p>
        </p:txBody>
      </p:sp>
      <p:sp>
        <p:nvSpPr>
          <p:cNvPr id="4" name="Slide Number Placeholder 3"/>
          <p:cNvSpPr>
            <a:spLocks noGrp="1"/>
          </p:cNvSpPr>
          <p:nvPr>
            <p:ph type="sldNum" sz="quarter" idx="5"/>
          </p:nvPr>
        </p:nvSpPr>
        <p:spPr/>
        <p:txBody>
          <a:bodyPr/>
          <a:lstStyle/>
          <a:p>
            <a:fld id="{482E57C6-AC4B-43C5-B9FC-199D41757B33}" type="slidenum">
              <a:rPr lang="en-US" smtClean="0"/>
              <a:t>7</a:t>
            </a:fld>
            <a:endParaRPr lang="en-US" dirty="0"/>
          </a:p>
        </p:txBody>
      </p:sp>
    </p:spTree>
    <p:extLst>
      <p:ext uri="{BB962C8B-B14F-4D97-AF65-F5344CB8AC3E}">
        <p14:creationId xmlns:p14="http://schemas.microsoft.com/office/powerpoint/2010/main" val="2690963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8450" y="323850"/>
            <a:ext cx="6400800" cy="3600450"/>
          </a:xfrm>
        </p:spPr>
      </p:sp>
      <p:sp>
        <p:nvSpPr>
          <p:cNvPr id="3" name="Notes Placeholder 2"/>
          <p:cNvSpPr>
            <a:spLocks noGrp="1"/>
          </p:cNvSpPr>
          <p:nvPr>
            <p:ph type="body" idx="1"/>
          </p:nvPr>
        </p:nvSpPr>
        <p:spPr>
          <a:xfrm>
            <a:off x="685800" y="4202429"/>
            <a:ext cx="5486400" cy="4388117"/>
          </a:xfrm>
        </p:spPr>
        <p:txBody>
          <a:bodyPr/>
          <a:lstStyle/>
          <a:p>
            <a:pPr defTabSz="966612">
              <a:defRPr/>
            </a:pPr>
            <a:r>
              <a:rPr lang="en-US" sz="1400" dirty="0">
                <a:latin typeface="Arial" panose="020B0604020202020204" pitchFamily="34" charset="0"/>
                <a:cs typeface="Arial" panose="020B0604020202020204" pitchFamily="34" charset="0"/>
              </a:rPr>
              <a:t>There are many benefits to providing HCBS. HCBS is the preferred option of most people who require some type of long-term services and support (LTSS) to live safely and take care of their daily needs. It is also generally less expensive and requires fewer federal and state resources to provide. </a:t>
            </a:r>
          </a:p>
          <a:p>
            <a:pPr defTabSz="966612">
              <a:defRPr/>
            </a:pPr>
            <a:endParaRPr lang="en-US" sz="1400" dirty="0">
              <a:latin typeface="Arial" panose="020B0604020202020204" pitchFamily="34" charset="0"/>
              <a:cs typeface="Arial" panose="020B0604020202020204" pitchFamily="34" charset="0"/>
            </a:endParaRPr>
          </a:p>
          <a:p>
            <a:pPr defTabSz="966612">
              <a:defRPr/>
            </a:pPr>
            <a:r>
              <a:rPr lang="en-US" sz="1400" dirty="0">
                <a:latin typeface="Arial" panose="020B0604020202020204" pitchFamily="34" charset="0"/>
                <a:cs typeface="Arial" panose="020B0604020202020204" pitchFamily="34" charset="0"/>
              </a:rPr>
              <a:t>The high cost of skilled nursing facility care is part of the reason that approximately 50% of the residents of Skilled Nursing Facilities are Medicaid beneficiaries. If an individual needs services long-term, it does not take long for the average citizen to spend down their resources and need financial support to pay for their care in a Skilled Nursing Facility.  </a:t>
            </a:r>
          </a:p>
          <a:p>
            <a:pPr defTabSz="966612">
              <a:defRPr/>
            </a:pPr>
            <a:endParaRPr lang="en-US" sz="1400" dirty="0">
              <a:latin typeface="Arial" panose="020B0604020202020204" pitchFamily="34" charset="0"/>
              <a:cs typeface="Arial" panose="020B0604020202020204" pitchFamily="34" charset="0"/>
            </a:endParaRPr>
          </a:p>
          <a:p>
            <a:pPr defTabSz="966612">
              <a:defRPr/>
            </a:pPr>
            <a:r>
              <a:rPr lang="en-US" sz="1400" dirty="0">
                <a:latin typeface="Arial" panose="020B0604020202020204" pitchFamily="34" charset="0"/>
                <a:cs typeface="Arial" panose="020B0604020202020204" pitchFamily="34" charset="0"/>
              </a:rPr>
              <a:t>As the number and needs of people eligible for services grows with the aging baby boom population HCBS waiver costs have also increased. The increase in the annual cost of the waiver is due to the fact that many of the TPMs who are utilizing waiver services, have a need for one to one care because of cognitive issues, functional impairments, complex medical needs, and behavioral health issues.    </a:t>
            </a:r>
          </a:p>
          <a:p>
            <a:pPr defTabSz="966612">
              <a:defRPr/>
            </a:pPr>
            <a:endParaRPr lang="en-US" sz="1400" dirty="0"/>
          </a:p>
          <a:p>
            <a:pPr defTabSz="966612">
              <a:defRPr/>
            </a:pPr>
            <a:endParaRPr lang="en-US" sz="1400" dirty="0"/>
          </a:p>
          <a:p>
            <a:endParaRPr lang="en-US" dirty="0"/>
          </a:p>
        </p:txBody>
      </p:sp>
      <p:sp>
        <p:nvSpPr>
          <p:cNvPr id="4" name="Slide Number Placeholder 3"/>
          <p:cNvSpPr>
            <a:spLocks noGrp="1"/>
          </p:cNvSpPr>
          <p:nvPr>
            <p:ph type="sldNum" sz="quarter" idx="5"/>
          </p:nvPr>
        </p:nvSpPr>
        <p:spPr/>
        <p:txBody>
          <a:bodyPr/>
          <a:lstStyle/>
          <a:p>
            <a:fld id="{482E57C6-AC4B-43C5-B9FC-199D41757B33}" type="slidenum">
              <a:rPr lang="en-US" smtClean="0"/>
              <a:t>8</a:t>
            </a:fld>
            <a:endParaRPr lang="en-US" dirty="0"/>
          </a:p>
        </p:txBody>
      </p:sp>
    </p:spTree>
    <p:extLst>
      <p:ext uri="{BB962C8B-B14F-4D97-AF65-F5344CB8AC3E}">
        <p14:creationId xmlns:p14="http://schemas.microsoft.com/office/powerpoint/2010/main" val="4102263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05298"/>
            <a:ext cx="5486400" cy="4743451"/>
          </a:xfrm>
        </p:spPr>
        <p:txBody>
          <a:bodyPr/>
          <a:lstStyle/>
          <a:p>
            <a:r>
              <a:rPr lang="en-US" dirty="0">
                <a:latin typeface="Arial" panose="020B0604020202020204" pitchFamily="34" charset="0"/>
                <a:cs typeface="Arial" panose="020B0604020202020204" pitchFamily="34" charset="0"/>
              </a:rPr>
              <a:t>There were a total of 200 applications processed in the third quarter of 2025.  171 individual applications were submitted and reviewed, 117 were approved within an average of 15 days.  Twenty-nine agency applications were submitted and reviewed, and two (2) were approved within an average of 15 days. The average combined time for individual and agency applications to be approved is 12 days.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State now manages the QSP enrollment process and uses an online portal for enrollment and revalidation. Three (3) State staff handle applications through the portal, streamlining the previously paper-based process. The system guides users through eligibility questions and includes video tutorials and tooltips to support first-time application completion. Required training, such as Fraud, Waste, and Abuse training and the QSP orientation, is also included within the portal.</a:t>
            </a:r>
          </a:p>
          <a:p>
            <a:endParaRPr lang="en-US" dirty="0">
              <a:solidFill>
                <a:srgbClr val="000000"/>
              </a:solidFill>
              <a:latin typeface="Arial" panose="020B0604020202020204" pitchFamily="34" charset="0"/>
              <a:cs typeface="Arial" panose="020B0604020202020204" pitchFamily="34" charset="0"/>
            </a:endParaRPr>
          </a:p>
          <a:p>
            <a:r>
              <a:rPr lang="en-US" dirty="0">
                <a:solidFill>
                  <a:srgbClr val="000000"/>
                </a:solidFill>
                <a:latin typeface="Arial" panose="020B0604020202020204" pitchFamily="34" charset="0"/>
                <a:cs typeface="Arial" panose="020B0604020202020204" pitchFamily="34" charset="0"/>
              </a:rPr>
              <a:t>The system is also used for reenrollment and to add or change a provider’s personal information, service array, or service territory. </a:t>
            </a:r>
          </a:p>
          <a:p>
            <a:endParaRPr lang="en-US" dirty="0">
              <a:solidFill>
                <a:srgbClr val="000000"/>
              </a:solidFill>
              <a:latin typeface="Arial" panose="020B0604020202020204" pitchFamily="34" charset="0"/>
              <a:cs typeface="Arial" panose="020B0604020202020204" pitchFamily="34" charset="0"/>
            </a:endParaRPr>
          </a:p>
          <a:p>
            <a:pPr lvl="0">
              <a:defRPr/>
            </a:pPr>
            <a:r>
              <a:rPr lang="en-US" dirty="0">
                <a:latin typeface="Arial" panose="020B0604020202020204" pitchFamily="34" charset="0"/>
                <a:cs typeface="Arial" panose="020B0604020202020204" pitchFamily="34" charset="0"/>
              </a:rPr>
              <a:t>Processing times were longer in the first three quarters of 2025 due to an increased volume of applications and a higher number of providers applying for services with more complex enrollment requirements. Enrollment staff report seeing an increase in applications for residential habilitation and community support agencies, nursing services and from individuals seeking to offer respite care in adult foster care homes which requires the extra step of getting a criminal background check.  </a:t>
            </a:r>
          </a:p>
        </p:txBody>
      </p:sp>
      <p:sp>
        <p:nvSpPr>
          <p:cNvPr id="4" name="Slide Number Placeholder 3"/>
          <p:cNvSpPr>
            <a:spLocks noGrp="1"/>
          </p:cNvSpPr>
          <p:nvPr>
            <p:ph type="sldNum" sz="quarter" idx="5"/>
          </p:nvPr>
        </p:nvSpPr>
        <p:spPr/>
        <p:txBody>
          <a:bodyPr/>
          <a:lstStyle/>
          <a:p>
            <a:fld id="{482E57C6-AC4B-43C5-B9FC-199D41757B33}" type="slidenum">
              <a:rPr lang="en-US" smtClean="0"/>
              <a:t>9</a:t>
            </a:fld>
            <a:endParaRPr lang="en-US" dirty="0"/>
          </a:p>
        </p:txBody>
      </p:sp>
    </p:spTree>
    <p:extLst>
      <p:ext uri="{BB962C8B-B14F-4D97-AF65-F5344CB8AC3E}">
        <p14:creationId xmlns:p14="http://schemas.microsoft.com/office/powerpoint/2010/main" val="628587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9EF96F-B950-4F53-9477-604737AEAC81}" type="datetime1">
              <a:rPr lang="en-US" smtClean="0"/>
              <a:t>11/10/2025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CA88E0-223F-4F1D-9639-D4C3F71D5289}" type="slidenum">
              <a:rPr lang="en-US" smtClean="0"/>
              <a:t>‹#›</a:t>
            </a:fld>
            <a:endParaRPr lang="en-US" dirty="0"/>
          </a:p>
        </p:txBody>
      </p:sp>
    </p:spTree>
    <p:extLst>
      <p:ext uri="{BB962C8B-B14F-4D97-AF65-F5344CB8AC3E}">
        <p14:creationId xmlns:p14="http://schemas.microsoft.com/office/powerpoint/2010/main" val="1826457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DB610B-4D35-4C27-BC8D-20CDED9FCA0E}" type="datetime1">
              <a:rPr lang="en-US" smtClean="0"/>
              <a:t>11/10/2025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CA88E0-223F-4F1D-9639-D4C3F71D5289}" type="slidenum">
              <a:rPr lang="en-US" smtClean="0"/>
              <a:t>‹#›</a:t>
            </a:fld>
            <a:endParaRPr lang="en-US" dirty="0"/>
          </a:p>
        </p:txBody>
      </p:sp>
    </p:spTree>
    <p:extLst>
      <p:ext uri="{BB962C8B-B14F-4D97-AF65-F5344CB8AC3E}">
        <p14:creationId xmlns:p14="http://schemas.microsoft.com/office/powerpoint/2010/main" val="2155040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8E383E5E-3E4C-4924-8CBB-5E5794F83B77}" type="datetime1">
              <a:rPr lang="en-US" smtClean="0"/>
              <a:t>11/10/2025</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0FCA88E0-223F-4F1D-9639-D4C3F71D5289}" type="slidenum">
              <a:rPr lang="en-US" smtClean="0"/>
              <a:t>‹#›</a:t>
            </a:fld>
            <a:endParaRPr lang="en-US" dirty="0"/>
          </a:p>
        </p:txBody>
      </p:sp>
    </p:spTree>
    <p:extLst>
      <p:ext uri="{BB962C8B-B14F-4D97-AF65-F5344CB8AC3E}">
        <p14:creationId xmlns:p14="http://schemas.microsoft.com/office/powerpoint/2010/main" val="1255487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8787A9-AA62-41BD-9888-66DA7C0D9356}" type="datetime1">
              <a:rPr lang="en-US" smtClean="0"/>
              <a:t>11/10/2025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CA88E0-223F-4F1D-9639-D4C3F71D5289}" type="slidenum">
              <a:rPr lang="en-US" smtClean="0"/>
              <a:t>‹#›</a:t>
            </a:fld>
            <a:endParaRPr lang="en-US" dirty="0"/>
          </a:p>
        </p:txBody>
      </p:sp>
    </p:spTree>
    <p:extLst>
      <p:ext uri="{BB962C8B-B14F-4D97-AF65-F5344CB8AC3E}">
        <p14:creationId xmlns:p14="http://schemas.microsoft.com/office/powerpoint/2010/main" val="790324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181D5DDB-6936-479E-B504-6F4FF4B26CDE}" type="datetime1">
              <a:rPr lang="en-US" smtClean="0"/>
              <a:t>11/10/2025</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FCA88E0-223F-4F1D-9639-D4C3F71D5289}" type="slidenum">
              <a:rPr lang="en-US" smtClean="0"/>
              <a:t>‹#›</a:t>
            </a:fld>
            <a:endParaRPr lang="en-US" dirty="0"/>
          </a:p>
        </p:txBody>
      </p:sp>
    </p:spTree>
    <p:extLst>
      <p:ext uri="{BB962C8B-B14F-4D97-AF65-F5344CB8AC3E}">
        <p14:creationId xmlns:p14="http://schemas.microsoft.com/office/powerpoint/2010/main" val="203094716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765379-A868-4DFF-9D96-E6EAE47EF6DC}" type="datetime1">
              <a:rPr lang="en-US" smtClean="0"/>
              <a:t>11/10/2025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CA88E0-223F-4F1D-9639-D4C3F71D5289}" type="slidenum">
              <a:rPr lang="en-US" smtClean="0"/>
              <a:t>‹#›</a:t>
            </a:fld>
            <a:endParaRPr lang="en-US" dirty="0"/>
          </a:p>
        </p:txBody>
      </p:sp>
    </p:spTree>
    <p:extLst>
      <p:ext uri="{BB962C8B-B14F-4D97-AF65-F5344CB8AC3E}">
        <p14:creationId xmlns:p14="http://schemas.microsoft.com/office/powerpoint/2010/main" val="291688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F2F344-710E-495B-85AD-3CA81E40E3D7}" type="datetime1">
              <a:rPr lang="en-US" smtClean="0"/>
              <a:t>11/10/2025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CA88E0-223F-4F1D-9639-D4C3F71D5289}" type="slidenum">
              <a:rPr lang="en-US" smtClean="0"/>
              <a:t>‹#›</a:t>
            </a:fld>
            <a:endParaRPr lang="en-US" dirty="0"/>
          </a:p>
        </p:txBody>
      </p:sp>
    </p:spTree>
    <p:extLst>
      <p:ext uri="{BB962C8B-B14F-4D97-AF65-F5344CB8AC3E}">
        <p14:creationId xmlns:p14="http://schemas.microsoft.com/office/powerpoint/2010/main" val="3211226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21A605-16BB-4B42-9362-9AA2292CE793}" type="datetime1">
              <a:rPr lang="en-US" smtClean="0"/>
              <a:t>11/10/2025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CA88E0-223F-4F1D-9639-D4C3F71D5289}" type="slidenum">
              <a:rPr lang="en-US" smtClean="0"/>
              <a:t>‹#›</a:t>
            </a:fld>
            <a:endParaRPr lang="en-US" dirty="0"/>
          </a:p>
        </p:txBody>
      </p:sp>
    </p:spTree>
    <p:extLst>
      <p:ext uri="{BB962C8B-B14F-4D97-AF65-F5344CB8AC3E}">
        <p14:creationId xmlns:p14="http://schemas.microsoft.com/office/powerpoint/2010/main" val="663499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12E279-3268-43FD-9E5F-C97ABE04770E}" type="datetime1">
              <a:rPr lang="en-US" smtClean="0"/>
              <a:t>11/10/2025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CA88E0-223F-4F1D-9639-D4C3F71D5289}" type="slidenum">
              <a:rPr lang="en-US" smtClean="0"/>
              <a:t>‹#›</a:t>
            </a:fld>
            <a:endParaRPr lang="en-US" dirty="0"/>
          </a:p>
        </p:txBody>
      </p:sp>
    </p:spTree>
    <p:extLst>
      <p:ext uri="{BB962C8B-B14F-4D97-AF65-F5344CB8AC3E}">
        <p14:creationId xmlns:p14="http://schemas.microsoft.com/office/powerpoint/2010/main" val="791286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16A875-DCBB-4592-84CE-AE27F03300D5}" type="datetime1">
              <a:rPr lang="en-US" smtClean="0"/>
              <a:t>11/10/2025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CA88E0-223F-4F1D-9639-D4C3F71D5289}" type="slidenum">
              <a:rPr lang="en-US" smtClean="0"/>
              <a:t>‹#›</a:t>
            </a:fld>
            <a:endParaRPr lang="en-US" dirty="0"/>
          </a:p>
        </p:txBody>
      </p:sp>
    </p:spTree>
    <p:extLst>
      <p:ext uri="{BB962C8B-B14F-4D97-AF65-F5344CB8AC3E}">
        <p14:creationId xmlns:p14="http://schemas.microsoft.com/office/powerpoint/2010/main" val="160436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2D64B7-C38C-4CE3-B035-6D104EF9AC23}" type="datetime1">
              <a:rPr lang="en-US" smtClean="0"/>
              <a:t>11/10/2025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CA88E0-223F-4F1D-9639-D4C3F71D5289}" type="slidenum">
              <a:rPr lang="en-US" smtClean="0"/>
              <a:t>‹#›</a:t>
            </a:fld>
            <a:endParaRPr lang="en-US" dirty="0"/>
          </a:p>
        </p:txBody>
      </p:sp>
    </p:spTree>
    <p:extLst>
      <p:ext uri="{BB962C8B-B14F-4D97-AF65-F5344CB8AC3E}">
        <p14:creationId xmlns:p14="http://schemas.microsoft.com/office/powerpoint/2010/main" val="1711895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00373D21-8CDE-48A6-8F03-30EA8AA867D8}" type="datetime1">
              <a:rPr lang="en-US" smtClean="0"/>
              <a:t>11/10/2025</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0FCA88E0-223F-4F1D-9639-D4C3F71D5289}" type="slidenum">
              <a:rPr lang="en-US" smtClean="0"/>
              <a:t>‹#›</a:t>
            </a:fld>
            <a:endParaRPr lang="en-US" dirty="0"/>
          </a:p>
        </p:txBody>
      </p:sp>
    </p:spTree>
    <p:extLst>
      <p:ext uri="{BB962C8B-B14F-4D97-AF65-F5344CB8AC3E}">
        <p14:creationId xmlns:p14="http://schemas.microsoft.com/office/powerpoint/2010/main" val="1970335706"/>
      </p:ext>
    </p:extLst>
  </p:cSld>
  <p:clrMap bg1="dk1" tx1="lt1" bg2="dk2" tx2="lt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Lst>
  <p:hf hdr="0" ft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7999"/>
          </a:xfrm>
          <a:prstGeom prst="rect">
            <a:avLst/>
          </a:prstGeom>
          <a:blipFill>
            <a:blip r:embed="rId3" cstate="print"/>
            <a:stretch>
              <a:fillRect/>
            </a:stretch>
          </a:blipFill>
        </p:spPr>
        <p:txBody>
          <a:bodyPr wrap="square" lIns="0" tIns="0" rIns="0" bIns="0" rtlCol="0"/>
          <a:lstStyle/>
          <a:p>
            <a:endParaRPr dirty="0"/>
          </a:p>
        </p:txBody>
      </p:sp>
      <p:pic>
        <p:nvPicPr>
          <p:cNvPr id="12" name="Picture 11" descr="A tall white building&#10;&#10;Description automatically generated with low confidence">
            <a:extLst>
              <a:ext uri="{FF2B5EF4-FFF2-40B4-BE49-F238E27FC236}">
                <a16:creationId xmlns:a16="http://schemas.microsoft.com/office/drawing/2014/main" id="{B6ECA5A2-9BBF-4D50-B2EA-C021CA09A9B0}"/>
              </a:ext>
            </a:extLst>
          </p:cNvPr>
          <p:cNvPicPr>
            <a:picLocks noChangeAspect="1"/>
          </p:cNvPicPr>
          <p:nvPr/>
        </p:nvPicPr>
        <p:blipFill rotWithShape="1">
          <a:blip r:embed="rId4">
            <a:extLst>
              <a:ext uri="{28A0092B-C50C-407E-A947-70E740481C1C}">
                <a14:useLocalDpi xmlns:a14="http://schemas.microsoft.com/office/drawing/2010/main" val="0"/>
              </a:ext>
            </a:extLst>
          </a:blip>
          <a:srcRect t="44134" b="18364"/>
          <a:stretch/>
        </p:blipFill>
        <p:spPr>
          <a:xfrm>
            <a:off x="0" y="-1"/>
            <a:ext cx="12192000" cy="6857999"/>
          </a:xfrm>
          <a:prstGeom prst="rect">
            <a:avLst/>
          </a:prstGeom>
        </p:spPr>
      </p:pic>
      <p:sp>
        <p:nvSpPr>
          <p:cNvPr id="4" name="object 4"/>
          <p:cNvSpPr txBox="1"/>
          <p:nvPr/>
        </p:nvSpPr>
        <p:spPr>
          <a:xfrm>
            <a:off x="724677" y="5456332"/>
            <a:ext cx="9847625" cy="1046440"/>
          </a:xfrm>
          <a:prstGeom prst="rect">
            <a:avLst/>
          </a:prstGeom>
        </p:spPr>
        <p:txBody>
          <a:bodyPr vert="horz" wrap="square" lIns="0" tIns="0" rIns="0" bIns="0" rtlCol="0">
            <a:spAutoFit/>
          </a:bodyPr>
          <a:lstStyle/>
          <a:p>
            <a:pPr algn="ctr">
              <a:lnSpc>
                <a:spcPct val="100000"/>
              </a:lnSpc>
            </a:pPr>
            <a:r>
              <a:rPr lang="en-US" sz="3600" b="1" spc="-60" dirty="0">
                <a:solidFill>
                  <a:srgbClr val="FFFFFF"/>
                </a:solidFill>
                <a:latin typeface="Segoe UI"/>
                <a:cs typeface="Segoe UI"/>
              </a:rPr>
              <a:t>ADULT &amp; AGING SERVICES</a:t>
            </a:r>
            <a:endParaRPr sz="3600" dirty="0">
              <a:latin typeface="Segoe UI"/>
              <a:cs typeface="Segoe UI"/>
            </a:endParaRPr>
          </a:p>
          <a:p>
            <a:pPr marR="43180" algn="ctr">
              <a:lnSpc>
                <a:spcPct val="100000"/>
              </a:lnSpc>
              <a:spcBef>
                <a:spcPts val="15"/>
              </a:spcBef>
            </a:pPr>
            <a:r>
              <a:rPr lang="en-US" sz="3200" dirty="0">
                <a:solidFill>
                  <a:srgbClr val="FFFFFF"/>
                </a:solidFill>
                <a:latin typeface="Segoe UI"/>
                <a:cs typeface="Segoe UI"/>
              </a:rPr>
              <a:t>Reporting Period June 14, 2025 – September 30, 2025</a:t>
            </a:r>
            <a:endParaRPr sz="3200" dirty="0">
              <a:latin typeface="Segoe UI"/>
              <a:cs typeface="Segoe UI"/>
            </a:endParaRPr>
          </a:p>
        </p:txBody>
      </p:sp>
      <p:sp>
        <p:nvSpPr>
          <p:cNvPr id="5" name="object 5"/>
          <p:cNvSpPr/>
          <p:nvPr/>
        </p:nvSpPr>
        <p:spPr>
          <a:xfrm>
            <a:off x="0" y="4119371"/>
            <a:ext cx="12192000" cy="1344167"/>
          </a:xfrm>
          <a:prstGeom prst="rect">
            <a:avLst/>
          </a:prstGeom>
          <a:blipFill>
            <a:blip r:embed="rId5" cstate="print"/>
            <a:stretch>
              <a:fillRect/>
            </a:stretch>
          </a:blipFill>
        </p:spPr>
        <p:txBody>
          <a:bodyPr wrap="square" lIns="0" tIns="0" rIns="0" bIns="0" rtlCol="0"/>
          <a:lstStyle/>
          <a:p>
            <a:endParaRPr dirty="0"/>
          </a:p>
        </p:txBody>
      </p:sp>
      <p:sp>
        <p:nvSpPr>
          <p:cNvPr id="8" name="object 8"/>
          <p:cNvSpPr txBox="1"/>
          <p:nvPr/>
        </p:nvSpPr>
        <p:spPr>
          <a:xfrm>
            <a:off x="186363" y="6495566"/>
            <a:ext cx="80645" cy="159385"/>
          </a:xfrm>
          <a:prstGeom prst="rect">
            <a:avLst/>
          </a:prstGeom>
        </p:spPr>
        <p:txBody>
          <a:bodyPr vert="horz" wrap="square" lIns="0" tIns="0" rIns="0" bIns="0" rtlCol="0">
            <a:spAutoFit/>
          </a:bodyPr>
          <a:lstStyle/>
          <a:p>
            <a:pPr marL="12700">
              <a:lnSpc>
                <a:spcPct val="100000"/>
              </a:lnSpc>
            </a:pPr>
            <a:r>
              <a:rPr sz="900" b="1" dirty="0">
                <a:solidFill>
                  <a:srgbClr val="796D66"/>
                </a:solidFill>
                <a:latin typeface="Segoe UI Black"/>
                <a:cs typeface="Segoe UI Black"/>
              </a:rPr>
              <a:t>1</a:t>
            </a:r>
            <a:endParaRPr sz="900" dirty="0">
              <a:latin typeface="Segoe UI Black"/>
              <a:cs typeface="Segoe UI Black"/>
            </a:endParaRPr>
          </a:p>
        </p:txBody>
      </p:sp>
      <p:sp>
        <p:nvSpPr>
          <p:cNvPr id="9" name="Rectangle 8">
            <a:extLst>
              <a:ext uri="{FF2B5EF4-FFF2-40B4-BE49-F238E27FC236}">
                <a16:creationId xmlns:a16="http://schemas.microsoft.com/office/drawing/2014/main" id="{E5398472-9765-4949-AAED-DD8D86012199}"/>
              </a:ext>
            </a:extLst>
          </p:cNvPr>
          <p:cNvSpPr/>
          <p:nvPr/>
        </p:nvSpPr>
        <p:spPr>
          <a:xfrm>
            <a:off x="0" y="4089363"/>
            <a:ext cx="12192000" cy="11766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DOJ IMPLEMENTATION PLAN</a:t>
            </a:r>
          </a:p>
          <a:p>
            <a:r>
              <a:rPr lang="en-US" sz="44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KEY PERFORMANCE INDICATORS</a:t>
            </a:r>
          </a:p>
        </p:txBody>
      </p:sp>
      <p:sp>
        <p:nvSpPr>
          <p:cNvPr id="13" name="object 20">
            <a:extLst>
              <a:ext uri="{FF2B5EF4-FFF2-40B4-BE49-F238E27FC236}">
                <a16:creationId xmlns:a16="http://schemas.microsoft.com/office/drawing/2014/main" id="{4EB58490-F309-4187-AD4F-29D003EA5259}"/>
              </a:ext>
            </a:extLst>
          </p:cNvPr>
          <p:cNvSpPr/>
          <p:nvPr/>
        </p:nvSpPr>
        <p:spPr>
          <a:xfrm>
            <a:off x="10684764" y="5753100"/>
            <a:ext cx="1190243" cy="920495"/>
          </a:xfrm>
          <a:prstGeom prst="rect">
            <a:avLst/>
          </a:prstGeom>
          <a:blipFill>
            <a:blip r:embed="rId6" cstate="print"/>
            <a:stretch>
              <a:fillRect/>
            </a:stretch>
          </a:blipFill>
        </p:spPr>
        <p:txBody>
          <a:bodyPr wrap="square" lIns="0" tIns="0" rIns="0" bIns="0" rtlCol="0"/>
          <a:lstStyle/>
          <a:p>
            <a:endParaRPr dirty="0"/>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483234"/>
          </a:xfrm>
          <a:custGeom>
            <a:avLst/>
            <a:gdLst/>
            <a:ahLst/>
            <a:cxnLst/>
            <a:rect l="l" t="t" r="r" b="b"/>
            <a:pathLst>
              <a:path w="12192000" h="483234">
                <a:moveTo>
                  <a:pt x="0" y="483108"/>
                </a:moveTo>
                <a:lnTo>
                  <a:pt x="12192000" y="483108"/>
                </a:lnTo>
                <a:lnTo>
                  <a:pt x="12192000" y="0"/>
                </a:lnTo>
                <a:lnTo>
                  <a:pt x="0" y="0"/>
                </a:lnTo>
                <a:lnTo>
                  <a:pt x="0" y="483108"/>
                </a:lnTo>
                <a:close/>
              </a:path>
            </a:pathLst>
          </a:custGeom>
          <a:solidFill>
            <a:srgbClr val="0E406A"/>
          </a:solidFill>
        </p:spPr>
        <p:txBody>
          <a:bodyPr wrap="square" lIns="0" tIns="0" rIns="0" bIns="0" rtlCol="0"/>
          <a:lstStyle/>
          <a:p>
            <a:endParaRPr dirty="0"/>
          </a:p>
        </p:txBody>
      </p:sp>
      <p:sp>
        <p:nvSpPr>
          <p:cNvPr id="3" name="object 3"/>
          <p:cNvSpPr/>
          <p:nvPr/>
        </p:nvSpPr>
        <p:spPr>
          <a:xfrm>
            <a:off x="0" y="1511808"/>
            <a:ext cx="12192000" cy="5346700"/>
          </a:xfrm>
          <a:custGeom>
            <a:avLst/>
            <a:gdLst/>
            <a:ahLst/>
            <a:cxnLst/>
            <a:rect l="l" t="t" r="r" b="b"/>
            <a:pathLst>
              <a:path w="12192000" h="5346700">
                <a:moveTo>
                  <a:pt x="0" y="5346192"/>
                </a:moveTo>
                <a:lnTo>
                  <a:pt x="12192000" y="5346192"/>
                </a:lnTo>
                <a:lnTo>
                  <a:pt x="12192000" y="0"/>
                </a:lnTo>
                <a:lnTo>
                  <a:pt x="0" y="0"/>
                </a:lnTo>
                <a:lnTo>
                  <a:pt x="0" y="5346192"/>
                </a:lnTo>
                <a:close/>
              </a:path>
            </a:pathLst>
          </a:custGeom>
          <a:solidFill>
            <a:srgbClr val="0E406A"/>
          </a:solidFill>
        </p:spPr>
        <p:txBody>
          <a:bodyPr wrap="square" lIns="0" tIns="0" rIns="0" bIns="0" rtlCol="0"/>
          <a:lstStyle/>
          <a:p>
            <a:endParaRPr dirty="0"/>
          </a:p>
        </p:txBody>
      </p:sp>
      <p:sp>
        <p:nvSpPr>
          <p:cNvPr id="7" name="object 7"/>
          <p:cNvSpPr txBox="1"/>
          <p:nvPr/>
        </p:nvSpPr>
        <p:spPr>
          <a:xfrm>
            <a:off x="640549" y="1935363"/>
            <a:ext cx="4865306" cy="3770263"/>
          </a:xfrm>
          <a:prstGeom prst="rect">
            <a:avLst/>
          </a:prstGeom>
        </p:spPr>
        <p:txBody>
          <a:bodyPr vert="horz" wrap="square" lIns="0" tIns="0" rIns="0" bIns="0" rtlCol="0">
            <a:spAutoFit/>
          </a:bodyPr>
          <a:lstStyle/>
          <a:p>
            <a:pPr marL="12700" algn="ctr">
              <a:lnSpc>
                <a:spcPct val="100000"/>
              </a:lnSpc>
            </a:pPr>
            <a:r>
              <a:rPr lang="en-US" sz="12500" b="1" dirty="0">
                <a:solidFill>
                  <a:srgbClr val="FFFFFF"/>
                </a:solidFill>
                <a:effectLst>
                  <a:outerShdw blurRad="50800" dist="38100" algn="l" rotWithShape="0">
                    <a:schemeClr val="bg1">
                      <a:alpha val="40000"/>
                    </a:schemeClr>
                  </a:outerShdw>
                </a:effectLst>
                <a:latin typeface="Segoe UI"/>
                <a:cs typeface="Segoe UI"/>
              </a:rPr>
              <a:t>110</a:t>
            </a:r>
          </a:p>
          <a:p>
            <a:pPr marL="1905" algn="ctr">
              <a:lnSpc>
                <a:spcPct val="100000"/>
              </a:lnSpc>
              <a:tabLst>
                <a:tab pos="2110740" algn="l"/>
                <a:tab pos="2874645" algn="l"/>
              </a:tabLst>
            </a:pPr>
            <a:r>
              <a:rPr lang="en-US" sz="2800" spc="-5" dirty="0">
                <a:solidFill>
                  <a:srgbClr val="FFFFFF"/>
                </a:solidFill>
                <a:latin typeface="Segoe UI"/>
                <a:cs typeface="Segoe UI"/>
              </a:rPr>
              <a:t>NEW INDIVIDUAL QSPs </a:t>
            </a:r>
          </a:p>
          <a:p>
            <a:pPr marL="1905" algn="ctr">
              <a:lnSpc>
                <a:spcPct val="100000"/>
              </a:lnSpc>
              <a:tabLst>
                <a:tab pos="2110740" algn="l"/>
                <a:tab pos="2874645" algn="l"/>
              </a:tabLst>
            </a:pPr>
            <a:r>
              <a:rPr lang="en-US" sz="2800" spc="-5" dirty="0">
                <a:solidFill>
                  <a:srgbClr val="FFFFFF"/>
                </a:solidFill>
                <a:latin typeface="Segoe UI"/>
                <a:cs typeface="Segoe UI"/>
              </a:rPr>
              <a:t>ENROLLED IN </a:t>
            </a:r>
            <a:r>
              <a:rPr lang="en-US" sz="2800" b="1" spc="-5" dirty="0">
                <a:solidFill>
                  <a:srgbClr val="FFFFFF"/>
                </a:solidFill>
                <a:latin typeface="Segoe UI"/>
                <a:cs typeface="Segoe UI"/>
              </a:rPr>
              <a:t>QUARTER 3 </a:t>
            </a:r>
          </a:p>
          <a:p>
            <a:pPr marL="1905" algn="ctr">
              <a:lnSpc>
                <a:spcPct val="100000"/>
              </a:lnSpc>
              <a:tabLst>
                <a:tab pos="2110740" algn="l"/>
                <a:tab pos="2874645" algn="l"/>
              </a:tabLst>
            </a:pPr>
            <a:r>
              <a:rPr lang="en-US" sz="2800" spc="-5" dirty="0">
                <a:solidFill>
                  <a:srgbClr val="FFFFFF"/>
                </a:solidFill>
                <a:latin typeface="Segoe UI"/>
                <a:cs typeface="Segoe UI"/>
              </a:rPr>
              <a:t> OF </a:t>
            </a:r>
            <a:r>
              <a:rPr lang="en-US" sz="2800" b="1" spc="-5" dirty="0">
                <a:solidFill>
                  <a:srgbClr val="FFFFFF"/>
                </a:solidFill>
                <a:effectLst>
                  <a:outerShdw blurRad="50800" dist="38100" algn="l" rotWithShape="0">
                    <a:schemeClr val="bg1">
                      <a:alpha val="40000"/>
                    </a:schemeClr>
                  </a:outerShdw>
                </a:effectLst>
                <a:latin typeface="Segoe UI"/>
                <a:cs typeface="Segoe UI"/>
              </a:rPr>
              <a:t>2025</a:t>
            </a:r>
            <a:endParaRPr lang="en-US" sz="2800" b="1" dirty="0">
              <a:effectLst>
                <a:outerShdw blurRad="50800" dist="38100" algn="l" rotWithShape="0">
                  <a:schemeClr val="bg1">
                    <a:alpha val="40000"/>
                  </a:schemeClr>
                </a:outerShdw>
              </a:effectLst>
              <a:latin typeface="Segoe UI"/>
              <a:cs typeface="Segoe UI"/>
            </a:endParaRPr>
          </a:p>
          <a:p>
            <a:pPr marL="12700" algn="ctr">
              <a:lnSpc>
                <a:spcPct val="100000"/>
              </a:lnSpc>
            </a:pPr>
            <a:endParaRPr lang="en-US" sz="3600" dirty="0">
              <a:effectLst>
                <a:outerShdw blurRad="50800" dist="38100" algn="l" rotWithShape="0">
                  <a:schemeClr val="bg1">
                    <a:alpha val="40000"/>
                  </a:schemeClr>
                </a:outerShdw>
              </a:effectLst>
              <a:latin typeface="Segoe UI"/>
              <a:cs typeface="Segoe UI"/>
            </a:endParaRPr>
          </a:p>
        </p:txBody>
      </p:sp>
      <p:sp>
        <p:nvSpPr>
          <p:cNvPr id="9" name="object 9"/>
          <p:cNvSpPr/>
          <p:nvPr/>
        </p:nvSpPr>
        <p:spPr>
          <a:xfrm>
            <a:off x="0" y="117983"/>
            <a:ext cx="12192000" cy="1779030"/>
          </a:xfrm>
          <a:custGeom>
            <a:avLst/>
            <a:gdLst/>
            <a:ahLst/>
            <a:cxnLst/>
            <a:rect l="l" t="t" r="r" b="b"/>
            <a:pathLst>
              <a:path w="12192000" h="1028700">
                <a:moveTo>
                  <a:pt x="0" y="1028700"/>
                </a:moveTo>
                <a:lnTo>
                  <a:pt x="12192000" y="1028700"/>
                </a:lnTo>
                <a:lnTo>
                  <a:pt x="12192000" y="0"/>
                </a:lnTo>
                <a:lnTo>
                  <a:pt x="0" y="0"/>
                </a:lnTo>
                <a:lnTo>
                  <a:pt x="0" y="1028700"/>
                </a:lnTo>
                <a:close/>
              </a:path>
            </a:pathLst>
          </a:custGeom>
          <a:solidFill>
            <a:srgbClr val="FFFFFF"/>
          </a:solidFill>
        </p:spPr>
        <p:txBody>
          <a:bodyPr wrap="square" lIns="0" tIns="0" rIns="0" bIns="0" rtlCol="0"/>
          <a:lstStyle/>
          <a:p>
            <a:endParaRPr dirty="0"/>
          </a:p>
        </p:txBody>
      </p:sp>
      <p:sp>
        <p:nvSpPr>
          <p:cNvPr id="10" name="object 10"/>
          <p:cNvSpPr txBox="1">
            <a:spLocks noGrp="1"/>
          </p:cNvSpPr>
          <p:nvPr>
            <p:ph type="title"/>
          </p:nvPr>
        </p:nvSpPr>
        <p:spPr>
          <a:xfrm>
            <a:off x="413130" y="374198"/>
            <a:ext cx="11363960" cy="1231106"/>
          </a:xfrm>
          <a:prstGeom prst="rect">
            <a:avLst/>
          </a:prstGeom>
        </p:spPr>
        <p:txBody>
          <a:bodyPr vert="horz" wrap="square" lIns="0" tIns="0" rIns="0" bIns="0" rtlCol="0">
            <a:spAutoFit/>
          </a:bodyPr>
          <a:lstStyle/>
          <a:p>
            <a:pPr marL="12700" algn="ctr">
              <a:lnSpc>
                <a:spcPct val="100000"/>
              </a:lnSpc>
            </a:pPr>
            <a:r>
              <a:rPr lang="en-US" b="1" dirty="0">
                <a:solidFill>
                  <a:srgbClr val="0E406A"/>
                </a:solidFill>
                <a:latin typeface="Segoe UI Semibold" panose="020B0702040204020203" pitchFamily="34" charset="0"/>
                <a:cs typeface="Segoe UI Semibold" panose="020B0702040204020203" pitchFamily="34" charset="0"/>
              </a:rPr>
              <a:t>HCBS individual</a:t>
            </a:r>
            <a:br>
              <a:rPr lang="en-US" b="1" dirty="0">
                <a:solidFill>
                  <a:srgbClr val="0E406A"/>
                </a:solidFill>
                <a:latin typeface="Segoe UI Semibold" panose="020B0702040204020203" pitchFamily="34" charset="0"/>
                <a:cs typeface="Segoe UI Semibold" panose="020B0702040204020203" pitchFamily="34" charset="0"/>
              </a:rPr>
            </a:br>
            <a:r>
              <a:rPr lang="en-US" b="1" dirty="0">
                <a:solidFill>
                  <a:srgbClr val="0E406A"/>
                </a:solidFill>
                <a:latin typeface="Segoe UI Semibold" panose="020B0702040204020203" pitchFamily="34" charset="0"/>
                <a:cs typeface="Segoe UI Semibold" panose="020B0702040204020203" pitchFamily="34" charset="0"/>
              </a:rPr>
              <a:t>Qualified service providers (qsp)</a:t>
            </a:r>
            <a:endParaRPr b="1" dirty="0">
              <a:latin typeface="Segoe UI Semibold" panose="020B0702040204020203" pitchFamily="34" charset="0"/>
              <a:cs typeface="Segoe UI Semibold" panose="020B0702040204020203" pitchFamily="34" charset="0"/>
            </a:endParaRPr>
          </a:p>
        </p:txBody>
      </p:sp>
      <p:sp>
        <p:nvSpPr>
          <p:cNvPr id="11" name="object 11"/>
          <p:cNvSpPr txBox="1"/>
          <p:nvPr/>
        </p:nvSpPr>
        <p:spPr>
          <a:xfrm>
            <a:off x="5861896" y="1960992"/>
            <a:ext cx="5779007" cy="3524042"/>
          </a:xfrm>
          <a:prstGeom prst="rect">
            <a:avLst/>
          </a:prstGeom>
        </p:spPr>
        <p:txBody>
          <a:bodyPr vert="horz" wrap="square" lIns="0" tIns="0" rIns="0" bIns="0" rtlCol="0">
            <a:spAutoFit/>
          </a:bodyPr>
          <a:lstStyle/>
          <a:p>
            <a:pPr marL="12700" algn="ctr">
              <a:lnSpc>
                <a:spcPct val="100000"/>
              </a:lnSpc>
            </a:pPr>
            <a:r>
              <a:rPr lang="en-US" sz="12500" b="1" dirty="0">
                <a:solidFill>
                  <a:srgbClr val="FFFFFF"/>
                </a:solidFill>
                <a:effectLst>
                  <a:outerShdw blurRad="50800" dist="38100" algn="l" rotWithShape="0">
                    <a:schemeClr val="bg1">
                      <a:alpha val="40000"/>
                    </a:schemeClr>
                  </a:outerShdw>
                </a:effectLst>
                <a:latin typeface="Segoe UI"/>
                <a:cs typeface="Segoe UI"/>
              </a:rPr>
              <a:t>1,225</a:t>
            </a:r>
          </a:p>
          <a:p>
            <a:pPr marL="1905" algn="ctr">
              <a:lnSpc>
                <a:spcPct val="100000"/>
              </a:lnSpc>
              <a:tabLst>
                <a:tab pos="2110740" algn="l"/>
                <a:tab pos="2874645" algn="l"/>
              </a:tabLst>
            </a:pPr>
            <a:r>
              <a:rPr lang="en-US" sz="2800" spc="-5" dirty="0">
                <a:solidFill>
                  <a:srgbClr val="FFFFFF"/>
                </a:solidFill>
                <a:latin typeface="Segoe UI"/>
                <a:cs typeface="Segoe UI"/>
              </a:rPr>
              <a:t>TOTAL ENROLLED INDIVIDUAL QSPs IN </a:t>
            </a:r>
            <a:r>
              <a:rPr lang="en-US" sz="2800" b="1" spc="-5" dirty="0">
                <a:solidFill>
                  <a:srgbClr val="FFFFFF"/>
                </a:solidFill>
                <a:latin typeface="Segoe UI"/>
                <a:cs typeface="Segoe UI"/>
              </a:rPr>
              <a:t>QUARTER 3</a:t>
            </a:r>
            <a:r>
              <a:rPr lang="en-US" sz="2800" spc="-5" dirty="0">
                <a:solidFill>
                  <a:srgbClr val="FFFFFF"/>
                </a:solidFill>
                <a:latin typeface="Segoe UI"/>
                <a:cs typeface="Segoe UI"/>
              </a:rPr>
              <a:t> OF </a:t>
            </a:r>
            <a:r>
              <a:rPr lang="en-US" sz="2800" b="1" spc="-5" dirty="0">
                <a:solidFill>
                  <a:srgbClr val="FFFFFF"/>
                </a:solidFill>
                <a:latin typeface="Segoe UI"/>
                <a:cs typeface="Segoe UI"/>
              </a:rPr>
              <a:t>2025</a:t>
            </a:r>
          </a:p>
          <a:p>
            <a:pPr marL="1905" algn="ctr">
              <a:lnSpc>
                <a:spcPct val="100000"/>
              </a:lnSpc>
              <a:tabLst>
                <a:tab pos="2110740" algn="l"/>
                <a:tab pos="2874645" algn="l"/>
              </a:tabLst>
            </a:pPr>
            <a:endParaRPr lang="en-US" sz="2400" spc="-5" dirty="0">
              <a:solidFill>
                <a:srgbClr val="FFFFFF"/>
              </a:solidFill>
              <a:latin typeface="Segoe UI"/>
              <a:cs typeface="Segoe UI"/>
            </a:endParaRPr>
          </a:p>
          <a:p>
            <a:pPr marL="1905" algn="ctr">
              <a:lnSpc>
                <a:spcPct val="100000"/>
              </a:lnSpc>
              <a:tabLst>
                <a:tab pos="2110740" algn="l"/>
                <a:tab pos="2874645" algn="l"/>
              </a:tabLst>
            </a:pPr>
            <a:endParaRPr lang="en-US" sz="2400" spc="-5" dirty="0">
              <a:solidFill>
                <a:srgbClr val="FFFFFF"/>
              </a:solidFill>
              <a:latin typeface="Segoe UI"/>
              <a:cs typeface="Segoe UI"/>
            </a:endParaRPr>
          </a:p>
        </p:txBody>
      </p:sp>
      <p:sp>
        <p:nvSpPr>
          <p:cNvPr id="16" name="object 20">
            <a:extLst>
              <a:ext uri="{FF2B5EF4-FFF2-40B4-BE49-F238E27FC236}">
                <a16:creationId xmlns:a16="http://schemas.microsoft.com/office/drawing/2014/main" id="{5882F92F-8BCB-4526-BB6E-F47CEE3BA152}"/>
              </a:ext>
            </a:extLst>
          </p:cNvPr>
          <p:cNvSpPr/>
          <p:nvPr/>
        </p:nvSpPr>
        <p:spPr>
          <a:xfrm>
            <a:off x="10684764" y="5753100"/>
            <a:ext cx="1190243" cy="920495"/>
          </a:xfrm>
          <a:prstGeom prst="rect">
            <a:avLst/>
          </a:prstGeom>
          <a:blipFill>
            <a:blip r:embed="rId3" cstate="print"/>
            <a:stretch>
              <a:fillRect/>
            </a:stretch>
          </a:blipFill>
        </p:spPr>
        <p:txBody>
          <a:bodyPr wrap="square" lIns="0" tIns="0" rIns="0" bIns="0" rtlCol="0"/>
          <a:lstStyle/>
          <a:p>
            <a:endParaRPr dirty="0"/>
          </a:p>
        </p:txBody>
      </p:sp>
      <p:sp>
        <p:nvSpPr>
          <p:cNvPr id="19" name="Slide Number Placeholder 18">
            <a:extLst>
              <a:ext uri="{FF2B5EF4-FFF2-40B4-BE49-F238E27FC236}">
                <a16:creationId xmlns:a16="http://schemas.microsoft.com/office/drawing/2014/main" id="{81B2A886-E495-4088-AB80-C3CE0A9A90E1}"/>
              </a:ext>
            </a:extLst>
          </p:cNvPr>
          <p:cNvSpPr>
            <a:spLocks noGrp="1"/>
          </p:cNvSpPr>
          <p:nvPr>
            <p:ph type="sldNum" sz="quarter" idx="12"/>
          </p:nvPr>
        </p:nvSpPr>
        <p:spPr>
          <a:xfrm>
            <a:off x="127285" y="6374892"/>
            <a:ext cx="946264" cy="365125"/>
          </a:xfrm>
        </p:spPr>
        <p:txBody>
          <a:bodyPr/>
          <a:lstStyle/>
          <a:p>
            <a:fld id="{0FCA88E0-223F-4F1D-9639-D4C3F71D5289}" type="slidenum">
              <a:rPr lang="en-US" smtClean="0"/>
              <a:t>10</a:t>
            </a:fld>
            <a:endParaRPr lang="en-US" dirty="0"/>
          </a:p>
        </p:txBody>
      </p:sp>
      <p:sp>
        <p:nvSpPr>
          <p:cNvPr id="12" name="object 11">
            <a:extLst>
              <a:ext uri="{FF2B5EF4-FFF2-40B4-BE49-F238E27FC236}">
                <a16:creationId xmlns:a16="http://schemas.microsoft.com/office/drawing/2014/main" id="{96005104-E94D-4E12-8BE1-3E4F63D0B27F}"/>
              </a:ext>
            </a:extLst>
          </p:cNvPr>
          <p:cNvSpPr txBox="1"/>
          <p:nvPr/>
        </p:nvSpPr>
        <p:spPr>
          <a:xfrm>
            <a:off x="1562855" y="5269591"/>
            <a:ext cx="2411593" cy="1538883"/>
          </a:xfrm>
          <a:prstGeom prst="rect">
            <a:avLst/>
          </a:prstGeom>
        </p:spPr>
        <p:txBody>
          <a:bodyPr vert="horz" wrap="square" lIns="0" tIns="0" rIns="0" bIns="0" rtlCol="0">
            <a:spAutoFit/>
          </a:bodyPr>
          <a:lstStyle/>
          <a:p>
            <a:pPr marL="1905" algn="ctr">
              <a:lnSpc>
                <a:spcPct val="100000"/>
              </a:lnSpc>
              <a:tabLst>
                <a:tab pos="2110740" algn="l"/>
                <a:tab pos="2874645" algn="l"/>
              </a:tabLst>
            </a:pPr>
            <a:r>
              <a:rPr lang="en-US" sz="2000" u="sng" spc="-5" dirty="0">
                <a:solidFill>
                  <a:srgbClr val="FFFFFF"/>
                </a:solidFill>
                <a:effectLst>
                  <a:outerShdw blurRad="50800" dist="38100" algn="l" rotWithShape="0">
                    <a:schemeClr val="bg1">
                      <a:alpha val="40000"/>
                    </a:schemeClr>
                  </a:outerShdw>
                </a:effectLst>
                <a:latin typeface="Segoe UI"/>
                <a:cs typeface="Segoe UI"/>
              </a:rPr>
              <a:t>ANNUAL COMPARISON DATA</a:t>
            </a:r>
          </a:p>
          <a:p>
            <a:pPr marL="1905" algn="ctr">
              <a:lnSpc>
                <a:spcPct val="100000"/>
              </a:lnSpc>
              <a:tabLst>
                <a:tab pos="2110740" algn="l"/>
                <a:tab pos="2874645" algn="l"/>
              </a:tabLst>
            </a:pPr>
            <a:r>
              <a:rPr lang="en-US" sz="2000" spc="-5" dirty="0">
                <a:solidFill>
                  <a:srgbClr val="FFFFFF"/>
                </a:solidFill>
                <a:effectLst>
                  <a:outerShdw blurRad="50800" dist="38100" algn="l" rotWithShape="0">
                    <a:schemeClr val="bg1">
                      <a:alpha val="40000"/>
                    </a:schemeClr>
                  </a:outerShdw>
                </a:effectLst>
                <a:latin typeface="Segoe UI"/>
                <a:cs typeface="Segoe UI"/>
              </a:rPr>
              <a:t>2024 - </a:t>
            </a:r>
            <a:r>
              <a:rPr lang="en-US" sz="2000" b="1" spc="-5" dirty="0">
                <a:solidFill>
                  <a:srgbClr val="FFFFFF"/>
                </a:solidFill>
                <a:effectLst>
                  <a:outerShdw blurRad="50800" dist="38100" algn="l" rotWithShape="0">
                    <a:schemeClr val="bg1">
                      <a:alpha val="40000"/>
                    </a:schemeClr>
                  </a:outerShdw>
                </a:effectLst>
                <a:latin typeface="Segoe UI"/>
                <a:cs typeface="Segoe UI"/>
              </a:rPr>
              <a:t>334</a:t>
            </a:r>
            <a:endParaRPr lang="en-US" sz="2000" spc="-5" dirty="0">
              <a:solidFill>
                <a:srgbClr val="FFFFFF"/>
              </a:solidFill>
              <a:effectLst>
                <a:outerShdw blurRad="50800" dist="38100" algn="l" rotWithShape="0">
                  <a:schemeClr val="bg1">
                    <a:alpha val="40000"/>
                  </a:schemeClr>
                </a:outerShdw>
              </a:effectLst>
              <a:latin typeface="Segoe UI"/>
              <a:cs typeface="Segoe UI"/>
            </a:endParaRPr>
          </a:p>
          <a:p>
            <a:pPr marL="1905" algn="ctr">
              <a:lnSpc>
                <a:spcPct val="100000"/>
              </a:lnSpc>
              <a:tabLst>
                <a:tab pos="2110740" algn="l"/>
                <a:tab pos="2874645" algn="l"/>
              </a:tabLst>
            </a:pPr>
            <a:r>
              <a:rPr lang="en-US" sz="2000" spc="-5" dirty="0">
                <a:solidFill>
                  <a:srgbClr val="FFFFFF"/>
                </a:solidFill>
                <a:effectLst>
                  <a:outerShdw blurRad="50800" dist="38100" algn="l" rotWithShape="0">
                    <a:schemeClr val="bg1">
                      <a:alpha val="40000"/>
                    </a:schemeClr>
                  </a:outerShdw>
                </a:effectLst>
                <a:latin typeface="Segoe UI"/>
                <a:cs typeface="Segoe UI"/>
              </a:rPr>
              <a:t>2023 – </a:t>
            </a:r>
            <a:r>
              <a:rPr lang="en-US" sz="2000" b="1" spc="-5" dirty="0">
                <a:solidFill>
                  <a:srgbClr val="FFFFFF"/>
                </a:solidFill>
                <a:effectLst>
                  <a:outerShdw blurRad="50800" dist="38100" algn="l" rotWithShape="0">
                    <a:schemeClr val="bg1">
                      <a:alpha val="40000"/>
                    </a:schemeClr>
                  </a:outerShdw>
                </a:effectLst>
                <a:latin typeface="Segoe UI"/>
                <a:cs typeface="Segoe UI"/>
              </a:rPr>
              <a:t>280</a:t>
            </a:r>
          </a:p>
          <a:p>
            <a:pPr marL="1905" algn="ctr">
              <a:lnSpc>
                <a:spcPct val="100000"/>
              </a:lnSpc>
              <a:tabLst>
                <a:tab pos="2110740" algn="l"/>
                <a:tab pos="2874645" algn="l"/>
              </a:tabLst>
            </a:pPr>
            <a:r>
              <a:rPr lang="en-US" sz="2000" spc="-5" dirty="0">
                <a:solidFill>
                  <a:srgbClr val="FFFFFF"/>
                </a:solidFill>
                <a:effectLst>
                  <a:outerShdw blurRad="50800" dist="38100" algn="l" rotWithShape="0">
                    <a:schemeClr val="bg1">
                      <a:alpha val="40000"/>
                    </a:schemeClr>
                  </a:outerShdw>
                </a:effectLst>
                <a:latin typeface="Segoe UI"/>
                <a:cs typeface="Segoe UI"/>
              </a:rPr>
              <a:t>2022 – </a:t>
            </a:r>
            <a:r>
              <a:rPr lang="en-US" sz="2000" b="1" spc="-5" dirty="0">
                <a:solidFill>
                  <a:srgbClr val="FFFFFF"/>
                </a:solidFill>
                <a:effectLst>
                  <a:outerShdw blurRad="50800" dist="38100" algn="l" rotWithShape="0">
                    <a:schemeClr val="bg1">
                      <a:alpha val="40000"/>
                    </a:schemeClr>
                  </a:outerShdw>
                </a:effectLst>
                <a:latin typeface="Segoe UI"/>
                <a:cs typeface="Segoe UI"/>
              </a:rPr>
              <a:t>441</a:t>
            </a:r>
            <a:endParaRPr sz="2000" b="1" dirty="0">
              <a:effectLst>
                <a:outerShdw blurRad="50800" dist="38100" algn="l" rotWithShape="0">
                  <a:schemeClr val="bg1">
                    <a:alpha val="40000"/>
                  </a:schemeClr>
                </a:outerShdw>
              </a:effectLst>
              <a:latin typeface="Segoe UI"/>
              <a:cs typeface="Segoe UI"/>
            </a:endParaRPr>
          </a:p>
        </p:txBody>
      </p:sp>
      <p:sp>
        <p:nvSpPr>
          <p:cNvPr id="4" name="TextBox 3">
            <a:extLst>
              <a:ext uri="{FF2B5EF4-FFF2-40B4-BE49-F238E27FC236}">
                <a16:creationId xmlns:a16="http://schemas.microsoft.com/office/drawing/2014/main" id="{E0C5F983-2F7C-40AF-77D3-CCDEDF835004}"/>
              </a:ext>
            </a:extLst>
          </p:cNvPr>
          <p:cNvSpPr txBox="1"/>
          <p:nvPr/>
        </p:nvSpPr>
        <p:spPr>
          <a:xfrm>
            <a:off x="7705177" y="5485034"/>
            <a:ext cx="2490281" cy="400110"/>
          </a:xfrm>
          <a:prstGeom prst="rect">
            <a:avLst/>
          </a:prstGeom>
          <a:noFill/>
        </p:spPr>
        <p:txBody>
          <a:bodyPr wrap="square" rtlCol="0">
            <a:spAutoFit/>
          </a:bodyPr>
          <a:lstStyle/>
          <a:p>
            <a:pPr marL="1905" algn="ctr">
              <a:lnSpc>
                <a:spcPct val="100000"/>
              </a:lnSpc>
              <a:tabLst>
                <a:tab pos="2110740" algn="l"/>
                <a:tab pos="2874645" algn="l"/>
              </a:tabLst>
            </a:pPr>
            <a:r>
              <a:rPr lang="en-US" sz="2000" spc="-5" dirty="0">
                <a:solidFill>
                  <a:srgbClr val="FFFFFF"/>
                </a:solidFill>
                <a:effectLst>
                  <a:outerShdw blurRad="50800" dist="38100" algn="l" rotWithShape="0">
                    <a:schemeClr val="bg1">
                      <a:alpha val="40000"/>
                    </a:schemeClr>
                  </a:outerShdw>
                </a:effectLst>
                <a:latin typeface="Segoe UI"/>
                <a:cs typeface="Segoe UI"/>
              </a:rPr>
              <a:t> </a:t>
            </a:r>
            <a:endParaRPr lang="en-US" sz="2000" b="1" dirty="0">
              <a:effectLst>
                <a:outerShdw blurRad="50800" dist="38100" algn="l" rotWithShape="0">
                  <a:schemeClr val="bg1">
                    <a:alpha val="40000"/>
                  </a:schemeClr>
                </a:outerShdw>
              </a:effectLst>
              <a:latin typeface="Segoe UI"/>
              <a:cs typeface="Segoe UI"/>
            </a:endParaRPr>
          </a:p>
        </p:txBody>
      </p:sp>
    </p:spTree>
    <p:extLst>
      <p:ext uri="{BB962C8B-B14F-4D97-AF65-F5344CB8AC3E}">
        <p14:creationId xmlns:p14="http://schemas.microsoft.com/office/powerpoint/2010/main" val="3350600093"/>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483234"/>
          </a:xfrm>
          <a:custGeom>
            <a:avLst/>
            <a:gdLst/>
            <a:ahLst/>
            <a:cxnLst/>
            <a:rect l="l" t="t" r="r" b="b"/>
            <a:pathLst>
              <a:path w="12192000" h="483234">
                <a:moveTo>
                  <a:pt x="0" y="483108"/>
                </a:moveTo>
                <a:lnTo>
                  <a:pt x="12192000" y="483108"/>
                </a:lnTo>
                <a:lnTo>
                  <a:pt x="12192000" y="0"/>
                </a:lnTo>
                <a:lnTo>
                  <a:pt x="0" y="0"/>
                </a:lnTo>
                <a:lnTo>
                  <a:pt x="0" y="483108"/>
                </a:lnTo>
                <a:close/>
              </a:path>
            </a:pathLst>
          </a:custGeom>
          <a:solidFill>
            <a:srgbClr val="0E406A"/>
          </a:solidFill>
        </p:spPr>
        <p:txBody>
          <a:bodyPr wrap="square" lIns="0" tIns="0" rIns="0" bIns="0" rtlCol="0"/>
          <a:lstStyle/>
          <a:p>
            <a:endParaRPr dirty="0"/>
          </a:p>
        </p:txBody>
      </p:sp>
      <p:sp>
        <p:nvSpPr>
          <p:cNvPr id="3" name="object 3"/>
          <p:cNvSpPr/>
          <p:nvPr/>
        </p:nvSpPr>
        <p:spPr>
          <a:xfrm>
            <a:off x="-890" y="1511300"/>
            <a:ext cx="12192000" cy="5346700"/>
          </a:xfrm>
          <a:custGeom>
            <a:avLst/>
            <a:gdLst/>
            <a:ahLst/>
            <a:cxnLst/>
            <a:rect l="l" t="t" r="r" b="b"/>
            <a:pathLst>
              <a:path w="12192000" h="5346700">
                <a:moveTo>
                  <a:pt x="0" y="5346192"/>
                </a:moveTo>
                <a:lnTo>
                  <a:pt x="12192000" y="5346192"/>
                </a:lnTo>
                <a:lnTo>
                  <a:pt x="12192000" y="0"/>
                </a:lnTo>
                <a:lnTo>
                  <a:pt x="0" y="0"/>
                </a:lnTo>
                <a:lnTo>
                  <a:pt x="0" y="5346192"/>
                </a:lnTo>
                <a:close/>
              </a:path>
            </a:pathLst>
          </a:custGeom>
          <a:solidFill>
            <a:srgbClr val="0E406A"/>
          </a:solidFill>
        </p:spPr>
        <p:txBody>
          <a:bodyPr wrap="square" lIns="0" tIns="0" rIns="0" bIns="0" rtlCol="0"/>
          <a:lstStyle/>
          <a:p>
            <a:endParaRPr dirty="0"/>
          </a:p>
        </p:txBody>
      </p:sp>
      <p:sp>
        <p:nvSpPr>
          <p:cNvPr id="7" name="object 7"/>
          <p:cNvSpPr txBox="1"/>
          <p:nvPr/>
        </p:nvSpPr>
        <p:spPr>
          <a:xfrm>
            <a:off x="551097" y="1676429"/>
            <a:ext cx="4086031" cy="3770263"/>
          </a:xfrm>
          <a:prstGeom prst="rect">
            <a:avLst/>
          </a:prstGeom>
        </p:spPr>
        <p:txBody>
          <a:bodyPr vert="horz" wrap="square" lIns="0" tIns="0" rIns="0" bIns="0" rtlCol="0">
            <a:spAutoFit/>
          </a:bodyPr>
          <a:lstStyle/>
          <a:p>
            <a:pPr marL="12700" algn="ctr">
              <a:lnSpc>
                <a:spcPct val="100000"/>
              </a:lnSpc>
            </a:pPr>
            <a:r>
              <a:rPr lang="en-US" sz="12500" b="1" dirty="0">
                <a:solidFill>
                  <a:srgbClr val="FFFFFF"/>
                </a:solidFill>
                <a:effectLst>
                  <a:outerShdw blurRad="50800" dist="38100" algn="l" rotWithShape="0">
                    <a:schemeClr val="bg1">
                      <a:alpha val="40000"/>
                    </a:schemeClr>
                  </a:outerShdw>
                </a:effectLst>
                <a:latin typeface="Segoe UI"/>
                <a:cs typeface="Segoe UI"/>
              </a:rPr>
              <a:t>20</a:t>
            </a:r>
          </a:p>
          <a:p>
            <a:pPr marL="1905" algn="ctr">
              <a:lnSpc>
                <a:spcPct val="100000"/>
              </a:lnSpc>
              <a:tabLst>
                <a:tab pos="2110740" algn="l"/>
                <a:tab pos="2874645" algn="l"/>
              </a:tabLst>
            </a:pPr>
            <a:r>
              <a:rPr lang="en-US" sz="2800" spc="-5" dirty="0">
                <a:solidFill>
                  <a:srgbClr val="FFFFFF"/>
                </a:solidFill>
                <a:latin typeface="Segoe UI"/>
                <a:cs typeface="Segoe UI"/>
              </a:rPr>
              <a:t>NEW AGENCY QSPs </a:t>
            </a:r>
          </a:p>
          <a:p>
            <a:pPr marL="1905" algn="ctr">
              <a:lnSpc>
                <a:spcPct val="100000"/>
              </a:lnSpc>
              <a:tabLst>
                <a:tab pos="2110740" algn="l"/>
                <a:tab pos="2874645" algn="l"/>
              </a:tabLst>
            </a:pPr>
            <a:r>
              <a:rPr lang="en-US" sz="2800" spc="-5" dirty="0">
                <a:solidFill>
                  <a:srgbClr val="FFFFFF"/>
                </a:solidFill>
                <a:latin typeface="Segoe UI"/>
                <a:cs typeface="Segoe UI"/>
              </a:rPr>
              <a:t>ENROLLED IN </a:t>
            </a:r>
            <a:r>
              <a:rPr lang="en-US" sz="2800" b="1" spc="-5" dirty="0">
                <a:solidFill>
                  <a:srgbClr val="FFFFFF"/>
                </a:solidFill>
                <a:latin typeface="Segoe UI"/>
                <a:cs typeface="Segoe UI"/>
              </a:rPr>
              <a:t>QUARTER 3 </a:t>
            </a:r>
            <a:r>
              <a:rPr lang="en-US" sz="2800" spc="-5" dirty="0">
                <a:solidFill>
                  <a:srgbClr val="FFFFFF"/>
                </a:solidFill>
                <a:latin typeface="Segoe UI"/>
                <a:cs typeface="Segoe UI"/>
              </a:rPr>
              <a:t>OF </a:t>
            </a:r>
            <a:r>
              <a:rPr lang="en-US" sz="2800" b="1" spc="-5" dirty="0">
                <a:solidFill>
                  <a:srgbClr val="FFFFFF"/>
                </a:solidFill>
                <a:effectLst>
                  <a:outerShdw blurRad="50800" dist="38100" algn="l" rotWithShape="0">
                    <a:schemeClr val="bg1">
                      <a:alpha val="40000"/>
                    </a:schemeClr>
                  </a:outerShdw>
                </a:effectLst>
                <a:latin typeface="Segoe UI"/>
                <a:cs typeface="Segoe UI"/>
              </a:rPr>
              <a:t>2025</a:t>
            </a:r>
            <a:endParaRPr lang="en-US" sz="2800" b="1" dirty="0">
              <a:effectLst>
                <a:outerShdw blurRad="50800" dist="38100" algn="l" rotWithShape="0">
                  <a:schemeClr val="bg1">
                    <a:alpha val="40000"/>
                  </a:schemeClr>
                </a:outerShdw>
              </a:effectLst>
              <a:latin typeface="Segoe UI"/>
              <a:cs typeface="Segoe UI"/>
            </a:endParaRPr>
          </a:p>
          <a:p>
            <a:pPr marL="12700" algn="ctr">
              <a:lnSpc>
                <a:spcPct val="100000"/>
              </a:lnSpc>
            </a:pPr>
            <a:endParaRPr lang="en-US" sz="3600" dirty="0">
              <a:effectLst>
                <a:outerShdw blurRad="50800" dist="38100" algn="l" rotWithShape="0">
                  <a:schemeClr val="bg1">
                    <a:alpha val="40000"/>
                  </a:schemeClr>
                </a:outerShdw>
              </a:effectLst>
              <a:latin typeface="Segoe UI"/>
              <a:cs typeface="Segoe UI"/>
            </a:endParaRPr>
          </a:p>
        </p:txBody>
      </p:sp>
      <p:sp>
        <p:nvSpPr>
          <p:cNvPr id="9" name="object 9"/>
          <p:cNvSpPr/>
          <p:nvPr/>
        </p:nvSpPr>
        <p:spPr>
          <a:xfrm>
            <a:off x="0" y="117983"/>
            <a:ext cx="12192000" cy="1779030"/>
          </a:xfrm>
          <a:custGeom>
            <a:avLst/>
            <a:gdLst/>
            <a:ahLst/>
            <a:cxnLst/>
            <a:rect l="l" t="t" r="r" b="b"/>
            <a:pathLst>
              <a:path w="12192000" h="1028700">
                <a:moveTo>
                  <a:pt x="0" y="1028700"/>
                </a:moveTo>
                <a:lnTo>
                  <a:pt x="12192000" y="1028700"/>
                </a:lnTo>
                <a:lnTo>
                  <a:pt x="12192000" y="0"/>
                </a:lnTo>
                <a:lnTo>
                  <a:pt x="0" y="0"/>
                </a:lnTo>
                <a:lnTo>
                  <a:pt x="0" y="1028700"/>
                </a:lnTo>
                <a:close/>
              </a:path>
            </a:pathLst>
          </a:custGeom>
          <a:solidFill>
            <a:srgbClr val="FFFFFF"/>
          </a:solidFill>
        </p:spPr>
        <p:txBody>
          <a:bodyPr wrap="square" lIns="0" tIns="0" rIns="0" bIns="0" rtlCol="0"/>
          <a:lstStyle/>
          <a:p>
            <a:endParaRPr dirty="0"/>
          </a:p>
        </p:txBody>
      </p:sp>
      <p:sp>
        <p:nvSpPr>
          <p:cNvPr id="10" name="object 10"/>
          <p:cNvSpPr txBox="1">
            <a:spLocks noGrp="1"/>
          </p:cNvSpPr>
          <p:nvPr>
            <p:ph type="title"/>
          </p:nvPr>
        </p:nvSpPr>
        <p:spPr>
          <a:xfrm>
            <a:off x="413130" y="374198"/>
            <a:ext cx="11363960" cy="1231106"/>
          </a:xfrm>
          <a:prstGeom prst="rect">
            <a:avLst/>
          </a:prstGeom>
        </p:spPr>
        <p:txBody>
          <a:bodyPr vert="horz" wrap="square" lIns="0" tIns="0" rIns="0" bIns="0" rtlCol="0">
            <a:spAutoFit/>
          </a:bodyPr>
          <a:lstStyle/>
          <a:p>
            <a:pPr marL="12700" algn="ctr">
              <a:lnSpc>
                <a:spcPct val="100000"/>
              </a:lnSpc>
            </a:pPr>
            <a:r>
              <a:rPr lang="en-US" b="1" dirty="0">
                <a:solidFill>
                  <a:srgbClr val="0E406A"/>
                </a:solidFill>
                <a:latin typeface="Segoe UI Semibold" panose="020B0702040204020203" pitchFamily="34" charset="0"/>
                <a:cs typeface="Segoe UI Semibold" panose="020B0702040204020203" pitchFamily="34" charset="0"/>
              </a:rPr>
              <a:t>HCBS agency</a:t>
            </a:r>
            <a:br>
              <a:rPr lang="en-US" b="1" dirty="0">
                <a:solidFill>
                  <a:srgbClr val="0E406A"/>
                </a:solidFill>
                <a:latin typeface="Segoe UI Semibold" panose="020B0702040204020203" pitchFamily="34" charset="0"/>
                <a:cs typeface="Segoe UI Semibold" panose="020B0702040204020203" pitchFamily="34" charset="0"/>
              </a:rPr>
            </a:br>
            <a:r>
              <a:rPr lang="en-US" b="1" dirty="0">
                <a:solidFill>
                  <a:srgbClr val="0E406A"/>
                </a:solidFill>
                <a:latin typeface="Segoe UI Semibold" panose="020B0702040204020203" pitchFamily="34" charset="0"/>
                <a:cs typeface="Segoe UI Semibold" panose="020B0702040204020203" pitchFamily="34" charset="0"/>
              </a:rPr>
              <a:t>Qualified service providers (QSP)</a:t>
            </a:r>
            <a:endParaRPr b="1" dirty="0">
              <a:latin typeface="Segoe UI Semibold" panose="020B0702040204020203" pitchFamily="34" charset="0"/>
              <a:cs typeface="Segoe UI Semibold" panose="020B0702040204020203" pitchFamily="34" charset="0"/>
            </a:endParaRPr>
          </a:p>
        </p:txBody>
      </p:sp>
      <p:sp>
        <p:nvSpPr>
          <p:cNvPr id="11" name="object 11"/>
          <p:cNvSpPr txBox="1"/>
          <p:nvPr/>
        </p:nvSpPr>
        <p:spPr>
          <a:xfrm>
            <a:off x="5784074" y="1714771"/>
            <a:ext cx="5779007" cy="3524042"/>
          </a:xfrm>
          <a:prstGeom prst="rect">
            <a:avLst/>
          </a:prstGeom>
        </p:spPr>
        <p:txBody>
          <a:bodyPr vert="horz" wrap="square" lIns="0" tIns="0" rIns="0" bIns="0" rtlCol="0">
            <a:spAutoFit/>
          </a:bodyPr>
          <a:lstStyle/>
          <a:p>
            <a:pPr marL="12700" algn="ctr">
              <a:lnSpc>
                <a:spcPct val="100000"/>
              </a:lnSpc>
            </a:pPr>
            <a:r>
              <a:rPr lang="en-US" sz="12500" b="1" dirty="0">
                <a:solidFill>
                  <a:srgbClr val="FFFFFF"/>
                </a:solidFill>
                <a:effectLst>
                  <a:outerShdw blurRad="50800" dist="38100" algn="l" rotWithShape="0">
                    <a:schemeClr val="bg1">
                      <a:alpha val="40000"/>
                    </a:schemeClr>
                  </a:outerShdw>
                </a:effectLst>
                <a:latin typeface="Segoe UI"/>
                <a:cs typeface="Segoe UI"/>
              </a:rPr>
              <a:t>229</a:t>
            </a:r>
          </a:p>
          <a:p>
            <a:pPr marL="12700" algn="ctr">
              <a:lnSpc>
                <a:spcPct val="100000"/>
              </a:lnSpc>
            </a:pPr>
            <a:r>
              <a:rPr lang="en-US" sz="2800" spc="-5" dirty="0">
                <a:solidFill>
                  <a:srgbClr val="FFFFFF"/>
                </a:solidFill>
                <a:latin typeface="Segoe UI"/>
                <a:cs typeface="Segoe UI"/>
              </a:rPr>
              <a:t>TOTAL ENROLLED AGENCY QSPs IN </a:t>
            </a:r>
            <a:r>
              <a:rPr lang="en-US" sz="2800" b="1" spc="-5" dirty="0">
                <a:solidFill>
                  <a:srgbClr val="FFFFFF"/>
                </a:solidFill>
                <a:latin typeface="Segoe UI"/>
                <a:cs typeface="Segoe UI"/>
              </a:rPr>
              <a:t>QUARTER 3</a:t>
            </a:r>
            <a:r>
              <a:rPr lang="en-US" sz="2800" spc="-5" dirty="0">
                <a:solidFill>
                  <a:srgbClr val="FFFFFF"/>
                </a:solidFill>
                <a:latin typeface="Segoe UI"/>
                <a:cs typeface="Segoe UI"/>
              </a:rPr>
              <a:t> OF </a:t>
            </a:r>
            <a:r>
              <a:rPr lang="en-US" sz="2800" b="1" spc="-5" dirty="0">
                <a:solidFill>
                  <a:srgbClr val="FFFFFF"/>
                </a:solidFill>
                <a:latin typeface="Segoe UI"/>
                <a:cs typeface="Segoe UI"/>
              </a:rPr>
              <a:t>2025</a:t>
            </a:r>
            <a:endParaRPr lang="en-US" sz="2800" spc="-5" dirty="0">
              <a:solidFill>
                <a:srgbClr val="FFFFFF"/>
              </a:solidFill>
              <a:latin typeface="Segoe UI"/>
              <a:cs typeface="Segoe UI"/>
            </a:endParaRPr>
          </a:p>
          <a:p>
            <a:pPr marL="1905" algn="ctr">
              <a:lnSpc>
                <a:spcPct val="100000"/>
              </a:lnSpc>
              <a:tabLst>
                <a:tab pos="2110740" algn="l"/>
                <a:tab pos="2874645" algn="l"/>
              </a:tabLst>
            </a:pPr>
            <a:endParaRPr lang="en-US" sz="2400" spc="-5" dirty="0">
              <a:solidFill>
                <a:srgbClr val="FFFFFF"/>
              </a:solidFill>
              <a:latin typeface="Segoe UI"/>
              <a:cs typeface="Segoe UI"/>
            </a:endParaRPr>
          </a:p>
          <a:p>
            <a:pPr marL="1905" algn="ctr">
              <a:lnSpc>
                <a:spcPct val="100000"/>
              </a:lnSpc>
              <a:tabLst>
                <a:tab pos="2110740" algn="l"/>
                <a:tab pos="2874645" algn="l"/>
              </a:tabLst>
            </a:pPr>
            <a:endParaRPr lang="en-US" sz="2400" spc="-5" dirty="0">
              <a:solidFill>
                <a:srgbClr val="FFFFFF"/>
              </a:solidFill>
              <a:latin typeface="Segoe UI"/>
              <a:cs typeface="Segoe UI"/>
            </a:endParaRPr>
          </a:p>
        </p:txBody>
      </p:sp>
      <p:sp>
        <p:nvSpPr>
          <p:cNvPr id="16" name="object 20">
            <a:extLst>
              <a:ext uri="{FF2B5EF4-FFF2-40B4-BE49-F238E27FC236}">
                <a16:creationId xmlns:a16="http://schemas.microsoft.com/office/drawing/2014/main" id="{5882F92F-8BCB-4526-BB6E-F47CEE3BA152}"/>
              </a:ext>
            </a:extLst>
          </p:cNvPr>
          <p:cNvSpPr/>
          <p:nvPr/>
        </p:nvSpPr>
        <p:spPr>
          <a:xfrm>
            <a:off x="10684764" y="5753100"/>
            <a:ext cx="1190243" cy="920495"/>
          </a:xfrm>
          <a:prstGeom prst="rect">
            <a:avLst/>
          </a:prstGeom>
          <a:blipFill>
            <a:blip r:embed="rId3" cstate="print"/>
            <a:stretch>
              <a:fillRect/>
            </a:stretch>
          </a:blipFill>
        </p:spPr>
        <p:txBody>
          <a:bodyPr wrap="square" lIns="0" tIns="0" rIns="0" bIns="0" rtlCol="0"/>
          <a:lstStyle/>
          <a:p>
            <a:endParaRPr dirty="0"/>
          </a:p>
        </p:txBody>
      </p:sp>
      <p:sp>
        <p:nvSpPr>
          <p:cNvPr id="19" name="Slide Number Placeholder 18">
            <a:extLst>
              <a:ext uri="{FF2B5EF4-FFF2-40B4-BE49-F238E27FC236}">
                <a16:creationId xmlns:a16="http://schemas.microsoft.com/office/drawing/2014/main" id="{81B2A886-E495-4088-AB80-C3CE0A9A90E1}"/>
              </a:ext>
            </a:extLst>
          </p:cNvPr>
          <p:cNvSpPr>
            <a:spLocks noGrp="1"/>
          </p:cNvSpPr>
          <p:nvPr>
            <p:ph type="sldNum" sz="quarter" idx="12"/>
          </p:nvPr>
        </p:nvSpPr>
        <p:spPr>
          <a:xfrm>
            <a:off x="127285" y="6374892"/>
            <a:ext cx="946264" cy="365125"/>
          </a:xfrm>
        </p:spPr>
        <p:txBody>
          <a:bodyPr/>
          <a:lstStyle/>
          <a:p>
            <a:fld id="{0FCA88E0-223F-4F1D-9639-D4C3F71D5289}" type="slidenum">
              <a:rPr lang="en-US" smtClean="0"/>
              <a:t>11</a:t>
            </a:fld>
            <a:endParaRPr lang="en-US" dirty="0"/>
          </a:p>
        </p:txBody>
      </p:sp>
      <p:sp>
        <p:nvSpPr>
          <p:cNvPr id="12" name="object 11">
            <a:extLst>
              <a:ext uri="{FF2B5EF4-FFF2-40B4-BE49-F238E27FC236}">
                <a16:creationId xmlns:a16="http://schemas.microsoft.com/office/drawing/2014/main" id="{96005104-E94D-4E12-8BE1-3E4F63D0B27F}"/>
              </a:ext>
            </a:extLst>
          </p:cNvPr>
          <p:cNvSpPr txBox="1"/>
          <p:nvPr/>
        </p:nvSpPr>
        <p:spPr>
          <a:xfrm>
            <a:off x="862352" y="5295239"/>
            <a:ext cx="3401738" cy="1231106"/>
          </a:xfrm>
          <a:prstGeom prst="rect">
            <a:avLst/>
          </a:prstGeom>
        </p:spPr>
        <p:txBody>
          <a:bodyPr vert="horz" wrap="square" lIns="0" tIns="0" rIns="0" bIns="0" rtlCol="0">
            <a:spAutoFit/>
          </a:bodyPr>
          <a:lstStyle/>
          <a:p>
            <a:pPr marL="1905" algn="ctr">
              <a:lnSpc>
                <a:spcPct val="100000"/>
              </a:lnSpc>
              <a:tabLst>
                <a:tab pos="2110740" algn="l"/>
                <a:tab pos="2874645" algn="l"/>
              </a:tabLst>
            </a:pPr>
            <a:r>
              <a:rPr lang="en-US" sz="2000" u="sng" spc="-5" dirty="0">
                <a:solidFill>
                  <a:srgbClr val="FFFFFF"/>
                </a:solidFill>
                <a:effectLst>
                  <a:outerShdw blurRad="50800" dist="38100" algn="l" rotWithShape="0">
                    <a:schemeClr val="bg1">
                      <a:alpha val="40000"/>
                    </a:schemeClr>
                  </a:outerShdw>
                </a:effectLst>
                <a:latin typeface="Segoe UI"/>
                <a:cs typeface="Segoe UI"/>
              </a:rPr>
              <a:t>ANNUAL COMPARISON DATA</a:t>
            </a:r>
          </a:p>
          <a:p>
            <a:pPr marL="1905" algn="ctr">
              <a:lnSpc>
                <a:spcPct val="100000"/>
              </a:lnSpc>
              <a:tabLst>
                <a:tab pos="2110740" algn="l"/>
                <a:tab pos="2874645" algn="l"/>
              </a:tabLst>
            </a:pPr>
            <a:r>
              <a:rPr lang="en-US" sz="2000" spc="-5" dirty="0">
                <a:solidFill>
                  <a:srgbClr val="FFFFFF"/>
                </a:solidFill>
                <a:effectLst>
                  <a:outerShdw blurRad="50800" dist="38100" algn="l" rotWithShape="0">
                    <a:schemeClr val="bg1">
                      <a:alpha val="40000"/>
                    </a:schemeClr>
                  </a:outerShdw>
                </a:effectLst>
                <a:latin typeface="Segoe UI"/>
                <a:cs typeface="Segoe UI"/>
              </a:rPr>
              <a:t>2024 - </a:t>
            </a:r>
            <a:r>
              <a:rPr lang="en-US" sz="2000" b="1" spc="-5" dirty="0">
                <a:solidFill>
                  <a:srgbClr val="FFFFFF"/>
                </a:solidFill>
                <a:effectLst>
                  <a:outerShdw blurRad="50800" dist="38100" algn="l" rotWithShape="0">
                    <a:schemeClr val="bg1">
                      <a:alpha val="40000"/>
                    </a:schemeClr>
                  </a:outerShdw>
                </a:effectLst>
                <a:latin typeface="Segoe UI"/>
                <a:cs typeface="Segoe UI"/>
              </a:rPr>
              <a:t>45</a:t>
            </a:r>
            <a:endParaRPr lang="en-US" sz="2000" spc="-5" dirty="0">
              <a:solidFill>
                <a:srgbClr val="FFFFFF"/>
              </a:solidFill>
              <a:effectLst>
                <a:outerShdw blurRad="50800" dist="38100" algn="l" rotWithShape="0">
                  <a:schemeClr val="bg1">
                    <a:alpha val="40000"/>
                  </a:schemeClr>
                </a:outerShdw>
              </a:effectLst>
              <a:latin typeface="Segoe UI"/>
              <a:cs typeface="Segoe UI"/>
            </a:endParaRPr>
          </a:p>
          <a:p>
            <a:pPr marL="1905" algn="ctr">
              <a:lnSpc>
                <a:spcPct val="100000"/>
              </a:lnSpc>
              <a:tabLst>
                <a:tab pos="2110740" algn="l"/>
                <a:tab pos="2874645" algn="l"/>
              </a:tabLst>
            </a:pPr>
            <a:r>
              <a:rPr lang="en-US" sz="2000" spc="-5" dirty="0">
                <a:solidFill>
                  <a:srgbClr val="FFFFFF"/>
                </a:solidFill>
                <a:effectLst>
                  <a:outerShdw blurRad="50800" dist="38100" algn="l" rotWithShape="0">
                    <a:schemeClr val="bg1">
                      <a:alpha val="40000"/>
                    </a:schemeClr>
                  </a:outerShdw>
                </a:effectLst>
                <a:latin typeface="Segoe UI"/>
                <a:cs typeface="Segoe UI"/>
              </a:rPr>
              <a:t>2023 – </a:t>
            </a:r>
            <a:r>
              <a:rPr lang="en-US" sz="2000" b="1" spc="-5" dirty="0">
                <a:solidFill>
                  <a:srgbClr val="FFFFFF"/>
                </a:solidFill>
                <a:effectLst>
                  <a:outerShdw blurRad="50800" dist="38100" algn="l" rotWithShape="0">
                    <a:schemeClr val="bg1">
                      <a:alpha val="40000"/>
                    </a:schemeClr>
                  </a:outerShdw>
                </a:effectLst>
                <a:latin typeface="Segoe UI"/>
                <a:cs typeface="Segoe UI"/>
              </a:rPr>
              <a:t>34</a:t>
            </a:r>
          </a:p>
          <a:p>
            <a:pPr marL="1905" algn="ctr">
              <a:lnSpc>
                <a:spcPct val="100000"/>
              </a:lnSpc>
              <a:tabLst>
                <a:tab pos="2110740" algn="l"/>
                <a:tab pos="2874645" algn="l"/>
              </a:tabLst>
            </a:pPr>
            <a:r>
              <a:rPr lang="en-US" sz="2000" spc="-5" dirty="0">
                <a:solidFill>
                  <a:srgbClr val="FFFFFF"/>
                </a:solidFill>
                <a:effectLst>
                  <a:outerShdw blurRad="50800" dist="38100" algn="l" rotWithShape="0">
                    <a:schemeClr val="bg1">
                      <a:alpha val="40000"/>
                    </a:schemeClr>
                  </a:outerShdw>
                </a:effectLst>
                <a:latin typeface="Segoe UI"/>
                <a:cs typeface="Segoe UI"/>
              </a:rPr>
              <a:t>2022 – </a:t>
            </a:r>
            <a:r>
              <a:rPr lang="en-US" sz="2000" b="1" spc="-5" dirty="0">
                <a:solidFill>
                  <a:srgbClr val="FFFFFF"/>
                </a:solidFill>
                <a:effectLst>
                  <a:outerShdw blurRad="50800" dist="38100" algn="l" rotWithShape="0">
                    <a:schemeClr val="bg1">
                      <a:alpha val="40000"/>
                    </a:schemeClr>
                  </a:outerShdw>
                </a:effectLst>
                <a:latin typeface="Segoe UI"/>
                <a:cs typeface="Segoe UI"/>
              </a:rPr>
              <a:t>11</a:t>
            </a:r>
            <a:endParaRPr sz="2000" dirty="0">
              <a:effectLst>
                <a:outerShdw blurRad="50800" dist="38100" algn="l" rotWithShape="0">
                  <a:schemeClr val="bg1">
                    <a:alpha val="40000"/>
                  </a:schemeClr>
                </a:outerShdw>
              </a:effectLst>
              <a:latin typeface="Segoe UI"/>
              <a:cs typeface="Segoe UI"/>
            </a:endParaRPr>
          </a:p>
        </p:txBody>
      </p:sp>
      <p:sp>
        <p:nvSpPr>
          <p:cNvPr id="4" name="TextBox 3">
            <a:extLst>
              <a:ext uri="{FF2B5EF4-FFF2-40B4-BE49-F238E27FC236}">
                <a16:creationId xmlns:a16="http://schemas.microsoft.com/office/drawing/2014/main" id="{E7FB7767-9838-A0D6-2B4F-1B38E7CF04B8}"/>
              </a:ext>
            </a:extLst>
          </p:cNvPr>
          <p:cNvSpPr txBox="1"/>
          <p:nvPr/>
        </p:nvSpPr>
        <p:spPr>
          <a:xfrm>
            <a:off x="7554873" y="5446692"/>
            <a:ext cx="2561891" cy="400110"/>
          </a:xfrm>
          <a:prstGeom prst="rect">
            <a:avLst/>
          </a:prstGeom>
          <a:noFill/>
        </p:spPr>
        <p:txBody>
          <a:bodyPr wrap="square" rtlCol="0">
            <a:spAutoFit/>
          </a:bodyPr>
          <a:lstStyle/>
          <a:p>
            <a:pPr marL="1905" marR="0" lvl="0" indent="0" algn="ctr" defTabSz="457200" rtl="0" eaLnBrk="1" fontAlgn="auto" latinLnBrk="0" hangingPunct="1">
              <a:lnSpc>
                <a:spcPct val="100000"/>
              </a:lnSpc>
              <a:spcBef>
                <a:spcPts val="0"/>
              </a:spcBef>
              <a:spcAft>
                <a:spcPts val="0"/>
              </a:spcAft>
              <a:buClrTx/>
              <a:buSzTx/>
              <a:buFontTx/>
              <a:buNone/>
              <a:tabLst>
                <a:tab pos="2110740" algn="l"/>
                <a:tab pos="2874645" algn="l"/>
              </a:tabLst>
              <a:defRPr/>
            </a:pPr>
            <a:r>
              <a:rPr kumimoji="0" lang="en-US" sz="2000" b="0" i="0" u="none" strike="noStrike" kern="1200" cap="none" spc="-5" normalizeH="0" baseline="0" noProof="0" dirty="0">
                <a:ln>
                  <a:noFill/>
                </a:ln>
                <a:solidFill>
                  <a:srgbClr val="FFFFFF"/>
                </a:solidFill>
                <a:effectLst>
                  <a:outerShdw blurRad="50800" dist="38100" algn="l" rotWithShape="0">
                    <a:srgbClr val="2C2C2C">
                      <a:alpha val="40000"/>
                    </a:srgbClr>
                  </a:outerShdw>
                </a:effectLst>
                <a:uLnTx/>
                <a:uFillTx/>
                <a:latin typeface="Segoe UI"/>
                <a:ea typeface="+mn-ea"/>
                <a:cs typeface="Segoe UI"/>
              </a:rPr>
              <a:t> </a:t>
            </a:r>
            <a:endParaRPr kumimoji="0" lang="en-US" sz="2000" b="0" i="0" u="none" strike="noStrike" kern="1200" cap="none" spc="0" normalizeH="0" baseline="0" noProof="0" dirty="0">
              <a:ln>
                <a:noFill/>
              </a:ln>
              <a:solidFill>
                <a:srgbClr val="FFFFFF"/>
              </a:solidFill>
              <a:effectLst>
                <a:outerShdw blurRad="50800" dist="38100" algn="l" rotWithShape="0">
                  <a:srgbClr val="2C2C2C">
                    <a:alpha val="40000"/>
                  </a:srgbClr>
                </a:outerShdw>
              </a:effectLst>
              <a:uLnTx/>
              <a:uFillTx/>
              <a:latin typeface="Segoe UI"/>
              <a:ea typeface="+mn-ea"/>
              <a:cs typeface="Segoe UI"/>
            </a:endParaRPr>
          </a:p>
        </p:txBody>
      </p:sp>
    </p:spTree>
    <p:extLst>
      <p:ext uri="{BB962C8B-B14F-4D97-AF65-F5344CB8AC3E}">
        <p14:creationId xmlns:p14="http://schemas.microsoft.com/office/powerpoint/2010/main" val="716760875"/>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483234"/>
          </a:xfrm>
          <a:custGeom>
            <a:avLst/>
            <a:gdLst/>
            <a:ahLst/>
            <a:cxnLst/>
            <a:rect l="l" t="t" r="r" b="b"/>
            <a:pathLst>
              <a:path w="12192000" h="483234">
                <a:moveTo>
                  <a:pt x="0" y="483108"/>
                </a:moveTo>
                <a:lnTo>
                  <a:pt x="12192000" y="483108"/>
                </a:lnTo>
                <a:lnTo>
                  <a:pt x="12192000" y="0"/>
                </a:lnTo>
                <a:lnTo>
                  <a:pt x="0" y="0"/>
                </a:lnTo>
                <a:lnTo>
                  <a:pt x="0" y="483108"/>
                </a:lnTo>
                <a:close/>
              </a:path>
            </a:pathLst>
          </a:custGeom>
          <a:solidFill>
            <a:srgbClr val="0E406A"/>
          </a:solidFill>
        </p:spPr>
        <p:txBody>
          <a:bodyPr wrap="square" lIns="0" tIns="0" rIns="0" bIns="0" rtlCol="0"/>
          <a:lstStyle/>
          <a:p>
            <a:endParaRPr dirty="0"/>
          </a:p>
        </p:txBody>
      </p:sp>
      <p:sp>
        <p:nvSpPr>
          <p:cNvPr id="3" name="object 3"/>
          <p:cNvSpPr/>
          <p:nvPr/>
        </p:nvSpPr>
        <p:spPr>
          <a:xfrm>
            <a:off x="0" y="1897013"/>
            <a:ext cx="12192000" cy="4990678"/>
          </a:xfrm>
          <a:custGeom>
            <a:avLst/>
            <a:gdLst/>
            <a:ahLst/>
            <a:cxnLst/>
            <a:rect l="l" t="t" r="r" b="b"/>
            <a:pathLst>
              <a:path w="12192000" h="5346700">
                <a:moveTo>
                  <a:pt x="0" y="5346192"/>
                </a:moveTo>
                <a:lnTo>
                  <a:pt x="12192000" y="5346192"/>
                </a:lnTo>
                <a:lnTo>
                  <a:pt x="12192000" y="0"/>
                </a:lnTo>
                <a:lnTo>
                  <a:pt x="0" y="0"/>
                </a:lnTo>
                <a:lnTo>
                  <a:pt x="0" y="5346192"/>
                </a:lnTo>
                <a:close/>
              </a:path>
            </a:pathLst>
          </a:custGeom>
          <a:solidFill>
            <a:srgbClr val="0E406A"/>
          </a:solidFill>
        </p:spPr>
        <p:txBody>
          <a:bodyPr wrap="square" lIns="0" tIns="0" rIns="0" bIns="0" rtlCol="0"/>
          <a:lstStyle/>
          <a:p>
            <a:endParaRPr lang="en-US" dirty="0"/>
          </a:p>
        </p:txBody>
      </p:sp>
      <p:sp>
        <p:nvSpPr>
          <p:cNvPr id="7" name="object 7"/>
          <p:cNvSpPr txBox="1"/>
          <p:nvPr/>
        </p:nvSpPr>
        <p:spPr>
          <a:xfrm>
            <a:off x="1503710" y="2099470"/>
            <a:ext cx="3671404" cy="2200602"/>
          </a:xfrm>
          <a:prstGeom prst="rect">
            <a:avLst/>
          </a:prstGeom>
        </p:spPr>
        <p:txBody>
          <a:bodyPr vert="horz" wrap="square" lIns="0" tIns="0" rIns="0" bIns="0" rtlCol="0">
            <a:spAutoFit/>
          </a:bodyPr>
          <a:lstStyle/>
          <a:p>
            <a:pPr marL="12700" algn="ctr">
              <a:lnSpc>
                <a:spcPct val="100000"/>
              </a:lnSpc>
            </a:pPr>
            <a:r>
              <a:rPr lang="en-US" sz="12500" b="1" dirty="0">
                <a:effectLst>
                  <a:outerShdw blurRad="50800" dist="38100" algn="l" rotWithShape="0">
                    <a:schemeClr val="bg1">
                      <a:alpha val="40000"/>
                    </a:schemeClr>
                  </a:outerShdw>
                </a:effectLst>
                <a:latin typeface="Segoe UI"/>
                <a:cs typeface="Segoe UI"/>
              </a:rPr>
              <a:t>226</a:t>
            </a:r>
          </a:p>
          <a:p>
            <a:pPr marL="12700" algn="ctr">
              <a:lnSpc>
                <a:spcPct val="100000"/>
              </a:lnSpc>
            </a:pPr>
            <a:r>
              <a:rPr lang="en-US" b="1" dirty="0">
                <a:effectLst>
                  <a:outerShdw blurRad="50800" dist="38100" algn="l" rotWithShape="0">
                    <a:schemeClr val="bg1">
                      <a:alpha val="40000"/>
                    </a:schemeClr>
                  </a:outerShdw>
                </a:effectLst>
                <a:latin typeface="Segoe UI"/>
                <a:cs typeface="Segoe UI"/>
              </a:rPr>
              <a:t>AGENCY</a:t>
            </a:r>
            <a:endParaRPr b="1" dirty="0">
              <a:effectLst>
                <a:outerShdw blurRad="50800" dist="38100" algn="l" rotWithShape="0">
                  <a:schemeClr val="bg1">
                    <a:alpha val="40000"/>
                  </a:schemeClr>
                </a:outerShdw>
              </a:effectLst>
              <a:latin typeface="Segoe UI"/>
              <a:cs typeface="Segoe UI"/>
            </a:endParaRPr>
          </a:p>
        </p:txBody>
      </p:sp>
      <p:sp>
        <p:nvSpPr>
          <p:cNvPr id="9" name="object 9"/>
          <p:cNvSpPr/>
          <p:nvPr/>
        </p:nvSpPr>
        <p:spPr>
          <a:xfrm>
            <a:off x="0" y="117983"/>
            <a:ext cx="12192000" cy="1779030"/>
          </a:xfrm>
          <a:custGeom>
            <a:avLst/>
            <a:gdLst/>
            <a:ahLst/>
            <a:cxnLst/>
            <a:rect l="l" t="t" r="r" b="b"/>
            <a:pathLst>
              <a:path w="12192000" h="1028700">
                <a:moveTo>
                  <a:pt x="0" y="1028700"/>
                </a:moveTo>
                <a:lnTo>
                  <a:pt x="12192000" y="1028700"/>
                </a:lnTo>
                <a:lnTo>
                  <a:pt x="12192000" y="0"/>
                </a:lnTo>
                <a:lnTo>
                  <a:pt x="0" y="0"/>
                </a:lnTo>
                <a:lnTo>
                  <a:pt x="0" y="1028700"/>
                </a:lnTo>
                <a:close/>
              </a:path>
            </a:pathLst>
          </a:custGeom>
          <a:solidFill>
            <a:srgbClr val="FFFFFF"/>
          </a:solidFill>
        </p:spPr>
        <p:txBody>
          <a:bodyPr wrap="square" lIns="0" tIns="0" rIns="0" bIns="0" rtlCol="0"/>
          <a:lstStyle/>
          <a:p>
            <a:endParaRPr dirty="0"/>
          </a:p>
        </p:txBody>
      </p:sp>
      <p:sp>
        <p:nvSpPr>
          <p:cNvPr id="10" name="object 10"/>
          <p:cNvSpPr txBox="1">
            <a:spLocks noGrp="1"/>
          </p:cNvSpPr>
          <p:nvPr>
            <p:ph type="title"/>
          </p:nvPr>
        </p:nvSpPr>
        <p:spPr>
          <a:xfrm>
            <a:off x="413130" y="66422"/>
            <a:ext cx="11363960" cy="1846659"/>
          </a:xfrm>
          <a:prstGeom prst="rect">
            <a:avLst/>
          </a:prstGeom>
        </p:spPr>
        <p:txBody>
          <a:bodyPr vert="horz" wrap="square" lIns="0" tIns="0" rIns="0" bIns="0" rtlCol="0">
            <a:spAutoFit/>
          </a:bodyPr>
          <a:lstStyle/>
          <a:p>
            <a:pPr marL="12700" algn="ctr">
              <a:lnSpc>
                <a:spcPct val="100000"/>
              </a:lnSpc>
            </a:pPr>
            <a:r>
              <a:rPr lang="en-US" b="1" dirty="0">
                <a:solidFill>
                  <a:srgbClr val="0E406A"/>
                </a:solidFill>
                <a:latin typeface="Segoe UI Semibold" panose="020B0702040204020203" pitchFamily="34" charset="0"/>
                <a:cs typeface="Segoe UI Semibold" panose="020B0702040204020203" pitchFamily="34" charset="0"/>
              </a:rPr>
              <a:t>Hcbs</a:t>
            </a:r>
            <a:br>
              <a:rPr lang="en-US" b="1" dirty="0">
                <a:solidFill>
                  <a:srgbClr val="0E406A"/>
                </a:solidFill>
                <a:latin typeface="Segoe UI Semibold" panose="020B0702040204020203" pitchFamily="34" charset="0"/>
                <a:cs typeface="Segoe UI Semibold" panose="020B0702040204020203" pitchFamily="34" charset="0"/>
              </a:rPr>
            </a:br>
            <a:r>
              <a:rPr lang="en-US" b="1" dirty="0">
                <a:solidFill>
                  <a:srgbClr val="0E406A"/>
                </a:solidFill>
                <a:latin typeface="Segoe UI Semibold" panose="020B0702040204020203" pitchFamily="34" charset="0"/>
                <a:cs typeface="Segoe UI Semibold" panose="020B0702040204020203" pitchFamily="34" charset="0"/>
              </a:rPr>
              <a:t>Qualified service providers (qsp) Retention</a:t>
            </a:r>
            <a:endParaRPr b="1" dirty="0">
              <a:latin typeface="Segoe UI Semibold" panose="020B0702040204020203" pitchFamily="34" charset="0"/>
              <a:cs typeface="Segoe UI Semibold" panose="020B0702040204020203" pitchFamily="34" charset="0"/>
            </a:endParaRPr>
          </a:p>
        </p:txBody>
      </p:sp>
      <p:sp>
        <p:nvSpPr>
          <p:cNvPr id="11" name="object 11"/>
          <p:cNvSpPr txBox="1"/>
          <p:nvPr/>
        </p:nvSpPr>
        <p:spPr>
          <a:xfrm>
            <a:off x="1073549" y="5713851"/>
            <a:ext cx="1190243" cy="369332"/>
          </a:xfrm>
          <a:prstGeom prst="rect">
            <a:avLst/>
          </a:prstGeom>
        </p:spPr>
        <p:txBody>
          <a:bodyPr vert="horz" wrap="square" lIns="0" tIns="0" rIns="0" bIns="0" rtlCol="0">
            <a:spAutoFit/>
          </a:bodyPr>
          <a:lstStyle/>
          <a:p>
            <a:pPr marL="1905" algn="ctr">
              <a:lnSpc>
                <a:spcPct val="100000"/>
              </a:lnSpc>
              <a:tabLst>
                <a:tab pos="2110740" algn="l"/>
                <a:tab pos="2874645" algn="l"/>
              </a:tabLst>
            </a:pPr>
            <a:r>
              <a:rPr lang="en-US" sz="2400" spc="-5" dirty="0">
                <a:solidFill>
                  <a:srgbClr val="FFFFFF"/>
                </a:solidFill>
                <a:latin typeface="Segoe UI"/>
                <a:cs typeface="Segoe UI"/>
              </a:rPr>
              <a:t> </a:t>
            </a:r>
          </a:p>
        </p:txBody>
      </p:sp>
      <p:sp>
        <p:nvSpPr>
          <p:cNvPr id="16" name="object 20">
            <a:extLst>
              <a:ext uri="{FF2B5EF4-FFF2-40B4-BE49-F238E27FC236}">
                <a16:creationId xmlns:a16="http://schemas.microsoft.com/office/drawing/2014/main" id="{5882F92F-8BCB-4526-BB6E-F47CEE3BA152}"/>
              </a:ext>
            </a:extLst>
          </p:cNvPr>
          <p:cNvSpPr/>
          <p:nvPr/>
        </p:nvSpPr>
        <p:spPr>
          <a:xfrm>
            <a:off x="10684764" y="5753100"/>
            <a:ext cx="1190243" cy="920495"/>
          </a:xfrm>
          <a:prstGeom prst="rect">
            <a:avLst/>
          </a:prstGeom>
          <a:blipFill>
            <a:blip r:embed="rId3" cstate="print"/>
            <a:stretch>
              <a:fillRect/>
            </a:stretch>
          </a:blipFill>
        </p:spPr>
        <p:txBody>
          <a:bodyPr wrap="square" lIns="0" tIns="0" rIns="0" bIns="0" rtlCol="0"/>
          <a:lstStyle/>
          <a:p>
            <a:endParaRPr dirty="0"/>
          </a:p>
        </p:txBody>
      </p:sp>
      <p:sp>
        <p:nvSpPr>
          <p:cNvPr id="19" name="Slide Number Placeholder 18">
            <a:extLst>
              <a:ext uri="{FF2B5EF4-FFF2-40B4-BE49-F238E27FC236}">
                <a16:creationId xmlns:a16="http://schemas.microsoft.com/office/drawing/2014/main" id="{81B2A886-E495-4088-AB80-C3CE0A9A90E1}"/>
              </a:ext>
            </a:extLst>
          </p:cNvPr>
          <p:cNvSpPr>
            <a:spLocks noGrp="1"/>
          </p:cNvSpPr>
          <p:nvPr>
            <p:ph type="sldNum" sz="quarter" idx="12"/>
          </p:nvPr>
        </p:nvSpPr>
        <p:spPr>
          <a:xfrm>
            <a:off x="127285" y="6374892"/>
            <a:ext cx="946264" cy="365125"/>
          </a:xfrm>
        </p:spPr>
        <p:txBody>
          <a:bodyPr/>
          <a:lstStyle/>
          <a:p>
            <a:fld id="{0FCA88E0-223F-4F1D-9639-D4C3F71D5289}" type="slidenum">
              <a:rPr lang="en-US" smtClean="0"/>
              <a:t>12</a:t>
            </a:fld>
            <a:endParaRPr lang="en-US" dirty="0"/>
          </a:p>
        </p:txBody>
      </p:sp>
      <p:sp>
        <p:nvSpPr>
          <p:cNvPr id="12" name="object 11">
            <a:extLst>
              <a:ext uri="{FF2B5EF4-FFF2-40B4-BE49-F238E27FC236}">
                <a16:creationId xmlns:a16="http://schemas.microsoft.com/office/drawing/2014/main" id="{96005104-E94D-4E12-8BE1-3E4F63D0B27F}"/>
              </a:ext>
            </a:extLst>
          </p:cNvPr>
          <p:cNvSpPr txBox="1"/>
          <p:nvPr/>
        </p:nvSpPr>
        <p:spPr>
          <a:xfrm>
            <a:off x="3173430" y="4960988"/>
            <a:ext cx="5411453" cy="984885"/>
          </a:xfrm>
          <a:prstGeom prst="rect">
            <a:avLst/>
          </a:prstGeom>
        </p:spPr>
        <p:txBody>
          <a:bodyPr vert="horz" wrap="square" lIns="0" tIns="0" rIns="0" bIns="0" rtlCol="0">
            <a:spAutoFit/>
          </a:bodyPr>
          <a:lstStyle/>
          <a:p>
            <a:pPr marL="1905" algn="ctr">
              <a:lnSpc>
                <a:spcPct val="100000"/>
              </a:lnSpc>
              <a:tabLst>
                <a:tab pos="2110740" algn="l"/>
                <a:tab pos="2874645" algn="l"/>
              </a:tabLst>
            </a:pPr>
            <a:r>
              <a:rPr lang="en-US" sz="2800" spc="-5" dirty="0">
                <a:solidFill>
                  <a:srgbClr val="FFFFFF"/>
                </a:solidFill>
                <a:latin typeface="Segoe UI"/>
                <a:cs typeface="Segoe UI"/>
              </a:rPr>
              <a:t>NUMBER OF QSPs RETAINED IN </a:t>
            </a:r>
            <a:r>
              <a:rPr lang="en-US" sz="2800" b="1" spc="-5" dirty="0">
                <a:solidFill>
                  <a:srgbClr val="FFFFFF"/>
                </a:solidFill>
                <a:latin typeface="Segoe UI"/>
                <a:cs typeface="Segoe UI"/>
              </a:rPr>
              <a:t>QUARTER 3 </a:t>
            </a:r>
            <a:r>
              <a:rPr lang="en-US" sz="2800" spc="-5" dirty="0">
                <a:solidFill>
                  <a:srgbClr val="FFFFFF"/>
                </a:solidFill>
                <a:latin typeface="Segoe UI"/>
                <a:cs typeface="Segoe UI"/>
              </a:rPr>
              <a:t>OF </a:t>
            </a:r>
            <a:r>
              <a:rPr lang="en-US" sz="3600" b="1" spc="-5" dirty="0">
                <a:solidFill>
                  <a:srgbClr val="FFFFFF"/>
                </a:solidFill>
                <a:effectLst>
                  <a:outerShdw blurRad="50800" dist="38100" algn="l" rotWithShape="0">
                    <a:schemeClr val="bg1">
                      <a:alpha val="40000"/>
                    </a:schemeClr>
                  </a:outerShdw>
                </a:effectLst>
                <a:latin typeface="Segoe UI"/>
                <a:cs typeface="Segoe UI"/>
              </a:rPr>
              <a:t>2025</a:t>
            </a:r>
            <a:endParaRPr sz="2800" b="1" dirty="0">
              <a:effectLst>
                <a:outerShdw blurRad="50800" dist="38100" algn="l" rotWithShape="0">
                  <a:schemeClr val="bg1">
                    <a:alpha val="40000"/>
                  </a:schemeClr>
                </a:outerShdw>
              </a:effectLst>
              <a:latin typeface="Segoe UI"/>
              <a:cs typeface="Segoe UI"/>
            </a:endParaRPr>
          </a:p>
        </p:txBody>
      </p:sp>
      <p:sp>
        <p:nvSpPr>
          <p:cNvPr id="4" name="object 7">
            <a:extLst>
              <a:ext uri="{FF2B5EF4-FFF2-40B4-BE49-F238E27FC236}">
                <a16:creationId xmlns:a16="http://schemas.microsoft.com/office/drawing/2014/main" id="{0698D8D1-98B4-2A6B-354F-E8A8DBEAA2B0}"/>
              </a:ext>
            </a:extLst>
          </p:cNvPr>
          <p:cNvSpPr txBox="1"/>
          <p:nvPr/>
        </p:nvSpPr>
        <p:spPr>
          <a:xfrm>
            <a:off x="6410109" y="2166371"/>
            <a:ext cx="4202768" cy="2200602"/>
          </a:xfrm>
          <a:prstGeom prst="rect">
            <a:avLst/>
          </a:prstGeom>
        </p:spPr>
        <p:txBody>
          <a:bodyPr vert="horz" wrap="square" lIns="0" tIns="0" rIns="0" bIns="0" rtlCol="0">
            <a:spAutoFit/>
          </a:bodyPr>
          <a:lstStyle/>
          <a:p>
            <a:pPr marL="12700" algn="ctr">
              <a:lnSpc>
                <a:spcPct val="100000"/>
              </a:lnSpc>
            </a:pPr>
            <a:r>
              <a:rPr lang="en-US" sz="12500" b="1" dirty="0">
                <a:effectLst>
                  <a:outerShdw blurRad="50800" dist="38100" algn="l" rotWithShape="0">
                    <a:schemeClr val="bg1">
                      <a:alpha val="40000"/>
                    </a:schemeClr>
                  </a:outerShdw>
                </a:effectLst>
                <a:latin typeface="Segoe UI"/>
                <a:cs typeface="Segoe UI"/>
              </a:rPr>
              <a:t>1,180</a:t>
            </a:r>
          </a:p>
          <a:p>
            <a:pPr marL="12700" algn="ctr">
              <a:lnSpc>
                <a:spcPct val="100000"/>
              </a:lnSpc>
            </a:pPr>
            <a:r>
              <a:rPr lang="en-US" b="1" dirty="0">
                <a:effectLst>
                  <a:outerShdw blurRad="50800" dist="38100" algn="l" rotWithShape="0">
                    <a:schemeClr val="bg1">
                      <a:alpha val="40000"/>
                    </a:schemeClr>
                  </a:outerShdw>
                </a:effectLst>
                <a:latin typeface="Segoe UI"/>
                <a:cs typeface="Segoe UI"/>
              </a:rPr>
              <a:t>INDIVIDUAL</a:t>
            </a:r>
            <a:endParaRPr b="1" dirty="0">
              <a:effectLst>
                <a:outerShdw blurRad="50800" dist="38100" algn="l" rotWithShape="0">
                  <a:schemeClr val="bg1">
                    <a:alpha val="40000"/>
                  </a:schemeClr>
                </a:outerShdw>
              </a:effectLst>
              <a:latin typeface="Segoe UI"/>
              <a:cs typeface="Segoe UI"/>
            </a:endParaRPr>
          </a:p>
        </p:txBody>
      </p:sp>
    </p:spTree>
    <p:extLst>
      <p:ext uri="{BB962C8B-B14F-4D97-AF65-F5344CB8AC3E}">
        <p14:creationId xmlns:p14="http://schemas.microsoft.com/office/powerpoint/2010/main" val="3781817846"/>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483234"/>
          </a:xfrm>
          <a:custGeom>
            <a:avLst/>
            <a:gdLst/>
            <a:ahLst/>
            <a:cxnLst/>
            <a:rect l="l" t="t" r="r" b="b"/>
            <a:pathLst>
              <a:path w="12192000" h="483234">
                <a:moveTo>
                  <a:pt x="0" y="483108"/>
                </a:moveTo>
                <a:lnTo>
                  <a:pt x="12192000" y="483108"/>
                </a:lnTo>
                <a:lnTo>
                  <a:pt x="12192000" y="0"/>
                </a:lnTo>
                <a:lnTo>
                  <a:pt x="0" y="0"/>
                </a:lnTo>
                <a:lnTo>
                  <a:pt x="0" y="483108"/>
                </a:lnTo>
                <a:close/>
              </a:path>
            </a:pathLst>
          </a:custGeom>
          <a:solidFill>
            <a:srgbClr val="0E406A"/>
          </a:solidFill>
        </p:spPr>
        <p:txBody>
          <a:bodyPr wrap="square" lIns="0" tIns="0" rIns="0" bIns="0" rtlCol="0"/>
          <a:lstStyle/>
          <a:p>
            <a:endParaRPr dirty="0"/>
          </a:p>
        </p:txBody>
      </p:sp>
      <p:sp>
        <p:nvSpPr>
          <p:cNvPr id="3" name="object 3"/>
          <p:cNvSpPr/>
          <p:nvPr/>
        </p:nvSpPr>
        <p:spPr>
          <a:xfrm>
            <a:off x="0" y="1523829"/>
            <a:ext cx="12192000" cy="5346700"/>
          </a:xfrm>
          <a:custGeom>
            <a:avLst/>
            <a:gdLst/>
            <a:ahLst/>
            <a:cxnLst/>
            <a:rect l="l" t="t" r="r" b="b"/>
            <a:pathLst>
              <a:path w="12192000" h="5346700">
                <a:moveTo>
                  <a:pt x="0" y="5346192"/>
                </a:moveTo>
                <a:lnTo>
                  <a:pt x="12192000" y="5346192"/>
                </a:lnTo>
                <a:lnTo>
                  <a:pt x="12192000" y="0"/>
                </a:lnTo>
                <a:lnTo>
                  <a:pt x="0" y="0"/>
                </a:lnTo>
                <a:lnTo>
                  <a:pt x="0" y="5346192"/>
                </a:lnTo>
                <a:close/>
              </a:path>
            </a:pathLst>
          </a:custGeom>
          <a:solidFill>
            <a:srgbClr val="0E406A"/>
          </a:solidFill>
        </p:spPr>
        <p:txBody>
          <a:bodyPr wrap="square" lIns="0" tIns="0" rIns="0" bIns="0" rtlCol="0"/>
          <a:lstStyle/>
          <a:p>
            <a:endParaRPr dirty="0"/>
          </a:p>
        </p:txBody>
      </p:sp>
      <p:sp>
        <p:nvSpPr>
          <p:cNvPr id="9" name="object 9"/>
          <p:cNvSpPr/>
          <p:nvPr/>
        </p:nvSpPr>
        <p:spPr>
          <a:xfrm>
            <a:off x="0" y="117983"/>
            <a:ext cx="12192000" cy="1779030"/>
          </a:xfrm>
          <a:custGeom>
            <a:avLst/>
            <a:gdLst/>
            <a:ahLst/>
            <a:cxnLst/>
            <a:rect l="l" t="t" r="r" b="b"/>
            <a:pathLst>
              <a:path w="12192000" h="1028700">
                <a:moveTo>
                  <a:pt x="0" y="1028700"/>
                </a:moveTo>
                <a:lnTo>
                  <a:pt x="12192000" y="1028700"/>
                </a:lnTo>
                <a:lnTo>
                  <a:pt x="12192000" y="0"/>
                </a:lnTo>
                <a:lnTo>
                  <a:pt x="0" y="0"/>
                </a:lnTo>
                <a:lnTo>
                  <a:pt x="0" y="1028700"/>
                </a:lnTo>
                <a:close/>
              </a:path>
            </a:pathLst>
          </a:custGeom>
          <a:solidFill>
            <a:srgbClr val="FFFFFF"/>
          </a:solidFill>
        </p:spPr>
        <p:txBody>
          <a:bodyPr wrap="square" lIns="0" tIns="0" rIns="0" bIns="0" rtlCol="0"/>
          <a:lstStyle/>
          <a:p>
            <a:endParaRPr dirty="0"/>
          </a:p>
        </p:txBody>
      </p:sp>
      <p:sp>
        <p:nvSpPr>
          <p:cNvPr id="10" name="object 10"/>
          <p:cNvSpPr txBox="1">
            <a:spLocks noGrp="1"/>
          </p:cNvSpPr>
          <p:nvPr>
            <p:ph type="title"/>
          </p:nvPr>
        </p:nvSpPr>
        <p:spPr>
          <a:xfrm>
            <a:off x="413130" y="66422"/>
            <a:ext cx="11363960" cy="1846659"/>
          </a:xfrm>
          <a:prstGeom prst="rect">
            <a:avLst/>
          </a:prstGeom>
        </p:spPr>
        <p:txBody>
          <a:bodyPr vert="horz" wrap="square" lIns="0" tIns="0" rIns="0" bIns="0" rtlCol="0">
            <a:spAutoFit/>
          </a:bodyPr>
          <a:lstStyle/>
          <a:p>
            <a:pPr marL="12700" algn="ctr">
              <a:lnSpc>
                <a:spcPct val="100000"/>
              </a:lnSpc>
            </a:pPr>
            <a:r>
              <a:rPr lang="en-US" b="1" dirty="0">
                <a:solidFill>
                  <a:srgbClr val="0E406A"/>
                </a:solidFill>
                <a:latin typeface="Segoe UI Semibold" panose="020B0702040204020203" pitchFamily="34" charset="0"/>
                <a:cs typeface="Segoe UI Semibold" panose="020B0702040204020203" pitchFamily="34" charset="0"/>
              </a:rPr>
              <a:t>Hcbs</a:t>
            </a:r>
            <a:br>
              <a:rPr lang="en-US" b="1" dirty="0">
                <a:solidFill>
                  <a:srgbClr val="0E406A"/>
                </a:solidFill>
                <a:latin typeface="Segoe UI Semibold" panose="020B0702040204020203" pitchFamily="34" charset="0"/>
                <a:cs typeface="Segoe UI Semibold" panose="020B0702040204020203" pitchFamily="34" charset="0"/>
              </a:rPr>
            </a:br>
            <a:r>
              <a:rPr lang="en-US" b="1" dirty="0">
                <a:solidFill>
                  <a:srgbClr val="0E406A"/>
                </a:solidFill>
                <a:latin typeface="Segoe UI Semibold" panose="020B0702040204020203" pitchFamily="34" charset="0"/>
                <a:cs typeface="Segoe UI Semibold" panose="020B0702040204020203" pitchFamily="34" charset="0"/>
              </a:rPr>
              <a:t>Qualified service providers (qsp) </a:t>
            </a:r>
            <a:br>
              <a:rPr lang="en-US" b="1" dirty="0">
                <a:solidFill>
                  <a:srgbClr val="0E406A"/>
                </a:solidFill>
                <a:latin typeface="Segoe UI Semibold" panose="020B0702040204020203" pitchFamily="34" charset="0"/>
                <a:cs typeface="Segoe UI Semibold" panose="020B0702040204020203" pitchFamily="34" charset="0"/>
              </a:rPr>
            </a:br>
            <a:r>
              <a:rPr lang="en-US" b="1" dirty="0">
                <a:solidFill>
                  <a:srgbClr val="0E406A"/>
                </a:solidFill>
                <a:latin typeface="Segoe UI Semibold" panose="020B0702040204020203" pitchFamily="34" charset="0"/>
                <a:cs typeface="Segoe UI Semibold" panose="020B0702040204020203" pitchFamily="34" charset="0"/>
              </a:rPr>
              <a:t>24/7 care</a:t>
            </a:r>
            <a:endParaRPr b="1" dirty="0">
              <a:latin typeface="Segoe UI Semibold" panose="020B0702040204020203" pitchFamily="34" charset="0"/>
              <a:cs typeface="Segoe UI Semibold" panose="020B0702040204020203" pitchFamily="34" charset="0"/>
            </a:endParaRPr>
          </a:p>
        </p:txBody>
      </p:sp>
      <p:sp>
        <p:nvSpPr>
          <p:cNvPr id="16" name="object 20">
            <a:extLst>
              <a:ext uri="{FF2B5EF4-FFF2-40B4-BE49-F238E27FC236}">
                <a16:creationId xmlns:a16="http://schemas.microsoft.com/office/drawing/2014/main" id="{5882F92F-8BCB-4526-BB6E-F47CEE3BA152}"/>
              </a:ext>
            </a:extLst>
          </p:cNvPr>
          <p:cNvSpPr/>
          <p:nvPr/>
        </p:nvSpPr>
        <p:spPr>
          <a:xfrm>
            <a:off x="10684764" y="5753100"/>
            <a:ext cx="1190243" cy="920495"/>
          </a:xfrm>
          <a:prstGeom prst="rect">
            <a:avLst/>
          </a:prstGeom>
          <a:blipFill>
            <a:blip r:embed="rId3" cstate="print"/>
            <a:stretch>
              <a:fillRect/>
            </a:stretch>
          </a:blipFill>
        </p:spPr>
        <p:txBody>
          <a:bodyPr wrap="square" lIns="0" tIns="0" rIns="0" bIns="0" rtlCol="0"/>
          <a:lstStyle/>
          <a:p>
            <a:endParaRPr dirty="0"/>
          </a:p>
        </p:txBody>
      </p:sp>
      <p:sp>
        <p:nvSpPr>
          <p:cNvPr id="19" name="Slide Number Placeholder 18">
            <a:extLst>
              <a:ext uri="{FF2B5EF4-FFF2-40B4-BE49-F238E27FC236}">
                <a16:creationId xmlns:a16="http://schemas.microsoft.com/office/drawing/2014/main" id="{81B2A886-E495-4088-AB80-C3CE0A9A90E1}"/>
              </a:ext>
            </a:extLst>
          </p:cNvPr>
          <p:cNvSpPr>
            <a:spLocks noGrp="1"/>
          </p:cNvSpPr>
          <p:nvPr>
            <p:ph type="sldNum" sz="quarter" idx="12"/>
          </p:nvPr>
        </p:nvSpPr>
        <p:spPr>
          <a:xfrm>
            <a:off x="127285" y="6374892"/>
            <a:ext cx="946264" cy="365125"/>
          </a:xfrm>
        </p:spPr>
        <p:txBody>
          <a:bodyPr/>
          <a:lstStyle/>
          <a:p>
            <a:fld id="{0FCA88E0-223F-4F1D-9639-D4C3F71D5289}" type="slidenum">
              <a:rPr lang="en-US" smtClean="0"/>
              <a:t>13</a:t>
            </a:fld>
            <a:endParaRPr lang="en-US" dirty="0"/>
          </a:p>
        </p:txBody>
      </p:sp>
      <p:sp>
        <p:nvSpPr>
          <p:cNvPr id="18" name="object 7">
            <a:extLst>
              <a:ext uri="{FF2B5EF4-FFF2-40B4-BE49-F238E27FC236}">
                <a16:creationId xmlns:a16="http://schemas.microsoft.com/office/drawing/2014/main" id="{E4013EA8-AA90-4D76-987B-8CFBC08C7BF9}"/>
              </a:ext>
            </a:extLst>
          </p:cNvPr>
          <p:cNvSpPr txBox="1"/>
          <p:nvPr/>
        </p:nvSpPr>
        <p:spPr>
          <a:xfrm>
            <a:off x="3598559" y="2163176"/>
            <a:ext cx="4993101" cy="1600438"/>
          </a:xfrm>
          <a:prstGeom prst="rect">
            <a:avLst/>
          </a:prstGeom>
        </p:spPr>
        <p:txBody>
          <a:bodyPr vert="horz" wrap="square" lIns="0" tIns="0" rIns="0" bIns="0" rtlCol="0">
            <a:spAutoFit/>
          </a:bodyPr>
          <a:lstStyle/>
          <a:p>
            <a:pPr marL="12700" algn="ctr">
              <a:lnSpc>
                <a:spcPct val="100000"/>
              </a:lnSpc>
            </a:pPr>
            <a:r>
              <a:rPr lang="en-US" sz="10400" b="1" dirty="0">
                <a:effectLst>
                  <a:outerShdw dist="38100" algn="l" rotWithShape="0">
                    <a:schemeClr val="accent5">
                      <a:alpha val="40000"/>
                    </a:schemeClr>
                  </a:outerShdw>
                </a:effectLst>
                <a:latin typeface="Segoe UI"/>
                <a:cs typeface="Segoe UI"/>
              </a:rPr>
              <a:t>24</a:t>
            </a:r>
            <a:endParaRPr sz="10400" b="1" dirty="0">
              <a:effectLst>
                <a:outerShdw dist="38100" algn="l" rotWithShape="0">
                  <a:schemeClr val="accent5">
                    <a:alpha val="40000"/>
                  </a:schemeClr>
                </a:outerShdw>
              </a:effectLst>
              <a:latin typeface="Segoe UI"/>
              <a:cs typeface="Segoe UI"/>
            </a:endParaRPr>
          </a:p>
        </p:txBody>
      </p:sp>
      <p:sp>
        <p:nvSpPr>
          <p:cNvPr id="20" name="object 11">
            <a:extLst>
              <a:ext uri="{FF2B5EF4-FFF2-40B4-BE49-F238E27FC236}">
                <a16:creationId xmlns:a16="http://schemas.microsoft.com/office/drawing/2014/main" id="{04710290-95B4-4B8D-BABD-C64FE4AFE161}"/>
              </a:ext>
            </a:extLst>
          </p:cNvPr>
          <p:cNvSpPr txBox="1"/>
          <p:nvPr/>
        </p:nvSpPr>
        <p:spPr>
          <a:xfrm>
            <a:off x="3727428" y="4110108"/>
            <a:ext cx="5037588" cy="1415772"/>
          </a:xfrm>
          <a:prstGeom prst="rect">
            <a:avLst/>
          </a:prstGeom>
        </p:spPr>
        <p:txBody>
          <a:bodyPr vert="horz" wrap="square" lIns="0" tIns="0" rIns="0" bIns="0" rtlCol="0">
            <a:spAutoFit/>
          </a:bodyPr>
          <a:lstStyle/>
          <a:p>
            <a:pPr marL="1905" algn="ctr">
              <a:lnSpc>
                <a:spcPct val="100000"/>
              </a:lnSpc>
              <a:tabLst>
                <a:tab pos="2110740" algn="l"/>
                <a:tab pos="2874645" algn="l"/>
              </a:tabLst>
            </a:pPr>
            <a:r>
              <a:rPr lang="en-US" sz="2800" spc="-5" dirty="0">
                <a:solidFill>
                  <a:srgbClr val="FFFFFF"/>
                </a:solidFill>
                <a:latin typeface="Segoe UI"/>
                <a:cs typeface="Segoe UI"/>
              </a:rPr>
              <a:t>QSP AGENCIES PROVIDING 24/7 CARE IN </a:t>
            </a:r>
            <a:r>
              <a:rPr lang="en-US" sz="2800" b="1" spc="-5" dirty="0">
                <a:solidFill>
                  <a:srgbClr val="FFFFFF"/>
                </a:solidFill>
                <a:latin typeface="Segoe UI"/>
                <a:cs typeface="Segoe UI"/>
              </a:rPr>
              <a:t>QUARTER 3</a:t>
            </a:r>
            <a:r>
              <a:rPr lang="en-US" sz="2800" spc="-5" dirty="0">
                <a:solidFill>
                  <a:srgbClr val="FFFFFF"/>
                </a:solidFill>
                <a:latin typeface="Segoe UI"/>
                <a:cs typeface="Segoe UI"/>
              </a:rPr>
              <a:t> OF </a:t>
            </a:r>
            <a:r>
              <a:rPr lang="en-US" sz="3600" b="1" spc="-5" dirty="0">
                <a:solidFill>
                  <a:srgbClr val="FFFFFF"/>
                </a:solidFill>
                <a:latin typeface="Segoe UI"/>
                <a:cs typeface="Segoe UI"/>
              </a:rPr>
              <a:t>2025</a:t>
            </a:r>
            <a:endParaRPr sz="3600" b="1" dirty="0">
              <a:effectLst>
                <a:outerShdw blurRad="50800" dist="38100" algn="l" rotWithShape="0">
                  <a:schemeClr val="accent2">
                    <a:alpha val="40000"/>
                  </a:schemeClr>
                </a:outerShdw>
              </a:effectLst>
              <a:latin typeface="Segoe UI"/>
              <a:cs typeface="Segoe UI"/>
            </a:endParaRPr>
          </a:p>
        </p:txBody>
      </p:sp>
    </p:spTree>
    <p:extLst>
      <p:ext uri="{BB962C8B-B14F-4D97-AF65-F5344CB8AC3E}">
        <p14:creationId xmlns:p14="http://schemas.microsoft.com/office/powerpoint/2010/main" val="3006144161"/>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483234"/>
          </a:xfrm>
          <a:custGeom>
            <a:avLst/>
            <a:gdLst/>
            <a:ahLst/>
            <a:cxnLst/>
            <a:rect l="l" t="t" r="r" b="b"/>
            <a:pathLst>
              <a:path w="12192000" h="483234">
                <a:moveTo>
                  <a:pt x="0" y="483108"/>
                </a:moveTo>
                <a:lnTo>
                  <a:pt x="12192000" y="483108"/>
                </a:lnTo>
                <a:lnTo>
                  <a:pt x="12192000" y="0"/>
                </a:lnTo>
                <a:lnTo>
                  <a:pt x="0" y="0"/>
                </a:lnTo>
                <a:lnTo>
                  <a:pt x="0" y="483108"/>
                </a:lnTo>
                <a:close/>
              </a:path>
            </a:pathLst>
          </a:custGeom>
          <a:solidFill>
            <a:schemeClr val="tx1"/>
          </a:solidFill>
        </p:spPr>
        <p:txBody>
          <a:bodyPr wrap="square" lIns="0" tIns="0" rIns="0" bIns="0" rtlCol="0"/>
          <a:lstStyle/>
          <a:p>
            <a:endParaRPr dirty="0"/>
          </a:p>
        </p:txBody>
      </p:sp>
      <p:sp>
        <p:nvSpPr>
          <p:cNvPr id="3" name="object 3"/>
          <p:cNvSpPr/>
          <p:nvPr/>
        </p:nvSpPr>
        <p:spPr>
          <a:xfrm>
            <a:off x="0" y="1511300"/>
            <a:ext cx="12192000" cy="5346700"/>
          </a:xfrm>
          <a:custGeom>
            <a:avLst/>
            <a:gdLst/>
            <a:ahLst/>
            <a:cxnLst/>
            <a:rect l="l" t="t" r="r" b="b"/>
            <a:pathLst>
              <a:path w="12192000" h="5346700">
                <a:moveTo>
                  <a:pt x="0" y="5346192"/>
                </a:moveTo>
                <a:lnTo>
                  <a:pt x="12192000" y="5346192"/>
                </a:lnTo>
                <a:lnTo>
                  <a:pt x="12192000" y="0"/>
                </a:lnTo>
                <a:lnTo>
                  <a:pt x="0" y="0"/>
                </a:lnTo>
                <a:lnTo>
                  <a:pt x="0" y="5346192"/>
                </a:lnTo>
                <a:close/>
              </a:path>
            </a:pathLst>
          </a:custGeom>
          <a:solidFill>
            <a:schemeClr val="tx1"/>
          </a:solidFill>
        </p:spPr>
        <p:txBody>
          <a:bodyPr wrap="square" lIns="0" tIns="0" rIns="0" bIns="0" rtlCol="0"/>
          <a:lstStyle/>
          <a:p>
            <a:endParaRPr dirty="0"/>
          </a:p>
        </p:txBody>
      </p:sp>
      <p:sp>
        <p:nvSpPr>
          <p:cNvPr id="9" name="object 9"/>
          <p:cNvSpPr/>
          <p:nvPr/>
        </p:nvSpPr>
        <p:spPr>
          <a:xfrm>
            <a:off x="0" y="117983"/>
            <a:ext cx="12192000" cy="1779030"/>
          </a:xfrm>
          <a:custGeom>
            <a:avLst/>
            <a:gdLst/>
            <a:ahLst/>
            <a:cxnLst/>
            <a:rect l="l" t="t" r="r" b="b"/>
            <a:pathLst>
              <a:path w="12192000" h="1028700">
                <a:moveTo>
                  <a:pt x="0" y="1028700"/>
                </a:moveTo>
                <a:lnTo>
                  <a:pt x="12192000" y="1028700"/>
                </a:lnTo>
                <a:lnTo>
                  <a:pt x="12192000" y="0"/>
                </a:lnTo>
                <a:lnTo>
                  <a:pt x="0" y="0"/>
                </a:lnTo>
                <a:lnTo>
                  <a:pt x="0" y="1028700"/>
                </a:lnTo>
                <a:close/>
              </a:path>
            </a:pathLst>
          </a:custGeom>
          <a:solidFill>
            <a:srgbClr val="0E406A"/>
          </a:solidFill>
          <a:ln>
            <a:noFill/>
          </a:ln>
        </p:spPr>
        <p:txBody>
          <a:bodyPr wrap="square" lIns="0" tIns="0" rIns="0" bIns="0" rtlCol="0"/>
          <a:lstStyle/>
          <a:p>
            <a:endParaRPr dirty="0"/>
          </a:p>
        </p:txBody>
      </p:sp>
      <p:graphicFrame>
        <p:nvGraphicFramePr>
          <p:cNvPr id="6" name="Table 5">
            <a:extLst>
              <a:ext uri="{FF2B5EF4-FFF2-40B4-BE49-F238E27FC236}">
                <a16:creationId xmlns:a16="http://schemas.microsoft.com/office/drawing/2014/main" id="{150B54D1-82B9-F580-33BD-3B12387D1D6A}"/>
              </a:ext>
            </a:extLst>
          </p:cNvPr>
          <p:cNvGraphicFramePr>
            <a:graphicFrameLocks noGrp="1"/>
          </p:cNvGraphicFramePr>
          <p:nvPr/>
        </p:nvGraphicFramePr>
        <p:xfrm>
          <a:off x="8325666" y="2015803"/>
          <a:ext cx="3646880" cy="2945185"/>
        </p:xfrm>
        <a:graphic>
          <a:graphicData uri="http://schemas.openxmlformats.org/drawingml/2006/table">
            <a:tbl>
              <a:tblPr>
                <a:tableStyleId>{5C22544A-7EE6-4342-B048-85BDC9FD1C3A}</a:tableStyleId>
              </a:tblPr>
              <a:tblGrid>
                <a:gridCol w="786255">
                  <a:extLst>
                    <a:ext uri="{9D8B030D-6E8A-4147-A177-3AD203B41FA5}">
                      <a16:colId xmlns:a16="http://schemas.microsoft.com/office/drawing/2014/main" val="1470386782"/>
                    </a:ext>
                  </a:extLst>
                </a:gridCol>
                <a:gridCol w="2860625">
                  <a:extLst>
                    <a:ext uri="{9D8B030D-6E8A-4147-A177-3AD203B41FA5}">
                      <a16:colId xmlns:a16="http://schemas.microsoft.com/office/drawing/2014/main" val="3108732096"/>
                    </a:ext>
                  </a:extLst>
                </a:gridCol>
              </a:tblGrid>
              <a:tr h="371769">
                <a:tc gridSpan="2">
                  <a:txBody>
                    <a:bodyPr/>
                    <a:lstStyle/>
                    <a:p>
                      <a:pPr algn="ctr" fontAlgn="ctr"/>
                      <a:r>
                        <a:rPr lang="en-US" sz="1600" b="1" u="none" strike="noStrike" dirty="0">
                          <a:solidFill>
                            <a:schemeClr val="tx1"/>
                          </a:solidFill>
                          <a:effectLst/>
                          <a:latin typeface="Segoe UI" panose="020B0502040204020203" pitchFamily="34" charset="0"/>
                          <a:cs typeface="Segoe UI" panose="020B0502040204020203" pitchFamily="34" charset="0"/>
                        </a:rPr>
                        <a:t>MAP COLOR LEGEND</a:t>
                      </a:r>
                      <a:endParaRPr lang="en-US" sz="1600" b="1" i="0" u="none" strike="noStrike" dirty="0">
                        <a:solidFill>
                          <a:schemeClr val="tx1"/>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E406A"/>
                    </a:solidFill>
                  </a:tcPr>
                </a:tc>
                <a:tc hMerge="1">
                  <a:txBody>
                    <a:bodyPr/>
                    <a:lstStyle/>
                    <a:p>
                      <a:endParaRPr lang="en-US"/>
                    </a:p>
                  </a:txBody>
                  <a:tcPr/>
                </a:tc>
                <a:extLst>
                  <a:ext uri="{0D108BD9-81ED-4DB2-BD59-A6C34878D82A}">
                    <a16:rowId xmlns:a16="http://schemas.microsoft.com/office/drawing/2014/main" val="171898051"/>
                  </a:ext>
                </a:extLst>
              </a:tr>
              <a:tr h="643354">
                <a:tc>
                  <a:txBody>
                    <a:bodyPr/>
                    <a:lstStyle/>
                    <a:p>
                      <a:pPr algn="l" fontAlgn="ctr"/>
                      <a:r>
                        <a:rPr lang="en-US" sz="1200" u="none" strike="noStrike" dirty="0">
                          <a:solidFill>
                            <a:schemeClr val="tx1"/>
                          </a:solidFill>
                          <a:effectLst/>
                          <a:latin typeface="Segoe UI" panose="020B0502040204020203" pitchFamily="34" charset="0"/>
                          <a:cs typeface="Segoe UI" panose="020B0502040204020203" pitchFamily="34" charset="0"/>
                        </a:rPr>
                        <a:t> </a:t>
                      </a:r>
                      <a:endParaRPr lang="en-US" sz="1200" b="0" i="0" u="none" strike="noStrike" dirty="0">
                        <a:solidFill>
                          <a:schemeClr val="tx1"/>
                        </a:solidFill>
                        <a:effectLst/>
                        <a:latin typeface="Segoe UI" panose="020B0502040204020203" pitchFamily="34" charset="0"/>
                        <a:cs typeface="Segoe UI" panose="020B0502040204020203" pitchFamily="34" charset="0"/>
                      </a:endParaRPr>
                    </a:p>
                  </a:txBody>
                  <a:tcPr marL="0" marR="0" marT="0" marB="0" anchor="ctr">
                    <a:lnT w="12700" cap="flat" cmpd="sng" algn="ctr">
                      <a:solidFill>
                        <a:schemeClr val="tx1"/>
                      </a:solidFill>
                      <a:prstDash val="solid"/>
                      <a:round/>
                      <a:headEnd type="none" w="med" len="med"/>
                      <a:tailEnd type="none" w="med" len="med"/>
                    </a:lnT>
                    <a:solidFill>
                      <a:srgbClr val="FBB753"/>
                    </a:solidFill>
                  </a:tcPr>
                </a:tc>
                <a:tc>
                  <a:txBody>
                    <a:bodyPr/>
                    <a:lstStyle/>
                    <a:p>
                      <a:pPr algn="l" fontAlgn="ctr"/>
                      <a:endParaRPr lang="en-US" sz="800" u="none" strike="noStrike" dirty="0">
                        <a:solidFill>
                          <a:schemeClr val="bg1"/>
                        </a:solidFill>
                        <a:effectLst/>
                        <a:latin typeface="Segoe UI" panose="020B0502040204020203" pitchFamily="34" charset="0"/>
                        <a:cs typeface="Segoe UI" panose="020B0502040204020203" pitchFamily="34" charset="0"/>
                      </a:endParaRPr>
                    </a:p>
                    <a:p>
                      <a:pPr algn="l" fontAlgn="ctr"/>
                      <a:r>
                        <a:rPr lang="en-US" sz="1400" u="none" strike="noStrike" dirty="0">
                          <a:solidFill>
                            <a:schemeClr val="bg1"/>
                          </a:solidFill>
                          <a:effectLst/>
                          <a:latin typeface="Segoe UI" panose="020B0502040204020203" pitchFamily="34" charset="0"/>
                          <a:cs typeface="Segoe UI" panose="020B0502040204020203" pitchFamily="34" charset="0"/>
                        </a:rPr>
                        <a:t> Tribal Reservation or Service Area    </a:t>
                      </a:r>
                      <a:endParaRPr lang="en-US" sz="1200" b="1" i="0" u="none" strike="noStrike" dirty="0">
                        <a:solidFill>
                          <a:schemeClr val="bg1"/>
                        </a:solidFill>
                        <a:effectLst/>
                        <a:latin typeface="Segoe UI" panose="020B0502040204020203" pitchFamily="34" charset="0"/>
                        <a:cs typeface="Segoe UI" panose="020B0502040204020203" pitchFamily="34" charset="0"/>
                      </a:endParaRPr>
                    </a:p>
                    <a:p>
                      <a:pPr algn="l" fontAlgn="ctr"/>
                      <a:endParaRPr lang="en-US" sz="800" b="1" i="0" u="none" strike="noStrike" dirty="0">
                        <a:solidFill>
                          <a:schemeClr val="bg1"/>
                        </a:solidFill>
                        <a:effectLst/>
                        <a:latin typeface="Segoe UI" panose="020B0502040204020203" pitchFamily="34" charset="0"/>
                        <a:cs typeface="Segoe UI" panose="020B0502040204020203" pitchFamily="34" charset="0"/>
                      </a:endParaRPr>
                    </a:p>
                  </a:txBody>
                  <a:tcPr marL="0" marR="0" marT="0" marB="0" anchor="ctr">
                    <a:lnT w="12700" cap="flat" cmpd="sng" algn="ctr">
                      <a:solidFill>
                        <a:schemeClr val="tx1"/>
                      </a:solidFill>
                      <a:prstDash val="solid"/>
                      <a:round/>
                      <a:headEnd type="none" w="med" len="med"/>
                      <a:tailEnd type="none" w="med" len="med"/>
                    </a:lnT>
                    <a:solidFill>
                      <a:schemeClr val="tx1"/>
                    </a:solidFill>
                  </a:tcPr>
                </a:tc>
                <a:extLst>
                  <a:ext uri="{0D108BD9-81ED-4DB2-BD59-A6C34878D82A}">
                    <a16:rowId xmlns:a16="http://schemas.microsoft.com/office/drawing/2014/main" val="3152864745"/>
                  </a:ext>
                </a:extLst>
              </a:tr>
              <a:tr h="643354">
                <a:tc>
                  <a:txBody>
                    <a:bodyPr/>
                    <a:lstStyle/>
                    <a:p>
                      <a:pPr algn="l" fontAlgn="ctr"/>
                      <a:r>
                        <a:rPr lang="en-US" sz="1200" u="none" strike="noStrike" dirty="0">
                          <a:solidFill>
                            <a:schemeClr val="tx1"/>
                          </a:solidFill>
                          <a:effectLst/>
                          <a:latin typeface="Segoe UI" panose="020B0502040204020203" pitchFamily="34" charset="0"/>
                          <a:cs typeface="Segoe UI" panose="020B0502040204020203" pitchFamily="34" charset="0"/>
                        </a:rPr>
                        <a:t> </a:t>
                      </a:r>
                      <a:endParaRPr lang="en-US" sz="1200" b="0" i="0" u="none" strike="noStrike" dirty="0">
                        <a:solidFill>
                          <a:schemeClr val="tx1"/>
                        </a:solidFill>
                        <a:effectLst/>
                        <a:latin typeface="Segoe UI" panose="020B0502040204020203" pitchFamily="34" charset="0"/>
                        <a:cs typeface="Segoe UI" panose="020B0502040204020203" pitchFamily="34" charset="0"/>
                      </a:endParaRPr>
                    </a:p>
                  </a:txBody>
                  <a:tcPr marL="0" marR="0" marT="0" marB="0" anchor="ctr">
                    <a:solidFill>
                      <a:srgbClr val="049FDA"/>
                    </a:solidFill>
                  </a:tcPr>
                </a:tc>
                <a:tc>
                  <a:txBody>
                    <a:bodyPr/>
                    <a:lstStyle/>
                    <a:p>
                      <a:pPr algn="l" fontAlgn="ctr"/>
                      <a:endParaRPr lang="en-US" sz="800" u="none" strike="noStrike" dirty="0">
                        <a:solidFill>
                          <a:schemeClr val="bg1"/>
                        </a:solidFill>
                        <a:effectLst/>
                        <a:latin typeface="Segoe UI" panose="020B0502040204020203" pitchFamily="34" charset="0"/>
                        <a:cs typeface="Segoe UI" panose="020B0502040204020203" pitchFamily="34" charset="0"/>
                      </a:endParaRPr>
                    </a:p>
                    <a:p>
                      <a:pPr algn="l" fontAlgn="ctr"/>
                      <a:r>
                        <a:rPr lang="en-US" sz="1400" u="none" strike="noStrike" dirty="0">
                          <a:solidFill>
                            <a:schemeClr val="bg1"/>
                          </a:solidFill>
                          <a:effectLst/>
                          <a:latin typeface="Segoe UI" panose="020B0502040204020203" pitchFamily="34" charset="0"/>
                          <a:cs typeface="Segoe UI" panose="020B0502040204020203" pitchFamily="34" charset="0"/>
                        </a:rPr>
                        <a:t> Urban </a:t>
                      </a:r>
                    </a:p>
                    <a:p>
                      <a:pPr algn="l" fontAlgn="ctr"/>
                      <a:r>
                        <a:rPr lang="en-US" sz="1200" u="none" strike="noStrike" dirty="0">
                          <a:solidFill>
                            <a:schemeClr val="bg1"/>
                          </a:solidFill>
                          <a:effectLst/>
                          <a:latin typeface="Segoe UI" panose="020B0502040204020203" pitchFamily="34" charset="0"/>
                          <a:cs typeface="Segoe UI" panose="020B0502040204020203" pitchFamily="34" charset="0"/>
                        </a:rPr>
                        <a:t> (Population &gt;= 50,000 persons)</a:t>
                      </a:r>
                    </a:p>
                    <a:p>
                      <a:pPr algn="l" fontAlgn="ctr"/>
                      <a:endParaRPr lang="en-US" sz="800" b="1" i="0" u="none" strike="noStrike" dirty="0">
                        <a:solidFill>
                          <a:schemeClr val="bg1"/>
                        </a:solidFill>
                        <a:effectLst/>
                        <a:latin typeface="Segoe UI" panose="020B0502040204020203" pitchFamily="34" charset="0"/>
                        <a:cs typeface="Segoe UI" panose="020B0502040204020203" pitchFamily="34" charset="0"/>
                      </a:endParaRPr>
                    </a:p>
                  </a:txBody>
                  <a:tcPr marL="0" marR="0" marT="0" marB="0" anchor="ctr">
                    <a:solidFill>
                      <a:schemeClr val="tx1"/>
                    </a:solidFill>
                  </a:tcPr>
                </a:tc>
                <a:extLst>
                  <a:ext uri="{0D108BD9-81ED-4DB2-BD59-A6C34878D82A}">
                    <a16:rowId xmlns:a16="http://schemas.microsoft.com/office/drawing/2014/main" val="2281796932"/>
                  </a:ext>
                </a:extLst>
              </a:tr>
              <a:tr h="643354">
                <a:tc>
                  <a:txBody>
                    <a:bodyPr/>
                    <a:lstStyle/>
                    <a:p>
                      <a:pPr algn="l" fontAlgn="ctr"/>
                      <a:r>
                        <a:rPr lang="en-US" sz="1200" u="none" strike="noStrike" dirty="0">
                          <a:solidFill>
                            <a:schemeClr val="tx1"/>
                          </a:solidFill>
                          <a:effectLst/>
                          <a:latin typeface="Segoe UI" panose="020B0502040204020203" pitchFamily="34" charset="0"/>
                          <a:cs typeface="Segoe UI" panose="020B0502040204020203" pitchFamily="34" charset="0"/>
                        </a:rPr>
                        <a:t> </a:t>
                      </a:r>
                      <a:endParaRPr lang="en-US" sz="1200" b="0" i="0" u="none" strike="noStrike" dirty="0">
                        <a:solidFill>
                          <a:schemeClr val="tx1"/>
                        </a:solidFill>
                        <a:effectLst/>
                        <a:latin typeface="Segoe UI" panose="020B0502040204020203" pitchFamily="34" charset="0"/>
                        <a:cs typeface="Segoe UI" panose="020B0502040204020203" pitchFamily="34" charset="0"/>
                      </a:endParaRPr>
                    </a:p>
                  </a:txBody>
                  <a:tcPr marL="0" marR="0" marT="0" marB="0" anchor="ctr">
                    <a:solidFill>
                      <a:srgbClr val="B6B0A2"/>
                    </a:solidFill>
                  </a:tcPr>
                </a:tc>
                <a:tc>
                  <a:txBody>
                    <a:bodyPr/>
                    <a:lstStyle/>
                    <a:p>
                      <a:pPr algn="l" fontAlgn="ctr"/>
                      <a:endParaRPr lang="en-US" sz="800" u="none" strike="noStrike" dirty="0">
                        <a:solidFill>
                          <a:schemeClr val="bg1"/>
                        </a:solidFill>
                        <a:effectLst/>
                        <a:latin typeface="Segoe UI" panose="020B0502040204020203" pitchFamily="34" charset="0"/>
                        <a:cs typeface="Segoe UI" panose="020B0502040204020203" pitchFamily="34" charset="0"/>
                      </a:endParaRPr>
                    </a:p>
                    <a:p>
                      <a:pPr algn="l" fontAlgn="ctr"/>
                      <a:r>
                        <a:rPr lang="en-US" sz="1400" u="none" strike="noStrike" dirty="0">
                          <a:solidFill>
                            <a:schemeClr val="bg1"/>
                          </a:solidFill>
                          <a:effectLst/>
                          <a:latin typeface="Segoe UI" panose="020B0502040204020203" pitchFamily="34" charset="0"/>
                          <a:cs typeface="Segoe UI" panose="020B0502040204020203" pitchFamily="34" charset="0"/>
                        </a:rPr>
                        <a:t> Rural </a:t>
                      </a:r>
                    </a:p>
                    <a:p>
                      <a:pPr algn="l" fontAlgn="ctr"/>
                      <a:r>
                        <a:rPr lang="en-US" sz="1200" u="none" strike="noStrike" dirty="0">
                          <a:solidFill>
                            <a:schemeClr val="bg1"/>
                          </a:solidFill>
                          <a:effectLst/>
                          <a:latin typeface="Segoe UI" panose="020B0502040204020203" pitchFamily="34" charset="0"/>
                          <a:cs typeface="Segoe UI" panose="020B0502040204020203" pitchFamily="34" charset="0"/>
                        </a:rPr>
                        <a:t> (Population &lt; 50,000 persons)</a:t>
                      </a:r>
                    </a:p>
                    <a:p>
                      <a:pPr algn="l" fontAlgn="ctr"/>
                      <a:endParaRPr lang="en-US" sz="800" b="1" i="0" u="none" strike="noStrike" dirty="0">
                        <a:solidFill>
                          <a:schemeClr val="bg1"/>
                        </a:solidFill>
                        <a:effectLst/>
                        <a:latin typeface="Segoe UI" panose="020B0502040204020203" pitchFamily="34" charset="0"/>
                        <a:cs typeface="Segoe UI" panose="020B0502040204020203" pitchFamily="34" charset="0"/>
                      </a:endParaRPr>
                    </a:p>
                  </a:txBody>
                  <a:tcPr marL="0" marR="0" marT="0" marB="0" anchor="ctr">
                    <a:solidFill>
                      <a:schemeClr val="tx1"/>
                    </a:solidFill>
                  </a:tcPr>
                </a:tc>
                <a:extLst>
                  <a:ext uri="{0D108BD9-81ED-4DB2-BD59-A6C34878D82A}">
                    <a16:rowId xmlns:a16="http://schemas.microsoft.com/office/drawing/2014/main" val="1277061482"/>
                  </a:ext>
                </a:extLst>
              </a:tr>
              <a:tr h="643354">
                <a:tc>
                  <a:txBody>
                    <a:bodyPr/>
                    <a:lstStyle/>
                    <a:p>
                      <a:pPr algn="l" fontAlgn="ctr"/>
                      <a:r>
                        <a:rPr lang="en-US" sz="1200" u="none" strike="noStrike" dirty="0">
                          <a:solidFill>
                            <a:schemeClr val="tx1"/>
                          </a:solidFill>
                          <a:effectLst/>
                          <a:latin typeface="Segoe UI" panose="020B0502040204020203" pitchFamily="34" charset="0"/>
                          <a:cs typeface="Segoe UI" panose="020B0502040204020203" pitchFamily="34" charset="0"/>
                        </a:rPr>
                        <a:t> </a:t>
                      </a:r>
                      <a:endParaRPr lang="en-US" sz="1200" b="0" i="0" u="none" strike="noStrike" dirty="0">
                        <a:solidFill>
                          <a:schemeClr val="tx1"/>
                        </a:solidFill>
                        <a:effectLst/>
                        <a:latin typeface="Segoe UI" panose="020B0502040204020203" pitchFamily="34" charset="0"/>
                        <a:cs typeface="Segoe UI" panose="020B0502040204020203" pitchFamily="34" charset="0"/>
                      </a:endParaRPr>
                    </a:p>
                  </a:txBody>
                  <a:tcPr marL="0" marR="0" marT="0" marB="0" anchor="ctr">
                    <a:solidFill>
                      <a:srgbClr val="E2DFDA"/>
                    </a:solidFill>
                  </a:tcPr>
                </a:tc>
                <a:tc>
                  <a:txBody>
                    <a:bodyPr/>
                    <a:lstStyle/>
                    <a:p>
                      <a:pPr algn="l" fontAlgn="ctr"/>
                      <a:endParaRPr lang="en-US" sz="800" u="none" strike="noStrike" dirty="0">
                        <a:solidFill>
                          <a:schemeClr val="bg1"/>
                        </a:solidFill>
                        <a:effectLst/>
                        <a:latin typeface="Segoe UI" panose="020B0502040204020203" pitchFamily="34" charset="0"/>
                        <a:cs typeface="Segoe UI" panose="020B0502040204020203" pitchFamily="34" charset="0"/>
                      </a:endParaRPr>
                    </a:p>
                    <a:p>
                      <a:pPr algn="l" fontAlgn="ctr"/>
                      <a:r>
                        <a:rPr lang="en-US" sz="1400" u="none" strike="noStrike" dirty="0">
                          <a:solidFill>
                            <a:schemeClr val="bg1"/>
                          </a:solidFill>
                          <a:effectLst/>
                          <a:latin typeface="Segoe UI" panose="020B0502040204020203" pitchFamily="34" charset="0"/>
                          <a:cs typeface="Segoe UI" panose="020B0502040204020203" pitchFamily="34" charset="0"/>
                        </a:rPr>
                        <a:t> Frontier </a:t>
                      </a:r>
                    </a:p>
                    <a:p>
                      <a:pPr algn="l" fontAlgn="ctr"/>
                      <a:r>
                        <a:rPr lang="en-US" sz="1200" u="none" strike="noStrike" dirty="0">
                          <a:solidFill>
                            <a:schemeClr val="bg1"/>
                          </a:solidFill>
                          <a:effectLst/>
                          <a:latin typeface="Segoe UI" panose="020B0502040204020203" pitchFamily="34" charset="0"/>
                          <a:cs typeface="Segoe UI" panose="020B0502040204020203" pitchFamily="34" charset="0"/>
                        </a:rPr>
                        <a:t> (Less than 7 persons per square mile)</a:t>
                      </a:r>
                    </a:p>
                    <a:p>
                      <a:pPr algn="l" fontAlgn="ctr"/>
                      <a:endParaRPr lang="en-US" sz="800" b="1" i="0" u="none" strike="noStrike" dirty="0">
                        <a:solidFill>
                          <a:schemeClr val="bg1"/>
                        </a:solidFill>
                        <a:effectLst/>
                        <a:latin typeface="Segoe UI" panose="020B0502040204020203" pitchFamily="34" charset="0"/>
                        <a:cs typeface="Segoe UI" panose="020B0502040204020203" pitchFamily="34" charset="0"/>
                      </a:endParaRPr>
                    </a:p>
                  </a:txBody>
                  <a:tcPr marL="0" marR="0" marT="0" marB="0" anchor="ctr">
                    <a:solidFill>
                      <a:schemeClr val="tx1"/>
                    </a:solidFill>
                  </a:tcPr>
                </a:tc>
                <a:extLst>
                  <a:ext uri="{0D108BD9-81ED-4DB2-BD59-A6C34878D82A}">
                    <a16:rowId xmlns:a16="http://schemas.microsoft.com/office/drawing/2014/main" val="2212091041"/>
                  </a:ext>
                </a:extLst>
              </a:tr>
            </a:tbl>
          </a:graphicData>
        </a:graphic>
      </p:graphicFrame>
      <p:sp>
        <p:nvSpPr>
          <p:cNvPr id="10" name="object 10"/>
          <p:cNvSpPr txBox="1">
            <a:spLocks noGrp="1"/>
          </p:cNvSpPr>
          <p:nvPr>
            <p:ph type="title"/>
          </p:nvPr>
        </p:nvSpPr>
        <p:spPr>
          <a:xfrm>
            <a:off x="64168" y="374198"/>
            <a:ext cx="12063664" cy="1231106"/>
          </a:xfrm>
          <a:prstGeom prst="rect">
            <a:avLst/>
          </a:prstGeom>
        </p:spPr>
        <p:txBody>
          <a:bodyPr vert="horz" wrap="square" lIns="0" tIns="0" rIns="0" bIns="0" rtlCol="0">
            <a:spAutoFit/>
          </a:bodyPr>
          <a:lstStyle/>
          <a:p>
            <a:pPr marL="12700" algn="ctr">
              <a:lnSpc>
                <a:spcPct val="100000"/>
              </a:lnSpc>
            </a:pPr>
            <a:r>
              <a:rPr lang="en-US" b="1" dirty="0">
                <a:solidFill>
                  <a:schemeClr val="tx1"/>
                </a:solidFill>
                <a:latin typeface="Segoe UI Semibold" panose="020B0702040204020203" pitchFamily="34" charset="0"/>
                <a:cs typeface="Segoe UI Semibold" panose="020B0702040204020203" pitchFamily="34" charset="0"/>
              </a:rPr>
              <a:t>Hcbs Qualified service provider (qsp) </a:t>
            </a:r>
            <a:br>
              <a:rPr lang="en-US" b="1" dirty="0">
                <a:solidFill>
                  <a:schemeClr val="tx1"/>
                </a:solidFill>
                <a:latin typeface="Segoe UI Semibold" panose="020B0702040204020203" pitchFamily="34" charset="0"/>
                <a:cs typeface="Segoe UI Semibold" panose="020B0702040204020203" pitchFamily="34" charset="0"/>
              </a:rPr>
            </a:br>
            <a:r>
              <a:rPr lang="en-US" b="1" dirty="0">
                <a:solidFill>
                  <a:schemeClr val="tx1"/>
                </a:solidFill>
                <a:latin typeface="Segoe UI Semibold" panose="020B0702040204020203" pitchFamily="34" charset="0"/>
                <a:cs typeface="Segoe UI Semibold" panose="020B0702040204020203" pitchFamily="34" charset="0"/>
              </a:rPr>
              <a:t>TOTALS BY servicing COUNTY</a:t>
            </a:r>
            <a:endParaRPr b="1" dirty="0">
              <a:solidFill>
                <a:schemeClr val="tx1"/>
              </a:solidFill>
              <a:latin typeface="Segoe UI Semibold" panose="020B0702040204020203" pitchFamily="34" charset="0"/>
              <a:cs typeface="Segoe UI Semibold" panose="020B0702040204020203" pitchFamily="34" charset="0"/>
            </a:endParaRPr>
          </a:p>
        </p:txBody>
      </p:sp>
      <p:sp>
        <p:nvSpPr>
          <p:cNvPr id="19" name="Slide Number Placeholder 18">
            <a:extLst>
              <a:ext uri="{FF2B5EF4-FFF2-40B4-BE49-F238E27FC236}">
                <a16:creationId xmlns:a16="http://schemas.microsoft.com/office/drawing/2014/main" id="{81B2A886-E495-4088-AB80-C3CE0A9A90E1}"/>
              </a:ext>
            </a:extLst>
          </p:cNvPr>
          <p:cNvSpPr>
            <a:spLocks noGrp="1"/>
          </p:cNvSpPr>
          <p:nvPr>
            <p:ph type="sldNum" sz="quarter" idx="12"/>
          </p:nvPr>
        </p:nvSpPr>
        <p:spPr>
          <a:xfrm>
            <a:off x="127285" y="6374892"/>
            <a:ext cx="946264" cy="365125"/>
          </a:xfrm>
        </p:spPr>
        <p:txBody>
          <a:bodyPr/>
          <a:lstStyle/>
          <a:p>
            <a:fld id="{0FCA88E0-223F-4F1D-9639-D4C3F71D5289}" type="slidenum">
              <a:rPr lang="en-US" smtClean="0"/>
              <a:t>14</a:t>
            </a:fld>
            <a:endParaRPr lang="en-US" dirty="0"/>
          </a:p>
        </p:txBody>
      </p:sp>
      <p:sp>
        <p:nvSpPr>
          <p:cNvPr id="17" name="object 29">
            <a:extLst>
              <a:ext uri="{FF2B5EF4-FFF2-40B4-BE49-F238E27FC236}">
                <a16:creationId xmlns:a16="http://schemas.microsoft.com/office/drawing/2014/main" id="{24EA2629-2D33-48E5-BB5B-F7404ADD4387}"/>
              </a:ext>
            </a:extLst>
          </p:cNvPr>
          <p:cNvSpPr/>
          <p:nvPr/>
        </p:nvSpPr>
        <p:spPr>
          <a:xfrm>
            <a:off x="10786865" y="5908345"/>
            <a:ext cx="986039" cy="610004"/>
          </a:xfrm>
          <a:prstGeom prst="rect">
            <a:avLst/>
          </a:prstGeom>
          <a:blipFill>
            <a:blip r:embed="rId3" cstate="print"/>
            <a:stretch>
              <a:fillRect/>
            </a:stretch>
          </a:blipFill>
        </p:spPr>
        <p:txBody>
          <a:bodyPr wrap="square" lIns="0" tIns="0" rIns="0" bIns="0" rtlCol="0"/>
          <a:lstStyle/>
          <a:p>
            <a:endParaRPr dirty="0"/>
          </a:p>
        </p:txBody>
      </p:sp>
      <p:sp>
        <p:nvSpPr>
          <p:cNvPr id="5" name="TextBox 4">
            <a:extLst>
              <a:ext uri="{FF2B5EF4-FFF2-40B4-BE49-F238E27FC236}">
                <a16:creationId xmlns:a16="http://schemas.microsoft.com/office/drawing/2014/main" id="{9BE8D89B-F6B8-48F9-8E68-955405070598}"/>
              </a:ext>
            </a:extLst>
          </p:cNvPr>
          <p:cNvSpPr txBox="1"/>
          <p:nvPr/>
        </p:nvSpPr>
        <p:spPr>
          <a:xfrm>
            <a:off x="7043770" y="6643727"/>
            <a:ext cx="1281894" cy="184666"/>
          </a:xfrm>
          <a:prstGeom prst="rect">
            <a:avLst/>
          </a:prstGeom>
          <a:noFill/>
        </p:spPr>
        <p:txBody>
          <a:bodyPr wrap="square" rtlCol="0">
            <a:spAutoFit/>
          </a:bodyPr>
          <a:lstStyle/>
          <a:p>
            <a:pPr algn="r"/>
            <a:r>
              <a:rPr lang="en-US" sz="600" dirty="0">
                <a:solidFill>
                  <a:schemeClr val="bg1"/>
                </a:solidFill>
                <a:latin typeface="Segoe UI" panose="020B0502040204020203" pitchFamily="34" charset="0"/>
                <a:cs typeface="Segoe UI" panose="020B0502040204020203" pitchFamily="34" charset="0"/>
              </a:rPr>
              <a:t> UPDATED 06/16/2025</a:t>
            </a:r>
          </a:p>
        </p:txBody>
      </p:sp>
      <p:sp>
        <p:nvSpPr>
          <p:cNvPr id="13" name="Rectangle 12">
            <a:extLst>
              <a:ext uri="{FF2B5EF4-FFF2-40B4-BE49-F238E27FC236}">
                <a16:creationId xmlns:a16="http://schemas.microsoft.com/office/drawing/2014/main" id="{DEB2E9B7-2C32-32D6-A17A-ECDF604A2A24}"/>
              </a:ext>
            </a:extLst>
          </p:cNvPr>
          <p:cNvSpPr/>
          <p:nvPr/>
        </p:nvSpPr>
        <p:spPr>
          <a:xfrm>
            <a:off x="8325664" y="2014997"/>
            <a:ext cx="3646882" cy="29257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B8DF3719-C12A-BA90-2E41-BEEB6235ACA0}"/>
              </a:ext>
            </a:extLst>
          </p:cNvPr>
          <p:cNvCxnSpPr>
            <a:cxnSpLocks/>
          </p:cNvCxnSpPr>
          <p:nvPr/>
        </p:nvCxnSpPr>
        <p:spPr>
          <a:xfrm>
            <a:off x="8318280" y="2380706"/>
            <a:ext cx="3654266"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39608462-60E7-F639-C7FF-06B40A3AC9A0}"/>
              </a:ext>
            </a:extLst>
          </p:cNvPr>
          <p:cNvCxnSpPr>
            <a:cxnSpLocks/>
          </p:cNvCxnSpPr>
          <p:nvPr/>
        </p:nvCxnSpPr>
        <p:spPr>
          <a:xfrm>
            <a:off x="8310896" y="3032772"/>
            <a:ext cx="3646880" cy="19420"/>
          </a:xfrm>
          <a:prstGeom prst="line">
            <a:avLst/>
          </a:prstGeom>
          <a:ln w="28575"/>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D5E7E64C-D0E6-2EA6-A092-182CEDF49DC2}"/>
              </a:ext>
            </a:extLst>
          </p:cNvPr>
          <p:cNvCxnSpPr>
            <a:cxnSpLocks/>
          </p:cNvCxnSpPr>
          <p:nvPr/>
        </p:nvCxnSpPr>
        <p:spPr>
          <a:xfrm>
            <a:off x="8325666" y="3670085"/>
            <a:ext cx="364688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35D1CBC0-C43A-C524-D84C-F9B0A20C5BA4}"/>
              </a:ext>
            </a:extLst>
          </p:cNvPr>
          <p:cNvCxnSpPr>
            <a:cxnSpLocks/>
          </p:cNvCxnSpPr>
          <p:nvPr/>
        </p:nvCxnSpPr>
        <p:spPr>
          <a:xfrm>
            <a:off x="8310895" y="4316589"/>
            <a:ext cx="3646881"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71707788-925D-6644-1782-959D94BC0A73}"/>
              </a:ext>
            </a:extLst>
          </p:cNvPr>
          <p:cNvCxnSpPr>
            <a:cxnSpLocks/>
          </p:cNvCxnSpPr>
          <p:nvPr/>
        </p:nvCxnSpPr>
        <p:spPr>
          <a:xfrm>
            <a:off x="9102654" y="2380706"/>
            <a:ext cx="0" cy="2560053"/>
          </a:xfrm>
          <a:prstGeom prst="line">
            <a:avLst/>
          </a:prstGeom>
          <a:ln w="28575"/>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1EFC9D21-0C0C-A89E-70A9-84D8FE02D985}"/>
              </a:ext>
            </a:extLst>
          </p:cNvPr>
          <p:cNvPicPr>
            <a:picLocks noChangeAspect="1"/>
          </p:cNvPicPr>
          <p:nvPr/>
        </p:nvPicPr>
        <p:blipFill>
          <a:blip r:embed="rId4"/>
          <a:stretch>
            <a:fillRect/>
          </a:stretch>
        </p:blipFill>
        <p:spPr>
          <a:xfrm>
            <a:off x="63396" y="1974692"/>
            <a:ext cx="8156266" cy="4691438"/>
          </a:xfrm>
          <a:prstGeom prst="rect">
            <a:avLst/>
          </a:prstGeom>
        </p:spPr>
      </p:pic>
    </p:spTree>
    <p:extLst>
      <p:ext uri="{BB962C8B-B14F-4D97-AF65-F5344CB8AC3E}">
        <p14:creationId xmlns:p14="http://schemas.microsoft.com/office/powerpoint/2010/main" val="2225477047"/>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483234"/>
          </a:xfrm>
          <a:custGeom>
            <a:avLst/>
            <a:gdLst/>
            <a:ahLst/>
            <a:cxnLst/>
            <a:rect l="l" t="t" r="r" b="b"/>
            <a:pathLst>
              <a:path w="12192000" h="483234">
                <a:moveTo>
                  <a:pt x="0" y="483108"/>
                </a:moveTo>
                <a:lnTo>
                  <a:pt x="12192000" y="483108"/>
                </a:lnTo>
                <a:lnTo>
                  <a:pt x="12192000" y="0"/>
                </a:lnTo>
                <a:lnTo>
                  <a:pt x="0" y="0"/>
                </a:lnTo>
                <a:lnTo>
                  <a:pt x="0" y="483108"/>
                </a:lnTo>
                <a:close/>
              </a:path>
            </a:pathLst>
          </a:custGeom>
          <a:solidFill>
            <a:srgbClr val="0E406A"/>
          </a:solidFill>
        </p:spPr>
        <p:txBody>
          <a:bodyPr wrap="square" lIns="0" tIns="0" rIns="0" bIns="0" rtlCol="0"/>
          <a:lstStyle/>
          <a:p>
            <a:endParaRPr dirty="0"/>
          </a:p>
        </p:txBody>
      </p:sp>
      <p:sp>
        <p:nvSpPr>
          <p:cNvPr id="3" name="object 3"/>
          <p:cNvSpPr/>
          <p:nvPr/>
        </p:nvSpPr>
        <p:spPr>
          <a:xfrm>
            <a:off x="0" y="1511808"/>
            <a:ext cx="12192000" cy="5346700"/>
          </a:xfrm>
          <a:custGeom>
            <a:avLst/>
            <a:gdLst/>
            <a:ahLst/>
            <a:cxnLst/>
            <a:rect l="l" t="t" r="r" b="b"/>
            <a:pathLst>
              <a:path w="12192000" h="5346700">
                <a:moveTo>
                  <a:pt x="0" y="5346192"/>
                </a:moveTo>
                <a:lnTo>
                  <a:pt x="12192000" y="5346192"/>
                </a:lnTo>
                <a:lnTo>
                  <a:pt x="12192000" y="0"/>
                </a:lnTo>
                <a:lnTo>
                  <a:pt x="0" y="0"/>
                </a:lnTo>
                <a:lnTo>
                  <a:pt x="0" y="5346192"/>
                </a:lnTo>
                <a:close/>
              </a:path>
            </a:pathLst>
          </a:custGeom>
          <a:solidFill>
            <a:srgbClr val="0E406A"/>
          </a:solidFill>
        </p:spPr>
        <p:txBody>
          <a:bodyPr wrap="square" lIns="0" tIns="0" rIns="0" bIns="0" rtlCol="0"/>
          <a:lstStyle/>
          <a:p>
            <a:endParaRPr lang="en-US" dirty="0"/>
          </a:p>
        </p:txBody>
      </p:sp>
      <p:sp>
        <p:nvSpPr>
          <p:cNvPr id="7" name="object 7"/>
          <p:cNvSpPr txBox="1"/>
          <p:nvPr/>
        </p:nvSpPr>
        <p:spPr>
          <a:xfrm>
            <a:off x="3427658" y="1901452"/>
            <a:ext cx="4692878" cy="1923604"/>
          </a:xfrm>
          <a:prstGeom prst="rect">
            <a:avLst/>
          </a:prstGeom>
        </p:spPr>
        <p:txBody>
          <a:bodyPr vert="horz" wrap="square" lIns="0" tIns="0" rIns="0" bIns="0" rtlCol="0">
            <a:spAutoFit/>
          </a:bodyPr>
          <a:lstStyle/>
          <a:p>
            <a:pPr marL="12700" algn="ctr">
              <a:lnSpc>
                <a:spcPct val="100000"/>
              </a:lnSpc>
            </a:pPr>
            <a:r>
              <a:rPr lang="en-US" sz="12500" b="1" dirty="0">
                <a:effectLst>
                  <a:outerShdw blurRad="50800" dist="38100" algn="l" rotWithShape="0">
                    <a:prstClr val="black">
                      <a:alpha val="40000"/>
                    </a:prstClr>
                  </a:outerShdw>
                </a:effectLst>
                <a:latin typeface="Segoe UI"/>
                <a:cs typeface="Segoe UI"/>
              </a:rPr>
              <a:t>1,427</a:t>
            </a:r>
            <a:endParaRPr sz="12500" b="1" dirty="0">
              <a:effectLst>
                <a:outerShdw blurRad="50800" dist="38100" algn="l" rotWithShape="0">
                  <a:prstClr val="black">
                    <a:alpha val="40000"/>
                  </a:prstClr>
                </a:outerShdw>
              </a:effectLst>
              <a:latin typeface="Segoe UI"/>
              <a:cs typeface="Segoe UI"/>
            </a:endParaRPr>
          </a:p>
        </p:txBody>
      </p:sp>
      <p:sp>
        <p:nvSpPr>
          <p:cNvPr id="9" name="object 9"/>
          <p:cNvSpPr/>
          <p:nvPr/>
        </p:nvSpPr>
        <p:spPr>
          <a:xfrm>
            <a:off x="0" y="117983"/>
            <a:ext cx="12192000" cy="1779030"/>
          </a:xfrm>
          <a:custGeom>
            <a:avLst/>
            <a:gdLst/>
            <a:ahLst/>
            <a:cxnLst/>
            <a:rect l="l" t="t" r="r" b="b"/>
            <a:pathLst>
              <a:path w="12192000" h="1028700">
                <a:moveTo>
                  <a:pt x="0" y="1028700"/>
                </a:moveTo>
                <a:lnTo>
                  <a:pt x="12192000" y="1028700"/>
                </a:lnTo>
                <a:lnTo>
                  <a:pt x="12192000" y="0"/>
                </a:lnTo>
                <a:lnTo>
                  <a:pt x="0" y="0"/>
                </a:lnTo>
                <a:lnTo>
                  <a:pt x="0" y="1028700"/>
                </a:lnTo>
                <a:close/>
              </a:path>
            </a:pathLst>
          </a:custGeom>
          <a:solidFill>
            <a:srgbClr val="FFFFFF"/>
          </a:solidFill>
        </p:spPr>
        <p:txBody>
          <a:bodyPr wrap="square" lIns="0" tIns="0" rIns="0" bIns="0" rtlCol="0"/>
          <a:lstStyle/>
          <a:p>
            <a:endParaRPr dirty="0"/>
          </a:p>
        </p:txBody>
      </p:sp>
      <p:sp>
        <p:nvSpPr>
          <p:cNvPr id="10" name="object 10"/>
          <p:cNvSpPr txBox="1">
            <a:spLocks noGrp="1"/>
          </p:cNvSpPr>
          <p:nvPr>
            <p:ph type="title"/>
          </p:nvPr>
        </p:nvSpPr>
        <p:spPr>
          <a:xfrm>
            <a:off x="413130" y="374198"/>
            <a:ext cx="11363960" cy="1231106"/>
          </a:xfrm>
          <a:prstGeom prst="rect">
            <a:avLst/>
          </a:prstGeom>
        </p:spPr>
        <p:txBody>
          <a:bodyPr vert="horz" wrap="square" lIns="0" tIns="0" rIns="0" bIns="0" rtlCol="0">
            <a:spAutoFit/>
          </a:bodyPr>
          <a:lstStyle/>
          <a:p>
            <a:pPr marL="12700" algn="ctr">
              <a:lnSpc>
                <a:spcPct val="100000"/>
              </a:lnSpc>
            </a:pPr>
            <a:r>
              <a:rPr lang="en-US" b="1" dirty="0">
                <a:solidFill>
                  <a:srgbClr val="0E406A"/>
                </a:solidFill>
                <a:latin typeface="Segoe UI Semibold" panose="020B0702040204020203" pitchFamily="34" charset="0"/>
                <a:cs typeface="Segoe UI Semibold" panose="020B0702040204020203" pitchFamily="34" charset="0"/>
              </a:rPr>
              <a:t>HOME AND COMMUNITY BASED SERVICES (HCBS) CASE MANAGEMENT</a:t>
            </a:r>
            <a:endParaRPr b="1" dirty="0">
              <a:latin typeface="Segoe UI Semibold" panose="020B0702040204020203" pitchFamily="34" charset="0"/>
              <a:cs typeface="Segoe UI Semibold" panose="020B0702040204020203" pitchFamily="34" charset="0"/>
            </a:endParaRPr>
          </a:p>
        </p:txBody>
      </p:sp>
      <p:sp>
        <p:nvSpPr>
          <p:cNvPr id="11" name="object 11"/>
          <p:cNvSpPr txBox="1"/>
          <p:nvPr/>
        </p:nvSpPr>
        <p:spPr>
          <a:xfrm>
            <a:off x="924129" y="3684199"/>
            <a:ext cx="10369684" cy="1107996"/>
          </a:xfrm>
          <a:prstGeom prst="rect">
            <a:avLst/>
          </a:prstGeom>
        </p:spPr>
        <p:txBody>
          <a:bodyPr vert="horz" wrap="square" lIns="0" tIns="0" rIns="0" bIns="0" rtlCol="0">
            <a:spAutoFit/>
          </a:bodyPr>
          <a:lstStyle/>
          <a:p>
            <a:pPr marL="1905" algn="ctr">
              <a:lnSpc>
                <a:spcPct val="100000"/>
              </a:lnSpc>
              <a:tabLst>
                <a:tab pos="2110740" algn="l"/>
                <a:tab pos="2874645" algn="l"/>
              </a:tabLst>
            </a:pPr>
            <a:r>
              <a:rPr lang="en-US" sz="2800" spc="-5" dirty="0">
                <a:solidFill>
                  <a:srgbClr val="FFFFFF"/>
                </a:solidFill>
                <a:latin typeface="Segoe UI"/>
                <a:cs typeface="Segoe UI"/>
              </a:rPr>
              <a:t>INDIVIDUALS REFERRED TO </a:t>
            </a:r>
            <a:r>
              <a:rPr lang="en-US" sz="3600" spc="-5" dirty="0">
                <a:solidFill>
                  <a:srgbClr val="FFFFFF"/>
                </a:solidFill>
                <a:latin typeface="Segoe UI"/>
                <a:cs typeface="Segoe UI"/>
              </a:rPr>
              <a:t> </a:t>
            </a:r>
            <a:endParaRPr lang="en-US" sz="2800" spc="-5" dirty="0">
              <a:solidFill>
                <a:srgbClr val="FFFFFF"/>
              </a:solidFill>
              <a:latin typeface="Segoe UI"/>
              <a:cs typeface="Segoe UI"/>
            </a:endParaRPr>
          </a:p>
          <a:p>
            <a:pPr marL="1905" algn="ctr">
              <a:lnSpc>
                <a:spcPct val="100000"/>
              </a:lnSpc>
              <a:tabLst>
                <a:tab pos="2110740" algn="l"/>
                <a:tab pos="2874645" algn="l"/>
              </a:tabLst>
            </a:pPr>
            <a:r>
              <a:rPr lang="en-US" sz="2800" spc="-5" dirty="0">
                <a:solidFill>
                  <a:srgbClr val="FFFFFF"/>
                </a:solidFill>
                <a:latin typeface="Segoe UI"/>
                <a:cs typeface="Segoe UI"/>
              </a:rPr>
              <a:t>HCBS CASE</a:t>
            </a:r>
            <a:r>
              <a:rPr lang="en-US" sz="3600" spc="-5" dirty="0">
                <a:solidFill>
                  <a:srgbClr val="FFFFFF"/>
                </a:solidFill>
                <a:latin typeface="Segoe UI"/>
                <a:cs typeface="Segoe UI"/>
              </a:rPr>
              <a:t> </a:t>
            </a:r>
            <a:r>
              <a:rPr lang="en-US" sz="2800" spc="-5" dirty="0">
                <a:solidFill>
                  <a:srgbClr val="FFFFFF"/>
                </a:solidFill>
                <a:latin typeface="Segoe UI"/>
                <a:cs typeface="Segoe UI"/>
              </a:rPr>
              <a:t> MANAGEMENT IN </a:t>
            </a:r>
            <a:r>
              <a:rPr lang="en-US" sz="2800" b="1" spc="-5" dirty="0">
                <a:solidFill>
                  <a:srgbClr val="FFFFFF"/>
                </a:solidFill>
                <a:latin typeface="Segoe UI"/>
                <a:cs typeface="Segoe UI"/>
              </a:rPr>
              <a:t>QUARTERS 1 - 3 </a:t>
            </a:r>
            <a:r>
              <a:rPr lang="en-US" sz="2800" spc="-5" dirty="0">
                <a:solidFill>
                  <a:srgbClr val="FFFFFF"/>
                </a:solidFill>
                <a:latin typeface="Segoe UI"/>
                <a:cs typeface="Segoe UI"/>
              </a:rPr>
              <a:t>OF </a:t>
            </a:r>
            <a:r>
              <a:rPr lang="en-US" sz="3600" b="1" spc="-5" dirty="0">
                <a:solidFill>
                  <a:srgbClr val="FFFFFF"/>
                </a:solidFill>
                <a:latin typeface="Segoe UI"/>
                <a:cs typeface="Segoe UI"/>
              </a:rPr>
              <a:t>2025</a:t>
            </a:r>
            <a:endParaRPr sz="2800" b="1" dirty="0">
              <a:latin typeface="Segoe UI"/>
              <a:cs typeface="Segoe UI"/>
            </a:endParaRPr>
          </a:p>
        </p:txBody>
      </p:sp>
      <p:sp>
        <p:nvSpPr>
          <p:cNvPr id="16" name="object 20">
            <a:extLst>
              <a:ext uri="{FF2B5EF4-FFF2-40B4-BE49-F238E27FC236}">
                <a16:creationId xmlns:a16="http://schemas.microsoft.com/office/drawing/2014/main" id="{5882F92F-8BCB-4526-BB6E-F47CEE3BA152}"/>
              </a:ext>
            </a:extLst>
          </p:cNvPr>
          <p:cNvSpPr/>
          <p:nvPr/>
        </p:nvSpPr>
        <p:spPr>
          <a:xfrm>
            <a:off x="10684764" y="5753100"/>
            <a:ext cx="1190243" cy="920495"/>
          </a:xfrm>
          <a:prstGeom prst="rect">
            <a:avLst/>
          </a:prstGeom>
          <a:blipFill>
            <a:blip r:embed="rId3" cstate="print"/>
            <a:stretch>
              <a:fillRect/>
            </a:stretch>
          </a:blipFill>
        </p:spPr>
        <p:txBody>
          <a:bodyPr wrap="square" lIns="0" tIns="0" rIns="0" bIns="0" rtlCol="0"/>
          <a:lstStyle/>
          <a:p>
            <a:endParaRPr dirty="0"/>
          </a:p>
        </p:txBody>
      </p:sp>
      <p:sp>
        <p:nvSpPr>
          <p:cNvPr id="19" name="Slide Number Placeholder 18">
            <a:extLst>
              <a:ext uri="{FF2B5EF4-FFF2-40B4-BE49-F238E27FC236}">
                <a16:creationId xmlns:a16="http://schemas.microsoft.com/office/drawing/2014/main" id="{81B2A886-E495-4088-AB80-C3CE0A9A90E1}"/>
              </a:ext>
            </a:extLst>
          </p:cNvPr>
          <p:cNvSpPr>
            <a:spLocks noGrp="1"/>
          </p:cNvSpPr>
          <p:nvPr>
            <p:ph type="sldNum" sz="quarter" idx="12"/>
          </p:nvPr>
        </p:nvSpPr>
        <p:spPr>
          <a:xfrm>
            <a:off x="127285" y="6374892"/>
            <a:ext cx="946264" cy="365125"/>
          </a:xfrm>
        </p:spPr>
        <p:txBody>
          <a:bodyPr/>
          <a:lstStyle/>
          <a:p>
            <a:fld id="{0FCA88E0-223F-4F1D-9639-D4C3F71D5289}" type="slidenum">
              <a:rPr lang="en-US" smtClean="0"/>
              <a:t>2</a:t>
            </a:fld>
            <a:endParaRPr lang="en-US" dirty="0"/>
          </a:p>
        </p:txBody>
      </p:sp>
      <p:sp>
        <p:nvSpPr>
          <p:cNvPr id="5" name="TextBox 4">
            <a:extLst>
              <a:ext uri="{FF2B5EF4-FFF2-40B4-BE49-F238E27FC236}">
                <a16:creationId xmlns:a16="http://schemas.microsoft.com/office/drawing/2014/main" id="{C1AAFB81-64C8-7704-F0D5-B6B9A4DB81BD}"/>
              </a:ext>
            </a:extLst>
          </p:cNvPr>
          <p:cNvSpPr txBox="1"/>
          <p:nvPr/>
        </p:nvSpPr>
        <p:spPr>
          <a:xfrm>
            <a:off x="4163439" y="5097614"/>
            <a:ext cx="3706238" cy="1477328"/>
          </a:xfrm>
          <a:prstGeom prst="rect">
            <a:avLst/>
          </a:prstGeom>
          <a:noFill/>
        </p:spPr>
        <p:txBody>
          <a:bodyPr wrap="square" rtlCol="0">
            <a:spAutoFit/>
          </a:bodyPr>
          <a:lstStyle/>
          <a:p>
            <a:pPr marL="1905" algn="ctr">
              <a:lnSpc>
                <a:spcPct val="100000"/>
              </a:lnSpc>
              <a:tabLst>
                <a:tab pos="2110740" algn="l"/>
                <a:tab pos="2874645" algn="l"/>
              </a:tabLst>
            </a:pPr>
            <a:r>
              <a:rPr lang="en-US" u="sng" spc="-5" dirty="0">
                <a:solidFill>
                  <a:srgbClr val="FFFFFF"/>
                </a:solidFill>
                <a:latin typeface="Segoe UI"/>
                <a:cs typeface="Segoe UI"/>
              </a:rPr>
              <a:t>ANNUAL COMPARISON DATA</a:t>
            </a:r>
            <a:endParaRPr lang="en-US" sz="1800" u="sng" spc="-5" dirty="0">
              <a:solidFill>
                <a:srgbClr val="FFFFFF"/>
              </a:solidFill>
              <a:latin typeface="Segoe UI"/>
              <a:cs typeface="Segoe UI"/>
            </a:endParaRPr>
          </a:p>
          <a:p>
            <a:pPr marL="1905" algn="ctr">
              <a:lnSpc>
                <a:spcPct val="100000"/>
              </a:lnSpc>
              <a:tabLst>
                <a:tab pos="2110740" algn="l"/>
                <a:tab pos="2874645" algn="l"/>
              </a:tabLst>
            </a:pPr>
            <a:r>
              <a:rPr lang="en-US" sz="1800" spc="-5" dirty="0">
                <a:solidFill>
                  <a:srgbClr val="FFFFFF"/>
                </a:solidFill>
                <a:latin typeface="Segoe UI"/>
                <a:cs typeface="Segoe UI"/>
              </a:rPr>
              <a:t>2024  - </a:t>
            </a:r>
            <a:r>
              <a:rPr lang="en-US" sz="1800" b="1" spc="-5" dirty="0">
                <a:solidFill>
                  <a:srgbClr val="FFFFFF"/>
                </a:solidFill>
                <a:latin typeface="Segoe UI"/>
                <a:cs typeface="Segoe UI"/>
              </a:rPr>
              <a:t>1,807</a:t>
            </a:r>
          </a:p>
          <a:p>
            <a:pPr marL="1905" algn="ctr">
              <a:lnSpc>
                <a:spcPct val="100000"/>
              </a:lnSpc>
              <a:tabLst>
                <a:tab pos="2110740" algn="l"/>
                <a:tab pos="2874645" algn="l"/>
              </a:tabLst>
            </a:pPr>
            <a:r>
              <a:rPr lang="en-US" sz="1800" spc="-5" dirty="0">
                <a:solidFill>
                  <a:srgbClr val="FFFFFF"/>
                </a:solidFill>
                <a:latin typeface="Segoe UI"/>
                <a:cs typeface="Segoe UI"/>
              </a:rPr>
              <a:t>2023 – </a:t>
            </a:r>
            <a:r>
              <a:rPr lang="en-US" sz="1800" b="1" spc="-5" dirty="0">
                <a:solidFill>
                  <a:srgbClr val="FFFFFF"/>
                </a:solidFill>
                <a:latin typeface="Segoe UI"/>
                <a:cs typeface="Segoe UI"/>
              </a:rPr>
              <a:t>1,592</a:t>
            </a:r>
            <a:endParaRPr lang="en-US" sz="1800" spc="-5" dirty="0">
              <a:solidFill>
                <a:srgbClr val="FFFFFF"/>
              </a:solidFill>
              <a:latin typeface="Segoe UI"/>
              <a:cs typeface="Segoe UI"/>
            </a:endParaRPr>
          </a:p>
          <a:p>
            <a:pPr marL="1905" algn="ctr">
              <a:lnSpc>
                <a:spcPct val="100000"/>
              </a:lnSpc>
              <a:tabLst>
                <a:tab pos="2110740" algn="l"/>
                <a:tab pos="2874645" algn="l"/>
              </a:tabLst>
            </a:pPr>
            <a:r>
              <a:rPr lang="en-US" sz="1800" spc="-5" dirty="0">
                <a:solidFill>
                  <a:srgbClr val="FFFFFF"/>
                </a:solidFill>
                <a:latin typeface="Segoe UI"/>
                <a:cs typeface="Segoe UI"/>
              </a:rPr>
              <a:t>2022 – </a:t>
            </a:r>
            <a:r>
              <a:rPr lang="en-US" sz="1800" b="1" spc="-5" dirty="0">
                <a:solidFill>
                  <a:srgbClr val="FFFFFF"/>
                </a:solidFill>
                <a:latin typeface="Segoe UI"/>
                <a:cs typeface="Segoe UI"/>
              </a:rPr>
              <a:t>1,854</a:t>
            </a:r>
            <a:endParaRPr lang="en-US" sz="1800" spc="-5" dirty="0">
              <a:solidFill>
                <a:srgbClr val="FFFFFF"/>
              </a:solidFill>
              <a:latin typeface="Segoe UI"/>
              <a:cs typeface="Segoe UI"/>
            </a:endParaRPr>
          </a:p>
          <a:p>
            <a:pPr marL="1905" algn="ctr">
              <a:lnSpc>
                <a:spcPct val="100000"/>
              </a:lnSpc>
              <a:tabLst>
                <a:tab pos="2110740" algn="l"/>
                <a:tab pos="2874645" algn="l"/>
              </a:tabLst>
            </a:pPr>
            <a:r>
              <a:rPr lang="en-US" spc="-5" dirty="0">
                <a:solidFill>
                  <a:srgbClr val="FFFFFF"/>
                </a:solidFill>
                <a:latin typeface="Segoe UI"/>
                <a:cs typeface="Segoe UI"/>
              </a:rPr>
              <a:t>2021 – </a:t>
            </a:r>
            <a:r>
              <a:rPr lang="en-US" b="1" spc="-5" dirty="0">
                <a:solidFill>
                  <a:srgbClr val="FFFFFF"/>
                </a:solidFill>
                <a:latin typeface="Segoe UI"/>
                <a:cs typeface="Segoe UI"/>
              </a:rPr>
              <a:t>1,893</a:t>
            </a:r>
            <a:endParaRPr lang="en-US" sz="1800" dirty="0">
              <a:latin typeface="Segoe UI"/>
              <a:cs typeface="Segoe UI"/>
            </a:endParaRPr>
          </a:p>
        </p:txBody>
      </p:sp>
    </p:spTree>
    <p:extLst>
      <p:ext uri="{BB962C8B-B14F-4D97-AF65-F5344CB8AC3E}">
        <p14:creationId xmlns:p14="http://schemas.microsoft.com/office/powerpoint/2010/main" val="1398350691"/>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483234"/>
          </a:xfrm>
          <a:custGeom>
            <a:avLst/>
            <a:gdLst/>
            <a:ahLst/>
            <a:cxnLst/>
            <a:rect l="l" t="t" r="r" b="b"/>
            <a:pathLst>
              <a:path w="12192000" h="483234">
                <a:moveTo>
                  <a:pt x="0" y="483108"/>
                </a:moveTo>
                <a:lnTo>
                  <a:pt x="12192000" y="483108"/>
                </a:lnTo>
                <a:lnTo>
                  <a:pt x="12192000" y="0"/>
                </a:lnTo>
                <a:lnTo>
                  <a:pt x="0" y="0"/>
                </a:lnTo>
                <a:lnTo>
                  <a:pt x="0" y="483108"/>
                </a:lnTo>
                <a:close/>
              </a:path>
            </a:pathLst>
          </a:custGeom>
          <a:solidFill>
            <a:srgbClr val="0E406A"/>
          </a:solidFill>
        </p:spPr>
        <p:txBody>
          <a:bodyPr wrap="square" lIns="0" tIns="0" rIns="0" bIns="0" rtlCol="0"/>
          <a:lstStyle/>
          <a:p>
            <a:endParaRPr dirty="0"/>
          </a:p>
        </p:txBody>
      </p:sp>
      <p:sp>
        <p:nvSpPr>
          <p:cNvPr id="3" name="object 3"/>
          <p:cNvSpPr/>
          <p:nvPr/>
        </p:nvSpPr>
        <p:spPr>
          <a:xfrm>
            <a:off x="0" y="1511808"/>
            <a:ext cx="12192000" cy="5346700"/>
          </a:xfrm>
          <a:custGeom>
            <a:avLst/>
            <a:gdLst/>
            <a:ahLst/>
            <a:cxnLst/>
            <a:rect l="l" t="t" r="r" b="b"/>
            <a:pathLst>
              <a:path w="12192000" h="5346700">
                <a:moveTo>
                  <a:pt x="0" y="5346192"/>
                </a:moveTo>
                <a:lnTo>
                  <a:pt x="12192000" y="5346192"/>
                </a:lnTo>
                <a:lnTo>
                  <a:pt x="12192000" y="0"/>
                </a:lnTo>
                <a:lnTo>
                  <a:pt x="0" y="0"/>
                </a:lnTo>
                <a:lnTo>
                  <a:pt x="0" y="5346192"/>
                </a:lnTo>
                <a:close/>
              </a:path>
            </a:pathLst>
          </a:custGeom>
          <a:solidFill>
            <a:srgbClr val="0E406A"/>
          </a:solidFill>
        </p:spPr>
        <p:txBody>
          <a:bodyPr wrap="square" lIns="0" tIns="0" rIns="0" bIns="0" rtlCol="0"/>
          <a:lstStyle/>
          <a:p>
            <a:endParaRPr dirty="0"/>
          </a:p>
        </p:txBody>
      </p:sp>
      <p:sp>
        <p:nvSpPr>
          <p:cNvPr id="7" name="object 7"/>
          <p:cNvSpPr txBox="1"/>
          <p:nvPr/>
        </p:nvSpPr>
        <p:spPr>
          <a:xfrm>
            <a:off x="4209895" y="1654270"/>
            <a:ext cx="4027840" cy="1923604"/>
          </a:xfrm>
          <a:prstGeom prst="rect">
            <a:avLst/>
          </a:prstGeom>
        </p:spPr>
        <p:txBody>
          <a:bodyPr vert="horz" wrap="square" lIns="0" tIns="0" rIns="0" bIns="0" rtlCol="0">
            <a:spAutoFit/>
          </a:bodyPr>
          <a:lstStyle/>
          <a:p>
            <a:pPr marL="12700" algn="ctr">
              <a:lnSpc>
                <a:spcPct val="100000"/>
              </a:lnSpc>
            </a:pPr>
            <a:r>
              <a:rPr lang="en-US" sz="12500" b="1" dirty="0">
                <a:solidFill>
                  <a:srgbClr val="FFFFFF"/>
                </a:solidFill>
                <a:effectLst>
                  <a:outerShdw blurRad="50800" dist="38100" algn="l" rotWithShape="0">
                    <a:prstClr val="black">
                      <a:alpha val="40000"/>
                    </a:prstClr>
                  </a:outerShdw>
                </a:effectLst>
                <a:latin typeface="Segoe UI"/>
                <a:cs typeface="Segoe UI"/>
              </a:rPr>
              <a:t>120</a:t>
            </a:r>
            <a:endParaRPr sz="12500" dirty="0">
              <a:effectLst>
                <a:outerShdw blurRad="50800" dist="38100" algn="l" rotWithShape="0">
                  <a:prstClr val="black">
                    <a:alpha val="40000"/>
                  </a:prstClr>
                </a:outerShdw>
              </a:effectLst>
              <a:latin typeface="Segoe UI"/>
              <a:cs typeface="Segoe UI"/>
            </a:endParaRPr>
          </a:p>
        </p:txBody>
      </p:sp>
      <p:sp>
        <p:nvSpPr>
          <p:cNvPr id="9" name="object 9"/>
          <p:cNvSpPr/>
          <p:nvPr/>
        </p:nvSpPr>
        <p:spPr>
          <a:xfrm>
            <a:off x="0" y="117983"/>
            <a:ext cx="12192000" cy="1779030"/>
          </a:xfrm>
          <a:custGeom>
            <a:avLst/>
            <a:gdLst/>
            <a:ahLst/>
            <a:cxnLst/>
            <a:rect l="l" t="t" r="r" b="b"/>
            <a:pathLst>
              <a:path w="12192000" h="1028700">
                <a:moveTo>
                  <a:pt x="0" y="1028700"/>
                </a:moveTo>
                <a:lnTo>
                  <a:pt x="12192000" y="1028700"/>
                </a:lnTo>
                <a:lnTo>
                  <a:pt x="12192000" y="0"/>
                </a:lnTo>
                <a:lnTo>
                  <a:pt x="0" y="0"/>
                </a:lnTo>
                <a:lnTo>
                  <a:pt x="0" y="1028700"/>
                </a:lnTo>
                <a:close/>
              </a:path>
            </a:pathLst>
          </a:custGeom>
          <a:solidFill>
            <a:srgbClr val="FFFFFF"/>
          </a:solidFill>
        </p:spPr>
        <p:txBody>
          <a:bodyPr wrap="square" lIns="0" tIns="0" rIns="0" bIns="0" rtlCol="0"/>
          <a:lstStyle/>
          <a:p>
            <a:endParaRPr dirty="0"/>
          </a:p>
        </p:txBody>
      </p:sp>
      <p:sp>
        <p:nvSpPr>
          <p:cNvPr id="10" name="object 10"/>
          <p:cNvSpPr txBox="1">
            <a:spLocks noGrp="1"/>
          </p:cNvSpPr>
          <p:nvPr>
            <p:ph type="title"/>
          </p:nvPr>
        </p:nvSpPr>
        <p:spPr>
          <a:xfrm>
            <a:off x="413130" y="-241355"/>
            <a:ext cx="11363960" cy="2462213"/>
          </a:xfrm>
          <a:prstGeom prst="rect">
            <a:avLst/>
          </a:prstGeom>
        </p:spPr>
        <p:txBody>
          <a:bodyPr vert="horz" wrap="square" lIns="0" tIns="0" rIns="0" bIns="0" rtlCol="0">
            <a:spAutoFit/>
          </a:bodyPr>
          <a:lstStyle/>
          <a:p>
            <a:pPr marL="12700" algn="ctr">
              <a:lnSpc>
                <a:spcPct val="100000"/>
              </a:lnSpc>
            </a:pPr>
            <a:br>
              <a:rPr lang="en-US" b="1" dirty="0">
                <a:solidFill>
                  <a:srgbClr val="0E406A"/>
                </a:solidFill>
                <a:latin typeface="Segoe UI"/>
                <a:cs typeface="Segoe UI"/>
              </a:rPr>
            </a:br>
            <a:r>
              <a:rPr lang="en-US" b="1" dirty="0">
                <a:solidFill>
                  <a:srgbClr val="0E406A"/>
                </a:solidFill>
                <a:latin typeface="Segoe UI Semibold" panose="020B0702040204020203" pitchFamily="34" charset="0"/>
                <a:cs typeface="Segoe UI Semibold" panose="020B0702040204020203" pitchFamily="34" charset="0"/>
              </a:rPr>
              <a:t>CASE MANAGEMENT</a:t>
            </a:r>
            <a:br>
              <a:rPr lang="en-US" b="1" dirty="0">
                <a:solidFill>
                  <a:srgbClr val="0E406A"/>
                </a:solidFill>
                <a:latin typeface="Segoe UI Semibold" panose="020B0702040204020203" pitchFamily="34" charset="0"/>
                <a:cs typeface="Segoe UI Semibold" panose="020B0702040204020203" pitchFamily="34" charset="0"/>
              </a:rPr>
            </a:br>
            <a:r>
              <a:rPr lang="en-US" b="1" dirty="0">
                <a:solidFill>
                  <a:srgbClr val="0E406A"/>
                </a:solidFill>
                <a:latin typeface="Segoe UI Semibold" panose="020B0702040204020203" pitchFamily="34" charset="0"/>
                <a:cs typeface="Segoe UI Semibold" panose="020B0702040204020203" pitchFamily="34" charset="0"/>
              </a:rPr>
              <a:t>CASE LOADS</a:t>
            </a:r>
            <a:br>
              <a:rPr lang="en-US" b="1" dirty="0">
                <a:solidFill>
                  <a:srgbClr val="0E406A"/>
                </a:solidFill>
                <a:latin typeface="Segoe UI"/>
                <a:cs typeface="Segoe UI"/>
              </a:rPr>
            </a:br>
            <a:endParaRPr b="1" dirty="0">
              <a:latin typeface="Segoe UI"/>
              <a:cs typeface="Segoe UI"/>
            </a:endParaRPr>
          </a:p>
        </p:txBody>
      </p:sp>
      <p:sp>
        <p:nvSpPr>
          <p:cNvPr id="16" name="object 20">
            <a:extLst>
              <a:ext uri="{FF2B5EF4-FFF2-40B4-BE49-F238E27FC236}">
                <a16:creationId xmlns:a16="http://schemas.microsoft.com/office/drawing/2014/main" id="{5882F92F-8BCB-4526-BB6E-F47CEE3BA152}"/>
              </a:ext>
            </a:extLst>
          </p:cNvPr>
          <p:cNvSpPr/>
          <p:nvPr/>
        </p:nvSpPr>
        <p:spPr>
          <a:xfrm>
            <a:off x="10684764" y="5753100"/>
            <a:ext cx="1190243" cy="920495"/>
          </a:xfrm>
          <a:prstGeom prst="rect">
            <a:avLst/>
          </a:prstGeom>
          <a:blipFill>
            <a:blip r:embed="rId3" cstate="print"/>
            <a:stretch>
              <a:fillRect/>
            </a:stretch>
          </a:blipFill>
        </p:spPr>
        <p:txBody>
          <a:bodyPr wrap="square" lIns="0" tIns="0" rIns="0" bIns="0" rtlCol="0"/>
          <a:lstStyle/>
          <a:p>
            <a:endParaRPr dirty="0"/>
          </a:p>
        </p:txBody>
      </p:sp>
      <p:sp>
        <p:nvSpPr>
          <p:cNvPr id="19" name="Slide Number Placeholder 18">
            <a:extLst>
              <a:ext uri="{FF2B5EF4-FFF2-40B4-BE49-F238E27FC236}">
                <a16:creationId xmlns:a16="http://schemas.microsoft.com/office/drawing/2014/main" id="{81B2A886-E495-4088-AB80-C3CE0A9A90E1}"/>
              </a:ext>
            </a:extLst>
          </p:cNvPr>
          <p:cNvSpPr>
            <a:spLocks noGrp="1"/>
          </p:cNvSpPr>
          <p:nvPr>
            <p:ph type="sldNum" sz="quarter" idx="12"/>
          </p:nvPr>
        </p:nvSpPr>
        <p:spPr>
          <a:xfrm>
            <a:off x="127285" y="6374892"/>
            <a:ext cx="946264" cy="365125"/>
          </a:xfrm>
        </p:spPr>
        <p:txBody>
          <a:bodyPr/>
          <a:lstStyle/>
          <a:p>
            <a:fld id="{0FCA88E0-223F-4F1D-9639-D4C3F71D5289}" type="slidenum">
              <a:rPr lang="en-US" smtClean="0"/>
              <a:t>3</a:t>
            </a:fld>
            <a:endParaRPr lang="en-US" dirty="0"/>
          </a:p>
        </p:txBody>
      </p:sp>
      <p:sp>
        <p:nvSpPr>
          <p:cNvPr id="15" name="object 11">
            <a:extLst>
              <a:ext uri="{FF2B5EF4-FFF2-40B4-BE49-F238E27FC236}">
                <a16:creationId xmlns:a16="http://schemas.microsoft.com/office/drawing/2014/main" id="{F94A14F4-D1DE-4FE9-A7FC-1BC76205E705}"/>
              </a:ext>
            </a:extLst>
          </p:cNvPr>
          <p:cNvSpPr txBox="1"/>
          <p:nvPr/>
        </p:nvSpPr>
        <p:spPr>
          <a:xfrm>
            <a:off x="3768908" y="3427289"/>
            <a:ext cx="4909813" cy="1723549"/>
          </a:xfrm>
          <a:prstGeom prst="rect">
            <a:avLst/>
          </a:prstGeom>
        </p:spPr>
        <p:txBody>
          <a:bodyPr vert="horz" wrap="square" lIns="0" tIns="0" rIns="0" bIns="0" rtlCol="0">
            <a:spAutoFit/>
          </a:bodyPr>
          <a:lstStyle/>
          <a:p>
            <a:pPr marL="1905" algn="ctr">
              <a:lnSpc>
                <a:spcPct val="100000"/>
              </a:lnSpc>
              <a:tabLst>
                <a:tab pos="2110740" algn="l"/>
                <a:tab pos="2874645" algn="l"/>
              </a:tabLst>
            </a:pPr>
            <a:r>
              <a:rPr lang="en-US" sz="2800" spc="-5" dirty="0">
                <a:solidFill>
                  <a:srgbClr val="FFFFFF"/>
                </a:solidFill>
                <a:latin typeface="Segoe UI"/>
                <a:cs typeface="Segoe UI"/>
              </a:rPr>
              <a:t>AVERAGE MONTHLY WEIGHTED CASELOAD </a:t>
            </a:r>
          </a:p>
          <a:p>
            <a:pPr marL="1905" algn="ctr">
              <a:lnSpc>
                <a:spcPct val="100000"/>
              </a:lnSpc>
              <a:tabLst>
                <a:tab pos="2110740" algn="l"/>
                <a:tab pos="2874645" algn="l"/>
              </a:tabLst>
            </a:pPr>
            <a:r>
              <a:rPr lang="en-US" sz="2800" spc="-5" dirty="0">
                <a:solidFill>
                  <a:srgbClr val="FFFFFF"/>
                </a:solidFill>
                <a:latin typeface="Segoe UI"/>
                <a:cs typeface="Segoe UI"/>
              </a:rPr>
              <a:t>PER HCBS CASE MANAGER IN </a:t>
            </a:r>
            <a:r>
              <a:rPr lang="en-US" sz="2800" b="1" spc="-5" dirty="0">
                <a:solidFill>
                  <a:srgbClr val="FFFFFF"/>
                </a:solidFill>
                <a:latin typeface="Segoe UI"/>
                <a:cs typeface="Segoe UI"/>
              </a:rPr>
              <a:t>QUARTER 1 - 3 </a:t>
            </a:r>
            <a:r>
              <a:rPr lang="en-US" sz="2800" spc="-5" dirty="0">
                <a:solidFill>
                  <a:srgbClr val="FFFFFF"/>
                </a:solidFill>
                <a:latin typeface="Segoe UI"/>
                <a:cs typeface="Segoe UI"/>
              </a:rPr>
              <a:t>OF </a:t>
            </a:r>
            <a:r>
              <a:rPr lang="en-US" sz="2800" b="1" spc="-5" dirty="0">
                <a:solidFill>
                  <a:srgbClr val="FFFFFF"/>
                </a:solidFill>
                <a:latin typeface="Segoe UI"/>
                <a:cs typeface="Segoe UI"/>
              </a:rPr>
              <a:t>2025</a:t>
            </a:r>
            <a:endParaRPr sz="2800" b="1" dirty="0">
              <a:latin typeface="Segoe UI"/>
              <a:cs typeface="Segoe UI"/>
            </a:endParaRPr>
          </a:p>
        </p:txBody>
      </p:sp>
      <p:sp>
        <p:nvSpPr>
          <p:cNvPr id="4" name="TextBox 3">
            <a:extLst>
              <a:ext uri="{FF2B5EF4-FFF2-40B4-BE49-F238E27FC236}">
                <a16:creationId xmlns:a16="http://schemas.microsoft.com/office/drawing/2014/main" id="{C6022FB3-22C9-4527-2C2B-2D3FD26C47EA}"/>
              </a:ext>
            </a:extLst>
          </p:cNvPr>
          <p:cNvSpPr txBox="1"/>
          <p:nvPr/>
        </p:nvSpPr>
        <p:spPr>
          <a:xfrm>
            <a:off x="4526074" y="5266009"/>
            <a:ext cx="3711661" cy="1754326"/>
          </a:xfrm>
          <a:prstGeom prst="rect">
            <a:avLst/>
          </a:prstGeom>
          <a:noFill/>
        </p:spPr>
        <p:txBody>
          <a:bodyPr wrap="square" rtlCol="0">
            <a:spAutoFit/>
          </a:bodyPr>
          <a:lstStyle/>
          <a:p>
            <a:pPr marL="1905" algn="ctr">
              <a:lnSpc>
                <a:spcPct val="100000"/>
              </a:lnSpc>
              <a:tabLst>
                <a:tab pos="2110740" algn="l"/>
                <a:tab pos="2874645" algn="l"/>
              </a:tabLst>
            </a:pPr>
            <a:r>
              <a:rPr lang="en-US" sz="1800" u="sng" spc="-5" dirty="0">
                <a:solidFill>
                  <a:srgbClr val="FFFFFF"/>
                </a:solidFill>
                <a:latin typeface="Segoe UI"/>
                <a:cs typeface="Segoe UI"/>
              </a:rPr>
              <a:t>ANNUAL COMPARISON DATA</a:t>
            </a:r>
            <a:endParaRPr lang="en-US" u="sng" dirty="0">
              <a:latin typeface="Segoe UI" panose="020B0502040204020203" pitchFamily="34" charset="0"/>
              <a:cs typeface="Segoe UI" panose="020B0502040204020203" pitchFamily="34" charset="0"/>
            </a:endParaRPr>
          </a:p>
          <a:p>
            <a:pPr marL="1905" algn="ctr">
              <a:lnSpc>
                <a:spcPct val="100000"/>
              </a:lnSpc>
              <a:tabLst>
                <a:tab pos="2110740" algn="l"/>
                <a:tab pos="2874645" algn="l"/>
              </a:tabLst>
            </a:pPr>
            <a:r>
              <a:rPr lang="en-US" dirty="0">
                <a:latin typeface="Segoe UI" panose="020B0502040204020203" pitchFamily="34" charset="0"/>
                <a:cs typeface="Segoe UI" panose="020B0502040204020203" pitchFamily="34" charset="0"/>
              </a:rPr>
              <a:t>2024 - </a:t>
            </a:r>
            <a:r>
              <a:rPr lang="en-US" b="1" dirty="0">
                <a:latin typeface="Segoe UI" panose="020B0502040204020203" pitchFamily="34" charset="0"/>
                <a:cs typeface="Segoe UI" panose="020B0502040204020203" pitchFamily="34" charset="0"/>
              </a:rPr>
              <a:t>117</a:t>
            </a:r>
            <a:endParaRPr lang="en-US" dirty="0">
              <a:latin typeface="Segoe UI" panose="020B0502040204020203" pitchFamily="34" charset="0"/>
              <a:cs typeface="Segoe UI" panose="020B0502040204020203" pitchFamily="34" charset="0"/>
            </a:endParaRPr>
          </a:p>
          <a:p>
            <a:pPr marL="1905" algn="ctr">
              <a:lnSpc>
                <a:spcPct val="100000"/>
              </a:lnSpc>
              <a:tabLst>
                <a:tab pos="2110740" algn="l"/>
                <a:tab pos="2874645" algn="l"/>
              </a:tabLst>
            </a:pPr>
            <a:r>
              <a:rPr lang="en-US" dirty="0">
                <a:latin typeface="Segoe UI" panose="020B0502040204020203" pitchFamily="34" charset="0"/>
                <a:cs typeface="Segoe UI" panose="020B0502040204020203" pitchFamily="34" charset="0"/>
              </a:rPr>
              <a:t>2023 – </a:t>
            </a:r>
            <a:r>
              <a:rPr lang="en-US" b="1" dirty="0">
                <a:latin typeface="Segoe UI" panose="020B0502040204020203" pitchFamily="34" charset="0"/>
                <a:cs typeface="Segoe UI" panose="020B0502040204020203" pitchFamily="34" charset="0"/>
              </a:rPr>
              <a:t>119</a:t>
            </a:r>
            <a:endParaRPr lang="en-US" dirty="0">
              <a:latin typeface="Segoe UI" panose="020B0502040204020203" pitchFamily="34" charset="0"/>
              <a:cs typeface="Segoe UI" panose="020B0502040204020203" pitchFamily="34" charset="0"/>
            </a:endParaRPr>
          </a:p>
          <a:p>
            <a:pPr marL="1905" algn="ctr">
              <a:lnSpc>
                <a:spcPct val="100000"/>
              </a:lnSpc>
              <a:tabLst>
                <a:tab pos="2110740" algn="l"/>
                <a:tab pos="2874645" algn="l"/>
              </a:tabLst>
            </a:pPr>
            <a:r>
              <a:rPr lang="en-US" dirty="0">
                <a:latin typeface="Segoe UI" panose="020B0502040204020203" pitchFamily="34" charset="0"/>
                <a:cs typeface="Segoe UI" panose="020B0502040204020203" pitchFamily="34" charset="0"/>
              </a:rPr>
              <a:t>2022 – </a:t>
            </a:r>
            <a:r>
              <a:rPr lang="en-US" b="1" dirty="0">
                <a:latin typeface="Segoe UI" panose="020B0502040204020203" pitchFamily="34" charset="0"/>
                <a:cs typeface="Segoe UI" panose="020B0502040204020203" pitchFamily="34" charset="0"/>
              </a:rPr>
              <a:t>117</a:t>
            </a:r>
            <a:endParaRPr lang="en-US" dirty="0">
              <a:latin typeface="Segoe UI" panose="020B0502040204020203" pitchFamily="34" charset="0"/>
              <a:cs typeface="Segoe UI" panose="020B0502040204020203" pitchFamily="34" charset="0"/>
            </a:endParaRPr>
          </a:p>
          <a:p>
            <a:pPr marL="1905" algn="ctr">
              <a:lnSpc>
                <a:spcPct val="100000"/>
              </a:lnSpc>
              <a:tabLst>
                <a:tab pos="2110740" algn="l"/>
                <a:tab pos="2874645" algn="l"/>
              </a:tabLst>
            </a:pPr>
            <a:r>
              <a:rPr lang="en-US" dirty="0">
                <a:latin typeface="Segoe UI" panose="020B0502040204020203" pitchFamily="34" charset="0"/>
                <a:cs typeface="Segoe UI" panose="020B0502040204020203" pitchFamily="34" charset="0"/>
              </a:rPr>
              <a:t>2021 – </a:t>
            </a:r>
            <a:r>
              <a:rPr lang="en-US" b="1" dirty="0">
                <a:latin typeface="Segoe UI" panose="020B0502040204020203" pitchFamily="34" charset="0"/>
                <a:cs typeface="Segoe UI" panose="020B0502040204020203" pitchFamily="34" charset="0"/>
              </a:rPr>
              <a:t>110</a:t>
            </a:r>
            <a:endParaRPr lang="en-US" sz="1800" b="1" dirty="0">
              <a:latin typeface="Segoe UI"/>
              <a:cs typeface="Segoe UI"/>
            </a:endParaRPr>
          </a:p>
          <a:p>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912444423"/>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3">
            <a:extLst>
              <a:ext uri="{FF2B5EF4-FFF2-40B4-BE49-F238E27FC236}">
                <a16:creationId xmlns:a16="http://schemas.microsoft.com/office/drawing/2014/main" id="{F9AB9CBF-8059-4223-856D-D4ECD4ED6417}"/>
              </a:ext>
            </a:extLst>
          </p:cNvPr>
          <p:cNvSpPr/>
          <p:nvPr/>
        </p:nvSpPr>
        <p:spPr>
          <a:xfrm>
            <a:off x="-25389" y="1461135"/>
            <a:ext cx="12192000" cy="5396865"/>
          </a:xfrm>
          <a:custGeom>
            <a:avLst/>
            <a:gdLst/>
            <a:ahLst/>
            <a:cxnLst/>
            <a:rect l="l" t="t" r="r" b="b"/>
            <a:pathLst>
              <a:path w="12192000" h="5396865">
                <a:moveTo>
                  <a:pt x="0" y="5396484"/>
                </a:moveTo>
                <a:lnTo>
                  <a:pt x="12192000" y="5396484"/>
                </a:lnTo>
                <a:lnTo>
                  <a:pt x="12192000" y="0"/>
                </a:lnTo>
                <a:lnTo>
                  <a:pt x="0" y="0"/>
                </a:lnTo>
                <a:lnTo>
                  <a:pt x="0" y="5396484"/>
                </a:lnTo>
                <a:close/>
              </a:path>
            </a:pathLst>
          </a:custGeom>
          <a:solidFill>
            <a:srgbClr val="A83539"/>
          </a:solidFill>
        </p:spPr>
        <p:txBody>
          <a:bodyPr wrap="square" lIns="0" tIns="0" rIns="0" bIns="0" rtlCol="0"/>
          <a:lstStyle/>
          <a:p>
            <a:endParaRPr dirty="0"/>
          </a:p>
        </p:txBody>
      </p:sp>
      <p:sp>
        <p:nvSpPr>
          <p:cNvPr id="2" name="object 2"/>
          <p:cNvSpPr/>
          <p:nvPr/>
        </p:nvSpPr>
        <p:spPr>
          <a:xfrm>
            <a:off x="0" y="0"/>
            <a:ext cx="12192000" cy="483234"/>
          </a:xfrm>
          <a:custGeom>
            <a:avLst/>
            <a:gdLst/>
            <a:ahLst/>
            <a:cxnLst/>
            <a:rect l="l" t="t" r="r" b="b"/>
            <a:pathLst>
              <a:path w="12192000" h="483234">
                <a:moveTo>
                  <a:pt x="0" y="483108"/>
                </a:moveTo>
                <a:lnTo>
                  <a:pt x="12192000" y="483108"/>
                </a:lnTo>
                <a:lnTo>
                  <a:pt x="12192000" y="0"/>
                </a:lnTo>
                <a:lnTo>
                  <a:pt x="0" y="0"/>
                </a:lnTo>
                <a:lnTo>
                  <a:pt x="0" y="483108"/>
                </a:lnTo>
                <a:close/>
              </a:path>
            </a:pathLst>
          </a:custGeom>
          <a:solidFill>
            <a:srgbClr val="A83539"/>
          </a:solidFill>
        </p:spPr>
        <p:txBody>
          <a:bodyPr wrap="square" lIns="0" tIns="0" rIns="0" bIns="0" rtlCol="0"/>
          <a:lstStyle/>
          <a:p>
            <a:endParaRPr dirty="0"/>
          </a:p>
        </p:txBody>
      </p:sp>
      <p:sp>
        <p:nvSpPr>
          <p:cNvPr id="7" name="object 7"/>
          <p:cNvSpPr txBox="1"/>
          <p:nvPr/>
        </p:nvSpPr>
        <p:spPr>
          <a:xfrm>
            <a:off x="953945" y="2863254"/>
            <a:ext cx="4692878" cy="1923604"/>
          </a:xfrm>
          <a:prstGeom prst="rect">
            <a:avLst/>
          </a:prstGeom>
        </p:spPr>
        <p:txBody>
          <a:bodyPr vert="horz" wrap="square" lIns="0" tIns="0" rIns="0" bIns="0" rtlCol="0">
            <a:spAutoFit/>
          </a:bodyPr>
          <a:lstStyle/>
          <a:p>
            <a:pPr marL="12700">
              <a:lnSpc>
                <a:spcPct val="100000"/>
              </a:lnSpc>
            </a:pPr>
            <a:r>
              <a:rPr lang="en-US" sz="12500" b="1" dirty="0">
                <a:effectLst>
                  <a:outerShdw blurRad="50800" dist="38100" algn="l" rotWithShape="0">
                    <a:prstClr val="black">
                      <a:alpha val="40000"/>
                    </a:prstClr>
                  </a:outerShdw>
                </a:effectLst>
                <a:latin typeface="Segoe UI"/>
                <a:cs typeface="Segoe UI"/>
              </a:rPr>
              <a:t>2,280</a:t>
            </a:r>
            <a:endParaRPr sz="12500" b="1" dirty="0">
              <a:effectLst>
                <a:outerShdw blurRad="50800" dist="38100" algn="l" rotWithShape="0">
                  <a:prstClr val="black">
                    <a:alpha val="40000"/>
                  </a:prstClr>
                </a:outerShdw>
              </a:effectLst>
              <a:latin typeface="Segoe UI"/>
              <a:cs typeface="Segoe UI"/>
            </a:endParaRPr>
          </a:p>
        </p:txBody>
      </p:sp>
      <p:sp>
        <p:nvSpPr>
          <p:cNvPr id="9" name="object 9"/>
          <p:cNvSpPr/>
          <p:nvPr/>
        </p:nvSpPr>
        <p:spPr>
          <a:xfrm>
            <a:off x="0" y="117983"/>
            <a:ext cx="12192000" cy="1779030"/>
          </a:xfrm>
          <a:custGeom>
            <a:avLst/>
            <a:gdLst/>
            <a:ahLst/>
            <a:cxnLst/>
            <a:rect l="l" t="t" r="r" b="b"/>
            <a:pathLst>
              <a:path w="12192000" h="1028700">
                <a:moveTo>
                  <a:pt x="0" y="1028700"/>
                </a:moveTo>
                <a:lnTo>
                  <a:pt x="12192000" y="1028700"/>
                </a:lnTo>
                <a:lnTo>
                  <a:pt x="12192000" y="0"/>
                </a:lnTo>
                <a:lnTo>
                  <a:pt x="0" y="0"/>
                </a:lnTo>
                <a:lnTo>
                  <a:pt x="0" y="1028700"/>
                </a:lnTo>
                <a:close/>
              </a:path>
            </a:pathLst>
          </a:custGeom>
          <a:solidFill>
            <a:srgbClr val="FFFFFF"/>
          </a:solidFill>
        </p:spPr>
        <p:txBody>
          <a:bodyPr wrap="square" lIns="0" tIns="0" rIns="0" bIns="0" rtlCol="0"/>
          <a:lstStyle/>
          <a:p>
            <a:endParaRPr dirty="0"/>
          </a:p>
        </p:txBody>
      </p:sp>
      <p:sp>
        <p:nvSpPr>
          <p:cNvPr id="10" name="object 10"/>
          <p:cNvSpPr txBox="1">
            <a:spLocks noGrp="1"/>
          </p:cNvSpPr>
          <p:nvPr>
            <p:ph type="title"/>
          </p:nvPr>
        </p:nvSpPr>
        <p:spPr>
          <a:xfrm>
            <a:off x="413130" y="374198"/>
            <a:ext cx="11363960" cy="1231106"/>
          </a:xfrm>
          <a:prstGeom prst="rect">
            <a:avLst/>
          </a:prstGeom>
        </p:spPr>
        <p:txBody>
          <a:bodyPr vert="horz" wrap="square" lIns="0" tIns="0" rIns="0" bIns="0" rtlCol="0">
            <a:spAutoFit/>
          </a:bodyPr>
          <a:lstStyle/>
          <a:p>
            <a:pPr marL="12700" algn="ctr">
              <a:lnSpc>
                <a:spcPct val="100000"/>
              </a:lnSpc>
            </a:pPr>
            <a:r>
              <a:rPr lang="en-US" b="1" dirty="0">
                <a:solidFill>
                  <a:srgbClr val="A83539"/>
                </a:solidFill>
                <a:latin typeface="Segoe UI Semibold" panose="020B0702040204020203" pitchFamily="34" charset="0"/>
                <a:cs typeface="Segoe UI Semibold" panose="020B0702040204020203" pitchFamily="34" charset="0"/>
              </a:rPr>
              <a:t>TARGET POPULATION MEMBERS (TPM</a:t>
            </a:r>
            <a:r>
              <a:rPr lang="en-US" sz="3600" b="1" dirty="0">
                <a:solidFill>
                  <a:srgbClr val="A83539"/>
                </a:solidFill>
                <a:latin typeface="Segoe UI Semibold" panose="020B0702040204020203" pitchFamily="34" charset="0"/>
                <a:cs typeface="Segoe UI Semibold" panose="020B0702040204020203" pitchFamily="34" charset="0"/>
              </a:rPr>
              <a:t>s</a:t>
            </a:r>
            <a:r>
              <a:rPr lang="en-US" b="1" dirty="0">
                <a:solidFill>
                  <a:srgbClr val="A83539"/>
                </a:solidFill>
                <a:latin typeface="Segoe UI Semibold" panose="020B0702040204020203" pitchFamily="34" charset="0"/>
                <a:cs typeface="Segoe UI Semibold" panose="020B0702040204020203" pitchFamily="34" charset="0"/>
              </a:rPr>
              <a:t>) </a:t>
            </a:r>
            <a:br>
              <a:rPr lang="en-US" b="1" dirty="0">
                <a:solidFill>
                  <a:srgbClr val="A83539"/>
                </a:solidFill>
                <a:latin typeface="Segoe UI Semibold" panose="020B0702040204020203" pitchFamily="34" charset="0"/>
                <a:cs typeface="Segoe UI Semibold" panose="020B0702040204020203" pitchFamily="34" charset="0"/>
              </a:rPr>
            </a:br>
            <a:r>
              <a:rPr lang="en-US" b="1" dirty="0">
                <a:solidFill>
                  <a:srgbClr val="A83539"/>
                </a:solidFill>
                <a:latin typeface="Segoe UI Semibold" panose="020B0702040204020203" pitchFamily="34" charset="0"/>
                <a:cs typeface="Segoe UI Semibold" panose="020B0702040204020203" pitchFamily="34" charset="0"/>
              </a:rPr>
              <a:t>in a skilled nursing facility (snf)</a:t>
            </a:r>
            <a:endParaRPr b="1" dirty="0">
              <a:solidFill>
                <a:srgbClr val="A83539"/>
              </a:solidFill>
              <a:latin typeface="Segoe UI Semibold" panose="020B0702040204020203" pitchFamily="34" charset="0"/>
              <a:cs typeface="Segoe UI Semibold" panose="020B0702040204020203" pitchFamily="34" charset="0"/>
            </a:endParaRPr>
          </a:p>
        </p:txBody>
      </p:sp>
      <p:sp>
        <p:nvSpPr>
          <p:cNvPr id="11" name="object 11"/>
          <p:cNvSpPr txBox="1"/>
          <p:nvPr/>
        </p:nvSpPr>
        <p:spPr>
          <a:xfrm>
            <a:off x="5727397" y="3567898"/>
            <a:ext cx="5212101" cy="984885"/>
          </a:xfrm>
          <a:prstGeom prst="rect">
            <a:avLst/>
          </a:prstGeom>
        </p:spPr>
        <p:txBody>
          <a:bodyPr vert="horz" wrap="square" lIns="0" tIns="0" rIns="0" bIns="0" rtlCol="0">
            <a:spAutoFit/>
          </a:bodyPr>
          <a:lstStyle/>
          <a:p>
            <a:pPr marL="1905" algn="ctr">
              <a:lnSpc>
                <a:spcPct val="100000"/>
              </a:lnSpc>
              <a:tabLst>
                <a:tab pos="2110740" algn="l"/>
                <a:tab pos="2874645" algn="l"/>
              </a:tabLst>
            </a:pPr>
            <a:r>
              <a:rPr lang="en-US" sz="2800" spc="-5" dirty="0">
                <a:solidFill>
                  <a:srgbClr val="FFFFFF"/>
                </a:solidFill>
                <a:latin typeface="Segoe UI"/>
                <a:cs typeface="Segoe UI"/>
              </a:rPr>
              <a:t>TPMs SERVED IN A SNF in </a:t>
            </a:r>
          </a:p>
          <a:p>
            <a:pPr marL="1905" algn="ctr">
              <a:lnSpc>
                <a:spcPct val="100000"/>
              </a:lnSpc>
              <a:tabLst>
                <a:tab pos="2110740" algn="l"/>
                <a:tab pos="2874645" algn="l"/>
              </a:tabLst>
            </a:pPr>
            <a:r>
              <a:rPr lang="en-US" sz="2800" b="1" spc="-5" dirty="0">
                <a:solidFill>
                  <a:srgbClr val="FFFFFF"/>
                </a:solidFill>
                <a:latin typeface="Segoe UI"/>
                <a:cs typeface="Segoe UI"/>
              </a:rPr>
              <a:t>JULY of </a:t>
            </a:r>
            <a:r>
              <a:rPr lang="en-US" sz="3600" b="1" spc="-5" dirty="0">
                <a:solidFill>
                  <a:srgbClr val="FFFFFF"/>
                </a:solidFill>
                <a:latin typeface="Segoe UI"/>
                <a:cs typeface="Segoe UI"/>
              </a:rPr>
              <a:t>2025</a:t>
            </a:r>
            <a:endParaRPr sz="2800" b="1" dirty="0">
              <a:latin typeface="Segoe UI"/>
              <a:cs typeface="Segoe UI"/>
            </a:endParaRPr>
          </a:p>
        </p:txBody>
      </p:sp>
      <p:sp>
        <p:nvSpPr>
          <p:cNvPr id="16" name="object 20">
            <a:extLst>
              <a:ext uri="{FF2B5EF4-FFF2-40B4-BE49-F238E27FC236}">
                <a16:creationId xmlns:a16="http://schemas.microsoft.com/office/drawing/2014/main" id="{5882F92F-8BCB-4526-BB6E-F47CEE3BA152}"/>
              </a:ext>
            </a:extLst>
          </p:cNvPr>
          <p:cNvSpPr/>
          <p:nvPr/>
        </p:nvSpPr>
        <p:spPr>
          <a:xfrm>
            <a:off x="10684764" y="5753100"/>
            <a:ext cx="1190243" cy="920495"/>
          </a:xfrm>
          <a:prstGeom prst="rect">
            <a:avLst/>
          </a:prstGeom>
          <a:blipFill>
            <a:blip r:embed="rId3" cstate="print"/>
            <a:stretch>
              <a:fillRect/>
            </a:stretch>
          </a:blipFill>
        </p:spPr>
        <p:txBody>
          <a:bodyPr wrap="square" lIns="0" tIns="0" rIns="0" bIns="0" rtlCol="0"/>
          <a:lstStyle/>
          <a:p>
            <a:endParaRPr dirty="0"/>
          </a:p>
        </p:txBody>
      </p:sp>
      <p:sp>
        <p:nvSpPr>
          <p:cNvPr id="19" name="Slide Number Placeholder 18">
            <a:extLst>
              <a:ext uri="{FF2B5EF4-FFF2-40B4-BE49-F238E27FC236}">
                <a16:creationId xmlns:a16="http://schemas.microsoft.com/office/drawing/2014/main" id="{81B2A886-E495-4088-AB80-C3CE0A9A90E1}"/>
              </a:ext>
            </a:extLst>
          </p:cNvPr>
          <p:cNvSpPr>
            <a:spLocks noGrp="1"/>
          </p:cNvSpPr>
          <p:nvPr>
            <p:ph type="sldNum" sz="quarter" idx="12"/>
          </p:nvPr>
        </p:nvSpPr>
        <p:spPr>
          <a:xfrm>
            <a:off x="127285" y="6374892"/>
            <a:ext cx="946264" cy="365125"/>
          </a:xfrm>
        </p:spPr>
        <p:txBody>
          <a:bodyPr/>
          <a:lstStyle/>
          <a:p>
            <a:fld id="{0FCA88E0-223F-4F1D-9639-D4C3F71D5289}" type="slidenum">
              <a:rPr lang="en-US" smtClean="0"/>
              <a:t>4</a:t>
            </a:fld>
            <a:endParaRPr lang="en-US" dirty="0"/>
          </a:p>
        </p:txBody>
      </p:sp>
      <p:sp>
        <p:nvSpPr>
          <p:cNvPr id="20" name="object 7">
            <a:extLst>
              <a:ext uri="{FF2B5EF4-FFF2-40B4-BE49-F238E27FC236}">
                <a16:creationId xmlns:a16="http://schemas.microsoft.com/office/drawing/2014/main" id="{7E2E0DF0-D08D-4AC2-B50D-0F0B214BF1BB}"/>
              </a:ext>
            </a:extLst>
          </p:cNvPr>
          <p:cNvSpPr txBox="1"/>
          <p:nvPr/>
        </p:nvSpPr>
        <p:spPr>
          <a:xfrm>
            <a:off x="953945" y="3870016"/>
            <a:ext cx="4692878" cy="1923604"/>
          </a:xfrm>
          <a:prstGeom prst="rect">
            <a:avLst/>
          </a:prstGeom>
        </p:spPr>
        <p:txBody>
          <a:bodyPr vert="horz" wrap="square" lIns="0" tIns="0" rIns="0" bIns="0" rtlCol="0">
            <a:spAutoFit/>
          </a:bodyPr>
          <a:lstStyle/>
          <a:p>
            <a:pPr marL="12700">
              <a:lnSpc>
                <a:spcPct val="100000"/>
              </a:lnSpc>
            </a:pPr>
            <a:endParaRPr sz="12500" dirty="0">
              <a:effectLst>
                <a:outerShdw blurRad="50800" dist="38100" algn="l" rotWithShape="0">
                  <a:prstClr val="black">
                    <a:alpha val="40000"/>
                  </a:prstClr>
                </a:outerShdw>
              </a:effectLst>
              <a:latin typeface="Segoe UI"/>
              <a:cs typeface="Segoe UI"/>
            </a:endParaRPr>
          </a:p>
        </p:txBody>
      </p:sp>
      <p:sp>
        <p:nvSpPr>
          <p:cNvPr id="3" name="TextBox 2">
            <a:extLst>
              <a:ext uri="{FF2B5EF4-FFF2-40B4-BE49-F238E27FC236}">
                <a16:creationId xmlns:a16="http://schemas.microsoft.com/office/drawing/2014/main" id="{E19C4FBC-F7DD-CA40-3E7C-22B2DE624318}"/>
              </a:ext>
            </a:extLst>
          </p:cNvPr>
          <p:cNvSpPr txBox="1"/>
          <p:nvPr/>
        </p:nvSpPr>
        <p:spPr>
          <a:xfrm>
            <a:off x="4244082" y="5174563"/>
            <a:ext cx="4089365" cy="1477328"/>
          </a:xfrm>
          <a:prstGeom prst="rect">
            <a:avLst/>
          </a:prstGeom>
          <a:noFill/>
        </p:spPr>
        <p:txBody>
          <a:bodyPr wrap="square" rtlCol="0">
            <a:spAutoFit/>
          </a:bodyPr>
          <a:lstStyle/>
          <a:p>
            <a:pPr algn="ctr"/>
            <a:r>
              <a:rPr lang="en-US" u="sng" dirty="0">
                <a:latin typeface="Segoe UI" panose="020B0502040204020203" pitchFamily="34" charset="0"/>
                <a:cs typeface="Segoe UI" panose="020B0502040204020203" pitchFamily="34" charset="0"/>
              </a:rPr>
              <a:t>ANNUAL COMPARISON DATA</a:t>
            </a:r>
          </a:p>
          <a:p>
            <a:pPr algn="ctr"/>
            <a:r>
              <a:rPr lang="en-US" dirty="0">
                <a:latin typeface="Segoe UI" panose="020B0502040204020203" pitchFamily="34" charset="0"/>
                <a:cs typeface="Segoe UI" panose="020B0502040204020203" pitchFamily="34" charset="0"/>
              </a:rPr>
              <a:t>2024 – </a:t>
            </a:r>
            <a:r>
              <a:rPr lang="en-US" b="1" dirty="0">
                <a:latin typeface="Segoe UI" panose="020B0502040204020203" pitchFamily="34" charset="0"/>
                <a:cs typeface="Segoe UI" panose="020B0502040204020203" pitchFamily="34" charset="0"/>
              </a:rPr>
              <a:t>2,147</a:t>
            </a:r>
            <a:endParaRPr lang="en-US" dirty="0">
              <a:latin typeface="Segoe UI" panose="020B0502040204020203" pitchFamily="34" charset="0"/>
              <a:cs typeface="Segoe UI" panose="020B0502040204020203" pitchFamily="34" charset="0"/>
            </a:endParaRPr>
          </a:p>
          <a:p>
            <a:pPr algn="ctr"/>
            <a:r>
              <a:rPr lang="en-US" dirty="0">
                <a:latin typeface="Segoe UI" panose="020B0502040204020203" pitchFamily="34" charset="0"/>
                <a:cs typeface="Segoe UI" panose="020B0502040204020203" pitchFamily="34" charset="0"/>
              </a:rPr>
              <a:t>2023 – </a:t>
            </a:r>
            <a:r>
              <a:rPr lang="en-US" b="1" dirty="0">
                <a:latin typeface="Segoe UI" panose="020B0502040204020203" pitchFamily="34" charset="0"/>
                <a:cs typeface="Segoe UI" panose="020B0502040204020203" pitchFamily="34" charset="0"/>
              </a:rPr>
              <a:t>2,412</a:t>
            </a:r>
            <a:endParaRPr lang="en-US" dirty="0">
              <a:latin typeface="Segoe UI" panose="020B0502040204020203" pitchFamily="34" charset="0"/>
              <a:cs typeface="Segoe UI" panose="020B0502040204020203" pitchFamily="34" charset="0"/>
            </a:endParaRPr>
          </a:p>
          <a:p>
            <a:pPr algn="ctr"/>
            <a:r>
              <a:rPr lang="en-US" dirty="0">
                <a:latin typeface="Segoe UI" panose="020B0502040204020203" pitchFamily="34" charset="0"/>
                <a:cs typeface="Segoe UI" panose="020B0502040204020203" pitchFamily="34" charset="0"/>
              </a:rPr>
              <a:t>2022 – </a:t>
            </a:r>
            <a:r>
              <a:rPr lang="en-US" b="1" dirty="0">
                <a:latin typeface="Segoe UI" panose="020B0502040204020203" pitchFamily="34" charset="0"/>
                <a:cs typeface="Segoe UI" panose="020B0502040204020203" pitchFamily="34" charset="0"/>
              </a:rPr>
              <a:t>2,438</a:t>
            </a:r>
            <a:endParaRPr lang="en-US" dirty="0">
              <a:latin typeface="Segoe UI" panose="020B0502040204020203" pitchFamily="34" charset="0"/>
              <a:cs typeface="Segoe UI" panose="020B0502040204020203" pitchFamily="34" charset="0"/>
            </a:endParaRPr>
          </a:p>
          <a:p>
            <a:pPr algn="ctr"/>
            <a:r>
              <a:rPr lang="en-US" dirty="0">
                <a:latin typeface="Segoe UI" panose="020B0502040204020203" pitchFamily="34" charset="0"/>
                <a:cs typeface="Segoe UI" panose="020B0502040204020203" pitchFamily="34" charset="0"/>
              </a:rPr>
              <a:t>2021 – </a:t>
            </a:r>
            <a:r>
              <a:rPr lang="en-US" b="1" dirty="0">
                <a:latin typeface="Segoe UI" panose="020B0502040204020203" pitchFamily="34" charset="0"/>
                <a:cs typeface="Segoe UI" panose="020B0502040204020203" pitchFamily="34" charset="0"/>
              </a:rPr>
              <a:t>2,376</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99663396"/>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3">
            <a:extLst>
              <a:ext uri="{FF2B5EF4-FFF2-40B4-BE49-F238E27FC236}">
                <a16:creationId xmlns:a16="http://schemas.microsoft.com/office/drawing/2014/main" id="{D7E4AAFA-110C-4F7A-BB19-9DF3EA858606}"/>
              </a:ext>
            </a:extLst>
          </p:cNvPr>
          <p:cNvSpPr/>
          <p:nvPr/>
        </p:nvSpPr>
        <p:spPr>
          <a:xfrm>
            <a:off x="0" y="1461135"/>
            <a:ext cx="12192000" cy="5396865"/>
          </a:xfrm>
          <a:custGeom>
            <a:avLst/>
            <a:gdLst/>
            <a:ahLst/>
            <a:cxnLst/>
            <a:rect l="l" t="t" r="r" b="b"/>
            <a:pathLst>
              <a:path w="12192000" h="5396865">
                <a:moveTo>
                  <a:pt x="0" y="5396484"/>
                </a:moveTo>
                <a:lnTo>
                  <a:pt x="12192000" y="5396484"/>
                </a:lnTo>
                <a:lnTo>
                  <a:pt x="12192000" y="0"/>
                </a:lnTo>
                <a:lnTo>
                  <a:pt x="0" y="0"/>
                </a:lnTo>
                <a:lnTo>
                  <a:pt x="0" y="5396484"/>
                </a:lnTo>
                <a:close/>
              </a:path>
            </a:pathLst>
          </a:custGeom>
          <a:solidFill>
            <a:srgbClr val="6F9648"/>
          </a:solidFill>
        </p:spPr>
        <p:txBody>
          <a:bodyPr wrap="square" lIns="0" tIns="0" rIns="0" bIns="0" rtlCol="0"/>
          <a:lstStyle/>
          <a:p>
            <a:endParaRPr dirty="0"/>
          </a:p>
        </p:txBody>
      </p:sp>
      <p:sp>
        <p:nvSpPr>
          <p:cNvPr id="2" name="object 2"/>
          <p:cNvSpPr/>
          <p:nvPr/>
        </p:nvSpPr>
        <p:spPr>
          <a:xfrm>
            <a:off x="0" y="0"/>
            <a:ext cx="12192000" cy="483234"/>
          </a:xfrm>
          <a:custGeom>
            <a:avLst/>
            <a:gdLst/>
            <a:ahLst/>
            <a:cxnLst/>
            <a:rect l="l" t="t" r="r" b="b"/>
            <a:pathLst>
              <a:path w="12192000" h="483234">
                <a:moveTo>
                  <a:pt x="0" y="483108"/>
                </a:moveTo>
                <a:lnTo>
                  <a:pt x="12192000" y="483108"/>
                </a:lnTo>
                <a:lnTo>
                  <a:pt x="12192000" y="0"/>
                </a:lnTo>
                <a:lnTo>
                  <a:pt x="0" y="0"/>
                </a:lnTo>
                <a:lnTo>
                  <a:pt x="0" y="483108"/>
                </a:lnTo>
                <a:close/>
              </a:path>
            </a:pathLst>
          </a:custGeom>
          <a:solidFill>
            <a:srgbClr val="6F9648"/>
          </a:solidFill>
        </p:spPr>
        <p:txBody>
          <a:bodyPr wrap="square" lIns="0" tIns="0" rIns="0" bIns="0" rtlCol="0"/>
          <a:lstStyle/>
          <a:p>
            <a:endParaRPr dirty="0"/>
          </a:p>
        </p:txBody>
      </p:sp>
      <p:sp>
        <p:nvSpPr>
          <p:cNvPr id="9" name="object 9"/>
          <p:cNvSpPr/>
          <p:nvPr/>
        </p:nvSpPr>
        <p:spPr>
          <a:xfrm>
            <a:off x="0" y="117983"/>
            <a:ext cx="12192000" cy="1779030"/>
          </a:xfrm>
          <a:custGeom>
            <a:avLst/>
            <a:gdLst/>
            <a:ahLst/>
            <a:cxnLst/>
            <a:rect l="l" t="t" r="r" b="b"/>
            <a:pathLst>
              <a:path w="12192000" h="1028700">
                <a:moveTo>
                  <a:pt x="0" y="1028700"/>
                </a:moveTo>
                <a:lnTo>
                  <a:pt x="12192000" y="1028700"/>
                </a:lnTo>
                <a:lnTo>
                  <a:pt x="12192000" y="0"/>
                </a:lnTo>
                <a:lnTo>
                  <a:pt x="0" y="0"/>
                </a:lnTo>
                <a:lnTo>
                  <a:pt x="0" y="1028700"/>
                </a:lnTo>
                <a:close/>
              </a:path>
            </a:pathLst>
          </a:custGeom>
          <a:solidFill>
            <a:srgbClr val="FFFFFF"/>
          </a:solidFill>
        </p:spPr>
        <p:txBody>
          <a:bodyPr wrap="square" lIns="0" tIns="0" rIns="0" bIns="0" rtlCol="0"/>
          <a:lstStyle/>
          <a:p>
            <a:endParaRPr dirty="0"/>
          </a:p>
        </p:txBody>
      </p:sp>
      <p:sp>
        <p:nvSpPr>
          <p:cNvPr id="10" name="object 10"/>
          <p:cNvSpPr txBox="1">
            <a:spLocks noGrp="1"/>
          </p:cNvSpPr>
          <p:nvPr>
            <p:ph type="title"/>
          </p:nvPr>
        </p:nvSpPr>
        <p:spPr>
          <a:xfrm>
            <a:off x="413130" y="374198"/>
            <a:ext cx="11363960" cy="1231106"/>
          </a:xfrm>
          <a:prstGeom prst="rect">
            <a:avLst/>
          </a:prstGeom>
        </p:spPr>
        <p:txBody>
          <a:bodyPr vert="horz" wrap="square" lIns="0" tIns="0" rIns="0" bIns="0" rtlCol="0">
            <a:spAutoFit/>
          </a:bodyPr>
          <a:lstStyle/>
          <a:p>
            <a:pPr marL="12700" algn="ctr">
              <a:lnSpc>
                <a:spcPct val="100000"/>
              </a:lnSpc>
            </a:pPr>
            <a:r>
              <a:rPr lang="en-US" b="1" dirty="0">
                <a:solidFill>
                  <a:srgbClr val="6F9648"/>
                </a:solidFill>
                <a:latin typeface="Segoe UI Semibold" panose="020B0702040204020203" pitchFamily="34" charset="0"/>
                <a:cs typeface="Segoe UI Semibold" panose="020B0702040204020203" pitchFamily="34" charset="0"/>
              </a:rPr>
              <a:t>TPM</a:t>
            </a:r>
            <a:r>
              <a:rPr lang="en-US" sz="3600" b="1" dirty="0">
                <a:solidFill>
                  <a:srgbClr val="6F9648"/>
                </a:solidFill>
                <a:latin typeface="Segoe UI Semibold" panose="020B0702040204020203" pitchFamily="34" charset="0"/>
                <a:cs typeface="Segoe UI Semibold" panose="020B0702040204020203" pitchFamily="34" charset="0"/>
              </a:rPr>
              <a:t>s</a:t>
            </a:r>
            <a:r>
              <a:rPr lang="en-US" b="1" dirty="0">
                <a:solidFill>
                  <a:srgbClr val="6F9648"/>
                </a:solidFill>
                <a:latin typeface="Segoe UI Semibold" panose="020B0702040204020203" pitchFamily="34" charset="0"/>
                <a:cs typeface="Segoe UI Semibold" panose="020B0702040204020203" pitchFamily="34" charset="0"/>
              </a:rPr>
              <a:t> WHO TRANSITIONED TO </a:t>
            </a:r>
            <a:br>
              <a:rPr lang="en-US" b="1" dirty="0">
                <a:solidFill>
                  <a:srgbClr val="6F9648"/>
                </a:solidFill>
                <a:latin typeface="Segoe UI Semibold" panose="020B0702040204020203" pitchFamily="34" charset="0"/>
                <a:cs typeface="Segoe UI Semibold" panose="020B0702040204020203" pitchFamily="34" charset="0"/>
              </a:rPr>
            </a:br>
            <a:r>
              <a:rPr lang="en-US" b="1" dirty="0">
                <a:solidFill>
                  <a:srgbClr val="6F9648"/>
                </a:solidFill>
                <a:latin typeface="Segoe UI Semibold" panose="020B0702040204020203" pitchFamily="34" charset="0"/>
                <a:cs typeface="Segoe UI Semibold" panose="020B0702040204020203" pitchFamily="34" charset="0"/>
              </a:rPr>
              <a:t>AN INTEGRATED SETTING</a:t>
            </a:r>
            <a:endParaRPr b="1" dirty="0">
              <a:solidFill>
                <a:srgbClr val="6F9648"/>
              </a:solidFill>
              <a:latin typeface="Segoe UI Semibold" panose="020B0702040204020203" pitchFamily="34" charset="0"/>
              <a:cs typeface="Segoe UI Semibold" panose="020B0702040204020203" pitchFamily="34" charset="0"/>
            </a:endParaRPr>
          </a:p>
        </p:txBody>
      </p:sp>
      <p:sp>
        <p:nvSpPr>
          <p:cNvPr id="16" name="object 20">
            <a:extLst>
              <a:ext uri="{FF2B5EF4-FFF2-40B4-BE49-F238E27FC236}">
                <a16:creationId xmlns:a16="http://schemas.microsoft.com/office/drawing/2014/main" id="{5882F92F-8BCB-4526-BB6E-F47CEE3BA152}"/>
              </a:ext>
            </a:extLst>
          </p:cNvPr>
          <p:cNvSpPr/>
          <p:nvPr/>
        </p:nvSpPr>
        <p:spPr>
          <a:xfrm>
            <a:off x="10684764" y="5753100"/>
            <a:ext cx="1190243" cy="920495"/>
          </a:xfrm>
          <a:prstGeom prst="rect">
            <a:avLst/>
          </a:prstGeom>
          <a:blipFill>
            <a:blip r:embed="rId3" cstate="print"/>
            <a:stretch>
              <a:fillRect/>
            </a:stretch>
          </a:blipFill>
        </p:spPr>
        <p:txBody>
          <a:bodyPr wrap="square" lIns="0" tIns="0" rIns="0" bIns="0" rtlCol="0"/>
          <a:lstStyle/>
          <a:p>
            <a:endParaRPr dirty="0"/>
          </a:p>
        </p:txBody>
      </p:sp>
      <p:sp>
        <p:nvSpPr>
          <p:cNvPr id="19" name="Slide Number Placeholder 18">
            <a:extLst>
              <a:ext uri="{FF2B5EF4-FFF2-40B4-BE49-F238E27FC236}">
                <a16:creationId xmlns:a16="http://schemas.microsoft.com/office/drawing/2014/main" id="{81B2A886-E495-4088-AB80-C3CE0A9A90E1}"/>
              </a:ext>
            </a:extLst>
          </p:cNvPr>
          <p:cNvSpPr>
            <a:spLocks noGrp="1"/>
          </p:cNvSpPr>
          <p:nvPr>
            <p:ph type="sldNum" sz="quarter" idx="12"/>
          </p:nvPr>
        </p:nvSpPr>
        <p:spPr>
          <a:xfrm>
            <a:off x="127285" y="6374892"/>
            <a:ext cx="946264" cy="365125"/>
          </a:xfrm>
        </p:spPr>
        <p:txBody>
          <a:bodyPr/>
          <a:lstStyle/>
          <a:p>
            <a:fld id="{0FCA88E0-223F-4F1D-9639-D4C3F71D5289}" type="slidenum">
              <a:rPr lang="en-US" smtClean="0"/>
              <a:t>5</a:t>
            </a:fld>
            <a:endParaRPr lang="en-US" dirty="0"/>
          </a:p>
        </p:txBody>
      </p:sp>
      <p:sp>
        <p:nvSpPr>
          <p:cNvPr id="12" name="object 7">
            <a:extLst>
              <a:ext uri="{FF2B5EF4-FFF2-40B4-BE49-F238E27FC236}">
                <a16:creationId xmlns:a16="http://schemas.microsoft.com/office/drawing/2014/main" id="{2CA872DE-76EE-49D4-B1DE-9FCC60F2DB22}"/>
              </a:ext>
            </a:extLst>
          </p:cNvPr>
          <p:cNvSpPr txBox="1"/>
          <p:nvPr/>
        </p:nvSpPr>
        <p:spPr>
          <a:xfrm>
            <a:off x="3299466" y="2014996"/>
            <a:ext cx="4993101" cy="1600438"/>
          </a:xfrm>
          <a:prstGeom prst="rect">
            <a:avLst/>
          </a:prstGeom>
        </p:spPr>
        <p:txBody>
          <a:bodyPr vert="horz" wrap="square" lIns="0" tIns="0" rIns="0" bIns="0" rtlCol="0">
            <a:spAutoFit/>
          </a:bodyPr>
          <a:lstStyle/>
          <a:p>
            <a:pPr marL="12700" algn="ctr">
              <a:lnSpc>
                <a:spcPct val="100000"/>
              </a:lnSpc>
            </a:pPr>
            <a:r>
              <a:rPr lang="en-US" sz="10400" b="1" dirty="0">
                <a:solidFill>
                  <a:srgbClr val="FFFFFF"/>
                </a:solidFill>
                <a:effectLst>
                  <a:outerShdw dist="38100" algn="l" rotWithShape="0">
                    <a:schemeClr val="accent5">
                      <a:alpha val="40000"/>
                    </a:schemeClr>
                  </a:outerShdw>
                </a:effectLst>
                <a:latin typeface="Segoe UI"/>
                <a:cs typeface="Segoe UI"/>
              </a:rPr>
              <a:t>60</a:t>
            </a:r>
            <a:endParaRPr sz="10400" dirty="0">
              <a:effectLst>
                <a:outerShdw dist="38100" algn="l" rotWithShape="0">
                  <a:schemeClr val="accent5">
                    <a:alpha val="40000"/>
                  </a:schemeClr>
                </a:outerShdw>
              </a:effectLst>
              <a:latin typeface="Segoe UI"/>
              <a:cs typeface="Segoe UI"/>
            </a:endParaRPr>
          </a:p>
        </p:txBody>
      </p:sp>
      <p:sp>
        <p:nvSpPr>
          <p:cNvPr id="13" name="object 11">
            <a:extLst>
              <a:ext uri="{FF2B5EF4-FFF2-40B4-BE49-F238E27FC236}">
                <a16:creationId xmlns:a16="http://schemas.microsoft.com/office/drawing/2014/main" id="{1AC3E9C5-37CD-462D-A426-9EA9F95F3C9E}"/>
              </a:ext>
            </a:extLst>
          </p:cNvPr>
          <p:cNvSpPr txBox="1"/>
          <p:nvPr/>
        </p:nvSpPr>
        <p:spPr>
          <a:xfrm>
            <a:off x="2797412" y="3491928"/>
            <a:ext cx="6172039" cy="1154162"/>
          </a:xfrm>
          <a:prstGeom prst="rect">
            <a:avLst/>
          </a:prstGeom>
        </p:spPr>
        <p:txBody>
          <a:bodyPr vert="horz" wrap="square" lIns="0" tIns="0" rIns="0" bIns="0" rtlCol="0">
            <a:spAutoFit/>
          </a:bodyPr>
          <a:lstStyle/>
          <a:p>
            <a:pPr marL="1905" algn="ctr">
              <a:lnSpc>
                <a:spcPct val="100000"/>
              </a:lnSpc>
              <a:tabLst>
                <a:tab pos="2110740" algn="l"/>
                <a:tab pos="2874645" algn="l"/>
              </a:tabLst>
            </a:pPr>
            <a:r>
              <a:rPr lang="en-US" sz="2800" spc="-5" dirty="0">
                <a:solidFill>
                  <a:srgbClr val="FFFFFF"/>
                </a:solidFill>
                <a:latin typeface="Segoe UI"/>
                <a:cs typeface="Segoe UI"/>
              </a:rPr>
              <a:t> TPMs TRANSITIONED IN </a:t>
            </a:r>
          </a:p>
          <a:p>
            <a:pPr marL="1905" algn="ctr">
              <a:lnSpc>
                <a:spcPct val="100000"/>
              </a:lnSpc>
              <a:tabLst>
                <a:tab pos="2110740" algn="l"/>
                <a:tab pos="2874645" algn="l"/>
              </a:tabLst>
            </a:pPr>
            <a:r>
              <a:rPr lang="en-US" sz="2800" b="1" spc="-5" dirty="0">
                <a:solidFill>
                  <a:srgbClr val="FFFFFF"/>
                </a:solidFill>
                <a:latin typeface="Segoe UI"/>
                <a:cs typeface="Segoe UI"/>
              </a:rPr>
              <a:t>QUARTERS 1 - 3 </a:t>
            </a:r>
            <a:r>
              <a:rPr lang="en-US" sz="2800" spc="-5" dirty="0">
                <a:solidFill>
                  <a:srgbClr val="FFFFFF"/>
                </a:solidFill>
                <a:latin typeface="Segoe UI"/>
                <a:cs typeface="Segoe UI"/>
              </a:rPr>
              <a:t>OF </a:t>
            </a:r>
            <a:r>
              <a:rPr lang="en-US" sz="3600" b="1" spc="-5" dirty="0">
                <a:solidFill>
                  <a:srgbClr val="FFFFFF"/>
                </a:solidFill>
                <a:effectLst>
                  <a:outerShdw blurRad="50800" dist="38100" algn="l" rotWithShape="0">
                    <a:schemeClr val="accent5">
                      <a:alpha val="40000"/>
                    </a:schemeClr>
                  </a:outerShdw>
                </a:effectLst>
                <a:latin typeface="Segoe UI"/>
                <a:cs typeface="Segoe UI"/>
              </a:rPr>
              <a:t>2025</a:t>
            </a:r>
          </a:p>
          <a:p>
            <a:pPr marL="1905" algn="ctr">
              <a:lnSpc>
                <a:spcPct val="100000"/>
              </a:lnSpc>
              <a:tabLst>
                <a:tab pos="2110740" algn="l"/>
                <a:tab pos="2874645" algn="l"/>
              </a:tabLst>
            </a:pPr>
            <a:endParaRPr sz="1100" b="1" dirty="0">
              <a:effectLst>
                <a:outerShdw blurRad="50800" dist="38100" algn="l" rotWithShape="0">
                  <a:schemeClr val="accent5">
                    <a:alpha val="40000"/>
                  </a:schemeClr>
                </a:outerShdw>
              </a:effectLst>
              <a:latin typeface="Segoe UI"/>
              <a:cs typeface="Segoe UI"/>
            </a:endParaRPr>
          </a:p>
        </p:txBody>
      </p:sp>
      <p:sp>
        <p:nvSpPr>
          <p:cNvPr id="15" name="object 11">
            <a:extLst>
              <a:ext uri="{FF2B5EF4-FFF2-40B4-BE49-F238E27FC236}">
                <a16:creationId xmlns:a16="http://schemas.microsoft.com/office/drawing/2014/main" id="{9DF5724C-DE86-400D-91AC-C9D8F17D4F05}"/>
              </a:ext>
            </a:extLst>
          </p:cNvPr>
          <p:cNvSpPr txBox="1"/>
          <p:nvPr/>
        </p:nvSpPr>
        <p:spPr>
          <a:xfrm>
            <a:off x="4035700" y="5073157"/>
            <a:ext cx="4118819" cy="1908215"/>
          </a:xfrm>
          <a:prstGeom prst="rect">
            <a:avLst/>
          </a:prstGeom>
        </p:spPr>
        <p:txBody>
          <a:bodyPr vert="horz" wrap="square" lIns="0" tIns="0" rIns="0" bIns="0" rtlCol="0">
            <a:spAutoFit/>
          </a:bodyPr>
          <a:lstStyle/>
          <a:p>
            <a:pPr marL="1905" algn="ctr">
              <a:lnSpc>
                <a:spcPct val="100000"/>
              </a:lnSpc>
              <a:tabLst>
                <a:tab pos="2110740" algn="l"/>
                <a:tab pos="2874645" algn="l"/>
              </a:tabLst>
            </a:pPr>
            <a:r>
              <a:rPr lang="en-US" sz="2000" u="sng" spc="-5" dirty="0">
                <a:solidFill>
                  <a:srgbClr val="FFFFFF"/>
                </a:solidFill>
                <a:latin typeface="Segoe UI"/>
                <a:cs typeface="Segoe UI"/>
              </a:rPr>
              <a:t>ANNUAL COMPARISON DATA</a:t>
            </a:r>
          </a:p>
          <a:p>
            <a:pPr marL="1905" algn="ctr">
              <a:lnSpc>
                <a:spcPct val="100000"/>
              </a:lnSpc>
              <a:tabLst>
                <a:tab pos="2110740" algn="l"/>
                <a:tab pos="2874645" algn="l"/>
              </a:tabLst>
            </a:pPr>
            <a:r>
              <a:rPr lang="en-US" sz="2000" spc="-5" dirty="0">
                <a:solidFill>
                  <a:srgbClr val="FFFFFF"/>
                </a:solidFill>
                <a:latin typeface="Segoe UI"/>
                <a:cs typeface="Segoe UI"/>
              </a:rPr>
              <a:t>2024 - </a:t>
            </a:r>
            <a:r>
              <a:rPr lang="en-US" sz="2000" b="1" spc="-5" dirty="0">
                <a:solidFill>
                  <a:srgbClr val="FFFFFF"/>
                </a:solidFill>
                <a:latin typeface="Segoe UI"/>
                <a:cs typeface="Segoe UI"/>
              </a:rPr>
              <a:t>139</a:t>
            </a:r>
            <a:endParaRPr lang="en-US" sz="2000" spc="-5" dirty="0">
              <a:solidFill>
                <a:srgbClr val="FFFFFF"/>
              </a:solidFill>
              <a:latin typeface="Segoe UI"/>
              <a:cs typeface="Segoe UI"/>
            </a:endParaRPr>
          </a:p>
          <a:p>
            <a:pPr marL="1905" algn="ctr">
              <a:lnSpc>
                <a:spcPct val="100000"/>
              </a:lnSpc>
              <a:tabLst>
                <a:tab pos="2110740" algn="l"/>
                <a:tab pos="2874645" algn="l"/>
              </a:tabLst>
            </a:pPr>
            <a:r>
              <a:rPr lang="en-US" sz="2000" spc="-5" dirty="0">
                <a:solidFill>
                  <a:srgbClr val="FFFFFF"/>
                </a:solidFill>
                <a:latin typeface="Segoe UI"/>
                <a:cs typeface="Segoe UI"/>
              </a:rPr>
              <a:t>2023 – </a:t>
            </a:r>
            <a:r>
              <a:rPr lang="en-US" sz="2000" b="1" spc="-5" dirty="0">
                <a:solidFill>
                  <a:srgbClr val="FFFFFF"/>
                </a:solidFill>
                <a:latin typeface="Segoe UI"/>
                <a:cs typeface="Segoe UI"/>
              </a:rPr>
              <a:t>118</a:t>
            </a:r>
            <a:endParaRPr lang="en-US" sz="2000" spc="-5" dirty="0">
              <a:solidFill>
                <a:srgbClr val="FFFFFF"/>
              </a:solidFill>
              <a:latin typeface="Segoe UI"/>
              <a:cs typeface="Segoe UI"/>
            </a:endParaRPr>
          </a:p>
          <a:p>
            <a:pPr marL="1905" algn="ctr">
              <a:lnSpc>
                <a:spcPct val="100000"/>
              </a:lnSpc>
              <a:tabLst>
                <a:tab pos="2110740" algn="l"/>
                <a:tab pos="2874645" algn="l"/>
              </a:tabLst>
            </a:pPr>
            <a:r>
              <a:rPr lang="en-US" sz="2000" spc="-5" dirty="0">
                <a:solidFill>
                  <a:srgbClr val="FFFFFF"/>
                </a:solidFill>
                <a:latin typeface="Segoe UI"/>
                <a:cs typeface="Segoe UI"/>
              </a:rPr>
              <a:t>2022 – </a:t>
            </a:r>
            <a:r>
              <a:rPr lang="en-US" sz="2000" b="1" spc="-5" dirty="0">
                <a:solidFill>
                  <a:srgbClr val="FFFFFF"/>
                </a:solidFill>
                <a:latin typeface="Segoe UI"/>
                <a:cs typeface="Segoe UI"/>
              </a:rPr>
              <a:t>121</a:t>
            </a:r>
            <a:endParaRPr lang="en-US" sz="2000" spc="-5" dirty="0">
              <a:solidFill>
                <a:srgbClr val="FFFFFF"/>
              </a:solidFill>
              <a:latin typeface="Segoe UI"/>
              <a:cs typeface="Segoe UI"/>
            </a:endParaRPr>
          </a:p>
          <a:p>
            <a:pPr marL="1905" algn="ctr">
              <a:lnSpc>
                <a:spcPct val="100000"/>
              </a:lnSpc>
              <a:tabLst>
                <a:tab pos="2110740" algn="l"/>
                <a:tab pos="2874645" algn="l"/>
              </a:tabLst>
            </a:pPr>
            <a:r>
              <a:rPr lang="en-US" sz="2000" spc="-5" dirty="0">
                <a:solidFill>
                  <a:srgbClr val="FFFFFF"/>
                </a:solidFill>
                <a:latin typeface="Segoe UI"/>
                <a:cs typeface="Segoe UI"/>
              </a:rPr>
              <a:t>2021 –   </a:t>
            </a:r>
            <a:r>
              <a:rPr lang="en-US" sz="2000" b="1" spc="-5" dirty="0">
                <a:solidFill>
                  <a:srgbClr val="FFFFFF"/>
                </a:solidFill>
                <a:latin typeface="Segoe UI"/>
                <a:cs typeface="Segoe UI"/>
              </a:rPr>
              <a:t>91</a:t>
            </a:r>
            <a:endParaRPr lang="en-US" sz="2000" spc="-5" dirty="0">
              <a:solidFill>
                <a:srgbClr val="FFFFFF"/>
              </a:solidFill>
              <a:latin typeface="Segoe UI"/>
              <a:cs typeface="Segoe UI"/>
            </a:endParaRPr>
          </a:p>
          <a:p>
            <a:pPr marL="459105" indent="-457200">
              <a:lnSpc>
                <a:spcPct val="100000"/>
              </a:lnSpc>
              <a:buFont typeface="Arial" panose="020B0604020202020204" pitchFamily="34" charset="0"/>
              <a:buChar char="•"/>
              <a:tabLst>
                <a:tab pos="2110740" algn="l"/>
                <a:tab pos="2874645" algn="l"/>
              </a:tabLst>
            </a:pPr>
            <a:endParaRPr sz="2400" dirty="0">
              <a:latin typeface="Segoe UI"/>
              <a:cs typeface="Segoe UI"/>
            </a:endParaRPr>
          </a:p>
        </p:txBody>
      </p:sp>
    </p:spTree>
    <p:extLst>
      <p:ext uri="{BB962C8B-B14F-4D97-AF65-F5344CB8AC3E}">
        <p14:creationId xmlns:p14="http://schemas.microsoft.com/office/powerpoint/2010/main" val="3701473365"/>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483234"/>
          </a:xfrm>
          <a:custGeom>
            <a:avLst/>
            <a:gdLst/>
            <a:ahLst/>
            <a:cxnLst/>
            <a:rect l="l" t="t" r="r" b="b"/>
            <a:pathLst>
              <a:path w="12192000" h="483234">
                <a:moveTo>
                  <a:pt x="0" y="483108"/>
                </a:moveTo>
                <a:lnTo>
                  <a:pt x="12192000" y="483108"/>
                </a:lnTo>
                <a:lnTo>
                  <a:pt x="12192000" y="0"/>
                </a:lnTo>
                <a:lnTo>
                  <a:pt x="0" y="0"/>
                </a:lnTo>
                <a:lnTo>
                  <a:pt x="0" y="483108"/>
                </a:lnTo>
                <a:close/>
              </a:path>
            </a:pathLst>
          </a:custGeom>
          <a:solidFill>
            <a:srgbClr val="049FDA"/>
          </a:solidFill>
        </p:spPr>
        <p:txBody>
          <a:bodyPr wrap="square" lIns="0" tIns="0" rIns="0" bIns="0" rtlCol="0"/>
          <a:lstStyle/>
          <a:p>
            <a:endParaRPr dirty="0"/>
          </a:p>
        </p:txBody>
      </p:sp>
      <p:sp>
        <p:nvSpPr>
          <p:cNvPr id="3" name="object 3"/>
          <p:cNvSpPr/>
          <p:nvPr/>
        </p:nvSpPr>
        <p:spPr>
          <a:xfrm>
            <a:off x="0" y="1393317"/>
            <a:ext cx="12192000" cy="5346700"/>
          </a:xfrm>
          <a:custGeom>
            <a:avLst/>
            <a:gdLst/>
            <a:ahLst/>
            <a:cxnLst/>
            <a:rect l="l" t="t" r="r" b="b"/>
            <a:pathLst>
              <a:path w="12192000" h="5346700">
                <a:moveTo>
                  <a:pt x="0" y="5346192"/>
                </a:moveTo>
                <a:lnTo>
                  <a:pt x="12192000" y="5346192"/>
                </a:lnTo>
                <a:lnTo>
                  <a:pt x="12192000" y="0"/>
                </a:lnTo>
                <a:lnTo>
                  <a:pt x="0" y="0"/>
                </a:lnTo>
                <a:lnTo>
                  <a:pt x="0" y="5346192"/>
                </a:lnTo>
                <a:close/>
              </a:path>
            </a:pathLst>
          </a:custGeom>
          <a:solidFill>
            <a:srgbClr val="049FDA"/>
          </a:solidFill>
        </p:spPr>
        <p:txBody>
          <a:bodyPr wrap="square" lIns="0" tIns="0" rIns="0" bIns="0" rtlCol="0"/>
          <a:lstStyle/>
          <a:p>
            <a:endParaRPr dirty="0"/>
          </a:p>
        </p:txBody>
      </p:sp>
      <p:sp>
        <p:nvSpPr>
          <p:cNvPr id="9" name="object 9"/>
          <p:cNvSpPr/>
          <p:nvPr/>
        </p:nvSpPr>
        <p:spPr>
          <a:xfrm>
            <a:off x="0" y="117983"/>
            <a:ext cx="12192000" cy="1779030"/>
          </a:xfrm>
          <a:custGeom>
            <a:avLst/>
            <a:gdLst/>
            <a:ahLst/>
            <a:cxnLst/>
            <a:rect l="l" t="t" r="r" b="b"/>
            <a:pathLst>
              <a:path w="12192000" h="1028700">
                <a:moveTo>
                  <a:pt x="0" y="1028700"/>
                </a:moveTo>
                <a:lnTo>
                  <a:pt x="12192000" y="1028700"/>
                </a:lnTo>
                <a:lnTo>
                  <a:pt x="12192000" y="0"/>
                </a:lnTo>
                <a:lnTo>
                  <a:pt x="0" y="0"/>
                </a:lnTo>
                <a:lnTo>
                  <a:pt x="0" y="1028700"/>
                </a:lnTo>
                <a:close/>
              </a:path>
            </a:pathLst>
          </a:custGeom>
          <a:solidFill>
            <a:srgbClr val="FFFFFF"/>
          </a:solidFill>
        </p:spPr>
        <p:txBody>
          <a:bodyPr wrap="square" lIns="0" tIns="0" rIns="0" bIns="0" rtlCol="0"/>
          <a:lstStyle/>
          <a:p>
            <a:endParaRPr dirty="0"/>
          </a:p>
        </p:txBody>
      </p:sp>
      <p:sp>
        <p:nvSpPr>
          <p:cNvPr id="10" name="object 10"/>
          <p:cNvSpPr txBox="1">
            <a:spLocks noGrp="1"/>
          </p:cNvSpPr>
          <p:nvPr>
            <p:ph type="title"/>
          </p:nvPr>
        </p:nvSpPr>
        <p:spPr>
          <a:xfrm>
            <a:off x="413130" y="374198"/>
            <a:ext cx="11363960" cy="1231106"/>
          </a:xfrm>
          <a:prstGeom prst="rect">
            <a:avLst/>
          </a:prstGeom>
        </p:spPr>
        <p:txBody>
          <a:bodyPr vert="horz" wrap="square" lIns="0" tIns="0" rIns="0" bIns="0" rtlCol="0">
            <a:spAutoFit/>
          </a:bodyPr>
          <a:lstStyle/>
          <a:p>
            <a:pPr marL="12700" algn="ctr">
              <a:lnSpc>
                <a:spcPct val="100000"/>
              </a:lnSpc>
            </a:pPr>
            <a:r>
              <a:rPr lang="en-US" b="1" dirty="0">
                <a:solidFill>
                  <a:srgbClr val="049FDA"/>
                </a:solidFill>
                <a:latin typeface="Segoe UI Semibold" panose="020B0702040204020203" pitchFamily="34" charset="0"/>
                <a:cs typeface="Segoe UI Semibold" panose="020B0702040204020203" pitchFamily="34" charset="0"/>
              </a:rPr>
              <a:t>TPM</a:t>
            </a:r>
            <a:r>
              <a:rPr lang="en-US" sz="3600" b="1" dirty="0">
                <a:solidFill>
                  <a:srgbClr val="049FDA"/>
                </a:solidFill>
                <a:latin typeface="Segoe UI Semibold" panose="020B0702040204020203" pitchFamily="34" charset="0"/>
                <a:cs typeface="Segoe UI Semibold" panose="020B0702040204020203" pitchFamily="34" charset="0"/>
              </a:rPr>
              <a:t>s</a:t>
            </a:r>
            <a:r>
              <a:rPr lang="en-US" b="1" dirty="0">
                <a:solidFill>
                  <a:srgbClr val="049FDA"/>
                </a:solidFill>
                <a:latin typeface="Segoe UI Semibold" panose="020B0702040204020203" pitchFamily="34" charset="0"/>
                <a:cs typeface="Segoe UI Semibold" panose="020B0702040204020203" pitchFamily="34" charset="0"/>
              </a:rPr>
              <a:t> UTILIZING STATE OR FEDERALLY </a:t>
            </a:r>
            <a:br>
              <a:rPr lang="en-US" b="1" dirty="0">
                <a:solidFill>
                  <a:srgbClr val="049FDA"/>
                </a:solidFill>
                <a:latin typeface="Segoe UI Semibold" panose="020B0702040204020203" pitchFamily="34" charset="0"/>
                <a:cs typeface="Segoe UI Semibold" panose="020B0702040204020203" pitchFamily="34" charset="0"/>
              </a:rPr>
            </a:br>
            <a:r>
              <a:rPr lang="en-US" b="1" dirty="0">
                <a:solidFill>
                  <a:srgbClr val="049FDA"/>
                </a:solidFill>
                <a:latin typeface="Segoe UI Semibold" panose="020B0702040204020203" pitchFamily="34" charset="0"/>
                <a:cs typeface="Segoe UI Semibold" panose="020B0702040204020203" pitchFamily="34" charset="0"/>
              </a:rPr>
              <a:t>FUNDED HCBS</a:t>
            </a:r>
            <a:endParaRPr b="1" dirty="0">
              <a:solidFill>
                <a:srgbClr val="049FDA"/>
              </a:solidFill>
              <a:latin typeface="Segoe UI Semibold" panose="020B0702040204020203" pitchFamily="34" charset="0"/>
              <a:cs typeface="Segoe UI Semibold" panose="020B0702040204020203" pitchFamily="34" charset="0"/>
            </a:endParaRPr>
          </a:p>
        </p:txBody>
      </p:sp>
      <p:sp>
        <p:nvSpPr>
          <p:cNvPr id="16" name="object 20">
            <a:extLst>
              <a:ext uri="{FF2B5EF4-FFF2-40B4-BE49-F238E27FC236}">
                <a16:creationId xmlns:a16="http://schemas.microsoft.com/office/drawing/2014/main" id="{5882F92F-8BCB-4526-BB6E-F47CEE3BA152}"/>
              </a:ext>
            </a:extLst>
          </p:cNvPr>
          <p:cNvSpPr/>
          <p:nvPr/>
        </p:nvSpPr>
        <p:spPr>
          <a:xfrm>
            <a:off x="10684764" y="5753100"/>
            <a:ext cx="1190243" cy="920495"/>
          </a:xfrm>
          <a:prstGeom prst="rect">
            <a:avLst/>
          </a:prstGeom>
          <a:blipFill>
            <a:blip r:embed="rId3" cstate="print"/>
            <a:stretch>
              <a:fillRect/>
            </a:stretch>
          </a:blipFill>
        </p:spPr>
        <p:txBody>
          <a:bodyPr wrap="square" lIns="0" tIns="0" rIns="0" bIns="0" rtlCol="0"/>
          <a:lstStyle/>
          <a:p>
            <a:endParaRPr dirty="0"/>
          </a:p>
        </p:txBody>
      </p:sp>
      <p:sp>
        <p:nvSpPr>
          <p:cNvPr id="19" name="Slide Number Placeholder 18">
            <a:extLst>
              <a:ext uri="{FF2B5EF4-FFF2-40B4-BE49-F238E27FC236}">
                <a16:creationId xmlns:a16="http://schemas.microsoft.com/office/drawing/2014/main" id="{81B2A886-E495-4088-AB80-C3CE0A9A90E1}"/>
              </a:ext>
            </a:extLst>
          </p:cNvPr>
          <p:cNvSpPr>
            <a:spLocks noGrp="1"/>
          </p:cNvSpPr>
          <p:nvPr>
            <p:ph type="sldNum" sz="quarter" idx="12"/>
          </p:nvPr>
        </p:nvSpPr>
        <p:spPr>
          <a:xfrm>
            <a:off x="127285" y="6374892"/>
            <a:ext cx="946264" cy="365125"/>
          </a:xfrm>
        </p:spPr>
        <p:txBody>
          <a:bodyPr/>
          <a:lstStyle/>
          <a:p>
            <a:fld id="{0FCA88E0-223F-4F1D-9639-D4C3F71D5289}" type="slidenum">
              <a:rPr lang="en-US" smtClean="0"/>
              <a:t>6</a:t>
            </a:fld>
            <a:endParaRPr lang="en-US" dirty="0"/>
          </a:p>
        </p:txBody>
      </p:sp>
      <p:sp>
        <p:nvSpPr>
          <p:cNvPr id="12" name="object 7">
            <a:extLst>
              <a:ext uri="{FF2B5EF4-FFF2-40B4-BE49-F238E27FC236}">
                <a16:creationId xmlns:a16="http://schemas.microsoft.com/office/drawing/2014/main" id="{2CA872DE-76EE-49D4-B1DE-9FCC60F2DB22}"/>
              </a:ext>
            </a:extLst>
          </p:cNvPr>
          <p:cNvSpPr txBox="1"/>
          <p:nvPr/>
        </p:nvSpPr>
        <p:spPr>
          <a:xfrm>
            <a:off x="3598559" y="1861519"/>
            <a:ext cx="4993101" cy="1600438"/>
          </a:xfrm>
          <a:prstGeom prst="rect">
            <a:avLst/>
          </a:prstGeom>
        </p:spPr>
        <p:txBody>
          <a:bodyPr vert="horz" wrap="square" lIns="0" tIns="0" rIns="0" bIns="0" rtlCol="0">
            <a:spAutoFit/>
          </a:bodyPr>
          <a:lstStyle/>
          <a:p>
            <a:pPr marL="12700" algn="ctr">
              <a:lnSpc>
                <a:spcPct val="100000"/>
              </a:lnSpc>
            </a:pPr>
            <a:r>
              <a:rPr lang="en-US" sz="10400" b="1" dirty="0">
                <a:solidFill>
                  <a:srgbClr val="FFFFFF"/>
                </a:solidFill>
                <a:effectLst>
                  <a:outerShdw dist="38100" algn="l" rotWithShape="0">
                    <a:schemeClr val="accent2">
                      <a:alpha val="40000"/>
                    </a:schemeClr>
                  </a:outerShdw>
                </a:effectLst>
                <a:latin typeface="Segoe UI"/>
                <a:cs typeface="Segoe UI"/>
              </a:rPr>
              <a:t>988</a:t>
            </a:r>
            <a:endParaRPr sz="10400" dirty="0">
              <a:effectLst>
                <a:outerShdw dist="38100" algn="l" rotWithShape="0">
                  <a:schemeClr val="accent2">
                    <a:alpha val="40000"/>
                  </a:schemeClr>
                </a:outerShdw>
              </a:effectLst>
              <a:latin typeface="Segoe UI"/>
              <a:cs typeface="Segoe UI"/>
            </a:endParaRPr>
          </a:p>
        </p:txBody>
      </p:sp>
      <p:sp>
        <p:nvSpPr>
          <p:cNvPr id="13" name="object 11">
            <a:extLst>
              <a:ext uri="{FF2B5EF4-FFF2-40B4-BE49-F238E27FC236}">
                <a16:creationId xmlns:a16="http://schemas.microsoft.com/office/drawing/2014/main" id="{1AC3E9C5-37CD-462D-A426-9EA9F95F3C9E}"/>
              </a:ext>
            </a:extLst>
          </p:cNvPr>
          <p:cNvSpPr txBox="1"/>
          <p:nvPr/>
        </p:nvSpPr>
        <p:spPr>
          <a:xfrm>
            <a:off x="805128" y="3249470"/>
            <a:ext cx="10581744" cy="1846659"/>
          </a:xfrm>
          <a:prstGeom prst="rect">
            <a:avLst/>
          </a:prstGeom>
        </p:spPr>
        <p:txBody>
          <a:bodyPr vert="horz" wrap="square" lIns="0" tIns="0" rIns="0" bIns="0" rtlCol="0">
            <a:spAutoFit/>
          </a:bodyPr>
          <a:lstStyle/>
          <a:p>
            <a:pPr marL="1905" algn="ctr">
              <a:lnSpc>
                <a:spcPct val="100000"/>
              </a:lnSpc>
              <a:tabLst>
                <a:tab pos="2110740" algn="l"/>
                <a:tab pos="2874645" algn="l"/>
              </a:tabLst>
            </a:pPr>
            <a:r>
              <a:rPr lang="en-US" sz="2800" spc="-5" dirty="0">
                <a:solidFill>
                  <a:srgbClr val="FFFFFF"/>
                </a:solidFill>
                <a:latin typeface="Segoe UI"/>
                <a:cs typeface="Segoe UI"/>
              </a:rPr>
              <a:t>TOTAL OF</a:t>
            </a:r>
          </a:p>
          <a:p>
            <a:pPr marL="1905" algn="ctr">
              <a:lnSpc>
                <a:spcPct val="100000"/>
              </a:lnSpc>
              <a:tabLst>
                <a:tab pos="2110740" algn="l"/>
                <a:tab pos="2874645" algn="l"/>
              </a:tabLst>
            </a:pPr>
            <a:r>
              <a:rPr lang="en-US" sz="2800" spc="-5" dirty="0">
                <a:solidFill>
                  <a:srgbClr val="FFFFFF"/>
                </a:solidFill>
                <a:latin typeface="Segoe UI"/>
                <a:cs typeface="Segoe UI"/>
              </a:rPr>
              <a:t>UNDUPLICATED TPMs </a:t>
            </a:r>
            <a:r>
              <a:rPr lang="en-US" sz="3600" spc="-5" dirty="0">
                <a:solidFill>
                  <a:srgbClr val="FFFFFF"/>
                </a:solidFill>
                <a:latin typeface="Segoe UI"/>
                <a:cs typeface="Segoe UI"/>
              </a:rPr>
              <a:t> </a:t>
            </a:r>
            <a:r>
              <a:rPr lang="en-US" sz="2800" spc="-5" dirty="0">
                <a:solidFill>
                  <a:srgbClr val="FFFFFF"/>
                </a:solidFill>
                <a:latin typeface="Segoe UI"/>
                <a:cs typeface="Segoe UI"/>
              </a:rPr>
              <a:t> </a:t>
            </a:r>
          </a:p>
          <a:p>
            <a:pPr marL="1905" algn="ctr">
              <a:lnSpc>
                <a:spcPct val="100000"/>
              </a:lnSpc>
              <a:tabLst>
                <a:tab pos="2110740" algn="l"/>
                <a:tab pos="2874645" algn="l"/>
              </a:tabLst>
            </a:pPr>
            <a:r>
              <a:rPr lang="en-US" sz="2800" spc="-5" dirty="0">
                <a:solidFill>
                  <a:srgbClr val="FFFFFF"/>
                </a:solidFill>
                <a:latin typeface="Segoe UI"/>
                <a:cs typeface="Segoe UI"/>
              </a:rPr>
              <a:t>SERVED IN </a:t>
            </a:r>
            <a:r>
              <a:rPr lang="en-US" sz="2800" b="1" spc="-5" dirty="0">
                <a:solidFill>
                  <a:srgbClr val="FFFFFF"/>
                </a:solidFill>
                <a:latin typeface="Segoe UI"/>
                <a:cs typeface="Segoe UI"/>
              </a:rPr>
              <a:t>QUARTER 3 </a:t>
            </a:r>
            <a:r>
              <a:rPr lang="en-US" sz="2800" spc="-5" dirty="0">
                <a:solidFill>
                  <a:srgbClr val="FFFFFF"/>
                </a:solidFill>
                <a:latin typeface="Segoe UI"/>
                <a:cs typeface="Segoe UI"/>
              </a:rPr>
              <a:t>OF </a:t>
            </a:r>
            <a:r>
              <a:rPr lang="en-US" sz="2800" b="1" spc="-5" dirty="0">
                <a:solidFill>
                  <a:srgbClr val="FFFFFF"/>
                </a:solidFill>
                <a:latin typeface="Segoe UI"/>
                <a:cs typeface="Segoe UI"/>
              </a:rPr>
              <a:t>2025</a:t>
            </a:r>
          </a:p>
          <a:p>
            <a:pPr marL="1905" algn="ctr">
              <a:lnSpc>
                <a:spcPct val="100000"/>
              </a:lnSpc>
              <a:tabLst>
                <a:tab pos="2110740" algn="l"/>
                <a:tab pos="2874645" algn="l"/>
              </a:tabLst>
            </a:pPr>
            <a:r>
              <a:rPr lang="en-US" sz="2800" spc="-5" dirty="0">
                <a:solidFill>
                  <a:srgbClr val="FFFFFF"/>
                </a:solidFill>
                <a:latin typeface="Segoe UI"/>
                <a:cs typeface="Segoe UI"/>
              </a:rPr>
              <a:t> </a:t>
            </a:r>
            <a:endParaRPr sz="2800" b="1" dirty="0">
              <a:effectLst>
                <a:outerShdw blurRad="50800" dist="38100" algn="l" rotWithShape="0">
                  <a:schemeClr val="accent2">
                    <a:alpha val="40000"/>
                  </a:schemeClr>
                </a:outerShdw>
              </a:effectLst>
              <a:latin typeface="Segoe UI"/>
              <a:cs typeface="Segoe UI"/>
            </a:endParaRPr>
          </a:p>
        </p:txBody>
      </p:sp>
      <p:sp>
        <p:nvSpPr>
          <p:cNvPr id="4" name="TextBox 3">
            <a:extLst>
              <a:ext uri="{FF2B5EF4-FFF2-40B4-BE49-F238E27FC236}">
                <a16:creationId xmlns:a16="http://schemas.microsoft.com/office/drawing/2014/main" id="{5F82E260-5BB9-0D13-5D8E-C686F3C57D08}"/>
              </a:ext>
            </a:extLst>
          </p:cNvPr>
          <p:cNvSpPr txBox="1"/>
          <p:nvPr/>
        </p:nvSpPr>
        <p:spPr>
          <a:xfrm>
            <a:off x="4197934" y="5174563"/>
            <a:ext cx="4221804" cy="1477328"/>
          </a:xfrm>
          <a:prstGeom prst="rect">
            <a:avLst/>
          </a:prstGeom>
          <a:noFill/>
        </p:spPr>
        <p:txBody>
          <a:bodyPr wrap="square" rtlCol="0">
            <a:spAutoFit/>
          </a:bodyPr>
          <a:lstStyle/>
          <a:p>
            <a:pPr algn="ctr"/>
            <a:r>
              <a:rPr lang="en-US" u="sng" dirty="0">
                <a:latin typeface="Segoe UI" panose="020B0502040204020203" pitchFamily="34" charset="0"/>
                <a:cs typeface="Segoe UI" panose="020B0502040204020203" pitchFamily="34" charset="0"/>
              </a:rPr>
              <a:t>ANNUAL COMPARISON DATA</a:t>
            </a:r>
          </a:p>
          <a:p>
            <a:pPr algn="ctr"/>
            <a:r>
              <a:rPr lang="en-US" dirty="0">
                <a:latin typeface="Segoe UI" panose="020B0502040204020203" pitchFamily="34" charset="0"/>
                <a:cs typeface="Segoe UI" panose="020B0502040204020203" pitchFamily="34" charset="0"/>
              </a:rPr>
              <a:t>2024 - </a:t>
            </a:r>
            <a:r>
              <a:rPr lang="en-US" b="1" dirty="0">
                <a:latin typeface="Segoe UI" panose="020B0502040204020203" pitchFamily="34" charset="0"/>
                <a:cs typeface="Segoe UI" panose="020B0502040204020203" pitchFamily="34" charset="0"/>
              </a:rPr>
              <a:t>961</a:t>
            </a:r>
            <a:endParaRPr lang="en-US" dirty="0">
              <a:latin typeface="Segoe UI" panose="020B0502040204020203" pitchFamily="34" charset="0"/>
              <a:cs typeface="Segoe UI" panose="020B0502040204020203" pitchFamily="34" charset="0"/>
            </a:endParaRPr>
          </a:p>
          <a:p>
            <a:pPr algn="ctr"/>
            <a:r>
              <a:rPr lang="en-US" dirty="0">
                <a:latin typeface="Segoe UI" panose="020B0502040204020203" pitchFamily="34" charset="0"/>
                <a:cs typeface="Segoe UI" panose="020B0502040204020203" pitchFamily="34" charset="0"/>
              </a:rPr>
              <a:t>2023 – </a:t>
            </a:r>
            <a:r>
              <a:rPr lang="en-US" b="1" dirty="0">
                <a:latin typeface="Segoe UI" panose="020B0502040204020203" pitchFamily="34" charset="0"/>
                <a:cs typeface="Segoe UI" panose="020B0502040204020203" pitchFamily="34" charset="0"/>
              </a:rPr>
              <a:t>666</a:t>
            </a:r>
            <a:endParaRPr lang="en-US" dirty="0">
              <a:latin typeface="Segoe UI" panose="020B0502040204020203" pitchFamily="34" charset="0"/>
              <a:cs typeface="Segoe UI" panose="020B0502040204020203" pitchFamily="34" charset="0"/>
            </a:endParaRPr>
          </a:p>
          <a:p>
            <a:pPr algn="ctr"/>
            <a:r>
              <a:rPr lang="en-US" dirty="0">
                <a:latin typeface="Segoe UI" panose="020B0502040204020203" pitchFamily="34" charset="0"/>
                <a:cs typeface="Segoe UI" panose="020B0502040204020203" pitchFamily="34" charset="0"/>
              </a:rPr>
              <a:t>2022 – </a:t>
            </a:r>
            <a:r>
              <a:rPr lang="en-US" b="1" dirty="0">
                <a:latin typeface="Segoe UI" panose="020B0502040204020203" pitchFamily="34" charset="0"/>
                <a:cs typeface="Segoe UI" panose="020B0502040204020203" pitchFamily="34" charset="0"/>
              </a:rPr>
              <a:t>494</a:t>
            </a:r>
          </a:p>
          <a:p>
            <a:pPr algn="ctr"/>
            <a:r>
              <a:rPr lang="en-US" dirty="0">
                <a:latin typeface="Segoe UI" panose="020B0502040204020203" pitchFamily="34" charset="0"/>
                <a:cs typeface="Segoe UI" panose="020B0502040204020203" pitchFamily="34" charset="0"/>
              </a:rPr>
              <a:t>2021 – </a:t>
            </a:r>
            <a:r>
              <a:rPr lang="en-US" b="1" dirty="0">
                <a:latin typeface="Segoe UI" panose="020B0502040204020203" pitchFamily="34" charset="0"/>
                <a:cs typeface="Segoe UI" panose="020B0502040204020203" pitchFamily="34" charset="0"/>
              </a:rPr>
              <a:t>273</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2549719"/>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483234"/>
          </a:xfrm>
          <a:custGeom>
            <a:avLst/>
            <a:gdLst/>
            <a:ahLst/>
            <a:cxnLst/>
            <a:rect l="l" t="t" r="r" b="b"/>
            <a:pathLst>
              <a:path w="12192000" h="483234">
                <a:moveTo>
                  <a:pt x="0" y="483108"/>
                </a:moveTo>
                <a:lnTo>
                  <a:pt x="12192000" y="483108"/>
                </a:lnTo>
                <a:lnTo>
                  <a:pt x="12192000" y="0"/>
                </a:lnTo>
                <a:lnTo>
                  <a:pt x="0" y="0"/>
                </a:lnTo>
                <a:lnTo>
                  <a:pt x="0" y="483108"/>
                </a:lnTo>
                <a:close/>
              </a:path>
            </a:pathLst>
          </a:custGeom>
          <a:solidFill>
            <a:srgbClr val="049FDA"/>
          </a:solidFill>
        </p:spPr>
        <p:txBody>
          <a:bodyPr wrap="square" lIns="0" tIns="0" rIns="0" bIns="0" rtlCol="0"/>
          <a:lstStyle/>
          <a:p>
            <a:endParaRPr dirty="0"/>
          </a:p>
        </p:txBody>
      </p:sp>
      <p:sp>
        <p:nvSpPr>
          <p:cNvPr id="3" name="object 3"/>
          <p:cNvSpPr/>
          <p:nvPr/>
        </p:nvSpPr>
        <p:spPr>
          <a:xfrm>
            <a:off x="0" y="1540991"/>
            <a:ext cx="12192000" cy="5346700"/>
          </a:xfrm>
          <a:custGeom>
            <a:avLst/>
            <a:gdLst/>
            <a:ahLst/>
            <a:cxnLst/>
            <a:rect l="l" t="t" r="r" b="b"/>
            <a:pathLst>
              <a:path w="12192000" h="5346700">
                <a:moveTo>
                  <a:pt x="0" y="5346192"/>
                </a:moveTo>
                <a:lnTo>
                  <a:pt x="12192000" y="5346192"/>
                </a:lnTo>
                <a:lnTo>
                  <a:pt x="12192000" y="0"/>
                </a:lnTo>
                <a:lnTo>
                  <a:pt x="0" y="0"/>
                </a:lnTo>
                <a:lnTo>
                  <a:pt x="0" y="5346192"/>
                </a:lnTo>
                <a:close/>
              </a:path>
            </a:pathLst>
          </a:custGeom>
          <a:solidFill>
            <a:srgbClr val="049FDA"/>
          </a:solidFill>
        </p:spPr>
        <p:txBody>
          <a:bodyPr wrap="square" lIns="0" tIns="0" rIns="0" bIns="0" rtlCol="0"/>
          <a:lstStyle/>
          <a:p>
            <a:endParaRPr dirty="0"/>
          </a:p>
        </p:txBody>
      </p:sp>
      <p:sp>
        <p:nvSpPr>
          <p:cNvPr id="9" name="object 9"/>
          <p:cNvSpPr/>
          <p:nvPr/>
        </p:nvSpPr>
        <p:spPr>
          <a:xfrm>
            <a:off x="0" y="117983"/>
            <a:ext cx="12192000" cy="1779030"/>
          </a:xfrm>
          <a:custGeom>
            <a:avLst/>
            <a:gdLst/>
            <a:ahLst/>
            <a:cxnLst/>
            <a:rect l="l" t="t" r="r" b="b"/>
            <a:pathLst>
              <a:path w="12192000" h="1028700">
                <a:moveTo>
                  <a:pt x="0" y="1028700"/>
                </a:moveTo>
                <a:lnTo>
                  <a:pt x="12192000" y="1028700"/>
                </a:lnTo>
                <a:lnTo>
                  <a:pt x="12192000" y="0"/>
                </a:lnTo>
                <a:lnTo>
                  <a:pt x="0" y="0"/>
                </a:lnTo>
                <a:lnTo>
                  <a:pt x="0" y="1028700"/>
                </a:lnTo>
                <a:close/>
              </a:path>
            </a:pathLst>
          </a:custGeom>
          <a:solidFill>
            <a:srgbClr val="FFFFFF"/>
          </a:solidFill>
        </p:spPr>
        <p:txBody>
          <a:bodyPr wrap="square" lIns="0" tIns="0" rIns="0" bIns="0" rtlCol="0"/>
          <a:lstStyle/>
          <a:p>
            <a:endParaRPr dirty="0"/>
          </a:p>
        </p:txBody>
      </p:sp>
      <p:sp>
        <p:nvSpPr>
          <p:cNvPr id="10" name="object 10"/>
          <p:cNvSpPr txBox="1">
            <a:spLocks noGrp="1"/>
          </p:cNvSpPr>
          <p:nvPr>
            <p:ph type="title"/>
          </p:nvPr>
        </p:nvSpPr>
        <p:spPr>
          <a:xfrm>
            <a:off x="413130" y="374198"/>
            <a:ext cx="11363960" cy="1231106"/>
          </a:xfrm>
          <a:prstGeom prst="rect">
            <a:avLst/>
          </a:prstGeom>
        </p:spPr>
        <p:txBody>
          <a:bodyPr vert="horz" wrap="square" lIns="0" tIns="0" rIns="0" bIns="0" rtlCol="0">
            <a:spAutoFit/>
          </a:bodyPr>
          <a:lstStyle/>
          <a:p>
            <a:pPr marL="12700" algn="ctr">
              <a:lnSpc>
                <a:spcPct val="100000"/>
              </a:lnSpc>
            </a:pPr>
            <a:r>
              <a:rPr lang="en-US" b="1" dirty="0">
                <a:solidFill>
                  <a:srgbClr val="049FDA"/>
                </a:solidFill>
                <a:latin typeface="Segoe UI Semibold" panose="020B0702040204020203" pitchFamily="34" charset="0"/>
                <a:cs typeface="Segoe UI Semibold" panose="020B0702040204020203" pitchFamily="34" charset="0"/>
              </a:rPr>
              <a:t>New TPM Unduplicated Diversions </a:t>
            </a:r>
            <a:br>
              <a:rPr lang="en-US" b="1" dirty="0">
                <a:solidFill>
                  <a:srgbClr val="049FDA"/>
                </a:solidFill>
                <a:latin typeface="Segoe UI Semibold" panose="020B0702040204020203" pitchFamily="34" charset="0"/>
                <a:cs typeface="Segoe UI Semibold" panose="020B0702040204020203" pitchFamily="34" charset="0"/>
              </a:rPr>
            </a:br>
            <a:endParaRPr b="1" dirty="0">
              <a:solidFill>
                <a:srgbClr val="049FDA"/>
              </a:solidFill>
              <a:latin typeface="Segoe UI Semibold" panose="020B0702040204020203" pitchFamily="34" charset="0"/>
              <a:cs typeface="Segoe UI Semibold" panose="020B0702040204020203" pitchFamily="34" charset="0"/>
            </a:endParaRPr>
          </a:p>
        </p:txBody>
      </p:sp>
      <p:sp>
        <p:nvSpPr>
          <p:cNvPr id="16" name="object 20">
            <a:extLst>
              <a:ext uri="{FF2B5EF4-FFF2-40B4-BE49-F238E27FC236}">
                <a16:creationId xmlns:a16="http://schemas.microsoft.com/office/drawing/2014/main" id="{5882F92F-8BCB-4526-BB6E-F47CEE3BA152}"/>
              </a:ext>
            </a:extLst>
          </p:cNvPr>
          <p:cNvSpPr/>
          <p:nvPr/>
        </p:nvSpPr>
        <p:spPr>
          <a:xfrm>
            <a:off x="10684764" y="5753100"/>
            <a:ext cx="1190243" cy="920495"/>
          </a:xfrm>
          <a:prstGeom prst="rect">
            <a:avLst/>
          </a:prstGeom>
          <a:blipFill>
            <a:blip r:embed="rId3" cstate="print"/>
            <a:stretch>
              <a:fillRect/>
            </a:stretch>
          </a:blipFill>
        </p:spPr>
        <p:txBody>
          <a:bodyPr wrap="square" lIns="0" tIns="0" rIns="0" bIns="0" rtlCol="0"/>
          <a:lstStyle/>
          <a:p>
            <a:endParaRPr dirty="0"/>
          </a:p>
        </p:txBody>
      </p:sp>
      <p:sp>
        <p:nvSpPr>
          <p:cNvPr id="19" name="Slide Number Placeholder 18">
            <a:extLst>
              <a:ext uri="{FF2B5EF4-FFF2-40B4-BE49-F238E27FC236}">
                <a16:creationId xmlns:a16="http://schemas.microsoft.com/office/drawing/2014/main" id="{81B2A886-E495-4088-AB80-C3CE0A9A90E1}"/>
              </a:ext>
            </a:extLst>
          </p:cNvPr>
          <p:cNvSpPr>
            <a:spLocks noGrp="1"/>
          </p:cNvSpPr>
          <p:nvPr>
            <p:ph type="sldNum" sz="quarter" idx="12"/>
          </p:nvPr>
        </p:nvSpPr>
        <p:spPr>
          <a:xfrm>
            <a:off x="127285" y="6374892"/>
            <a:ext cx="946264" cy="365125"/>
          </a:xfrm>
        </p:spPr>
        <p:txBody>
          <a:bodyPr/>
          <a:lstStyle/>
          <a:p>
            <a:fld id="{0FCA88E0-223F-4F1D-9639-D4C3F71D5289}" type="slidenum">
              <a:rPr lang="en-US" smtClean="0"/>
              <a:t>7</a:t>
            </a:fld>
            <a:endParaRPr lang="en-US" dirty="0"/>
          </a:p>
        </p:txBody>
      </p:sp>
      <p:sp>
        <p:nvSpPr>
          <p:cNvPr id="17" name="object 7">
            <a:extLst>
              <a:ext uri="{FF2B5EF4-FFF2-40B4-BE49-F238E27FC236}">
                <a16:creationId xmlns:a16="http://schemas.microsoft.com/office/drawing/2014/main" id="{7233677C-E25C-4809-A971-0E59338528E9}"/>
              </a:ext>
            </a:extLst>
          </p:cNvPr>
          <p:cNvSpPr txBox="1"/>
          <p:nvPr/>
        </p:nvSpPr>
        <p:spPr>
          <a:xfrm>
            <a:off x="3215592" y="1753613"/>
            <a:ext cx="4993101" cy="1600438"/>
          </a:xfrm>
          <a:prstGeom prst="rect">
            <a:avLst/>
          </a:prstGeom>
        </p:spPr>
        <p:txBody>
          <a:bodyPr vert="horz" wrap="square" lIns="0" tIns="0" rIns="0" bIns="0" rtlCol="0">
            <a:spAutoFit/>
          </a:bodyPr>
          <a:lstStyle/>
          <a:p>
            <a:pPr marL="12700" algn="ctr">
              <a:lnSpc>
                <a:spcPct val="100000"/>
              </a:lnSpc>
            </a:pPr>
            <a:r>
              <a:rPr lang="en-US" sz="10400" b="1" dirty="0">
                <a:solidFill>
                  <a:srgbClr val="FFFFFF"/>
                </a:solidFill>
                <a:effectLst>
                  <a:outerShdw dist="38100" algn="l" rotWithShape="0">
                    <a:schemeClr val="accent2">
                      <a:alpha val="40000"/>
                    </a:schemeClr>
                  </a:outerShdw>
                </a:effectLst>
                <a:latin typeface="Segoe UI"/>
                <a:cs typeface="Segoe UI"/>
              </a:rPr>
              <a:t>234</a:t>
            </a:r>
            <a:endParaRPr sz="10400" dirty="0">
              <a:effectLst>
                <a:outerShdw dist="38100" algn="l" rotWithShape="0">
                  <a:schemeClr val="accent2">
                    <a:alpha val="40000"/>
                  </a:schemeClr>
                </a:outerShdw>
              </a:effectLst>
              <a:latin typeface="Segoe UI"/>
              <a:cs typeface="Segoe UI"/>
            </a:endParaRPr>
          </a:p>
        </p:txBody>
      </p:sp>
      <p:sp>
        <p:nvSpPr>
          <p:cNvPr id="18" name="object 11">
            <a:extLst>
              <a:ext uri="{FF2B5EF4-FFF2-40B4-BE49-F238E27FC236}">
                <a16:creationId xmlns:a16="http://schemas.microsoft.com/office/drawing/2014/main" id="{91CAFFB3-3F17-4435-8351-55538E379DAC}"/>
              </a:ext>
            </a:extLst>
          </p:cNvPr>
          <p:cNvSpPr txBox="1"/>
          <p:nvPr/>
        </p:nvSpPr>
        <p:spPr>
          <a:xfrm>
            <a:off x="1750980" y="3210650"/>
            <a:ext cx="8933784" cy="984885"/>
          </a:xfrm>
          <a:prstGeom prst="rect">
            <a:avLst/>
          </a:prstGeom>
        </p:spPr>
        <p:txBody>
          <a:bodyPr vert="horz" wrap="square" lIns="0" tIns="0" rIns="0" bIns="0" rtlCol="0">
            <a:spAutoFit/>
          </a:bodyPr>
          <a:lstStyle/>
          <a:p>
            <a:pPr marL="1905" algn="ctr">
              <a:lnSpc>
                <a:spcPct val="100000"/>
              </a:lnSpc>
              <a:tabLst>
                <a:tab pos="2110740" algn="l"/>
                <a:tab pos="2874645" algn="l"/>
              </a:tabLst>
            </a:pPr>
            <a:r>
              <a:rPr lang="en-US" sz="2800" spc="-5" dirty="0">
                <a:solidFill>
                  <a:srgbClr val="FFFFFF"/>
                </a:solidFill>
                <a:latin typeface="Segoe UI"/>
                <a:cs typeface="Segoe UI"/>
              </a:rPr>
              <a:t>NEW UNDUPLICATED HCBS TPMs WERE DIVERTED AND SERVED IN </a:t>
            </a:r>
            <a:r>
              <a:rPr lang="en-US" sz="2800" b="1" spc="-5" dirty="0">
                <a:solidFill>
                  <a:srgbClr val="FFFFFF"/>
                </a:solidFill>
                <a:latin typeface="Segoe UI"/>
                <a:cs typeface="Segoe UI"/>
              </a:rPr>
              <a:t>QUARTERS 1 - 3 </a:t>
            </a:r>
            <a:r>
              <a:rPr lang="en-US" sz="2800" spc="-5" dirty="0">
                <a:solidFill>
                  <a:srgbClr val="FFFFFF"/>
                </a:solidFill>
                <a:latin typeface="Segoe UI"/>
                <a:cs typeface="Segoe UI"/>
              </a:rPr>
              <a:t>OF </a:t>
            </a:r>
            <a:r>
              <a:rPr lang="en-US" sz="3600" b="1" spc="-5" dirty="0">
                <a:solidFill>
                  <a:srgbClr val="FFFFFF"/>
                </a:solidFill>
                <a:effectLst>
                  <a:outerShdw blurRad="50800" dist="38100" algn="l" rotWithShape="0">
                    <a:schemeClr val="accent2">
                      <a:alpha val="40000"/>
                    </a:schemeClr>
                  </a:outerShdw>
                </a:effectLst>
                <a:latin typeface="Segoe UI"/>
                <a:cs typeface="Segoe UI"/>
              </a:rPr>
              <a:t>2025</a:t>
            </a:r>
            <a:endParaRPr lang="en-US" sz="2800" b="1" dirty="0">
              <a:effectLst>
                <a:outerShdw blurRad="50800" dist="38100" algn="l" rotWithShape="0">
                  <a:schemeClr val="accent2">
                    <a:alpha val="40000"/>
                  </a:schemeClr>
                </a:outerShdw>
              </a:effectLst>
              <a:latin typeface="Segoe UI"/>
              <a:cs typeface="Segoe UI"/>
            </a:endParaRPr>
          </a:p>
        </p:txBody>
      </p:sp>
      <p:sp>
        <p:nvSpPr>
          <p:cNvPr id="20" name="object 11">
            <a:extLst>
              <a:ext uri="{FF2B5EF4-FFF2-40B4-BE49-F238E27FC236}">
                <a16:creationId xmlns:a16="http://schemas.microsoft.com/office/drawing/2014/main" id="{3C315B74-1DBA-4D2E-AC2B-4EBE56A37F8B}"/>
              </a:ext>
            </a:extLst>
          </p:cNvPr>
          <p:cNvSpPr txBox="1"/>
          <p:nvPr/>
        </p:nvSpPr>
        <p:spPr>
          <a:xfrm>
            <a:off x="2910064" y="5375806"/>
            <a:ext cx="6615615" cy="1384995"/>
          </a:xfrm>
          <a:prstGeom prst="rect">
            <a:avLst/>
          </a:prstGeom>
        </p:spPr>
        <p:txBody>
          <a:bodyPr vert="horz" wrap="square" lIns="0" tIns="0" rIns="0" bIns="0" rtlCol="0">
            <a:spAutoFit/>
          </a:bodyPr>
          <a:lstStyle/>
          <a:p>
            <a:pPr marL="1905" algn="ctr">
              <a:lnSpc>
                <a:spcPct val="100000"/>
              </a:lnSpc>
              <a:tabLst>
                <a:tab pos="2110740" algn="l"/>
                <a:tab pos="2874645" algn="l"/>
              </a:tabLst>
            </a:pPr>
            <a:r>
              <a:rPr lang="en-US" u="sng" spc="-5" dirty="0">
                <a:solidFill>
                  <a:srgbClr val="FFFFFF"/>
                </a:solidFill>
                <a:effectLst>
                  <a:outerShdw blurRad="50800" dist="38100" algn="l" rotWithShape="0">
                    <a:schemeClr val="accent2">
                      <a:alpha val="40000"/>
                    </a:schemeClr>
                  </a:outerShdw>
                </a:effectLst>
                <a:latin typeface="Segoe UI"/>
                <a:cs typeface="Segoe UI"/>
              </a:rPr>
              <a:t>ANNUAL COMPARISON DATA</a:t>
            </a:r>
          </a:p>
          <a:p>
            <a:pPr marL="1905">
              <a:lnSpc>
                <a:spcPct val="100000"/>
              </a:lnSpc>
              <a:tabLst>
                <a:tab pos="2110740" algn="l"/>
                <a:tab pos="2874645" algn="l"/>
              </a:tabLst>
            </a:pPr>
            <a:r>
              <a:rPr lang="en-US" b="1" spc="-5" dirty="0">
                <a:solidFill>
                  <a:srgbClr val="FFFFFF"/>
                </a:solidFill>
                <a:effectLst>
                  <a:outerShdw blurRad="50800" dist="38100" algn="l" rotWithShape="0">
                    <a:schemeClr val="accent2">
                      <a:alpha val="40000"/>
                    </a:schemeClr>
                  </a:outerShdw>
                </a:effectLst>
                <a:latin typeface="Segoe UI"/>
                <a:cs typeface="Segoe UI"/>
              </a:rPr>
              <a:t>2024 – 390 </a:t>
            </a:r>
            <a:r>
              <a:rPr lang="en-US" spc="-5" dirty="0">
                <a:solidFill>
                  <a:srgbClr val="FFFFFF"/>
                </a:solidFill>
                <a:effectLst>
                  <a:outerShdw blurRad="50800" dist="38100" algn="l" rotWithShape="0">
                    <a:schemeClr val="accent2">
                      <a:alpha val="40000"/>
                    </a:schemeClr>
                  </a:outerShdw>
                </a:effectLst>
                <a:latin typeface="Segoe UI"/>
                <a:cs typeface="Segoe UI"/>
              </a:rPr>
              <a:t>(108 ON SPED, 304 ON MW, 89 ON MSP B OR C)</a:t>
            </a:r>
            <a:endParaRPr lang="en-US" b="1" spc="-5" dirty="0">
              <a:solidFill>
                <a:srgbClr val="FFFFFF"/>
              </a:solidFill>
              <a:effectLst>
                <a:outerShdw blurRad="50800" dist="38100" algn="l" rotWithShape="0">
                  <a:schemeClr val="accent2">
                    <a:alpha val="40000"/>
                  </a:schemeClr>
                </a:outerShdw>
              </a:effectLst>
              <a:latin typeface="Segoe UI"/>
              <a:cs typeface="Segoe UI"/>
            </a:endParaRPr>
          </a:p>
          <a:p>
            <a:pPr marL="1905">
              <a:lnSpc>
                <a:spcPct val="100000"/>
              </a:lnSpc>
              <a:tabLst>
                <a:tab pos="2110740" algn="l"/>
                <a:tab pos="2874645" algn="l"/>
              </a:tabLst>
            </a:pPr>
            <a:r>
              <a:rPr lang="en-US" b="1" spc="-5" dirty="0">
                <a:solidFill>
                  <a:srgbClr val="FFFFFF"/>
                </a:solidFill>
                <a:effectLst>
                  <a:outerShdw blurRad="50800" dist="38100" algn="l" rotWithShape="0">
                    <a:schemeClr val="accent2">
                      <a:alpha val="40000"/>
                    </a:schemeClr>
                  </a:outerShdw>
                </a:effectLst>
                <a:latin typeface="Segoe UI"/>
                <a:cs typeface="Segoe UI"/>
              </a:rPr>
              <a:t>2023 – 321 </a:t>
            </a:r>
            <a:r>
              <a:rPr lang="en-US" spc="-5" dirty="0">
                <a:solidFill>
                  <a:srgbClr val="FFFFFF"/>
                </a:solidFill>
                <a:effectLst>
                  <a:outerShdw blurRad="50800" dist="38100" algn="l" rotWithShape="0">
                    <a:schemeClr val="accent2">
                      <a:alpha val="40000"/>
                    </a:schemeClr>
                  </a:outerShdw>
                </a:effectLst>
                <a:latin typeface="Segoe UI"/>
                <a:cs typeface="Segoe UI"/>
              </a:rPr>
              <a:t>(52 ON SPED, 250 ON MW, 89 ON MSP B OR C)</a:t>
            </a:r>
          </a:p>
          <a:p>
            <a:pPr marL="1905">
              <a:lnSpc>
                <a:spcPct val="100000"/>
              </a:lnSpc>
              <a:tabLst>
                <a:tab pos="2110740" algn="l"/>
                <a:tab pos="2874645" algn="l"/>
              </a:tabLst>
            </a:pPr>
            <a:r>
              <a:rPr lang="en-US" b="1" spc="-5" dirty="0">
                <a:solidFill>
                  <a:srgbClr val="FFFFFF"/>
                </a:solidFill>
                <a:effectLst>
                  <a:outerShdw blurRad="50800" dist="38100" algn="l" rotWithShape="0">
                    <a:schemeClr val="accent2">
                      <a:alpha val="40000"/>
                    </a:schemeClr>
                  </a:outerShdw>
                </a:effectLst>
                <a:latin typeface="Segoe UI"/>
                <a:cs typeface="Segoe UI"/>
              </a:rPr>
              <a:t>2022 – 308</a:t>
            </a:r>
            <a:r>
              <a:rPr lang="en-US" spc="-5" dirty="0">
                <a:solidFill>
                  <a:srgbClr val="FFFFFF"/>
                </a:solidFill>
                <a:latin typeface="Segoe UI"/>
                <a:cs typeface="Segoe UI"/>
              </a:rPr>
              <a:t> (92 ON SPED, 221 ON MW, 52 SNF ON MSP B OR C)</a:t>
            </a:r>
          </a:p>
          <a:p>
            <a:pPr marL="1905">
              <a:lnSpc>
                <a:spcPct val="100000"/>
              </a:lnSpc>
              <a:tabLst>
                <a:tab pos="2110740" algn="l"/>
                <a:tab pos="2874645" algn="l"/>
              </a:tabLst>
            </a:pPr>
            <a:r>
              <a:rPr lang="en-US" b="1" spc="-5" dirty="0">
                <a:solidFill>
                  <a:srgbClr val="FFFFFF"/>
                </a:solidFill>
                <a:effectLst>
                  <a:outerShdw blurRad="50800" dist="38100" algn="l" rotWithShape="0">
                    <a:schemeClr val="accent2">
                      <a:alpha val="40000"/>
                    </a:schemeClr>
                  </a:outerShdw>
                </a:effectLst>
                <a:latin typeface="Segoe UI"/>
                <a:cs typeface="Segoe UI"/>
              </a:rPr>
              <a:t>2021 – 273 </a:t>
            </a:r>
            <a:r>
              <a:rPr lang="en-US" spc="-5" dirty="0">
                <a:solidFill>
                  <a:srgbClr val="FFFFFF"/>
                </a:solidFill>
                <a:effectLst>
                  <a:outerShdw blurRad="50800" dist="38100" algn="l" rotWithShape="0">
                    <a:schemeClr val="accent2">
                      <a:alpha val="40000"/>
                    </a:schemeClr>
                  </a:outerShdw>
                </a:effectLst>
                <a:latin typeface="Segoe UI"/>
                <a:cs typeface="Segoe UI"/>
              </a:rPr>
              <a:t>(104 ON SPED, 144 ON MW, 65 ON MSP B OR C)</a:t>
            </a:r>
            <a:endParaRPr b="1" dirty="0">
              <a:effectLst>
                <a:outerShdw blurRad="50800" dist="38100" algn="l" rotWithShape="0">
                  <a:schemeClr val="accent2">
                    <a:alpha val="40000"/>
                  </a:schemeClr>
                </a:outerShdw>
              </a:effectLst>
              <a:latin typeface="Segoe UI"/>
              <a:cs typeface="Segoe UI"/>
            </a:endParaRPr>
          </a:p>
        </p:txBody>
      </p:sp>
      <p:sp>
        <p:nvSpPr>
          <p:cNvPr id="5" name="TextBox 4">
            <a:extLst>
              <a:ext uri="{FF2B5EF4-FFF2-40B4-BE49-F238E27FC236}">
                <a16:creationId xmlns:a16="http://schemas.microsoft.com/office/drawing/2014/main" id="{23357428-BE99-AF11-C231-20628CA4E7C5}"/>
              </a:ext>
            </a:extLst>
          </p:cNvPr>
          <p:cNvSpPr txBox="1"/>
          <p:nvPr/>
        </p:nvSpPr>
        <p:spPr>
          <a:xfrm>
            <a:off x="3589719" y="4308025"/>
            <a:ext cx="5536095" cy="914400"/>
          </a:xfrm>
          <a:prstGeom prst="rect">
            <a:avLst/>
          </a:prstGeom>
          <a:noFill/>
        </p:spPr>
        <p:txBody>
          <a:bodyPr wrap="square" rtlCol="0">
            <a:spAutoFit/>
          </a:bodyPr>
          <a:lstStyle/>
          <a:p>
            <a:pPr marL="287655" indent="-285750">
              <a:lnSpc>
                <a:spcPct val="100000"/>
              </a:lnSpc>
              <a:buFont typeface="Arial" panose="020B0604020202020204" pitchFamily="34" charset="0"/>
              <a:buChar char="•"/>
              <a:tabLst>
                <a:tab pos="2110740" algn="l"/>
                <a:tab pos="2874645" algn="l"/>
              </a:tabLst>
            </a:pPr>
            <a:r>
              <a:rPr lang="en-US" spc="-5" dirty="0">
                <a:latin typeface="Segoe UI"/>
                <a:cs typeface="Segoe UI"/>
              </a:rPr>
              <a:t>  53 </a:t>
            </a:r>
            <a:r>
              <a:rPr lang="en-US" sz="1800" spc="-5" dirty="0">
                <a:latin typeface="Segoe UI"/>
                <a:cs typeface="Segoe UI"/>
              </a:rPr>
              <a:t>DIVERTED FROM A SNF ON SPED</a:t>
            </a:r>
          </a:p>
          <a:p>
            <a:pPr marL="287655" indent="-285750">
              <a:lnSpc>
                <a:spcPct val="100000"/>
              </a:lnSpc>
              <a:buFont typeface="Arial" panose="020B0604020202020204" pitchFamily="34" charset="0"/>
              <a:buChar char="•"/>
              <a:tabLst>
                <a:tab pos="2110740" algn="l"/>
                <a:tab pos="2874645" algn="l"/>
              </a:tabLst>
            </a:pPr>
            <a:r>
              <a:rPr lang="en-US" spc="-5" dirty="0">
                <a:latin typeface="Segoe UI"/>
                <a:cs typeface="Segoe UI"/>
              </a:rPr>
              <a:t>204 </a:t>
            </a:r>
            <a:r>
              <a:rPr lang="en-US" sz="1800" spc="-5" dirty="0">
                <a:latin typeface="Segoe UI"/>
                <a:cs typeface="Segoe UI"/>
              </a:rPr>
              <a:t>DIVERTED FROM A SNF ON MW</a:t>
            </a:r>
          </a:p>
          <a:p>
            <a:pPr marL="287655" indent="-285750">
              <a:buFont typeface="Arial" panose="020B0604020202020204" pitchFamily="34" charset="0"/>
              <a:buChar char="•"/>
              <a:tabLst>
                <a:tab pos="2110740" algn="l"/>
                <a:tab pos="2874645" algn="l"/>
              </a:tabLst>
            </a:pPr>
            <a:r>
              <a:rPr lang="en-US" spc="-5" dirty="0">
                <a:latin typeface="Segoe UI"/>
                <a:cs typeface="Segoe UI"/>
              </a:rPr>
              <a:t>  34</a:t>
            </a:r>
            <a:r>
              <a:rPr lang="en-US" spc="-5" dirty="0">
                <a:solidFill>
                  <a:srgbClr val="FF0000"/>
                </a:solidFill>
                <a:latin typeface="Segoe UI"/>
                <a:cs typeface="Segoe UI"/>
              </a:rPr>
              <a:t> </a:t>
            </a:r>
            <a:r>
              <a:rPr lang="en-US" sz="1800" spc="-5" dirty="0">
                <a:latin typeface="Segoe UI"/>
                <a:cs typeface="Segoe UI"/>
              </a:rPr>
              <a:t>DIVERTED FROM A SNF ON MSP B OR C</a:t>
            </a:r>
            <a:endParaRPr lang="en-US" dirty="0"/>
          </a:p>
        </p:txBody>
      </p:sp>
    </p:spTree>
    <p:extLst>
      <p:ext uri="{BB962C8B-B14F-4D97-AF65-F5344CB8AC3E}">
        <p14:creationId xmlns:p14="http://schemas.microsoft.com/office/powerpoint/2010/main" val="3360723166"/>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3">
            <a:extLst>
              <a:ext uri="{FF2B5EF4-FFF2-40B4-BE49-F238E27FC236}">
                <a16:creationId xmlns:a16="http://schemas.microsoft.com/office/drawing/2014/main" id="{F9AB9CBF-8059-4223-856D-D4ECD4ED6417}"/>
              </a:ext>
            </a:extLst>
          </p:cNvPr>
          <p:cNvSpPr/>
          <p:nvPr/>
        </p:nvSpPr>
        <p:spPr>
          <a:xfrm>
            <a:off x="0" y="1461516"/>
            <a:ext cx="12192000" cy="5396865"/>
          </a:xfrm>
          <a:custGeom>
            <a:avLst/>
            <a:gdLst/>
            <a:ahLst/>
            <a:cxnLst/>
            <a:rect l="l" t="t" r="r" b="b"/>
            <a:pathLst>
              <a:path w="12192000" h="5396865">
                <a:moveTo>
                  <a:pt x="0" y="5396484"/>
                </a:moveTo>
                <a:lnTo>
                  <a:pt x="12192000" y="5396484"/>
                </a:lnTo>
                <a:lnTo>
                  <a:pt x="12192000" y="0"/>
                </a:lnTo>
                <a:lnTo>
                  <a:pt x="0" y="0"/>
                </a:lnTo>
                <a:lnTo>
                  <a:pt x="0" y="5396484"/>
                </a:lnTo>
                <a:close/>
              </a:path>
            </a:pathLst>
          </a:custGeom>
          <a:solidFill>
            <a:schemeClr val="tx1"/>
          </a:solidFill>
        </p:spPr>
        <p:txBody>
          <a:bodyPr wrap="square" lIns="0" tIns="0" rIns="0" bIns="0" rtlCol="0"/>
          <a:lstStyle/>
          <a:p>
            <a:endParaRPr dirty="0"/>
          </a:p>
        </p:txBody>
      </p:sp>
      <p:sp>
        <p:nvSpPr>
          <p:cNvPr id="2" name="object 2"/>
          <p:cNvSpPr/>
          <p:nvPr/>
        </p:nvSpPr>
        <p:spPr>
          <a:xfrm>
            <a:off x="0" y="0"/>
            <a:ext cx="12192000" cy="483234"/>
          </a:xfrm>
          <a:custGeom>
            <a:avLst/>
            <a:gdLst/>
            <a:ahLst/>
            <a:cxnLst/>
            <a:rect l="l" t="t" r="r" b="b"/>
            <a:pathLst>
              <a:path w="12192000" h="483234">
                <a:moveTo>
                  <a:pt x="0" y="483108"/>
                </a:moveTo>
                <a:lnTo>
                  <a:pt x="12192000" y="483108"/>
                </a:lnTo>
                <a:lnTo>
                  <a:pt x="12192000" y="0"/>
                </a:lnTo>
                <a:lnTo>
                  <a:pt x="0" y="0"/>
                </a:lnTo>
                <a:lnTo>
                  <a:pt x="0" y="483108"/>
                </a:lnTo>
                <a:close/>
              </a:path>
            </a:pathLst>
          </a:custGeom>
          <a:solidFill>
            <a:schemeClr val="tx1"/>
          </a:solidFill>
        </p:spPr>
        <p:txBody>
          <a:bodyPr wrap="square" lIns="0" tIns="0" rIns="0" bIns="0" rtlCol="0"/>
          <a:lstStyle/>
          <a:p>
            <a:endParaRPr dirty="0"/>
          </a:p>
        </p:txBody>
      </p:sp>
      <p:sp>
        <p:nvSpPr>
          <p:cNvPr id="9" name="object 9"/>
          <p:cNvSpPr/>
          <p:nvPr/>
        </p:nvSpPr>
        <p:spPr>
          <a:xfrm>
            <a:off x="0" y="11430"/>
            <a:ext cx="12192000" cy="1890508"/>
          </a:xfrm>
          <a:custGeom>
            <a:avLst/>
            <a:gdLst/>
            <a:ahLst/>
            <a:cxnLst/>
            <a:rect l="l" t="t" r="r" b="b"/>
            <a:pathLst>
              <a:path w="12192000" h="1028700">
                <a:moveTo>
                  <a:pt x="0" y="1028700"/>
                </a:moveTo>
                <a:lnTo>
                  <a:pt x="12192000" y="1028700"/>
                </a:lnTo>
                <a:lnTo>
                  <a:pt x="12192000" y="0"/>
                </a:lnTo>
                <a:lnTo>
                  <a:pt x="0" y="0"/>
                </a:lnTo>
                <a:lnTo>
                  <a:pt x="0" y="1028700"/>
                </a:lnTo>
                <a:close/>
              </a:path>
            </a:pathLst>
          </a:custGeom>
          <a:solidFill>
            <a:srgbClr val="A83539"/>
          </a:solidFill>
        </p:spPr>
        <p:txBody>
          <a:bodyPr wrap="square" lIns="0" tIns="0" rIns="0" bIns="0" rtlCol="0"/>
          <a:lstStyle/>
          <a:p>
            <a:endParaRPr dirty="0"/>
          </a:p>
        </p:txBody>
      </p:sp>
      <p:sp>
        <p:nvSpPr>
          <p:cNvPr id="10" name="object 10"/>
          <p:cNvSpPr txBox="1">
            <a:spLocks noGrp="1"/>
          </p:cNvSpPr>
          <p:nvPr>
            <p:ph type="title"/>
          </p:nvPr>
        </p:nvSpPr>
        <p:spPr>
          <a:xfrm>
            <a:off x="413130" y="35644"/>
            <a:ext cx="11363960" cy="1908215"/>
          </a:xfrm>
          <a:prstGeom prst="rect">
            <a:avLst/>
          </a:prstGeom>
        </p:spPr>
        <p:txBody>
          <a:bodyPr vert="horz" wrap="square" lIns="0" tIns="0" rIns="0" bIns="0" rtlCol="0">
            <a:spAutoFit/>
          </a:bodyPr>
          <a:lstStyle/>
          <a:p>
            <a:pPr marL="12700" algn="ctr">
              <a:lnSpc>
                <a:spcPct val="100000"/>
              </a:lnSpc>
            </a:pPr>
            <a:r>
              <a:rPr lang="en-US" sz="4400" b="1" dirty="0">
                <a:solidFill>
                  <a:schemeClr val="tx1"/>
                </a:solidFill>
                <a:latin typeface="Segoe UI Semibold" panose="020B0702040204020203" pitchFamily="34" charset="0"/>
                <a:cs typeface="Segoe UI Semibold" panose="020B0702040204020203" pitchFamily="34" charset="0"/>
              </a:rPr>
              <a:t>SFY25</a:t>
            </a:r>
            <a:r>
              <a:rPr lang="en-US" b="1" dirty="0">
                <a:solidFill>
                  <a:schemeClr val="tx1"/>
                </a:solidFill>
                <a:latin typeface="Segoe UI Semibold" panose="020B0702040204020203" pitchFamily="34" charset="0"/>
                <a:cs typeface="Segoe UI Semibold" panose="020B0702040204020203" pitchFamily="34" charset="0"/>
              </a:rPr>
              <a:t> AVERAGE ANNUAL INDIVIDUAL COST COMPARISON BY HCBS FUNDING SOURCE AND AVERAGE ANNUAL COST OF SNF CARE</a:t>
            </a:r>
            <a:endParaRPr b="1" dirty="0">
              <a:solidFill>
                <a:schemeClr val="tx1"/>
              </a:solidFill>
              <a:latin typeface="Segoe UI Semibold" panose="020B0702040204020203" pitchFamily="34" charset="0"/>
              <a:cs typeface="Segoe UI Semibold" panose="020B0702040204020203" pitchFamily="34" charset="0"/>
            </a:endParaRPr>
          </a:p>
        </p:txBody>
      </p:sp>
      <p:sp>
        <p:nvSpPr>
          <p:cNvPr id="19" name="Slide Number Placeholder 18">
            <a:extLst>
              <a:ext uri="{FF2B5EF4-FFF2-40B4-BE49-F238E27FC236}">
                <a16:creationId xmlns:a16="http://schemas.microsoft.com/office/drawing/2014/main" id="{81B2A886-E495-4088-AB80-C3CE0A9A90E1}"/>
              </a:ext>
            </a:extLst>
          </p:cNvPr>
          <p:cNvSpPr>
            <a:spLocks noGrp="1"/>
          </p:cNvSpPr>
          <p:nvPr>
            <p:ph type="sldNum" sz="quarter" idx="12"/>
          </p:nvPr>
        </p:nvSpPr>
        <p:spPr>
          <a:xfrm>
            <a:off x="127285" y="6374892"/>
            <a:ext cx="946264" cy="365125"/>
          </a:xfrm>
        </p:spPr>
        <p:txBody>
          <a:bodyPr/>
          <a:lstStyle/>
          <a:p>
            <a:fld id="{0FCA88E0-223F-4F1D-9639-D4C3F71D5289}" type="slidenum">
              <a:rPr lang="en-US" smtClean="0"/>
              <a:t>8</a:t>
            </a:fld>
            <a:endParaRPr lang="en-US" dirty="0"/>
          </a:p>
        </p:txBody>
      </p:sp>
      <p:sp>
        <p:nvSpPr>
          <p:cNvPr id="4" name="Rectangle 3">
            <a:extLst>
              <a:ext uri="{FF2B5EF4-FFF2-40B4-BE49-F238E27FC236}">
                <a16:creationId xmlns:a16="http://schemas.microsoft.com/office/drawing/2014/main" id="{D50C640D-918A-416F-9963-2BE81DE275A9}"/>
              </a:ext>
            </a:extLst>
          </p:cNvPr>
          <p:cNvSpPr/>
          <p:nvPr/>
        </p:nvSpPr>
        <p:spPr>
          <a:xfrm>
            <a:off x="1766630" y="2171573"/>
            <a:ext cx="8656960" cy="4203319"/>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chemeClr val="tx1"/>
              </a:solidFill>
            </a:endParaRPr>
          </a:p>
        </p:txBody>
      </p:sp>
      <p:sp>
        <p:nvSpPr>
          <p:cNvPr id="15" name="Oval 14">
            <a:extLst>
              <a:ext uri="{FF2B5EF4-FFF2-40B4-BE49-F238E27FC236}">
                <a16:creationId xmlns:a16="http://schemas.microsoft.com/office/drawing/2014/main" id="{30D0EA99-9F38-428F-A59D-2F504221A3F4}"/>
              </a:ext>
            </a:extLst>
          </p:cNvPr>
          <p:cNvSpPr/>
          <p:nvPr/>
        </p:nvSpPr>
        <p:spPr>
          <a:xfrm>
            <a:off x="2193818" y="5930518"/>
            <a:ext cx="896830" cy="340710"/>
          </a:xfrm>
          <a:prstGeom prst="ellipse">
            <a:avLst/>
          </a:prstGeom>
          <a:solidFill>
            <a:srgbClr val="0E406A"/>
          </a:solidFill>
          <a:ln w="28575">
            <a:solidFill>
              <a:srgbClr val="049FDA"/>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400" b="1" dirty="0">
                <a:solidFill>
                  <a:schemeClr val="tx1"/>
                </a:solidFill>
                <a:latin typeface="Arial" panose="020B0604020202020204" pitchFamily="34" charset="0"/>
                <a:cs typeface="Arial" panose="020B0604020202020204" pitchFamily="34" charset="0"/>
              </a:rPr>
              <a:t> </a:t>
            </a:r>
            <a:r>
              <a:rPr lang="en-US" sz="1100" dirty="0">
                <a:solidFill>
                  <a:schemeClr val="tx1"/>
                </a:solidFill>
                <a:latin typeface="Arial" panose="020B0604020202020204" pitchFamily="34" charset="0"/>
                <a:cs typeface="Arial" panose="020B0604020202020204" pitchFamily="34" charset="0"/>
              </a:rPr>
              <a:t>       </a:t>
            </a:r>
          </a:p>
        </p:txBody>
      </p:sp>
      <p:sp>
        <p:nvSpPr>
          <p:cNvPr id="17" name="Oval 16">
            <a:extLst>
              <a:ext uri="{FF2B5EF4-FFF2-40B4-BE49-F238E27FC236}">
                <a16:creationId xmlns:a16="http://schemas.microsoft.com/office/drawing/2014/main" id="{922FE241-74F2-4DD7-A1A1-445229054A54}"/>
              </a:ext>
            </a:extLst>
          </p:cNvPr>
          <p:cNvSpPr/>
          <p:nvPr/>
        </p:nvSpPr>
        <p:spPr>
          <a:xfrm>
            <a:off x="3675484" y="5930748"/>
            <a:ext cx="903392" cy="340315"/>
          </a:xfrm>
          <a:prstGeom prst="ellipse">
            <a:avLst/>
          </a:prstGeom>
          <a:solidFill>
            <a:srgbClr val="0E406A"/>
          </a:solidFill>
          <a:ln w="28575">
            <a:solidFill>
              <a:srgbClr val="049FDA"/>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400" b="1" dirty="0">
                <a:solidFill>
                  <a:schemeClr val="tx1"/>
                </a:solidFill>
                <a:latin typeface="Arial" panose="020B0604020202020204" pitchFamily="34" charset="0"/>
                <a:cs typeface="Arial" panose="020B0604020202020204" pitchFamily="34" charset="0"/>
              </a:rPr>
              <a:t> </a:t>
            </a:r>
            <a:r>
              <a:rPr lang="en-US" sz="1100" dirty="0">
                <a:solidFill>
                  <a:schemeClr val="tx1"/>
                </a:solidFill>
                <a:latin typeface="Arial" panose="020B0604020202020204" pitchFamily="34" charset="0"/>
                <a:cs typeface="Arial" panose="020B0604020202020204" pitchFamily="34" charset="0"/>
              </a:rPr>
              <a:t>       </a:t>
            </a:r>
          </a:p>
        </p:txBody>
      </p:sp>
      <p:sp>
        <p:nvSpPr>
          <p:cNvPr id="18" name="Oval 17">
            <a:extLst>
              <a:ext uri="{FF2B5EF4-FFF2-40B4-BE49-F238E27FC236}">
                <a16:creationId xmlns:a16="http://schemas.microsoft.com/office/drawing/2014/main" id="{19FDD397-05C0-44E0-A566-527FDFD3B84E}"/>
              </a:ext>
            </a:extLst>
          </p:cNvPr>
          <p:cNvSpPr/>
          <p:nvPr/>
        </p:nvSpPr>
        <p:spPr>
          <a:xfrm>
            <a:off x="5061278" y="5930517"/>
            <a:ext cx="896831" cy="338410"/>
          </a:xfrm>
          <a:prstGeom prst="ellipse">
            <a:avLst/>
          </a:prstGeom>
          <a:solidFill>
            <a:srgbClr val="0E406A"/>
          </a:solidFill>
          <a:ln w="28575">
            <a:solidFill>
              <a:srgbClr val="049FDA"/>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dirty="0">
                <a:solidFill>
                  <a:schemeClr val="tx1"/>
                </a:solidFill>
                <a:latin typeface="Arial" panose="020B0604020202020204" pitchFamily="34" charset="0"/>
                <a:cs typeface="Arial" panose="020B0604020202020204" pitchFamily="34" charset="0"/>
              </a:rPr>
              <a:t>       </a:t>
            </a:r>
          </a:p>
        </p:txBody>
      </p:sp>
      <p:sp>
        <p:nvSpPr>
          <p:cNvPr id="22" name="Oval 21">
            <a:extLst>
              <a:ext uri="{FF2B5EF4-FFF2-40B4-BE49-F238E27FC236}">
                <a16:creationId xmlns:a16="http://schemas.microsoft.com/office/drawing/2014/main" id="{C889F247-1AE3-4584-9F1F-11E937331FD1}"/>
              </a:ext>
            </a:extLst>
          </p:cNvPr>
          <p:cNvSpPr/>
          <p:nvPr/>
        </p:nvSpPr>
        <p:spPr>
          <a:xfrm>
            <a:off x="6482041" y="5930967"/>
            <a:ext cx="891115" cy="337960"/>
          </a:xfrm>
          <a:prstGeom prst="ellipse">
            <a:avLst/>
          </a:prstGeom>
          <a:solidFill>
            <a:srgbClr val="0E406A"/>
          </a:solidFill>
          <a:ln w="28575">
            <a:solidFill>
              <a:srgbClr val="049FDA"/>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dirty="0">
                <a:solidFill>
                  <a:schemeClr val="tx1"/>
                </a:solidFill>
                <a:latin typeface="Arial" panose="020B0604020202020204" pitchFamily="34" charset="0"/>
                <a:cs typeface="Arial" panose="020B0604020202020204" pitchFamily="34" charset="0"/>
              </a:rPr>
              <a:t>       </a:t>
            </a:r>
          </a:p>
        </p:txBody>
      </p:sp>
      <p:sp>
        <p:nvSpPr>
          <p:cNvPr id="23" name="Oval 22">
            <a:extLst>
              <a:ext uri="{FF2B5EF4-FFF2-40B4-BE49-F238E27FC236}">
                <a16:creationId xmlns:a16="http://schemas.microsoft.com/office/drawing/2014/main" id="{1D790CA8-B8EA-4E35-A024-FAC167F3C3F2}"/>
              </a:ext>
            </a:extLst>
          </p:cNvPr>
          <p:cNvSpPr/>
          <p:nvPr/>
        </p:nvSpPr>
        <p:spPr>
          <a:xfrm>
            <a:off x="7869298" y="5930517"/>
            <a:ext cx="901487" cy="338410"/>
          </a:xfrm>
          <a:prstGeom prst="ellipse">
            <a:avLst/>
          </a:prstGeom>
          <a:solidFill>
            <a:srgbClr val="0E406A"/>
          </a:solidFill>
          <a:ln w="28575">
            <a:solidFill>
              <a:srgbClr val="049FDA"/>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400" b="1" dirty="0">
                <a:solidFill>
                  <a:schemeClr val="tx1"/>
                </a:solidFill>
                <a:latin typeface="Arial" panose="020B0604020202020204" pitchFamily="34" charset="0"/>
                <a:cs typeface="Arial" panose="020B0604020202020204" pitchFamily="34" charset="0"/>
              </a:rPr>
              <a:t> </a:t>
            </a:r>
            <a:r>
              <a:rPr lang="en-US" sz="1100" dirty="0">
                <a:solidFill>
                  <a:schemeClr val="tx1"/>
                </a:solidFill>
                <a:latin typeface="Arial" panose="020B0604020202020204" pitchFamily="34" charset="0"/>
                <a:cs typeface="Arial" panose="020B0604020202020204" pitchFamily="34" charset="0"/>
              </a:rPr>
              <a:t>       </a:t>
            </a:r>
          </a:p>
        </p:txBody>
      </p:sp>
      <p:sp>
        <p:nvSpPr>
          <p:cNvPr id="24" name="Oval 23">
            <a:extLst>
              <a:ext uri="{FF2B5EF4-FFF2-40B4-BE49-F238E27FC236}">
                <a16:creationId xmlns:a16="http://schemas.microsoft.com/office/drawing/2014/main" id="{CA1A55EE-F941-460E-B98B-B3D2F0A557B9}"/>
              </a:ext>
            </a:extLst>
          </p:cNvPr>
          <p:cNvSpPr/>
          <p:nvPr/>
        </p:nvSpPr>
        <p:spPr>
          <a:xfrm>
            <a:off x="9203646" y="5930517"/>
            <a:ext cx="946360" cy="338410"/>
          </a:xfrm>
          <a:prstGeom prst="ellipse">
            <a:avLst/>
          </a:prstGeom>
          <a:solidFill>
            <a:srgbClr val="0E406A"/>
          </a:solidFill>
          <a:ln w="28575">
            <a:solidFill>
              <a:srgbClr val="049FDA"/>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400" b="1" dirty="0">
                <a:solidFill>
                  <a:schemeClr val="tx1"/>
                </a:solidFill>
                <a:latin typeface="Arial" panose="020B0604020202020204" pitchFamily="34" charset="0"/>
                <a:cs typeface="Arial" panose="020B0604020202020204" pitchFamily="34" charset="0"/>
              </a:rPr>
              <a:t> </a:t>
            </a:r>
            <a:r>
              <a:rPr lang="en-US" sz="1100" dirty="0">
                <a:solidFill>
                  <a:schemeClr val="tx1"/>
                </a:solidFill>
                <a:latin typeface="Arial" panose="020B0604020202020204" pitchFamily="34" charset="0"/>
                <a:cs typeface="Arial" panose="020B0604020202020204" pitchFamily="34" charset="0"/>
              </a:rPr>
              <a:t>       </a:t>
            </a:r>
          </a:p>
        </p:txBody>
      </p:sp>
      <p:sp>
        <p:nvSpPr>
          <p:cNvPr id="25" name="Content Placeholder 2">
            <a:extLst>
              <a:ext uri="{FF2B5EF4-FFF2-40B4-BE49-F238E27FC236}">
                <a16:creationId xmlns:a16="http://schemas.microsoft.com/office/drawing/2014/main" id="{A8E8866F-FE23-4C71-A9BD-005665060DF8}"/>
              </a:ext>
            </a:extLst>
          </p:cNvPr>
          <p:cNvSpPr txBox="1">
            <a:spLocks/>
          </p:cNvSpPr>
          <p:nvPr/>
        </p:nvSpPr>
        <p:spPr>
          <a:xfrm>
            <a:off x="1013217" y="2061842"/>
            <a:ext cx="2092009" cy="265332"/>
          </a:xfrm>
          <a:prstGeom prst="rect">
            <a:avLst/>
          </a:prstGeom>
          <a:ln>
            <a:noFill/>
          </a:ln>
        </p:spPr>
        <p:txBody>
          <a:bodyPr vert="horz" wrap="square" lIns="91440" tIns="45720" rIns="91440" bIns="4572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buNone/>
            </a:pPr>
            <a:r>
              <a:rPr lang="en-US" sz="1100" dirty="0">
                <a:solidFill>
                  <a:srgbClr val="0E406A"/>
                </a:solidFill>
              </a:rPr>
              <a:t>= Number of recipients</a:t>
            </a:r>
          </a:p>
        </p:txBody>
      </p:sp>
      <p:sp>
        <p:nvSpPr>
          <p:cNvPr id="26" name="Oval 25">
            <a:extLst>
              <a:ext uri="{FF2B5EF4-FFF2-40B4-BE49-F238E27FC236}">
                <a16:creationId xmlns:a16="http://schemas.microsoft.com/office/drawing/2014/main" id="{7C4F5312-F037-4830-9AAC-1E5003AB308E}"/>
              </a:ext>
            </a:extLst>
          </p:cNvPr>
          <p:cNvSpPr/>
          <p:nvPr/>
        </p:nvSpPr>
        <p:spPr>
          <a:xfrm>
            <a:off x="127285" y="2009249"/>
            <a:ext cx="890269" cy="342220"/>
          </a:xfrm>
          <a:prstGeom prst="ellipse">
            <a:avLst/>
          </a:prstGeom>
          <a:solidFill>
            <a:srgbClr val="0E406A"/>
          </a:solidFill>
          <a:ln w="28575">
            <a:solidFill>
              <a:srgbClr val="049FDA"/>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400" b="1" dirty="0">
                <a:solidFill>
                  <a:schemeClr val="tx1"/>
                </a:solidFill>
                <a:latin typeface="Arial" panose="020B0604020202020204" pitchFamily="34" charset="0"/>
                <a:cs typeface="Arial" panose="020B0604020202020204" pitchFamily="34" charset="0"/>
              </a:rPr>
              <a:t>~ </a:t>
            </a:r>
            <a:r>
              <a:rPr lang="en-US" sz="1100" dirty="0">
                <a:solidFill>
                  <a:schemeClr val="tx1"/>
                </a:solidFill>
                <a:latin typeface="Arial" panose="020B0604020202020204" pitchFamily="34" charset="0"/>
                <a:cs typeface="Arial" panose="020B0604020202020204" pitchFamily="34" charset="0"/>
              </a:rPr>
              <a:t>       </a:t>
            </a:r>
          </a:p>
        </p:txBody>
      </p:sp>
      <p:sp>
        <p:nvSpPr>
          <p:cNvPr id="27" name="Rectangle 26">
            <a:extLst>
              <a:ext uri="{FF2B5EF4-FFF2-40B4-BE49-F238E27FC236}">
                <a16:creationId xmlns:a16="http://schemas.microsoft.com/office/drawing/2014/main" id="{1CFE0632-2E44-4974-8916-D217F2B6A5D6}"/>
              </a:ext>
            </a:extLst>
          </p:cNvPr>
          <p:cNvSpPr/>
          <p:nvPr/>
        </p:nvSpPr>
        <p:spPr>
          <a:xfrm>
            <a:off x="325667" y="2009249"/>
            <a:ext cx="596477" cy="314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400" b="0" dirty="0">
                <a:solidFill>
                  <a:schemeClr val="tx1"/>
                </a:solidFill>
                <a:latin typeface="Segoe UI "/>
              </a:rPr>
              <a:t>XXX</a:t>
            </a:r>
          </a:p>
        </p:txBody>
      </p:sp>
      <p:sp>
        <p:nvSpPr>
          <p:cNvPr id="28" name="object 20">
            <a:extLst>
              <a:ext uri="{FF2B5EF4-FFF2-40B4-BE49-F238E27FC236}">
                <a16:creationId xmlns:a16="http://schemas.microsoft.com/office/drawing/2014/main" id="{821D4DBD-54FC-40B7-B22F-010CD7AA7842}"/>
              </a:ext>
            </a:extLst>
          </p:cNvPr>
          <p:cNvSpPr/>
          <p:nvPr/>
        </p:nvSpPr>
        <p:spPr>
          <a:xfrm>
            <a:off x="10684764" y="5753100"/>
            <a:ext cx="1190243" cy="920495"/>
          </a:xfrm>
          <a:prstGeom prst="rect">
            <a:avLst/>
          </a:prstGeom>
          <a:blipFill>
            <a:blip r:embed="rId3" cstate="print"/>
            <a:stretch>
              <a:fillRect/>
            </a:stretch>
          </a:blipFill>
        </p:spPr>
        <p:txBody>
          <a:bodyPr wrap="square" lIns="0" tIns="0" rIns="0" bIns="0" rtlCol="0"/>
          <a:lstStyle/>
          <a:p>
            <a:endParaRPr dirty="0"/>
          </a:p>
        </p:txBody>
      </p:sp>
      <p:sp>
        <p:nvSpPr>
          <p:cNvPr id="30" name="object 29">
            <a:extLst>
              <a:ext uri="{FF2B5EF4-FFF2-40B4-BE49-F238E27FC236}">
                <a16:creationId xmlns:a16="http://schemas.microsoft.com/office/drawing/2014/main" id="{3EC44524-932B-4C82-9D35-D6AD27F1D7B3}"/>
              </a:ext>
            </a:extLst>
          </p:cNvPr>
          <p:cNvSpPr/>
          <p:nvPr/>
        </p:nvSpPr>
        <p:spPr>
          <a:xfrm>
            <a:off x="10786865" y="5908345"/>
            <a:ext cx="986039" cy="610004"/>
          </a:xfrm>
          <a:prstGeom prst="rect">
            <a:avLst/>
          </a:prstGeom>
          <a:blipFill>
            <a:blip r:embed="rId4" cstate="print"/>
            <a:stretch>
              <a:fillRect/>
            </a:stretch>
          </a:blipFill>
        </p:spPr>
        <p:txBody>
          <a:bodyPr wrap="square" lIns="0" tIns="0" rIns="0" bIns="0" rtlCol="0"/>
          <a:lstStyle/>
          <a:p>
            <a:endParaRPr dirty="0"/>
          </a:p>
        </p:txBody>
      </p:sp>
      <p:sp>
        <p:nvSpPr>
          <p:cNvPr id="6" name="Rectangle 5">
            <a:extLst>
              <a:ext uri="{FF2B5EF4-FFF2-40B4-BE49-F238E27FC236}">
                <a16:creationId xmlns:a16="http://schemas.microsoft.com/office/drawing/2014/main" id="{35B41992-B6BE-4F4C-9D2D-7979AA3F903E}"/>
              </a:ext>
            </a:extLst>
          </p:cNvPr>
          <p:cNvSpPr/>
          <p:nvPr/>
        </p:nvSpPr>
        <p:spPr>
          <a:xfrm>
            <a:off x="2299331" y="5917238"/>
            <a:ext cx="658805" cy="3403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Segoe UI "/>
              </a:rPr>
              <a:t>106</a:t>
            </a:r>
          </a:p>
        </p:txBody>
      </p:sp>
      <p:sp>
        <p:nvSpPr>
          <p:cNvPr id="31" name="Rectangle 30">
            <a:extLst>
              <a:ext uri="{FF2B5EF4-FFF2-40B4-BE49-F238E27FC236}">
                <a16:creationId xmlns:a16="http://schemas.microsoft.com/office/drawing/2014/main" id="{EF417E10-B0FA-464D-BBD2-D686761DC217}"/>
              </a:ext>
            </a:extLst>
          </p:cNvPr>
          <p:cNvSpPr/>
          <p:nvPr/>
        </p:nvSpPr>
        <p:spPr>
          <a:xfrm>
            <a:off x="9359018" y="5918191"/>
            <a:ext cx="658805" cy="3384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Segoe UI "/>
              </a:rPr>
              <a:t>2,483</a:t>
            </a:r>
          </a:p>
        </p:txBody>
      </p:sp>
      <p:sp>
        <p:nvSpPr>
          <p:cNvPr id="32" name="Rectangle 31">
            <a:extLst>
              <a:ext uri="{FF2B5EF4-FFF2-40B4-BE49-F238E27FC236}">
                <a16:creationId xmlns:a16="http://schemas.microsoft.com/office/drawing/2014/main" id="{C82CCC2C-C727-4B1E-B2F4-F323AD09564E}"/>
              </a:ext>
            </a:extLst>
          </p:cNvPr>
          <p:cNvSpPr/>
          <p:nvPr/>
        </p:nvSpPr>
        <p:spPr>
          <a:xfrm>
            <a:off x="3809262" y="5918864"/>
            <a:ext cx="658805" cy="3384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Segoe UI "/>
              </a:rPr>
              <a:t>1,675</a:t>
            </a:r>
          </a:p>
        </p:txBody>
      </p:sp>
      <p:sp>
        <p:nvSpPr>
          <p:cNvPr id="33" name="Rectangle 32">
            <a:extLst>
              <a:ext uri="{FF2B5EF4-FFF2-40B4-BE49-F238E27FC236}">
                <a16:creationId xmlns:a16="http://schemas.microsoft.com/office/drawing/2014/main" id="{99B9BDA0-61E9-4129-9F1F-CCEF863E5C8E}"/>
              </a:ext>
            </a:extLst>
          </p:cNvPr>
          <p:cNvSpPr/>
          <p:nvPr/>
        </p:nvSpPr>
        <p:spPr>
          <a:xfrm>
            <a:off x="5180475" y="5918864"/>
            <a:ext cx="658805" cy="3384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Segoe UI "/>
              </a:rPr>
              <a:t>642</a:t>
            </a:r>
          </a:p>
        </p:txBody>
      </p:sp>
      <p:sp>
        <p:nvSpPr>
          <p:cNvPr id="34" name="Rectangle 33">
            <a:extLst>
              <a:ext uri="{FF2B5EF4-FFF2-40B4-BE49-F238E27FC236}">
                <a16:creationId xmlns:a16="http://schemas.microsoft.com/office/drawing/2014/main" id="{0D5DBBB7-07E0-477A-91A9-8F474C76E9BE}"/>
              </a:ext>
            </a:extLst>
          </p:cNvPr>
          <p:cNvSpPr/>
          <p:nvPr/>
        </p:nvSpPr>
        <p:spPr>
          <a:xfrm>
            <a:off x="6601379" y="5921823"/>
            <a:ext cx="658805" cy="3384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Segoe UI "/>
              </a:rPr>
              <a:t>630</a:t>
            </a:r>
          </a:p>
        </p:txBody>
      </p:sp>
      <p:sp>
        <p:nvSpPr>
          <p:cNvPr id="35" name="Rectangle 34">
            <a:extLst>
              <a:ext uri="{FF2B5EF4-FFF2-40B4-BE49-F238E27FC236}">
                <a16:creationId xmlns:a16="http://schemas.microsoft.com/office/drawing/2014/main" id="{0AEE3D15-EB5A-42CD-A3DE-F0060BD8B346}"/>
              </a:ext>
            </a:extLst>
          </p:cNvPr>
          <p:cNvSpPr/>
          <p:nvPr/>
        </p:nvSpPr>
        <p:spPr>
          <a:xfrm>
            <a:off x="8015546" y="5918191"/>
            <a:ext cx="658805" cy="3384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Segoe UI "/>
              </a:rPr>
              <a:t>1,404</a:t>
            </a:r>
          </a:p>
        </p:txBody>
      </p:sp>
      <p:graphicFrame>
        <p:nvGraphicFramePr>
          <p:cNvPr id="3" name="Chart 2">
            <a:extLst>
              <a:ext uri="{FF2B5EF4-FFF2-40B4-BE49-F238E27FC236}">
                <a16:creationId xmlns:a16="http://schemas.microsoft.com/office/drawing/2014/main" id="{8E17A895-507A-42BF-B131-9053DFDD3992}"/>
              </a:ext>
            </a:extLst>
          </p:cNvPr>
          <p:cNvGraphicFramePr>
            <a:graphicFrameLocks/>
          </p:cNvGraphicFramePr>
          <p:nvPr>
            <p:extLst>
              <p:ext uri="{D42A27DB-BD31-4B8C-83A1-F6EECF244321}">
                <p14:modId xmlns:p14="http://schemas.microsoft.com/office/powerpoint/2010/main" val="4110491013"/>
              </p:ext>
            </p:extLst>
          </p:nvPr>
        </p:nvGraphicFramePr>
        <p:xfrm>
          <a:off x="1808076" y="2247721"/>
          <a:ext cx="8540922" cy="356450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26513888"/>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483234"/>
          </a:xfrm>
          <a:custGeom>
            <a:avLst/>
            <a:gdLst/>
            <a:ahLst/>
            <a:cxnLst/>
            <a:rect l="l" t="t" r="r" b="b"/>
            <a:pathLst>
              <a:path w="12192000" h="483234">
                <a:moveTo>
                  <a:pt x="0" y="483108"/>
                </a:moveTo>
                <a:lnTo>
                  <a:pt x="12192000" y="483108"/>
                </a:lnTo>
                <a:lnTo>
                  <a:pt x="12192000" y="0"/>
                </a:lnTo>
                <a:lnTo>
                  <a:pt x="0" y="0"/>
                </a:lnTo>
                <a:lnTo>
                  <a:pt x="0" y="483108"/>
                </a:lnTo>
                <a:close/>
              </a:path>
            </a:pathLst>
          </a:custGeom>
          <a:solidFill>
            <a:srgbClr val="0E406A"/>
          </a:solidFill>
        </p:spPr>
        <p:txBody>
          <a:bodyPr wrap="square" lIns="0" tIns="0" rIns="0" bIns="0" rtlCol="0"/>
          <a:lstStyle/>
          <a:p>
            <a:endParaRPr dirty="0"/>
          </a:p>
        </p:txBody>
      </p:sp>
      <p:sp>
        <p:nvSpPr>
          <p:cNvPr id="3" name="object 3"/>
          <p:cNvSpPr/>
          <p:nvPr/>
        </p:nvSpPr>
        <p:spPr>
          <a:xfrm>
            <a:off x="0" y="1511300"/>
            <a:ext cx="12192000" cy="5346700"/>
          </a:xfrm>
          <a:custGeom>
            <a:avLst/>
            <a:gdLst/>
            <a:ahLst/>
            <a:cxnLst/>
            <a:rect l="l" t="t" r="r" b="b"/>
            <a:pathLst>
              <a:path w="12192000" h="5346700">
                <a:moveTo>
                  <a:pt x="0" y="5346192"/>
                </a:moveTo>
                <a:lnTo>
                  <a:pt x="12192000" y="5346192"/>
                </a:lnTo>
                <a:lnTo>
                  <a:pt x="12192000" y="0"/>
                </a:lnTo>
                <a:lnTo>
                  <a:pt x="0" y="0"/>
                </a:lnTo>
                <a:lnTo>
                  <a:pt x="0" y="5346192"/>
                </a:lnTo>
                <a:close/>
              </a:path>
            </a:pathLst>
          </a:custGeom>
          <a:solidFill>
            <a:srgbClr val="0E406A"/>
          </a:solidFill>
        </p:spPr>
        <p:txBody>
          <a:bodyPr wrap="square" lIns="0" tIns="0" rIns="0" bIns="0" rtlCol="0"/>
          <a:lstStyle/>
          <a:p>
            <a:endParaRPr dirty="0"/>
          </a:p>
        </p:txBody>
      </p:sp>
      <p:sp>
        <p:nvSpPr>
          <p:cNvPr id="7" name="object 7"/>
          <p:cNvSpPr txBox="1"/>
          <p:nvPr/>
        </p:nvSpPr>
        <p:spPr>
          <a:xfrm>
            <a:off x="1691330" y="2385176"/>
            <a:ext cx="8326876" cy="1661993"/>
          </a:xfrm>
          <a:prstGeom prst="rect">
            <a:avLst/>
          </a:prstGeom>
        </p:spPr>
        <p:txBody>
          <a:bodyPr vert="horz" wrap="square" lIns="0" tIns="0" rIns="0" bIns="0" rtlCol="0">
            <a:spAutoFit/>
          </a:bodyPr>
          <a:lstStyle/>
          <a:p>
            <a:pPr marL="12700" algn="ctr">
              <a:lnSpc>
                <a:spcPct val="100000"/>
              </a:lnSpc>
            </a:pPr>
            <a:r>
              <a:rPr lang="en-US" sz="5400" b="1" dirty="0">
                <a:effectLst>
                  <a:outerShdw blurRad="50800" dist="38100" algn="l" rotWithShape="0">
                    <a:schemeClr val="bg1">
                      <a:alpha val="40000"/>
                    </a:schemeClr>
                  </a:outerShdw>
                </a:effectLst>
                <a:latin typeface="Segoe UI"/>
                <a:cs typeface="Segoe UI"/>
              </a:rPr>
              <a:t>8 days – Individual</a:t>
            </a:r>
          </a:p>
          <a:p>
            <a:pPr marL="12700" algn="ctr">
              <a:lnSpc>
                <a:spcPct val="100000"/>
              </a:lnSpc>
            </a:pPr>
            <a:r>
              <a:rPr lang="en-US" sz="5400" b="1" dirty="0">
                <a:effectLst>
                  <a:outerShdw blurRad="50800" dist="38100" algn="l" rotWithShape="0">
                    <a:schemeClr val="bg1">
                      <a:alpha val="40000"/>
                    </a:schemeClr>
                  </a:outerShdw>
                </a:effectLst>
                <a:latin typeface="Segoe UI"/>
                <a:cs typeface="Segoe UI"/>
              </a:rPr>
              <a:t>36 days - Agency</a:t>
            </a:r>
          </a:p>
        </p:txBody>
      </p:sp>
      <p:sp>
        <p:nvSpPr>
          <p:cNvPr id="9" name="object 9"/>
          <p:cNvSpPr/>
          <p:nvPr/>
        </p:nvSpPr>
        <p:spPr>
          <a:xfrm>
            <a:off x="0" y="117983"/>
            <a:ext cx="12192000" cy="1779030"/>
          </a:xfrm>
          <a:custGeom>
            <a:avLst/>
            <a:gdLst/>
            <a:ahLst/>
            <a:cxnLst/>
            <a:rect l="l" t="t" r="r" b="b"/>
            <a:pathLst>
              <a:path w="12192000" h="1028700">
                <a:moveTo>
                  <a:pt x="0" y="1028700"/>
                </a:moveTo>
                <a:lnTo>
                  <a:pt x="12192000" y="1028700"/>
                </a:lnTo>
                <a:lnTo>
                  <a:pt x="12192000" y="0"/>
                </a:lnTo>
                <a:lnTo>
                  <a:pt x="0" y="0"/>
                </a:lnTo>
                <a:lnTo>
                  <a:pt x="0" y="1028700"/>
                </a:lnTo>
                <a:close/>
              </a:path>
            </a:pathLst>
          </a:custGeom>
          <a:solidFill>
            <a:srgbClr val="FFFFFF"/>
          </a:solidFill>
        </p:spPr>
        <p:txBody>
          <a:bodyPr wrap="square" lIns="0" tIns="0" rIns="0" bIns="0" rtlCol="0"/>
          <a:lstStyle/>
          <a:p>
            <a:endParaRPr dirty="0"/>
          </a:p>
        </p:txBody>
      </p:sp>
      <p:sp>
        <p:nvSpPr>
          <p:cNvPr id="10" name="object 10"/>
          <p:cNvSpPr txBox="1">
            <a:spLocks noGrp="1"/>
          </p:cNvSpPr>
          <p:nvPr>
            <p:ph type="title"/>
          </p:nvPr>
        </p:nvSpPr>
        <p:spPr>
          <a:xfrm>
            <a:off x="413130" y="66422"/>
            <a:ext cx="11363960" cy="1846659"/>
          </a:xfrm>
          <a:prstGeom prst="rect">
            <a:avLst/>
          </a:prstGeom>
        </p:spPr>
        <p:txBody>
          <a:bodyPr vert="horz" wrap="square" lIns="0" tIns="0" rIns="0" bIns="0" rtlCol="0">
            <a:spAutoFit/>
          </a:bodyPr>
          <a:lstStyle/>
          <a:p>
            <a:pPr marL="12700" algn="ctr">
              <a:lnSpc>
                <a:spcPct val="100000"/>
              </a:lnSpc>
            </a:pPr>
            <a:br>
              <a:rPr lang="en-US" b="1" dirty="0">
                <a:solidFill>
                  <a:srgbClr val="0E406A"/>
                </a:solidFill>
                <a:latin typeface="Segoe UI Semibold" panose="020B0702040204020203" pitchFamily="34" charset="0"/>
                <a:cs typeface="Segoe UI Semibold" panose="020B0702040204020203" pitchFamily="34" charset="0"/>
              </a:rPr>
            </a:br>
            <a:r>
              <a:rPr lang="en-US" b="1" dirty="0">
                <a:solidFill>
                  <a:srgbClr val="0E406A"/>
                </a:solidFill>
                <a:latin typeface="Segoe UI Semibold" panose="020B0702040204020203" pitchFamily="34" charset="0"/>
                <a:cs typeface="Segoe UI Semibold" panose="020B0702040204020203" pitchFamily="34" charset="0"/>
              </a:rPr>
              <a:t>HCBS Qualified service providers (qsp) Enrollment </a:t>
            </a:r>
            <a:endParaRPr b="1" dirty="0">
              <a:latin typeface="Segoe UI Semibold" panose="020B0702040204020203" pitchFamily="34" charset="0"/>
              <a:cs typeface="Segoe UI Semibold" panose="020B0702040204020203" pitchFamily="34" charset="0"/>
            </a:endParaRPr>
          </a:p>
        </p:txBody>
      </p:sp>
      <p:sp>
        <p:nvSpPr>
          <p:cNvPr id="16" name="object 20">
            <a:extLst>
              <a:ext uri="{FF2B5EF4-FFF2-40B4-BE49-F238E27FC236}">
                <a16:creationId xmlns:a16="http://schemas.microsoft.com/office/drawing/2014/main" id="{5882F92F-8BCB-4526-BB6E-F47CEE3BA152}"/>
              </a:ext>
            </a:extLst>
          </p:cNvPr>
          <p:cNvSpPr/>
          <p:nvPr/>
        </p:nvSpPr>
        <p:spPr>
          <a:xfrm>
            <a:off x="10684764" y="5753100"/>
            <a:ext cx="1190243" cy="920495"/>
          </a:xfrm>
          <a:prstGeom prst="rect">
            <a:avLst/>
          </a:prstGeom>
          <a:blipFill>
            <a:blip r:embed="rId3" cstate="print"/>
            <a:stretch>
              <a:fillRect/>
            </a:stretch>
          </a:blipFill>
        </p:spPr>
        <p:txBody>
          <a:bodyPr wrap="square" lIns="0" tIns="0" rIns="0" bIns="0" rtlCol="0"/>
          <a:lstStyle/>
          <a:p>
            <a:endParaRPr dirty="0"/>
          </a:p>
        </p:txBody>
      </p:sp>
      <p:sp>
        <p:nvSpPr>
          <p:cNvPr id="19" name="Slide Number Placeholder 18">
            <a:extLst>
              <a:ext uri="{FF2B5EF4-FFF2-40B4-BE49-F238E27FC236}">
                <a16:creationId xmlns:a16="http://schemas.microsoft.com/office/drawing/2014/main" id="{81B2A886-E495-4088-AB80-C3CE0A9A90E1}"/>
              </a:ext>
            </a:extLst>
          </p:cNvPr>
          <p:cNvSpPr>
            <a:spLocks noGrp="1"/>
          </p:cNvSpPr>
          <p:nvPr>
            <p:ph type="sldNum" sz="quarter" idx="12"/>
          </p:nvPr>
        </p:nvSpPr>
        <p:spPr>
          <a:xfrm>
            <a:off x="127285" y="6374892"/>
            <a:ext cx="946264" cy="365125"/>
          </a:xfrm>
        </p:spPr>
        <p:txBody>
          <a:bodyPr/>
          <a:lstStyle/>
          <a:p>
            <a:fld id="{0FCA88E0-223F-4F1D-9639-D4C3F71D5289}" type="slidenum">
              <a:rPr lang="en-US" smtClean="0"/>
              <a:t>9</a:t>
            </a:fld>
            <a:endParaRPr lang="en-US" dirty="0"/>
          </a:p>
        </p:txBody>
      </p:sp>
      <p:sp>
        <p:nvSpPr>
          <p:cNvPr id="12" name="object 11">
            <a:extLst>
              <a:ext uri="{FF2B5EF4-FFF2-40B4-BE49-F238E27FC236}">
                <a16:creationId xmlns:a16="http://schemas.microsoft.com/office/drawing/2014/main" id="{96005104-E94D-4E12-8BE1-3E4F63D0B27F}"/>
              </a:ext>
            </a:extLst>
          </p:cNvPr>
          <p:cNvSpPr txBox="1"/>
          <p:nvPr/>
        </p:nvSpPr>
        <p:spPr>
          <a:xfrm>
            <a:off x="3022428" y="4638814"/>
            <a:ext cx="5411453" cy="1415772"/>
          </a:xfrm>
          <a:prstGeom prst="rect">
            <a:avLst/>
          </a:prstGeom>
        </p:spPr>
        <p:txBody>
          <a:bodyPr vert="horz" wrap="square" lIns="0" tIns="0" rIns="0" bIns="0" rtlCol="0">
            <a:spAutoFit/>
          </a:bodyPr>
          <a:lstStyle/>
          <a:p>
            <a:pPr marL="1905" algn="ctr">
              <a:lnSpc>
                <a:spcPct val="100000"/>
              </a:lnSpc>
              <a:tabLst>
                <a:tab pos="2110740" algn="l"/>
                <a:tab pos="2874645" algn="l"/>
              </a:tabLst>
            </a:pPr>
            <a:r>
              <a:rPr lang="en-US" sz="2800" spc="-5" dirty="0">
                <a:solidFill>
                  <a:srgbClr val="FFFFFF"/>
                </a:solidFill>
                <a:latin typeface="Segoe UI"/>
                <a:cs typeface="Segoe UI"/>
              </a:rPr>
              <a:t>AVERAGE LENGTH OF TIME TO APPROVE QSP APPLICATIONS IN </a:t>
            </a:r>
            <a:r>
              <a:rPr lang="en-US" sz="2800" b="1" spc="-5" dirty="0">
                <a:solidFill>
                  <a:srgbClr val="FFFFFF"/>
                </a:solidFill>
                <a:latin typeface="Segoe UI"/>
                <a:cs typeface="Segoe UI"/>
              </a:rPr>
              <a:t>QUARTER 3 </a:t>
            </a:r>
            <a:r>
              <a:rPr lang="en-US" sz="2800" spc="-5" dirty="0">
                <a:solidFill>
                  <a:srgbClr val="FFFFFF"/>
                </a:solidFill>
                <a:latin typeface="Segoe UI"/>
                <a:cs typeface="Segoe UI"/>
              </a:rPr>
              <a:t>OF </a:t>
            </a:r>
            <a:r>
              <a:rPr lang="en-US" sz="3600" b="1" spc="-5" dirty="0">
                <a:solidFill>
                  <a:srgbClr val="FFFFFF"/>
                </a:solidFill>
                <a:effectLst>
                  <a:outerShdw blurRad="50800" dist="38100" algn="l" rotWithShape="0">
                    <a:schemeClr val="bg1">
                      <a:alpha val="40000"/>
                    </a:schemeClr>
                  </a:outerShdw>
                </a:effectLst>
                <a:latin typeface="Segoe UI"/>
                <a:cs typeface="Segoe UI"/>
              </a:rPr>
              <a:t>2025</a:t>
            </a:r>
            <a:endParaRPr sz="2800" b="1" dirty="0">
              <a:effectLst>
                <a:outerShdw blurRad="50800" dist="38100" algn="l" rotWithShape="0">
                  <a:schemeClr val="bg1">
                    <a:alpha val="40000"/>
                  </a:schemeClr>
                </a:outerShdw>
              </a:effectLst>
              <a:latin typeface="Segoe UI"/>
              <a:cs typeface="Segoe UI"/>
            </a:endParaRPr>
          </a:p>
        </p:txBody>
      </p:sp>
    </p:spTree>
    <p:extLst>
      <p:ext uri="{BB962C8B-B14F-4D97-AF65-F5344CB8AC3E}">
        <p14:creationId xmlns:p14="http://schemas.microsoft.com/office/powerpoint/2010/main" val="3282017851"/>
      </p:ext>
    </p:extLst>
  </p:cSld>
  <p:clrMapOvr>
    <a:masterClrMapping/>
  </p:clrMapOvr>
  <p:transition spd="med">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20420</TotalTime>
  <Words>2704</Words>
  <Application>Microsoft Office PowerPoint</Application>
  <PresentationFormat>Widescreen</PresentationFormat>
  <Paragraphs>224</Paragraphs>
  <Slides>14</Slides>
  <Notes>14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4" baseType="lpstr">
      <vt:lpstr>Arial</vt:lpstr>
      <vt:lpstr>Calibri</vt:lpstr>
      <vt:lpstr>Corbel</vt:lpstr>
      <vt:lpstr>Segoe UI</vt:lpstr>
      <vt:lpstr>Segoe UI </vt:lpstr>
      <vt:lpstr>Segoe UI Black</vt:lpstr>
      <vt:lpstr>Segoe UI Semibold</vt:lpstr>
      <vt:lpstr>Wingdings</vt:lpstr>
      <vt:lpstr>Banded</vt:lpstr>
      <vt:lpstr>Document</vt:lpstr>
      <vt:lpstr>PowerPoint Presentation</vt:lpstr>
      <vt:lpstr>HOME AND COMMUNITY BASED SERVICES (HCBS) CASE MANAGEMENT</vt:lpstr>
      <vt:lpstr> CASE MANAGEMENT CASE LOADS </vt:lpstr>
      <vt:lpstr>TARGET POPULATION MEMBERS (TPMs)  in a skilled nursing facility (snf)</vt:lpstr>
      <vt:lpstr>TPMs WHO TRANSITIONED TO  AN INTEGRATED SETTING</vt:lpstr>
      <vt:lpstr>TPMs UTILIZING STATE OR FEDERALLY  FUNDED HCBS</vt:lpstr>
      <vt:lpstr>New TPM Unduplicated Diversions  </vt:lpstr>
      <vt:lpstr>SFY25 AVERAGE ANNUAL INDIVIDUAL COST COMPARISON BY HCBS FUNDING SOURCE AND AVERAGE ANNUAL COST OF SNF CARE</vt:lpstr>
      <vt:lpstr> HCBS Qualified service providers (qsp) Enrollment </vt:lpstr>
      <vt:lpstr>HCBS individual Qualified service providers (qsp)</vt:lpstr>
      <vt:lpstr>HCBS agency Qualified service providers (QSP)</vt:lpstr>
      <vt:lpstr>Hcbs Qualified service providers (qsp) Retention</vt:lpstr>
      <vt:lpstr>Hcbs Qualified service providers (qsp)  24/7 care</vt:lpstr>
      <vt:lpstr>Hcbs Qualified service provider (qsp)  TOTALS BY servicing COUNTY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McKay, Jena R.</dc:creator>
  <cp:lastModifiedBy>Selzler, Shelly</cp:lastModifiedBy>
  <cp:revision>331</cp:revision>
  <dcterms:created xsi:type="dcterms:W3CDTF">2023-01-06T17:06:17Z</dcterms:created>
  <dcterms:modified xsi:type="dcterms:W3CDTF">2025-11-10T18:58:39Z</dcterms:modified>
</cp:coreProperties>
</file>