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1"/>
  </p:notesMasterIdLst>
  <p:sldIdLst>
    <p:sldId id="257" r:id="rId5"/>
    <p:sldId id="3826" r:id="rId6"/>
    <p:sldId id="2147309418" r:id="rId7"/>
    <p:sldId id="2147309419" r:id="rId8"/>
    <p:sldId id="2147309420" r:id="rId9"/>
    <p:sldId id="2147309427" r:id="rId10"/>
    <p:sldId id="2147309425" r:id="rId11"/>
    <p:sldId id="2147309428" r:id="rId12"/>
    <p:sldId id="2147309422" r:id="rId13"/>
    <p:sldId id="2147309424" r:id="rId14"/>
    <p:sldId id="1789" r:id="rId15"/>
    <p:sldId id="1809" r:id="rId16"/>
    <p:sldId id="2147309412" r:id="rId17"/>
    <p:sldId id="2147309413" r:id="rId18"/>
    <p:sldId id="2147309414" r:id="rId19"/>
    <p:sldId id="2147309397" r:id="rId20"/>
    <p:sldId id="2147309417" r:id="rId21"/>
    <p:sldId id="2147309416" r:id="rId22"/>
    <p:sldId id="2147309435" r:id="rId23"/>
    <p:sldId id="2147309430" r:id="rId24"/>
    <p:sldId id="2147309431" r:id="rId25"/>
    <p:sldId id="2147309432" r:id="rId26"/>
    <p:sldId id="2147309439" r:id="rId27"/>
    <p:sldId id="2147309411" r:id="rId28"/>
    <p:sldId id="2147309436" r:id="rId29"/>
    <p:sldId id="2147309437" r:id="rId30"/>
    <p:sldId id="2147309438" r:id="rId31"/>
    <p:sldId id="269" r:id="rId32"/>
    <p:sldId id="270" r:id="rId33"/>
    <p:sldId id="288" r:id="rId34"/>
    <p:sldId id="289" r:id="rId35"/>
    <p:sldId id="274" r:id="rId36"/>
    <p:sldId id="2443" r:id="rId37"/>
    <p:sldId id="2450" r:id="rId38"/>
    <p:sldId id="2449" r:id="rId39"/>
    <p:sldId id="2147309426"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26D35D-5277-9E05-C5BF-6289DF6B831B}" name="Karnopp, Irene M." initials="KM" userId="S::ikarnopp@nd.gov::fad9dedc-095d-4f64-9d4f-8d83860e0042" providerId="AD"/>
  <p188:author id="{AD172192-7672-66B9-B2BB-34855F516198}" name="Fremming, Krista R." initials="FR" userId="S::krfremming@nd.gov::ce3f57f8-106a-454c-82b8-dbfc4002d61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41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asanders\AppData\Local\Microsoft\Windows\INetCache\Content.Outlook\PHLSIHBV\chiro%20denials_0305202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inEnd"/>
          <c:showLegendKey val="0"/>
          <c:showVal val="0"/>
          <c:showCatName val="0"/>
          <c:showSerName val="0"/>
          <c:showPercent val="1"/>
          <c:showBubbleSize val="0"/>
          <c:showLeaderLines val="0"/>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solidFill>
                  <a:schemeClr val="accent5"/>
                </a:solidFill>
              </a:rPr>
              <a:t>Q4 2023 Top 5 Reasons for Denials  </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CB3D-44A3-9654-0F449E930B5A}"/>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CB3D-44A3-9654-0F449E930B5A}"/>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CB3D-44A3-9654-0F449E930B5A}"/>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CB3D-44A3-9654-0F449E930B5A}"/>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CB3D-44A3-9654-0F449E930B5A}"/>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data!$A$2:$A$6</c:f>
              <c:strCache>
                <c:ptCount val="5"/>
                <c:pt idx="0">
                  <c:v>Taxonomy Submission Errors</c:v>
                </c:pt>
                <c:pt idx="1">
                  <c:v>Primary Ins Not Billed -  TPL or Part B </c:v>
                </c:pt>
                <c:pt idx="2">
                  <c:v>Exact Duplicate</c:v>
                </c:pt>
                <c:pt idx="3">
                  <c:v>Limit Exceeded-20/year</c:v>
                </c:pt>
                <c:pt idx="4">
                  <c:v>Procedure/Prov Spec Conflict</c:v>
                </c:pt>
              </c:strCache>
            </c:strRef>
          </c:cat>
          <c:val>
            <c:numRef>
              <c:f>data!$B$2:$B$6</c:f>
              <c:numCache>
                <c:formatCode>#,##0</c:formatCode>
                <c:ptCount val="5"/>
                <c:pt idx="0">
                  <c:v>1334</c:v>
                </c:pt>
                <c:pt idx="1">
                  <c:v>269</c:v>
                </c:pt>
                <c:pt idx="2">
                  <c:v>188</c:v>
                </c:pt>
                <c:pt idx="3">
                  <c:v>188</c:v>
                </c:pt>
                <c:pt idx="4">
                  <c:v>143</c:v>
                </c:pt>
              </c:numCache>
            </c:numRef>
          </c:val>
          <c:extLst>
            <c:ext xmlns:c16="http://schemas.microsoft.com/office/drawing/2014/chart" uri="{C3380CC4-5D6E-409C-BE32-E72D297353CC}">
              <c16:uniqueId val="{0000000A-CB3D-44A3-9654-0F449E930B5A}"/>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6148226891117881"/>
          <c:y val="0.2003638932441979"/>
          <c:w val="0.40894524635722374"/>
          <c:h val="0.61670485937616659"/>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986296992298894"/>
          <c:y val="6.1306327458947645E-2"/>
          <c:w val="0.45958848402195396"/>
          <c:h val="0.78667243626811134"/>
        </c:manualLayout>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8F5-4043-9650-EA09FEBB432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8F5-4043-9650-EA09FEBB432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8F5-4043-9650-EA09FEBB432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8F5-4043-9650-EA09FEBB432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8F5-4043-9650-EA09FEBB4320}"/>
              </c:ext>
            </c:extLst>
          </c:dPt>
          <c:dLbls>
            <c:dLbl>
              <c:idx val="0"/>
              <c:layout>
                <c:manualLayout>
                  <c:x val="-0.19524827285899327"/>
                  <c:y val="2.7844579528436417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48F5-4043-9650-EA09FEBB4320}"/>
                </c:ext>
              </c:extLst>
            </c:dLbl>
            <c:dLbl>
              <c:idx val="1"/>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accent5"/>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8F5-4043-9650-EA09FEBB4320}"/>
                </c:ext>
              </c:extLst>
            </c:dLbl>
            <c:dLbl>
              <c:idx val="2"/>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accent5"/>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8F5-4043-9650-EA09FEBB4320}"/>
                </c:ext>
              </c:extLst>
            </c:dLbl>
            <c:dLbl>
              <c:idx val="3"/>
              <c:layout>
                <c:manualLayout>
                  <c:x val="0.16973456437200365"/>
                  <c:y val="-7.828202139582097E-3"/>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48F5-4043-9650-EA09FEBB4320}"/>
                </c:ext>
              </c:extLst>
            </c:dLbl>
            <c:dLbl>
              <c:idx val="4"/>
              <c:layout>
                <c:manualLayout>
                  <c:x val="0.11357884828379237"/>
                  <c:y val="2.4643701238135772E-2"/>
                </c:manualLayout>
              </c:layout>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5597078065501305"/>
                      <c:h val="0.30804626547669717"/>
                    </c:manualLayout>
                  </c15:layout>
                </c:ext>
                <c:ext xmlns:c16="http://schemas.microsoft.com/office/drawing/2014/chart" uri="{C3380CC4-5D6E-409C-BE32-E72D297353CC}">
                  <c16:uniqueId val="{00000009-48F5-4043-9650-EA09FEBB4320}"/>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Children</c:v>
                </c:pt>
                <c:pt idx="1">
                  <c:v>Older Adults</c:v>
                </c:pt>
                <c:pt idx="2">
                  <c:v>People with Disabilities</c:v>
                </c:pt>
                <c:pt idx="3">
                  <c:v>Medicaid Expansion Adults</c:v>
                </c:pt>
                <c:pt idx="4">
                  <c:v>Other Adults</c:v>
                </c:pt>
              </c:strCache>
            </c:strRef>
          </c:cat>
          <c:val>
            <c:numRef>
              <c:f>Sheet1!$B$2:$B$6</c:f>
              <c:numCache>
                <c:formatCode>0%</c:formatCode>
                <c:ptCount val="5"/>
                <c:pt idx="0">
                  <c:v>0.41</c:v>
                </c:pt>
                <c:pt idx="1">
                  <c:v>7.0000000000000007E-2</c:v>
                </c:pt>
                <c:pt idx="2">
                  <c:v>0.09</c:v>
                </c:pt>
                <c:pt idx="3">
                  <c:v>0.3</c:v>
                </c:pt>
                <c:pt idx="4">
                  <c:v>0.13</c:v>
                </c:pt>
              </c:numCache>
            </c:numRef>
          </c:val>
          <c:extLst>
            <c:ext xmlns:c16="http://schemas.microsoft.com/office/drawing/2014/chart" uri="{C3380CC4-5D6E-409C-BE32-E72D297353CC}">
              <c16:uniqueId val="{0000000A-48F5-4043-9650-EA09FEBB432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4AB00A-08D1-41D8-8EC8-61517F042FCD}" type="doc">
      <dgm:prSet loTypeId="urn:microsoft.com/office/officeart/2005/8/layout/venn1" loCatId="relationship" qsTypeId="urn:microsoft.com/office/officeart/2005/8/quickstyle/3d3" qsCatId="3D" csTypeId="urn:microsoft.com/office/officeart/2005/8/colors/accent1_2" csCatId="accent1" phldr="1"/>
      <dgm:spPr/>
      <dgm:t>
        <a:bodyPr/>
        <a:lstStyle/>
        <a:p>
          <a:endParaRPr lang="en-US"/>
        </a:p>
      </dgm:t>
    </dgm:pt>
    <dgm:pt modelId="{CAE8039D-D1CA-45B8-9615-BF32603403D9}">
      <dgm:prSet phldrT="[Text]" custT="1"/>
      <dgm:spPr/>
      <dgm:t>
        <a:bodyPr tIns="91440" rIns="457200" anchor="t" anchorCtr="1"/>
        <a:lstStyle/>
        <a:p>
          <a:pPr marL="0" algn="l">
            <a:spcAft>
              <a:spcPct val="35000"/>
            </a:spcAft>
          </a:pPr>
          <a:r>
            <a:rPr lang="en-US" sz="2400" b="1"/>
            <a:t>    Medicaid</a:t>
          </a:r>
        </a:p>
      </dgm:t>
    </dgm:pt>
    <dgm:pt modelId="{6CFF33E8-5BA4-4B63-A897-D9CF57F98BC4}" type="parTrans" cxnId="{AA274776-C8E6-4AB4-ADE7-DE49CCA74A3A}">
      <dgm:prSet/>
      <dgm:spPr/>
      <dgm:t>
        <a:bodyPr/>
        <a:lstStyle/>
        <a:p>
          <a:endParaRPr lang="en-US"/>
        </a:p>
      </dgm:t>
    </dgm:pt>
    <dgm:pt modelId="{0ACDD2BD-6221-492B-AFE4-F583E3F41194}" type="sibTrans" cxnId="{AA274776-C8E6-4AB4-ADE7-DE49CCA74A3A}">
      <dgm:prSet/>
      <dgm:spPr/>
      <dgm:t>
        <a:bodyPr/>
        <a:lstStyle/>
        <a:p>
          <a:endParaRPr lang="en-US"/>
        </a:p>
      </dgm:t>
    </dgm:pt>
    <dgm:pt modelId="{7DCCC38D-39AB-4A0B-8834-B6C228B570D8}">
      <dgm:prSet phldrT="[Text]" custT="1"/>
      <dgm:spPr/>
      <dgm:t>
        <a:bodyPr tIns="91440" rIns="457200" anchor="t" anchorCtr="1"/>
        <a:lstStyle/>
        <a:p>
          <a:pPr marL="182880" indent="-182880" algn="l">
            <a:spcAft>
              <a:spcPts val="0"/>
            </a:spcAft>
          </a:pPr>
          <a:r>
            <a:rPr lang="en-US" sz="2000"/>
            <a:t>Joint state and federal entitlement program to cover medical costs for people with limited income and resources</a:t>
          </a:r>
        </a:p>
      </dgm:t>
    </dgm:pt>
    <dgm:pt modelId="{6F9D471C-5D4E-45E4-8936-2589B3060429}" type="parTrans" cxnId="{9DD9F89D-27B2-410D-8017-C0E0AFD27A10}">
      <dgm:prSet/>
      <dgm:spPr/>
      <dgm:t>
        <a:bodyPr/>
        <a:lstStyle/>
        <a:p>
          <a:endParaRPr lang="en-US"/>
        </a:p>
      </dgm:t>
    </dgm:pt>
    <dgm:pt modelId="{3613ED25-021C-4096-ADCD-82C29EB1E2EB}" type="sibTrans" cxnId="{9DD9F89D-27B2-410D-8017-C0E0AFD27A10}">
      <dgm:prSet/>
      <dgm:spPr/>
      <dgm:t>
        <a:bodyPr/>
        <a:lstStyle/>
        <a:p>
          <a:endParaRPr lang="en-US"/>
        </a:p>
      </dgm:t>
    </dgm:pt>
    <dgm:pt modelId="{5C0B0506-78ED-4164-9D50-D6369109608B}">
      <dgm:prSet phldrT="[Text]" custT="1"/>
      <dgm:spPr/>
      <dgm:t>
        <a:bodyPr lIns="548640" tIns="0"/>
        <a:lstStyle/>
        <a:p>
          <a:pPr algn="l"/>
          <a:r>
            <a:rPr lang="en-US" sz="1800"/>
            <a:t>People 65 and older</a:t>
          </a:r>
        </a:p>
      </dgm:t>
    </dgm:pt>
    <dgm:pt modelId="{90F86BB0-095B-402C-B25F-CC53E3E7EC67}" type="sibTrans" cxnId="{04A0BFD0-EF38-4AFA-8709-2611281700CF}">
      <dgm:prSet/>
      <dgm:spPr/>
      <dgm:t>
        <a:bodyPr/>
        <a:lstStyle/>
        <a:p>
          <a:endParaRPr lang="en-US"/>
        </a:p>
      </dgm:t>
    </dgm:pt>
    <dgm:pt modelId="{63473260-67F5-4074-80B4-FA94AC6CAFEA}" type="parTrans" cxnId="{04A0BFD0-EF38-4AFA-8709-2611281700CF}">
      <dgm:prSet/>
      <dgm:spPr/>
      <dgm:t>
        <a:bodyPr/>
        <a:lstStyle/>
        <a:p>
          <a:endParaRPr lang="en-US"/>
        </a:p>
      </dgm:t>
    </dgm:pt>
    <dgm:pt modelId="{28CA9617-CDE2-4420-ACC1-7F04890620AF}">
      <dgm:prSet phldrT="[Text]" custT="1"/>
      <dgm:spPr/>
      <dgm:t>
        <a:bodyPr lIns="548640" tIns="0"/>
        <a:lstStyle/>
        <a:p>
          <a:pPr algn="l"/>
          <a:r>
            <a:rPr lang="en-US" sz="1800"/>
            <a:t>People with certain disabilities (any age with kidney failure or long-term kidney disease)</a:t>
          </a:r>
        </a:p>
      </dgm:t>
    </dgm:pt>
    <dgm:pt modelId="{57BAC9FE-D316-4903-BB2A-652B22F3A545}" type="sibTrans" cxnId="{9337D74A-F860-49FB-BD03-FFEC74BF21C5}">
      <dgm:prSet/>
      <dgm:spPr/>
      <dgm:t>
        <a:bodyPr/>
        <a:lstStyle/>
        <a:p>
          <a:endParaRPr lang="en-US"/>
        </a:p>
      </dgm:t>
    </dgm:pt>
    <dgm:pt modelId="{32D7A071-6E91-439C-9A2B-0AFF55508352}" type="parTrans" cxnId="{9337D74A-F860-49FB-BD03-FFEC74BF21C5}">
      <dgm:prSet/>
      <dgm:spPr/>
      <dgm:t>
        <a:bodyPr/>
        <a:lstStyle/>
        <a:p>
          <a:endParaRPr lang="en-US"/>
        </a:p>
      </dgm:t>
    </dgm:pt>
    <dgm:pt modelId="{18021769-1C7A-4652-BAED-EF2AD8CE13CF}">
      <dgm:prSet phldrT="[Text]" custT="1"/>
      <dgm:spPr/>
      <dgm:t>
        <a:bodyPr lIns="548640" tIns="0"/>
        <a:lstStyle/>
        <a:p>
          <a:pPr algn="l"/>
          <a:r>
            <a:rPr lang="en-US" sz="1800"/>
            <a:t>People who are currently disabled and cannot work</a:t>
          </a:r>
        </a:p>
      </dgm:t>
    </dgm:pt>
    <dgm:pt modelId="{8C81D721-87B2-425C-B024-6C96CEF27268}" type="sibTrans" cxnId="{C131555A-5820-4947-AF8A-BFD02C404415}">
      <dgm:prSet/>
      <dgm:spPr/>
      <dgm:t>
        <a:bodyPr/>
        <a:lstStyle/>
        <a:p>
          <a:endParaRPr lang="en-US"/>
        </a:p>
      </dgm:t>
    </dgm:pt>
    <dgm:pt modelId="{E319A838-7699-45AD-B69C-29B269905204}" type="parTrans" cxnId="{C131555A-5820-4947-AF8A-BFD02C404415}">
      <dgm:prSet/>
      <dgm:spPr/>
      <dgm:t>
        <a:bodyPr/>
        <a:lstStyle/>
        <a:p>
          <a:endParaRPr lang="en-US"/>
        </a:p>
      </dgm:t>
    </dgm:pt>
    <dgm:pt modelId="{91E75A39-3F22-4D63-BBB6-711462536AD9}">
      <dgm:prSet phldrT="[Text]" custT="1"/>
      <dgm:spPr/>
      <dgm:t>
        <a:bodyPr tIns="91440" rIns="457200" anchor="t" anchorCtr="1"/>
        <a:lstStyle/>
        <a:p>
          <a:pPr marL="182880" indent="-182880" algn="l">
            <a:spcAft>
              <a:spcPts val="0"/>
            </a:spcAft>
          </a:pPr>
          <a:r>
            <a:rPr lang="en-US" sz="2000"/>
            <a:t>Offers coverage beyond Medicare</a:t>
          </a:r>
        </a:p>
      </dgm:t>
    </dgm:pt>
    <dgm:pt modelId="{689C5E70-0C1F-46B0-B121-9F3D5BA07EBB}" type="parTrans" cxnId="{861ECDFA-296F-4A35-849B-756A2D29F173}">
      <dgm:prSet/>
      <dgm:spPr/>
      <dgm:t>
        <a:bodyPr/>
        <a:lstStyle/>
        <a:p>
          <a:endParaRPr lang="en-US"/>
        </a:p>
      </dgm:t>
    </dgm:pt>
    <dgm:pt modelId="{54F9C0D4-00E1-495B-9523-FD65DB7FF69D}" type="sibTrans" cxnId="{861ECDFA-296F-4A35-849B-756A2D29F173}">
      <dgm:prSet/>
      <dgm:spPr/>
      <dgm:t>
        <a:bodyPr/>
        <a:lstStyle/>
        <a:p>
          <a:endParaRPr lang="en-US"/>
        </a:p>
      </dgm:t>
    </dgm:pt>
    <dgm:pt modelId="{A1FBE72C-E896-40CF-9D4B-79476FC78E1F}">
      <dgm:prSet phldrT="[Text]" custT="1"/>
      <dgm:spPr/>
      <dgm:t>
        <a:bodyPr tIns="91440" rIns="457200" anchor="t" anchorCtr="1"/>
        <a:lstStyle/>
        <a:p>
          <a:pPr marL="182880" indent="-182880" algn="l">
            <a:spcAft>
              <a:spcPts val="0"/>
            </a:spcAft>
          </a:pPr>
          <a:r>
            <a:rPr lang="en-US" sz="2000"/>
            <a:t>People either pay nothing or minimal amounts for covered medical expenses</a:t>
          </a:r>
        </a:p>
      </dgm:t>
    </dgm:pt>
    <dgm:pt modelId="{40BD0B96-8476-4AD4-9972-19C8D9C0917B}" type="parTrans" cxnId="{9B242B6C-7713-4E6D-A305-8215766D7B5A}">
      <dgm:prSet/>
      <dgm:spPr/>
      <dgm:t>
        <a:bodyPr/>
        <a:lstStyle/>
        <a:p>
          <a:endParaRPr lang="en-US"/>
        </a:p>
      </dgm:t>
    </dgm:pt>
    <dgm:pt modelId="{E0638825-4C2D-49F2-B975-856C4276F8B0}" type="sibTrans" cxnId="{9B242B6C-7713-4E6D-A305-8215766D7B5A}">
      <dgm:prSet/>
      <dgm:spPr/>
      <dgm:t>
        <a:bodyPr/>
        <a:lstStyle/>
        <a:p>
          <a:endParaRPr lang="en-US"/>
        </a:p>
      </dgm:t>
    </dgm:pt>
    <dgm:pt modelId="{A67F9DC3-9F24-42C4-AA45-E37523F8E09B}">
      <dgm:prSet phldrT="[Text]" custT="1"/>
      <dgm:spPr/>
      <dgm:t>
        <a:bodyPr lIns="548640" tIns="0"/>
        <a:lstStyle/>
        <a:p>
          <a:pPr algn="l"/>
          <a:r>
            <a:rPr lang="en-US" sz="1800"/>
            <a:t>Federal health insurance program for</a:t>
          </a:r>
        </a:p>
      </dgm:t>
    </dgm:pt>
    <dgm:pt modelId="{0F220924-DAD8-4029-ACF1-DE78467E596E}" type="parTrans" cxnId="{49DC7989-36F6-482F-8ED9-D44A7898D3D8}">
      <dgm:prSet/>
      <dgm:spPr/>
      <dgm:t>
        <a:bodyPr/>
        <a:lstStyle/>
        <a:p>
          <a:endParaRPr lang="en-US"/>
        </a:p>
      </dgm:t>
    </dgm:pt>
    <dgm:pt modelId="{5D0B6F84-68BC-414D-B8B5-5F98EEA7B6AC}" type="sibTrans" cxnId="{49DC7989-36F6-482F-8ED9-D44A7898D3D8}">
      <dgm:prSet/>
      <dgm:spPr/>
      <dgm:t>
        <a:bodyPr/>
        <a:lstStyle/>
        <a:p>
          <a:endParaRPr lang="en-US"/>
        </a:p>
      </dgm:t>
    </dgm:pt>
    <dgm:pt modelId="{82FE42B5-9B88-4D60-8059-817E6CB8D57B}">
      <dgm:prSet phldrT="[Text]" custT="1"/>
      <dgm:spPr/>
      <dgm:t>
        <a:bodyPr tIns="91440" rIns="457200" anchor="t" anchorCtr="1"/>
        <a:lstStyle/>
        <a:p>
          <a:pPr marL="182880" indent="-182880" algn="l">
            <a:spcAft>
              <a:spcPts val="0"/>
            </a:spcAft>
          </a:pPr>
          <a:r>
            <a:rPr lang="en-US" sz="2000"/>
            <a:t>Each state runs its own program and looks different</a:t>
          </a:r>
        </a:p>
      </dgm:t>
    </dgm:pt>
    <dgm:pt modelId="{A3EF2E2B-0482-4910-92CE-ADC3B3440F0E}" type="parTrans" cxnId="{0364B00F-5966-4570-A814-97BE0020A3C1}">
      <dgm:prSet/>
      <dgm:spPr/>
      <dgm:t>
        <a:bodyPr/>
        <a:lstStyle/>
        <a:p>
          <a:endParaRPr lang="en-US"/>
        </a:p>
      </dgm:t>
    </dgm:pt>
    <dgm:pt modelId="{23F3374A-52E5-4FCB-8E31-8B0EFEAB553A}" type="sibTrans" cxnId="{0364B00F-5966-4570-A814-97BE0020A3C1}">
      <dgm:prSet/>
      <dgm:spPr/>
      <dgm:t>
        <a:bodyPr/>
        <a:lstStyle/>
        <a:p>
          <a:endParaRPr lang="en-US"/>
        </a:p>
      </dgm:t>
    </dgm:pt>
    <dgm:pt modelId="{C173AFAD-523D-492A-B402-9F9A580CF0AA}">
      <dgm:prSet phldrT="[Text]" custT="1"/>
      <dgm:spPr/>
      <dgm:t>
        <a:bodyPr lIns="548640" tIns="0"/>
        <a:lstStyle/>
        <a:p>
          <a:pPr algn="l"/>
          <a:r>
            <a:rPr lang="en-US" sz="1800"/>
            <a:t>Federal so it looks the same in all states</a:t>
          </a:r>
        </a:p>
      </dgm:t>
    </dgm:pt>
    <dgm:pt modelId="{3294DC76-D718-4E67-9C3E-9764420D4AB7}" type="parTrans" cxnId="{3AE18D4F-688B-4C58-8049-3DC45EF37146}">
      <dgm:prSet/>
      <dgm:spPr/>
      <dgm:t>
        <a:bodyPr/>
        <a:lstStyle/>
        <a:p>
          <a:endParaRPr lang="en-US"/>
        </a:p>
      </dgm:t>
    </dgm:pt>
    <dgm:pt modelId="{73536C6A-F1A6-4A4B-A3AC-065F2E145BE0}" type="sibTrans" cxnId="{3AE18D4F-688B-4C58-8049-3DC45EF37146}">
      <dgm:prSet/>
      <dgm:spPr/>
      <dgm:t>
        <a:bodyPr/>
        <a:lstStyle/>
        <a:p>
          <a:endParaRPr lang="en-US"/>
        </a:p>
      </dgm:t>
    </dgm:pt>
    <dgm:pt modelId="{21D463B8-6AF1-4843-8EBD-FCC0557C8C21}">
      <dgm:prSet phldrT="[Text]" custT="1"/>
      <dgm:spPr/>
      <dgm:t>
        <a:bodyPr lIns="548640" tIns="0"/>
        <a:lstStyle/>
        <a:p>
          <a:pPr algn="l"/>
          <a:r>
            <a:rPr lang="en-US" sz="1800"/>
            <a:t>People pay part of medical costs (premiums, deductibles, coinsurance)</a:t>
          </a:r>
        </a:p>
      </dgm:t>
    </dgm:pt>
    <dgm:pt modelId="{D7F901BA-D694-400D-8881-36AD1C51AC93}" type="parTrans" cxnId="{B9E4B5ED-ECD9-4F92-A4C2-A414B027F175}">
      <dgm:prSet/>
      <dgm:spPr/>
      <dgm:t>
        <a:bodyPr/>
        <a:lstStyle/>
        <a:p>
          <a:endParaRPr lang="en-US"/>
        </a:p>
      </dgm:t>
    </dgm:pt>
    <dgm:pt modelId="{AC274913-D53A-47B8-BF2D-D86EC43ABD6E}" type="sibTrans" cxnId="{B9E4B5ED-ECD9-4F92-A4C2-A414B027F175}">
      <dgm:prSet/>
      <dgm:spPr/>
      <dgm:t>
        <a:bodyPr/>
        <a:lstStyle/>
        <a:p>
          <a:endParaRPr lang="en-US"/>
        </a:p>
      </dgm:t>
    </dgm:pt>
    <dgm:pt modelId="{AAFFDC9F-8BF3-4E86-9094-239195E320AF}">
      <dgm:prSet phldrT="[Text]" custT="1"/>
      <dgm:spPr/>
      <dgm:t>
        <a:bodyPr lIns="548640" tIns="0"/>
        <a:lstStyle/>
        <a:p>
          <a:pPr algn="l"/>
          <a:r>
            <a:rPr lang="en-US" sz="1800"/>
            <a:t>Parts A (Hospital), B (Outpatient), and D (Prescriptions – must sign up for A or B before enrolling in D)</a:t>
          </a:r>
        </a:p>
      </dgm:t>
    </dgm:pt>
    <dgm:pt modelId="{9C21D8F4-0A7F-4998-998A-86F853BF4D12}" type="parTrans" cxnId="{D6C99252-6038-496E-80B0-7BCC22477A59}">
      <dgm:prSet/>
      <dgm:spPr/>
      <dgm:t>
        <a:bodyPr/>
        <a:lstStyle/>
        <a:p>
          <a:endParaRPr lang="en-US"/>
        </a:p>
      </dgm:t>
    </dgm:pt>
    <dgm:pt modelId="{4AF75B1A-2188-4C00-846B-E02C8B84CDE3}" type="sibTrans" cxnId="{D6C99252-6038-496E-80B0-7BCC22477A59}">
      <dgm:prSet/>
      <dgm:spPr/>
      <dgm:t>
        <a:bodyPr/>
        <a:lstStyle/>
        <a:p>
          <a:endParaRPr lang="en-US"/>
        </a:p>
      </dgm:t>
    </dgm:pt>
    <dgm:pt modelId="{90BD6001-2FA6-4215-8A93-0DEE2FECA21C}">
      <dgm:prSet phldrT="[Text]" custT="1"/>
      <dgm:spPr/>
      <dgm:t>
        <a:bodyPr lIns="548640" tIns="0"/>
        <a:lstStyle/>
        <a:p>
          <a:pPr algn="l"/>
          <a:r>
            <a:rPr lang="en-US" sz="1900"/>
            <a:t> </a:t>
          </a:r>
          <a:r>
            <a:rPr lang="en-US" sz="2400" b="1"/>
            <a:t>Medicare</a:t>
          </a:r>
        </a:p>
      </dgm:t>
    </dgm:pt>
    <dgm:pt modelId="{E7FF2B9B-584A-45CC-A209-C77A0539C456}" type="sibTrans" cxnId="{1EF46962-BBA2-413A-B7B7-8E100130A537}">
      <dgm:prSet/>
      <dgm:spPr/>
      <dgm:t>
        <a:bodyPr/>
        <a:lstStyle/>
        <a:p>
          <a:endParaRPr lang="en-US"/>
        </a:p>
      </dgm:t>
    </dgm:pt>
    <dgm:pt modelId="{F3FC05F5-2142-4641-B4B7-D3E7A57C85F0}" type="parTrans" cxnId="{1EF46962-BBA2-413A-B7B7-8E100130A537}">
      <dgm:prSet/>
      <dgm:spPr/>
      <dgm:t>
        <a:bodyPr/>
        <a:lstStyle/>
        <a:p>
          <a:endParaRPr lang="en-US"/>
        </a:p>
      </dgm:t>
    </dgm:pt>
    <dgm:pt modelId="{83EF82E9-C343-47A1-90AF-448DAA3E0D89}">
      <dgm:prSet phldrT="[Text]"/>
      <dgm:spPr/>
      <dgm:t>
        <a:bodyPr tIns="91440" rIns="457200" anchor="t" anchorCtr="1"/>
        <a:lstStyle/>
        <a:p>
          <a:pPr marL="285750" indent="0" algn="l">
            <a:spcAft>
              <a:spcPct val="15000"/>
            </a:spcAft>
          </a:pPr>
          <a:endParaRPr lang="en-US" sz="1500"/>
        </a:p>
      </dgm:t>
    </dgm:pt>
    <dgm:pt modelId="{F110E9F2-5C42-41BE-B9B1-A9EBA38DDCEF}" type="parTrans" cxnId="{55F7D8B3-8A6B-4C30-8D8A-079A29422B40}">
      <dgm:prSet/>
      <dgm:spPr/>
      <dgm:t>
        <a:bodyPr/>
        <a:lstStyle/>
        <a:p>
          <a:endParaRPr lang="en-US"/>
        </a:p>
      </dgm:t>
    </dgm:pt>
    <dgm:pt modelId="{CFA14EE3-3B81-46EF-9E24-C517A36B1A4D}" type="sibTrans" cxnId="{55F7D8B3-8A6B-4C30-8D8A-079A29422B40}">
      <dgm:prSet/>
      <dgm:spPr/>
      <dgm:t>
        <a:bodyPr/>
        <a:lstStyle/>
        <a:p>
          <a:endParaRPr lang="en-US"/>
        </a:p>
      </dgm:t>
    </dgm:pt>
    <dgm:pt modelId="{F054BF1A-739A-429A-B8B6-38F5364CCACD}">
      <dgm:prSet phldrT="[Text]"/>
      <dgm:spPr/>
      <dgm:t>
        <a:bodyPr tIns="91440" rIns="457200" anchor="t" anchorCtr="1"/>
        <a:lstStyle/>
        <a:p>
          <a:pPr marL="285750" indent="0" algn="l">
            <a:spcAft>
              <a:spcPct val="15000"/>
            </a:spcAft>
          </a:pPr>
          <a:endParaRPr lang="en-US" sz="1500"/>
        </a:p>
      </dgm:t>
    </dgm:pt>
    <dgm:pt modelId="{6A54F01D-C3A8-4A9E-824B-1FE13DA1AA12}" type="parTrans" cxnId="{07DE7325-0987-40BC-87E3-F2D158122447}">
      <dgm:prSet/>
      <dgm:spPr/>
      <dgm:t>
        <a:bodyPr/>
        <a:lstStyle/>
        <a:p>
          <a:endParaRPr lang="en-US"/>
        </a:p>
      </dgm:t>
    </dgm:pt>
    <dgm:pt modelId="{BCF23E39-4488-460C-ABB2-35BC072DC699}" type="sibTrans" cxnId="{07DE7325-0987-40BC-87E3-F2D158122447}">
      <dgm:prSet/>
      <dgm:spPr/>
      <dgm:t>
        <a:bodyPr/>
        <a:lstStyle/>
        <a:p>
          <a:endParaRPr lang="en-US"/>
        </a:p>
      </dgm:t>
    </dgm:pt>
    <dgm:pt modelId="{9B77B545-DDD8-4A36-B5AE-77590B579396}">
      <dgm:prSet phldrT="[Text]"/>
      <dgm:spPr/>
      <dgm:t>
        <a:bodyPr tIns="91440" rIns="457200" anchor="t" anchorCtr="1"/>
        <a:lstStyle/>
        <a:p>
          <a:pPr marL="285750" indent="0" algn="l">
            <a:spcAft>
              <a:spcPct val="15000"/>
            </a:spcAft>
          </a:pPr>
          <a:endParaRPr lang="en-US" sz="1500"/>
        </a:p>
      </dgm:t>
    </dgm:pt>
    <dgm:pt modelId="{A54DB876-EA91-4710-819C-57BE1A3563D0}" type="parTrans" cxnId="{0A3A5A7C-0A4E-4892-9D27-32159CC45F55}">
      <dgm:prSet/>
      <dgm:spPr/>
      <dgm:t>
        <a:bodyPr/>
        <a:lstStyle/>
        <a:p>
          <a:endParaRPr lang="en-US"/>
        </a:p>
      </dgm:t>
    </dgm:pt>
    <dgm:pt modelId="{54A48F33-F355-4582-B3C5-A23276D27415}" type="sibTrans" cxnId="{0A3A5A7C-0A4E-4892-9D27-32159CC45F55}">
      <dgm:prSet/>
      <dgm:spPr/>
      <dgm:t>
        <a:bodyPr/>
        <a:lstStyle/>
        <a:p>
          <a:endParaRPr lang="en-US"/>
        </a:p>
      </dgm:t>
    </dgm:pt>
    <dgm:pt modelId="{64EC2673-2CF4-44F8-A14D-E87159271A91}">
      <dgm:prSet phldrT="[Text]"/>
      <dgm:spPr/>
      <dgm:t>
        <a:bodyPr tIns="91440" rIns="457200" anchor="t" anchorCtr="1"/>
        <a:lstStyle/>
        <a:p>
          <a:pPr marL="285750" indent="0" algn="l">
            <a:spcAft>
              <a:spcPct val="15000"/>
            </a:spcAft>
          </a:pPr>
          <a:endParaRPr lang="en-US" sz="1500"/>
        </a:p>
      </dgm:t>
    </dgm:pt>
    <dgm:pt modelId="{BFD8897D-4859-46CE-9C5C-4A2791178D96}" type="parTrans" cxnId="{B3297271-C9AD-4E58-8C17-7DEF93162383}">
      <dgm:prSet/>
      <dgm:spPr/>
      <dgm:t>
        <a:bodyPr/>
        <a:lstStyle/>
        <a:p>
          <a:endParaRPr lang="en-US"/>
        </a:p>
      </dgm:t>
    </dgm:pt>
    <dgm:pt modelId="{F2959ED5-F8C3-4E63-B2A9-DADD2BE6DB7C}" type="sibTrans" cxnId="{B3297271-C9AD-4E58-8C17-7DEF93162383}">
      <dgm:prSet/>
      <dgm:spPr/>
      <dgm:t>
        <a:bodyPr/>
        <a:lstStyle/>
        <a:p>
          <a:endParaRPr lang="en-US"/>
        </a:p>
      </dgm:t>
    </dgm:pt>
    <dgm:pt modelId="{9C86322F-A382-41BC-BF72-66996F1E1622}">
      <dgm:prSet phldrT="[Text]"/>
      <dgm:spPr/>
      <dgm:t>
        <a:bodyPr tIns="91440" rIns="457200" anchor="t" anchorCtr="1"/>
        <a:lstStyle/>
        <a:p>
          <a:pPr marL="285750" indent="0" algn="l">
            <a:spcAft>
              <a:spcPct val="15000"/>
            </a:spcAft>
          </a:pPr>
          <a:endParaRPr lang="en-US" sz="1500"/>
        </a:p>
      </dgm:t>
    </dgm:pt>
    <dgm:pt modelId="{51131BE2-928B-4C5F-84DD-1837F2D94FE8}" type="parTrans" cxnId="{DECD82F6-6ED6-4365-9BD1-8A2A69E97531}">
      <dgm:prSet/>
      <dgm:spPr/>
      <dgm:t>
        <a:bodyPr/>
        <a:lstStyle/>
        <a:p>
          <a:endParaRPr lang="en-US"/>
        </a:p>
      </dgm:t>
    </dgm:pt>
    <dgm:pt modelId="{301439B2-0E86-42F2-9E67-8829CE21A64F}" type="sibTrans" cxnId="{DECD82F6-6ED6-4365-9BD1-8A2A69E97531}">
      <dgm:prSet/>
      <dgm:spPr/>
      <dgm:t>
        <a:bodyPr/>
        <a:lstStyle/>
        <a:p>
          <a:endParaRPr lang="en-US"/>
        </a:p>
      </dgm:t>
    </dgm:pt>
    <dgm:pt modelId="{58124617-9E01-4BCD-B3C1-DCFF476247E0}" type="pres">
      <dgm:prSet presAssocID="{734AB00A-08D1-41D8-8EC8-61517F042FCD}" presName="compositeShape" presStyleCnt="0">
        <dgm:presLayoutVars>
          <dgm:chMax val="7"/>
          <dgm:dir/>
          <dgm:resizeHandles val="exact"/>
        </dgm:presLayoutVars>
      </dgm:prSet>
      <dgm:spPr/>
    </dgm:pt>
    <dgm:pt modelId="{2DBA1044-4C78-4706-9284-9507CDE642E9}" type="pres">
      <dgm:prSet presAssocID="{CAE8039D-D1CA-45B8-9615-BF32603403D9}" presName="circ1" presStyleLbl="vennNode1" presStyleIdx="0" presStyleCnt="2" custScaleX="103577" custLinFactNeighborX="7441" custLinFactNeighborY="273"/>
      <dgm:spPr/>
    </dgm:pt>
    <dgm:pt modelId="{1FD29552-43FE-428A-A03C-70B58AE6D6FD}" type="pres">
      <dgm:prSet presAssocID="{CAE8039D-D1CA-45B8-9615-BF32603403D9}" presName="circ1Tx" presStyleLbl="revTx" presStyleIdx="0" presStyleCnt="0">
        <dgm:presLayoutVars>
          <dgm:chMax val="0"/>
          <dgm:chPref val="0"/>
          <dgm:bulletEnabled val="1"/>
        </dgm:presLayoutVars>
      </dgm:prSet>
      <dgm:spPr/>
    </dgm:pt>
    <dgm:pt modelId="{E9B2A778-BAEE-4967-A48C-21AC658483DA}" type="pres">
      <dgm:prSet presAssocID="{90BD6001-2FA6-4215-8A93-0DEE2FECA21C}" presName="circ2" presStyleLbl="vennNode1" presStyleIdx="1" presStyleCnt="2"/>
      <dgm:spPr/>
    </dgm:pt>
    <dgm:pt modelId="{ED607A0F-46E6-4FF1-9C46-071B5C2FFB7B}" type="pres">
      <dgm:prSet presAssocID="{90BD6001-2FA6-4215-8A93-0DEE2FECA21C}" presName="circ2Tx" presStyleLbl="revTx" presStyleIdx="0" presStyleCnt="0">
        <dgm:presLayoutVars>
          <dgm:chMax val="0"/>
          <dgm:chPref val="0"/>
          <dgm:bulletEnabled val="1"/>
        </dgm:presLayoutVars>
      </dgm:prSet>
      <dgm:spPr/>
    </dgm:pt>
  </dgm:ptLst>
  <dgm:cxnLst>
    <dgm:cxn modelId="{0364B00F-5966-4570-A814-97BE0020A3C1}" srcId="{CAE8039D-D1CA-45B8-9615-BF32603403D9}" destId="{82FE42B5-9B88-4D60-8059-817E6CB8D57B}" srcOrd="3" destOrd="0" parTransId="{A3EF2E2B-0482-4910-92CE-ADC3B3440F0E}" sibTransId="{23F3374A-52E5-4FCB-8E31-8B0EFEAB553A}"/>
    <dgm:cxn modelId="{FE8FBB11-3945-496E-9915-7E8B5D42D45F}" type="presOf" srcId="{734AB00A-08D1-41D8-8EC8-61517F042FCD}" destId="{58124617-9E01-4BCD-B3C1-DCFF476247E0}" srcOrd="0" destOrd="0" presId="urn:microsoft.com/office/officeart/2005/8/layout/venn1"/>
    <dgm:cxn modelId="{8F694914-EA6C-4BD7-96DB-877C93190E52}" type="presOf" srcId="{7DCCC38D-39AB-4A0B-8834-B6C228B570D8}" destId="{1FD29552-43FE-428A-A03C-70B58AE6D6FD}" srcOrd="1" destOrd="1" presId="urn:microsoft.com/office/officeart/2005/8/layout/venn1"/>
    <dgm:cxn modelId="{22BE1B1B-FAA8-4C97-877A-9C6CA5B23A06}" type="presOf" srcId="{18021769-1C7A-4652-BAED-EF2AD8CE13CF}" destId="{ED607A0F-46E6-4FF1-9C46-071B5C2FFB7B}" srcOrd="1" destOrd="4" presId="urn:microsoft.com/office/officeart/2005/8/layout/venn1"/>
    <dgm:cxn modelId="{8D2CA91E-8852-4232-BF4E-275D99359ECF}" type="presOf" srcId="{F054BF1A-739A-429A-B8B6-38F5364CCACD}" destId="{1FD29552-43FE-428A-A03C-70B58AE6D6FD}" srcOrd="1" destOrd="6" presId="urn:microsoft.com/office/officeart/2005/8/layout/venn1"/>
    <dgm:cxn modelId="{4B713322-2DD0-4B82-B6D6-A3C526306831}" type="presOf" srcId="{83EF82E9-C343-47A1-90AF-448DAA3E0D89}" destId="{1FD29552-43FE-428A-A03C-70B58AE6D6FD}" srcOrd="1" destOrd="5" presId="urn:microsoft.com/office/officeart/2005/8/layout/venn1"/>
    <dgm:cxn modelId="{0C9E7624-7CD2-4253-AC63-B81D8B5E5465}" type="presOf" srcId="{28CA9617-CDE2-4420-ACC1-7F04890620AF}" destId="{ED607A0F-46E6-4FF1-9C46-071B5C2FFB7B}" srcOrd="1" destOrd="3" presId="urn:microsoft.com/office/officeart/2005/8/layout/venn1"/>
    <dgm:cxn modelId="{07DE7325-0987-40BC-87E3-F2D158122447}" srcId="{CAE8039D-D1CA-45B8-9615-BF32603403D9}" destId="{F054BF1A-739A-429A-B8B6-38F5364CCACD}" srcOrd="5" destOrd="0" parTransId="{6A54F01D-C3A8-4A9E-824B-1FE13DA1AA12}" sibTransId="{BCF23E39-4488-460C-ABB2-35BC072DC699}"/>
    <dgm:cxn modelId="{77486F32-8CBA-443F-86A2-0969454BFC5B}" type="presOf" srcId="{AAFFDC9F-8BF3-4E86-9094-239195E320AF}" destId="{E9B2A778-BAEE-4967-A48C-21AC658483DA}" srcOrd="0" destOrd="7" presId="urn:microsoft.com/office/officeart/2005/8/layout/venn1"/>
    <dgm:cxn modelId="{6F2B7C40-F57D-4F2E-B72B-915394431076}" type="presOf" srcId="{A67F9DC3-9F24-42C4-AA45-E37523F8E09B}" destId="{ED607A0F-46E6-4FF1-9C46-071B5C2FFB7B}" srcOrd="1" destOrd="1" presId="urn:microsoft.com/office/officeart/2005/8/layout/venn1"/>
    <dgm:cxn modelId="{1EF46962-BBA2-413A-B7B7-8E100130A537}" srcId="{734AB00A-08D1-41D8-8EC8-61517F042FCD}" destId="{90BD6001-2FA6-4215-8A93-0DEE2FECA21C}" srcOrd="1" destOrd="0" parTransId="{F3FC05F5-2142-4641-B4B7-D3E7A57C85F0}" sibTransId="{E7FF2B9B-584A-45CC-A209-C77A0539C456}"/>
    <dgm:cxn modelId="{89C0FF64-59D5-404E-AEC7-4FBDCE3331A2}" type="presOf" srcId="{21D463B8-6AF1-4843-8EBD-FCC0557C8C21}" destId="{ED607A0F-46E6-4FF1-9C46-071B5C2FFB7B}" srcOrd="1" destOrd="6" presId="urn:microsoft.com/office/officeart/2005/8/layout/venn1"/>
    <dgm:cxn modelId="{F7224769-495B-4507-9DC6-071F780C5FB5}" type="presOf" srcId="{9B77B545-DDD8-4A36-B5AE-77590B579396}" destId="{2DBA1044-4C78-4706-9284-9507CDE642E9}" srcOrd="0" destOrd="8" presId="urn:microsoft.com/office/officeart/2005/8/layout/venn1"/>
    <dgm:cxn modelId="{9337D74A-F860-49FB-BD03-FFEC74BF21C5}" srcId="{A67F9DC3-9F24-42C4-AA45-E37523F8E09B}" destId="{28CA9617-CDE2-4420-ACC1-7F04890620AF}" srcOrd="1" destOrd="0" parTransId="{32D7A071-6E91-439C-9A2B-0AFF55508352}" sibTransId="{57BAC9FE-D316-4903-BB2A-652B22F3A545}"/>
    <dgm:cxn modelId="{9B242B6C-7713-4E6D-A305-8215766D7B5A}" srcId="{CAE8039D-D1CA-45B8-9615-BF32603403D9}" destId="{A1FBE72C-E896-40CF-9D4B-79476FC78E1F}" srcOrd="2" destOrd="0" parTransId="{40BD0B96-8476-4AD4-9972-19C8D9C0917B}" sibTransId="{E0638825-4C2D-49F2-B975-856C4276F8B0}"/>
    <dgm:cxn modelId="{125C4E4E-2F53-473C-8FEB-AC38785CC7E7}" type="presOf" srcId="{7DCCC38D-39AB-4A0B-8834-B6C228B570D8}" destId="{2DBA1044-4C78-4706-9284-9507CDE642E9}" srcOrd="0" destOrd="1" presId="urn:microsoft.com/office/officeart/2005/8/layout/venn1"/>
    <dgm:cxn modelId="{25B2E06E-A53F-4276-9037-4EDF0D1B7E7E}" type="presOf" srcId="{91E75A39-3F22-4D63-BBB6-711462536AD9}" destId="{1FD29552-43FE-428A-A03C-70B58AE6D6FD}" srcOrd="1" destOrd="2" presId="urn:microsoft.com/office/officeart/2005/8/layout/venn1"/>
    <dgm:cxn modelId="{CE05226F-7063-42C1-AF56-2090D738E49E}" type="presOf" srcId="{82FE42B5-9B88-4D60-8059-817E6CB8D57B}" destId="{1FD29552-43FE-428A-A03C-70B58AE6D6FD}" srcOrd="1" destOrd="4" presId="urn:microsoft.com/office/officeart/2005/8/layout/venn1"/>
    <dgm:cxn modelId="{3AE18D4F-688B-4C58-8049-3DC45EF37146}" srcId="{90BD6001-2FA6-4215-8A93-0DEE2FECA21C}" destId="{C173AFAD-523D-492A-B402-9F9A580CF0AA}" srcOrd="1" destOrd="0" parTransId="{3294DC76-D718-4E67-9C3E-9764420D4AB7}" sibTransId="{73536C6A-F1A6-4A4B-A3AC-065F2E145BE0}"/>
    <dgm:cxn modelId="{E74BF74F-2845-4272-B7EF-27341B59385D}" type="presOf" srcId="{5C0B0506-78ED-4164-9D50-D6369109608B}" destId="{E9B2A778-BAEE-4967-A48C-21AC658483DA}" srcOrd="0" destOrd="2" presId="urn:microsoft.com/office/officeart/2005/8/layout/venn1"/>
    <dgm:cxn modelId="{B3297271-C9AD-4E58-8C17-7DEF93162383}" srcId="{CAE8039D-D1CA-45B8-9615-BF32603403D9}" destId="{64EC2673-2CF4-44F8-A14D-E87159271A91}" srcOrd="8" destOrd="0" parTransId="{BFD8897D-4859-46CE-9C5C-4A2791178D96}" sibTransId="{F2959ED5-F8C3-4E63-B2A9-DADD2BE6DB7C}"/>
    <dgm:cxn modelId="{D6C99252-6038-496E-80B0-7BCC22477A59}" srcId="{90BD6001-2FA6-4215-8A93-0DEE2FECA21C}" destId="{AAFFDC9F-8BF3-4E86-9094-239195E320AF}" srcOrd="3" destOrd="0" parTransId="{9C21D8F4-0A7F-4998-998A-86F853BF4D12}" sibTransId="{4AF75B1A-2188-4C00-846B-E02C8B84CDE3}"/>
    <dgm:cxn modelId="{79AF3A55-D66D-4A7A-BA49-1831357AEE5A}" type="presOf" srcId="{64EC2673-2CF4-44F8-A14D-E87159271A91}" destId="{1FD29552-43FE-428A-A03C-70B58AE6D6FD}" srcOrd="1" destOrd="9" presId="urn:microsoft.com/office/officeart/2005/8/layout/venn1"/>
    <dgm:cxn modelId="{AA274776-C8E6-4AB4-ADE7-DE49CCA74A3A}" srcId="{734AB00A-08D1-41D8-8EC8-61517F042FCD}" destId="{CAE8039D-D1CA-45B8-9615-BF32603403D9}" srcOrd="0" destOrd="0" parTransId="{6CFF33E8-5BA4-4B63-A897-D9CF57F98BC4}" sibTransId="{0ACDD2BD-6221-492B-AFE4-F583E3F41194}"/>
    <dgm:cxn modelId="{BFE3DD57-A8C7-4D0E-A58F-5915CFE0B090}" type="presOf" srcId="{CAE8039D-D1CA-45B8-9615-BF32603403D9}" destId="{1FD29552-43FE-428A-A03C-70B58AE6D6FD}" srcOrd="1" destOrd="0" presId="urn:microsoft.com/office/officeart/2005/8/layout/venn1"/>
    <dgm:cxn modelId="{A260F879-74F1-4494-AFA9-E8C65C7C0E11}" type="presOf" srcId="{A67F9DC3-9F24-42C4-AA45-E37523F8E09B}" destId="{E9B2A778-BAEE-4967-A48C-21AC658483DA}" srcOrd="0" destOrd="1" presId="urn:microsoft.com/office/officeart/2005/8/layout/venn1"/>
    <dgm:cxn modelId="{C131555A-5820-4947-AF8A-BFD02C404415}" srcId="{A67F9DC3-9F24-42C4-AA45-E37523F8E09B}" destId="{18021769-1C7A-4652-BAED-EF2AD8CE13CF}" srcOrd="2" destOrd="0" parTransId="{E319A838-7699-45AD-B69C-29B269905204}" sibTransId="{8C81D721-87B2-425C-B024-6C96CEF27268}"/>
    <dgm:cxn modelId="{0A3A5A7C-0A4E-4892-9D27-32159CC45F55}" srcId="{CAE8039D-D1CA-45B8-9615-BF32603403D9}" destId="{9B77B545-DDD8-4A36-B5AE-77590B579396}" srcOrd="7" destOrd="0" parTransId="{A54DB876-EA91-4710-819C-57BE1A3563D0}" sibTransId="{54A48F33-F355-4582-B3C5-A23276D27415}"/>
    <dgm:cxn modelId="{5AB2BE82-2C43-46DC-9744-50CF6DE4C6AF}" type="presOf" srcId="{90BD6001-2FA6-4215-8A93-0DEE2FECA21C}" destId="{ED607A0F-46E6-4FF1-9C46-071B5C2FFB7B}" srcOrd="1" destOrd="0" presId="urn:microsoft.com/office/officeart/2005/8/layout/venn1"/>
    <dgm:cxn modelId="{FDD9DE82-600A-455B-9C9A-AEFE957C832A}" type="presOf" srcId="{21D463B8-6AF1-4843-8EBD-FCC0557C8C21}" destId="{E9B2A778-BAEE-4967-A48C-21AC658483DA}" srcOrd="0" destOrd="6" presId="urn:microsoft.com/office/officeart/2005/8/layout/venn1"/>
    <dgm:cxn modelId="{2AE63A88-ABD1-49AC-8B02-A8E0BDAD8A35}" type="presOf" srcId="{AAFFDC9F-8BF3-4E86-9094-239195E320AF}" destId="{ED607A0F-46E6-4FF1-9C46-071B5C2FFB7B}" srcOrd="1" destOrd="7" presId="urn:microsoft.com/office/officeart/2005/8/layout/venn1"/>
    <dgm:cxn modelId="{22064D89-49A1-4BBF-BB6D-9DB831CEE30B}" type="presOf" srcId="{82FE42B5-9B88-4D60-8059-817E6CB8D57B}" destId="{2DBA1044-4C78-4706-9284-9507CDE642E9}" srcOrd="0" destOrd="4" presId="urn:microsoft.com/office/officeart/2005/8/layout/venn1"/>
    <dgm:cxn modelId="{49DC7989-36F6-482F-8ED9-D44A7898D3D8}" srcId="{90BD6001-2FA6-4215-8A93-0DEE2FECA21C}" destId="{A67F9DC3-9F24-42C4-AA45-E37523F8E09B}" srcOrd="0" destOrd="0" parTransId="{0F220924-DAD8-4029-ACF1-DE78467E596E}" sibTransId="{5D0B6F84-68BC-414D-B8B5-5F98EEA7B6AC}"/>
    <dgm:cxn modelId="{17D8D58B-B899-4856-B7AE-3C6E3072D93E}" type="presOf" srcId="{64EC2673-2CF4-44F8-A14D-E87159271A91}" destId="{2DBA1044-4C78-4706-9284-9507CDE642E9}" srcOrd="0" destOrd="9" presId="urn:microsoft.com/office/officeart/2005/8/layout/venn1"/>
    <dgm:cxn modelId="{73D66199-6B72-48B3-8CEA-9763AC29E47F}" type="presOf" srcId="{18021769-1C7A-4652-BAED-EF2AD8CE13CF}" destId="{E9B2A778-BAEE-4967-A48C-21AC658483DA}" srcOrd="0" destOrd="4" presId="urn:microsoft.com/office/officeart/2005/8/layout/venn1"/>
    <dgm:cxn modelId="{3E5ADC99-7B26-4975-9482-07E5BBBE37D2}" type="presOf" srcId="{A1FBE72C-E896-40CF-9D4B-79476FC78E1F}" destId="{2DBA1044-4C78-4706-9284-9507CDE642E9}" srcOrd="0" destOrd="3" presId="urn:microsoft.com/office/officeart/2005/8/layout/venn1"/>
    <dgm:cxn modelId="{9DD9F89D-27B2-410D-8017-C0E0AFD27A10}" srcId="{CAE8039D-D1CA-45B8-9615-BF32603403D9}" destId="{7DCCC38D-39AB-4A0B-8834-B6C228B570D8}" srcOrd="0" destOrd="0" parTransId="{6F9D471C-5D4E-45E4-8936-2589B3060429}" sibTransId="{3613ED25-021C-4096-ADCD-82C29EB1E2EB}"/>
    <dgm:cxn modelId="{F3A936A1-A728-414B-82AF-3F0AC7E1FB1C}" type="presOf" srcId="{C173AFAD-523D-492A-B402-9F9A580CF0AA}" destId="{E9B2A778-BAEE-4967-A48C-21AC658483DA}" srcOrd="0" destOrd="5" presId="urn:microsoft.com/office/officeart/2005/8/layout/venn1"/>
    <dgm:cxn modelId="{BE92FBAA-6E22-44CD-9734-93C4935E42BE}" type="presOf" srcId="{91E75A39-3F22-4D63-BBB6-711462536AD9}" destId="{2DBA1044-4C78-4706-9284-9507CDE642E9}" srcOrd="0" destOrd="2" presId="urn:microsoft.com/office/officeart/2005/8/layout/venn1"/>
    <dgm:cxn modelId="{55F7D8B3-8A6B-4C30-8D8A-079A29422B40}" srcId="{CAE8039D-D1CA-45B8-9615-BF32603403D9}" destId="{83EF82E9-C343-47A1-90AF-448DAA3E0D89}" srcOrd="4" destOrd="0" parTransId="{F110E9F2-5C42-41BE-B9B1-A9EBA38DDCEF}" sibTransId="{CFA14EE3-3B81-46EF-9E24-C517A36B1A4D}"/>
    <dgm:cxn modelId="{736C9DB9-51BE-473A-9918-57B521EC3EB8}" type="presOf" srcId="{CAE8039D-D1CA-45B8-9615-BF32603403D9}" destId="{2DBA1044-4C78-4706-9284-9507CDE642E9}" srcOrd="0" destOrd="0" presId="urn:microsoft.com/office/officeart/2005/8/layout/venn1"/>
    <dgm:cxn modelId="{035301BD-B101-4DC6-8C99-79A2B9CE2D96}" type="presOf" srcId="{9B77B545-DDD8-4A36-B5AE-77590B579396}" destId="{1FD29552-43FE-428A-A03C-70B58AE6D6FD}" srcOrd="1" destOrd="8" presId="urn:microsoft.com/office/officeart/2005/8/layout/venn1"/>
    <dgm:cxn modelId="{0FD438BE-B257-445E-93E2-E7792D2F8057}" type="presOf" srcId="{9C86322F-A382-41BC-BF72-66996F1E1622}" destId="{2DBA1044-4C78-4706-9284-9507CDE642E9}" srcOrd="0" destOrd="7" presId="urn:microsoft.com/office/officeart/2005/8/layout/venn1"/>
    <dgm:cxn modelId="{A43720C9-CC31-4F5A-8E3D-0B80ECABA8CD}" type="presOf" srcId="{28CA9617-CDE2-4420-ACC1-7F04890620AF}" destId="{E9B2A778-BAEE-4967-A48C-21AC658483DA}" srcOrd="0" destOrd="3" presId="urn:microsoft.com/office/officeart/2005/8/layout/venn1"/>
    <dgm:cxn modelId="{EB97B4CC-50F6-427B-9F06-FD477DF7E58D}" type="presOf" srcId="{9C86322F-A382-41BC-BF72-66996F1E1622}" destId="{1FD29552-43FE-428A-A03C-70B58AE6D6FD}" srcOrd="1" destOrd="7" presId="urn:microsoft.com/office/officeart/2005/8/layout/venn1"/>
    <dgm:cxn modelId="{04A0BFD0-EF38-4AFA-8709-2611281700CF}" srcId="{A67F9DC3-9F24-42C4-AA45-E37523F8E09B}" destId="{5C0B0506-78ED-4164-9D50-D6369109608B}" srcOrd="0" destOrd="0" parTransId="{63473260-67F5-4074-80B4-FA94AC6CAFEA}" sibTransId="{90F86BB0-095B-402C-B25F-CC53E3E7EC67}"/>
    <dgm:cxn modelId="{AE1278E7-6C34-4A4F-8B43-7056D1925790}" type="presOf" srcId="{5C0B0506-78ED-4164-9D50-D6369109608B}" destId="{ED607A0F-46E6-4FF1-9C46-071B5C2FFB7B}" srcOrd="1" destOrd="2" presId="urn:microsoft.com/office/officeart/2005/8/layout/venn1"/>
    <dgm:cxn modelId="{EB1478E8-82F3-44AE-B028-7CF04663A8F2}" type="presOf" srcId="{83EF82E9-C343-47A1-90AF-448DAA3E0D89}" destId="{2DBA1044-4C78-4706-9284-9507CDE642E9}" srcOrd="0" destOrd="5" presId="urn:microsoft.com/office/officeart/2005/8/layout/venn1"/>
    <dgm:cxn modelId="{9899F5EB-C54B-4728-A6D2-1E6841612627}" type="presOf" srcId="{C173AFAD-523D-492A-B402-9F9A580CF0AA}" destId="{ED607A0F-46E6-4FF1-9C46-071B5C2FFB7B}" srcOrd="1" destOrd="5" presId="urn:microsoft.com/office/officeart/2005/8/layout/venn1"/>
    <dgm:cxn modelId="{B9E4B5ED-ECD9-4F92-A4C2-A414B027F175}" srcId="{90BD6001-2FA6-4215-8A93-0DEE2FECA21C}" destId="{21D463B8-6AF1-4843-8EBD-FCC0557C8C21}" srcOrd="2" destOrd="0" parTransId="{D7F901BA-D694-400D-8881-36AD1C51AC93}" sibTransId="{AC274913-D53A-47B8-BF2D-D86EC43ABD6E}"/>
    <dgm:cxn modelId="{DECD82F6-6ED6-4365-9BD1-8A2A69E97531}" srcId="{CAE8039D-D1CA-45B8-9615-BF32603403D9}" destId="{9C86322F-A382-41BC-BF72-66996F1E1622}" srcOrd="6" destOrd="0" parTransId="{51131BE2-928B-4C5F-84DD-1837F2D94FE8}" sibTransId="{301439B2-0E86-42F2-9E67-8829CE21A64F}"/>
    <dgm:cxn modelId="{861ECDFA-296F-4A35-849B-756A2D29F173}" srcId="{CAE8039D-D1CA-45B8-9615-BF32603403D9}" destId="{91E75A39-3F22-4D63-BBB6-711462536AD9}" srcOrd="1" destOrd="0" parTransId="{689C5E70-0C1F-46B0-B121-9F3D5BA07EBB}" sibTransId="{54F9C0D4-00E1-495B-9523-FD65DB7FF69D}"/>
    <dgm:cxn modelId="{D00BEDFA-CE54-4D1B-8CC3-F548480F15D0}" type="presOf" srcId="{90BD6001-2FA6-4215-8A93-0DEE2FECA21C}" destId="{E9B2A778-BAEE-4967-A48C-21AC658483DA}" srcOrd="0" destOrd="0" presId="urn:microsoft.com/office/officeart/2005/8/layout/venn1"/>
    <dgm:cxn modelId="{24036FFB-FA27-4CBD-B8BD-8865A4E178A3}" type="presOf" srcId="{F054BF1A-739A-429A-B8B6-38F5364CCACD}" destId="{2DBA1044-4C78-4706-9284-9507CDE642E9}" srcOrd="0" destOrd="6" presId="urn:microsoft.com/office/officeart/2005/8/layout/venn1"/>
    <dgm:cxn modelId="{1050AEFC-F1B3-4806-8671-51396BA0AA56}" type="presOf" srcId="{A1FBE72C-E896-40CF-9D4B-79476FC78E1F}" destId="{1FD29552-43FE-428A-A03C-70B58AE6D6FD}" srcOrd="1" destOrd="3" presId="urn:microsoft.com/office/officeart/2005/8/layout/venn1"/>
    <dgm:cxn modelId="{36268CA9-E16A-4115-A491-B9F539ED64F1}" type="presParOf" srcId="{58124617-9E01-4BCD-B3C1-DCFF476247E0}" destId="{2DBA1044-4C78-4706-9284-9507CDE642E9}" srcOrd="0" destOrd="0" presId="urn:microsoft.com/office/officeart/2005/8/layout/venn1"/>
    <dgm:cxn modelId="{8BC322F8-DC9D-4EF1-9309-0170C527C4CA}" type="presParOf" srcId="{58124617-9E01-4BCD-B3C1-DCFF476247E0}" destId="{1FD29552-43FE-428A-A03C-70B58AE6D6FD}" srcOrd="1" destOrd="0" presId="urn:microsoft.com/office/officeart/2005/8/layout/venn1"/>
    <dgm:cxn modelId="{AF2647DC-16B0-4625-BDF3-038B97EC1854}" type="presParOf" srcId="{58124617-9E01-4BCD-B3C1-DCFF476247E0}" destId="{E9B2A778-BAEE-4967-A48C-21AC658483DA}" srcOrd="2" destOrd="0" presId="urn:microsoft.com/office/officeart/2005/8/layout/venn1"/>
    <dgm:cxn modelId="{AECD1EE3-C64C-4451-BF43-EE61F4A897D8}" type="presParOf" srcId="{58124617-9E01-4BCD-B3C1-DCFF476247E0}" destId="{ED607A0F-46E6-4FF1-9C46-071B5C2FFB7B}"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A1044-4C78-4706-9284-9507CDE642E9}">
      <dsp:nvSpPr>
        <dsp:cNvPr id="0" name=""/>
        <dsp:cNvSpPr/>
      </dsp:nvSpPr>
      <dsp:spPr>
        <a:xfrm>
          <a:off x="1301783" y="31976"/>
          <a:ext cx="6060588" cy="585128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91440" rIns="457200" bIns="0" numCol="1" spcCol="1270" anchor="t" anchorCtr="1">
          <a:noAutofit/>
        </a:bodyPr>
        <a:lstStyle/>
        <a:p>
          <a:pPr marL="0" lvl="0" indent="0" algn="l" defTabSz="1066800">
            <a:lnSpc>
              <a:spcPct val="90000"/>
            </a:lnSpc>
            <a:spcBef>
              <a:spcPct val="0"/>
            </a:spcBef>
            <a:spcAft>
              <a:spcPct val="35000"/>
            </a:spcAft>
            <a:buNone/>
          </a:pPr>
          <a:r>
            <a:rPr lang="en-US" sz="2400" b="1" kern="1200"/>
            <a:t>    Medicaid</a:t>
          </a:r>
        </a:p>
        <a:p>
          <a:pPr marL="182880" lvl="1" indent="-182880" algn="l" defTabSz="889000">
            <a:lnSpc>
              <a:spcPct val="90000"/>
            </a:lnSpc>
            <a:spcBef>
              <a:spcPct val="0"/>
            </a:spcBef>
            <a:spcAft>
              <a:spcPts val="0"/>
            </a:spcAft>
            <a:buChar char="•"/>
          </a:pPr>
          <a:r>
            <a:rPr lang="en-US" sz="2000" kern="1200"/>
            <a:t>Joint state and federal entitlement program to cover medical costs for people with limited income and resources</a:t>
          </a:r>
        </a:p>
        <a:p>
          <a:pPr marL="182880" lvl="1" indent="-182880" algn="l" defTabSz="889000">
            <a:lnSpc>
              <a:spcPct val="90000"/>
            </a:lnSpc>
            <a:spcBef>
              <a:spcPct val="0"/>
            </a:spcBef>
            <a:spcAft>
              <a:spcPts val="0"/>
            </a:spcAft>
            <a:buChar char="•"/>
          </a:pPr>
          <a:r>
            <a:rPr lang="en-US" sz="2000" kern="1200"/>
            <a:t>Offers coverage beyond Medicare</a:t>
          </a:r>
        </a:p>
        <a:p>
          <a:pPr marL="182880" lvl="1" indent="-182880" algn="l" defTabSz="889000">
            <a:lnSpc>
              <a:spcPct val="90000"/>
            </a:lnSpc>
            <a:spcBef>
              <a:spcPct val="0"/>
            </a:spcBef>
            <a:spcAft>
              <a:spcPts val="0"/>
            </a:spcAft>
            <a:buChar char="•"/>
          </a:pPr>
          <a:r>
            <a:rPr lang="en-US" sz="2000" kern="1200"/>
            <a:t>People either pay nothing or minimal amounts for covered medical expenses</a:t>
          </a:r>
        </a:p>
        <a:p>
          <a:pPr marL="182880" lvl="1" indent="-182880" algn="l" defTabSz="889000">
            <a:lnSpc>
              <a:spcPct val="90000"/>
            </a:lnSpc>
            <a:spcBef>
              <a:spcPct val="0"/>
            </a:spcBef>
            <a:spcAft>
              <a:spcPts val="0"/>
            </a:spcAft>
            <a:buChar char="•"/>
          </a:pPr>
          <a:r>
            <a:rPr lang="en-US" sz="2000" kern="1200"/>
            <a:t>Each state runs its own program and looks different</a:t>
          </a:r>
        </a:p>
        <a:p>
          <a:pPr marL="285750" lvl="1" indent="0" algn="l" defTabSz="666750">
            <a:lnSpc>
              <a:spcPct val="90000"/>
            </a:lnSpc>
            <a:spcBef>
              <a:spcPct val="0"/>
            </a:spcBef>
            <a:spcAft>
              <a:spcPct val="15000"/>
            </a:spcAft>
            <a:buChar char="•"/>
          </a:pPr>
          <a:endParaRPr lang="en-US" sz="1500" kern="1200"/>
        </a:p>
        <a:p>
          <a:pPr marL="285750" lvl="1" indent="0" algn="l" defTabSz="666750">
            <a:lnSpc>
              <a:spcPct val="90000"/>
            </a:lnSpc>
            <a:spcBef>
              <a:spcPct val="0"/>
            </a:spcBef>
            <a:spcAft>
              <a:spcPct val="15000"/>
            </a:spcAft>
            <a:buChar char="•"/>
          </a:pPr>
          <a:endParaRPr lang="en-US" sz="1500" kern="1200"/>
        </a:p>
        <a:p>
          <a:pPr marL="285750" lvl="1" indent="0" algn="l" defTabSz="666750">
            <a:lnSpc>
              <a:spcPct val="90000"/>
            </a:lnSpc>
            <a:spcBef>
              <a:spcPct val="0"/>
            </a:spcBef>
            <a:spcAft>
              <a:spcPct val="15000"/>
            </a:spcAft>
            <a:buChar char="•"/>
          </a:pPr>
          <a:endParaRPr lang="en-US" sz="1500" kern="1200"/>
        </a:p>
        <a:p>
          <a:pPr marL="285750" lvl="1" indent="0" algn="l" defTabSz="666750">
            <a:lnSpc>
              <a:spcPct val="90000"/>
            </a:lnSpc>
            <a:spcBef>
              <a:spcPct val="0"/>
            </a:spcBef>
            <a:spcAft>
              <a:spcPct val="15000"/>
            </a:spcAft>
            <a:buChar char="•"/>
          </a:pPr>
          <a:endParaRPr lang="en-US" sz="1500" kern="1200"/>
        </a:p>
        <a:p>
          <a:pPr marL="285750" lvl="1" indent="0" algn="l" defTabSz="666750">
            <a:lnSpc>
              <a:spcPct val="90000"/>
            </a:lnSpc>
            <a:spcBef>
              <a:spcPct val="0"/>
            </a:spcBef>
            <a:spcAft>
              <a:spcPct val="15000"/>
            </a:spcAft>
            <a:buChar char="•"/>
          </a:pPr>
          <a:endParaRPr lang="en-US" sz="1500" kern="1200"/>
        </a:p>
      </dsp:txBody>
      <dsp:txXfrm>
        <a:off x="2148081" y="721969"/>
        <a:ext cx="3494393" cy="4471302"/>
      </dsp:txXfrm>
    </dsp:sp>
    <dsp:sp modelId="{E9B2A778-BAEE-4967-A48C-21AC658483DA}">
      <dsp:nvSpPr>
        <dsp:cNvPr id="0" name=""/>
        <dsp:cNvSpPr/>
      </dsp:nvSpPr>
      <dsp:spPr>
        <a:xfrm>
          <a:off x="5188183" y="16002"/>
          <a:ext cx="5851287" cy="585128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548640" tIns="0" rIns="0" bIns="0" numCol="1" spcCol="1270" anchor="ctr" anchorCtr="1">
          <a:noAutofit/>
        </a:bodyPr>
        <a:lstStyle/>
        <a:p>
          <a:pPr marL="0" lvl="0" indent="0" algn="l" defTabSz="844550">
            <a:lnSpc>
              <a:spcPct val="90000"/>
            </a:lnSpc>
            <a:spcBef>
              <a:spcPct val="0"/>
            </a:spcBef>
            <a:spcAft>
              <a:spcPct val="35000"/>
            </a:spcAft>
            <a:buNone/>
          </a:pPr>
          <a:r>
            <a:rPr lang="en-US" sz="1900" kern="1200"/>
            <a:t> </a:t>
          </a:r>
          <a:r>
            <a:rPr lang="en-US" sz="2400" b="1" kern="1200"/>
            <a:t>Medicare</a:t>
          </a:r>
        </a:p>
        <a:p>
          <a:pPr marL="171450" lvl="1" indent="-171450" algn="l" defTabSz="800100">
            <a:lnSpc>
              <a:spcPct val="90000"/>
            </a:lnSpc>
            <a:spcBef>
              <a:spcPct val="0"/>
            </a:spcBef>
            <a:spcAft>
              <a:spcPct val="15000"/>
            </a:spcAft>
            <a:buChar char="•"/>
          </a:pPr>
          <a:r>
            <a:rPr lang="en-US" sz="1800" kern="1200"/>
            <a:t>Federal health insurance program for</a:t>
          </a:r>
        </a:p>
        <a:p>
          <a:pPr marL="342900" lvl="2" indent="-171450" algn="l" defTabSz="800100">
            <a:lnSpc>
              <a:spcPct val="90000"/>
            </a:lnSpc>
            <a:spcBef>
              <a:spcPct val="0"/>
            </a:spcBef>
            <a:spcAft>
              <a:spcPct val="15000"/>
            </a:spcAft>
            <a:buChar char="•"/>
          </a:pPr>
          <a:r>
            <a:rPr lang="en-US" sz="1800" kern="1200"/>
            <a:t>People 65 and older</a:t>
          </a:r>
        </a:p>
        <a:p>
          <a:pPr marL="342900" lvl="2" indent="-171450" algn="l" defTabSz="800100">
            <a:lnSpc>
              <a:spcPct val="90000"/>
            </a:lnSpc>
            <a:spcBef>
              <a:spcPct val="0"/>
            </a:spcBef>
            <a:spcAft>
              <a:spcPct val="15000"/>
            </a:spcAft>
            <a:buChar char="•"/>
          </a:pPr>
          <a:r>
            <a:rPr lang="en-US" sz="1800" kern="1200"/>
            <a:t>People with certain disabilities (any age with kidney failure or long-term kidney disease)</a:t>
          </a:r>
        </a:p>
        <a:p>
          <a:pPr marL="342900" lvl="2" indent="-171450" algn="l" defTabSz="800100">
            <a:lnSpc>
              <a:spcPct val="90000"/>
            </a:lnSpc>
            <a:spcBef>
              <a:spcPct val="0"/>
            </a:spcBef>
            <a:spcAft>
              <a:spcPct val="15000"/>
            </a:spcAft>
            <a:buChar char="•"/>
          </a:pPr>
          <a:r>
            <a:rPr lang="en-US" sz="1800" kern="1200"/>
            <a:t>People who are currently disabled and cannot work</a:t>
          </a:r>
        </a:p>
        <a:p>
          <a:pPr marL="171450" lvl="1" indent="-171450" algn="l" defTabSz="800100">
            <a:lnSpc>
              <a:spcPct val="90000"/>
            </a:lnSpc>
            <a:spcBef>
              <a:spcPct val="0"/>
            </a:spcBef>
            <a:spcAft>
              <a:spcPct val="15000"/>
            </a:spcAft>
            <a:buChar char="•"/>
          </a:pPr>
          <a:r>
            <a:rPr lang="en-US" sz="1800" kern="1200"/>
            <a:t>Federal so it looks the same in all states</a:t>
          </a:r>
        </a:p>
        <a:p>
          <a:pPr marL="171450" lvl="1" indent="-171450" algn="l" defTabSz="800100">
            <a:lnSpc>
              <a:spcPct val="90000"/>
            </a:lnSpc>
            <a:spcBef>
              <a:spcPct val="0"/>
            </a:spcBef>
            <a:spcAft>
              <a:spcPct val="15000"/>
            </a:spcAft>
            <a:buChar char="•"/>
          </a:pPr>
          <a:r>
            <a:rPr lang="en-US" sz="1800" kern="1200"/>
            <a:t>People pay part of medical costs (premiums, deductibles, coinsurance)</a:t>
          </a:r>
        </a:p>
        <a:p>
          <a:pPr marL="171450" lvl="1" indent="-171450" algn="l" defTabSz="800100">
            <a:lnSpc>
              <a:spcPct val="90000"/>
            </a:lnSpc>
            <a:spcBef>
              <a:spcPct val="0"/>
            </a:spcBef>
            <a:spcAft>
              <a:spcPct val="15000"/>
            </a:spcAft>
            <a:buChar char="•"/>
          </a:pPr>
          <a:r>
            <a:rPr lang="en-US" sz="1800" kern="1200"/>
            <a:t>Parts A (Hospital), B (Outpatient), and D (Prescriptions – must sign up for A or B before enrolling in D)</a:t>
          </a:r>
        </a:p>
      </dsp:txBody>
      <dsp:txXfrm>
        <a:off x="6848684" y="705995"/>
        <a:ext cx="3373715" cy="447130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D34FB84-0E88-4AFC-AB58-B1AB42F17475}" type="datetimeFigureOut">
              <a:rPr lang="en-US" smtClean="0"/>
              <a:t>3/25/2024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8B076E5-E6B9-404B-9C93-1A2D42CBB922}" type="slidenum">
              <a:rPr lang="en-US" smtClean="0"/>
              <a:t>‹#›</a:t>
            </a:fld>
            <a:endParaRPr lang="en-US"/>
          </a:p>
        </p:txBody>
      </p:sp>
    </p:spTree>
    <p:extLst>
      <p:ext uri="{BB962C8B-B14F-4D97-AF65-F5344CB8AC3E}">
        <p14:creationId xmlns:p14="http://schemas.microsoft.com/office/powerpoint/2010/main" val="3937539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ata.census.gov/table?q=age+by+state&amp;g=010XX00US_040XX00US38&amp;tid=ACSST1Y2021.S0101"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B076E5-E6B9-404B-9C93-1A2D42CBB922}" type="slidenum">
              <a:rPr lang="en-US" smtClean="0"/>
              <a:t>1</a:t>
            </a:fld>
            <a:endParaRPr lang="en-US"/>
          </a:p>
        </p:txBody>
      </p:sp>
    </p:spTree>
    <p:extLst>
      <p:ext uri="{BB962C8B-B14F-4D97-AF65-F5344CB8AC3E}">
        <p14:creationId xmlns:p14="http://schemas.microsoft.com/office/powerpoint/2010/main" val="945288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2022 Census data https://www.census.gov/quickfacts/fact/table/WY,VT,DC,ND - (779261 total population)</a:t>
            </a:r>
          </a:p>
          <a:p>
            <a:r>
              <a:rPr lang="en-US"/>
              <a:t>Average monthly Medicaid enrollment – 132051 (fiscal reporting – July 2022 to June 2023) / 1 in 5.90 people per month</a:t>
            </a:r>
          </a:p>
          <a:p>
            <a:pPr defTabSz="931774">
              <a:defRPr/>
            </a:pPr>
            <a:r>
              <a:rPr lang="en-US"/>
              <a:t>2022 Census data - </a:t>
            </a:r>
            <a:r>
              <a:rPr lang="en-US" sz="1800" u="sng">
                <a:solidFill>
                  <a:srgbClr val="0563C1"/>
                </a:solidFill>
                <a:latin typeface="Calibri" panose="020F0502020204030204" pitchFamily="34" charset="0"/>
                <a:ea typeface="Calibri" panose="020F0502020204030204" pitchFamily="34" charset="0"/>
                <a:hlinkClick r:id="rId3"/>
              </a:rPr>
              <a:t>https://data.census.gov/table?q=age+by+state&amp;g=010XX00US_040XX00US38&amp;tid=ACSST1Y2021.S0101</a:t>
            </a:r>
            <a:r>
              <a:rPr lang="en-US"/>
              <a:t> - (Children under 20 - 209286)</a:t>
            </a:r>
          </a:p>
          <a:p>
            <a:r>
              <a:rPr lang="en-US"/>
              <a:t>Average monthly Medicaid children under 19  - 58682 (fiscal reporting – July 2022 to June 2023) / 1 in 3.55 children per month (</a:t>
            </a:r>
            <a:r>
              <a:rPr lang="en-US" b="1"/>
              <a:t>note age differences</a:t>
            </a:r>
            <a:r>
              <a:rPr lang="en-US"/>
              <a:t>)</a:t>
            </a:r>
          </a:p>
          <a:p>
            <a:r>
              <a:rPr lang="en-US"/>
              <a:t>2022 ND resident births - https://www.hhs.nd.gov/vital  - 2022 Vital Event Summary (9557 births)</a:t>
            </a:r>
          </a:p>
          <a:p>
            <a:r>
              <a:rPr lang="en-US"/>
              <a:t>2022 Medicaid births – 3357 / .3512 percent</a:t>
            </a:r>
          </a:p>
          <a:p>
            <a:endParaRPr lang="en-US"/>
          </a:p>
        </p:txBody>
      </p:sp>
      <p:sp>
        <p:nvSpPr>
          <p:cNvPr id="4" name="Slide Number Placeholder 3"/>
          <p:cNvSpPr>
            <a:spLocks noGrp="1"/>
          </p:cNvSpPr>
          <p:nvPr>
            <p:ph type="sldNum" sz="quarter" idx="5"/>
          </p:nvPr>
        </p:nvSpPr>
        <p:spPr/>
        <p:txBody>
          <a:bodyPr/>
          <a:lstStyle/>
          <a:p>
            <a:fld id="{1F7A73BC-A275-4CD6-A10F-A94FCC606A71}" type="slidenum">
              <a:rPr lang="en-US" smtClean="0"/>
              <a:t>26</a:t>
            </a:fld>
            <a:endParaRPr lang="en-US"/>
          </a:p>
        </p:txBody>
      </p:sp>
    </p:spTree>
    <p:extLst>
      <p:ext uri="{BB962C8B-B14F-4D97-AF65-F5344CB8AC3E}">
        <p14:creationId xmlns:p14="http://schemas.microsoft.com/office/powerpoint/2010/main" val="813651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B076E5-E6B9-404B-9C93-1A2D42CBB922}" type="slidenum">
              <a:rPr lang="en-US" smtClean="0"/>
              <a:t>2</a:t>
            </a:fld>
            <a:endParaRPr lang="en-US"/>
          </a:p>
        </p:txBody>
      </p:sp>
    </p:spTree>
    <p:extLst>
      <p:ext uri="{BB962C8B-B14F-4D97-AF65-F5344CB8AC3E}">
        <p14:creationId xmlns:p14="http://schemas.microsoft.com/office/powerpoint/2010/main" val="2988990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B076E5-E6B9-404B-9C93-1A2D42CBB922}" type="slidenum">
              <a:rPr lang="en-US" smtClean="0"/>
              <a:t>3</a:t>
            </a:fld>
            <a:endParaRPr lang="en-US"/>
          </a:p>
        </p:txBody>
      </p:sp>
    </p:spTree>
    <p:extLst>
      <p:ext uri="{BB962C8B-B14F-4D97-AF65-F5344CB8AC3E}">
        <p14:creationId xmlns:p14="http://schemas.microsoft.com/office/powerpoint/2010/main" val="3167455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limit was increased from 12 to 20 a couple years back.  </a:t>
            </a:r>
          </a:p>
        </p:txBody>
      </p:sp>
      <p:sp>
        <p:nvSpPr>
          <p:cNvPr id="4" name="Slide Number Placeholder 3"/>
          <p:cNvSpPr>
            <a:spLocks noGrp="1"/>
          </p:cNvSpPr>
          <p:nvPr>
            <p:ph type="sldNum" sz="quarter" idx="5"/>
          </p:nvPr>
        </p:nvSpPr>
        <p:spPr/>
        <p:txBody>
          <a:bodyPr/>
          <a:lstStyle/>
          <a:p>
            <a:fld id="{18B076E5-E6B9-404B-9C93-1A2D42CBB922}" type="slidenum">
              <a:rPr lang="en-US" smtClean="0"/>
              <a:t>4</a:t>
            </a:fld>
            <a:endParaRPr lang="en-US"/>
          </a:p>
        </p:txBody>
      </p:sp>
    </p:spTree>
    <p:extLst>
      <p:ext uri="{BB962C8B-B14F-4D97-AF65-F5344CB8AC3E}">
        <p14:creationId xmlns:p14="http://schemas.microsoft.com/office/powerpoint/2010/main" val="1679448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B076E5-E6B9-404B-9C93-1A2D42CBB922}" type="slidenum">
              <a:rPr lang="en-US" smtClean="0"/>
              <a:t>8</a:t>
            </a:fld>
            <a:endParaRPr lang="en-US"/>
          </a:p>
        </p:txBody>
      </p:sp>
    </p:spTree>
    <p:extLst>
      <p:ext uri="{BB962C8B-B14F-4D97-AF65-F5344CB8AC3E}">
        <p14:creationId xmlns:p14="http://schemas.microsoft.com/office/powerpoint/2010/main" val="204099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B076E5-E6B9-404B-9C93-1A2D42CBB922}" type="slidenum">
              <a:rPr lang="en-US" smtClean="0"/>
              <a:t>10</a:t>
            </a:fld>
            <a:endParaRPr lang="en-US"/>
          </a:p>
        </p:txBody>
      </p:sp>
    </p:spTree>
    <p:extLst>
      <p:ext uri="{BB962C8B-B14F-4D97-AF65-F5344CB8AC3E}">
        <p14:creationId xmlns:p14="http://schemas.microsoft.com/office/powerpoint/2010/main" val="1902253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B076E5-E6B9-404B-9C93-1A2D42CBB922}" type="slidenum">
              <a:rPr lang="en-US" smtClean="0"/>
              <a:t>16</a:t>
            </a:fld>
            <a:endParaRPr lang="en-US"/>
          </a:p>
        </p:txBody>
      </p:sp>
    </p:spTree>
    <p:extLst>
      <p:ext uri="{BB962C8B-B14F-4D97-AF65-F5344CB8AC3E}">
        <p14:creationId xmlns:p14="http://schemas.microsoft.com/office/powerpoint/2010/main" val="2334422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B076E5-E6B9-404B-9C93-1A2D42CBB922}" type="slidenum">
              <a:rPr lang="en-US" smtClean="0"/>
              <a:t>20</a:t>
            </a:fld>
            <a:endParaRPr lang="en-US"/>
          </a:p>
        </p:txBody>
      </p:sp>
    </p:spTree>
    <p:extLst>
      <p:ext uri="{BB962C8B-B14F-4D97-AF65-F5344CB8AC3E}">
        <p14:creationId xmlns:p14="http://schemas.microsoft.com/office/powerpoint/2010/main" val="2829025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Average monthly enrollment (Fiscal months July 2022 to June 2023) – 132,051</a:t>
            </a:r>
          </a:p>
          <a:p>
            <a:endParaRPr lang="en-US"/>
          </a:p>
          <a:p>
            <a:endParaRPr lang="en-US"/>
          </a:p>
          <a:p>
            <a:r>
              <a:rPr lang="en-US"/>
              <a:t>Fiscal reporting as of June 2023:</a:t>
            </a:r>
          </a:p>
          <a:p>
            <a:r>
              <a:rPr lang="en-US"/>
              <a:t>Medicaid total – 133631 (unduplicated eligible  members from advantage suite 147182 – entire FY)</a:t>
            </a:r>
          </a:p>
          <a:p>
            <a:r>
              <a:rPr lang="en-US"/>
              <a:t>Children – 59305</a:t>
            </a:r>
          </a:p>
          <a:p>
            <a:r>
              <a:rPr lang="en-US"/>
              <a:t>Older Adults – 9709</a:t>
            </a:r>
          </a:p>
          <a:p>
            <a:r>
              <a:rPr lang="en-US"/>
              <a:t>People with disabilities – 11642</a:t>
            </a:r>
          </a:p>
          <a:p>
            <a:r>
              <a:rPr lang="en-US"/>
              <a:t>Expansion Adults – 36680</a:t>
            </a:r>
          </a:p>
          <a:p>
            <a:r>
              <a:rPr lang="en-US"/>
              <a:t>Other Adults -  16295</a:t>
            </a:r>
          </a:p>
        </p:txBody>
      </p:sp>
      <p:sp>
        <p:nvSpPr>
          <p:cNvPr id="4" name="Slide Number Placeholder 3"/>
          <p:cNvSpPr>
            <a:spLocks noGrp="1"/>
          </p:cNvSpPr>
          <p:nvPr>
            <p:ph type="sldNum" sz="quarter" idx="5"/>
          </p:nvPr>
        </p:nvSpPr>
        <p:spPr/>
        <p:txBody>
          <a:bodyPr/>
          <a:lstStyle/>
          <a:p>
            <a:fld id="{1F7A73BC-A275-4CD6-A10F-A94FCC606A71}" type="slidenum">
              <a:rPr lang="en-US" smtClean="0"/>
              <a:t>25</a:t>
            </a:fld>
            <a:endParaRPr lang="en-US"/>
          </a:p>
        </p:txBody>
      </p:sp>
    </p:spTree>
    <p:extLst>
      <p:ext uri="{BB962C8B-B14F-4D97-AF65-F5344CB8AC3E}">
        <p14:creationId xmlns:p14="http://schemas.microsoft.com/office/powerpoint/2010/main" val="33753234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4C619-1761-4150-BD95-1ADF852FB0A9}"/>
              </a:ext>
            </a:extLst>
          </p:cNvPr>
          <p:cNvSpPr>
            <a:spLocks noGrp="1"/>
          </p:cNvSpPr>
          <p:nvPr>
            <p:ph type="ctrTitle"/>
          </p:nvPr>
        </p:nvSpPr>
        <p:spPr>
          <a:xfrm>
            <a:off x="470936" y="5367033"/>
            <a:ext cx="6954235" cy="709249"/>
          </a:xfrm>
        </p:spPr>
        <p:txBody>
          <a:bodyPr anchor="b">
            <a:normAutofit/>
          </a:bodyPr>
          <a:lstStyle>
            <a:lvl1pPr algn="l">
              <a:defRPr sz="4000" b="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E3AB7441-AD4E-4F13-9FAD-E4A37B7D9197}"/>
              </a:ext>
            </a:extLst>
          </p:cNvPr>
          <p:cNvSpPr>
            <a:spLocks noGrp="1"/>
          </p:cNvSpPr>
          <p:nvPr>
            <p:ph type="subTitle" idx="1"/>
          </p:nvPr>
        </p:nvSpPr>
        <p:spPr>
          <a:xfrm>
            <a:off x="470936" y="6047335"/>
            <a:ext cx="6954235" cy="46380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Shape&#10;&#10;Description automatically generated with medium confidence">
            <a:extLst>
              <a:ext uri="{FF2B5EF4-FFF2-40B4-BE49-F238E27FC236}">
                <a16:creationId xmlns:a16="http://schemas.microsoft.com/office/drawing/2014/main" id="{B541FAD7-E9E4-4081-8DB3-BE66FE945D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2145" y="5483498"/>
            <a:ext cx="3956312" cy="902210"/>
          </a:xfrm>
          <a:prstGeom prst="rect">
            <a:avLst/>
          </a:prstGeom>
        </p:spPr>
      </p:pic>
      <p:sp>
        <p:nvSpPr>
          <p:cNvPr id="13" name="Picture Placeholder 11">
            <a:extLst>
              <a:ext uri="{FF2B5EF4-FFF2-40B4-BE49-F238E27FC236}">
                <a16:creationId xmlns:a16="http://schemas.microsoft.com/office/drawing/2014/main" id="{CA9E8D5E-6CB0-42A4-9C78-60FF626EF3BC}"/>
              </a:ext>
            </a:extLst>
          </p:cNvPr>
          <p:cNvSpPr>
            <a:spLocks noGrp="1"/>
          </p:cNvSpPr>
          <p:nvPr>
            <p:ph type="pic" sz="quarter" idx="10"/>
          </p:nvPr>
        </p:nvSpPr>
        <p:spPr>
          <a:xfrm>
            <a:off x="0" y="0"/>
            <a:ext cx="12192000" cy="5006017"/>
          </a:xfrm>
        </p:spPr>
        <p:txBody>
          <a:bodyPr/>
          <a:lstStyle/>
          <a:p>
            <a:r>
              <a:rPr lang="en-US"/>
              <a:t>Click icon to add picture</a:t>
            </a:r>
          </a:p>
        </p:txBody>
      </p:sp>
    </p:spTree>
    <p:extLst>
      <p:ext uri="{BB962C8B-B14F-4D97-AF65-F5344CB8AC3E}">
        <p14:creationId xmlns:p14="http://schemas.microsoft.com/office/powerpoint/2010/main" val="300016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5907217-0406-4A3C-ACAB-9030E07EDFCA}"/>
              </a:ext>
            </a:extLst>
          </p:cNvPr>
          <p:cNvSpPr>
            <a:spLocks noGrp="1"/>
          </p:cNvSpPr>
          <p:nvPr>
            <p:ph idx="1"/>
          </p:nvPr>
        </p:nvSpPr>
        <p:spPr>
          <a:xfrm>
            <a:off x="451719" y="2012949"/>
            <a:ext cx="6729009" cy="3816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4C3AFE71-1B77-471D-8E0E-F16A14C62C3D}"/>
              </a:ext>
            </a:extLst>
          </p:cNvPr>
          <p:cNvSpPr>
            <a:spLocks noGrp="1"/>
          </p:cNvSpPr>
          <p:nvPr>
            <p:ph type="pic" sz="quarter" idx="10"/>
          </p:nvPr>
        </p:nvSpPr>
        <p:spPr>
          <a:xfrm>
            <a:off x="7670104" y="1586751"/>
            <a:ext cx="4521896" cy="5271249"/>
          </a:xfrm>
        </p:spPr>
        <p:txBody>
          <a:bodyPr/>
          <a:lstStyle/>
          <a:p>
            <a:r>
              <a:rPr lang="en-US"/>
              <a:t>Click icon to add picture</a:t>
            </a:r>
          </a:p>
        </p:txBody>
      </p:sp>
      <p:sp>
        <p:nvSpPr>
          <p:cNvPr id="13" name="Rectangle 12">
            <a:extLst>
              <a:ext uri="{FF2B5EF4-FFF2-40B4-BE49-F238E27FC236}">
                <a16:creationId xmlns:a16="http://schemas.microsoft.com/office/drawing/2014/main" id="{7E751AEC-ADAA-4EFA-A172-4F1EF51C6620}"/>
              </a:ext>
            </a:extLst>
          </p:cNvPr>
          <p:cNvSpPr/>
          <p:nvPr/>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4DA51C9-D9F8-498A-81A8-DE033E6451AE}"/>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CF557B9-E6EE-4C85-AE8A-10579683D9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1576190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BA8A6A1-D7FD-4814-9AA6-C556BAE530E8}"/>
              </a:ext>
            </a:extLst>
          </p:cNvPr>
          <p:cNvSpPr>
            <a:spLocks noGrp="1"/>
          </p:cNvSpPr>
          <p:nvPr>
            <p:ph idx="1"/>
          </p:nvPr>
        </p:nvSpPr>
        <p:spPr>
          <a:xfrm>
            <a:off x="451720" y="2051049"/>
            <a:ext cx="11288560" cy="37655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DDC1CAE3-942F-49ED-ABF3-2044D1150318}"/>
              </a:ext>
            </a:extLst>
          </p:cNvPr>
          <p:cNvSpPr/>
          <p:nvPr/>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A9E416AF-11A8-4B5A-9861-FB8C987A0F0B}"/>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1E090750-F76B-479F-89DA-10DD48B286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2194723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4F11D3B-A2BB-4361-8692-0A418C1FE965}"/>
              </a:ext>
            </a:extLst>
          </p:cNvPr>
          <p:cNvSpPr>
            <a:spLocks noGrp="1"/>
          </p:cNvSpPr>
          <p:nvPr>
            <p:ph idx="1"/>
          </p:nvPr>
        </p:nvSpPr>
        <p:spPr>
          <a:xfrm>
            <a:off x="6092868" y="2063749"/>
            <a:ext cx="5647412" cy="37401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8D0D43D2-C00D-4EDC-A0A6-4A796350AACC}"/>
              </a:ext>
            </a:extLst>
          </p:cNvPr>
          <p:cNvSpPr/>
          <p:nvPr/>
        </p:nvSpPr>
        <p:spPr>
          <a:xfrm>
            <a:off x="0" y="1068013"/>
            <a:ext cx="5260932" cy="57899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8">
            <a:extLst>
              <a:ext uri="{FF2B5EF4-FFF2-40B4-BE49-F238E27FC236}">
                <a16:creationId xmlns:a16="http://schemas.microsoft.com/office/drawing/2014/main" id="{B1D1DD48-2F80-4FF9-9E59-2B79258FCED4}"/>
              </a:ext>
            </a:extLst>
          </p:cNvPr>
          <p:cNvSpPr>
            <a:spLocks noGrp="1"/>
          </p:cNvSpPr>
          <p:nvPr>
            <p:ph type="pic" sz="quarter" idx="10"/>
          </p:nvPr>
        </p:nvSpPr>
        <p:spPr>
          <a:xfrm>
            <a:off x="419100" y="2063750"/>
            <a:ext cx="5257800" cy="4302125"/>
          </a:xfrm>
        </p:spPr>
        <p:txBody>
          <a:bodyPr/>
          <a:lstStyle/>
          <a:p>
            <a:r>
              <a:rPr lang="en-US"/>
              <a:t>Click icon to add picture</a:t>
            </a:r>
          </a:p>
        </p:txBody>
      </p:sp>
      <p:sp>
        <p:nvSpPr>
          <p:cNvPr id="17" name="Rectangle 16">
            <a:extLst>
              <a:ext uri="{FF2B5EF4-FFF2-40B4-BE49-F238E27FC236}">
                <a16:creationId xmlns:a16="http://schemas.microsoft.com/office/drawing/2014/main" id="{A330D34A-5F71-4C10-8DD9-B7CF309928C4}"/>
              </a:ext>
            </a:extLst>
          </p:cNvPr>
          <p:cNvSpPr/>
          <p:nvPr/>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7CF62A01-2BCD-4541-9C4D-F91D56403DF3}"/>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19" name="Picture 18" descr="Shape&#10;&#10;Description automatically generated with medium confidence">
            <a:extLst>
              <a:ext uri="{FF2B5EF4-FFF2-40B4-BE49-F238E27FC236}">
                <a16:creationId xmlns:a16="http://schemas.microsoft.com/office/drawing/2014/main" id="{87FF6005-92EA-461D-B885-091E595583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3669883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4F11D3B-A2BB-4361-8692-0A418C1FE965}"/>
              </a:ext>
            </a:extLst>
          </p:cNvPr>
          <p:cNvSpPr>
            <a:spLocks noGrp="1"/>
          </p:cNvSpPr>
          <p:nvPr>
            <p:ph idx="1"/>
          </p:nvPr>
        </p:nvSpPr>
        <p:spPr>
          <a:xfrm>
            <a:off x="5889668" y="518739"/>
            <a:ext cx="5647412" cy="5361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8D0D43D2-C00D-4EDC-A0A6-4A796350AACC}"/>
              </a:ext>
            </a:extLst>
          </p:cNvPr>
          <p:cNvSpPr/>
          <p:nvPr/>
        </p:nvSpPr>
        <p:spPr>
          <a:xfrm>
            <a:off x="0" y="1"/>
            <a:ext cx="526093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7CF62A01-2BCD-4541-9C4D-F91D56403DF3}"/>
              </a:ext>
            </a:extLst>
          </p:cNvPr>
          <p:cNvSpPr>
            <a:spLocks noGrp="1"/>
          </p:cNvSpPr>
          <p:nvPr>
            <p:ph type="title"/>
          </p:nvPr>
        </p:nvSpPr>
        <p:spPr>
          <a:xfrm>
            <a:off x="451720" y="518738"/>
            <a:ext cx="4386980" cy="1678362"/>
          </a:xfrm>
        </p:spPr>
        <p:txBody>
          <a:bodyPr/>
          <a:lstStyle>
            <a:lvl1pPr>
              <a:defRPr>
                <a:solidFill>
                  <a:schemeClr val="bg1"/>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6126B692-BD24-46FF-A1BE-42D04AE21661}"/>
              </a:ext>
            </a:extLst>
          </p:cNvPr>
          <p:cNvSpPr>
            <a:spLocks noGrp="1"/>
          </p:cNvSpPr>
          <p:nvPr>
            <p:ph idx="10"/>
          </p:nvPr>
        </p:nvSpPr>
        <p:spPr>
          <a:xfrm>
            <a:off x="451720" y="2487238"/>
            <a:ext cx="4386980" cy="3878637"/>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Shape&#10;&#10;Description automatically generated with medium confidence">
            <a:extLst>
              <a:ext uri="{FF2B5EF4-FFF2-40B4-BE49-F238E27FC236}">
                <a16:creationId xmlns:a16="http://schemas.microsoft.com/office/drawing/2014/main" id="{B2272B91-62B0-464E-9AF3-BB012A18F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1980040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D0D43D2-C00D-4EDC-A0A6-4A796350AACC}"/>
              </a:ext>
            </a:extLst>
          </p:cNvPr>
          <p:cNvSpPr/>
          <p:nvPr/>
        </p:nvSpPr>
        <p:spPr>
          <a:xfrm>
            <a:off x="6931068" y="0"/>
            <a:ext cx="526093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hape&#10;&#10;Description automatically generated with medium confidence">
            <a:extLst>
              <a:ext uri="{FF2B5EF4-FFF2-40B4-BE49-F238E27FC236}">
                <a16:creationId xmlns:a16="http://schemas.microsoft.com/office/drawing/2014/main" id="{1B4EF4CA-1D8B-4F70-86FF-73DDDA203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
        <p:nvSpPr>
          <p:cNvPr id="7" name="Content Placeholder 2">
            <a:extLst>
              <a:ext uri="{FF2B5EF4-FFF2-40B4-BE49-F238E27FC236}">
                <a16:creationId xmlns:a16="http://schemas.microsoft.com/office/drawing/2014/main" id="{43BFA67B-8CFB-4D94-BC54-A4341AEED9F8}"/>
              </a:ext>
            </a:extLst>
          </p:cNvPr>
          <p:cNvSpPr>
            <a:spLocks noGrp="1"/>
          </p:cNvSpPr>
          <p:nvPr>
            <p:ph idx="1"/>
          </p:nvPr>
        </p:nvSpPr>
        <p:spPr>
          <a:xfrm>
            <a:off x="669968" y="2197099"/>
            <a:ext cx="5647412" cy="36449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E7543392-653F-4795-9D86-D939E45B3A9E}"/>
              </a:ext>
            </a:extLst>
          </p:cNvPr>
          <p:cNvSpPr>
            <a:spLocks noGrp="1"/>
          </p:cNvSpPr>
          <p:nvPr>
            <p:ph type="title"/>
          </p:nvPr>
        </p:nvSpPr>
        <p:spPr>
          <a:xfrm>
            <a:off x="669968" y="479394"/>
            <a:ext cx="5647412" cy="1678362"/>
          </a:xfrm>
        </p:spPr>
        <p:txBody>
          <a:bodyPr/>
          <a:lstStyle>
            <a:lvl1pPr>
              <a:defRPr>
                <a:solidFill>
                  <a:schemeClr val="accent2"/>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61D72D69-FC2E-4E29-A05B-A52F8B2C8F53}"/>
              </a:ext>
            </a:extLst>
          </p:cNvPr>
          <p:cNvSpPr>
            <a:spLocks noGrp="1"/>
          </p:cNvSpPr>
          <p:nvPr>
            <p:ph idx="10"/>
          </p:nvPr>
        </p:nvSpPr>
        <p:spPr>
          <a:xfrm>
            <a:off x="7398620" y="479394"/>
            <a:ext cx="4386980" cy="5886481"/>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403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CA6CAE-543D-4647-9668-B46807E3E7C0}"/>
              </a:ext>
            </a:extLst>
          </p:cNvPr>
          <p:cNvSpPr/>
          <p:nvPr/>
        </p:nvSpPr>
        <p:spPr>
          <a:xfrm>
            <a:off x="6976213" y="-1"/>
            <a:ext cx="5215787"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BF5C8DD1-3312-485F-992D-F2EBB0F1D981}"/>
              </a:ext>
            </a:extLst>
          </p:cNvPr>
          <p:cNvSpPr>
            <a:spLocks noGrp="1"/>
          </p:cNvSpPr>
          <p:nvPr>
            <p:ph idx="1"/>
          </p:nvPr>
        </p:nvSpPr>
        <p:spPr>
          <a:xfrm>
            <a:off x="835068" y="2076448"/>
            <a:ext cx="5260932" cy="3740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13377052-EB51-47D3-992F-93DB4DAA4129}"/>
              </a:ext>
            </a:extLst>
          </p:cNvPr>
          <p:cNvSpPr>
            <a:spLocks noGrp="1"/>
          </p:cNvSpPr>
          <p:nvPr>
            <p:ph type="pic" sz="quarter" idx="10"/>
          </p:nvPr>
        </p:nvSpPr>
        <p:spPr>
          <a:xfrm>
            <a:off x="6456645" y="2076449"/>
            <a:ext cx="5257800" cy="4302125"/>
          </a:xfrm>
        </p:spPr>
        <p:txBody>
          <a:bodyPr/>
          <a:lstStyle/>
          <a:p>
            <a:r>
              <a:rPr lang="en-US"/>
              <a:t>Click icon to add picture</a:t>
            </a:r>
          </a:p>
        </p:txBody>
      </p:sp>
      <p:sp>
        <p:nvSpPr>
          <p:cNvPr id="12" name="Rectangle 11">
            <a:extLst>
              <a:ext uri="{FF2B5EF4-FFF2-40B4-BE49-F238E27FC236}">
                <a16:creationId xmlns:a16="http://schemas.microsoft.com/office/drawing/2014/main" id="{18177EDA-D594-41BB-A8ED-27AF29F53C72}"/>
              </a:ext>
            </a:extLst>
          </p:cNvPr>
          <p:cNvSpPr/>
          <p:nvPr/>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4D42B59E-68A4-42DC-9F80-CC3B9F41A91E}"/>
              </a:ext>
            </a:extLst>
          </p:cNvPr>
          <p:cNvSpPr>
            <a:spLocks noGrp="1"/>
          </p:cNvSpPr>
          <p:nvPr>
            <p:ph type="title"/>
          </p:nvPr>
        </p:nvSpPr>
        <p:spPr>
          <a:xfrm>
            <a:off x="451720" y="518738"/>
            <a:ext cx="11288560" cy="549275"/>
          </a:xfrm>
        </p:spPr>
        <p:txBody>
          <a:bodyPr/>
          <a:lstStyle>
            <a:lvl1pPr>
              <a:defRPr>
                <a:solidFill>
                  <a:schemeClr val="accent1"/>
                </a:solidFill>
              </a:defRPr>
            </a:lvl1pPr>
          </a:lstStyle>
          <a:p>
            <a:r>
              <a:rPr lang="en-US"/>
              <a:t>Click to edit Master title style</a:t>
            </a:r>
          </a:p>
        </p:txBody>
      </p:sp>
      <p:pic>
        <p:nvPicPr>
          <p:cNvPr id="15" name="Picture 14" descr="Shape&#10;&#10;Description automatically generated with medium confidence">
            <a:extLst>
              <a:ext uri="{FF2B5EF4-FFF2-40B4-BE49-F238E27FC236}">
                <a16:creationId xmlns:a16="http://schemas.microsoft.com/office/drawing/2014/main" id="{E968ED59-E778-4927-8257-3314BA822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1824403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763635B-C757-4AFE-B15F-FDBDD9EEB50E}"/>
              </a:ext>
            </a:extLst>
          </p:cNvPr>
          <p:cNvSpPr>
            <a:spLocks noGrp="1"/>
          </p:cNvSpPr>
          <p:nvPr>
            <p:ph idx="1"/>
          </p:nvPr>
        </p:nvSpPr>
        <p:spPr>
          <a:xfrm>
            <a:off x="6092868" y="2038349"/>
            <a:ext cx="5647412" cy="43021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EEBFAD42-E612-4529-9227-D98E92042424}"/>
              </a:ext>
            </a:extLst>
          </p:cNvPr>
          <p:cNvSpPr/>
          <p:nvPr/>
        </p:nvSpPr>
        <p:spPr>
          <a:xfrm>
            <a:off x="0" y="1586751"/>
            <a:ext cx="5260932" cy="52712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8">
            <a:extLst>
              <a:ext uri="{FF2B5EF4-FFF2-40B4-BE49-F238E27FC236}">
                <a16:creationId xmlns:a16="http://schemas.microsoft.com/office/drawing/2014/main" id="{5DFC965B-2003-45AD-8220-2964CA8EFE33}"/>
              </a:ext>
            </a:extLst>
          </p:cNvPr>
          <p:cNvSpPr>
            <a:spLocks noGrp="1"/>
          </p:cNvSpPr>
          <p:nvPr>
            <p:ph type="pic" sz="quarter" idx="10"/>
          </p:nvPr>
        </p:nvSpPr>
        <p:spPr>
          <a:xfrm>
            <a:off x="419100" y="2038350"/>
            <a:ext cx="5257800" cy="4302125"/>
          </a:xfrm>
        </p:spPr>
        <p:txBody>
          <a:bodyPr/>
          <a:lstStyle/>
          <a:p>
            <a:r>
              <a:rPr lang="en-US"/>
              <a:t>Click icon to add picture</a:t>
            </a:r>
          </a:p>
        </p:txBody>
      </p:sp>
      <p:sp>
        <p:nvSpPr>
          <p:cNvPr id="11" name="Rectangle 10">
            <a:extLst>
              <a:ext uri="{FF2B5EF4-FFF2-40B4-BE49-F238E27FC236}">
                <a16:creationId xmlns:a16="http://schemas.microsoft.com/office/drawing/2014/main" id="{ABFAA68B-0ADA-416D-A2AF-2503975773E4}"/>
              </a:ext>
            </a:extLst>
          </p:cNvPr>
          <p:cNvSpPr/>
          <p:nvPr/>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58911CE4-579D-4A1B-B313-CF6F8E1A3085}"/>
              </a:ext>
            </a:extLst>
          </p:cNvPr>
          <p:cNvSpPr>
            <a:spLocks noGrp="1"/>
          </p:cNvSpPr>
          <p:nvPr>
            <p:ph type="title"/>
          </p:nvPr>
        </p:nvSpPr>
        <p:spPr>
          <a:xfrm>
            <a:off x="451720" y="518738"/>
            <a:ext cx="11288560" cy="549275"/>
          </a:xfrm>
        </p:spPr>
        <p:txBody>
          <a:bodyPr/>
          <a:lstStyle>
            <a:lvl1pPr>
              <a:defRPr>
                <a:solidFill>
                  <a:schemeClr val="accent1"/>
                </a:solidFill>
              </a:defRPr>
            </a:lvl1pPr>
          </a:lstStyle>
          <a:p>
            <a:r>
              <a:rPr lang="en-US"/>
              <a:t>Click to edit Master title style</a:t>
            </a:r>
          </a:p>
        </p:txBody>
      </p:sp>
      <p:pic>
        <p:nvPicPr>
          <p:cNvPr id="13" name="Picture 12" descr="Shape&#10;&#10;Description automatically generated with medium confidence">
            <a:extLst>
              <a:ext uri="{FF2B5EF4-FFF2-40B4-BE49-F238E27FC236}">
                <a16:creationId xmlns:a16="http://schemas.microsoft.com/office/drawing/2014/main" id="{F0F185E6-4C85-474B-97B7-9FED06CB6D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145545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4_Comparison">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4F11D3B-A2BB-4361-8692-0A418C1FE965}"/>
              </a:ext>
            </a:extLst>
          </p:cNvPr>
          <p:cNvSpPr>
            <a:spLocks noGrp="1"/>
          </p:cNvSpPr>
          <p:nvPr>
            <p:ph idx="1"/>
          </p:nvPr>
        </p:nvSpPr>
        <p:spPr>
          <a:xfrm>
            <a:off x="669968" y="2197099"/>
            <a:ext cx="5647412" cy="36449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8D0D43D2-C00D-4EDC-A0A6-4A796350AACC}"/>
              </a:ext>
            </a:extLst>
          </p:cNvPr>
          <p:cNvSpPr/>
          <p:nvPr/>
        </p:nvSpPr>
        <p:spPr>
          <a:xfrm>
            <a:off x="6931068" y="0"/>
            <a:ext cx="5260932" cy="68713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7CF62A01-2BCD-4541-9C4D-F91D56403DF3}"/>
              </a:ext>
            </a:extLst>
          </p:cNvPr>
          <p:cNvSpPr>
            <a:spLocks noGrp="1"/>
          </p:cNvSpPr>
          <p:nvPr>
            <p:ph type="title"/>
          </p:nvPr>
        </p:nvSpPr>
        <p:spPr>
          <a:xfrm>
            <a:off x="669968" y="479394"/>
            <a:ext cx="5647412" cy="1678362"/>
          </a:xfrm>
        </p:spPr>
        <p:txBody>
          <a:bodyPr/>
          <a:lstStyle>
            <a:lvl1pPr>
              <a:defRPr>
                <a:solidFill>
                  <a:schemeClr val="accent2"/>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6126B692-BD24-46FF-A1BE-42D04AE21661}"/>
              </a:ext>
            </a:extLst>
          </p:cNvPr>
          <p:cNvSpPr>
            <a:spLocks noGrp="1"/>
          </p:cNvSpPr>
          <p:nvPr>
            <p:ph idx="10"/>
          </p:nvPr>
        </p:nvSpPr>
        <p:spPr>
          <a:xfrm>
            <a:off x="7398620" y="479394"/>
            <a:ext cx="4386980" cy="5886481"/>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Shape&#10;&#10;Description automatically generated with medium confidence">
            <a:extLst>
              <a:ext uri="{FF2B5EF4-FFF2-40B4-BE49-F238E27FC236}">
                <a16:creationId xmlns:a16="http://schemas.microsoft.com/office/drawing/2014/main" id="{903E37F5-B382-4997-9F71-C09CBBEBAB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2306716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4F11D3B-A2BB-4361-8692-0A418C1FE965}"/>
              </a:ext>
            </a:extLst>
          </p:cNvPr>
          <p:cNvSpPr>
            <a:spLocks noGrp="1"/>
          </p:cNvSpPr>
          <p:nvPr>
            <p:ph idx="1"/>
          </p:nvPr>
        </p:nvSpPr>
        <p:spPr>
          <a:xfrm>
            <a:off x="5889668" y="518738"/>
            <a:ext cx="5647412" cy="5847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8D0D43D2-C00D-4EDC-A0A6-4A796350AACC}"/>
              </a:ext>
            </a:extLst>
          </p:cNvPr>
          <p:cNvSpPr/>
          <p:nvPr/>
        </p:nvSpPr>
        <p:spPr>
          <a:xfrm>
            <a:off x="0" y="1"/>
            <a:ext cx="526093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7CF62A01-2BCD-4541-9C4D-F91D56403DF3}"/>
              </a:ext>
            </a:extLst>
          </p:cNvPr>
          <p:cNvSpPr>
            <a:spLocks noGrp="1"/>
          </p:cNvSpPr>
          <p:nvPr>
            <p:ph type="title"/>
          </p:nvPr>
        </p:nvSpPr>
        <p:spPr>
          <a:xfrm>
            <a:off x="451720" y="518738"/>
            <a:ext cx="4386980" cy="1678362"/>
          </a:xfrm>
        </p:spPr>
        <p:txBody>
          <a:bodyPr/>
          <a:lstStyle>
            <a:lvl1pPr>
              <a:defRPr>
                <a:solidFill>
                  <a:schemeClr val="bg1"/>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6126B692-BD24-46FF-A1BE-42D04AE21661}"/>
              </a:ext>
            </a:extLst>
          </p:cNvPr>
          <p:cNvSpPr>
            <a:spLocks noGrp="1"/>
          </p:cNvSpPr>
          <p:nvPr>
            <p:ph idx="10"/>
          </p:nvPr>
        </p:nvSpPr>
        <p:spPr>
          <a:xfrm>
            <a:off x="451720" y="2487238"/>
            <a:ext cx="4386980" cy="3878637"/>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Shape&#10;&#10;Description automatically generated with medium confidence">
            <a:extLst>
              <a:ext uri="{FF2B5EF4-FFF2-40B4-BE49-F238E27FC236}">
                <a16:creationId xmlns:a16="http://schemas.microsoft.com/office/drawing/2014/main" id="{79C7E2C0-DA2C-4ECF-BA5F-68CCF07FC0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12483067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CBC076-E11F-4E07-BF3C-B3967BD290B2}"/>
              </a:ext>
            </a:extLst>
          </p:cNvPr>
          <p:cNvSpPr/>
          <p:nvPr/>
        </p:nvSpPr>
        <p:spPr>
          <a:xfrm>
            <a:off x="6976213" y="-1"/>
            <a:ext cx="5215787"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4EC2D93-7B36-4B5C-8C7A-77EB164B6A9B}"/>
              </a:ext>
            </a:extLst>
          </p:cNvPr>
          <p:cNvSpPr/>
          <p:nvPr/>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9C721C8-B1A0-44C2-A2C6-952CC548B4E2}"/>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E43B15EA-EEEF-4CEE-BB15-6BFE327F1C4C}"/>
              </a:ext>
            </a:extLst>
          </p:cNvPr>
          <p:cNvSpPr>
            <a:spLocks noGrp="1"/>
          </p:cNvSpPr>
          <p:nvPr>
            <p:ph idx="1"/>
          </p:nvPr>
        </p:nvSpPr>
        <p:spPr>
          <a:xfrm>
            <a:off x="835068" y="2190748"/>
            <a:ext cx="5260932" cy="36766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8">
            <a:extLst>
              <a:ext uri="{FF2B5EF4-FFF2-40B4-BE49-F238E27FC236}">
                <a16:creationId xmlns:a16="http://schemas.microsoft.com/office/drawing/2014/main" id="{EF919294-0D3E-45C4-90C8-E17E3861AE10}"/>
              </a:ext>
            </a:extLst>
          </p:cNvPr>
          <p:cNvSpPr>
            <a:spLocks noGrp="1"/>
          </p:cNvSpPr>
          <p:nvPr>
            <p:ph type="pic" sz="quarter" idx="10"/>
          </p:nvPr>
        </p:nvSpPr>
        <p:spPr>
          <a:xfrm>
            <a:off x="6456645" y="2190749"/>
            <a:ext cx="5257800" cy="4302125"/>
          </a:xfrm>
        </p:spPr>
        <p:txBody>
          <a:bodyPr/>
          <a:lstStyle/>
          <a:p>
            <a:r>
              <a:rPr lang="en-US"/>
              <a:t>Click icon to add picture</a:t>
            </a:r>
          </a:p>
        </p:txBody>
      </p:sp>
      <p:pic>
        <p:nvPicPr>
          <p:cNvPr id="14" name="Picture 13" descr="Shape&#10;&#10;Description automatically generated with medium confidence">
            <a:extLst>
              <a:ext uri="{FF2B5EF4-FFF2-40B4-BE49-F238E27FC236}">
                <a16:creationId xmlns:a16="http://schemas.microsoft.com/office/drawing/2014/main" id="{89ADF0EE-7135-44ED-8FFF-78CD2444D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3383044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Image Fade Right">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612584F5-0E68-47EC-9914-4F57CE2EE087}"/>
              </a:ext>
            </a:extLst>
          </p:cNvPr>
          <p:cNvSpPr>
            <a:spLocks noGrp="1"/>
          </p:cNvSpPr>
          <p:nvPr>
            <p:ph type="pic" sz="quarter" idx="11"/>
          </p:nvPr>
        </p:nvSpPr>
        <p:spPr>
          <a:xfrm>
            <a:off x="6096000" y="0"/>
            <a:ext cx="6096000" cy="6858000"/>
          </a:xfrm>
        </p:spPr>
        <p:txBody>
          <a:bodyPr/>
          <a:lstStyle/>
          <a:p>
            <a:r>
              <a:rPr lang="en-US"/>
              <a:t>Click icon to add picture</a:t>
            </a:r>
          </a:p>
        </p:txBody>
      </p:sp>
      <p:sp>
        <p:nvSpPr>
          <p:cNvPr id="50" name="Picture Placeholder 23">
            <a:extLst>
              <a:ext uri="{FF2B5EF4-FFF2-40B4-BE49-F238E27FC236}">
                <a16:creationId xmlns:a16="http://schemas.microsoft.com/office/drawing/2014/main" id="{20928731-D17A-41D7-A61E-B5DCBD2CF173}"/>
              </a:ext>
            </a:extLst>
          </p:cNvPr>
          <p:cNvSpPr>
            <a:spLocks noGrp="1" noChangeAspect="1"/>
          </p:cNvSpPr>
          <p:nvPr>
            <p:ph type="pic" sz="quarter" idx="12"/>
          </p:nvPr>
        </p:nvSpPr>
        <p:spPr>
          <a:xfrm>
            <a:off x="5308599" y="0"/>
            <a:ext cx="3505201" cy="6858000"/>
          </a:xfrm>
          <a:blipFill>
            <a:blip r:embed="rId2"/>
            <a:stretch>
              <a:fillRect/>
            </a:stretch>
          </a:blipFill>
          <a:ln>
            <a:noFill/>
          </a:ln>
        </p:spPr>
        <p:txBody>
          <a:bodyPr>
            <a:noAutofit/>
          </a:bodyPr>
          <a:lstStyle>
            <a:lvl1pPr>
              <a:defRPr>
                <a:noFill/>
              </a:defRPr>
            </a:lvl1pPr>
          </a:lstStyle>
          <a:p>
            <a:r>
              <a:rPr lang="en-US"/>
              <a:t>Click icon to add picture</a:t>
            </a:r>
          </a:p>
        </p:txBody>
      </p:sp>
      <p:sp>
        <p:nvSpPr>
          <p:cNvPr id="2" name="Title 1">
            <a:extLst>
              <a:ext uri="{FF2B5EF4-FFF2-40B4-BE49-F238E27FC236}">
                <a16:creationId xmlns:a16="http://schemas.microsoft.com/office/drawing/2014/main" id="{5BB77432-49F8-4AE4-96D7-62C939EF0D4B}"/>
              </a:ext>
            </a:extLst>
          </p:cNvPr>
          <p:cNvSpPr>
            <a:spLocks noGrp="1"/>
          </p:cNvSpPr>
          <p:nvPr>
            <p:ph type="title"/>
          </p:nvPr>
        </p:nvSpPr>
        <p:spPr>
          <a:xfrm>
            <a:off x="824753" y="651280"/>
            <a:ext cx="4921420" cy="1477122"/>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17D207D3-2FDA-4237-941E-6FC5E52C6CA0}"/>
              </a:ext>
            </a:extLst>
          </p:cNvPr>
          <p:cNvSpPr>
            <a:spLocks noGrp="1"/>
          </p:cNvSpPr>
          <p:nvPr>
            <p:ph idx="10"/>
          </p:nvPr>
        </p:nvSpPr>
        <p:spPr>
          <a:xfrm>
            <a:off x="824753" y="2315969"/>
            <a:ext cx="4921420" cy="3516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3" name="Picture 52" descr="Shape&#10;&#10;Description automatically generated with medium confidence">
            <a:extLst>
              <a:ext uri="{FF2B5EF4-FFF2-40B4-BE49-F238E27FC236}">
                <a16:creationId xmlns:a16="http://schemas.microsoft.com/office/drawing/2014/main" id="{BE23184D-6A0D-4806-9189-D2C4DB34B0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33998957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Ending De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80E24-8986-4798-A045-154C57AD5ABA}"/>
              </a:ext>
            </a:extLst>
          </p:cNvPr>
          <p:cNvSpPr>
            <a:spLocks noGrp="1"/>
          </p:cNvSpPr>
          <p:nvPr>
            <p:ph type="title" hasCustomPrompt="1"/>
          </p:nvPr>
        </p:nvSpPr>
        <p:spPr>
          <a:xfrm>
            <a:off x="838200" y="1819352"/>
            <a:ext cx="10515600" cy="1325563"/>
          </a:xfrm>
        </p:spPr>
        <p:txBody>
          <a:bodyPr/>
          <a:lstStyle>
            <a:lvl1pPr algn="ctr">
              <a:defRPr/>
            </a:lvl1pPr>
          </a:lstStyle>
          <a:p>
            <a:r>
              <a:rPr lang="en-US"/>
              <a:t>Name</a:t>
            </a:r>
          </a:p>
        </p:txBody>
      </p:sp>
      <p:pic>
        <p:nvPicPr>
          <p:cNvPr id="7" name="Picture 6" descr="Shape&#10;&#10;Description automatically generated with medium confidence">
            <a:extLst>
              <a:ext uri="{FF2B5EF4-FFF2-40B4-BE49-F238E27FC236}">
                <a16:creationId xmlns:a16="http://schemas.microsoft.com/office/drawing/2014/main" id="{31E5B1C3-F917-4FF1-A361-2B7D36C169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9" name="Text Placeholder 8">
            <a:extLst>
              <a:ext uri="{FF2B5EF4-FFF2-40B4-BE49-F238E27FC236}">
                <a16:creationId xmlns:a16="http://schemas.microsoft.com/office/drawing/2014/main" id="{DA0760BD-C688-46CF-BD7B-B554B7AD2BA2}"/>
              </a:ext>
            </a:extLst>
          </p:cNvPr>
          <p:cNvSpPr>
            <a:spLocks noGrp="1"/>
          </p:cNvSpPr>
          <p:nvPr>
            <p:ph type="body" sz="quarter" idx="10" hasCustomPrompt="1"/>
          </p:nvPr>
        </p:nvSpPr>
        <p:spPr>
          <a:xfrm>
            <a:off x="838200" y="3144915"/>
            <a:ext cx="10515600" cy="477174"/>
          </a:xfrm>
        </p:spPr>
        <p:txBody>
          <a:bodyPr/>
          <a:lstStyle>
            <a:lvl1pPr marL="0" indent="0" algn="ctr">
              <a:buNone/>
              <a:defRPr/>
            </a:lvl1pPr>
          </a:lstStyle>
          <a:p>
            <a:pPr algn="ctr"/>
            <a:r>
              <a:rPr lang="en-US" sz="2800"/>
              <a:t>Title, Division/Program</a:t>
            </a:r>
          </a:p>
        </p:txBody>
      </p:sp>
      <p:sp>
        <p:nvSpPr>
          <p:cNvPr id="10" name="Text Placeholder 8">
            <a:extLst>
              <a:ext uri="{FF2B5EF4-FFF2-40B4-BE49-F238E27FC236}">
                <a16:creationId xmlns:a16="http://schemas.microsoft.com/office/drawing/2014/main" id="{0B8EAF03-CEFD-4DA1-A8C3-9D9F2A205DE3}"/>
              </a:ext>
            </a:extLst>
          </p:cNvPr>
          <p:cNvSpPr>
            <a:spLocks noGrp="1"/>
          </p:cNvSpPr>
          <p:nvPr>
            <p:ph type="body" sz="quarter" idx="11" hasCustomPrompt="1"/>
          </p:nvPr>
        </p:nvSpPr>
        <p:spPr>
          <a:xfrm>
            <a:off x="838200" y="3739460"/>
            <a:ext cx="10515600" cy="551380"/>
          </a:xfrm>
        </p:spPr>
        <p:txBody>
          <a:bodyPr/>
          <a:lstStyle>
            <a:lvl1pPr marL="0" indent="0" algn="ctr">
              <a:buNone/>
              <a:defRPr/>
            </a:lvl1pPr>
          </a:lstStyle>
          <a:p>
            <a:pPr algn="ctr"/>
            <a:r>
              <a:rPr lang="en-US" sz="2800"/>
              <a:t>Email</a:t>
            </a:r>
          </a:p>
          <a:p>
            <a:pPr lvl="0"/>
            <a:endParaRPr lang="en-US"/>
          </a:p>
        </p:txBody>
      </p:sp>
    </p:spTree>
    <p:extLst>
      <p:ext uri="{BB962C8B-B14F-4D97-AF65-F5344CB8AC3E}">
        <p14:creationId xmlns:p14="http://schemas.microsoft.com/office/powerpoint/2010/main" val="2648231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1381133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Image Fade Left">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612584F5-0E68-47EC-9914-4F57CE2EE087}"/>
              </a:ext>
            </a:extLst>
          </p:cNvPr>
          <p:cNvSpPr>
            <a:spLocks noGrp="1"/>
          </p:cNvSpPr>
          <p:nvPr>
            <p:ph type="pic" sz="quarter" idx="11"/>
          </p:nvPr>
        </p:nvSpPr>
        <p:spPr>
          <a:xfrm>
            <a:off x="0" y="-2"/>
            <a:ext cx="6096000" cy="6858002"/>
          </a:xfrm>
        </p:spPr>
        <p:txBody>
          <a:bodyPr/>
          <a:lstStyle/>
          <a:p>
            <a:r>
              <a:rPr lang="en-US"/>
              <a:t>Click icon to add picture</a:t>
            </a:r>
          </a:p>
        </p:txBody>
      </p:sp>
      <p:sp>
        <p:nvSpPr>
          <p:cNvPr id="50" name="Picture Placeholder 23">
            <a:extLst>
              <a:ext uri="{FF2B5EF4-FFF2-40B4-BE49-F238E27FC236}">
                <a16:creationId xmlns:a16="http://schemas.microsoft.com/office/drawing/2014/main" id="{20928731-D17A-41D7-A61E-B5DCBD2CF173}"/>
              </a:ext>
            </a:extLst>
          </p:cNvPr>
          <p:cNvSpPr>
            <a:spLocks noGrp="1" noChangeAspect="1"/>
          </p:cNvSpPr>
          <p:nvPr>
            <p:ph type="pic" sz="quarter" idx="12"/>
          </p:nvPr>
        </p:nvSpPr>
        <p:spPr>
          <a:xfrm rot="10800000">
            <a:off x="3048000" y="0"/>
            <a:ext cx="3505201" cy="6858000"/>
          </a:xfrm>
          <a:blipFill>
            <a:blip r:embed="rId2"/>
            <a:stretch>
              <a:fillRect/>
            </a:stretch>
          </a:blipFill>
          <a:ln>
            <a:noFill/>
          </a:ln>
        </p:spPr>
        <p:txBody>
          <a:bodyPr>
            <a:noAutofit/>
          </a:bodyPr>
          <a:lstStyle>
            <a:lvl1pPr>
              <a:defRPr>
                <a:noFill/>
              </a:defRPr>
            </a:lvl1pPr>
          </a:lstStyle>
          <a:p>
            <a:r>
              <a:rPr lang="en-US"/>
              <a:t>Click icon to add picture</a:t>
            </a:r>
          </a:p>
        </p:txBody>
      </p:sp>
      <p:sp>
        <p:nvSpPr>
          <p:cNvPr id="2" name="Title 1">
            <a:extLst>
              <a:ext uri="{FF2B5EF4-FFF2-40B4-BE49-F238E27FC236}">
                <a16:creationId xmlns:a16="http://schemas.microsoft.com/office/drawing/2014/main" id="{5BB77432-49F8-4AE4-96D7-62C939EF0D4B}"/>
              </a:ext>
            </a:extLst>
          </p:cNvPr>
          <p:cNvSpPr>
            <a:spLocks noGrp="1"/>
          </p:cNvSpPr>
          <p:nvPr>
            <p:ph type="title"/>
          </p:nvPr>
        </p:nvSpPr>
        <p:spPr>
          <a:xfrm>
            <a:off x="6374653" y="651280"/>
            <a:ext cx="4921420" cy="1477122"/>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17D207D3-2FDA-4237-941E-6FC5E52C6CA0}"/>
              </a:ext>
            </a:extLst>
          </p:cNvPr>
          <p:cNvSpPr>
            <a:spLocks noGrp="1"/>
          </p:cNvSpPr>
          <p:nvPr>
            <p:ph idx="10"/>
          </p:nvPr>
        </p:nvSpPr>
        <p:spPr>
          <a:xfrm>
            <a:off x="6374653" y="2315969"/>
            <a:ext cx="4921420" cy="3516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Shape&#10;&#10;Description automatically generated with medium confidence">
            <a:extLst>
              <a:ext uri="{FF2B5EF4-FFF2-40B4-BE49-F238E27FC236}">
                <a16:creationId xmlns:a16="http://schemas.microsoft.com/office/drawing/2014/main" id="{BAE5C05A-5975-4552-BDCC-65D8B4EB9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994353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0B11C-8C59-4B28-BFE9-9758585D391E}"/>
              </a:ext>
            </a:extLst>
          </p:cNvPr>
          <p:cNvSpPr>
            <a:spLocks noGrp="1"/>
          </p:cNvSpPr>
          <p:nvPr>
            <p:ph idx="1"/>
          </p:nvPr>
        </p:nvSpPr>
        <p:spPr>
          <a:xfrm>
            <a:off x="451720" y="1485901"/>
            <a:ext cx="11288560" cy="4394200"/>
          </a:xfrm>
        </p:spPr>
        <p:txBody>
          <a:bodyPr/>
          <a:lstStyle>
            <a:lvl1pPr>
              <a:lnSpc>
                <a:spcPct val="150000"/>
              </a:lnSpc>
              <a:spcBef>
                <a:spcPts val="300"/>
              </a:spcBef>
              <a:spcAft>
                <a:spcPts val="300"/>
              </a:spcAft>
              <a:defRPr/>
            </a:lvl1pPr>
            <a:lvl2pPr>
              <a:lnSpc>
                <a:spcPct val="150000"/>
              </a:lnSpc>
              <a:spcBef>
                <a:spcPts val="300"/>
              </a:spcBef>
              <a:spcAft>
                <a:spcPts val="300"/>
              </a:spcAft>
              <a:defRPr/>
            </a:lvl2pPr>
            <a:lvl3pPr>
              <a:lnSpc>
                <a:spcPct val="150000"/>
              </a:lnSpc>
              <a:spcBef>
                <a:spcPts val="300"/>
              </a:spcBef>
              <a:spcAft>
                <a:spcPts val="300"/>
              </a:spcAft>
              <a:defRPr/>
            </a:lvl3pPr>
            <a:lvl4pPr>
              <a:lnSpc>
                <a:spcPct val="150000"/>
              </a:lnSpc>
              <a:spcBef>
                <a:spcPts val="300"/>
              </a:spcBef>
              <a:spcAft>
                <a:spcPts val="300"/>
              </a:spcAft>
              <a:defRPr/>
            </a:lvl4pPr>
            <a:lvl5pPr>
              <a:lnSpc>
                <a:spcPct val="150000"/>
              </a:lnSpc>
              <a:spcBef>
                <a:spcPts val="300"/>
              </a:spcBef>
              <a:spcAft>
                <a:spcPts val="3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5F30A8B-CB02-43D2-8775-5F6D9A757A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1756835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0B11C-8C59-4B28-BFE9-9758585D391E}"/>
              </a:ext>
            </a:extLst>
          </p:cNvPr>
          <p:cNvSpPr>
            <a:spLocks noGrp="1"/>
          </p:cNvSpPr>
          <p:nvPr>
            <p:ph idx="1"/>
          </p:nvPr>
        </p:nvSpPr>
        <p:spPr>
          <a:xfrm>
            <a:off x="753559" y="3132438"/>
            <a:ext cx="2417874" cy="2666384"/>
          </a:xfrm>
        </p:spPr>
        <p:txBody>
          <a:bodyPr/>
          <a:lstStyle/>
          <a:p>
            <a:pPr lvl="0"/>
            <a:r>
              <a:rPr lang="en-US"/>
              <a:t>Click to edit Master text styles</a:t>
            </a:r>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5F30A8B-CB02-43D2-8775-5F6D9A757A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5" name="Content Placeholder 2">
            <a:extLst>
              <a:ext uri="{FF2B5EF4-FFF2-40B4-BE49-F238E27FC236}">
                <a16:creationId xmlns:a16="http://schemas.microsoft.com/office/drawing/2014/main" id="{86AE088F-BB96-45C3-8B37-5DF29D56942E}"/>
              </a:ext>
            </a:extLst>
          </p:cNvPr>
          <p:cNvSpPr>
            <a:spLocks noGrp="1"/>
          </p:cNvSpPr>
          <p:nvPr>
            <p:ph idx="10"/>
          </p:nvPr>
        </p:nvSpPr>
        <p:spPr>
          <a:xfrm>
            <a:off x="753559" y="1464816"/>
            <a:ext cx="2417874" cy="1445681"/>
          </a:xfrm>
        </p:spPr>
        <p:txBody>
          <a:bodyPr/>
          <a:lstStyle/>
          <a:p>
            <a:pPr lvl="0"/>
            <a:r>
              <a:rPr lang="en-US"/>
              <a:t>Click to edit Master text styles</a:t>
            </a:r>
          </a:p>
        </p:txBody>
      </p:sp>
      <p:sp>
        <p:nvSpPr>
          <p:cNvPr id="6" name="Content Placeholder 2">
            <a:extLst>
              <a:ext uri="{FF2B5EF4-FFF2-40B4-BE49-F238E27FC236}">
                <a16:creationId xmlns:a16="http://schemas.microsoft.com/office/drawing/2014/main" id="{4DFBD8F0-3AEA-42F5-8635-AE54E67A67D1}"/>
              </a:ext>
            </a:extLst>
          </p:cNvPr>
          <p:cNvSpPr>
            <a:spLocks noGrp="1"/>
          </p:cNvSpPr>
          <p:nvPr>
            <p:ph idx="11"/>
          </p:nvPr>
        </p:nvSpPr>
        <p:spPr>
          <a:xfrm>
            <a:off x="3471605" y="3132438"/>
            <a:ext cx="2417874" cy="2666384"/>
          </a:xfrm>
        </p:spPr>
        <p:txBody>
          <a:bodyPr/>
          <a:lstStyle/>
          <a:p>
            <a:pPr lvl="0"/>
            <a:r>
              <a:rPr lang="en-US"/>
              <a:t>Click to edit Master text styles</a:t>
            </a:r>
          </a:p>
        </p:txBody>
      </p:sp>
      <p:sp>
        <p:nvSpPr>
          <p:cNvPr id="7" name="Content Placeholder 2">
            <a:extLst>
              <a:ext uri="{FF2B5EF4-FFF2-40B4-BE49-F238E27FC236}">
                <a16:creationId xmlns:a16="http://schemas.microsoft.com/office/drawing/2014/main" id="{8D5FA39E-D822-41AE-A3D9-233E5BCA3944}"/>
              </a:ext>
            </a:extLst>
          </p:cNvPr>
          <p:cNvSpPr>
            <a:spLocks noGrp="1"/>
          </p:cNvSpPr>
          <p:nvPr>
            <p:ph idx="12"/>
          </p:nvPr>
        </p:nvSpPr>
        <p:spPr>
          <a:xfrm>
            <a:off x="3471605" y="1464816"/>
            <a:ext cx="2417874" cy="1445681"/>
          </a:xfrm>
        </p:spPr>
        <p:txBody>
          <a:bodyPr/>
          <a:lstStyle/>
          <a:p>
            <a:pPr lvl="0"/>
            <a:r>
              <a:rPr lang="en-US"/>
              <a:t>Click to edit Master text styles</a:t>
            </a:r>
          </a:p>
        </p:txBody>
      </p:sp>
      <p:sp>
        <p:nvSpPr>
          <p:cNvPr id="8" name="Content Placeholder 2">
            <a:extLst>
              <a:ext uri="{FF2B5EF4-FFF2-40B4-BE49-F238E27FC236}">
                <a16:creationId xmlns:a16="http://schemas.microsoft.com/office/drawing/2014/main" id="{7F6A9824-761D-413C-A4C3-580499895FAC}"/>
              </a:ext>
            </a:extLst>
          </p:cNvPr>
          <p:cNvSpPr>
            <a:spLocks noGrp="1"/>
          </p:cNvSpPr>
          <p:nvPr>
            <p:ph idx="13"/>
          </p:nvPr>
        </p:nvSpPr>
        <p:spPr>
          <a:xfrm>
            <a:off x="6178235" y="3132438"/>
            <a:ext cx="2417874" cy="2666384"/>
          </a:xfrm>
        </p:spPr>
        <p:txBody>
          <a:bodyPr/>
          <a:lstStyle/>
          <a:p>
            <a:pPr lvl="0"/>
            <a:r>
              <a:rPr lang="en-US"/>
              <a:t>Click to edit Master text styles</a:t>
            </a:r>
          </a:p>
        </p:txBody>
      </p:sp>
      <p:sp>
        <p:nvSpPr>
          <p:cNvPr id="9" name="Content Placeholder 2">
            <a:extLst>
              <a:ext uri="{FF2B5EF4-FFF2-40B4-BE49-F238E27FC236}">
                <a16:creationId xmlns:a16="http://schemas.microsoft.com/office/drawing/2014/main" id="{DDF72C8C-83B0-4A3D-A864-E12A4BDEA9D7}"/>
              </a:ext>
            </a:extLst>
          </p:cNvPr>
          <p:cNvSpPr>
            <a:spLocks noGrp="1"/>
          </p:cNvSpPr>
          <p:nvPr>
            <p:ph idx="14"/>
          </p:nvPr>
        </p:nvSpPr>
        <p:spPr>
          <a:xfrm>
            <a:off x="6178235" y="1464816"/>
            <a:ext cx="2417874" cy="1445681"/>
          </a:xfrm>
        </p:spPr>
        <p:txBody>
          <a:bodyPr/>
          <a:lstStyle/>
          <a:p>
            <a:pPr lvl="0"/>
            <a:r>
              <a:rPr lang="en-US"/>
              <a:t>Click to edit Master text styles</a:t>
            </a:r>
          </a:p>
        </p:txBody>
      </p:sp>
      <p:sp>
        <p:nvSpPr>
          <p:cNvPr id="10" name="Content Placeholder 2">
            <a:extLst>
              <a:ext uri="{FF2B5EF4-FFF2-40B4-BE49-F238E27FC236}">
                <a16:creationId xmlns:a16="http://schemas.microsoft.com/office/drawing/2014/main" id="{8BCFE490-330C-4888-9475-CFBCDBD4FF3F}"/>
              </a:ext>
            </a:extLst>
          </p:cNvPr>
          <p:cNvSpPr>
            <a:spLocks noGrp="1"/>
          </p:cNvSpPr>
          <p:nvPr>
            <p:ph idx="15"/>
          </p:nvPr>
        </p:nvSpPr>
        <p:spPr>
          <a:xfrm>
            <a:off x="8884865" y="3132438"/>
            <a:ext cx="2417874" cy="2666384"/>
          </a:xfrm>
        </p:spPr>
        <p:txBody>
          <a:bodyPr/>
          <a:lstStyle/>
          <a:p>
            <a:pPr lvl="0"/>
            <a:r>
              <a:rPr lang="en-US"/>
              <a:t>Click to edit Master text styles</a:t>
            </a:r>
          </a:p>
        </p:txBody>
      </p:sp>
      <p:sp>
        <p:nvSpPr>
          <p:cNvPr id="11" name="Content Placeholder 2">
            <a:extLst>
              <a:ext uri="{FF2B5EF4-FFF2-40B4-BE49-F238E27FC236}">
                <a16:creationId xmlns:a16="http://schemas.microsoft.com/office/drawing/2014/main" id="{8F678121-D29C-4B95-86BD-17C020A8C5B5}"/>
              </a:ext>
            </a:extLst>
          </p:cNvPr>
          <p:cNvSpPr>
            <a:spLocks noGrp="1"/>
          </p:cNvSpPr>
          <p:nvPr>
            <p:ph idx="16"/>
          </p:nvPr>
        </p:nvSpPr>
        <p:spPr>
          <a:xfrm>
            <a:off x="8884865" y="1464816"/>
            <a:ext cx="2417874" cy="1445681"/>
          </a:xfrm>
        </p:spPr>
        <p:txBody>
          <a:bodyPr/>
          <a:lstStyle/>
          <a:p>
            <a:pPr lvl="0"/>
            <a:r>
              <a:rPr lang="en-US"/>
              <a:t>Click to edit Master text styles</a:t>
            </a:r>
          </a:p>
        </p:txBody>
      </p:sp>
    </p:spTree>
    <p:extLst>
      <p:ext uri="{BB962C8B-B14F-4D97-AF65-F5344CB8AC3E}">
        <p14:creationId xmlns:p14="http://schemas.microsoft.com/office/powerpoint/2010/main" val="2254181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5F30A8B-CB02-43D2-8775-5F6D9A757A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8" name="Content Placeholder 2">
            <a:extLst>
              <a:ext uri="{FF2B5EF4-FFF2-40B4-BE49-F238E27FC236}">
                <a16:creationId xmlns:a16="http://schemas.microsoft.com/office/drawing/2014/main" id="{7F6A9824-761D-413C-A4C3-580499895FAC}"/>
              </a:ext>
            </a:extLst>
          </p:cNvPr>
          <p:cNvSpPr>
            <a:spLocks noGrp="1"/>
          </p:cNvSpPr>
          <p:nvPr>
            <p:ph idx="13"/>
          </p:nvPr>
        </p:nvSpPr>
        <p:spPr>
          <a:xfrm>
            <a:off x="889262" y="3132438"/>
            <a:ext cx="5062796" cy="2666384"/>
          </a:xfrm>
        </p:spPr>
        <p:txBody>
          <a:bodyPr/>
          <a:lstStyle/>
          <a:p>
            <a:pPr lvl="0"/>
            <a:r>
              <a:rPr lang="en-US"/>
              <a:t>Click to edit Master text styles</a:t>
            </a:r>
          </a:p>
        </p:txBody>
      </p:sp>
      <p:sp>
        <p:nvSpPr>
          <p:cNvPr id="9" name="Content Placeholder 2">
            <a:extLst>
              <a:ext uri="{FF2B5EF4-FFF2-40B4-BE49-F238E27FC236}">
                <a16:creationId xmlns:a16="http://schemas.microsoft.com/office/drawing/2014/main" id="{DDF72C8C-83B0-4A3D-A864-E12A4BDEA9D7}"/>
              </a:ext>
            </a:extLst>
          </p:cNvPr>
          <p:cNvSpPr>
            <a:spLocks noGrp="1"/>
          </p:cNvSpPr>
          <p:nvPr>
            <p:ph idx="14"/>
          </p:nvPr>
        </p:nvSpPr>
        <p:spPr>
          <a:xfrm>
            <a:off x="889262" y="1464816"/>
            <a:ext cx="5062796" cy="1445681"/>
          </a:xfrm>
        </p:spPr>
        <p:txBody>
          <a:bodyPr/>
          <a:lstStyle/>
          <a:p>
            <a:pPr lvl="0"/>
            <a:r>
              <a:rPr lang="en-US"/>
              <a:t>Click to edit Master text styles</a:t>
            </a:r>
          </a:p>
        </p:txBody>
      </p:sp>
      <p:sp>
        <p:nvSpPr>
          <p:cNvPr id="10" name="Content Placeholder 2">
            <a:extLst>
              <a:ext uri="{FF2B5EF4-FFF2-40B4-BE49-F238E27FC236}">
                <a16:creationId xmlns:a16="http://schemas.microsoft.com/office/drawing/2014/main" id="{8BCFE490-330C-4888-9475-CFBCDBD4FF3F}"/>
              </a:ext>
            </a:extLst>
          </p:cNvPr>
          <p:cNvSpPr>
            <a:spLocks noGrp="1"/>
          </p:cNvSpPr>
          <p:nvPr>
            <p:ph idx="15"/>
          </p:nvPr>
        </p:nvSpPr>
        <p:spPr>
          <a:xfrm>
            <a:off x="6239943" y="3132438"/>
            <a:ext cx="5062796" cy="2666384"/>
          </a:xfrm>
        </p:spPr>
        <p:txBody>
          <a:bodyPr/>
          <a:lstStyle/>
          <a:p>
            <a:pPr lvl="0"/>
            <a:r>
              <a:rPr lang="en-US"/>
              <a:t>Click to edit Master text styles</a:t>
            </a:r>
          </a:p>
        </p:txBody>
      </p:sp>
      <p:sp>
        <p:nvSpPr>
          <p:cNvPr id="11" name="Content Placeholder 2">
            <a:extLst>
              <a:ext uri="{FF2B5EF4-FFF2-40B4-BE49-F238E27FC236}">
                <a16:creationId xmlns:a16="http://schemas.microsoft.com/office/drawing/2014/main" id="{8F678121-D29C-4B95-86BD-17C020A8C5B5}"/>
              </a:ext>
            </a:extLst>
          </p:cNvPr>
          <p:cNvSpPr>
            <a:spLocks noGrp="1"/>
          </p:cNvSpPr>
          <p:nvPr>
            <p:ph idx="16"/>
          </p:nvPr>
        </p:nvSpPr>
        <p:spPr>
          <a:xfrm>
            <a:off x="6239943" y="1464816"/>
            <a:ext cx="5062796" cy="1445681"/>
          </a:xfrm>
        </p:spPr>
        <p:txBody>
          <a:bodyPr/>
          <a:lstStyle/>
          <a:p>
            <a:pPr lvl="0"/>
            <a:r>
              <a:rPr lang="en-US"/>
              <a:t>Click to edit Master text styles</a:t>
            </a:r>
          </a:p>
        </p:txBody>
      </p:sp>
    </p:spTree>
    <p:extLst>
      <p:ext uri="{BB962C8B-B14F-4D97-AF65-F5344CB8AC3E}">
        <p14:creationId xmlns:p14="http://schemas.microsoft.com/office/powerpoint/2010/main" val="709182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0B11C-8C59-4B28-BFE9-9758585D391E}"/>
              </a:ext>
            </a:extLst>
          </p:cNvPr>
          <p:cNvSpPr>
            <a:spLocks noGrp="1"/>
          </p:cNvSpPr>
          <p:nvPr>
            <p:ph idx="1"/>
          </p:nvPr>
        </p:nvSpPr>
        <p:spPr>
          <a:xfrm>
            <a:off x="5002306" y="2025649"/>
            <a:ext cx="6737974" cy="3790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84173416-48A0-4091-950F-E113686D8159}"/>
              </a:ext>
            </a:extLst>
          </p:cNvPr>
          <p:cNvSpPr>
            <a:spLocks noGrp="1"/>
          </p:cNvSpPr>
          <p:nvPr>
            <p:ph type="pic" sz="quarter" idx="10"/>
          </p:nvPr>
        </p:nvSpPr>
        <p:spPr>
          <a:xfrm>
            <a:off x="0" y="1586751"/>
            <a:ext cx="4521896" cy="5271249"/>
          </a:xfrm>
        </p:spPr>
        <p:txBody>
          <a:bodyPr/>
          <a:lstStyle/>
          <a:p>
            <a:r>
              <a:rPr lang="en-US"/>
              <a:t>Click icon to add picture</a:t>
            </a:r>
          </a:p>
        </p:txBody>
      </p:sp>
      <p:sp>
        <p:nvSpPr>
          <p:cNvPr id="12" name="Rectangle 11">
            <a:extLst>
              <a:ext uri="{FF2B5EF4-FFF2-40B4-BE49-F238E27FC236}">
                <a16:creationId xmlns:a16="http://schemas.microsoft.com/office/drawing/2014/main" id="{74046A04-F158-41CA-A275-4EC2100E5B63}"/>
              </a:ext>
            </a:extLst>
          </p:cNvPr>
          <p:cNvSpPr/>
          <p:nvPr/>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6" name="Picture 5" descr="Shape&#10;&#10;Description automatically generated with medium confidence">
            <a:extLst>
              <a:ext uri="{FF2B5EF4-FFF2-40B4-BE49-F238E27FC236}">
                <a16:creationId xmlns:a16="http://schemas.microsoft.com/office/drawing/2014/main" id="{FECA951B-3D64-46F4-A1B3-ADD6B7558F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1494957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4046A04-F158-41CA-A275-4EC2100E5B63}"/>
              </a:ext>
            </a:extLst>
          </p:cNvPr>
          <p:cNvSpPr/>
          <p:nvPr/>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6" name="Picture 5" descr="Shape&#10;&#10;Description automatically generated with medium confidence">
            <a:extLst>
              <a:ext uri="{FF2B5EF4-FFF2-40B4-BE49-F238E27FC236}">
                <a16:creationId xmlns:a16="http://schemas.microsoft.com/office/drawing/2014/main" id="{FECA951B-3D64-46F4-A1B3-ADD6B7558F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7" name="Content Placeholder 2">
            <a:extLst>
              <a:ext uri="{FF2B5EF4-FFF2-40B4-BE49-F238E27FC236}">
                <a16:creationId xmlns:a16="http://schemas.microsoft.com/office/drawing/2014/main" id="{84C1FE60-42BB-4439-A98E-82D8182F5F9F}"/>
              </a:ext>
            </a:extLst>
          </p:cNvPr>
          <p:cNvSpPr>
            <a:spLocks noGrp="1"/>
          </p:cNvSpPr>
          <p:nvPr>
            <p:ph idx="1"/>
          </p:nvPr>
        </p:nvSpPr>
        <p:spPr>
          <a:xfrm>
            <a:off x="753559" y="3357332"/>
            <a:ext cx="2417874" cy="2441489"/>
          </a:xfrm>
        </p:spPr>
        <p:txBody>
          <a:bodyPr/>
          <a:lstStyle/>
          <a:p>
            <a:pPr lvl="0"/>
            <a:r>
              <a:rPr lang="en-US"/>
              <a:t>Click to edit Master text styles</a:t>
            </a:r>
          </a:p>
        </p:txBody>
      </p:sp>
      <p:sp>
        <p:nvSpPr>
          <p:cNvPr id="8" name="Content Placeholder 2">
            <a:extLst>
              <a:ext uri="{FF2B5EF4-FFF2-40B4-BE49-F238E27FC236}">
                <a16:creationId xmlns:a16="http://schemas.microsoft.com/office/drawing/2014/main" id="{089C7B9D-8BCD-4472-A24E-A99C3A3F11FF}"/>
              </a:ext>
            </a:extLst>
          </p:cNvPr>
          <p:cNvSpPr>
            <a:spLocks noGrp="1"/>
          </p:cNvSpPr>
          <p:nvPr>
            <p:ph idx="10"/>
          </p:nvPr>
        </p:nvSpPr>
        <p:spPr>
          <a:xfrm>
            <a:off x="753559" y="1957642"/>
            <a:ext cx="2417874" cy="1203405"/>
          </a:xfrm>
        </p:spPr>
        <p:txBody>
          <a:bodyPr/>
          <a:lstStyle/>
          <a:p>
            <a:pPr lvl="0"/>
            <a:r>
              <a:rPr lang="en-US"/>
              <a:t>Click to edit Master text styles</a:t>
            </a:r>
          </a:p>
        </p:txBody>
      </p:sp>
      <p:sp>
        <p:nvSpPr>
          <p:cNvPr id="10" name="Content Placeholder 2">
            <a:extLst>
              <a:ext uri="{FF2B5EF4-FFF2-40B4-BE49-F238E27FC236}">
                <a16:creationId xmlns:a16="http://schemas.microsoft.com/office/drawing/2014/main" id="{F705587F-6EA2-4010-B83C-6A7755956420}"/>
              </a:ext>
            </a:extLst>
          </p:cNvPr>
          <p:cNvSpPr>
            <a:spLocks noGrp="1"/>
          </p:cNvSpPr>
          <p:nvPr>
            <p:ph idx="11"/>
          </p:nvPr>
        </p:nvSpPr>
        <p:spPr>
          <a:xfrm>
            <a:off x="3471605" y="3357332"/>
            <a:ext cx="2417874" cy="2441489"/>
          </a:xfrm>
        </p:spPr>
        <p:txBody>
          <a:bodyPr/>
          <a:lstStyle/>
          <a:p>
            <a:pPr lvl="0"/>
            <a:r>
              <a:rPr lang="en-US"/>
              <a:t>Click to edit Master text styles</a:t>
            </a:r>
          </a:p>
        </p:txBody>
      </p:sp>
      <p:sp>
        <p:nvSpPr>
          <p:cNvPr id="11" name="Content Placeholder 2">
            <a:extLst>
              <a:ext uri="{FF2B5EF4-FFF2-40B4-BE49-F238E27FC236}">
                <a16:creationId xmlns:a16="http://schemas.microsoft.com/office/drawing/2014/main" id="{737C0078-11EB-43AA-BE3A-82CB48099178}"/>
              </a:ext>
            </a:extLst>
          </p:cNvPr>
          <p:cNvSpPr>
            <a:spLocks noGrp="1"/>
          </p:cNvSpPr>
          <p:nvPr>
            <p:ph idx="12"/>
          </p:nvPr>
        </p:nvSpPr>
        <p:spPr>
          <a:xfrm>
            <a:off x="3471605" y="1957642"/>
            <a:ext cx="2417874" cy="1203405"/>
          </a:xfrm>
        </p:spPr>
        <p:txBody>
          <a:bodyPr/>
          <a:lstStyle/>
          <a:p>
            <a:pPr lvl="0"/>
            <a:r>
              <a:rPr lang="en-US"/>
              <a:t>Click to edit Master text styles</a:t>
            </a:r>
          </a:p>
        </p:txBody>
      </p:sp>
      <p:sp>
        <p:nvSpPr>
          <p:cNvPr id="14" name="Content Placeholder 2">
            <a:extLst>
              <a:ext uri="{FF2B5EF4-FFF2-40B4-BE49-F238E27FC236}">
                <a16:creationId xmlns:a16="http://schemas.microsoft.com/office/drawing/2014/main" id="{2865F872-EE06-4EC7-B162-425F3E1A99ED}"/>
              </a:ext>
            </a:extLst>
          </p:cNvPr>
          <p:cNvSpPr>
            <a:spLocks noGrp="1"/>
          </p:cNvSpPr>
          <p:nvPr>
            <p:ph idx="13"/>
          </p:nvPr>
        </p:nvSpPr>
        <p:spPr>
          <a:xfrm>
            <a:off x="6178235" y="3357332"/>
            <a:ext cx="2417874" cy="2441489"/>
          </a:xfrm>
        </p:spPr>
        <p:txBody>
          <a:bodyPr/>
          <a:lstStyle/>
          <a:p>
            <a:pPr lvl="0"/>
            <a:r>
              <a:rPr lang="en-US"/>
              <a:t>Click to edit Master text styles</a:t>
            </a:r>
          </a:p>
        </p:txBody>
      </p:sp>
      <p:sp>
        <p:nvSpPr>
          <p:cNvPr id="15" name="Content Placeholder 2">
            <a:extLst>
              <a:ext uri="{FF2B5EF4-FFF2-40B4-BE49-F238E27FC236}">
                <a16:creationId xmlns:a16="http://schemas.microsoft.com/office/drawing/2014/main" id="{8AAD29C4-DE8D-43DC-B2A9-46C13DA16424}"/>
              </a:ext>
            </a:extLst>
          </p:cNvPr>
          <p:cNvSpPr>
            <a:spLocks noGrp="1"/>
          </p:cNvSpPr>
          <p:nvPr>
            <p:ph idx="14"/>
          </p:nvPr>
        </p:nvSpPr>
        <p:spPr>
          <a:xfrm>
            <a:off x="6178235" y="1957642"/>
            <a:ext cx="2417874" cy="1203405"/>
          </a:xfrm>
        </p:spPr>
        <p:txBody>
          <a:bodyPr/>
          <a:lstStyle/>
          <a:p>
            <a:pPr lvl="0"/>
            <a:r>
              <a:rPr lang="en-US"/>
              <a:t>Click to edit Master text styles</a:t>
            </a:r>
          </a:p>
        </p:txBody>
      </p:sp>
      <p:sp>
        <p:nvSpPr>
          <p:cNvPr id="16" name="Content Placeholder 2">
            <a:extLst>
              <a:ext uri="{FF2B5EF4-FFF2-40B4-BE49-F238E27FC236}">
                <a16:creationId xmlns:a16="http://schemas.microsoft.com/office/drawing/2014/main" id="{BDADE35B-FEC6-48C7-B1AB-76E4C262068D}"/>
              </a:ext>
            </a:extLst>
          </p:cNvPr>
          <p:cNvSpPr>
            <a:spLocks noGrp="1"/>
          </p:cNvSpPr>
          <p:nvPr>
            <p:ph idx="15"/>
          </p:nvPr>
        </p:nvSpPr>
        <p:spPr>
          <a:xfrm>
            <a:off x="8884865" y="3357332"/>
            <a:ext cx="2417874" cy="2441489"/>
          </a:xfrm>
        </p:spPr>
        <p:txBody>
          <a:bodyPr/>
          <a:lstStyle/>
          <a:p>
            <a:pPr lvl="0"/>
            <a:r>
              <a:rPr lang="en-US"/>
              <a:t>Click to edit Master text styles</a:t>
            </a:r>
          </a:p>
        </p:txBody>
      </p:sp>
      <p:sp>
        <p:nvSpPr>
          <p:cNvPr id="17" name="Content Placeholder 2">
            <a:extLst>
              <a:ext uri="{FF2B5EF4-FFF2-40B4-BE49-F238E27FC236}">
                <a16:creationId xmlns:a16="http://schemas.microsoft.com/office/drawing/2014/main" id="{127DD6C8-0CE2-494D-929B-7CAC021464B1}"/>
              </a:ext>
            </a:extLst>
          </p:cNvPr>
          <p:cNvSpPr>
            <a:spLocks noGrp="1"/>
          </p:cNvSpPr>
          <p:nvPr>
            <p:ph idx="16"/>
          </p:nvPr>
        </p:nvSpPr>
        <p:spPr>
          <a:xfrm>
            <a:off x="8884865" y="1957642"/>
            <a:ext cx="2417874" cy="1203405"/>
          </a:xfrm>
        </p:spPr>
        <p:txBody>
          <a:bodyPr/>
          <a:lstStyle/>
          <a:p>
            <a:pPr lvl="0"/>
            <a:r>
              <a:rPr lang="en-US"/>
              <a:t>Click to edit Master text styles</a:t>
            </a:r>
          </a:p>
        </p:txBody>
      </p:sp>
    </p:spTree>
    <p:extLst>
      <p:ext uri="{BB962C8B-B14F-4D97-AF65-F5344CB8AC3E}">
        <p14:creationId xmlns:p14="http://schemas.microsoft.com/office/powerpoint/2010/main" val="107922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4046A04-F158-41CA-A275-4EC2100E5B63}"/>
              </a:ext>
            </a:extLst>
          </p:cNvPr>
          <p:cNvSpPr/>
          <p:nvPr/>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6" name="Picture 5" descr="Shape&#10;&#10;Description automatically generated with medium confidence">
            <a:extLst>
              <a:ext uri="{FF2B5EF4-FFF2-40B4-BE49-F238E27FC236}">
                <a16:creationId xmlns:a16="http://schemas.microsoft.com/office/drawing/2014/main" id="{FECA951B-3D64-46F4-A1B3-ADD6B7558F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18" name="Content Placeholder 2">
            <a:extLst>
              <a:ext uri="{FF2B5EF4-FFF2-40B4-BE49-F238E27FC236}">
                <a16:creationId xmlns:a16="http://schemas.microsoft.com/office/drawing/2014/main" id="{E061A2E9-5E80-45D9-83C5-13C7AEE6C918}"/>
              </a:ext>
            </a:extLst>
          </p:cNvPr>
          <p:cNvSpPr>
            <a:spLocks noGrp="1"/>
          </p:cNvSpPr>
          <p:nvPr>
            <p:ph idx="13"/>
          </p:nvPr>
        </p:nvSpPr>
        <p:spPr>
          <a:xfrm>
            <a:off x="889262" y="3523056"/>
            <a:ext cx="5062796" cy="2327329"/>
          </a:xfrm>
        </p:spPr>
        <p:txBody>
          <a:bodyPr/>
          <a:lstStyle/>
          <a:p>
            <a:pPr lvl="0"/>
            <a:r>
              <a:rPr lang="en-US"/>
              <a:t>Click to edit Master text styles</a:t>
            </a:r>
          </a:p>
        </p:txBody>
      </p:sp>
      <p:sp>
        <p:nvSpPr>
          <p:cNvPr id="19" name="Content Placeholder 2">
            <a:extLst>
              <a:ext uri="{FF2B5EF4-FFF2-40B4-BE49-F238E27FC236}">
                <a16:creationId xmlns:a16="http://schemas.microsoft.com/office/drawing/2014/main" id="{D8AD6C93-CD7A-43E1-8567-92435A76FAFB}"/>
              </a:ext>
            </a:extLst>
          </p:cNvPr>
          <p:cNvSpPr>
            <a:spLocks noGrp="1"/>
          </p:cNvSpPr>
          <p:nvPr>
            <p:ph idx="14"/>
          </p:nvPr>
        </p:nvSpPr>
        <p:spPr>
          <a:xfrm>
            <a:off x="889262" y="2032988"/>
            <a:ext cx="5062796" cy="1261849"/>
          </a:xfrm>
        </p:spPr>
        <p:txBody>
          <a:bodyPr/>
          <a:lstStyle/>
          <a:p>
            <a:pPr lvl="0"/>
            <a:r>
              <a:rPr lang="en-US"/>
              <a:t>Click to edit Master text styles</a:t>
            </a:r>
          </a:p>
        </p:txBody>
      </p:sp>
      <p:sp>
        <p:nvSpPr>
          <p:cNvPr id="20" name="Content Placeholder 2">
            <a:extLst>
              <a:ext uri="{FF2B5EF4-FFF2-40B4-BE49-F238E27FC236}">
                <a16:creationId xmlns:a16="http://schemas.microsoft.com/office/drawing/2014/main" id="{CDF6B368-E220-4EE7-A45C-5C653CD71E5F}"/>
              </a:ext>
            </a:extLst>
          </p:cNvPr>
          <p:cNvSpPr>
            <a:spLocks noGrp="1"/>
          </p:cNvSpPr>
          <p:nvPr>
            <p:ph idx="15"/>
          </p:nvPr>
        </p:nvSpPr>
        <p:spPr>
          <a:xfrm>
            <a:off x="6239943" y="3523056"/>
            <a:ext cx="5062796" cy="2327329"/>
          </a:xfrm>
        </p:spPr>
        <p:txBody>
          <a:bodyPr/>
          <a:lstStyle/>
          <a:p>
            <a:pPr lvl="0"/>
            <a:r>
              <a:rPr lang="en-US"/>
              <a:t>Click to edit Master text styles</a:t>
            </a:r>
          </a:p>
        </p:txBody>
      </p:sp>
      <p:sp>
        <p:nvSpPr>
          <p:cNvPr id="21" name="Content Placeholder 2">
            <a:extLst>
              <a:ext uri="{FF2B5EF4-FFF2-40B4-BE49-F238E27FC236}">
                <a16:creationId xmlns:a16="http://schemas.microsoft.com/office/drawing/2014/main" id="{2EB9ABAD-3FDE-4067-B800-A5BDAFF01E08}"/>
              </a:ext>
            </a:extLst>
          </p:cNvPr>
          <p:cNvSpPr>
            <a:spLocks noGrp="1"/>
          </p:cNvSpPr>
          <p:nvPr>
            <p:ph idx="16"/>
          </p:nvPr>
        </p:nvSpPr>
        <p:spPr>
          <a:xfrm>
            <a:off x="6239943" y="2032988"/>
            <a:ext cx="5062796" cy="1261849"/>
          </a:xfrm>
        </p:spPr>
        <p:txBody>
          <a:bodyPr/>
          <a:lstStyle/>
          <a:p>
            <a:pPr lvl="0"/>
            <a:r>
              <a:rPr lang="en-US"/>
              <a:t>Click to edit Master text styles</a:t>
            </a:r>
          </a:p>
        </p:txBody>
      </p:sp>
    </p:spTree>
    <p:extLst>
      <p:ext uri="{BB962C8B-B14F-4D97-AF65-F5344CB8AC3E}">
        <p14:creationId xmlns:p14="http://schemas.microsoft.com/office/powerpoint/2010/main" val="3008323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36C0C3-0A64-4F14-B8A4-428F97A485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54C522-F092-4437-BCC4-32ABDB3242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E509EC-364D-4642-B034-58E3CE1997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cs typeface="Segoe UI" panose="020B0502040204020203" pitchFamily="34" charset="0"/>
              </a:defRPr>
            </a:lvl1pPr>
          </a:lstStyle>
          <a:p>
            <a:fld id="{A8AFEBB4-561D-4E37-A81D-824F9B1C5F70}" type="datetimeFigureOut">
              <a:rPr lang="en-US" smtClean="0"/>
              <a:t>3/25/2024</a:t>
            </a:fld>
            <a:endParaRPr lang="en-US"/>
          </a:p>
        </p:txBody>
      </p:sp>
      <p:sp>
        <p:nvSpPr>
          <p:cNvPr id="5" name="Footer Placeholder 4">
            <a:extLst>
              <a:ext uri="{FF2B5EF4-FFF2-40B4-BE49-F238E27FC236}">
                <a16:creationId xmlns:a16="http://schemas.microsoft.com/office/drawing/2014/main" id="{6118E9B8-DE65-41CA-9372-E712C0B13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panose="020B0502040204020203" pitchFamily="34" charset="0"/>
                <a:cs typeface="Segoe UI" panose="020B0502040204020203" pitchFamily="34" charset="0"/>
              </a:defRPr>
            </a:lvl1pPr>
          </a:lstStyle>
          <a:p>
            <a:endParaRPr lang="en-US"/>
          </a:p>
        </p:txBody>
      </p:sp>
      <p:sp>
        <p:nvSpPr>
          <p:cNvPr id="6" name="Slide Number Placeholder 5">
            <a:extLst>
              <a:ext uri="{FF2B5EF4-FFF2-40B4-BE49-F238E27FC236}">
                <a16:creationId xmlns:a16="http://schemas.microsoft.com/office/drawing/2014/main" id="{8F1C2A1E-AAC3-4DA9-B584-76FF1E91A8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7F3D7C-9056-4B82-B670-6F8A48F47EDF}" type="slidenum">
              <a:rPr lang="en-US" smtClean="0"/>
              <a:t>‹#›</a:t>
            </a:fld>
            <a:endParaRPr lang="en-US"/>
          </a:p>
        </p:txBody>
      </p:sp>
    </p:spTree>
    <p:extLst>
      <p:ext uri="{BB962C8B-B14F-4D97-AF65-F5344CB8AC3E}">
        <p14:creationId xmlns:p14="http://schemas.microsoft.com/office/powerpoint/2010/main" val="38983044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914400" rtl="0" eaLnBrk="1" latinLnBrk="0" hangingPunct="1">
        <a:lnSpc>
          <a:spcPct val="90000"/>
        </a:lnSpc>
        <a:spcBef>
          <a:spcPct val="0"/>
        </a:spcBef>
        <a:buNone/>
        <a:defRPr sz="4400" b="1" kern="1200">
          <a:solidFill>
            <a:schemeClr val="accent2"/>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accent5"/>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hyperlink" Target="https://apps.nd.gov/itd/recmgmt/rm/stFrm/eforms/Doc/sfn00481.pdf" TargetMode="External"/><Relationship Id="rId2" Type="http://schemas.openxmlformats.org/officeDocument/2006/relationships/hyperlink" Target="https://www.hhs.nd.gov/healthcare/medicaid/provider/manuals-and-guidelines" TargetMode="Externa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hyperlink" Target="mailto:jasanders@nd.gov" TargetMode="Externa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chart" Target="../charts/chart3.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hyperlink" Target="mailto:hccpolicy@nd.gov" TargetMode="External"/><Relationship Id="rId2" Type="http://schemas.openxmlformats.org/officeDocument/2006/relationships/hyperlink" Target="mailto:ikarnopp@nd.gov" TargetMode="Externa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CD2B0-933F-A5D1-D47B-6D6B8EFC3B37}"/>
              </a:ext>
            </a:extLst>
          </p:cNvPr>
          <p:cNvSpPr>
            <a:spLocks noGrp="1"/>
          </p:cNvSpPr>
          <p:nvPr>
            <p:ph type="ctrTitle"/>
          </p:nvPr>
        </p:nvSpPr>
        <p:spPr/>
        <p:txBody>
          <a:bodyPr>
            <a:normAutofit/>
          </a:bodyPr>
          <a:lstStyle/>
          <a:p>
            <a:r>
              <a:rPr lang="en-US" sz="2400"/>
              <a:t>ND Medicaid Chiropractic Coverage Updates</a:t>
            </a:r>
          </a:p>
        </p:txBody>
      </p:sp>
      <p:sp>
        <p:nvSpPr>
          <p:cNvPr id="3" name="Subtitle 2">
            <a:extLst>
              <a:ext uri="{FF2B5EF4-FFF2-40B4-BE49-F238E27FC236}">
                <a16:creationId xmlns:a16="http://schemas.microsoft.com/office/drawing/2014/main" id="{DD57AF18-C588-C090-1C52-E56D00F6C3C5}"/>
              </a:ext>
            </a:extLst>
          </p:cNvPr>
          <p:cNvSpPr>
            <a:spLocks noGrp="1"/>
          </p:cNvSpPr>
          <p:nvPr>
            <p:ph type="subTitle" idx="1"/>
          </p:nvPr>
        </p:nvSpPr>
        <p:spPr>
          <a:xfrm>
            <a:off x="470936" y="6047335"/>
            <a:ext cx="7162763" cy="463803"/>
          </a:xfrm>
        </p:spPr>
        <p:txBody>
          <a:bodyPr>
            <a:normAutofit/>
          </a:bodyPr>
          <a:lstStyle/>
          <a:p>
            <a:r>
              <a:rPr lang="en-US" sz="1800">
                <a:solidFill>
                  <a:schemeClr val="tx2"/>
                </a:solidFill>
              </a:rPr>
              <a:t>March 21, 2024</a:t>
            </a:r>
          </a:p>
        </p:txBody>
      </p:sp>
      <p:pic>
        <p:nvPicPr>
          <p:cNvPr id="13" name="Picture Placeholder 12" descr="Chiropractor treating patient's leg">
            <a:extLst>
              <a:ext uri="{FF2B5EF4-FFF2-40B4-BE49-F238E27FC236}">
                <a16:creationId xmlns:a16="http://schemas.microsoft.com/office/drawing/2014/main" id="{FFDA6F3C-E79A-4A8B-C0AF-4C641CA0CC3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9224" b="19224"/>
          <a:stretch>
            <a:fillRect/>
          </a:stretch>
        </p:blipFill>
        <p:spPr/>
      </p:pic>
    </p:spTree>
    <p:extLst>
      <p:ext uri="{BB962C8B-B14F-4D97-AF65-F5344CB8AC3E}">
        <p14:creationId xmlns:p14="http://schemas.microsoft.com/office/powerpoint/2010/main" val="2916288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070F35-925D-141C-960B-FB93B76EDE80}"/>
              </a:ext>
            </a:extLst>
          </p:cNvPr>
          <p:cNvSpPr>
            <a:spLocks noGrp="1"/>
          </p:cNvSpPr>
          <p:nvPr>
            <p:ph type="title"/>
          </p:nvPr>
        </p:nvSpPr>
        <p:spPr/>
        <p:txBody>
          <a:bodyPr>
            <a:normAutofit fontScale="90000"/>
          </a:bodyPr>
          <a:lstStyle/>
          <a:p>
            <a:r>
              <a:rPr lang="en-US"/>
              <a:t>Overview of Covered Chiropractic Services </a:t>
            </a:r>
          </a:p>
        </p:txBody>
      </p:sp>
      <p:graphicFrame>
        <p:nvGraphicFramePr>
          <p:cNvPr id="7" name="Content Placeholder 6">
            <a:extLst>
              <a:ext uri="{FF2B5EF4-FFF2-40B4-BE49-F238E27FC236}">
                <a16:creationId xmlns:a16="http://schemas.microsoft.com/office/drawing/2014/main" id="{1E9474EC-18FE-4119-6DD3-97F2B3CBDF88}"/>
              </a:ext>
            </a:extLst>
          </p:cNvPr>
          <p:cNvGraphicFramePr>
            <a:graphicFrameLocks noGrp="1"/>
          </p:cNvGraphicFramePr>
          <p:nvPr>
            <p:ph idx="1"/>
            <p:extLst>
              <p:ext uri="{D42A27DB-BD31-4B8C-83A1-F6EECF244321}">
                <p14:modId xmlns:p14="http://schemas.microsoft.com/office/powerpoint/2010/main" val="3383947399"/>
              </p:ext>
            </p:extLst>
          </p:nvPr>
        </p:nvGraphicFramePr>
        <p:xfrm>
          <a:off x="537279" y="2187018"/>
          <a:ext cx="10982275" cy="36767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descr="Pie Chart showing the number of claims denied and why.">
            <a:extLst>
              <a:ext uri="{FF2B5EF4-FFF2-40B4-BE49-F238E27FC236}">
                <a16:creationId xmlns:a16="http://schemas.microsoft.com/office/drawing/2014/main" id="{118F15E2-ED4C-8AFD-1805-A0B1A804B171}"/>
              </a:ext>
            </a:extLst>
          </p:cNvPr>
          <p:cNvGraphicFramePr>
            <a:graphicFrameLocks/>
          </p:cNvGraphicFramePr>
          <p:nvPr>
            <p:extLst>
              <p:ext uri="{D42A27DB-BD31-4B8C-83A1-F6EECF244321}">
                <p14:modId xmlns:p14="http://schemas.microsoft.com/office/powerpoint/2010/main" val="806268843"/>
              </p:ext>
            </p:extLst>
          </p:nvPr>
        </p:nvGraphicFramePr>
        <p:xfrm>
          <a:off x="0" y="1593130"/>
          <a:ext cx="12192000" cy="427060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41972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AA2045-A43F-41A4-B2E2-08E05E894EB1}"/>
              </a:ext>
            </a:extLst>
          </p:cNvPr>
          <p:cNvSpPr>
            <a:spLocks noGrp="1"/>
          </p:cNvSpPr>
          <p:nvPr>
            <p:ph type="title" idx="4294967295"/>
          </p:nvPr>
        </p:nvSpPr>
        <p:spPr>
          <a:xfrm>
            <a:off x="1129759" y="2449512"/>
            <a:ext cx="8614533" cy="2412199"/>
          </a:xfrm>
        </p:spPr>
        <p:txBody>
          <a:bodyPr>
            <a:normAutofit fontScale="90000"/>
          </a:bodyPr>
          <a:lstStyle/>
          <a:p>
            <a:r>
              <a:rPr lang="en-US" sz="8000">
                <a:solidFill>
                  <a:schemeClr val="bg1"/>
                </a:solidFill>
              </a:rPr>
              <a:t>ICD-10-CM Code Requirement Changes</a:t>
            </a:r>
          </a:p>
        </p:txBody>
      </p:sp>
    </p:spTree>
    <p:extLst>
      <p:ext uri="{BB962C8B-B14F-4D97-AF65-F5344CB8AC3E}">
        <p14:creationId xmlns:p14="http://schemas.microsoft.com/office/powerpoint/2010/main" val="1968059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F3EAF1-3B45-5DF4-06F8-CCF0E5C1A854}"/>
              </a:ext>
            </a:extLst>
          </p:cNvPr>
          <p:cNvSpPr>
            <a:spLocks noGrp="1"/>
          </p:cNvSpPr>
          <p:nvPr>
            <p:ph idx="1"/>
          </p:nvPr>
        </p:nvSpPr>
        <p:spPr>
          <a:xfrm>
            <a:off x="451720" y="1656784"/>
            <a:ext cx="11288560" cy="4682478"/>
          </a:xfrm>
        </p:spPr>
        <p:txBody>
          <a:bodyPr>
            <a:normAutofit/>
          </a:bodyPr>
          <a:lstStyle/>
          <a:p>
            <a:r>
              <a:rPr lang="en-US" b="1"/>
              <a:t>Previous Policy </a:t>
            </a:r>
            <a:r>
              <a:rPr lang="en-US"/>
              <a:t>(prior to January 2024): </a:t>
            </a:r>
          </a:p>
          <a:p>
            <a:pPr lvl="1"/>
            <a:r>
              <a:rPr lang="en-US" b="1"/>
              <a:t>Required the primary diagnosis code to be one of the following 	</a:t>
            </a:r>
          </a:p>
          <a:p>
            <a:pPr lvl="2"/>
            <a:r>
              <a:rPr lang="en-US"/>
              <a:t>M99.00 Segmental and somatic dysfunction of head region</a:t>
            </a:r>
          </a:p>
          <a:p>
            <a:pPr lvl="2"/>
            <a:r>
              <a:rPr lang="en-US"/>
              <a:t>M99.01 Segmental and somatic dysfunction of cervical region</a:t>
            </a:r>
          </a:p>
          <a:p>
            <a:pPr lvl="2"/>
            <a:r>
              <a:rPr lang="en-US"/>
              <a:t>M99.02 Segmental and somatic dysfunction of thoracic region</a:t>
            </a:r>
          </a:p>
          <a:p>
            <a:pPr lvl="2"/>
            <a:r>
              <a:rPr lang="en-US"/>
              <a:t>M99.03 Segmental and somatic dysfunction of lumbar region</a:t>
            </a:r>
          </a:p>
          <a:p>
            <a:pPr lvl="2"/>
            <a:r>
              <a:rPr lang="en-US"/>
              <a:t>M99.04 Segmental and somatic dysfunction of sacral region</a:t>
            </a:r>
          </a:p>
          <a:p>
            <a:pPr lvl="2"/>
            <a:r>
              <a:rPr lang="en-US"/>
              <a:t>M99.05 Segmental and somatic dysfunction of pelvic region</a:t>
            </a:r>
          </a:p>
          <a:p>
            <a:pPr lvl="2"/>
            <a:endParaRPr lang="en-US"/>
          </a:p>
          <a:p>
            <a:pPr lvl="1">
              <a:lnSpc>
                <a:spcPct val="110000"/>
              </a:lnSpc>
            </a:pPr>
            <a:r>
              <a:rPr lang="en-US" b="1"/>
              <a:t>Required the secondary diagnoses be one of the pre-defined associated neuromusculoskeletal condition codes listed in the Coding Guideline </a:t>
            </a:r>
          </a:p>
          <a:p>
            <a:endParaRPr lang="en-US"/>
          </a:p>
        </p:txBody>
      </p:sp>
      <p:sp>
        <p:nvSpPr>
          <p:cNvPr id="3" name="Title 2">
            <a:extLst>
              <a:ext uri="{FF2B5EF4-FFF2-40B4-BE49-F238E27FC236}">
                <a16:creationId xmlns:a16="http://schemas.microsoft.com/office/drawing/2014/main" id="{6E8A3DA2-DF19-3EE8-D03D-B87E3F3CB496}"/>
              </a:ext>
            </a:extLst>
          </p:cNvPr>
          <p:cNvSpPr>
            <a:spLocks noGrp="1"/>
          </p:cNvSpPr>
          <p:nvPr>
            <p:ph type="title"/>
          </p:nvPr>
        </p:nvSpPr>
        <p:spPr/>
        <p:txBody>
          <a:bodyPr>
            <a:normAutofit fontScale="90000"/>
          </a:bodyPr>
          <a:lstStyle/>
          <a:p>
            <a:r>
              <a:rPr lang="en-US"/>
              <a:t>ICD-10-CM Code Requirement Changes</a:t>
            </a:r>
          </a:p>
        </p:txBody>
      </p:sp>
    </p:spTree>
    <p:extLst>
      <p:ext uri="{BB962C8B-B14F-4D97-AF65-F5344CB8AC3E}">
        <p14:creationId xmlns:p14="http://schemas.microsoft.com/office/powerpoint/2010/main" val="2334404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9760C3-E9CC-B015-BB08-D23FB0D172F4}"/>
              </a:ext>
            </a:extLst>
          </p:cNvPr>
          <p:cNvSpPr>
            <a:spLocks noGrp="1"/>
          </p:cNvSpPr>
          <p:nvPr>
            <p:ph idx="1"/>
          </p:nvPr>
        </p:nvSpPr>
        <p:spPr/>
        <p:txBody>
          <a:bodyPr/>
          <a:lstStyle/>
          <a:p>
            <a:r>
              <a:rPr lang="en-US" b="1"/>
              <a:t>New Policy Effective January 1, 2024</a:t>
            </a:r>
          </a:p>
          <a:p>
            <a:pPr lvl="1">
              <a:lnSpc>
                <a:spcPct val="100000"/>
              </a:lnSpc>
            </a:pPr>
            <a:r>
              <a:rPr lang="en-US" b="1"/>
              <a:t>The level of segmental and somatic dysfunction must be specified and </a:t>
            </a:r>
            <a:r>
              <a:rPr lang="en-US" b="1" u="sng"/>
              <a:t>must be listed as the primary diagnosis</a:t>
            </a:r>
            <a:r>
              <a:rPr lang="en-US" b="1"/>
              <a:t>	</a:t>
            </a:r>
            <a:endParaRPr lang="en-US"/>
          </a:p>
          <a:p>
            <a:pPr lvl="2"/>
            <a:r>
              <a:rPr lang="en-US"/>
              <a:t>M99.00 Segmental and somatic dysfunction of head region</a:t>
            </a:r>
          </a:p>
          <a:p>
            <a:pPr lvl="2"/>
            <a:r>
              <a:rPr lang="en-US"/>
              <a:t>M99.01 Segmental and somatic dysfunction of cervical region</a:t>
            </a:r>
          </a:p>
          <a:p>
            <a:pPr lvl="2"/>
            <a:r>
              <a:rPr lang="en-US"/>
              <a:t>M99.02 Segmental and somatic dysfunction of thoracic region</a:t>
            </a:r>
          </a:p>
          <a:p>
            <a:pPr lvl="2"/>
            <a:r>
              <a:rPr lang="en-US"/>
              <a:t>M99.03 Segmental and somatic dysfunction of lumbar region</a:t>
            </a:r>
          </a:p>
          <a:p>
            <a:pPr lvl="2"/>
            <a:r>
              <a:rPr lang="en-US"/>
              <a:t>M99.04 Segmental and somatic dysfunction of sacral region</a:t>
            </a:r>
          </a:p>
          <a:p>
            <a:pPr lvl="2"/>
            <a:r>
              <a:rPr lang="en-US"/>
              <a:t>M99.05 Segmental and somatic dysfunction of pelvic region</a:t>
            </a:r>
          </a:p>
          <a:p>
            <a:pPr lvl="2"/>
            <a:endParaRPr lang="en-US" b="1"/>
          </a:p>
        </p:txBody>
      </p:sp>
      <p:sp>
        <p:nvSpPr>
          <p:cNvPr id="3" name="Title 2">
            <a:extLst>
              <a:ext uri="{FF2B5EF4-FFF2-40B4-BE49-F238E27FC236}">
                <a16:creationId xmlns:a16="http://schemas.microsoft.com/office/drawing/2014/main" id="{0D7B3400-03F4-BCED-53B1-E05E59D733A1}"/>
              </a:ext>
            </a:extLst>
          </p:cNvPr>
          <p:cNvSpPr>
            <a:spLocks noGrp="1"/>
          </p:cNvSpPr>
          <p:nvPr>
            <p:ph type="title"/>
          </p:nvPr>
        </p:nvSpPr>
        <p:spPr/>
        <p:txBody>
          <a:bodyPr>
            <a:normAutofit fontScale="90000"/>
          </a:bodyPr>
          <a:lstStyle/>
          <a:p>
            <a:r>
              <a:rPr lang="en-US"/>
              <a:t>ICD-10-CM Code Requirement Changes </a:t>
            </a:r>
          </a:p>
        </p:txBody>
      </p:sp>
    </p:spTree>
    <p:extLst>
      <p:ext uri="{BB962C8B-B14F-4D97-AF65-F5344CB8AC3E}">
        <p14:creationId xmlns:p14="http://schemas.microsoft.com/office/powerpoint/2010/main" val="657073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E0BC05-D684-1DCF-824E-5EB48C96391B}"/>
              </a:ext>
            </a:extLst>
          </p:cNvPr>
          <p:cNvSpPr>
            <a:spLocks noGrp="1"/>
          </p:cNvSpPr>
          <p:nvPr>
            <p:ph idx="1"/>
          </p:nvPr>
        </p:nvSpPr>
        <p:spPr/>
        <p:txBody>
          <a:bodyPr>
            <a:normAutofit/>
          </a:bodyPr>
          <a:lstStyle/>
          <a:p>
            <a:pPr lvl="1">
              <a:lnSpc>
                <a:spcPct val="100000"/>
              </a:lnSpc>
            </a:pPr>
            <a:r>
              <a:rPr lang="en-US" b="1"/>
              <a:t>The associated neurological or musculoskeletal condition necessitating treatment </a:t>
            </a:r>
            <a:r>
              <a:rPr lang="en-US" b="1" u="sng"/>
              <a:t>must be listed as the secondary diagnosis</a:t>
            </a:r>
            <a:r>
              <a:rPr lang="en-US" b="1"/>
              <a:t>. </a:t>
            </a:r>
          </a:p>
          <a:p>
            <a:pPr lvl="2">
              <a:lnSpc>
                <a:spcPct val="110000"/>
              </a:lnSpc>
            </a:pPr>
            <a:r>
              <a:rPr lang="en-US"/>
              <a:t>The pre-defined list of allowed secondary diagnoses has been removed, allowing enrolled chiropractors to choose the secondary diagnosis that aligns with the patient's symptoms or condition.  </a:t>
            </a:r>
          </a:p>
          <a:p>
            <a:pPr lvl="2">
              <a:lnSpc>
                <a:spcPct val="100000"/>
              </a:lnSpc>
            </a:pPr>
            <a:r>
              <a:rPr lang="en-US"/>
              <a:t>The claim should list a segmental and somatic dysfunction and associated neurological or musculoskeletal condition or symptom for each of the vertebral sections adjusted.</a:t>
            </a:r>
          </a:p>
          <a:p>
            <a:pPr lvl="2">
              <a:lnSpc>
                <a:spcPct val="100000"/>
              </a:lnSpc>
            </a:pPr>
            <a:r>
              <a:rPr lang="en-US"/>
              <a:t>If you are performing chiropractic manipulations of 3-4 areas, ND Medicaid would expect to see 3 diagnoses for segmental/somatic dysfunction and 3 diagnoses for associated symptoms and conditions. </a:t>
            </a:r>
          </a:p>
          <a:p>
            <a:pPr lvl="3">
              <a:lnSpc>
                <a:spcPct val="100000"/>
              </a:lnSpc>
            </a:pPr>
            <a:endParaRPr lang="en-US"/>
          </a:p>
          <a:p>
            <a:pPr lvl="3">
              <a:lnSpc>
                <a:spcPct val="100000"/>
              </a:lnSpc>
            </a:pPr>
            <a:endParaRPr lang="en-US"/>
          </a:p>
          <a:p>
            <a:pPr marL="1371600" lvl="3" indent="0">
              <a:lnSpc>
                <a:spcPct val="100000"/>
              </a:lnSpc>
              <a:buNone/>
            </a:pPr>
            <a:endParaRPr lang="en-US"/>
          </a:p>
          <a:p>
            <a:pPr lvl="2">
              <a:lnSpc>
                <a:spcPct val="100000"/>
              </a:lnSpc>
            </a:pPr>
            <a:endParaRPr lang="en-US"/>
          </a:p>
          <a:p>
            <a:pPr marL="914400" lvl="2" indent="0">
              <a:lnSpc>
                <a:spcPct val="100000"/>
              </a:lnSpc>
              <a:buNone/>
            </a:pPr>
            <a:endParaRPr lang="en-US"/>
          </a:p>
          <a:p>
            <a:pPr lvl="2">
              <a:lnSpc>
                <a:spcPct val="100000"/>
              </a:lnSpc>
            </a:pPr>
            <a:endParaRPr lang="en-US"/>
          </a:p>
          <a:p>
            <a:pPr lvl="2">
              <a:lnSpc>
                <a:spcPct val="100000"/>
              </a:lnSpc>
            </a:pPr>
            <a:endParaRPr lang="en-US"/>
          </a:p>
          <a:p>
            <a:pPr marL="914400" lvl="2" indent="0">
              <a:lnSpc>
                <a:spcPct val="100000"/>
              </a:lnSpc>
              <a:buNone/>
            </a:pPr>
            <a:endParaRPr lang="en-US"/>
          </a:p>
        </p:txBody>
      </p:sp>
      <p:sp>
        <p:nvSpPr>
          <p:cNvPr id="3" name="Title 2">
            <a:extLst>
              <a:ext uri="{FF2B5EF4-FFF2-40B4-BE49-F238E27FC236}">
                <a16:creationId xmlns:a16="http://schemas.microsoft.com/office/drawing/2014/main" id="{F645DC76-F053-0EA7-A8A5-D59752FEFB0A}"/>
              </a:ext>
            </a:extLst>
          </p:cNvPr>
          <p:cNvSpPr>
            <a:spLocks noGrp="1"/>
          </p:cNvSpPr>
          <p:nvPr>
            <p:ph type="title"/>
          </p:nvPr>
        </p:nvSpPr>
        <p:spPr/>
        <p:txBody>
          <a:bodyPr>
            <a:normAutofit fontScale="90000"/>
          </a:bodyPr>
          <a:lstStyle/>
          <a:p>
            <a:r>
              <a:rPr lang="en-US"/>
              <a:t>ICD-10-CM Code Requirement Changes </a:t>
            </a:r>
          </a:p>
        </p:txBody>
      </p:sp>
    </p:spTree>
    <p:extLst>
      <p:ext uri="{BB962C8B-B14F-4D97-AF65-F5344CB8AC3E}">
        <p14:creationId xmlns:p14="http://schemas.microsoft.com/office/powerpoint/2010/main" val="1159552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B921F5-C54D-6485-2E60-A92EB8CBD8DF}"/>
              </a:ext>
            </a:extLst>
          </p:cNvPr>
          <p:cNvSpPr>
            <a:spLocks noGrp="1"/>
          </p:cNvSpPr>
          <p:nvPr>
            <p:ph idx="1"/>
          </p:nvPr>
        </p:nvSpPr>
        <p:spPr>
          <a:xfrm>
            <a:off x="451720" y="1629625"/>
            <a:ext cx="11288560" cy="4463358"/>
          </a:xfrm>
        </p:spPr>
        <p:txBody>
          <a:bodyPr>
            <a:normAutofit fontScale="92500" lnSpcReduction="20000"/>
          </a:bodyPr>
          <a:lstStyle/>
          <a:p>
            <a:pPr marL="0" indent="0">
              <a:buNone/>
            </a:pPr>
            <a:r>
              <a:rPr lang="en-US" b="1"/>
              <a:t>Example</a:t>
            </a:r>
          </a:p>
          <a:p>
            <a:pPr marL="0" indent="0">
              <a:buNone/>
            </a:pPr>
            <a:r>
              <a:rPr lang="en-US" sz="2000"/>
              <a:t>A patient comes in with a chief complaint of neck pain, lower back pain, and right-side sciatica.   After the exam, it was determined that the patient would benefit from spinal manipulations of all three areas.</a:t>
            </a:r>
          </a:p>
          <a:p>
            <a:pPr marL="0" indent="0">
              <a:buNone/>
            </a:pPr>
            <a:r>
              <a:rPr lang="en-US" sz="1600" b="1"/>
              <a:t>CPT® code selected </a:t>
            </a:r>
            <a:endParaRPr lang="en-US" sz="1600"/>
          </a:p>
          <a:p>
            <a:pPr marL="0" indent="0">
              <a:buNone/>
            </a:pPr>
            <a:r>
              <a:rPr lang="en-US" sz="1600"/>
              <a:t>98941 - Chiropractic manipulative treatment (CMT); spinal, 3-4 regions</a:t>
            </a:r>
          </a:p>
          <a:p>
            <a:pPr marL="0" indent="0">
              <a:buNone/>
            </a:pPr>
            <a:r>
              <a:rPr lang="en-US" sz="1600" b="1"/>
              <a:t>ICD-10-CM Codes Selected </a:t>
            </a:r>
          </a:p>
          <a:p>
            <a:pPr marL="457200" indent="-457200">
              <a:buFont typeface="+mj-lt"/>
              <a:buAutoNum type="arabicPeriod"/>
            </a:pPr>
            <a:r>
              <a:rPr lang="en-US" sz="1600"/>
              <a:t>M99.01 – Segmental and somatic dysfunction of the cervical region </a:t>
            </a:r>
          </a:p>
          <a:p>
            <a:pPr marL="457200" indent="-457200">
              <a:buFont typeface="+mj-lt"/>
              <a:buAutoNum type="arabicPeriod"/>
            </a:pPr>
            <a:r>
              <a:rPr lang="en-US" sz="1600"/>
              <a:t>M54.2 -   Neck pain (cervicalgia) </a:t>
            </a:r>
          </a:p>
          <a:p>
            <a:pPr marL="457200" indent="-457200">
              <a:buFont typeface="+mj-lt"/>
              <a:buAutoNum type="arabicPeriod"/>
            </a:pPr>
            <a:r>
              <a:rPr lang="en-US" sz="1600"/>
              <a:t>M99.03 - </a:t>
            </a:r>
            <a:r>
              <a:rPr lang="en-US" sz="1600" b="0" i="0" u="none" strike="noStrike" baseline="0">
                <a:solidFill>
                  <a:srgbClr val="000000"/>
                </a:solidFill>
                <a:latin typeface="Arial" panose="020B0604020202020204" pitchFamily="34" charset="0"/>
              </a:rPr>
              <a:t>Segmental and somatic dysfunction of lumbar region </a:t>
            </a:r>
            <a:r>
              <a:rPr lang="en-US" sz="1600"/>
              <a:t> </a:t>
            </a:r>
          </a:p>
          <a:p>
            <a:pPr marL="457200" indent="-457200">
              <a:buFont typeface="+mj-lt"/>
              <a:buAutoNum type="arabicPeriod"/>
            </a:pPr>
            <a:r>
              <a:rPr lang="en-US" sz="1600"/>
              <a:t>M54.50 – Low back pain, unspecified  </a:t>
            </a:r>
          </a:p>
          <a:p>
            <a:pPr marL="457200" indent="-457200">
              <a:buFont typeface="+mj-lt"/>
              <a:buAutoNum type="arabicPeriod"/>
            </a:pPr>
            <a:r>
              <a:rPr lang="en-US" sz="1600"/>
              <a:t>M99.04 - Segmental and somatic dysfunction of sacral region</a:t>
            </a:r>
          </a:p>
          <a:p>
            <a:pPr marL="457200" indent="-457200">
              <a:buFont typeface="+mj-lt"/>
              <a:buAutoNum type="arabicPeriod"/>
            </a:pPr>
            <a:r>
              <a:rPr lang="en-US" sz="1600"/>
              <a:t>M54.41 – Sciatica, right side </a:t>
            </a:r>
          </a:p>
          <a:p>
            <a:pPr>
              <a:lnSpc>
                <a:spcPct val="120000"/>
              </a:lnSpc>
            </a:pPr>
            <a:r>
              <a:rPr lang="en-US" sz="1600"/>
              <a:t>The diagnosis codes submitted on the claim should always match the diagnoses in the patient’s medical record. </a:t>
            </a:r>
          </a:p>
          <a:p>
            <a:pPr>
              <a:lnSpc>
                <a:spcPct val="120000"/>
              </a:lnSpc>
            </a:pPr>
            <a:r>
              <a:rPr lang="en-US" sz="1600"/>
              <a:t>All claims are subject to post-payment review by ND Medicaid. </a:t>
            </a:r>
          </a:p>
          <a:p>
            <a:pPr marL="0" indent="0">
              <a:buNone/>
            </a:pPr>
            <a:endParaRPr lang="en-US" sz="1600"/>
          </a:p>
          <a:p>
            <a:pPr marL="457200" indent="-457200">
              <a:buFont typeface="+mj-lt"/>
              <a:buAutoNum type="arabicPeriod"/>
            </a:pPr>
            <a:endParaRPr lang="en-US" sz="1600"/>
          </a:p>
          <a:p>
            <a:pPr marL="0" indent="0">
              <a:buNone/>
            </a:pPr>
            <a:endParaRPr lang="en-US" sz="1600"/>
          </a:p>
          <a:p>
            <a:pPr marL="457200" indent="-457200">
              <a:buFont typeface="+mj-lt"/>
              <a:buAutoNum type="arabicPeriod"/>
            </a:pPr>
            <a:endParaRPr lang="en-US" sz="2000"/>
          </a:p>
          <a:p>
            <a:pPr marL="0" indent="0">
              <a:buNone/>
            </a:pPr>
            <a:endParaRPr lang="en-US" sz="2000"/>
          </a:p>
          <a:p>
            <a:pPr marL="0" indent="0">
              <a:buNone/>
            </a:pPr>
            <a:endParaRPr lang="en-US" sz="2000"/>
          </a:p>
          <a:p>
            <a:endParaRPr lang="en-US" sz="2000" b="1"/>
          </a:p>
          <a:p>
            <a:pPr marL="0" indent="0">
              <a:buNone/>
            </a:pPr>
            <a:endParaRPr lang="en-US" sz="2000"/>
          </a:p>
        </p:txBody>
      </p:sp>
      <p:sp>
        <p:nvSpPr>
          <p:cNvPr id="3" name="Title 2">
            <a:extLst>
              <a:ext uri="{FF2B5EF4-FFF2-40B4-BE49-F238E27FC236}">
                <a16:creationId xmlns:a16="http://schemas.microsoft.com/office/drawing/2014/main" id="{7BDD78FE-D6F7-696D-39B1-48634896BD16}"/>
              </a:ext>
            </a:extLst>
          </p:cNvPr>
          <p:cNvSpPr>
            <a:spLocks noGrp="1"/>
          </p:cNvSpPr>
          <p:nvPr>
            <p:ph type="title"/>
          </p:nvPr>
        </p:nvSpPr>
        <p:spPr/>
        <p:txBody>
          <a:bodyPr>
            <a:normAutofit fontScale="90000"/>
          </a:bodyPr>
          <a:lstStyle/>
          <a:p>
            <a:r>
              <a:rPr kumimoji="0" lang="en-US" sz="4000" b="1" i="0" u="none" strike="noStrike" kern="1200" cap="none" spc="0" normalizeH="0" baseline="0" noProof="0">
                <a:ln>
                  <a:noFill/>
                </a:ln>
                <a:solidFill>
                  <a:srgbClr val="0E406A"/>
                </a:solidFill>
                <a:effectLst/>
                <a:uLnTx/>
                <a:uFillTx/>
                <a:latin typeface="Segoe UI" panose="020B0502040204020203" pitchFamily="34" charset="0"/>
                <a:ea typeface="+mj-ea"/>
                <a:cs typeface="Segoe UI" panose="020B0502040204020203" pitchFamily="34" charset="0"/>
              </a:rPr>
              <a:t>ICD-10-CM Code Requirement Changes </a:t>
            </a:r>
            <a:endParaRPr lang="en-US"/>
          </a:p>
        </p:txBody>
      </p:sp>
    </p:spTree>
    <p:extLst>
      <p:ext uri="{BB962C8B-B14F-4D97-AF65-F5344CB8AC3E}">
        <p14:creationId xmlns:p14="http://schemas.microsoft.com/office/powerpoint/2010/main" val="1389673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AA2045-A43F-41A4-B2E2-08E05E894EB1}"/>
              </a:ext>
            </a:extLst>
          </p:cNvPr>
          <p:cNvSpPr>
            <a:spLocks noGrp="1"/>
          </p:cNvSpPr>
          <p:nvPr>
            <p:ph type="title" idx="4294967295"/>
          </p:nvPr>
        </p:nvSpPr>
        <p:spPr>
          <a:xfrm>
            <a:off x="1129759" y="2449512"/>
            <a:ext cx="8614533" cy="1958975"/>
          </a:xfrm>
        </p:spPr>
        <p:txBody>
          <a:bodyPr>
            <a:normAutofit fontScale="90000"/>
          </a:bodyPr>
          <a:lstStyle/>
          <a:p>
            <a:r>
              <a:rPr lang="en-US" sz="8000">
                <a:solidFill>
                  <a:schemeClr val="bg1"/>
                </a:solidFill>
              </a:rPr>
              <a:t>Evaluation and Management Service Changes</a:t>
            </a:r>
          </a:p>
        </p:txBody>
      </p:sp>
    </p:spTree>
    <p:extLst>
      <p:ext uri="{BB962C8B-B14F-4D97-AF65-F5344CB8AC3E}">
        <p14:creationId xmlns:p14="http://schemas.microsoft.com/office/powerpoint/2010/main" val="1337952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AE961B-4E35-34FF-0CA0-3AD704FE2C69}"/>
              </a:ext>
            </a:extLst>
          </p:cNvPr>
          <p:cNvSpPr>
            <a:spLocks noGrp="1"/>
          </p:cNvSpPr>
          <p:nvPr>
            <p:ph idx="1"/>
          </p:nvPr>
        </p:nvSpPr>
        <p:spPr/>
        <p:txBody>
          <a:bodyPr>
            <a:normAutofit lnSpcReduction="10000"/>
          </a:bodyPr>
          <a:lstStyle/>
          <a:p>
            <a:r>
              <a:rPr lang="en-US" b="0" i="0">
                <a:solidFill>
                  <a:srgbClr val="000000"/>
                </a:solidFill>
                <a:effectLst/>
                <a:latin typeface="Open Sans" panose="020B0606030504020204" pitchFamily="34" charset="0"/>
              </a:rPr>
              <a:t>An evaluation and management (E/M) service is allowed on the same service date as a spinal manipulation only if it is </a:t>
            </a:r>
            <a:r>
              <a:rPr lang="en-US" b="1" i="0">
                <a:solidFill>
                  <a:srgbClr val="000000"/>
                </a:solidFill>
                <a:effectLst/>
                <a:latin typeface="Open Sans" panose="020B0606030504020204" pitchFamily="34" charset="0"/>
              </a:rPr>
              <a:t>significant and separately identifiable from the procedure performed</a:t>
            </a:r>
            <a:r>
              <a:rPr lang="en-US" b="0" i="0">
                <a:solidFill>
                  <a:srgbClr val="000000"/>
                </a:solidFill>
                <a:effectLst/>
                <a:latin typeface="Open Sans" panose="020B0606030504020204" pitchFamily="34" charset="0"/>
              </a:rPr>
              <a:t>.</a:t>
            </a:r>
          </a:p>
          <a:p>
            <a:pPr lvl="1">
              <a:lnSpc>
                <a:spcPct val="110000"/>
              </a:lnSpc>
            </a:pPr>
            <a:r>
              <a:rPr lang="en-US" b="0" i="0">
                <a:solidFill>
                  <a:srgbClr val="000000"/>
                </a:solidFill>
                <a:effectLst/>
                <a:latin typeface="Open Sans" panose="020B0606030504020204" pitchFamily="34" charset="0"/>
              </a:rPr>
              <a:t>Use modifier 25 to indicate that the patient’s condition required a significant, separately identifiable E/M service beyond the usual pre- and post-procedure care associated with the service performed.</a:t>
            </a:r>
          </a:p>
          <a:p>
            <a:pPr marL="914400" lvl="2" indent="0">
              <a:lnSpc>
                <a:spcPct val="110000"/>
              </a:lnSpc>
              <a:buNone/>
            </a:pPr>
            <a:endParaRPr lang="en-US" b="0" i="0">
              <a:solidFill>
                <a:srgbClr val="000000"/>
              </a:solidFill>
              <a:effectLst/>
              <a:latin typeface="Open Sans" panose="020B0606030504020204" pitchFamily="34" charset="0"/>
            </a:endParaRPr>
          </a:p>
          <a:p>
            <a:pPr lvl="1">
              <a:lnSpc>
                <a:spcPct val="100000"/>
              </a:lnSpc>
            </a:pPr>
            <a:r>
              <a:rPr lang="en-US" b="0" i="0">
                <a:solidFill>
                  <a:srgbClr val="000000"/>
                </a:solidFill>
                <a:effectLst/>
                <a:latin typeface="Open Sans" panose="020B0606030504020204" pitchFamily="34" charset="0"/>
              </a:rPr>
              <a:t>Do not use modifier 25 if the documentation shows that the work performed is consistent with that normally performed with the procedure.</a:t>
            </a:r>
            <a:endParaRPr lang="en-US"/>
          </a:p>
        </p:txBody>
      </p:sp>
      <p:sp>
        <p:nvSpPr>
          <p:cNvPr id="3" name="Title 2">
            <a:extLst>
              <a:ext uri="{FF2B5EF4-FFF2-40B4-BE49-F238E27FC236}">
                <a16:creationId xmlns:a16="http://schemas.microsoft.com/office/drawing/2014/main" id="{C1F377D1-85C8-FB6C-72CA-15AD33E93C34}"/>
              </a:ext>
            </a:extLst>
          </p:cNvPr>
          <p:cNvSpPr>
            <a:spLocks noGrp="1"/>
          </p:cNvSpPr>
          <p:nvPr>
            <p:ph type="title"/>
          </p:nvPr>
        </p:nvSpPr>
        <p:spPr/>
        <p:txBody>
          <a:bodyPr>
            <a:normAutofit fontScale="90000"/>
          </a:bodyPr>
          <a:lstStyle/>
          <a:p>
            <a:r>
              <a:rPr lang="en-US"/>
              <a:t>Evaluation and Management (E/M) Services </a:t>
            </a:r>
          </a:p>
        </p:txBody>
      </p:sp>
    </p:spTree>
    <p:extLst>
      <p:ext uri="{BB962C8B-B14F-4D97-AF65-F5344CB8AC3E}">
        <p14:creationId xmlns:p14="http://schemas.microsoft.com/office/powerpoint/2010/main" val="3682342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C1F1F7-D88E-8E3C-A63E-BC735BE7C31D}"/>
              </a:ext>
            </a:extLst>
          </p:cNvPr>
          <p:cNvSpPr>
            <a:spLocks noGrp="1"/>
          </p:cNvSpPr>
          <p:nvPr>
            <p:ph idx="1"/>
          </p:nvPr>
        </p:nvSpPr>
        <p:spPr/>
        <p:txBody>
          <a:bodyPr>
            <a:normAutofit fontScale="85000" lnSpcReduction="20000"/>
          </a:bodyPr>
          <a:lstStyle/>
          <a:p>
            <a:r>
              <a:rPr lang="en-US" sz="3000" b="1"/>
              <a:t>New Patient Visits </a:t>
            </a:r>
          </a:p>
          <a:p>
            <a:pPr lvl="1">
              <a:lnSpc>
                <a:spcPct val="100000"/>
              </a:lnSpc>
            </a:pPr>
            <a:r>
              <a:rPr lang="en-US" sz="2600"/>
              <a:t>ND Medicaid covers new patient visits (CPT® 99202-99203) once every three years if the member has not received any services from the treating chiropractor in the last three years. </a:t>
            </a:r>
          </a:p>
          <a:p>
            <a:pPr>
              <a:lnSpc>
                <a:spcPct val="100000"/>
              </a:lnSpc>
            </a:pPr>
            <a:r>
              <a:rPr lang="en-US" sz="3000" b="1"/>
              <a:t>Established Patient Visits </a:t>
            </a:r>
          </a:p>
          <a:p>
            <a:pPr lvl="1">
              <a:lnSpc>
                <a:spcPct val="100000"/>
              </a:lnSpc>
            </a:pPr>
            <a:r>
              <a:rPr lang="en-US" sz="2600"/>
              <a:t>Starting April 1, 2024, ND Medicaid will cover established patient visits (CPT® 99211-99213) </a:t>
            </a:r>
          </a:p>
          <a:p>
            <a:pPr lvl="2">
              <a:lnSpc>
                <a:spcPct val="100000"/>
              </a:lnSpc>
            </a:pPr>
            <a:r>
              <a:rPr lang="en-US" sz="2200"/>
              <a:t>There is a limit of five (5) Established E/M services per calendar year.   Additional visits will require an approved Service Authorization. </a:t>
            </a:r>
          </a:p>
          <a:p>
            <a:pPr lvl="2">
              <a:lnSpc>
                <a:spcPct val="100000"/>
              </a:lnSpc>
            </a:pPr>
            <a:r>
              <a:rPr lang="en-US" sz="2200"/>
              <a:t>For the most up-to-date code and documentation requirements, please refer to the most recent version of the AMA CPT® manual. </a:t>
            </a:r>
          </a:p>
          <a:p>
            <a:pPr marL="0" indent="0" algn="ctr">
              <a:lnSpc>
                <a:spcPct val="100000"/>
              </a:lnSpc>
              <a:buNone/>
            </a:pPr>
            <a:r>
              <a:rPr lang="en-US" sz="1700" b="1">
                <a:solidFill>
                  <a:srgbClr val="FF0000"/>
                </a:solidFill>
              </a:rPr>
              <a:t>Billing E/M services other than the codes listed above will be denied as a contractual obligation.  </a:t>
            </a:r>
            <a:r>
              <a:rPr lang="en-US"/>
              <a:t>	</a:t>
            </a:r>
          </a:p>
        </p:txBody>
      </p:sp>
      <p:sp>
        <p:nvSpPr>
          <p:cNvPr id="3" name="Title 2">
            <a:extLst>
              <a:ext uri="{FF2B5EF4-FFF2-40B4-BE49-F238E27FC236}">
                <a16:creationId xmlns:a16="http://schemas.microsoft.com/office/drawing/2014/main" id="{53404B93-0380-F382-56C7-8339222D0CDD}"/>
              </a:ext>
            </a:extLst>
          </p:cNvPr>
          <p:cNvSpPr>
            <a:spLocks noGrp="1"/>
          </p:cNvSpPr>
          <p:nvPr>
            <p:ph type="title"/>
          </p:nvPr>
        </p:nvSpPr>
        <p:spPr/>
        <p:txBody>
          <a:bodyPr>
            <a:normAutofit fontScale="90000"/>
          </a:bodyPr>
          <a:lstStyle/>
          <a:p>
            <a:r>
              <a:rPr lang="en-US"/>
              <a:t>Evaluation and Management (E/M) Services</a:t>
            </a:r>
          </a:p>
        </p:txBody>
      </p:sp>
    </p:spTree>
    <p:extLst>
      <p:ext uri="{BB962C8B-B14F-4D97-AF65-F5344CB8AC3E}">
        <p14:creationId xmlns:p14="http://schemas.microsoft.com/office/powerpoint/2010/main" val="2120085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030B29-E178-A677-7402-FFE7BC50144A}"/>
              </a:ext>
            </a:extLst>
          </p:cNvPr>
          <p:cNvSpPr>
            <a:spLocks noGrp="1"/>
          </p:cNvSpPr>
          <p:nvPr>
            <p:ph idx="1"/>
          </p:nvPr>
        </p:nvSpPr>
        <p:spPr/>
        <p:txBody>
          <a:bodyPr>
            <a:normAutofit fontScale="92500" lnSpcReduction="20000"/>
          </a:bodyPr>
          <a:lstStyle/>
          <a:p>
            <a:pPr marL="0" indent="0">
              <a:buNone/>
            </a:pPr>
            <a:r>
              <a:rPr lang="en-US" b="1"/>
              <a:t>Examples of situations where an established patient E/M would be appropriate to bill</a:t>
            </a:r>
          </a:p>
          <a:p>
            <a:r>
              <a:rPr lang="en-US"/>
              <a:t>A patient who is known to you for neck pain presents with a new onset of low back pain. You may need to glean some additional history, order X-rays, etc.  </a:t>
            </a:r>
          </a:p>
          <a:p>
            <a:r>
              <a:rPr lang="en-US"/>
              <a:t>A patient who is known to you for low back pain sustained an injury, and their pain is much more severe. You need to do a more extensive exam and perhaps order an X-ray.  </a:t>
            </a:r>
          </a:p>
          <a:p>
            <a:r>
              <a:rPr lang="en-US"/>
              <a:t>A member that has not been seen for a long time or has significant changes to their medical history that need to be taken into consideration before you move forward with an adjustment. </a:t>
            </a:r>
          </a:p>
        </p:txBody>
      </p:sp>
      <p:sp>
        <p:nvSpPr>
          <p:cNvPr id="3" name="Title 2">
            <a:extLst>
              <a:ext uri="{FF2B5EF4-FFF2-40B4-BE49-F238E27FC236}">
                <a16:creationId xmlns:a16="http://schemas.microsoft.com/office/drawing/2014/main" id="{FF78F553-B952-9DF9-313E-394B39F083BC}"/>
              </a:ext>
            </a:extLst>
          </p:cNvPr>
          <p:cNvSpPr>
            <a:spLocks noGrp="1"/>
          </p:cNvSpPr>
          <p:nvPr>
            <p:ph type="title"/>
          </p:nvPr>
        </p:nvSpPr>
        <p:spPr/>
        <p:txBody>
          <a:bodyPr>
            <a:normAutofit fontScale="90000"/>
          </a:bodyPr>
          <a:lstStyle/>
          <a:p>
            <a:r>
              <a:rPr lang="en-US"/>
              <a:t>Evaluation and Management (E/M) Services </a:t>
            </a:r>
          </a:p>
        </p:txBody>
      </p:sp>
    </p:spTree>
    <p:extLst>
      <p:ext uri="{BB962C8B-B14F-4D97-AF65-F5344CB8AC3E}">
        <p14:creationId xmlns:p14="http://schemas.microsoft.com/office/powerpoint/2010/main" val="848545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Close up of checklist">
            <a:extLst>
              <a:ext uri="{FF2B5EF4-FFF2-40B4-BE49-F238E27FC236}">
                <a16:creationId xmlns:a16="http://schemas.microsoft.com/office/drawing/2014/main" id="{7586DF89-1747-9A38-59F0-8996D62474FE}"/>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35175" r="35175"/>
          <a:stretch/>
        </p:blipFill>
        <p:spPr>
          <a:xfrm>
            <a:off x="0" y="-2"/>
            <a:ext cx="3047999" cy="6858002"/>
          </a:xfrm>
        </p:spPr>
      </p:pic>
      <p:sp>
        <p:nvSpPr>
          <p:cNvPr id="2" name="Title 1">
            <a:extLst>
              <a:ext uri="{FF2B5EF4-FFF2-40B4-BE49-F238E27FC236}">
                <a16:creationId xmlns:a16="http://schemas.microsoft.com/office/drawing/2014/main" id="{1836E49C-11A0-4C95-8A6E-FC7E9C57C105}"/>
              </a:ext>
            </a:extLst>
          </p:cNvPr>
          <p:cNvSpPr>
            <a:spLocks noGrp="1"/>
          </p:cNvSpPr>
          <p:nvPr>
            <p:ph type="title"/>
          </p:nvPr>
        </p:nvSpPr>
        <p:spPr>
          <a:xfrm>
            <a:off x="3720974" y="651280"/>
            <a:ext cx="7575099" cy="1477122"/>
          </a:xfrm>
        </p:spPr>
        <p:txBody>
          <a:bodyPr>
            <a:normAutofit/>
          </a:bodyPr>
          <a:lstStyle/>
          <a:p>
            <a:pPr algn="ctr"/>
            <a:r>
              <a:rPr lang="en-US" sz="4000"/>
              <a:t>Agenda</a:t>
            </a:r>
          </a:p>
        </p:txBody>
      </p:sp>
      <p:sp>
        <p:nvSpPr>
          <p:cNvPr id="3" name="Content Placeholder 2">
            <a:extLst>
              <a:ext uri="{FF2B5EF4-FFF2-40B4-BE49-F238E27FC236}">
                <a16:creationId xmlns:a16="http://schemas.microsoft.com/office/drawing/2014/main" id="{869C3FD2-AF88-4EF1-AFB7-5D31BD5AA0BF}"/>
              </a:ext>
            </a:extLst>
          </p:cNvPr>
          <p:cNvSpPr>
            <a:spLocks noGrp="1"/>
          </p:cNvSpPr>
          <p:nvPr>
            <p:ph idx="10"/>
          </p:nvPr>
        </p:nvSpPr>
        <p:spPr>
          <a:xfrm>
            <a:off x="3720974" y="2634557"/>
            <a:ext cx="7575099" cy="3198071"/>
          </a:xfrm>
        </p:spPr>
        <p:txBody>
          <a:bodyPr>
            <a:normAutofit/>
          </a:bodyPr>
          <a:lstStyle/>
          <a:p>
            <a:pPr>
              <a:lnSpc>
                <a:spcPct val="100000"/>
              </a:lnSpc>
            </a:pPr>
            <a:r>
              <a:rPr lang="en-US" sz="2400"/>
              <a:t>Overview of ND Medicaid Chiropractic Coverage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Change in ICD-10-CM diagnosis code requirements</a:t>
            </a:r>
          </a:p>
          <a:p>
            <a:pPr>
              <a:lnSpc>
                <a:spcPct val="100000"/>
              </a:lnSpc>
              <a:defRPr/>
            </a:pPr>
            <a:r>
              <a:rPr lang="en-US" sz="2400"/>
              <a:t>Evaluation and Management Services (E/M codes) </a:t>
            </a:r>
          </a:p>
          <a:p>
            <a:pPr>
              <a:lnSpc>
                <a:spcPct val="100000"/>
              </a:lnSpc>
            </a:pPr>
            <a:r>
              <a:rPr lang="en-US" sz="2400"/>
              <a:t>General Medicaid Eligibility </a:t>
            </a:r>
          </a:p>
          <a:p>
            <a:pPr>
              <a:lnSpc>
                <a:spcPct val="100000"/>
              </a:lnSpc>
            </a:pPr>
            <a:r>
              <a:rPr lang="en-US" sz="2400"/>
              <a:t>Member Eligibility Overview – Dual Eligible Members</a:t>
            </a:r>
          </a:p>
          <a:p>
            <a:pPr marL="0" indent="0">
              <a:buNone/>
            </a:pPr>
            <a:endParaRPr lang="en-US"/>
          </a:p>
        </p:txBody>
      </p:sp>
      <p:sp>
        <p:nvSpPr>
          <p:cNvPr id="6" name="Slide Number Placeholder 5">
            <a:extLst>
              <a:ext uri="{FF2B5EF4-FFF2-40B4-BE49-F238E27FC236}">
                <a16:creationId xmlns:a16="http://schemas.microsoft.com/office/drawing/2014/main" id="{88AB1A36-2D6E-4392-AAA4-996FFE03208D}"/>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60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AA2045-A43F-41A4-B2E2-08E05E894EB1}"/>
              </a:ext>
            </a:extLst>
          </p:cNvPr>
          <p:cNvSpPr>
            <a:spLocks noGrp="1"/>
          </p:cNvSpPr>
          <p:nvPr>
            <p:ph type="title" idx="4294967295"/>
          </p:nvPr>
        </p:nvSpPr>
        <p:spPr>
          <a:xfrm>
            <a:off x="1129759" y="2449512"/>
            <a:ext cx="8614533" cy="1958975"/>
          </a:xfrm>
        </p:spPr>
        <p:txBody>
          <a:bodyPr>
            <a:normAutofit fontScale="90000"/>
          </a:bodyPr>
          <a:lstStyle/>
          <a:p>
            <a:r>
              <a:rPr lang="en-US" sz="8000">
                <a:solidFill>
                  <a:schemeClr val="bg1"/>
                </a:solidFill>
              </a:rPr>
              <a:t>Service Authorization</a:t>
            </a:r>
          </a:p>
        </p:txBody>
      </p:sp>
    </p:spTree>
    <p:extLst>
      <p:ext uri="{BB962C8B-B14F-4D97-AF65-F5344CB8AC3E}">
        <p14:creationId xmlns:p14="http://schemas.microsoft.com/office/powerpoint/2010/main" val="753889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E15929-2346-1883-4059-A7DCAFC381F6}"/>
              </a:ext>
            </a:extLst>
          </p:cNvPr>
          <p:cNvSpPr>
            <a:spLocks noGrp="1"/>
          </p:cNvSpPr>
          <p:nvPr>
            <p:ph idx="1"/>
          </p:nvPr>
        </p:nvSpPr>
        <p:spPr/>
        <p:txBody>
          <a:bodyPr/>
          <a:lstStyle/>
          <a:p>
            <a:pPr marL="0" indent="0">
              <a:buNone/>
            </a:pPr>
            <a:r>
              <a:rPr lang="en-US"/>
              <a:t>An SFN 481 – SERVICE LIMITS SERVICE AUTHORIZATION REQUEST may be submitted to the department to request :</a:t>
            </a:r>
          </a:p>
          <a:p>
            <a:pPr marL="0" indent="0">
              <a:buNone/>
            </a:pPr>
            <a:endParaRPr lang="en-US"/>
          </a:p>
          <a:p>
            <a:r>
              <a:rPr lang="en-US"/>
              <a:t>Additional Chiropractic Manipulations (CMTs) after the limit of 20 has been met. </a:t>
            </a:r>
          </a:p>
          <a:p>
            <a:r>
              <a:rPr lang="en-US"/>
              <a:t>Additional Established Patient E/M Services after the five (5) visit limit has been met. </a:t>
            </a:r>
          </a:p>
        </p:txBody>
      </p:sp>
      <p:sp>
        <p:nvSpPr>
          <p:cNvPr id="3" name="Title 2">
            <a:extLst>
              <a:ext uri="{FF2B5EF4-FFF2-40B4-BE49-F238E27FC236}">
                <a16:creationId xmlns:a16="http://schemas.microsoft.com/office/drawing/2014/main" id="{9201C620-C61B-9BC5-AEB8-025E3276FBDA}"/>
              </a:ext>
            </a:extLst>
          </p:cNvPr>
          <p:cNvSpPr>
            <a:spLocks noGrp="1"/>
          </p:cNvSpPr>
          <p:nvPr>
            <p:ph type="title"/>
          </p:nvPr>
        </p:nvSpPr>
        <p:spPr/>
        <p:txBody>
          <a:bodyPr>
            <a:normAutofit fontScale="90000"/>
          </a:bodyPr>
          <a:lstStyle/>
          <a:p>
            <a:r>
              <a:rPr lang="en-US"/>
              <a:t>Service Authorization</a:t>
            </a:r>
          </a:p>
        </p:txBody>
      </p:sp>
    </p:spTree>
    <p:extLst>
      <p:ext uri="{BB962C8B-B14F-4D97-AF65-F5344CB8AC3E}">
        <p14:creationId xmlns:p14="http://schemas.microsoft.com/office/powerpoint/2010/main" val="386070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F3D317-4CF7-85D1-2524-D14F1A35304C}"/>
              </a:ext>
            </a:extLst>
          </p:cNvPr>
          <p:cNvSpPr>
            <a:spLocks noGrp="1"/>
          </p:cNvSpPr>
          <p:nvPr>
            <p:ph type="title"/>
          </p:nvPr>
        </p:nvSpPr>
        <p:spPr/>
        <p:txBody>
          <a:bodyPr>
            <a:normAutofit fontScale="90000"/>
          </a:bodyPr>
          <a:lstStyle/>
          <a:p>
            <a:r>
              <a:rPr lang="en-US"/>
              <a:t>Service Authorization Tips</a:t>
            </a:r>
            <a:br>
              <a:rPr lang="en-US"/>
            </a:br>
            <a:endParaRPr lang="en-US"/>
          </a:p>
        </p:txBody>
      </p:sp>
      <p:sp>
        <p:nvSpPr>
          <p:cNvPr id="20" name="Content Placeholder 19">
            <a:extLst>
              <a:ext uri="{FF2B5EF4-FFF2-40B4-BE49-F238E27FC236}">
                <a16:creationId xmlns:a16="http://schemas.microsoft.com/office/drawing/2014/main" id="{AC2D685A-FB33-0914-4D41-50B9B26242FA}"/>
              </a:ext>
            </a:extLst>
          </p:cNvPr>
          <p:cNvSpPr>
            <a:spLocks noGrp="1"/>
          </p:cNvSpPr>
          <p:nvPr>
            <p:ph idx="10"/>
          </p:nvPr>
        </p:nvSpPr>
        <p:spPr>
          <a:xfrm>
            <a:off x="451720" y="2043404"/>
            <a:ext cx="4386980" cy="4322471"/>
          </a:xfrm>
        </p:spPr>
        <p:txBody>
          <a:bodyPr>
            <a:normAutofit lnSpcReduction="10000"/>
          </a:bodyPr>
          <a:lstStyle/>
          <a:p>
            <a:r>
              <a:rPr lang="en-US" sz="1800"/>
              <a:t>Complete the form entirely. This is a fillable PDF that can be completed, printed, signed, and faxed to the department. </a:t>
            </a:r>
          </a:p>
          <a:p>
            <a:r>
              <a:rPr lang="en-US" sz="1800"/>
              <a:t>Attach medical records to support the request for additional services.</a:t>
            </a:r>
          </a:p>
          <a:p>
            <a:r>
              <a:rPr lang="en-US" sz="1800"/>
              <a:t>You can request a range of codes. For CMT, you can request 98940-98942 x the number of CMT requested.  For Established Patient E/M codes, you can request 99211-99213 x the number of visits.  </a:t>
            </a:r>
          </a:p>
          <a:p>
            <a:r>
              <a:rPr lang="en-US" sz="1800"/>
              <a:t>Retrospective authorization requests must be submitted within 90 days from the service date, not the date of the denial. </a:t>
            </a:r>
          </a:p>
        </p:txBody>
      </p:sp>
      <p:pic>
        <p:nvPicPr>
          <p:cNvPr id="16" name="Content Placeholder 15">
            <a:extLst>
              <a:ext uri="{FF2B5EF4-FFF2-40B4-BE49-F238E27FC236}">
                <a16:creationId xmlns:a16="http://schemas.microsoft.com/office/drawing/2014/main" id="{6E976C18-13EF-88E4-DDF3-A4A24B485FF7}"/>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1600" y="237759"/>
            <a:ext cx="4612696" cy="5846762"/>
          </a:xfrm>
        </p:spPr>
      </p:pic>
    </p:spTree>
    <p:extLst>
      <p:ext uri="{BB962C8B-B14F-4D97-AF65-F5344CB8AC3E}">
        <p14:creationId xmlns:p14="http://schemas.microsoft.com/office/powerpoint/2010/main" val="24564377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A445C4-8B54-8065-403B-51E869F6BD8F}"/>
              </a:ext>
            </a:extLst>
          </p:cNvPr>
          <p:cNvSpPr>
            <a:spLocks noGrp="1"/>
          </p:cNvSpPr>
          <p:nvPr>
            <p:ph idx="1"/>
          </p:nvPr>
        </p:nvSpPr>
        <p:spPr/>
        <p:txBody>
          <a:bodyPr/>
          <a:lstStyle/>
          <a:p>
            <a:pPr marL="0" indent="0">
              <a:buNone/>
            </a:pPr>
            <a:r>
              <a:rPr lang="en-US"/>
              <a:t>ND Medicaid Provider Guidelines, Manuals and Policies:</a:t>
            </a:r>
          </a:p>
          <a:p>
            <a:pPr marL="0" indent="0">
              <a:buNone/>
            </a:pPr>
            <a:r>
              <a:rPr lang="en-US">
                <a:hlinkClick r:id="rId2"/>
              </a:rPr>
              <a:t>https://www.hhs.nd.gov/healthcare/medicaid/provider/manuals-and-guidelines</a:t>
            </a:r>
            <a:endParaRPr lang="en-US"/>
          </a:p>
          <a:p>
            <a:pPr marL="0" indent="0">
              <a:buNone/>
            </a:pPr>
            <a:endParaRPr lang="en-US"/>
          </a:p>
          <a:p>
            <a:pPr marL="0" indent="0">
              <a:buNone/>
            </a:pPr>
            <a:r>
              <a:rPr lang="en-US"/>
              <a:t>SFN 481 – Service Limits Authorization Request form:</a:t>
            </a:r>
          </a:p>
          <a:p>
            <a:pPr marL="0" indent="0">
              <a:buNone/>
            </a:pPr>
            <a:r>
              <a:rPr lang="en-US">
                <a:hlinkClick r:id="rId3"/>
              </a:rPr>
              <a:t>https://apps.nd.gov/itd/recmgmt/rm/stFrm/eforms/Doc/sfn00481.pdf</a:t>
            </a:r>
            <a:endParaRPr lang="en-US"/>
          </a:p>
          <a:p>
            <a:pPr marL="0" indent="0">
              <a:buNone/>
            </a:pPr>
            <a:endParaRPr lang="en-US"/>
          </a:p>
        </p:txBody>
      </p:sp>
      <p:sp>
        <p:nvSpPr>
          <p:cNvPr id="3" name="Title 2">
            <a:extLst>
              <a:ext uri="{FF2B5EF4-FFF2-40B4-BE49-F238E27FC236}">
                <a16:creationId xmlns:a16="http://schemas.microsoft.com/office/drawing/2014/main" id="{9466611B-DB33-6707-7AA4-6BE3BFB2E05F}"/>
              </a:ext>
            </a:extLst>
          </p:cNvPr>
          <p:cNvSpPr>
            <a:spLocks noGrp="1"/>
          </p:cNvSpPr>
          <p:nvPr>
            <p:ph type="title"/>
          </p:nvPr>
        </p:nvSpPr>
        <p:spPr/>
        <p:txBody>
          <a:bodyPr>
            <a:normAutofit fontScale="90000"/>
          </a:bodyPr>
          <a:lstStyle/>
          <a:p>
            <a:r>
              <a:rPr lang="en-US"/>
              <a:t>Helpful URLs </a:t>
            </a:r>
          </a:p>
        </p:txBody>
      </p:sp>
    </p:spTree>
    <p:extLst>
      <p:ext uri="{BB962C8B-B14F-4D97-AF65-F5344CB8AC3E}">
        <p14:creationId xmlns:p14="http://schemas.microsoft.com/office/powerpoint/2010/main" val="2866439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32F15-0814-A51C-0448-50E194AB3F47}"/>
              </a:ext>
            </a:extLst>
          </p:cNvPr>
          <p:cNvSpPr>
            <a:spLocks noGrp="1"/>
          </p:cNvSpPr>
          <p:nvPr>
            <p:ph type="title"/>
          </p:nvPr>
        </p:nvSpPr>
        <p:spPr/>
        <p:txBody>
          <a:bodyPr/>
          <a:lstStyle/>
          <a:p>
            <a:r>
              <a:rPr lang="en-US"/>
              <a:t>Jennifer Sanders, CPC </a:t>
            </a:r>
          </a:p>
        </p:txBody>
      </p:sp>
      <p:sp>
        <p:nvSpPr>
          <p:cNvPr id="3" name="Text Placeholder 2">
            <a:extLst>
              <a:ext uri="{FF2B5EF4-FFF2-40B4-BE49-F238E27FC236}">
                <a16:creationId xmlns:a16="http://schemas.microsoft.com/office/drawing/2014/main" id="{E379D309-3E37-428C-E77E-E672906656B0}"/>
              </a:ext>
            </a:extLst>
          </p:cNvPr>
          <p:cNvSpPr>
            <a:spLocks noGrp="1"/>
          </p:cNvSpPr>
          <p:nvPr>
            <p:ph type="body" sz="quarter" idx="10"/>
          </p:nvPr>
        </p:nvSpPr>
        <p:spPr>
          <a:xfrm>
            <a:off x="838200" y="3032911"/>
            <a:ext cx="10515600" cy="841972"/>
          </a:xfrm>
        </p:spPr>
        <p:txBody>
          <a:bodyPr>
            <a:normAutofit fontScale="92500" lnSpcReduction="20000"/>
          </a:bodyPr>
          <a:lstStyle/>
          <a:p>
            <a:r>
              <a:rPr lang="en-US" b="1"/>
              <a:t>Business Analyst, Utilization Review </a:t>
            </a:r>
          </a:p>
          <a:p>
            <a:r>
              <a:rPr lang="en-US" b="1"/>
              <a:t>NDHHS Medical Services Division </a:t>
            </a:r>
          </a:p>
          <a:p>
            <a:endParaRPr lang="en-US"/>
          </a:p>
        </p:txBody>
      </p:sp>
      <p:sp>
        <p:nvSpPr>
          <p:cNvPr id="4" name="Text Placeholder 3">
            <a:extLst>
              <a:ext uri="{FF2B5EF4-FFF2-40B4-BE49-F238E27FC236}">
                <a16:creationId xmlns:a16="http://schemas.microsoft.com/office/drawing/2014/main" id="{A1F22509-2E07-D10A-F845-CE7375722969}"/>
              </a:ext>
            </a:extLst>
          </p:cNvPr>
          <p:cNvSpPr>
            <a:spLocks noGrp="1"/>
          </p:cNvSpPr>
          <p:nvPr>
            <p:ph type="body" sz="quarter" idx="11"/>
          </p:nvPr>
        </p:nvSpPr>
        <p:spPr>
          <a:xfrm>
            <a:off x="838200" y="4037845"/>
            <a:ext cx="10515600" cy="751437"/>
          </a:xfrm>
        </p:spPr>
        <p:txBody>
          <a:bodyPr>
            <a:normAutofit/>
          </a:bodyPr>
          <a:lstStyle/>
          <a:p>
            <a:r>
              <a:rPr lang="en-US">
                <a:hlinkClick r:id="rId2"/>
              </a:rPr>
              <a:t>jasanders@nd.gov</a:t>
            </a:r>
            <a:r>
              <a:rPr lang="en-US"/>
              <a:t>	  </a:t>
            </a:r>
          </a:p>
        </p:txBody>
      </p:sp>
    </p:spTree>
    <p:extLst>
      <p:ext uri="{BB962C8B-B14F-4D97-AF65-F5344CB8AC3E}">
        <p14:creationId xmlns:p14="http://schemas.microsoft.com/office/powerpoint/2010/main" val="3156512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Parents with children">
            <a:extLst>
              <a:ext uri="{FF2B5EF4-FFF2-40B4-BE49-F238E27FC236}">
                <a16:creationId xmlns:a16="http://schemas.microsoft.com/office/drawing/2014/main" id="{F65F9A57-BD22-484C-7EA2-85D4C3919A30}"/>
              </a:ext>
            </a:extLst>
          </p:cNvPr>
          <p:cNvPicPr>
            <a:picLocks noGrp="1" noChangeAspect="1"/>
          </p:cNvPicPr>
          <p:nvPr>
            <p:ph type="pic" sz="quarter" idx="11"/>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0370" r="20370"/>
          <a:stretch>
            <a:fillRect/>
          </a:stretch>
        </p:blipFill>
        <p:spPr/>
      </p:pic>
      <p:sp>
        <p:nvSpPr>
          <p:cNvPr id="3" name="Picture Placeholder 2">
            <a:extLst>
              <a:ext uri="{FF2B5EF4-FFF2-40B4-BE49-F238E27FC236}">
                <a16:creationId xmlns:a16="http://schemas.microsoft.com/office/drawing/2014/main" id="{88CD97BE-5011-695F-F548-B3AAEE1EAF05}"/>
              </a:ext>
            </a:extLst>
          </p:cNvPr>
          <p:cNvSpPr>
            <a:spLocks noGrp="1"/>
          </p:cNvSpPr>
          <p:nvPr>
            <p:ph type="pic" sz="quarter" idx="12"/>
          </p:nvPr>
        </p:nvSpPr>
        <p:spPr/>
      </p:sp>
      <p:sp>
        <p:nvSpPr>
          <p:cNvPr id="4" name="Title 3">
            <a:extLst>
              <a:ext uri="{FF2B5EF4-FFF2-40B4-BE49-F238E27FC236}">
                <a16:creationId xmlns:a16="http://schemas.microsoft.com/office/drawing/2014/main" id="{81E602CF-86C7-9F17-0931-D6916BF360D3}"/>
              </a:ext>
            </a:extLst>
          </p:cNvPr>
          <p:cNvSpPr>
            <a:spLocks noGrp="1"/>
          </p:cNvSpPr>
          <p:nvPr>
            <p:ph type="title"/>
          </p:nvPr>
        </p:nvSpPr>
        <p:spPr>
          <a:xfrm>
            <a:off x="5236144" y="452387"/>
            <a:ext cx="6679932" cy="1676015"/>
          </a:xfrm>
        </p:spPr>
        <p:txBody>
          <a:bodyPr>
            <a:normAutofit/>
          </a:bodyPr>
          <a:lstStyle/>
          <a:p>
            <a:r>
              <a:rPr lang="en-US"/>
              <a:t>Who is covered by North Dakota Medicaid?</a:t>
            </a:r>
          </a:p>
        </p:txBody>
      </p:sp>
      <p:graphicFrame>
        <p:nvGraphicFramePr>
          <p:cNvPr id="7" name="Content Placeholder 10">
            <a:extLst>
              <a:ext uri="{FF2B5EF4-FFF2-40B4-BE49-F238E27FC236}">
                <a16:creationId xmlns:a16="http://schemas.microsoft.com/office/drawing/2014/main" id="{1D518F76-561D-B56C-19A0-83034136997F}"/>
              </a:ext>
            </a:extLst>
          </p:cNvPr>
          <p:cNvGraphicFramePr>
            <a:graphicFrameLocks noGrp="1"/>
          </p:cNvGraphicFramePr>
          <p:nvPr>
            <p:ph idx="10"/>
            <p:extLst>
              <p:ext uri="{D42A27DB-BD31-4B8C-83A1-F6EECF244321}">
                <p14:modId xmlns:p14="http://schemas.microsoft.com/office/powerpoint/2010/main" val="6134699"/>
              </p:ext>
            </p:extLst>
          </p:nvPr>
        </p:nvGraphicFramePr>
        <p:xfrm>
          <a:off x="4280338" y="1947041"/>
          <a:ext cx="7732986" cy="452470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79954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BF77FF-3DE1-F73E-6763-C6725130DAA0}"/>
              </a:ext>
            </a:extLst>
          </p:cNvPr>
          <p:cNvSpPr>
            <a:spLocks noGrp="1"/>
          </p:cNvSpPr>
          <p:nvPr>
            <p:ph type="title"/>
          </p:nvPr>
        </p:nvSpPr>
        <p:spPr/>
        <p:txBody>
          <a:bodyPr>
            <a:normAutofit fontScale="90000"/>
          </a:bodyPr>
          <a:lstStyle/>
          <a:p>
            <a:r>
              <a:rPr lang="en-US"/>
              <a:t>Who We Serve</a:t>
            </a:r>
          </a:p>
        </p:txBody>
      </p:sp>
      <p:sp>
        <p:nvSpPr>
          <p:cNvPr id="4" name="Content Placeholder 3">
            <a:extLst>
              <a:ext uri="{FF2B5EF4-FFF2-40B4-BE49-F238E27FC236}">
                <a16:creationId xmlns:a16="http://schemas.microsoft.com/office/drawing/2014/main" id="{2628D8AC-B097-7E30-D99F-58E8C87708ED}"/>
              </a:ext>
            </a:extLst>
          </p:cNvPr>
          <p:cNvSpPr txBox="1">
            <a:spLocks/>
          </p:cNvSpPr>
          <p:nvPr/>
        </p:nvSpPr>
        <p:spPr>
          <a:xfrm>
            <a:off x="567105" y="3851099"/>
            <a:ext cx="3494941" cy="2112619"/>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300"/>
              </a:spcBef>
              <a:spcAft>
                <a:spcPts val="300"/>
              </a:spcAft>
              <a:buFont typeface="Arial" panose="020B0604020202020204" pitchFamily="34" charset="0"/>
              <a:buChar char="•"/>
              <a:defRPr sz="2800" kern="1200">
                <a:solidFill>
                  <a:schemeClr val="accent5"/>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50000"/>
              </a:lnSpc>
              <a:spcBef>
                <a:spcPts val="300"/>
              </a:spcBef>
              <a:spcAft>
                <a:spcPts val="300"/>
              </a:spcAft>
              <a:buFont typeface="Arial" panose="020B0604020202020204" pitchFamily="34" charset="0"/>
              <a:buChar char="•"/>
              <a:defRPr sz="2400" kern="1200">
                <a:solidFill>
                  <a:schemeClr val="accent5"/>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50000"/>
              </a:lnSpc>
              <a:spcBef>
                <a:spcPts val="300"/>
              </a:spcBef>
              <a:spcAft>
                <a:spcPts val="300"/>
              </a:spcAft>
              <a:buFont typeface="Arial" panose="020B0604020202020204" pitchFamily="34" charset="0"/>
              <a:buChar char="•"/>
              <a:defRPr sz="2000" kern="1200">
                <a:solidFill>
                  <a:schemeClr val="accent5"/>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50000"/>
              </a:lnSpc>
              <a:spcBef>
                <a:spcPts val="300"/>
              </a:spcBef>
              <a:spcAft>
                <a:spcPts val="300"/>
              </a:spcAft>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50000"/>
              </a:lnSpc>
              <a:spcBef>
                <a:spcPts val="300"/>
              </a:spcBef>
              <a:spcAft>
                <a:spcPts val="300"/>
              </a:spcAft>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000"/>
              <a:t>Nearly </a:t>
            </a:r>
            <a:r>
              <a:rPr lang="en-US" sz="4000">
                <a:solidFill>
                  <a:schemeClr val="accent3"/>
                </a:solidFill>
              </a:rPr>
              <a:t>1</a:t>
            </a:r>
            <a:r>
              <a:rPr lang="en-US" sz="2000"/>
              <a:t> in </a:t>
            </a:r>
            <a:r>
              <a:rPr lang="en-US" sz="4000">
                <a:solidFill>
                  <a:schemeClr val="accent3"/>
                </a:solidFill>
              </a:rPr>
              <a:t>6</a:t>
            </a:r>
            <a:r>
              <a:rPr lang="en-US" sz="2000"/>
              <a:t> North  Dakotans in any given month will have health coverage though Medicaid or CHIP.</a:t>
            </a:r>
          </a:p>
        </p:txBody>
      </p:sp>
      <p:sp>
        <p:nvSpPr>
          <p:cNvPr id="5" name="Text Placeholder 4">
            <a:extLst>
              <a:ext uri="{FF2B5EF4-FFF2-40B4-BE49-F238E27FC236}">
                <a16:creationId xmlns:a16="http://schemas.microsoft.com/office/drawing/2014/main" id="{2DB6BC5C-E643-6D30-6EF6-26BD785DC1EB}"/>
              </a:ext>
            </a:extLst>
          </p:cNvPr>
          <p:cNvSpPr txBox="1">
            <a:spLocks/>
          </p:cNvSpPr>
          <p:nvPr/>
        </p:nvSpPr>
        <p:spPr>
          <a:xfrm>
            <a:off x="4511749" y="3851099"/>
            <a:ext cx="3014316" cy="21126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accent5"/>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4000">
                <a:solidFill>
                  <a:schemeClr val="accent3"/>
                </a:solidFill>
              </a:rPr>
              <a:t>1</a:t>
            </a:r>
            <a:r>
              <a:rPr lang="en-US" sz="2000"/>
              <a:t> of every </a:t>
            </a:r>
            <a:r>
              <a:rPr lang="en-US" sz="4000">
                <a:solidFill>
                  <a:schemeClr val="accent3"/>
                </a:solidFill>
              </a:rPr>
              <a:t>4</a:t>
            </a:r>
            <a:r>
              <a:rPr lang="en-US" sz="2000"/>
              <a:t> children under the age of 19 in North Dakota has health coverage through Medicaid or CHIP</a:t>
            </a:r>
          </a:p>
        </p:txBody>
      </p:sp>
      <p:sp>
        <p:nvSpPr>
          <p:cNvPr id="6" name="Text Placeholder 5">
            <a:extLst>
              <a:ext uri="{FF2B5EF4-FFF2-40B4-BE49-F238E27FC236}">
                <a16:creationId xmlns:a16="http://schemas.microsoft.com/office/drawing/2014/main" id="{7B60AAF0-6B7E-0944-37FC-0532EA5F1B42}"/>
              </a:ext>
            </a:extLst>
          </p:cNvPr>
          <p:cNvSpPr txBox="1">
            <a:spLocks/>
          </p:cNvSpPr>
          <p:nvPr/>
        </p:nvSpPr>
        <p:spPr>
          <a:xfrm>
            <a:off x="8571778" y="4029532"/>
            <a:ext cx="3168502" cy="16825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accent5"/>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a:solidFill>
                  <a:schemeClr val="accent3"/>
                </a:solidFill>
              </a:rPr>
              <a:t>35% </a:t>
            </a:r>
            <a:r>
              <a:rPr lang="en-US" sz="2000"/>
              <a:t>of children born in North Dakota will be on Medicaid or CHIP during their first year of life.</a:t>
            </a:r>
          </a:p>
        </p:txBody>
      </p:sp>
      <p:grpSp>
        <p:nvGrpSpPr>
          <p:cNvPr id="2" name="Group 1">
            <a:extLst>
              <a:ext uri="{FF2B5EF4-FFF2-40B4-BE49-F238E27FC236}">
                <a16:creationId xmlns:a16="http://schemas.microsoft.com/office/drawing/2014/main" id="{E637176C-B7AF-95A1-3430-BB2085DC627F}"/>
              </a:ext>
            </a:extLst>
          </p:cNvPr>
          <p:cNvGrpSpPr/>
          <p:nvPr/>
        </p:nvGrpSpPr>
        <p:grpSpPr>
          <a:xfrm>
            <a:off x="567104" y="1471044"/>
            <a:ext cx="2635913" cy="2112619"/>
            <a:chOff x="567104" y="1670862"/>
            <a:chExt cx="2427896" cy="1872868"/>
          </a:xfrm>
        </p:grpSpPr>
        <p:grpSp>
          <p:nvGrpSpPr>
            <p:cNvPr id="8" name="Group 7">
              <a:extLst>
                <a:ext uri="{FF2B5EF4-FFF2-40B4-BE49-F238E27FC236}">
                  <a16:creationId xmlns:a16="http://schemas.microsoft.com/office/drawing/2014/main" id="{D8A4FD82-59C4-B67E-1DD9-485056451BA8}"/>
                </a:ext>
              </a:extLst>
            </p:cNvPr>
            <p:cNvGrpSpPr/>
            <p:nvPr/>
          </p:nvGrpSpPr>
          <p:grpSpPr>
            <a:xfrm>
              <a:off x="567104" y="2629330"/>
              <a:ext cx="2427896" cy="914400"/>
              <a:chOff x="478949" y="2779894"/>
              <a:chExt cx="2427896" cy="914400"/>
            </a:xfrm>
          </p:grpSpPr>
          <p:pic>
            <p:nvPicPr>
              <p:cNvPr id="14" name="Graphic 13" descr="Man">
                <a:extLst>
                  <a:ext uri="{FF2B5EF4-FFF2-40B4-BE49-F238E27FC236}">
                    <a16:creationId xmlns:a16="http://schemas.microsoft.com/office/drawing/2014/main" id="{189E618E-73DE-D41E-8DBF-35003E4B3C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2445" y="2779894"/>
                <a:ext cx="914400" cy="914400"/>
              </a:xfrm>
              <a:prstGeom prst="rect">
                <a:avLst/>
              </a:prstGeom>
            </p:spPr>
          </p:pic>
          <p:pic>
            <p:nvPicPr>
              <p:cNvPr id="15" name="Graphic 14" descr="Man">
                <a:extLst>
                  <a:ext uri="{FF2B5EF4-FFF2-40B4-BE49-F238E27FC236}">
                    <a16:creationId xmlns:a16="http://schemas.microsoft.com/office/drawing/2014/main" id="{B3F46132-F5CF-C5C1-512D-311A49E55D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5697" y="2779894"/>
                <a:ext cx="914400" cy="914400"/>
              </a:xfrm>
              <a:prstGeom prst="rect">
                <a:avLst/>
              </a:prstGeom>
            </p:spPr>
          </p:pic>
          <p:pic>
            <p:nvPicPr>
              <p:cNvPr id="16" name="Graphic 15" descr="Man">
                <a:extLst>
                  <a:ext uri="{FF2B5EF4-FFF2-40B4-BE49-F238E27FC236}">
                    <a16:creationId xmlns:a16="http://schemas.microsoft.com/office/drawing/2014/main" id="{C85E9A55-545F-5BCE-9C27-DEE46A8724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8949" y="2779894"/>
                <a:ext cx="914400" cy="914400"/>
              </a:xfrm>
              <a:prstGeom prst="rect">
                <a:avLst/>
              </a:prstGeom>
            </p:spPr>
          </p:pic>
        </p:grpSp>
        <p:grpSp>
          <p:nvGrpSpPr>
            <p:cNvPr id="9" name="Group 8">
              <a:extLst>
                <a:ext uri="{FF2B5EF4-FFF2-40B4-BE49-F238E27FC236}">
                  <a16:creationId xmlns:a16="http://schemas.microsoft.com/office/drawing/2014/main" id="{E12084AC-FAC2-0B3C-8B08-3B80E593C12B}"/>
                </a:ext>
              </a:extLst>
            </p:cNvPr>
            <p:cNvGrpSpPr/>
            <p:nvPr/>
          </p:nvGrpSpPr>
          <p:grpSpPr>
            <a:xfrm>
              <a:off x="585269" y="1670862"/>
              <a:ext cx="2391566" cy="914400"/>
              <a:chOff x="530783" y="1590785"/>
              <a:chExt cx="2391566" cy="914400"/>
            </a:xfrm>
          </p:grpSpPr>
          <p:pic>
            <p:nvPicPr>
              <p:cNvPr id="11" name="Graphic 10" descr="Man">
                <a:extLst>
                  <a:ext uri="{FF2B5EF4-FFF2-40B4-BE49-F238E27FC236}">
                    <a16:creationId xmlns:a16="http://schemas.microsoft.com/office/drawing/2014/main" id="{873C951F-90F6-075D-51B0-FD0164047D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07949" y="1590785"/>
                <a:ext cx="914400" cy="914400"/>
              </a:xfrm>
              <a:prstGeom prst="rect">
                <a:avLst/>
              </a:prstGeom>
            </p:spPr>
          </p:pic>
          <p:pic>
            <p:nvPicPr>
              <p:cNvPr id="12" name="Graphic 11" descr="Man">
                <a:extLst>
                  <a:ext uri="{FF2B5EF4-FFF2-40B4-BE49-F238E27FC236}">
                    <a16:creationId xmlns:a16="http://schemas.microsoft.com/office/drawing/2014/main" id="{DF17E597-EEBA-4E9E-C352-6D20F80DC1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9366" y="1590785"/>
                <a:ext cx="914400" cy="914400"/>
              </a:xfrm>
              <a:prstGeom prst="rect">
                <a:avLst/>
              </a:prstGeom>
            </p:spPr>
          </p:pic>
          <p:pic>
            <p:nvPicPr>
              <p:cNvPr id="13" name="Graphic 12" descr="Man">
                <a:extLst>
                  <a:ext uri="{FF2B5EF4-FFF2-40B4-BE49-F238E27FC236}">
                    <a16:creationId xmlns:a16="http://schemas.microsoft.com/office/drawing/2014/main" id="{9A030CFD-320D-65BF-1654-448F54E006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0783" y="1590785"/>
                <a:ext cx="914400" cy="914400"/>
              </a:xfrm>
              <a:prstGeom prst="rect">
                <a:avLst/>
              </a:prstGeom>
            </p:spPr>
          </p:pic>
        </p:grpSp>
      </p:grpSp>
      <p:grpSp>
        <p:nvGrpSpPr>
          <p:cNvPr id="10" name="Group 9">
            <a:extLst>
              <a:ext uri="{FF2B5EF4-FFF2-40B4-BE49-F238E27FC236}">
                <a16:creationId xmlns:a16="http://schemas.microsoft.com/office/drawing/2014/main" id="{4C4BDE03-BCDA-CEA6-B9CC-54EA4203264E}"/>
              </a:ext>
            </a:extLst>
          </p:cNvPr>
          <p:cNvGrpSpPr/>
          <p:nvPr/>
        </p:nvGrpSpPr>
        <p:grpSpPr>
          <a:xfrm>
            <a:off x="4086777" y="1954377"/>
            <a:ext cx="3586087" cy="1096243"/>
            <a:chOff x="4119273" y="2154092"/>
            <a:chExt cx="3586087" cy="1096243"/>
          </a:xfrm>
        </p:grpSpPr>
        <p:pic>
          <p:nvPicPr>
            <p:cNvPr id="18" name="Graphic 17" descr="Child with balloon">
              <a:extLst>
                <a:ext uri="{FF2B5EF4-FFF2-40B4-BE49-F238E27FC236}">
                  <a16:creationId xmlns:a16="http://schemas.microsoft.com/office/drawing/2014/main" id="{630D320C-33D5-BE51-F684-F9F7A50B7F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19273" y="2154092"/>
              <a:ext cx="1096243" cy="1096243"/>
            </a:xfrm>
            <a:prstGeom prst="rect">
              <a:avLst/>
            </a:prstGeom>
          </p:spPr>
        </p:pic>
        <p:pic>
          <p:nvPicPr>
            <p:cNvPr id="19" name="Graphic 18" descr="Child with balloon">
              <a:extLst>
                <a:ext uri="{FF2B5EF4-FFF2-40B4-BE49-F238E27FC236}">
                  <a16:creationId xmlns:a16="http://schemas.microsoft.com/office/drawing/2014/main" id="{7E537BC5-50E6-2B77-CC4A-23FDF685814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80500" y="2154092"/>
              <a:ext cx="1064964" cy="1064964"/>
            </a:xfrm>
            <a:prstGeom prst="rect">
              <a:avLst/>
            </a:prstGeom>
          </p:spPr>
        </p:pic>
        <p:pic>
          <p:nvPicPr>
            <p:cNvPr id="20" name="Graphic 19" descr="Child with balloon">
              <a:extLst>
                <a:ext uri="{FF2B5EF4-FFF2-40B4-BE49-F238E27FC236}">
                  <a16:creationId xmlns:a16="http://schemas.microsoft.com/office/drawing/2014/main" id="{902F9F6E-9B4D-D50B-F9E6-C0484D03A9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10448" y="2154092"/>
              <a:ext cx="1064964" cy="1064964"/>
            </a:xfrm>
            <a:prstGeom prst="rect">
              <a:avLst/>
            </a:prstGeom>
          </p:spPr>
        </p:pic>
        <p:pic>
          <p:nvPicPr>
            <p:cNvPr id="7" name="Graphic 6" descr="Child with balloon">
              <a:extLst>
                <a:ext uri="{FF2B5EF4-FFF2-40B4-BE49-F238E27FC236}">
                  <a16:creationId xmlns:a16="http://schemas.microsoft.com/office/drawing/2014/main" id="{C477B84C-55E6-326D-EDB7-6BF148F09B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40396" y="2154092"/>
              <a:ext cx="1064964" cy="1064964"/>
            </a:xfrm>
            <a:prstGeom prst="rect">
              <a:avLst/>
            </a:prstGeom>
          </p:spPr>
        </p:pic>
      </p:grpSp>
      <p:grpSp>
        <p:nvGrpSpPr>
          <p:cNvPr id="25" name="Group 24">
            <a:extLst>
              <a:ext uri="{FF2B5EF4-FFF2-40B4-BE49-F238E27FC236}">
                <a16:creationId xmlns:a16="http://schemas.microsoft.com/office/drawing/2014/main" id="{FC11F339-EF40-3941-2E22-3B2388FA4632}"/>
              </a:ext>
            </a:extLst>
          </p:cNvPr>
          <p:cNvGrpSpPr/>
          <p:nvPr/>
        </p:nvGrpSpPr>
        <p:grpSpPr>
          <a:xfrm>
            <a:off x="8988985" y="1829659"/>
            <a:ext cx="2338911" cy="1599341"/>
            <a:chOff x="9069824" y="2169732"/>
            <a:chExt cx="2338911" cy="1599341"/>
          </a:xfrm>
        </p:grpSpPr>
        <p:grpSp>
          <p:nvGrpSpPr>
            <p:cNvPr id="21" name="Group 20">
              <a:extLst>
                <a:ext uri="{FF2B5EF4-FFF2-40B4-BE49-F238E27FC236}">
                  <a16:creationId xmlns:a16="http://schemas.microsoft.com/office/drawing/2014/main" id="{96883C69-C247-477C-9EE4-BB8666AF00AB}"/>
                </a:ext>
              </a:extLst>
            </p:cNvPr>
            <p:cNvGrpSpPr/>
            <p:nvPr/>
          </p:nvGrpSpPr>
          <p:grpSpPr>
            <a:xfrm>
              <a:off x="9069824" y="2169732"/>
              <a:ext cx="2338911" cy="919196"/>
              <a:chOff x="8541489" y="2140851"/>
              <a:chExt cx="2338911" cy="919196"/>
            </a:xfrm>
          </p:grpSpPr>
          <p:pic>
            <p:nvPicPr>
              <p:cNvPr id="22" name="Graphic 21" descr="Baby crawling">
                <a:extLst>
                  <a:ext uri="{FF2B5EF4-FFF2-40B4-BE49-F238E27FC236}">
                    <a16:creationId xmlns:a16="http://schemas.microsoft.com/office/drawing/2014/main" id="{66F828EC-1101-B341-3E2E-312626B66A2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541489" y="2140851"/>
                <a:ext cx="914400" cy="914400"/>
              </a:xfrm>
              <a:prstGeom prst="rect">
                <a:avLst/>
              </a:prstGeom>
            </p:spPr>
          </p:pic>
          <p:pic>
            <p:nvPicPr>
              <p:cNvPr id="23" name="Graphic 22" descr="Baby crawling">
                <a:extLst>
                  <a:ext uri="{FF2B5EF4-FFF2-40B4-BE49-F238E27FC236}">
                    <a16:creationId xmlns:a16="http://schemas.microsoft.com/office/drawing/2014/main" id="{AF6ED13F-CB26-ED77-F5DB-710176A44E1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66000" y="2145647"/>
                <a:ext cx="914400" cy="914400"/>
              </a:xfrm>
              <a:prstGeom prst="rect">
                <a:avLst/>
              </a:prstGeom>
            </p:spPr>
          </p:pic>
        </p:grpSp>
        <p:pic>
          <p:nvPicPr>
            <p:cNvPr id="24" name="Graphic 23" descr="Baby crawling">
              <a:extLst>
                <a:ext uri="{FF2B5EF4-FFF2-40B4-BE49-F238E27FC236}">
                  <a16:creationId xmlns:a16="http://schemas.microsoft.com/office/drawing/2014/main" id="{A43EAC9E-D513-8AC1-14B9-F3A85A42C3A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782080" y="2854673"/>
              <a:ext cx="914400" cy="914400"/>
            </a:xfrm>
            <a:prstGeom prst="rect">
              <a:avLst/>
            </a:prstGeom>
          </p:spPr>
        </p:pic>
      </p:grpSp>
    </p:spTree>
    <p:extLst>
      <p:ext uri="{BB962C8B-B14F-4D97-AF65-F5344CB8AC3E}">
        <p14:creationId xmlns:p14="http://schemas.microsoft.com/office/powerpoint/2010/main" val="2979722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3B6454-E746-1FDB-9C53-1392DE647426}"/>
              </a:ext>
            </a:extLst>
          </p:cNvPr>
          <p:cNvSpPr>
            <a:spLocks noGrp="1"/>
          </p:cNvSpPr>
          <p:nvPr>
            <p:ph idx="1"/>
          </p:nvPr>
        </p:nvSpPr>
        <p:spPr>
          <a:xfrm>
            <a:off x="451720" y="1151467"/>
            <a:ext cx="11288560" cy="5531555"/>
          </a:xfrm>
        </p:spPr>
        <p:txBody>
          <a:bodyPr vert="horz" lIns="91440" tIns="45720" rIns="91440" bIns="45720" rtlCol="0" anchor="t">
            <a:normAutofit fontScale="85000" lnSpcReduction="20000"/>
          </a:bodyPr>
          <a:lstStyle/>
          <a:p>
            <a:pPr marL="0" indent="0">
              <a:buNone/>
            </a:pPr>
            <a:r>
              <a:rPr lang="en-US">
                <a:latin typeface="Segoe UI"/>
                <a:cs typeface="Segoe UI"/>
              </a:rPr>
              <a:t>To be eligible for Medicaid, individuals must be part of a coverage group. Coverage groups in North Dakota include: </a:t>
            </a:r>
            <a:endParaRPr lang="en-US"/>
          </a:p>
          <a:p>
            <a:pPr lvl="1"/>
            <a:r>
              <a:rPr lang="en-US">
                <a:latin typeface="Segoe UI"/>
                <a:cs typeface="Segoe UI"/>
              </a:rPr>
              <a:t>Low Income Individuals</a:t>
            </a:r>
          </a:p>
          <a:p>
            <a:pPr lvl="1"/>
            <a:r>
              <a:rPr lang="en-US">
                <a:latin typeface="Segoe UI"/>
                <a:cs typeface="Segoe UI"/>
              </a:rPr>
              <a:t>Children in Foster Care or Subsidized Adoption</a:t>
            </a:r>
          </a:p>
          <a:p>
            <a:pPr lvl="1"/>
            <a:r>
              <a:rPr lang="en-US">
                <a:latin typeface="Segoe UI"/>
                <a:cs typeface="Segoe UI"/>
              </a:rPr>
              <a:t>Former Foster Care Children up to Age 26</a:t>
            </a:r>
          </a:p>
          <a:p>
            <a:pPr lvl="1"/>
            <a:r>
              <a:rPr lang="en-US">
                <a:latin typeface="Segoe UI"/>
                <a:cs typeface="Segoe UI"/>
              </a:rPr>
              <a:t>Children with Disabilities</a:t>
            </a:r>
          </a:p>
          <a:p>
            <a:pPr lvl="1"/>
            <a:r>
              <a:rPr lang="en-US">
                <a:latin typeface="Segoe UI"/>
                <a:cs typeface="Segoe UI"/>
              </a:rPr>
              <a:t>Pregnant Women &amp; Infants </a:t>
            </a:r>
            <a:endParaRPr lang="en-US"/>
          </a:p>
          <a:p>
            <a:pPr lvl="1"/>
            <a:r>
              <a:rPr lang="en-US">
                <a:latin typeface="Segoe UI"/>
                <a:cs typeface="Segoe UI"/>
              </a:rPr>
              <a:t>Individuals with Breast or Cervical Cancer</a:t>
            </a:r>
          </a:p>
          <a:p>
            <a:pPr lvl="1"/>
            <a:r>
              <a:rPr lang="en-US">
                <a:latin typeface="Segoe UI"/>
                <a:cs typeface="Segoe UI"/>
              </a:rPr>
              <a:t>Worker with Disabilities</a:t>
            </a:r>
          </a:p>
          <a:p>
            <a:pPr lvl="1"/>
            <a:r>
              <a:rPr lang="en-US">
                <a:latin typeface="Segoe UI"/>
                <a:cs typeface="Segoe UI"/>
              </a:rPr>
              <a:t>Blind , Disabled and Aged Individuals</a:t>
            </a:r>
            <a:endParaRPr lang="en-US"/>
          </a:p>
          <a:p>
            <a:pPr lvl="1"/>
            <a:r>
              <a:rPr lang="en-US">
                <a:latin typeface="Segoe UI"/>
                <a:cs typeface="Segoe UI"/>
              </a:rPr>
              <a:t>Low-Income Medicare Beneficiaries (Medicare Savings Program)</a:t>
            </a:r>
          </a:p>
        </p:txBody>
      </p:sp>
      <p:sp>
        <p:nvSpPr>
          <p:cNvPr id="3" name="Title 2">
            <a:extLst>
              <a:ext uri="{FF2B5EF4-FFF2-40B4-BE49-F238E27FC236}">
                <a16:creationId xmlns:a16="http://schemas.microsoft.com/office/drawing/2014/main" id="{CBD54921-871C-CFA3-D2F9-AC2B6F56C753}"/>
              </a:ext>
            </a:extLst>
          </p:cNvPr>
          <p:cNvSpPr>
            <a:spLocks noGrp="1"/>
          </p:cNvSpPr>
          <p:nvPr>
            <p:ph type="title"/>
          </p:nvPr>
        </p:nvSpPr>
        <p:spPr/>
        <p:txBody>
          <a:bodyPr>
            <a:normAutofit fontScale="90000"/>
          </a:bodyPr>
          <a:lstStyle/>
          <a:p>
            <a:r>
              <a:rPr lang="en-US"/>
              <a:t>Who is eligible for Medicaid? </a:t>
            </a:r>
          </a:p>
        </p:txBody>
      </p:sp>
    </p:spTree>
    <p:extLst>
      <p:ext uri="{BB962C8B-B14F-4D97-AF65-F5344CB8AC3E}">
        <p14:creationId xmlns:p14="http://schemas.microsoft.com/office/powerpoint/2010/main" val="3539870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DE4F55-65EC-4B42-8939-4B21C5C5BEC9}"/>
              </a:ext>
            </a:extLst>
          </p:cNvPr>
          <p:cNvSpPr>
            <a:spLocks noGrp="1"/>
          </p:cNvSpPr>
          <p:nvPr>
            <p:ph type="title"/>
          </p:nvPr>
        </p:nvSpPr>
        <p:spPr>
          <a:xfrm>
            <a:off x="640079" y="325369"/>
            <a:ext cx="6151245" cy="1785648"/>
          </a:xfrm>
        </p:spPr>
        <p:txBody>
          <a:bodyPr vert="horz" lIns="91440" tIns="45720" rIns="91440" bIns="45720" rtlCol="0" anchor="b">
            <a:normAutofit/>
          </a:bodyPr>
          <a:lstStyle/>
          <a:p>
            <a:r>
              <a:rPr lang="en-US" sz="5400">
                <a:solidFill>
                  <a:schemeClr val="tx1"/>
                </a:solidFill>
                <a:latin typeface="+mj-lt"/>
                <a:cs typeface="+mj-cs"/>
              </a:rPr>
              <a:t>Medicaid Eligibility</a:t>
            </a:r>
            <a:endParaRPr lang="en-US" sz="5400" b="1">
              <a:solidFill>
                <a:schemeClr val="tx1"/>
              </a:solidFill>
              <a:latin typeface="+mj-lt"/>
              <a:cs typeface="+mj-cs"/>
            </a:endParaRPr>
          </a:p>
        </p:txBody>
      </p:sp>
      <p:sp>
        <p:nvSpPr>
          <p:cNvPr id="5" name="Content Placeholder 4">
            <a:extLst>
              <a:ext uri="{FF2B5EF4-FFF2-40B4-BE49-F238E27FC236}">
                <a16:creationId xmlns:a16="http://schemas.microsoft.com/office/drawing/2014/main" id="{930D790E-C965-498A-ACF8-D6B54175344D}"/>
              </a:ext>
            </a:extLst>
          </p:cNvPr>
          <p:cNvSpPr>
            <a:spLocks noGrp="1"/>
          </p:cNvSpPr>
          <p:nvPr>
            <p:ph idx="10"/>
          </p:nvPr>
        </p:nvSpPr>
        <p:spPr>
          <a:xfrm>
            <a:off x="351971" y="2376743"/>
            <a:ext cx="7067550" cy="3363253"/>
          </a:xfrm>
        </p:spPr>
        <p:txBody>
          <a:bodyPr vert="horz" lIns="91440" tIns="45720" rIns="91440" bIns="45720" rtlCol="0" anchor="t">
            <a:normAutofit fontScale="92500" lnSpcReduction="10000"/>
          </a:bodyPr>
          <a:lstStyle/>
          <a:p>
            <a:pPr marL="0">
              <a:spcBef>
                <a:spcPts val="300"/>
              </a:spcBef>
              <a:spcAft>
                <a:spcPts val="300"/>
              </a:spcAft>
            </a:pPr>
            <a:r>
              <a:rPr lang="en-US" sz="2200">
                <a:solidFill>
                  <a:schemeClr val="tx1"/>
                </a:solidFill>
                <a:latin typeface="+mn-lt"/>
                <a:cs typeface="+mn-cs"/>
              </a:rPr>
              <a:t>Coverages </a:t>
            </a:r>
          </a:p>
          <a:p>
            <a:pPr>
              <a:spcBef>
                <a:spcPts val="300"/>
              </a:spcBef>
              <a:spcAft>
                <a:spcPts val="300"/>
              </a:spcAft>
            </a:pPr>
            <a:r>
              <a:rPr lang="en-US" sz="2200">
                <a:solidFill>
                  <a:schemeClr val="tx1"/>
                </a:solidFill>
                <a:latin typeface="+mn-lt"/>
                <a:cs typeface="+mn-cs"/>
              </a:rPr>
              <a:t>Medicaid-Traditional Coverage</a:t>
            </a:r>
          </a:p>
          <a:p>
            <a:pPr lvl="1">
              <a:lnSpc>
                <a:spcPct val="90000"/>
              </a:lnSpc>
              <a:spcBef>
                <a:spcPts val="300"/>
              </a:spcBef>
              <a:spcAft>
                <a:spcPts val="300"/>
              </a:spcAft>
            </a:pPr>
            <a:r>
              <a:rPr lang="en-US" sz="2200">
                <a:solidFill>
                  <a:schemeClr val="tx1"/>
                </a:solidFill>
                <a:latin typeface="+mn-lt"/>
                <a:cs typeface="+mn-cs"/>
              </a:rPr>
              <a:t>Without a client share </a:t>
            </a:r>
          </a:p>
          <a:p>
            <a:pPr lvl="1">
              <a:lnSpc>
                <a:spcPct val="90000"/>
              </a:lnSpc>
              <a:spcBef>
                <a:spcPts val="300"/>
              </a:spcBef>
              <a:spcAft>
                <a:spcPts val="300"/>
              </a:spcAft>
            </a:pPr>
            <a:r>
              <a:rPr lang="en-US" sz="2200">
                <a:solidFill>
                  <a:schemeClr val="tx1"/>
                </a:solidFill>
                <a:latin typeface="+mn-lt"/>
                <a:cs typeface="+mn-cs"/>
              </a:rPr>
              <a:t>With a client share </a:t>
            </a:r>
          </a:p>
          <a:p>
            <a:pPr>
              <a:spcBef>
                <a:spcPts val="300"/>
              </a:spcBef>
              <a:spcAft>
                <a:spcPts val="300"/>
              </a:spcAft>
            </a:pPr>
            <a:r>
              <a:rPr lang="en-US" sz="2200">
                <a:solidFill>
                  <a:schemeClr val="tx1"/>
                </a:solidFill>
                <a:latin typeface="+mn-lt"/>
                <a:cs typeface="+mn-cs"/>
              </a:rPr>
              <a:t>Medicaid Expansion Coverage</a:t>
            </a:r>
            <a:endParaRPr lang="en-US" sz="2200">
              <a:solidFill>
                <a:schemeClr val="tx1"/>
              </a:solidFill>
              <a:latin typeface="+mn-lt"/>
              <a:cs typeface="Segoe UI"/>
            </a:endParaRPr>
          </a:p>
          <a:p>
            <a:pPr lvl="1">
              <a:lnSpc>
                <a:spcPct val="90000"/>
              </a:lnSpc>
              <a:spcBef>
                <a:spcPts val="300"/>
              </a:spcBef>
              <a:spcAft>
                <a:spcPts val="300"/>
              </a:spcAft>
            </a:pPr>
            <a:r>
              <a:rPr lang="en-US" sz="2200">
                <a:solidFill>
                  <a:schemeClr val="tx1"/>
                </a:solidFill>
                <a:latin typeface="+mn-lt"/>
                <a:cs typeface="+mn-cs"/>
              </a:rPr>
              <a:t>Blue Cross Blue Shield (managed care organization)</a:t>
            </a:r>
            <a:endParaRPr lang="en-US" sz="2200">
              <a:solidFill>
                <a:schemeClr val="tx1"/>
              </a:solidFill>
              <a:latin typeface="+mn-lt"/>
              <a:cs typeface="Segoe UI"/>
            </a:endParaRPr>
          </a:p>
          <a:p>
            <a:pPr>
              <a:spcBef>
                <a:spcPts val="300"/>
              </a:spcBef>
              <a:spcAft>
                <a:spcPts val="300"/>
              </a:spcAft>
            </a:pPr>
            <a:r>
              <a:rPr lang="en-US" sz="2200">
                <a:solidFill>
                  <a:schemeClr val="tx1"/>
                </a:solidFill>
                <a:latin typeface="+mn-lt"/>
                <a:cs typeface="+mn-cs"/>
              </a:rPr>
              <a:t>Medicaid-Medicare Savings Program </a:t>
            </a:r>
          </a:p>
          <a:p>
            <a:pPr lvl="1">
              <a:lnSpc>
                <a:spcPct val="90000"/>
              </a:lnSpc>
              <a:spcBef>
                <a:spcPts val="300"/>
              </a:spcBef>
              <a:spcAft>
                <a:spcPts val="300"/>
              </a:spcAft>
            </a:pPr>
            <a:r>
              <a:rPr lang="en-US" sz="2200">
                <a:solidFill>
                  <a:schemeClr val="tx1"/>
                </a:solidFill>
                <a:latin typeface="+mn-lt"/>
                <a:cs typeface="+mn-cs"/>
              </a:rPr>
              <a:t>Qualified Medicare Beneficiary (QMB)</a:t>
            </a:r>
          </a:p>
          <a:p>
            <a:pPr lvl="1">
              <a:lnSpc>
                <a:spcPct val="90000"/>
              </a:lnSpc>
              <a:spcBef>
                <a:spcPts val="300"/>
              </a:spcBef>
              <a:spcAft>
                <a:spcPts val="300"/>
              </a:spcAft>
            </a:pPr>
            <a:r>
              <a:rPr lang="en-US" sz="2200">
                <a:solidFill>
                  <a:schemeClr val="tx1"/>
                </a:solidFill>
                <a:latin typeface="+mn-lt"/>
                <a:cs typeface="+mn-cs"/>
              </a:rPr>
              <a:t>Specified Low-Income Medicare Beneficiaries (SLMB)</a:t>
            </a:r>
          </a:p>
          <a:p>
            <a:pPr lvl="1">
              <a:lnSpc>
                <a:spcPct val="90000"/>
              </a:lnSpc>
              <a:spcBef>
                <a:spcPts val="300"/>
              </a:spcBef>
              <a:spcAft>
                <a:spcPts val="300"/>
              </a:spcAft>
            </a:pPr>
            <a:r>
              <a:rPr lang="en-US" sz="2200">
                <a:solidFill>
                  <a:schemeClr val="tx1"/>
                </a:solidFill>
                <a:latin typeface="+mn-lt"/>
                <a:cs typeface="+mn-cs"/>
              </a:rPr>
              <a:t>Qualifying Individuals (QI)</a:t>
            </a:r>
          </a:p>
          <a:p>
            <a:pPr lvl="1">
              <a:lnSpc>
                <a:spcPct val="90000"/>
              </a:lnSpc>
              <a:spcBef>
                <a:spcPts val="300"/>
              </a:spcBef>
              <a:spcAft>
                <a:spcPts val="300"/>
              </a:spcAft>
            </a:pPr>
            <a:endParaRPr lang="en-US" sz="1500">
              <a:solidFill>
                <a:schemeClr val="tx1"/>
              </a:solidFill>
              <a:latin typeface="+mn-lt"/>
              <a:cs typeface="+mn-cs"/>
            </a:endParaRPr>
          </a:p>
          <a:p>
            <a:pPr marL="457200" lvl="1">
              <a:lnSpc>
                <a:spcPct val="90000"/>
              </a:lnSpc>
              <a:spcBef>
                <a:spcPts val="300"/>
              </a:spcBef>
              <a:spcAft>
                <a:spcPts val="300"/>
              </a:spcAft>
            </a:pPr>
            <a:endParaRPr lang="en-US" sz="1500">
              <a:solidFill>
                <a:schemeClr val="tx1"/>
              </a:solidFill>
              <a:latin typeface="+mn-lt"/>
              <a:cs typeface="+mn-cs"/>
            </a:endParaRPr>
          </a:p>
          <a:p>
            <a:pPr marL="914400" lvl="2">
              <a:spcBef>
                <a:spcPts val="300"/>
              </a:spcBef>
              <a:spcAft>
                <a:spcPts val="300"/>
              </a:spcAft>
            </a:pPr>
            <a:endParaRPr lang="en-US" sz="1500">
              <a:solidFill>
                <a:schemeClr val="tx1"/>
              </a:solidFill>
              <a:latin typeface="+mn-lt"/>
              <a:cs typeface="+mn-cs"/>
            </a:endParaRPr>
          </a:p>
        </p:txBody>
      </p:sp>
      <p:pic>
        <p:nvPicPr>
          <p:cNvPr id="2" name="Picture 1" descr="Consulting with senior patient at home">
            <a:extLst>
              <a:ext uri="{FF2B5EF4-FFF2-40B4-BE49-F238E27FC236}">
                <a16:creationId xmlns:a16="http://schemas.microsoft.com/office/drawing/2014/main" id="{E372F489-114D-AFE8-5C8B-8802C229EEFE}"/>
              </a:ext>
            </a:extLst>
          </p:cNvPr>
          <p:cNvPicPr>
            <a:picLocks noChangeAspect="1"/>
          </p:cNvPicPr>
          <p:nvPr/>
        </p:nvPicPr>
        <p:blipFill>
          <a:blip r:embed="rId2"/>
          <a:stretch>
            <a:fillRect/>
          </a:stretch>
        </p:blipFill>
        <p:spPr>
          <a:xfrm>
            <a:off x="7364186" y="1353458"/>
            <a:ext cx="4475842" cy="3008084"/>
          </a:xfrm>
          <a:prstGeom prst="rect">
            <a:avLst/>
          </a:prstGeom>
        </p:spPr>
      </p:pic>
    </p:spTree>
    <p:extLst>
      <p:ext uri="{BB962C8B-B14F-4D97-AF65-F5344CB8AC3E}">
        <p14:creationId xmlns:p14="http://schemas.microsoft.com/office/powerpoint/2010/main" val="38835752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90109F-F884-4906-86AF-4A3FD7CC1837}"/>
              </a:ext>
            </a:extLst>
          </p:cNvPr>
          <p:cNvSpPr>
            <a:spLocks noGrp="1"/>
          </p:cNvSpPr>
          <p:nvPr>
            <p:ph type="title"/>
          </p:nvPr>
        </p:nvSpPr>
        <p:spPr>
          <a:xfrm>
            <a:off x="572493" y="-124318"/>
            <a:ext cx="11018520" cy="1434415"/>
          </a:xfrm>
        </p:spPr>
        <p:txBody>
          <a:bodyPr vert="horz" lIns="91440" tIns="45720" rIns="91440" bIns="45720" rtlCol="0" anchor="b">
            <a:normAutofit/>
          </a:bodyPr>
          <a:lstStyle/>
          <a:p>
            <a:r>
              <a:rPr lang="en-US" sz="5400">
                <a:solidFill>
                  <a:schemeClr val="tx1"/>
                </a:solidFill>
                <a:latin typeface="+mj-lt"/>
                <a:cs typeface="+mj-cs"/>
              </a:rPr>
              <a:t>Medicaid-Traditional</a:t>
            </a:r>
            <a:endParaRPr lang="en-US" sz="5400" b="1">
              <a:solidFill>
                <a:schemeClr val="tx1"/>
              </a:solidFill>
              <a:latin typeface="+mj-lt"/>
              <a:cs typeface="+mj-cs"/>
            </a:endParaRPr>
          </a:p>
        </p:txBody>
      </p:sp>
      <p:sp>
        <p:nvSpPr>
          <p:cNvPr id="5" name="Content Placeholder 4">
            <a:extLst>
              <a:ext uri="{FF2B5EF4-FFF2-40B4-BE49-F238E27FC236}">
                <a16:creationId xmlns:a16="http://schemas.microsoft.com/office/drawing/2014/main" id="{DFDDC731-A906-46AC-BA1C-C25F6A26269B}"/>
              </a:ext>
            </a:extLst>
          </p:cNvPr>
          <p:cNvSpPr>
            <a:spLocks noGrp="1"/>
          </p:cNvSpPr>
          <p:nvPr>
            <p:ph idx="10"/>
          </p:nvPr>
        </p:nvSpPr>
        <p:spPr>
          <a:xfrm>
            <a:off x="572493" y="1771959"/>
            <a:ext cx="10450980" cy="4418529"/>
          </a:xfrm>
        </p:spPr>
        <p:txBody>
          <a:bodyPr vert="horz" lIns="91440" tIns="45720" rIns="91440" bIns="45720" rtlCol="0" anchor="t">
            <a:normAutofit/>
          </a:bodyPr>
          <a:lstStyle/>
          <a:p>
            <a:pPr>
              <a:spcBef>
                <a:spcPts val="300"/>
              </a:spcBef>
              <a:spcAft>
                <a:spcPts val="300"/>
              </a:spcAft>
            </a:pPr>
            <a:r>
              <a:rPr lang="en-US" sz="2200">
                <a:solidFill>
                  <a:schemeClr val="tx1"/>
                </a:solidFill>
                <a:latin typeface="+mn-lt"/>
                <a:cs typeface="+mn-cs"/>
              </a:rPr>
              <a:t>No Client Share </a:t>
            </a:r>
          </a:p>
          <a:p>
            <a:pPr lvl="1">
              <a:lnSpc>
                <a:spcPct val="100000"/>
              </a:lnSpc>
              <a:spcBef>
                <a:spcPts val="300"/>
              </a:spcBef>
              <a:spcAft>
                <a:spcPts val="300"/>
              </a:spcAft>
            </a:pPr>
            <a:r>
              <a:rPr lang="en-US" sz="2200">
                <a:solidFill>
                  <a:schemeClr val="tx1"/>
                </a:solidFill>
                <a:latin typeface="+mn-lt"/>
                <a:cs typeface="+mn-cs"/>
              </a:rPr>
              <a:t>Medicaid covered services with no out-of-pocket cost for individual</a:t>
            </a:r>
          </a:p>
          <a:p>
            <a:pPr marL="457200" lvl="1" indent="0">
              <a:lnSpc>
                <a:spcPct val="100000"/>
              </a:lnSpc>
              <a:spcBef>
                <a:spcPts val="300"/>
              </a:spcBef>
              <a:spcAft>
                <a:spcPts val="300"/>
              </a:spcAft>
              <a:buNone/>
            </a:pPr>
            <a:endParaRPr lang="en-US" sz="2200">
              <a:solidFill>
                <a:schemeClr val="tx1"/>
              </a:solidFill>
              <a:latin typeface="+mn-lt"/>
              <a:cs typeface="Segoe UI"/>
            </a:endParaRPr>
          </a:p>
          <a:p>
            <a:pPr>
              <a:spcBef>
                <a:spcPts val="300"/>
              </a:spcBef>
              <a:spcAft>
                <a:spcPts val="300"/>
              </a:spcAft>
            </a:pPr>
            <a:r>
              <a:rPr lang="en-US" sz="2200">
                <a:solidFill>
                  <a:schemeClr val="tx1"/>
                </a:solidFill>
                <a:latin typeface="+mn-lt"/>
                <a:cs typeface="+mn-cs"/>
              </a:rPr>
              <a:t>Client Share </a:t>
            </a:r>
          </a:p>
          <a:p>
            <a:pPr lvl="1">
              <a:lnSpc>
                <a:spcPct val="90000"/>
              </a:lnSpc>
              <a:spcBef>
                <a:spcPts val="300"/>
              </a:spcBef>
              <a:spcAft>
                <a:spcPts val="300"/>
              </a:spcAft>
            </a:pPr>
            <a:r>
              <a:rPr lang="en-US" sz="2200">
                <a:solidFill>
                  <a:schemeClr val="tx1"/>
                </a:solidFill>
                <a:latin typeface="+mn-lt"/>
                <a:cs typeface="+mn-cs"/>
              </a:rPr>
              <a:t>Individual’s out-of-pocket cost before Medicaid pays for covered services </a:t>
            </a:r>
          </a:p>
          <a:p>
            <a:pPr lvl="2">
              <a:spcBef>
                <a:spcPts val="300"/>
              </a:spcBef>
              <a:spcAft>
                <a:spcPts val="300"/>
              </a:spcAft>
            </a:pPr>
            <a:r>
              <a:rPr lang="en-US" sz="2200">
                <a:solidFill>
                  <a:schemeClr val="tx1"/>
                </a:solidFill>
                <a:latin typeface="+mn-lt"/>
                <a:cs typeface="+mn-cs"/>
              </a:rPr>
              <a:t>Individual is notified of the amount of client share when they receive their notice of eligibility</a:t>
            </a:r>
          </a:p>
          <a:p>
            <a:pPr lvl="2">
              <a:spcBef>
                <a:spcPts val="300"/>
              </a:spcBef>
              <a:spcAft>
                <a:spcPts val="300"/>
              </a:spcAft>
            </a:pPr>
            <a:r>
              <a:rPr lang="en-US" sz="2200">
                <a:solidFill>
                  <a:schemeClr val="tx1"/>
                </a:solidFill>
                <a:latin typeface="+mn-lt"/>
                <a:cs typeface="+mn-cs"/>
              </a:rPr>
              <a:t>Individual is notified from the Medicaid payment system who they need to pay their client share to.  </a:t>
            </a:r>
          </a:p>
          <a:p>
            <a:endParaRPr lang="en-US" sz="2200">
              <a:solidFill>
                <a:schemeClr val="tx1"/>
              </a:solidFill>
              <a:latin typeface="+mn-lt"/>
              <a:cs typeface="+mn-cs"/>
            </a:endParaRPr>
          </a:p>
        </p:txBody>
      </p:sp>
    </p:spTree>
    <p:extLst>
      <p:ext uri="{BB962C8B-B14F-4D97-AF65-F5344CB8AC3E}">
        <p14:creationId xmlns:p14="http://schemas.microsoft.com/office/powerpoint/2010/main" val="3277428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AA2045-A43F-41A4-B2E2-08E05E894EB1}"/>
              </a:ext>
            </a:extLst>
          </p:cNvPr>
          <p:cNvSpPr>
            <a:spLocks noGrp="1"/>
          </p:cNvSpPr>
          <p:nvPr>
            <p:ph type="title" idx="4294967295"/>
          </p:nvPr>
        </p:nvSpPr>
        <p:spPr>
          <a:xfrm>
            <a:off x="1129759" y="2449512"/>
            <a:ext cx="8614533" cy="1958975"/>
          </a:xfrm>
        </p:spPr>
        <p:txBody>
          <a:bodyPr>
            <a:noAutofit/>
          </a:bodyPr>
          <a:lstStyle/>
          <a:p>
            <a:pPr>
              <a:lnSpc>
                <a:spcPct val="100000"/>
              </a:lnSpc>
            </a:pPr>
            <a:r>
              <a:rPr lang="en-US" sz="6600">
                <a:solidFill>
                  <a:schemeClr val="bg1"/>
                </a:solidFill>
              </a:rPr>
              <a:t>Overview of Covered and Non-Covered Chiropractic Services </a:t>
            </a:r>
          </a:p>
        </p:txBody>
      </p:sp>
    </p:spTree>
    <p:extLst>
      <p:ext uri="{BB962C8B-B14F-4D97-AF65-F5344CB8AC3E}">
        <p14:creationId xmlns:p14="http://schemas.microsoft.com/office/powerpoint/2010/main" val="1660561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90109F-F884-4906-86AF-4A3FD7CC1837}"/>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solidFill>
                  <a:schemeClr val="tx1"/>
                </a:solidFill>
                <a:latin typeface="+mj-lt"/>
                <a:cs typeface="+mj-cs"/>
              </a:rPr>
              <a:t>Medicaid Expansion </a:t>
            </a:r>
            <a:endParaRPr lang="en-US" sz="5400" b="1">
              <a:solidFill>
                <a:schemeClr val="tx1"/>
              </a:solidFill>
              <a:latin typeface="+mj-lt"/>
              <a:cs typeface="+mj-cs"/>
            </a:endParaRPr>
          </a:p>
        </p:txBody>
      </p:sp>
      <p:sp>
        <p:nvSpPr>
          <p:cNvPr id="5" name="Content Placeholder 4">
            <a:extLst>
              <a:ext uri="{FF2B5EF4-FFF2-40B4-BE49-F238E27FC236}">
                <a16:creationId xmlns:a16="http://schemas.microsoft.com/office/drawing/2014/main" id="{DFDDC731-A906-46AC-BA1C-C25F6A26269B}"/>
              </a:ext>
            </a:extLst>
          </p:cNvPr>
          <p:cNvSpPr>
            <a:spLocks noGrp="1"/>
          </p:cNvSpPr>
          <p:nvPr>
            <p:ph idx="10"/>
          </p:nvPr>
        </p:nvSpPr>
        <p:spPr>
          <a:xfrm>
            <a:off x="572493" y="2071316"/>
            <a:ext cx="10913623" cy="4119172"/>
          </a:xfrm>
        </p:spPr>
        <p:txBody>
          <a:bodyPr vert="horz" lIns="91440" tIns="45720" rIns="91440" bIns="45720" rtlCol="0" anchor="t">
            <a:normAutofit/>
          </a:bodyPr>
          <a:lstStyle/>
          <a:p>
            <a:pPr>
              <a:spcBef>
                <a:spcPts val="300"/>
              </a:spcBef>
              <a:spcAft>
                <a:spcPts val="300"/>
              </a:spcAft>
            </a:pPr>
            <a:r>
              <a:rPr lang="en-US" sz="2200">
                <a:solidFill>
                  <a:schemeClr val="tx1"/>
                </a:solidFill>
                <a:latin typeface="+mn-lt"/>
                <a:cs typeface="+mn-cs"/>
              </a:rPr>
              <a:t>Coverage is provided through a managed care organization contract</a:t>
            </a:r>
          </a:p>
          <a:p>
            <a:pPr lvl="1">
              <a:spcBef>
                <a:spcPts val="300"/>
              </a:spcBef>
              <a:spcAft>
                <a:spcPts val="300"/>
              </a:spcAft>
            </a:pPr>
            <a:r>
              <a:rPr lang="en-US" sz="2200">
                <a:solidFill>
                  <a:schemeClr val="tx1"/>
                </a:solidFill>
                <a:latin typeface="+mn-lt"/>
                <a:cs typeface="+mn-cs"/>
              </a:rPr>
              <a:t>Current vendor: Blue Cross Blue Shield of North Dakota</a:t>
            </a:r>
          </a:p>
          <a:p>
            <a:pPr lvl="1">
              <a:spcBef>
                <a:spcPts val="300"/>
              </a:spcBef>
              <a:spcAft>
                <a:spcPts val="300"/>
              </a:spcAft>
            </a:pPr>
            <a:r>
              <a:rPr lang="en-US" sz="2200">
                <a:solidFill>
                  <a:schemeClr val="tx1"/>
                </a:solidFill>
                <a:latin typeface="+mn-lt"/>
                <a:cs typeface="+mn-cs"/>
              </a:rPr>
              <a:t>ND Medicaid pays a monthly premium to the MCO, they pay for covered services</a:t>
            </a:r>
            <a:endParaRPr lang="en-US" sz="2200">
              <a:solidFill>
                <a:schemeClr val="tx1"/>
              </a:solidFill>
              <a:latin typeface="+mn-lt"/>
              <a:cs typeface="Segoe UI"/>
            </a:endParaRPr>
          </a:p>
          <a:p>
            <a:pPr marL="914400" lvl="2">
              <a:spcBef>
                <a:spcPts val="300"/>
              </a:spcBef>
              <a:spcAft>
                <a:spcPts val="300"/>
              </a:spcAft>
            </a:pPr>
            <a:endParaRPr lang="en-US" sz="2200">
              <a:solidFill>
                <a:schemeClr val="tx1"/>
              </a:solidFill>
              <a:latin typeface="+mn-lt"/>
              <a:cs typeface="+mn-cs"/>
            </a:endParaRPr>
          </a:p>
          <a:p>
            <a:endParaRPr lang="en-US" sz="2200">
              <a:solidFill>
                <a:schemeClr val="tx1"/>
              </a:solidFill>
              <a:latin typeface="+mn-lt"/>
              <a:cs typeface="+mn-cs"/>
            </a:endParaRPr>
          </a:p>
        </p:txBody>
      </p:sp>
      <p:pic>
        <p:nvPicPr>
          <p:cNvPr id="2" name="Picture 1" descr="Man staring outside a window">
            <a:extLst>
              <a:ext uri="{FF2B5EF4-FFF2-40B4-BE49-F238E27FC236}">
                <a16:creationId xmlns:a16="http://schemas.microsoft.com/office/drawing/2014/main" id="{C4CD0F80-7A65-7ADD-EACF-D04969696A44}"/>
              </a:ext>
            </a:extLst>
          </p:cNvPr>
          <p:cNvPicPr>
            <a:picLocks noChangeAspect="1"/>
          </p:cNvPicPr>
          <p:nvPr/>
        </p:nvPicPr>
        <p:blipFill>
          <a:blip r:embed="rId2"/>
          <a:stretch>
            <a:fillRect/>
          </a:stretch>
        </p:blipFill>
        <p:spPr>
          <a:xfrm>
            <a:off x="1104900" y="3747321"/>
            <a:ext cx="4122056" cy="2756072"/>
          </a:xfrm>
          <a:prstGeom prst="rect">
            <a:avLst/>
          </a:prstGeom>
        </p:spPr>
      </p:pic>
    </p:spTree>
    <p:extLst>
      <p:ext uri="{BB962C8B-B14F-4D97-AF65-F5344CB8AC3E}">
        <p14:creationId xmlns:p14="http://schemas.microsoft.com/office/powerpoint/2010/main" val="11331196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90109F-F884-4906-86AF-4A3FD7CC1837}"/>
              </a:ext>
            </a:extLst>
          </p:cNvPr>
          <p:cNvSpPr>
            <a:spLocks noGrp="1"/>
          </p:cNvSpPr>
          <p:nvPr>
            <p:ph type="title"/>
          </p:nvPr>
        </p:nvSpPr>
        <p:spPr>
          <a:xfrm>
            <a:off x="572493" y="238539"/>
            <a:ext cx="11444877" cy="844773"/>
          </a:xfrm>
        </p:spPr>
        <p:txBody>
          <a:bodyPr vert="horz" lIns="91440" tIns="45720" rIns="91440" bIns="45720" rtlCol="0" anchor="b">
            <a:normAutofit fontScale="90000"/>
          </a:bodyPr>
          <a:lstStyle/>
          <a:p>
            <a:r>
              <a:rPr lang="en-US" sz="5400">
                <a:solidFill>
                  <a:schemeClr val="tx1"/>
                </a:solidFill>
                <a:latin typeface="+mj-lt"/>
                <a:cs typeface="+mj-cs"/>
              </a:rPr>
              <a:t>Medicaid-Medicare Savings Program  </a:t>
            </a:r>
            <a:endParaRPr lang="en-US" sz="5400" b="1">
              <a:solidFill>
                <a:schemeClr val="tx1"/>
              </a:solidFill>
              <a:latin typeface="+mj-lt"/>
              <a:cs typeface="+mj-cs"/>
            </a:endParaRPr>
          </a:p>
        </p:txBody>
      </p:sp>
      <p:sp>
        <p:nvSpPr>
          <p:cNvPr id="5" name="Content Placeholder 4">
            <a:extLst>
              <a:ext uri="{FF2B5EF4-FFF2-40B4-BE49-F238E27FC236}">
                <a16:creationId xmlns:a16="http://schemas.microsoft.com/office/drawing/2014/main" id="{DFDDC731-A906-46AC-BA1C-C25F6A26269B}"/>
              </a:ext>
            </a:extLst>
          </p:cNvPr>
          <p:cNvSpPr>
            <a:spLocks noGrp="1"/>
          </p:cNvSpPr>
          <p:nvPr>
            <p:ph idx="10"/>
          </p:nvPr>
        </p:nvSpPr>
        <p:spPr>
          <a:xfrm>
            <a:off x="572493" y="1273030"/>
            <a:ext cx="6713552" cy="5234957"/>
          </a:xfrm>
        </p:spPr>
        <p:txBody>
          <a:bodyPr vert="horz" lIns="91440" tIns="45720" rIns="91440" bIns="45720" rtlCol="0" anchor="t">
            <a:normAutofit/>
          </a:bodyPr>
          <a:lstStyle/>
          <a:p>
            <a:pPr>
              <a:spcBef>
                <a:spcPts val="300"/>
              </a:spcBef>
              <a:spcAft>
                <a:spcPts val="300"/>
              </a:spcAft>
            </a:pPr>
            <a:r>
              <a:rPr lang="en-US" sz="2200">
                <a:solidFill>
                  <a:schemeClr val="tx1"/>
                </a:solidFill>
                <a:latin typeface="+mn-lt"/>
                <a:cs typeface="+mn-cs"/>
              </a:rPr>
              <a:t>Qualified Medicare Beneficiaries (QMB)</a:t>
            </a:r>
          </a:p>
          <a:p>
            <a:pPr lvl="1">
              <a:spcBef>
                <a:spcPts val="300"/>
              </a:spcBef>
              <a:spcAft>
                <a:spcPts val="300"/>
              </a:spcAft>
            </a:pPr>
            <a:r>
              <a:rPr lang="en-US" sz="1800">
                <a:solidFill>
                  <a:schemeClr val="tx1"/>
                </a:solidFill>
                <a:latin typeface="+mn-lt"/>
                <a:cs typeface="+mn-cs"/>
              </a:rPr>
              <a:t>Covers Medicare premium </a:t>
            </a:r>
          </a:p>
          <a:p>
            <a:pPr lvl="1">
              <a:spcBef>
                <a:spcPts val="300"/>
              </a:spcBef>
              <a:spcAft>
                <a:spcPts val="300"/>
              </a:spcAft>
            </a:pPr>
            <a:r>
              <a:rPr lang="en-US" sz="1800">
                <a:solidFill>
                  <a:schemeClr val="tx1"/>
                </a:solidFill>
                <a:latin typeface="+mn-lt"/>
                <a:cs typeface="+mn-cs"/>
              </a:rPr>
              <a:t>Covers Medicare co-pays and co-insurances </a:t>
            </a:r>
          </a:p>
          <a:p>
            <a:pPr lvl="1">
              <a:spcBef>
                <a:spcPts val="300"/>
              </a:spcBef>
              <a:spcAft>
                <a:spcPts val="300"/>
              </a:spcAft>
            </a:pPr>
            <a:r>
              <a:rPr lang="en-US" sz="1800">
                <a:solidFill>
                  <a:schemeClr val="tx1"/>
                </a:solidFill>
                <a:latin typeface="+mn-lt"/>
                <a:cs typeface="+mn-cs"/>
              </a:rPr>
              <a:t>Individual could have Medicaid coverage </a:t>
            </a:r>
          </a:p>
          <a:p>
            <a:pPr>
              <a:spcBef>
                <a:spcPts val="300"/>
              </a:spcBef>
              <a:spcAft>
                <a:spcPts val="300"/>
              </a:spcAft>
            </a:pPr>
            <a:r>
              <a:rPr lang="en-US" sz="2200">
                <a:solidFill>
                  <a:schemeClr val="tx1"/>
                </a:solidFill>
                <a:latin typeface="+mn-lt"/>
                <a:cs typeface="+mn-cs"/>
              </a:rPr>
              <a:t>Specified Low-Income Medicare Beneficiaries (SLMB)</a:t>
            </a:r>
          </a:p>
          <a:p>
            <a:pPr lvl="1">
              <a:spcBef>
                <a:spcPts val="300"/>
              </a:spcBef>
              <a:spcAft>
                <a:spcPts val="300"/>
              </a:spcAft>
            </a:pPr>
            <a:r>
              <a:rPr lang="en-US" sz="1800">
                <a:solidFill>
                  <a:schemeClr val="tx1"/>
                </a:solidFill>
                <a:latin typeface="+mn-lt"/>
                <a:cs typeface="+mn-cs"/>
              </a:rPr>
              <a:t>Covers Medicare Premium only </a:t>
            </a:r>
          </a:p>
          <a:p>
            <a:pPr lvl="1">
              <a:spcBef>
                <a:spcPts val="300"/>
              </a:spcBef>
              <a:spcAft>
                <a:spcPts val="300"/>
              </a:spcAft>
            </a:pPr>
            <a:r>
              <a:rPr lang="en-US" sz="1800">
                <a:solidFill>
                  <a:schemeClr val="tx1"/>
                </a:solidFill>
                <a:latin typeface="+mn-lt"/>
                <a:cs typeface="+mn-cs"/>
              </a:rPr>
              <a:t>Individual could have Medicaid coverage </a:t>
            </a:r>
          </a:p>
          <a:p>
            <a:pPr>
              <a:spcBef>
                <a:spcPts val="300"/>
              </a:spcBef>
              <a:spcAft>
                <a:spcPts val="300"/>
              </a:spcAft>
            </a:pPr>
            <a:r>
              <a:rPr lang="en-US" sz="2200">
                <a:solidFill>
                  <a:schemeClr val="tx1"/>
                </a:solidFill>
                <a:latin typeface="+mn-lt"/>
                <a:cs typeface="+mn-cs"/>
              </a:rPr>
              <a:t>Qualified Individuals (QI)</a:t>
            </a:r>
          </a:p>
          <a:p>
            <a:pPr lvl="1">
              <a:spcBef>
                <a:spcPts val="300"/>
              </a:spcBef>
              <a:spcAft>
                <a:spcPts val="300"/>
              </a:spcAft>
            </a:pPr>
            <a:r>
              <a:rPr lang="en-US" sz="1800">
                <a:solidFill>
                  <a:schemeClr val="tx1"/>
                </a:solidFill>
                <a:latin typeface="+mn-lt"/>
                <a:cs typeface="+mn-cs"/>
              </a:rPr>
              <a:t>Covers Medicare Premium only </a:t>
            </a:r>
          </a:p>
          <a:p>
            <a:pPr lvl="1">
              <a:spcBef>
                <a:spcPts val="300"/>
              </a:spcBef>
              <a:spcAft>
                <a:spcPts val="300"/>
              </a:spcAft>
            </a:pPr>
            <a:endParaRPr lang="en-US" sz="1800">
              <a:solidFill>
                <a:schemeClr val="tx1"/>
              </a:solidFill>
              <a:latin typeface="+mn-lt"/>
              <a:cs typeface="+mn-cs"/>
            </a:endParaRPr>
          </a:p>
          <a:p>
            <a:pPr lvl="1">
              <a:spcBef>
                <a:spcPts val="300"/>
              </a:spcBef>
              <a:spcAft>
                <a:spcPts val="300"/>
              </a:spcAft>
            </a:pPr>
            <a:endParaRPr lang="en-US" sz="1800">
              <a:solidFill>
                <a:schemeClr val="tx1"/>
              </a:solidFill>
              <a:latin typeface="+mn-lt"/>
              <a:cs typeface="+mn-cs"/>
            </a:endParaRPr>
          </a:p>
          <a:p>
            <a:pPr marL="0" indent="0">
              <a:spcBef>
                <a:spcPts val="300"/>
              </a:spcBef>
              <a:spcAft>
                <a:spcPts val="300"/>
              </a:spcAft>
              <a:buNone/>
            </a:pPr>
            <a:endParaRPr lang="en-US" sz="2200">
              <a:solidFill>
                <a:schemeClr val="tx1"/>
              </a:solidFill>
              <a:latin typeface="+mn-lt"/>
              <a:cs typeface="+mn-cs"/>
            </a:endParaRPr>
          </a:p>
          <a:p>
            <a:endParaRPr lang="en-US" sz="2200">
              <a:solidFill>
                <a:schemeClr val="tx1"/>
              </a:solidFill>
              <a:latin typeface="+mn-lt"/>
              <a:cs typeface="+mn-cs"/>
            </a:endParaRPr>
          </a:p>
        </p:txBody>
      </p:sp>
      <p:pic>
        <p:nvPicPr>
          <p:cNvPr id="2" name="Picture 1" descr="Old woman looking at camera">
            <a:extLst>
              <a:ext uri="{FF2B5EF4-FFF2-40B4-BE49-F238E27FC236}">
                <a16:creationId xmlns:a16="http://schemas.microsoft.com/office/drawing/2014/main" id="{BD766602-7574-9619-14C7-93DC1DDFC7FE}"/>
              </a:ext>
            </a:extLst>
          </p:cNvPr>
          <p:cNvPicPr>
            <a:picLocks noChangeAspect="1"/>
          </p:cNvPicPr>
          <p:nvPr/>
        </p:nvPicPr>
        <p:blipFill>
          <a:blip r:embed="rId2"/>
          <a:stretch>
            <a:fillRect/>
          </a:stretch>
        </p:blipFill>
        <p:spPr>
          <a:xfrm>
            <a:off x="7092043" y="1462314"/>
            <a:ext cx="4720771" cy="3153228"/>
          </a:xfrm>
          <a:prstGeom prst="rect">
            <a:avLst/>
          </a:prstGeom>
        </p:spPr>
      </p:pic>
    </p:spTree>
    <p:extLst>
      <p:ext uri="{BB962C8B-B14F-4D97-AF65-F5344CB8AC3E}">
        <p14:creationId xmlns:p14="http://schemas.microsoft.com/office/powerpoint/2010/main" val="2491390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F55B84-1D69-455D-8149-632E38AF1E4A}"/>
              </a:ext>
            </a:extLst>
          </p:cNvPr>
          <p:cNvSpPr>
            <a:spLocks noGrp="1"/>
          </p:cNvSpPr>
          <p:nvPr>
            <p:ph idx="1"/>
          </p:nvPr>
        </p:nvSpPr>
        <p:spPr>
          <a:xfrm>
            <a:off x="432429" y="2012949"/>
            <a:ext cx="11508543" cy="3816351"/>
          </a:xfrm>
        </p:spPr>
        <p:txBody>
          <a:bodyPr vert="horz" lIns="91440" tIns="45720" rIns="91440" bIns="45720" rtlCol="0" anchor="t">
            <a:normAutofit/>
          </a:bodyPr>
          <a:lstStyle/>
          <a:p>
            <a:r>
              <a:rPr lang="en-US">
                <a:latin typeface="Segoe UI"/>
                <a:cs typeface="Segoe UI"/>
              </a:rPr>
              <a:t>Medicaid and Medicare are sometimes confused</a:t>
            </a:r>
          </a:p>
          <a:p>
            <a:r>
              <a:rPr lang="en-US">
                <a:latin typeface="Segoe UI"/>
                <a:cs typeface="Segoe UI"/>
              </a:rPr>
              <a:t>Medicaid does not end when a person becomes eligible for Medicare.  </a:t>
            </a:r>
            <a:endParaRPr lang="en-US"/>
          </a:p>
          <a:p>
            <a:r>
              <a:rPr lang="en-US">
                <a:latin typeface="Segoe UI"/>
                <a:cs typeface="Segoe UI"/>
              </a:rPr>
              <a:t>What is the difference  </a:t>
            </a:r>
            <a:endParaRPr lang="en-US"/>
          </a:p>
        </p:txBody>
      </p:sp>
      <p:sp>
        <p:nvSpPr>
          <p:cNvPr id="4" name="Title 3">
            <a:extLst>
              <a:ext uri="{FF2B5EF4-FFF2-40B4-BE49-F238E27FC236}">
                <a16:creationId xmlns:a16="http://schemas.microsoft.com/office/drawing/2014/main" id="{88C8C076-4FBF-4B96-ADA1-AA0FD7482109}"/>
              </a:ext>
            </a:extLst>
          </p:cNvPr>
          <p:cNvSpPr>
            <a:spLocks noGrp="1"/>
          </p:cNvSpPr>
          <p:nvPr>
            <p:ph type="title"/>
          </p:nvPr>
        </p:nvSpPr>
        <p:spPr>
          <a:xfrm flipH="1">
            <a:off x="428384" y="271583"/>
            <a:ext cx="11239753" cy="1315166"/>
          </a:xfrm>
        </p:spPr>
        <p:txBody>
          <a:bodyPr>
            <a:normAutofit/>
          </a:bodyPr>
          <a:lstStyle/>
          <a:p>
            <a:pPr algn="ctr"/>
            <a:r>
              <a:rPr lang="en-US" b="1"/>
              <a:t>Medicaid and Medicare  </a:t>
            </a:r>
            <a:br>
              <a:rPr lang="en-US" b="1"/>
            </a:br>
            <a:r>
              <a:rPr lang="en-US" b="1"/>
              <a:t>Dual Eligible </a:t>
            </a:r>
          </a:p>
        </p:txBody>
      </p:sp>
    </p:spTree>
    <p:extLst>
      <p:ext uri="{BB962C8B-B14F-4D97-AF65-F5344CB8AC3E}">
        <p14:creationId xmlns:p14="http://schemas.microsoft.com/office/powerpoint/2010/main" val="3687681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5995AE-CE07-2F3B-F05E-4BD3B9ACF8E3}"/>
              </a:ext>
            </a:extLst>
          </p:cNvPr>
          <p:cNvSpPr>
            <a:spLocks noGrp="1"/>
          </p:cNvSpPr>
          <p:nvPr>
            <p:ph type="title"/>
          </p:nvPr>
        </p:nvSpPr>
        <p:spPr>
          <a:xfrm>
            <a:off x="1791477" y="98860"/>
            <a:ext cx="8322906" cy="549275"/>
          </a:xfrm>
        </p:spPr>
        <p:txBody>
          <a:bodyPr>
            <a:normAutofit fontScale="90000"/>
          </a:bodyPr>
          <a:lstStyle/>
          <a:p>
            <a:pPr algn="ctr"/>
            <a:r>
              <a:rPr lang="en-US"/>
              <a:t>Medicaid vs. Medicare</a:t>
            </a:r>
          </a:p>
        </p:txBody>
      </p:sp>
      <p:graphicFrame>
        <p:nvGraphicFramePr>
          <p:cNvPr id="7" name="Content Placeholder 6">
            <a:extLst>
              <a:ext uri="{FF2B5EF4-FFF2-40B4-BE49-F238E27FC236}">
                <a16:creationId xmlns:a16="http://schemas.microsoft.com/office/drawing/2014/main" id="{76AB325D-B925-B551-7BCC-5F3063649D60}"/>
              </a:ext>
            </a:extLst>
          </p:cNvPr>
          <p:cNvGraphicFramePr>
            <a:graphicFrameLocks noGrp="1"/>
          </p:cNvGraphicFramePr>
          <p:nvPr>
            <p:ph idx="1"/>
            <p:extLst>
              <p:ext uri="{D42A27DB-BD31-4B8C-83A1-F6EECF244321}">
                <p14:modId xmlns:p14="http://schemas.microsoft.com/office/powerpoint/2010/main" val="39847450"/>
              </p:ext>
            </p:extLst>
          </p:nvPr>
        </p:nvGraphicFramePr>
        <p:xfrm>
          <a:off x="-790937" y="677072"/>
          <a:ext cx="11905861" cy="58832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D5FC7717-90A0-DDF4-BE68-E10AC783734D}"/>
              </a:ext>
            </a:extLst>
          </p:cNvPr>
          <p:cNvSpPr txBox="1"/>
          <p:nvPr/>
        </p:nvSpPr>
        <p:spPr>
          <a:xfrm>
            <a:off x="4573567" y="1649419"/>
            <a:ext cx="1826630" cy="4008790"/>
          </a:xfrm>
          <a:prstGeom prst="rect">
            <a:avLst/>
          </a:prstGeom>
          <a:noFill/>
        </p:spPr>
        <p:txBody>
          <a:bodyPr wrap="square" rtlCol="0">
            <a:spAutoFit/>
          </a:bodyPr>
          <a:lstStyle/>
          <a:p>
            <a:pPr algn="ctr"/>
            <a:r>
              <a:rPr lang="en-US" sz="2400" b="1"/>
              <a:t>Dual </a:t>
            </a:r>
          </a:p>
          <a:p>
            <a:pPr algn="ctr"/>
            <a:r>
              <a:rPr lang="en-US" sz="2400" b="1"/>
              <a:t>Eligible</a:t>
            </a:r>
          </a:p>
          <a:p>
            <a:pPr marL="91440" algn="ctr"/>
            <a:endParaRPr lang="en-US" sz="1750"/>
          </a:p>
          <a:p>
            <a:pPr marL="91440" algn="ctr">
              <a:buFont typeface="Arial" panose="020B0604020202020204" pitchFamily="34" charset="0"/>
              <a:buChar char="•"/>
            </a:pPr>
            <a:r>
              <a:rPr lang="en-US" sz="1750"/>
              <a:t> Low-income people who are disabled and cannot work</a:t>
            </a:r>
          </a:p>
          <a:p>
            <a:pPr marL="91440" algn="ctr">
              <a:buFont typeface="Arial" panose="020B0604020202020204" pitchFamily="34" charset="0"/>
              <a:buChar char="•"/>
            </a:pPr>
            <a:r>
              <a:rPr lang="en-US" sz="1750"/>
              <a:t> Low-income 65+</a:t>
            </a:r>
          </a:p>
          <a:p>
            <a:pPr marL="91440" algn="ctr">
              <a:buFont typeface="Arial" panose="020B0604020202020204" pitchFamily="34" charset="0"/>
              <a:buChar char="•"/>
            </a:pPr>
            <a:r>
              <a:rPr lang="en-US" sz="1750"/>
              <a:t> Entitled to Part A and/or B and some Medicaid</a:t>
            </a:r>
          </a:p>
          <a:p>
            <a:pPr marL="91440" algn="ctr">
              <a:buFont typeface="Arial" panose="020B0604020202020204" pitchFamily="34" charset="0"/>
              <a:buChar char="•"/>
            </a:pPr>
            <a:endParaRPr lang="en-US" sz="1400"/>
          </a:p>
        </p:txBody>
      </p:sp>
    </p:spTree>
    <p:extLst>
      <p:ext uri="{BB962C8B-B14F-4D97-AF65-F5344CB8AC3E}">
        <p14:creationId xmlns:p14="http://schemas.microsoft.com/office/powerpoint/2010/main" val="11017986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F55B84-1D69-455D-8149-632E38AF1E4A}"/>
              </a:ext>
            </a:extLst>
          </p:cNvPr>
          <p:cNvSpPr>
            <a:spLocks noGrp="1"/>
          </p:cNvSpPr>
          <p:nvPr>
            <p:ph idx="1"/>
          </p:nvPr>
        </p:nvSpPr>
        <p:spPr>
          <a:xfrm>
            <a:off x="432429" y="2012949"/>
            <a:ext cx="5258214" cy="3816351"/>
          </a:xfrm>
        </p:spPr>
        <p:txBody>
          <a:bodyPr>
            <a:normAutofit/>
          </a:bodyPr>
          <a:lstStyle/>
          <a:p>
            <a:r>
              <a:rPr lang="en-US"/>
              <a:t>Medicaid is the payer of last resort. </a:t>
            </a:r>
          </a:p>
          <a:p>
            <a:r>
              <a:rPr lang="en-US"/>
              <a:t>Medicaid will pay the co-insurance and deductible after Medicare pays for covered services.    </a:t>
            </a:r>
          </a:p>
        </p:txBody>
      </p:sp>
      <p:sp>
        <p:nvSpPr>
          <p:cNvPr id="4" name="Title 3">
            <a:extLst>
              <a:ext uri="{FF2B5EF4-FFF2-40B4-BE49-F238E27FC236}">
                <a16:creationId xmlns:a16="http://schemas.microsoft.com/office/drawing/2014/main" id="{88C8C076-4FBF-4B96-ADA1-AA0FD7482109}"/>
              </a:ext>
            </a:extLst>
          </p:cNvPr>
          <p:cNvSpPr>
            <a:spLocks noGrp="1"/>
          </p:cNvSpPr>
          <p:nvPr>
            <p:ph type="title"/>
          </p:nvPr>
        </p:nvSpPr>
        <p:spPr>
          <a:xfrm flipH="1">
            <a:off x="428384" y="271583"/>
            <a:ext cx="11239753" cy="1315166"/>
          </a:xfrm>
        </p:spPr>
        <p:txBody>
          <a:bodyPr>
            <a:normAutofit/>
          </a:bodyPr>
          <a:lstStyle/>
          <a:p>
            <a:pPr algn="ctr"/>
            <a:r>
              <a:rPr lang="en-US"/>
              <a:t>Why is dual eligibility important?</a:t>
            </a:r>
            <a:endParaRPr lang="en-US" b="1"/>
          </a:p>
        </p:txBody>
      </p:sp>
      <p:pic>
        <p:nvPicPr>
          <p:cNvPr id="11" name="Picture 10" descr="Grandfather teaching child to fish">
            <a:extLst>
              <a:ext uri="{FF2B5EF4-FFF2-40B4-BE49-F238E27FC236}">
                <a16:creationId xmlns:a16="http://schemas.microsoft.com/office/drawing/2014/main" id="{289F5754-1B94-C3F1-0DE8-026B3F639A5E}"/>
              </a:ext>
            </a:extLst>
          </p:cNvPr>
          <p:cNvPicPr>
            <a:picLocks noChangeAspect="1"/>
          </p:cNvPicPr>
          <p:nvPr/>
        </p:nvPicPr>
        <p:blipFill>
          <a:blip r:embed="rId2"/>
          <a:stretch>
            <a:fillRect/>
          </a:stretch>
        </p:blipFill>
        <p:spPr>
          <a:xfrm>
            <a:off x="6557060" y="1714018"/>
            <a:ext cx="5434313" cy="3622875"/>
          </a:xfrm>
          <a:prstGeom prst="rect">
            <a:avLst/>
          </a:prstGeom>
        </p:spPr>
      </p:pic>
    </p:spTree>
    <p:extLst>
      <p:ext uri="{BB962C8B-B14F-4D97-AF65-F5344CB8AC3E}">
        <p14:creationId xmlns:p14="http://schemas.microsoft.com/office/powerpoint/2010/main" val="3812010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3F09BB1-8B8D-FC1C-E18A-683ABF197DD8}"/>
              </a:ext>
            </a:extLst>
          </p:cNvPr>
          <p:cNvSpPr>
            <a:spLocks noGrp="1"/>
          </p:cNvSpPr>
          <p:nvPr>
            <p:ph type="ctrTitle"/>
          </p:nvPr>
        </p:nvSpPr>
        <p:spPr>
          <a:xfrm>
            <a:off x="470936" y="5502031"/>
            <a:ext cx="6954235" cy="574251"/>
          </a:xfrm>
        </p:spPr>
        <p:txBody>
          <a:bodyPr>
            <a:normAutofit fontScale="90000"/>
          </a:bodyPr>
          <a:lstStyle/>
          <a:p>
            <a:r>
              <a:rPr lang="en-US"/>
              <a:t>Presented by:	 Irene Karnopp</a:t>
            </a:r>
          </a:p>
        </p:txBody>
      </p:sp>
      <p:sp>
        <p:nvSpPr>
          <p:cNvPr id="12" name="Subtitle 11">
            <a:extLst>
              <a:ext uri="{FF2B5EF4-FFF2-40B4-BE49-F238E27FC236}">
                <a16:creationId xmlns:a16="http://schemas.microsoft.com/office/drawing/2014/main" id="{2E828AC6-3548-CA60-6E91-998F8231C2B0}"/>
              </a:ext>
            </a:extLst>
          </p:cNvPr>
          <p:cNvSpPr>
            <a:spLocks noGrp="1"/>
          </p:cNvSpPr>
          <p:nvPr>
            <p:ph type="subTitle" idx="1"/>
          </p:nvPr>
        </p:nvSpPr>
        <p:spPr/>
        <p:txBody>
          <a:bodyPr>
            <a:normAutofit/>
          </a:bodyPr>
          <a:lstStyle/>
          <a:p>
            <a:r>
              <a:rPr lang="en-US"/>
              <a:t>Email: </a:t>
            </a:r>
            <a:r>
              <a:rPr lang="en-US">
                <a:hlinkClick r:id="rId2"/>
              </a:rPr>
              <a:t>ikarnopp@nd.gov</a:t>
            </a:r>
            <a:r>
              <a:rPr lang="en-US"/>
              <a:t> or </a:t>
            </a:r>
            <a:r>
              <a:rPr lang="en-US">
                <a:hlinkClick r:id="rId3"/>
              </a:rPr>
              <a:t>hccpolicy@nd.gov</a:t>
            </a:r>
            <a:r>
              <a:rPr lang="en-US"/>
              <a:t> </a:t>
            </a:r>
          </a:p>
        </p:txBody>
      </p:sp>
      <p:pic>
        <p:nvPicPr>
          <p:cNvPr id="15" name="Picture Placeholder 14" descr="Laptop with smartphone and coffee cup">
            <a:extLst>
              <a:ext uri="{FF2B5EF4-FFF2-40B4-BE49-F238E27FC236}">
                <a16:creationId xmlns:a16="http://schemas.microsoft.com/office/drawing/2014/main" id="{8F30A92A-187F-9E40-58A7-FAFDF3729C3F}"/>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a:stretch/>
        </p:blipFill>
        <p:spPr>
          <a:xfrm>
            <a:off x="0" y="0"/>
            <a:ext cx="12192000" cy="5006017"/>
          </a:xfrm>
        </p:spPr>
      </p:pic>
    </p:spTree>
    <p:extLst>
      <p:ext uri="{BB962C8B-B14F-4D97-AF65-F5344CB8AC3E}">
        <p14:creationId xmlns:p14="http://schemas.microsoft.com/office/powerpoint/2010/main" val="12927211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Question mark against red wall">
            <a:extLst>
              <a:ext uri="{FF2B5EF4-FFF2-40B4-BE49-F238E27FC236}">
                <a16:creationId xmlns:a16="http://schemas.microsoft.com/office/drawing/2014/main" id="{031F231F-41CD-46A5-B7A3-2A259F4195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75303"/>
            <a:ext cx="12184852" cy="4241297"/>
          </a:xfrm>
        </p:spPr>
      </p:pic>
      <p:sp>
        <p:nvSpPr>
          <p:cNvPr id="3" name="Title 2">
            <a:extLst>
              <a:ext uri="{FF2B5EF4-FFF2-40B4-BE49-F238E27FC236}">
                <a16:creationId xmlns:a16="http://schemas.microsoft.com/office/drawing/2014/main" id="{51B65DB2-87AC-8611-F714-A4244393D597}"/>
              </a:ext>
            </a:extLst>
          </p:cNvPr>
          <p:cNvSpPr>
            <a:spLocks noGrp="1"/>
          </p:cNvSpPr>
          <p:nvPr>
            <p:ph type="title"/>
          </p:nvPr>
        </p:nvSpPr>
        <p:spPr/>
        <p:txBody>
          <a:bodyPr>
            <a:normAutofit fontScale="90000"/>
          </a:bodyPr>
          <a:lstStyle/>
          <a:p>
            <a:r>
              <a:rPr lang="en-US"/>
              <a:t>Questions </a:t>
            </a:r>
          </a:p>
        </p:txBody>
      </p:sp>
    </p:spTree>
    <p:extLst>
      <p:ext uri="{BB962C8B-B14F-4D97-AF65-F5344CB8AC3E}">
        <p14:creationId xmlns:p14="http://schemas.microsoft.com/office/powerpoint/2010/main" val="951958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A61331-ED56-A47B-0726-6D971761F8A5}"/>
              </a:ext>
            </a:extLst>
          </p:cNvPr>
          <p:cNvSpPr>
            <a:spLocks noGrp="1"/>
          </p:cNvSpPr>
          <p:nvPr>
            <p:ph idx="1"/>
          </p:nvPr>
        </p:nvSpPr>
        <p:spPr/>
        <p:txBody>
          <a:bodyPr>
            <a:normAutofit lnSpcReduction="10000"/>
          </a:bodyPr>
          <a:lstStyle/>
          <a:p>
            <a:pPr marL="0" indent="0">
              <a:buNone/>
            </a:pPr>
            <a:r>
              <a:rPr lang="en-US" b="1"/>
              <a:t>Chiropractic Manipulative Treatment (CMT) Codes are limited to 20 per calendar year.  </a:t>
            </a:r>
          </a:p>
          <a:p>
            <a:pPr marL="0" indent="0">
              <a:lnSpc>
                <a:spcPct val="120000"/>
              </a:lnSpc>
              <a:buNone/>
            </a:pPr>
            <a:r>
              <a:rPr lang="en-US" sz="2200" b="1"/>
              <a:t>98940</a:t>
            </a:r>
            <a:r>
              <a:rPr lang="en-US" sz="2200"/>
              <a:t>- </a:t>
            </a:r>
            <a:r>
              <a:rPr lang="en-US" sz="2200" i="0">
                <a:effectLst/>
                <a:latin typeface="Helvetica Neue"/>
              </a:rPr>
              <a:t>Chiropractic manipulative treatment (CMT); spinal, 1-2 regions</a:t>
            </a:r>
            <a:r>
              <a:rPr lang="en-US" sz="2200"/>
              <a:t>	</a:t>
            </a:r>
          </a:p>
          <a:p>
            <a:pPr marL="0" indent="0">
              <a:lnSpc>
                <a:spcPct val="120000"/>
              </a:lnSpc>
              <a:buNone/>
            </a:pPr>
            <a:r>
              <a:rPr lang="en-US" sz="2200" b="1"/>
              <a:t>98941</a:t>
            </a:r>
            <a:r>
              <a:rPr lang="en-US" sz="2200"/>
              <a:t>- </a:t>
            </a:r>
            <a:r>
              <a:rPr lang="en-US" sz="2200" i="0">
                <a:effectLst/>
                <a:latin typeface="Helvetica Neue"/>
              </a:rPr>
              <a:t>Chiropractic manipulative treatment (CMT); spinal, 3-4 regions</a:t>
            </a:r>
          </a:p>
          <a:p>
            <a:pPr marL="0" indent="0">
              <a:lnSpc>
                <a:spcPct val="160000"/>
              </a:lnSpc>
              <a:buNone/>
            </a:pPr>
            <a:r>
              <a:rPr lang="en-US" sz="2200" b="1"/>
              <a:t>98942</a:t>
            </a:r>
            <a:r>
              <a:rPr lang="en-US" sz="2200"/>
              <a:t>- C</a:t>
            </a:r>
            <a:r>
              <a:rPr lang="en-US" sz="2200" i="0">
                <a:effectLst/>
                <a:latin typeface="Helvetica Neue"/>
              </a:rPr>
              <a:t>hiropractic </a:t>
            </a:r>
            <a:r>
              <a:rPr lang="en-US" sz="2200" b="0" i="0">
                <a:effectLst/>
                <a:latin typeface="Helvetica Neue"/>
              </a:rPr>
              <a:t>manipulative treatment (CMT); spinal, five regions</a:t>
            </a:r>
          </a:p>
          <a:p>
            <a:pPr marL="0" indent="0">
              <a:lnSpc>
                <a:spcPct val="110000"/>
              </a:lnSpc>
              <a:buNone/>
            </a:pPr>
            <a:r>
              <a:rPr lang="en-US" sz="2200" b="0" i="0">
                <a:effectLst/>
                <a:latin typeface="Helvetica Neue"/>
              </a:rPr>
              <a:t>When a member has met their yearly limit of 20 CMTs, </a:t>
            </a:r>
            <a:r>
              <a:rPr lang="en-US" sz="2200">
                <a:latin typeface="Helvetica Neue"/>
              </a:rPr>
              <a:t>a</a:t>
            </a:r>
            <a:r>
              <a:rPr lang="en-US" sz="2200" b="0" i="0">
                <a:effectLst/>
                <a:latin typeface="Helvetica Neue"/>
              </a:rPr>
              <a:t>dditional CMT may be requested via service authorization. </a:t>
            </a:r>
            <a:r>
              <a:rPr lang="en-US" sz="2200">
                <a:latin typeface="Helvetica Neue"/>
              </a:rPr>
              <a:t>A</a:t>
            </a:r>
            <a:r>
              <a:rPr lang="en-US" sz="2200" b="0" i="0">
                <a:effectLst/>
                <a:latin typeface="Helvetica Neue"/>
              </a:rPr>
              <a:t>dditional unauthorized CMT performed and billed to ND Medicaid will be denied as patient responsibility, and the member may be billed.  </a:t>
            </a:r>
          </a:p>
          <a:p>
            <a:pPr marL="0" indent="0">
              <a:buNone/>
            </a:pPr>
            <a:endParaRPr lang="en-US" b="1"/>
          </a:p>
          <a:p>
            <a:pPr marL="0" indent="0">
              <a:buNone/>
            </a:pPr>
            <a:endParaRPr lang="en-US" b="1"/>
          </a:p>
        </p:txBody>
      </p:sp>
      <p:sp>
        <p:nvSpPr>
          <p:cNvPr id="3" name="Title 2">
            <a:extLst>
              <a:ext uri="{FF2B5EF4-FFF2-40B4-BE49-F238E27FC236}">
                <a16:creationId xmlns:a16="http://schemas.microsoft.com/office/drawing/2014/main" id="{1B8511AE-C581-3632-13CB-50E6C325B65E}"/>
              </a:ext>
            </a:extLst>
          </p:cNvPr>
          <p:cNvSpPr>
            <a:spLocks noGrp="1"/>
          </p:cNvSpPr>
          <p:nvPr>
            <p:ph type="title"/>
          </p:nvPr>
        </p:nvSpPr>
        <p:spPr/>
        <p:txBody>
          <a:bodyPr>
            <a:normAutofit fontScale="90000"/>
          </a:bodyPr>
          <a:lstStyle/>
          <a:p>
            <a:r>
              <a:rPr lang="en-US"/>
              <a:t>Covered Chiropractic Services</a:t>
            </a:r>
          </a:p>
        </p:txBody>
      </p:sp>
    </p:spTree>
    <p:extLst>
      <p:ext uri="{BB962C8B-B14F-4D97-AF65-F5344CB8AC3E}">
        <p14:creationId xmlns:p14="http://schemas.microsoft.com/office/powerpoint/2010/main" val="3826153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E5B1E9-E1A5-1B93-15B5-3993DCEC4777}"/>
              </a:ext>
            </a:extLst>
          </p:cNvPr>
          <p:cNvSpPr>
            <a:spLocks noGrp="1"/>
          </p:cNvSpPr>
          <p:nvPr>
            <p:ph idx="1"/>
          </p:nvPr>
        </p:nvSpPr>
        <p:spPr/>
        <p:txBody>
          <a:bodyPr>
            <a:normAutofit lnSpcReduction="10000"/>
          </a:bodyPr>
          <a:lstStyle/>
          <a:p>
            <a:pPr marL="0" indent="0">
              <a:lnSpc>
                <a:spcPct val="110000"/>
              </a:lnSpc>
              <a:buNone/>
            </a:pPr>
            <a:r>
              <a:rPr lang="en-US" b="1"/>
              <a:t>Payment for X-rays is limited to radiological exams of the spine and may not exceed two (2) per calendar year per region. </a:t>
            </a:r>
          </a:p>
          <a:p>
            <a:pPr>
              <a:lnSpc>
                <a:spcPct val="150000"/>
              </a:lnSpc>
            </a:pPr>
            <a:r>
              <a:rPr lang="en-US"/>
              <a:t>Cervical </a:t>
            </a:r>
          </a:p>
          <a:p>
            <a:r>
              <a:rPr lang="en-US"/>
              <a:t>Thoracic </a:t>
            </a:r>
          </a:p>
          <a:p>
            <a:r>
              <a:rPr lang="en-US"/>
              <a:t>Lumbar</a:t>
            </a:r>
          </a:p>
          <a:p>
            <a:r>
              <a:rPr lang="en-US"/>
              <a:t>Lumbosacral</a:t>
            </a:r>
          </a:p>
          <a:p>
            <a:r>
              <a:rPr lang="en-US"/>
              <a:t>Sacroiliac joints </a:t>
            </a:r>
          </a:p>
          <a:p>
            <a:pPr marL="0" indent="0">
              <a:buNone/>
            </a:pPr>
            <a:endParaRPr lang="en-US" b="1"/>
          </a:p>
        </p:txBody>
      </p:sp>
      <p:sp>
        <p:nvSpPr>
          <p:cNvPr id="3" name="Title 2">
            <a:extLst>
              <a:ext uri="{FF2B5EF4-FFF2-40B4-BE49-F238E27FC236}">
                <a16:creationId xmlns:a16="http://schemas.microsoft.com/office/drawing/2014/main" id="{AB2227F9-8F4A-A6BA-F483-C8B00A93A831}"/>
              </a:ext>
            </a:extLst>
          </p:cNvPr>
          <p:cNvSpPr>
            <a:spLocks noGrp="1"/>
          </p:cNvSpPr>
          <p:nvPr>
            <p:ph type="title"/>
          </p:nvPr>
        </p:nvSpPr>
        <p:spPr/>
        <p:txBody>
          <a:bodyPr>
            <a:normAutofit fontScale="90000"/>
          </a:bodyPr>
          <a:lstStyle/>
          <a:p>
            <a:r>
              <a:rPr lang="en-US"/>
              <a:t>Covered Chiropractic Services Overview </a:t>
            </a:r>
          </a:p>
        </p:txBody>
      </p:sp>
    </p:spTree>
    <p:extLst>
      <p:ext uri="{BB962C8B-B14F-4D97-AF65-F5344CB8AC3E}">
        <p14:creationId xmlns:p14="http://schemas.microsoft.com/office/powerpoint/2010/main" val="1371975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48AC82-287F-36D1-66AB-863CB4F2DCB4}"/>
              </a:ext>
            </a:extLst>
          </p:cNvPr>
          <p:cNvSpPr>
            <a:spLocks noGrp="1"/>
          </p:cNvSpPr>
          <p:nvPr>
            <p:ph idx="1"/>
          </p:nvPr>
        </p:nvSpPr>
        <p:spPr/>
        <p:txBody>
          <a:bodyPr>
            <a:normAutofit fontScale="92500" lnSpcReduction="10000"/>
          </a:bodyPr>
          <a:lstStyle/>
          <a:p>
            <a:pPr marL="0" indent="0">
              <a:buNone/>
            </a:pPr>
            <a:r>
              <a:rPr lang="en-US" sz="3000" b="1"/>
              <a:t>Current Covered Evaluation and Management Services </a:t>
            </a:r>
          </a:p>
          <a:p>
            <a:pPr marL="0" indent="0">
              <a:buNone/>
            </a:pPr>
            <a:endParaRPr lang="en-US" b="1"/>
          </a:p>
          <a:p>
            <a:pPr marL="0" indent="0">
              <a:buNone/>
            </a:pPr>
            <a:r>
              <a:rPr lang="en-US"/>
              <a:t>New Patient Evaluation and Management (E/M) services (99202 or 99203) are covered in addition to chiropractic manipulative treatment (98940-98942) only when the patient has not received any professional (face-to-face) services from the chiropractor or another chiropractor of the same group practice within the past three years.</a:t>
            </a:r>
          </a:p>
          <a:p>
            <a:pPr marL="0" indent="0">
              <a:buNone/>
            </a:pPr>
            <a:endParaRPr lang="en-US"/>
          </a:p>
          <a:p>
            <a:pPr lvl="1">
              <a:lnSpc>
                <a:spcPct val="110000"/>
              </a:lnSpc>
            </a:pPr>
            <a:r>
              <a:rPr lang="en-US" sz="1800" b="1">
                <a:solidFill>
                  <a:srgbClr val="FF0000"/>
                </a:solidFill>
              </a:rPr>
              <a:t>Billing outside this code range will be denied as a contractual obligation, and the member may not be billed.</a:t>
            </a:r>
          </a:p>
          <a:p>
            <a:pPr marL="0" indent="0">
              <a:buNone/>
            </a:pPr>
            <a:endParaRPr lang="en-US"/>
          </a:p>
        </p:txBody>
      </p:sp>
      <p:sp>
        <p:nvSpPr>
          <p:cNvPr id="3" name="Title 2">
            <a:extLst>
              <a:ext uri="{FF2B5EF4-FFF2-40B4-BE49-F238E27FC236}">
                <a16:creationId xmlns:a16="http://schemas.microsoft.com/office/drawing/2014/main" id="{4B5E7112-D4B7-64E7-89AA-3455D1EB31AA}"/>
              </a:ext>
            </a:extLst>
          </p:cNvPr>
          <p:cNvSpPr>
            <a:spLocks noGrp="1"/>
          </p:cNvSpPr>
          <p:nvPr>
            <p:ph type="title"/>
          </p:nvPr>
        </p:nvSpPr>
        <p:spPr/>
        <p:txBody>
          <a:bodyPr>
            <a:normAutofit fontScale="90000"/>
          </a:bodyPr>
          <a:lstStyle/>
          <a:p>
            <a:r>
              <a:rPr lang="en-US"/>
              <a:t>Covered Chiropractic Services Overview </a:t>
            </a:r>
          </a:p>
        </p:txBody>
      </p:sp>
    </p:spTree>
    <p:extLst>
      <p:ext uri="{BB962C8B-B14F-4D97-AF65-F5344CB8AC3E}">
        <p14:creationId xmlns:p14="http://schemas.microsoft.com/office/powerpoint/2010/main" val="2587575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3EA004-DF11-5131-B6EF-858072EA0513}"/>
              </a:ext>
            </a:extLst>
          </p:cNvPr>
          <p:cNvSpPr>
            <a:spLocks noGrp="1"/>
          </p:cNvSpPr>
          <p:nvPr>
            <p:ph idx="1"/>
          </p:nvPr>
        </p:nvSpPr>
        <p:spPr/>
        <p:txBody>
          <a:bodyPr>
            <a:normAutofit/>
          </a:bodyPr>
          <a:lstStyle/>
          <a:p>
            <a:pPr marL="0" indent="0">
              <a:buNone/>
            </a:pPr>
            <a:r>
              <a:rPr lang="en-US" b="1"/>
              <a:t>Modalities and Therapeutic Procedures </a:t>
            </a:r>
          </a:p>
          <a:p>
            <a:r>
              <a:rPr lang="en-US" sz="2400">
                <a:latin typeface="+mj-lt"/>
              </a:rPr>
              <a:t>Physical medicine modalities and therapeutic procedures, such as electrical stimulation, ultrasound, and therapeutic exercises, are only eligible for reimbursement to enrolled physical and occupational therapists when ordered by a licensed practitioner of the healing arts under a defined care plan. </a:t>
            </a:r>
          </a:p>
          <a:p>
            <a:r>
              <a:rPr lang="en-US" sz="2400">
                <a:latin typeface="+mj-lt"/>
              </a:rPr>
              <a:t>The application of hot or cold packs is bundled into the payment made for any other service rendered that day.  </a:t>
            </a:r>
          </a:p>
          <a:p>
            <a:r>
              <a:rPr lang="en-US" sz="1800">
                <a:solidFill>
                  <a:srgbClr val="FF0000"/>
                </a:solidFill>
                <a:latin typeface="+mn-lt"/>
              </a:rPr>
              <a:t>These services will be denied as a contractual obligation to the billing provider and may not be billed to the member. </a:t>
            </a:r>
          </a:p>
          <a:p>
            <a:endParaRPr lang="en-US" sz="2400">
              <a:latin typeface="+mj-lt"/>
            </a:endParaRPr>
          </a:p>
          <a:p>
            <a:pPr marL="0" indent="0">
              <a:buNone/>
            </a:pPr>
            <a:endParaRPr lang="en-US" sz="1800">
              <a:latin typeface="+mj-lt"/>
            </a:endParaRPr>
          </a:p>
          <a:p>
            <a:pPr marL="0" indent="0">
              <a:buNone/>
            </a:pPr>
            <a:endParaRPr lang="en-US" sz="1800" b="1">
              <a:latin typeface="+mj-lt"/>
            </a:endParaRPr>
          </a:p>
          <a:p>
            <a:pPr marL="0" indent="0">
              <a:buNone/>
            </a:pPr>
            <a:endParaRPr lang="en-US" sz="1800">
              <a:latin typeface="+mj-lt"/>
            </a:endParaRPr>
          </a:p>
          <a:p>
            <a:endParaRPr lang="en-US" sz="1800">
              <a:latin typeface="+mj-lt"/>
            </a:endParaRPr>
          </a:p>
          <a:p>
            <a:endParaRPr lang="en-US" b="1"/>
          </a:p>
        </p:txBody>
      </p:sp>
      <p:sp>
        <p:nvSpPr>
          <p:cNvPr id="3" name="Title 2">
            <a:extLst>
              <a:ext uri="{FF2B5EF4-FFF2-40B4-BE49-F238E27FC236}">
                <a16:creationId xmlns:a16="http://schemas.microsoft.com/office/drawing/2014/main" id="{C1A975F7-97A9-007C-19B4-F37CDEF9B8BD}"/>
              </a:ext>
            </a:extLst>
          </p:cNvPr>
          <p:cNvSpPr>
            <a:spLocks noGrp="1"/>
          </p:cNvSpPr>
          <p:nvPr>
            <p:ph type="title"/>
          </p:nvPr>
        </p:nvSpPr>
        <p:spPr/>
        <p:txBody>
          <a:bodyPr>
            <a:normAutofit fontScale="90000"/>
          </a:bodyPr>
          <a:lstStyle/>
          <a:p>
            <a:r>
              <a:rPr lang="en-US"/>
              <a:t>Non-Covered Chiropractic Services Overview </a:t>
            </a:r>
          </a:p>
        </p:txBody>
      </p:sp>
    </p:spTree>
    <p:extLst>
      <p:ext uri="{BB962C8B-B14F-4D97-AF65-F5344CB8AC3E}">
        <p14:creationId xmlns:p14="http://schemas.microsoft.com/office/powerpoint/2010/main" val="4184153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C66902-036B-A260-99A8-B2ACA94D2FA0}"/>
              </a:ext>
            </a:extLst>
          </p:cNvPr>
          <p:cNvSpPr>
            <a:spLocks noGrp="1"/>
          </p:cNvSpPr>
          <p:nvPr>
            <p:ph idx="1"/>
          </p:nvPr>
        </p:nvSpPr>
        <p:spPr/>
        <p:txBody>
          <a:bodyPr>
            <a:normAutofit fontScale="85000" lnSpcReduction="10000"/>
          </a:bodyPr>
          <a:lstStyle/>
          <a:p>
            <a:r>
              <a:rPr lang="en-US"/>
              <a:t>Maintenance Therapy </a:t>
            </a:r>
            <a:r>
              <a:rPr lang="en-US" b="1"/>
              <a:t>– </a:t>
            </a:r>
            <a:r>
              <a:rPr lang="en-US"/>
              <a:t>if chiropractic treatment becomes supportive rather than corrective in nature, the treatment is then considered maintenance therapy</a:t>
            </a:r>
          </a:p>
          <a:p>
            <a:r>
              <a:rPr lang="en-US"/>
              <a:t>Extraspinal Manipulations </a:t>
            </a:r>
            <a:r>
              <a:rPr lang="en-US" sz="1800"/>
              <a:t>- </a:t>
            </a:r>
            <a:r>
              <a:rPr lang="en-US"/>
              <a:t>Any joint manipulation outside of the spine.</a:t>
            </a:r>
          </a:p>
          <a:p>
            <a:r>
              <a:rPr lang="en-US"/>
              <a:t>Manipulation for non-neuromusculoskeletal conditions</a:t>
            </a:r>
          </a:p>
          <a:p>
            <a:pPr lvl="1">
              <a:lnSpc>
                <a:spcPct val="110000"/>
              </a:lnSpc>
            </a:pPr>
            <a:r>
              <a:rPr lang="en-US"/>
              <a:t>ADD/ADHD,  breech or malpresentation of pregnancy, dysmenorrhea, otitis media, etc. </a:t>
            </a:r>
          </a:p>
          <a:p>
            <a:pPr>
              <a:lnSpc>
                <a:spcPct val="110000"/>
              </a:lnSpc>
            </a:pPr>
            <a:r>
              <a:rPr lang="en-US"/>
              <a:t>Chiropractic manipulation is used to treat idiopathic scoliosis or scoliosis beyond early adolescence unless the member exhibits pain or spasms or some other medically necessary indications for chiropractic manipulation are present.</a:t>
            </a:r>
          </a:p>
          <a:p>
            <a:pPr marL="457200" lvl="1" indent="0" algn="ctr">
              <a:lnSpc>
                <a:spcPct val="110000"/>
              </a:lnSpc>
              <a:buNone/>
            </a:pPr>
            <a:r>
              <a:rPr lang="en-US" sz="1400">
                <a:solidFill>
                  <a:srgbClr val="FF0000"/>
                </a:solidFill>
              </a:rPr>
              <a:t>Please see the Chiropractic Services Policy on the website for a complete list of non-covered services or services that are considered not medically necessary. </a:t>
            </a:r>
            <a:endParaRPr lang="en-US" sz="1600">
              <a:solidFill>
                <a:srgbClr val="FF0000"/>
              </a:solidFill>
            </a:endParaRPr>
          </a:p>
          <a:p>
            <a:pPr marL="0" indent="0" algn="ctr">
              <a:lnSpc>
                <a:spcPct val="110000"/>
              </a:lnSpc>
              <a:buNone/>
            </a:pPr>
            <a:endParaRPr lang="en-US"/>
          </a:p>
          <a:p>
            <a:pPr lvl="1"/>
            <a:endParaRPr lang="en-US" b="1"/>
          </a:p>
        </p:txBody>
      </p:sp>
      <p:sp>
        <p:nvSpPr>
          <p:cNvPr id="3" name="Title 2">
            <a:extLst>
              <a:ext uri="{FF2B5EF4-FFF2-40B4-BE49-F238E27FC236}">
                <a16:creationId xmlns:a16="http://schemas.microsoft.com/office/drawing/2014/main" id="{C58027B9-721D-EA71-CC43-36A3F14B6307}"/>
              </a:ext>
            </a:extLst>
          </p:cNvPr>
          <p:cNvSpPr>
            <a:spLocks noGrp="1"/>
          </p:cNvSpPr>
          <p:nvPr>
            <p:ph type="title"/>
          </p:nvPr>
        </p:nvSpPr>
        <p:spPr/>
        <p:txBody>
          <a:bodyPr>
            <a:normAutofit fontScale="90000"/>
          </a:bodyPr>
          <a:lstStyle/>
          <a:p>
            <a:r>
              <a:rPr lang="en-US"/>
              <a:t>Non-Covered Chiropractic Services Overview </a:t>
            </a:r>
          </a:p>
        </p:txBody>
      </p:sp>
    </p:spTree>
    <p:extLst>
      <p:ext uri="{BB962C8B-B14F-4D97-AF65-F5344CB8AC3E}">
        <p14:creationId xmlns:p14="http://schemas.microsoft.com/office/powerpoint/2010/main" val="2030744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166D14-E237-116D-3EC4-1E2B910B5128}"/>
              </a:ext>
            </a:extLst>
          </p:cNvPr>
          <p:cNvSpPr>
            <a:spLocks noGrp="1"/>
          </p:cNvSpPr>
          <p:nvPr>
            <p:ph type="title"/>
          </p:nvPr>
        </p:nvSpPr>
        <p:spPr/>
        <p:txBody>
          <a:bodyPr>
            <a:normAutofit fontScale="90000"/>
          </a:bodyPr>
          <a:lstStyle/>
          <a:p>
            <a:r>
              <a:rPr lang="en-US"/>
              <a:t>Overview of Chiropractic Services </a:t>
            </a:r>
          </a:p>
        </p:txBody>
      </p:sp>
      <p:sp>
        <p:nvSpPr>
          <p:cNvPr id="5" name="Content Placeholder 4">
            <a:extLst>
              <a:ext uri="{FF2B5EF4-FFF2-40B4-BE49-F238E27FC236}">
                <a16:creationId xmlns:a16="http://schemas.microsoft.com/office/drawing/2014/main" id="{76F608E4-6709-71DC-F6C0-1F0487173FCC}"/>
              </a:ext>
            </a:extLst>
          </p:cNvPr>
          <p:cNvSpPr>
            <a:spLocks noGrp="1"/>
          </p:cNvSpPr>
          <p:nvPr>
            <p:ph idx="1"/>
          </p:nvPr>
        </p:nvSpPr>
        <p:spPr/>
        <p:txBody>
          <a:bodyPr/>
          <a:lstStyle/>
          <a:p>
            <a:pPr marL="0" indent="0" algn="ctr">
              <a:buNone/>
            </a:pPr>
            <a:r>
              <a:rPr lang="en-US" b="1"/>
              <a:t>Paid Claims 2023</a:t>
            </a:r>
          </a:p>
        </p:txBody>
      </p:sp>
      <p:graphicFrame>
        <p:nvGraphicFramePr>
          <p:cNvPr id="6" name="Table 6">
            <a:extLst>
              <a:ext uri="{FF2B5EF4-FFF2-40B4-BE49-F238E27FC236}">
                <a16:creationId xmlns:a16="http://schemas.microsoft.com/office/drawing/2014/main" id="{A8961319-E5BE-EEA6-701F-6981DAF4FFCD}"/>
              </a:ext>
            </a:extLst>
          </p:cNvPr>
          <p:cNvGraphicFramePr>
            <a:graphicFrameLocks noGrp="1"/>
          </p:cNvGraphicFramePr>
          <p:nvPr>
            <p:extLst>
              <p:ext uri="{D42A27DB-BD31-4B8C-83A1-F6EECF244321}">
                <p14:modId xmlns:p14="http://schemas.microsoft.com/office/powerpoint/2010/main" val="2115206510"/>
              </p:ext>
            </p:extLst>
          </p:nvPr>
        </p:nvGraphicFramePr>
        <p:xfrm>
          <a:off x="451718" y="2618153"/>
          <a:ext cx="10747727" cy="3368774"/>
        </p:xfrm>
        <a:graphic>
          <a:graphicData uri="http://schemas.openxmlformats.org/drawingml/2006/table">
            <a:tbl>
              <a:tblPr firstRow="1" bandRow="1">
                <a:tableStyleId>{5C22544A-7EE6-4342-B048-85BDC9FD1C3A}</a:tableStyleId>
              </a:tblPr>
              <a:tblGrid>
                <a:gridCol w="2686932">
                  <a:extLst>
                    <a:ext uri="{9D8B030D-6E8A-4147-A177-3AD203B41FA5}">
                      <a16:colId xmlns:a16="http://schemas.microsoft.com/office/drawing/2014/main" val="307276327"/>
                    </a:ext>
                  </a:extLst>
                </a:gridCol>
                <a:gridCol w="2680943">
                  <a:extLst>
                    <a:ext uri="{9D8B030D-6E8A-4147-A177-3AD203B41FA5}">
                      <a16:colId xmlns:a16="http://schemas.microsoft.com/office/drawing/2014/main" val="3962883755"/>
                    </a:ext>
                  </a:extLst>
                </a:gridCol>
                <a:gridCol w="2918593">
                  <a:extLst>
                    <a:ext uri="{9D8B030D-6E8A-4147-A177-3AD203B41FA5}">
                      <a16:colId xmlns:a16="http://schemas.microsoft.com/office/drawing/2014/main" val="1618555572"/>
                    </a:ext>
                  </a:extLst>
                </a:gridCol>
                <a:gridCol w="2461259">
                  <a:extLst>
                    <a:ext uri="{9D8B030D-6E8A-4147-A177-3AD203B41FA5}">
                      <a16:colId xmlns:a16="http://schemas.microsoft.com/office/drawing/2014/main" val="1490873273"/>
                    </a:ext>
                  </a:extLst>
                </a:gridCol>
              </a:tblGrid>
              <a:tr h="628534">
                <a:tc>
                  <a:txBody>
                    <a:bodyPr/>
                    <a:lstStyle/>
                    <a:p>
                      <a:r>
                        <a:rPr lang="en-US"/>
                        <a:t>Procedures </a:t>
                      </a:r>
                    </a:p>
                  </a:txBody>
                  <a:tcPr/>
                </a:tc>
                <a:tc>
                  <a:txBody>
                    <a:bodyPr/>
                    <a:lstStyle/>
                    <a:p>
                      <a:r>
                        <a:rPr lang="en-US"/>
                        <a:t>Claim Lines Paid </a:t>
                      </a:r>
                    </a:p>
                  </a:txBody>
                  <a:tcPr/>
                </a:tc>
                <a:tc>
                  <a:txBody>
                    <a:bodyPr/>
                    <a:lstStyle/>
                    <a:p>
                      <a:r>
                        <a:rPr lang="en-US"/>
                        <a:t>Net Payment </a:t>
                      </a:r>
                    </a:p>
                  </a:txBody>
                  <a:tcPr/>
                </a:tc>
                <a:tc>
                  <a:txBody>
                    <a:bodyPr/>
                    <a:lstStyle/>
                    <a:p>
                      <a:r>
                        <a:rPr lang="en-US"/>
                        <a:t>Unique Members </a:t>
                      </a:r>
                    </a:p>
                  </a:txBody>
                  <a:tcPr/>
                </a:tc>
                <a:extLst>
                  <a:ext uri="{0D108BD9-81ED-4DB2-BD59-A6C34878D82A}">
                    <a16:rowId xmlns:a16="http://schemas.microsoft.com/office/drawing/2014/main" val="4150531303"/>
                  </a:ext>
                </a:extLst>
              </a:tr>
              <a:tr h="628534">
                <a:tc>
                  <a:txBody>
                    <a:bodyPr/>
                    <a:lstStyle/>
                    <a:p>
                      <a:r>
                        <a:rPr lang="en-US"/>
                        <a:t>Chiropractic Manipulations </a:t>
                      </a:r>
                    </a:p>
                  </a:txBody>
                  <a:tcPr/>
                </a:tc>
                <a:tc>
                  <a:txBody>
                    <a:bodyPr/>
                    <a:lstStyle/>
                    <a:p>
                      <a:r>
                        <a:rPr lang="en-US"/>
                        <a:t>33,268</a:t>
                      </a:r>
                    </a:p>
                  </a:txBody>
                  <a:tcPr/>
                </a:tc>
                <a:tc>
                  <a:txBody>
                    <a:bodyPr/>
                    <a:lstStyle/>
                    <a:p>
                      <a:r>
                        <a:rPr lang="en-US"/>
                        <a:t>$1,637,423.01</a:t>
                      </a:r>
                    </a:p>
                  </a:txBody>
                  <a:tcPr/>
                </a:tc>
                <a:tc>
                  <a:txBody>
                    <a:bodyPr/>
                    <a:lstStyle/>
                    <a:p>
                      <a:r>
                        <a:rPr lang="en-US"/>
                        <a:t> </a:t>
                      </a:r>
                    </a:p>
                  </a:txBody>
                  <a:tcPr/>
                </a:tc>
                <a:extLst>
                  <a:ext uri="{0D108BD9-81ED-4DB2-BD59-A6C34878D82A}">
                    <a16:rowId xmlns:a16="http://schemas.microsoft.com/office/drawing/2014/main" val="2409553021"/>
                  </a:ext>
                </a:extLst>
              </a:tr>
              <a:tr h="897906">
                <a:tc>
                  <a:txBody>
                    <a:bodyPr/>
                    <a:lstStyle/>
                    <a:p>
                      <a:r>
                        <a:rPr lang="en-US"/>
                        <a:t>Evaluation and Management Services </a:t>
                      </a:r>
                    </a:p>
                  </a:txBody>
                  <a:tcPr/>
                </a:tc>
                <a:tc>
                  <a:txBody>
                    <a:bodyPr/>
                    <a:lstStyle/>
                    <a:p>
                      <a:r>
                        <a:rPr lang="en-US"/>
                        <a:t>2,374</a:t>
                      </a:r>
                    </a:p>
                  </a:txBody>
                  <a:tcPr/>
                </a:tc>
                <a:tc>
                  <a:txBody>
                    <a:bodyPr/>
                    <a:lstStyle/>
                    <a:p>
                      <a:r>
                        <a:rPr lang="en-US"/>
                        <a:t>$156,319.43</a:t>
                      </a:r>
                    </a:p>
                  </a:txBody>
                  <a:tcPr/>
                </a:tc>
                <a:tc>
                  <a:txBody>
                    <a:bodyPr/>
                    <a:lstStyle/>
                    <a:p>
                      <a:r>
                        <a:rPr lang="en-US"/>
                        <a:t> </a:t>
                      </a:r>
                    </a:p>
                  </a:txBody>
                  <a:tcPr/>
                </a:tc>
                <a:extLst>
                  <a:ext uri="{0D108BD9-81ED-4DB2-BD59-A6C34878D82A}">
                    <a16:rowId xmlns:a16="http://schemas.microsoft.com/office/drawing/2014/main" val="1771566069"/>
                  </a:ext>
                </a:extLst>
              </a:tr>
              <a:tr h="601127">
                <a:tc>
                  <a:txBody>
                    <a:bodyPr/>
                    <a:lstStyle/>
                    <a:p>
                      <a:r>
                        <a:rPr lang="en-US"/>
                        <a:t>X-ray</a:t>
                      </a:r>
                    </a:p>
                  </a:txBody>
                  <a:tcPr/>
                </a:tc>
                <a:tc>
                  <a:txBody>
                    <a:bodyPr/>
                    <a:lstStyle/>
                    <a:p>
                      <a:r>
                        <a:rPr lang="en-US"/>
                        <a:t>242</a:t>
                      </a:r>
                    </a:p>
                  </a:txBody>
                  <a:tcPr/>
                </a:tc>
                <a:tc>
                  <a:txBody>
                    <a:bodyPr/>
                    <a:lstStyle/>
                    <a:p>
                      <a:r>
                        <a:rPr lang="en-US"/>
                        <a:t>$7,805.41</a:t>
                      </a:r>
                    </a:p>
                  </a:txBody>
                  <a:tcPr/>
                </a:tc>
                <a:tc>
                  <a:txBody>
                    <a:bodyPr/>
                    <a:lstStyle/>
                    <a:p>
                      <a:r>
                        <a:rPr lang="en-US"/>
                        <a:t> </a:t>
                      </a:r>
                    </a:p>
                  </a:txBody>
                  <a:tcPr/>
                </a:tc>
                <a:extLst>
                  <a:ext uri="{0D108BD9-81ED-4DB2-BD59-A6C34878D82A}">
                    <a16:rowId xmlns:a16="http://schemas.microsoft.com/office/drawing/2014/main" val="1680347192"/>
                  </a:ext>
                </a:extLst>
              </a:tr>
              <a:tr h="601127">
                <a:tc>
                  <a:txBody>
                    <a:bodyPr/>
                    <a:lstStyle/>
                    <a:p>
                      <a:endParaRPr lang="en-US"/>
                    </a:p>
                  </a:txBody>
                  <a:tcPr/>
                </a:tc>
                <a:tc>
                  <a:txBody>
                    <a:bodyPr/>
                    <a:lstStyle/>
                    <a:p>
                      <a:r>
                        <a:rPr lang="en-US" b="1"/>
                        <a:t>35,884</a:t>
                      </a:r>
                    </a:p>
                  </a:txBody>
                  <a:tcPr/>
                </a:tc>
                <a:tc>
                  <a:txBody>
                    <a:bodyPr/>
                    <a:lstStyle/>
                    <a:p>
                      <a:r>
                        <a:rPr lang="en-US" b="1"/>
                        <a:t>$1,801,547.85</a:t>
                      </a:r>
                    </a:p>
                  </a:txBody>
                  <a:tcPr/>
                </a:tc>
                <a:tc>
                  <a:txBody>
                    <a:bodyPr/>
                    <a:lstStyle/>
                    <a:p>
                      <a:pPr algn="ctr"/>
                      <a:r>
                        <a:rPr lang="en-US" b="1"/>
                        <a:t>8244</a:t>
                      </a:r>
                    </a:p>
                  </a:txBody>
                  <a:tcPr/>
                </a:tc>
                <a:extLst>
                  <a:ext uri="{0D108BD9-81ED-4DB2-BD59-A6C34878D82A}">
                    <a16:rowId xmlns:a16="http://schemas.microsoft.com/office/drawing/2014/main" val="978228768"/>
                  </a:ext>
                </a:extLst>
              </a:tr>
            </a:tbl>
          </a:graphicData>
        </a:graphic>
      </p:graphicFrame>
    </p:spTree>
    <p:extLst>
      <p:ext uri="{BB962C8B-B14F-4D97-AF65-F5344CB8AC3E}">
        <p14:creationId xmlns:p14="http://schemas.microsoft.com/office/powerpoint/2010/main" val="3945236926"/>
      </p:ext>
    </p:extLst>
  </p:cSld>
  <p:clrMapOvr>
    <a:masterClrMapping/>
  </p:clrMapOvr>
</p:sld>
</file>

<file path=ppt/theme/theme1.xml><?xml version="1.0" encoding="utf-8"?>
<a:theme xmlns:a="http://schemas.openxmlformats.org/drawingml/2006/main" name="ND HHS">
  <a:themeElements>
    <a:clrScheme name="Custom 5">
      <a:dk1>
        <a:srgbClr val="0E406A"/>
      </a:dk1>
      <a:lt1>
        <a:sysClr val="window" lastClr="FFFFFF"/>
      </a:lt1>
      <a:dk2>
        <a:srgbClr val="0E406A"/>
      </a:dk2>
      <a:lt2>
        <a:srgbClr val="E2DFDA"/>
      </a:lt2>
      <a:accent1>
        <a:srgbClr val="0E406A"/>
      </a:accent1>
      <a:accent2>
        <a:srgbClr val="037FAE"/>
      </a:accent2>
      <a:accent3>
        <a:srgbClr val="D34927"/>
      </a:accent3>
      <a:accent4>
        <a:srgbClr val="796E66"/>
      </a:accent4>
      <a:accent5>
        <a:srgbClr val="000000"/>
      </a:accent5>
      <a:accent6>
        <a:srgbClr val="049FDA"/>
      </a:accent6>
      <a:hlink>
        <a:srgbClr val="D34927"/>
      </a:hlink>
      <a:folHlink>
        <a:srgbClr val="037FAE"/>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D HHS" id="{BF90A901-E9BB-4F62-95C4-41C0DD24D1E6}" vid="{41BE79DB-A9D9-4E77-8985-8A4D08B0E7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F5E321CC178748BFF758D65120BDFB" ma:contentTypeVersion="5" ma:contentTypeDescription="Create a new document." ma:contentTypeScope="" ma:versionID="7b0d5e6a67a1272ca29aae740fd2259b">
  <xsd:schema xmlns:xsd="http://www.w3.org/2001/XMLSchema" xmlns:xs="http://www.w3.org/2001/XMLSchema" xmlns:p="http://schemas.microsoft.com/office/2006/metadata/properties" xmlns:ns2="34965bdf-c6cc-471c-8e65-2870b610e863" xmlns:ns3="3e544897-916a-4416-9e70-b2f0b98e2143" targetNamespace="http://schemas.microsoft.com/office/2006/metadata/properties" ma:root="true" ma:fieldsID="434fb15c5c7b08f7535664650be6dd3f" ns2:_="" ns3:_="">
    <xsd:import namespace="34965bdf-c6cc-471c-8e65-2870b610e863"/>
    <xsd:import namespace="3e544897-916a-4416-9e70-b2f0b98e214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965bdf-c6cc-471c-8e65-2870b610e8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e544897-916a-4416-9e70-b2f0b98e214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556408D-5F6F-41D9-85E1-6529ADA4A9E1}">
  <ds:schemaRefs>
    <ds:schemaRef ds:uri="34965bdf-c6cc-471c-8e65-2870b610e863"/>
    <ds:schemaRef ds:uri="3e544897-916a-4416-9e70-b2f0b98e214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38FF971-5472-4299-A582-3E54B7812AB5}">
  <ds:schemaRefs>
    <ds:schemaRef ds:uri="http://schemas.microsoft.com/sharepoint/v3/contenttype/forms"/>
  </ds:schemaRefs>
</ds:datastoreItem>
</file>

<file path=customXml/itemProps3.xml><?xml version="1.0" encoding="utf-8"?>
<ds:datastoreItem xmlns:ds="http://schemas.openxmlformats.org/officeDocument/2006/customXml" ds:itemID="{2A648EAB-B32D-49BF-872E-68A1C59C1A52}">
  <ds:schemaRefs>
    <ds:schemaRef ds:uri="34965bdf-c6cc-471c-8e65-2870b610e863"/>
    <ds:schemaRef ds:uri="3e544897-916a-4416-9e70-b2f0b98e214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ND HHS</Template>
  <TotalTime>0</TotalTime>
  <Words>2357</Words>
  <Application>Microsoft Office PowerPoint</Application>
  <PresentationFormat>Widescreen</PresentationFormat>
  <Paragraphs>269</Paragraphs>
  <Slides>36</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Helvetica Neue</vt:lpstr>
      <vt:lpstr>Open Sans</vt:lpstr>
      <vt:lpstr>Segoe UI</vt:lpstr>
      <vt:lpstr>ND HHS</vt:lpstr>
      <vt:lpstr>ND Medicaid Chiropractic Coverage Updates</vt:lpstr>
      <vt:lpstr>Agenda</vt:lpstr>
      <vt:lpstr>Overview of Covered and Non-Covered Chiropractic Services </vt:lpstr>
      <vt:lpstr>Covered Chiropractic Services</vt:lpstr>
      <vt:lpstr>Covered Chiropractic Services Overview </vt:lpstr>
      <vt:lpstr>Covered Chiropractic Services Overview </vt:lpstr>
      <vt:lpstr>Non-Covered Chiropractic Services Overview </vt:lpstr>
      <vt:lpstr>Non-Covered Chiropractic Services Overview </vt:lpstr>
      <vt:lpstr>Overview of Chiropractic Services </vt:lpstr>
      <vt:lpstr>Overview of Covered Chiropractic Services </vt:lpstr>
      <vt:lpstr>ICD-10-CM Code Requirement Changes</vt:lpstr>
      <vt:lpstr>ICD-10-CM Code Requirement Changes</vt:lpstr>
      <vt:lpstr>ICD-10-CM Code Requirement Changes </vt:lpstr>
      <vt:lpstr>ICD-10-CM Code Requirement Changes </vt:lpstr>
      <vt:lpstr>ICD-10-CM Code Requirement Changes </vt:lpstr>
      <vt:lpstr>Evaluation and Management Service Changes</vt:lpstr>
      <vt:lpstr>Evaluation and Management (E/M) Services </vt:lpstr>
      <vt:lpstr>Evaluation and Management (E/M) Services</vt:lpstr>
      <vt:lpstr>Evaluation and Management (E/M) Services </vt:lpstr>
      <vt:lpstr>Service Authorization</vt:lpstr>
      <vt:lpstr>Service Authorization</vt:lpstr>
      <vt:lpstr>Service Authorization Tips </vt:lpstr>
      <vt:lpstr>Helpful URLs </vt:lpstr>
      <vt:lpstr>Jennifer Sanders, CPC </vt:lpstr>
      <vt:lpstr>Who is covered by North Dakota Medicaid?</vt:lpstr>
      <vt:lpstr>Who We Serve</vt:lpstr>
      <vt:lpstr>Who is eligible for Medicaid? </vt:lpstr>
      <vt:lpstr>Medicaid Eligibility</vt:lpstr>
      <vt:lpstr>Medicaid-Traditional</vt:lpstr>
      <vt:lpstr>Medicaid Expansion </vt:lpstr>
      <vt:lpstr>Medicaid-Medicare Savings Program  </vt:lpstr>
      <vt:lpstr>Medicaid and Medicare   Dual Eligible </vt:lpstr>
      <vt:lpstr>Medicaid vs. Medicare</vt:lpstr>
      <vt:lpstr>Why is dual eligibility important?</vt:lpstr>
      <vt:lpstr>Presented by:  Irene Karnopp</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Medicaid &amp; Pregnancy Coverage</dc:title>
  <dc:creator>Sarah Aker</dc:creator>
  <cp:lastModifiedBy>Sanders, Jennifer A.</cp:lastModifiedBy>
  <cp:revision>1</cp:revision>
  <cp:lastPrinted>2023-11-14T15:08:26Z</cp:lastPrinted>
  <dcterms:created xsi:type="dcterms:W3CDTF">2023-11-13T14:40:52Z</dcterms:created>
  <dcterms:modified xsi:type="dcterms:W3CDTF">2024-03-25T20:36:25Z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0x0101009DF5E321CC178748BFF758D65120BDFB</vt:lpwstr>
  </property>
</Properties>
</file>