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2"/>
  </p:notesMasterIdLst>
  <p:sldIdLst>
    <p:sldId id="258" r:id="rId5"/>
    <p:sldId id="263" r:id="rId6"/>
    <p:sldId id="272" r:id="rId7"/>
    <p:sldId id="269" r:id="rId8"/>
    <p:sldId id="271" r:id="rId9"/>
    <p:sldId id="268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0B5F5-E2C0-4717-8DA8-D9EEEF4517A8}" v="38" dt="2024-01-25T15:01:20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8C9EA-06B7-4BA5-939B-D61012D851D1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515B5-633E-43DB-A348-33CE9E693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2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41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46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7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430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1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3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9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5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1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36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nddhs-1915i.crm9.dynamics.com/main.aspx?appid=7ca4cdda-8d4b-eb11-a811-001dd8309870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cc02.safelinks.protection.outlook.com/?url=https%3A%2F%2Fnorthdakota.service-now.com%2Fserviceportal&amp;data=04%7C01%7Cmlklocke%40nd.gov%7C37307a9f47b04338022208d8c3a74117%7C2dea0464da514a88bae2b3db94bc0c54%7C0%7C0%7C637474470402418497%7CUnknown%7CTWFpbGZsb3d8eyJWIjoiMC4wLjAwMDAiLCJQIjoiV2luMzIiLCJBTiI6Ik1haWwiLCJXVCI6Mn0%3D%7C1000&amp;sdata=VvPE%2B12r%2FaqH1Wv4jgcWL%2BHPDrp1rmgybEs%2BxOCy0r0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hs.nd.gov/sites/www/files/documents/1915i/Web%20System%20Cheat%20Sheet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hs.nd.gov/sites/www/files/documents/1915i/Web%20System%20Cheat%20Sheet.pdf" TargetMode="External"/><Relationship Id="rId2" Type="http://schemas.openxmlformats.org/officeDocument/2006/relationships/hyperlink" Target="https://www.hhs.nd.gov/1915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d1915i@nd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E8627BE-6DA4-45E5-968B-85EF7DBB8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154EB42-C7E3-463A-A523-20C7B9A3C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81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BD3E560-D5A9-4CE6-81B5-E3A57B6AD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5339824" y="0"/>
            <a:ext cx="68583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C2D01EB-133D-49F4-8FBA-A2E2A66C9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6100" y="198432"/>
            <a:ext cx="6277142" cy="4735060"/>
          </a:xfrm>
        </p:spPr>
        <p:txBody>
          <a:bodyPr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  <a:latin typeface="Futura"/>
                <a:ea typeface="Malgun Gothic" panose="020B0503020000020004" pitchFamily="34" charset="-127"/>
                <a:cs typeface="Arial"/>
              </a:rPr>
              <a:t>Intro to the 1915(i) Web System</a:t>
            </a:r>
            <a:br>
              <a:rPr lang="en-US" sz="5000" b="1" u="sng">
                <a:latin typeface="Fu"/>
                <a:cs typeface="Arial" panose="020B0604020202020204" pitchFamily="34" charset="0"/>
              </a:rPr>
            </a:br>
            <a:br>
              <a:rPr lang="en-US" sz="4500">
                <a:solidFill>
                  <a:schemeClr val="bg1"/>
                </a:solidFill>
                <a:latin typeface="Fu"/>
                <a:cs typeface="Arial" panose="020B0604020202020204" pitchFamily="34" charset="0"/>
              </a:rPr>
            </a:br>
            <a:r>
              <a:rPr lang="en-US" sz="3000">
                <a:solidFill>
                  <a:schemeClr val="bg1"/>
                </a:solidFill>
                <a:latin typeface="Futura"/>
                <a:cs typeface="Arial" panose="020B0604020202020204" pitchFamily="34" charset="0"/>
              </a:rPr>
              <a:t>Revised 2/1/2024</a:t>
            </a:r>
            <a:br>
              <a:rPr lang="en-US" sz="3000">
                <a:solidFill>
                  <a:schemeClr val="bg1"/>
                </a:solidFill>
                <a:latin typeface="Fu"/>
              </a:rPr>
            </a:br>
            <a:br>
              <a:rPr lang="en-US" sz="3000">
                <a:solidFill>
                  <a:srgbClr val="FFFFFF"/>
                </a:solidFill>
                <a:latin typeface="Fu"/>
              </a:rPr>
            </a:br>
            <a:endParaRPr lang="en-US" sz="3000">
              <a:solidFill>
                <a:schemeClr val="bg1"/>
              </a:solidFill>
              <a:latin typeface="Fu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0A929EF-EBAA-4CCC-853D-6767600F2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61343" y="4343400"/>
            <a:ext cx="5202616" cy="0"/>
          </a:xfrm>
          <a:prstGeom prst="line">
            <a:avLst/>
          </a:prstGeom>
          <a:ln w="63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09C2CB-8FE1-46A1-B275-19F7B1DAB56E}"/>
              </a:ext>
            </a:extLst>
          </p:cNvPr>
          <p:cNvSpPr txBox="1"/>
          <p:nvPr/>
        </p:nvSpPr>
        <p:spPr>
          <a:xfrm>
            <a:off x="5339824" y="4791168"/>
            <a:ext cx="6858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-5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​</a:t>
            </a:r>
          </a:p>
        </p:txBody>
      </p:sp>
      <p:pic>
        <p:nvPicPr>
          <p:cNvPr id="1026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86FF8100-A066-4407-82E7-E0F87961F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24" y="2509520"/>
            <a:ext cx="3965236" cy="149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46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D7AAD-29A6-4073-8633-E88FB50C0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54" y="2133600"/>
            <a:ext cx="3453468" cy="2286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500">
                <a:latin typeface="Futura"/>
                <a:cs typeface="Arial" panose="020B0604020202020204" pitchFamily="34" charset="0"/>
              </a:rPr>
              <a:t>1915(i) </a:t>
            </a:r>
            <a:br>
              <a:rPr lang="en-US" sz="4500">
                <a:latin typeface="Futura"/>
                <a:cs typeface="Arial" panose="020B0604020202020204" pitchFamily="34" charset="0"/>
              </a:rPr>
            </a:br>
            <a:r>
              <a:rPr lang="en-US" sz="4500">
                <a:latin typeface="Futura"/>
                <a:cs typeface="Arial" panose="020B0604020202020204" pitchFamily="34" charset="0"/>
              </a:rPr>
              <a:t>Web System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374A9-1F94-4AD9-B598-1CF1EA0FF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032" y="-142240"/>
            <a:ext cx="7801614" cy="7122160"/>
          </a:xfrm>
        </p:spPr>
        <p:txBody>
          <a:bodyPr vert="horz" lIns="0" tIns="45720" rIns="0" bIns="45720" rtlCol="0" anchor="t">
            <a:noAutofit/>
          </a:bodyPr>
          <a:lstStyle/>
          <a:p>
            <a:pPr marL="0" marR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>
              <a:latin typeface="Futura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1460" marR="0" indent="-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3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Link to the 1915(i) Web System:</a:t>
            </a:r>
          </a:p>
          <a:p>
            <a:pPr marL="438150" marR="0" indent="-265113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300" u="sng">
                <a:solidFill>
                  <a:srgbClr val="0563C1"/>
                </a:solidFill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https://nddhs-1915i.crm9.dynamics.com/main.aspx?appid=7ca4cdda-8d4b-eb11-a811-001dd8309870</a:t>
            </a:r>
            <a:endParaRPr lang="en-US" sz="2300" u="sng">
              <a:solidFill>
                <a:srgbClr val="0563C1"/>
              </a:solidFill>
              <a:effectLst/>
              <a:latin typeface="Futura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38150" marR="0" indent="-265113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300">
              <a:effectLst/>
              <a:latin typeface="Futura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68275" lvl="1" indent="-168275" algn="just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300">
                <a:latin typeface="Futura"/>
                <a:ea typeface="+mn-lt"/>
                <a:cs typeface="Arial" panose="020B0604020202020204" pitchFamily="34" charset="0"/>
              </a:rPr>
              <a:t>Viewing the system</a:t>
            </a:r>
          </a:p>
          <a:p>
            <a:pPr marL="401638" lvl="2" indent="-233363" algn="just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300">
                <a:latin typeface="Futura"/>
                <a:ea typeface="+mn-lt"/>
                <a:cs typeface="Arial" panose="020B0604020202020204" pitchFamily="34" charset="0"/>
              </a:rPr>
              <a:t>Open the web system in </a:t>
            </a:r>
            <a:r>
              <a:rPr lang="en-US" sz="2300" u="sng">
                <a:latin typeface="Futura"/>
                <a:ea typeface="+mn-lt"/>
                <a:cs typeface="Arial" panose="020B0604020202020204" pitchFamily="34" charset="0"/>
              </a:rPr>
              <a:t>Microsoft Edge</a:t>
            </a:r>
            <a:r>
              <a:rPr lang="en-US" sz="2300">
                <a:latin typeface="Futura"/>
                <a:ea typeface="+mn-lt"/>
                <a:cs typeface="Arial" panose="020B0604020202020204" pitchFamily="34" charset="0"/>
              </a:rPr>
              <a:t> or </a:t>
            </a:r>
            <a:r>
              <a:rPr lang="en-US" sz="2300" u="sng">
                <a:latin typeface="Futura"/>
                <a:ea typeface="+mn-lt"/>
                <a:cs typeface="Arial" panose="020B0604020202020204" pitchFamily="34" charset="0"/>
              </a:rPr>
              <a:t>Google Chrome</a:t>
            </a:r>
            <a:r>
              <a:rPr lang="en-US" sz="2300">
                <a:latin typeface="Futura"/>
                <a:ea typeface="+mn-lt"/>
                <a:cs typeface="Arial" panose="020B0604020202020204" pitchFamily="34" charset="0"/>
              </a:rPr>
              <a:t>. </a:t>
            </a: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r>
              <a:rPr lang="en-US" sz="2300">
                <a:latin typeface="Futura"/>
                <a:ea typeface="+mn-lt"/>
                <a:cs typeface="Arial" panose="020B0604020202020204" pitchFamily="34" charset="0"/>
              </a:rPr>
              <a:t>May need to change your zoom settings to fit content onto one page</a:t>
            </a:r>
            <a:r>
              <a:rPr lang="en-US" sz="2300">
                <a:latin typeface="Futura"/>
                <a:ea typeface="+mn-lt"/>
                <a:cs typeface="+mn-lt"/>
              </a:rPr>
              <a:t>.</a:t>
            </a: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300">
              <a:latin typeface="Futur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>
                <a:latin typeface="Futura"/>
                <a:cs typeface="Arial" panose="020B0604020202020204" pitchFamily="34" charset="0"/>
              </a:rPr>
              <a:t>The web system will display all member records regardless of which Region created them. </a:t>
            </a:r>
          </a:p>
          <a:p>
            <a:pPr marL="0" indent="0" algn="just">
              <a:buNone/>
            </a:pPr>
            <a:endParaRPr lang="en-US" sz="2300">
              <a:latin typeface="Futur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300">
                <a:effectLst/>
                <a:latin typeface="Futura"/>
                <a:ea typeface="Calibri" panose="020F0502020204030204" pitchFamily="34" charset="0"/>
              </a:rPr>
              <a:t>Only the designated 1915(i) Eligibility Workers will have access to the system.</a:t>
            </a:r>
          </a:p>
          <a:p>
            <a:pPr marL="0" lvl="1" indent="0" algn="just">
              <a:spcAft>
                <a:spcPts val="200"/>
              </a:spcAft>
              <a:buNone/>
            </a:pPr>
            <a:endParaRPr lang="en-US" sz="2300">
              <a:latin typeface="Futura"/>
              <a:ea typeface="+mn-lt"/>
              <a:cs typeface="Arial" panose="020B0604020202020204" pitchFamily="34" charset="0"/>
            </a:endParaRP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500">
              <a:latin typeface="Futura"/>
              <a:ea typeface="+mn-lt"/>
              <a:cs typeface="+mn-lt"/>
            </a:endParaRP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500">
              <a:latin typeface="Futura"/>
              <a:ea typeface="+mn-lt"/>
              <a:cs typeface="+mn-lt"/>
            </a:endParaRP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500">
              <a:latin typeface="Futura"/>
              <a:ea typeface="+mn-lt"/>
              <a:cs typeface="+mn-lt"/>
            </a:endParaRP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500">
              <a:latin typeface="Futura"/>
              <a:ea typeface="+mn-lt"/>
              <a:cs typeface="+mn-lt"/>
            </a:endParaRPr>
          </a:p>
          <a:p>
            <a:pPr marL="382588" lvl="1" indent="-214313" algn="just">
              <a:spcAft>
                <a:spcPts val="200"/>
              </a:spcAft>
              <a:buFont typeface="Arial" panose="05000000000000000000" pitchFamily="2" charset="2"/>
              <a:buChar char="•"/>
            </a:pPr>
            <a:endParaRPr lang="en-US" sz="2500">
              <a:latin typeface="Futura"/>
              <a:cs typeface="Arial" panose="020B0604020202020204" pitchFamily="34" charset="0"/>
            </a:endParaRPr>
          </a:p>
        </p:txBody>
      </p:sp>
      <p:pic>
        <p:nvPicPr>
          <p:cNvPr id="5" name="Graphic 4" descr="Internet">
            <a:extLst>
              <a:ext uri="{FF2B5EF4-FFF2-40B4-BE49-F238E27FC236}">
                <a16:creationId xmlns:a16="http://schemas.microsoft.com/office/drawing/2014/main" id="{83BC11AA-45A6-416A-BBF0-DA92F5B9D5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39174" y="1251859"/>
            <a:ext cx="1349828" cy="134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99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F222F-8FBA-4352-AAC7-4190CAB7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>
                <a:latin typeface="Futura"/>
              </a:rPr>
              <a:t>Login &amp; Password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B8233-0090-4B83-ACA5-680785C0A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0" y="1930401"/>
            <a:ext cx="10058400" cy="4023360"/>
          </a:xfrm>
        </p:spPr>
        <p:txBody>
          <a:bodyPr/>
          <a:lstStyle/>
          <a:p>
            <a:pPr marL="0" marR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Your NDGOV account will be used as the User ID followed by @nd.gov. The password will be the same one used in your NDGOV account.</a:t>
            </a:r>
          </a:p>
          <a:p>
            <a:pPr marL="0" marR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500">
              <a:effectLst/>
              <a:latin typeface="Futura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If you do not know your NDGOV account or are denied access, contact the NDIT Service Desk at 701-328-4470 or </a:t>
            </a:r>
            <a:r>
              <a:rPr lang="en-US" sz="2500" u="sng">
                <a:solidFill>
                  <a:srgbClr val="0563C1"/>
                </a:solidFill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submit an online incident</a:t>
            </a:r>
            <a:r>
              <a:rPr lang="en-US" sz="25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Futura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>
              <a:latin typeface="Futura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2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35A52B12-0826-4A26-ABA2-386F72111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DD0DA68-F652-496F-B8B5-9A66255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4C3326-DE90-4BF2-B784-7EE6BF14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pPr algn="ctr"/>
            <a:r>
              <a:rPr lang="en-US" sz="4500">
                <a:solidFill>
                  <a:srgbClr val="FFFFFF"/>
                </a:solidFill>
                <a:latin typeface="Futura"/>
              </a:rPr>
              <a:t>Time Zone Update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F50AF6-4E23-4BD9-92C7-45A3E16E4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6" name="Picture 2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D3DED0AF-2745-46F3-843D-D53885C67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295" y="2405993"/>
            <a:ext cx="7843677" cy="1795414"/>
          </a:xfrm>
          <a:prstGeom prst="rect">
            <a:avLst/>
          </a:prstGeom>
        </p:spPr>
      </p:pic>
      <p:pic>
        <p:nvPicPr>
          <p:cNvPr id="2059" name="Graphic 2058" descr="Alarm clock with solid fill">
            <a:extLst>
              <a:ext uri="{FF2B5EF4-FFF2-40B4-BE49-F238E27FC236}">
                <a16:creationId xmlns:a16="http://schemas.microsoft.com/office/drawing/2014/main" id="{B61981CF-F9B6-4AD5-8D2F-DB27ADA49A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7768" y="2837793"/>
            <a:ext cx="1819899" cy="18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29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386AA7-1D38-48D6-AA27-3F8689431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99" y="605896"/>
            <a:ext cx="3885199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500">
                <a:solidFill>
                  <a:srgbClr val="FFFFFF"/>
                </a:solidFill>
                <a:latin typeface="Futura"/>
              </a:rPr>
              <a:t>User Requests or Changes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03A72-2362-4622-93D0-D874672BD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200660" lvl="1" indent="0" algn="just">
              <a:spcAft>
                <a:spcPts val="200"/>
              </a:spcAft>
              <a:buNone/>
            </a:pPr>
            <a:r>
              <a:rPr lang="en-US" sz="2500">
                <a:latin typeface="Futura"/>
                <a:ea typeface="+mn-lt"/>
                <a:cs typeface="+mn-lt"/>
              </a:rPr>
              <a:t>For any </a:t>
            </a:r>
            <a:r>
              <a:rPr lang="en-US" sz="2500">
                <a:latin typeface="Futura"/>
                <a:cs typeface="Arial" panose="020B0604020202020204" pitchFamily="34" charset="0"/>
              </a:rPr>
              <a:t>user requests or changes, complete the SFN 428 County Security Request form found on the county intranet or the I:/Drive.</a:t>
            </a:r>
            <a:endParaRPr lang="en-US" sz="2500">
              <a:latin typeface="Futura"/>
              <a:ea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757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2CC85-AAE2-4D06-9E3B-257FACBD1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1" y="605896"/>
            <a:ext cx="3844558" cy="5646208"/>
          </a:xfrm>
        </p:spPr>
        <p:txBody>
          <a:bodyPr anchor="ctr">
            <a:normAutofit/>
          </a:bodyPr>
          <a:lstStyle/>
          <a:p>
            <a:pPr algn="ctr"/>
            <a:r>
              <a:rPr lang="en-US" sz="4500">
                <a:solidFill>
                  <a:srgbClr val="FFFFFF"/>
                </a:solidFill>
                <a:latin typeface="Futura"/>
              </a:rPr>
              <a:t>Web System Cheat Sheet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8188-EE51-4BDE-9309-C3D73E9F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714260" cy="5646208"/>
          </a:xfrm>
        </p:spPr>
        <p:txBody>
          <a:bodyPr anchor="ctr">
            <a:normAutofit/>
          </a:bodyPr>
          <a:lstStyle/>
          <a:p>
            <a:r>
              <a:rPr lang="en-US" sz="2500">
                <a:latin typeface="Futura"/>
              </a:rPr>
              <a:t>A step-by-step instruction guide, found on the 1915(i) Website, will walk you through the web system:</a:t>
            </a:r>
          </a:p>
          <a:p>
            <a:pPr lvl="1"/>
            <a:r>
              <a:rPr lang="en-US" sz="2000" b="0" i="0" u="sng">
                <a:solidFill>
                  <a:srgbClr val="037FAE"/>
                </a:solidFill>
                <a:effectLst/>
                <a:latin typeface="Futura"/>
                <a:hlinkClick r:id="rId2"/>
              </a:rPr>
              <a:t>Web System Cheat Sheet</a:t>
            </a:r>
            <a:r>
              <a:rPr lang="en-US" sz="2000" b="0" i="0">
                <a:solidFill>
                  <a:srgbClr val="0E1A30"/>
                </a:solidFill>
                <a:effectLst/>
                <a:latin typeface="Futura"/>
              </a:rPr>
              <a:t> </a:t>
            </a:r>
            <a:endParaRPr lang="en-US" sz="2000" b="1" u="sng">
              <a:latin typeface="Futura"/>
            </a:endParaRPr>
          </a:p>
          <a:p>
            <a:pPr lvl="1"/>
            <a:endParaRPr lang="en-US" b="1" u="sng">
              <a:latin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3777384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C9F9D-051B-4A2B-BF56-3B32BE19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>
                <a:latin typeface="Futura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58BEC-B4FC-48D3-A6E3-CD7B88401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0" y="1845734"/>
            <a:ext cx="107188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500">
              <a:latin typeface="Futura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500">
                <a:latin typeface="Futura"/>
              </a:rPr>
              <a:t>1915(i) Website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Futura"/>
                <a:hlinkClick r:id="rId2"/>
              </a:rPr>
              <a:t>Medicaid 1915(i) State Plan Amendment | Health and Human Services North Dakota</a:t>
            </a:r>
            <a:endParaRPr lang="en-US">
              <a:latin typeface="Futura"/>
            </a:endParaRPr>
          </a:p>
          <a:p>
            <a:pPr marL="0" indent="0">
              <a:buNone/>
            </a:pPr>
            <a:endParaRPr lang="en-US">
              <a:latin typeface="Futura"/>
            </a:endParaRPr>
          </a:p>
          <a:p>
            <a:pPr algn="ctr"/>
            <a:r>
              <a:rPr lang="en-US" sz="2500">
                <a:latin typeface="Futura"/>
              </a:rPr>
              <a:t>Web System Cheat Sheet</a:t>
            </a:r>
          </a:p>
          <a:p>
            <a:pPr algn="ctr"/>
            <a:r>
              <a:rPr lang="en-US" sz="2000" b="0" i="0" u="sng">
                <a:solidFill>
                  <a:srgbClr val="037FAE"/>
                </a:solidFill>
                <a:effectLst/>
                <a:latin typeface="Futura"/>
                <a:hlinkClick r:id="rId3"/>
              </a:rPr>
              <a:t>Web System Cheat Sheet</a:t>
            </a:r>
            <a:r>
              <a:rPr lang="en-US" sz="2000" b="0" i="0">
                <a:solidFill>
                  <a:srgbClr val="0E1A30"/>
                </a:solidFill>
                <a:effectLst/>
                <a:latin typeface="Futura"/>
              </a:rPr>
              <a:t> </a:t>
            </a:r>
            <a:endParaRPr lang="en-US" sz="2000" b="1" u="sng">
              <a:latin typeface="Futura"/>
            </a:endParaRPr>
          </a:p>
          <a:p>
            <a:endParaRPr lang="en-US">
              <a:latin typeface="Futura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latin typeface="Futura"/>
              </a:rPr>
              <a:t>Email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Futura"/>
                <a:hlinkClick r:id="rId4"/>
              </a:rPr>
              <a:t>nd1915i@nd.gov</a:t>
            </a:r>
            <a:endParaRPr lang="en-US">
              <a:latin typeface="Futura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>
              <a:latin typeface="Futura"/>
            </a:endParaRPr>
          </a:p>
        </p:txBody>
      </p:sp>
    </p:spTree>
    <p:extLst>
      <p:ext uri="{BB962C8B-B14F-4D97-AF65-F5344CB8AC3E}">
        <p14:creationId xmlns:p14="http://schemas.microsoft.com/office/powerpoint/2010/main" val="10440197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f37c495-a8f2-4970-a71f-08050f15a5aa">
      <UserInfo>
        <DisplayName/>
        <AccountId xsi:nil="true"/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  <lcf76f155ced4ddcb4097134ff3c332f xmlns="da766425-94d1-43d6-acec-7bdf8b0cc625">
      <Terms xmlns="http://schemas.microsoft.com/office/infopath/2007/PartnerControls"/>
    </lcf76f155ced4ddcb4097134ff3c332f>
    <TaxCatchAll xmlns="25d83d48-fb20-4537-95a6-32513571858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55659C2B9395458018880B469EB1DB" ma:contentTypeVersion="19" ma:contentTypeDescription="Create a new document." ma:contentTypeScope="" ma:versionID="4c3e064bd4b152bb79d612e13aa8b46c">
  <xsd:schema xmlns:xsd="http://www.w3.org/2001/XMLSchema" xmlns:xs="http://www.w3.org/2001/XMLSchema" xmlns:p="http://schemas.microsoft.com/office/2006/metadata/properties" xmlns:ns1="http://schemas.microsoft.com/sharepoint/v3" xmlns:ns2="da766425-94d1-43d6-acec-7bdf8b0cc625" xmlns:ns3="9f37c495-a8f2-4970-a71f-08050f15a5aa" xmlns:ns4="25d83d48-fb20-4537-95a6-325135718581" targetNamespace="http://schemas.microsoft.com/office/2006/metadata/properties" ma:root="true" ma:fieldsID="cb9999f54898b5c7a4df29531831a81a" ns1:_="" ns2:_="" ns3:_="" ns4:_="">
    <xsd:import namespace="http://schemas.microsoft.com/sharepoint/v3"/>
    <xsd:import namespace="da766425-94d1-43d6-acec-7bdf8b0cc625"/>
    <xsd:import namespace="9f37c495-a8f2-4970-a71f-08050f15a5aa"/>
    <xsd:import namespace="25d83d48-fb20-4537-95a6-3251357185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766425-94d1-43d6-acec-7bdf8b0cc6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be65411-2828-40d8-bdc2-0527504d90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37c495-a8f2-4970-a71f-08050f15a5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83d48-fb20-4537-95a6-32513571858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8c8ad380-6fd1-43bc-9029-31e7e786d8a2}" ma:internalName="TaxCatchAll" ma:showField="CatchAllData" ma:web="9f37c495-a8f2-4970-a71f-08050f15a5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89EEB6-FCCF-41C7-A1E4-2E3A730E4A26}">
  <ds:schemaRefs>
    <ds:schemaRef ds:uri="http://schemas.microsoft.com/office/infopath/2007/PartnerControls"/>
    <ds:schemaRef ds:uri="http://purl.org/dc/elements/1.1/"/>
    <ds:schemaRef ds:uri="25d83d48-fb20-4537-95a6-325135718581"/>
    <ds:schemaRef ds:uri="http://schemas.microsoft.com/sharepoint/v3"/>
    <ds:schemaRef ds:uri="http://purl.org/dc/dcmitype/"/>
    <ds:schemaRef ds:uri="9f37c495-a8f2-4970-a71f-08050f15a5aa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da766425-94d1-43d6-acec-7bdf8b0cc62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7A47EC-35E5-42CA-A989-1B5AB2CC69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a766425-94d1-43d6-acec-7bdf8b0cc625"/>
    <ds:schemaRef ds:uri="9f37c495-a8f2-4970-a71f-08050f15a5aa"/>
    <ds:schemaRef ds:uri="25d83d48-fb20-4537-95a6-3251357185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9FA6BD-16DD-48D0-82CD-8038B8A6D3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Fu</vt:lpstr>
      <vt:lpstr>Futura</vt:lpstr>
      <vt:lpstr>Wingdings</vt:lpstr>
      <vt:lpstr>Retrospect</vt:lpstr>
      <vt:lpstr>Intro to the 1915(i) Web System  Revised 2/1/2024  </vt:lpstr>
      <vt:lpstr>1915(i)  Web System </vt:lpstr>
      <vt:lpstr>Login &amp; Password</vt:lpstr>
      <vt:lpstr>Time Zone Update</vt:lpstr>
      <vt:lpstr>User Requests or Changes</vt:lpstr>
      <vt:lpstr>Web System Cheat Sheet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  This training will begin shortly.</dc:title>
  <dc:creator>Klocke, Melissa L.</dc:creator>
  <cp:lastModifiedBy>Klocke-Joyce, Melissa L.</cp:lastModifiedBy>
  <cp:revision>2</cp:revision>
  <dcterms:created xsi:type="dcterms:W3CDTF">2020-11-06T21:00:36Z</dcterms:created>
  <dcterms:modified xsi:type="dcterms:W3CDTF">2024-09-16T16:26:42Z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0x010100FF55659C2B9395458018880B469EB1DB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MediaServiceImageTags">
    <vt:lpwstr/>
  </property>
</Properties>
</file>