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sldIdLst>
    <p:sldId id="268" r:id="rId5"/>
    <p:sldId id="290" r:id="rId6"/>
    <p:sldId id="289" r:id="rId7"/>
    <p:sldId id="288" r:id="rId8"/>
    <p:sldId id="269" r:id="rId9"/>
    <p:sldId id="291" r:id="rId10"/>
    <p:sldId id="271" r:id="rId11"/>
    <p:sldId id="2147309395" r:id="rId12"/>
    <p:sldId id="293" r:id="rId13"/>
    <p:sldId id="294" r:id="rId14"/>
    <p:sldId id="2147309397" r:id="rId15"/>
    <p:sldId id="2147309399" r:id="rId16"/>
    <p:sldId id="272" r:id="rId17"/>
    <p:sldId id="2147309410" r:id="rId18"/>
    <p:sldId id="2147309377" r:id="rId19"/>
    <p:sldId id="2147309371" r:id="rId20"/>
    <p:sldId id="2147309411" r:id="rId21"/>
    <p:sldId id="2147309401" r:id="rId22"/>
    <p:sldId id="2147309404" r:id="rId23"/>
    <p:sldId id="2147309383" r:id="rId24"/>
    <p:sldId id="2147309412" r:id="rId25"/>
    <p:sldId id="2147309413" r:id="rId26"/>
    <p:sldId id="2147309406" r:id="rId27"/>
    <p:sldId id="2147309407" r:id="rId28"/>
    <p:sldId id="2147309408" r:id="rId29"/>
    <p:sldId id="2147309389" r:id="rId30"/>
    <p:sldId id="2147309402" r:id="rId31"/>
    <p:sldId id="2147309405" r:id="rId32"/>
    <p:sldId id="2147309409" r:id="rId33"/>
    <p:sldId id="2147309414" r:id="rId34"/>
    <p:sldId id="2147309415" r:id="rId35"/>
    <p:sldId id="2147309313" r:id="rId36"/>
    <p:sldId id="2147309396" r:id="rId37"/>
    <p:sldId id="2147309398" r:id="rId38"/>
    <p:sldId id="297" r:id="rId39"/>
    <p:sldId id="299" r:id="rId40"/>
    <p:sldId id="301" r:id="rId41"/>
    <p:sldId id="300" r:id="rId42"/>
    <p:sldId id="341" r:id="rId43"/>
    <p:sldId id="314" r:id="rId44"/>
    <p:sldId id="315" r:id="rId45"/>
    <p:sldId id="2147309393" r:id="rId46"/>
    <p:sldId id="303" r:id="rId47"/>
    <p:sldId id="310" r:id="rId48"/>
    <p:sldId id="2147309386" r:id="rId49"/>
    <p:sldId id="2147309392" r:id="rId50"/>
    <p:sldId id="273" r:id="rId51"/>
    <p:sldId id="344" r:id="rId52"/>
    <p:sldId id="322" r:id="rId53"/>
    <p:sldId id="321" r:id="rId54"/>
    <p:sldId id="214730939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2025 Referrals</a:t>
            </a:r>
          </a:p>
        </c:rich>
      </c:tx>
      <c:layout>
        <c:manualLayout>
          <c:xMode val="edge"/>
          <c:yMode val="edge"/>
          <c:x val="2.2535812289429871E-2"/>
          <c:y val="2.4065072967911973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Child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Sheet1!$B$2:$B$6</c:f>
              <c:numCache>
                <c:formatCode>General</c:formatCode>
                <c:ptCount val="5"/>
                <c:pt idx="0">
                  <c:v>0</c:v>
                </c:pt>
                <c:pt idx="1">
                  <c:v>4</c:v>
                </c:pt>
                <c:pt idx="2">
                  <c:v>2</c:v>
                </c:pt>
                <c:pt idx="3">
                  <c:v>0</c:v>
                </c:pt>
              </c:numCache>
            </c:numRef>
          </c:val>
          <c:extLst>
            <c:ext xmlns:c16="http://schemas.microsoft.com/office/drawing/2014/chart" uri="{C3380CC4-5D6E-409C-BE32-E72D297353CC}">
              <c16:uniqueId val="{00000000-D7DD-47F5-AE0E-2A8869227214}"/>
            </c:ext>
          </c:extLst>
        </c:ser>
        <c:ser>
          <c:idx val="1"/>
          <c:order val="1"/>
          <c:tx>
            <c:strRef>
              <c:f>Sheet1!$C$1</c:f>
              <c:strCache>
                <c:ptCount val="1"/>
                <c:pt idx="0">
                  <c:v>PD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Sheet1!$C$2:$C$6</c:f>
              <c:numCache>
                <c:formatCode>General</c:formatCode>
                <c:ptCount val="5"/>
                <c:pt idx="0">
                  <c:v>18</c:v>
                </c:pt>
                <c:pt idx="1">
                  <c:v>27</c:v>
                </c:pt>
                <c:pt idx="2">
                  <c:v>17</c:v>
                </c:pt>
                <c:pt idx="3">
                  <c:v>0</c:v>
                </c:pt>
              </c:numCache>
            </c:numRef>
          </c:val>
          <c:extLst>
            <c:ext xmlns:c16="http://schemas.microsoft.com/office/drawing/2014/chart" uri="{C3380CC4-5D6E-409C-BE32-E72D297353CC}">
              <c16:uniqueId val="{00000001-D7DD-47F5-AE0E-2A8869227214}"/>
            </c:ext>
          </c:extLst>
        </c:ser>
        <c:ser>
          <c:idx val="2"/>
          <c:order val="2"/>
          <c:tx>
            <c:strRef>
              <c:f>Sheet1!$D$1</c:f>
              <c:strCache>
                <c:ptCount val="1"/>
                <c:pt idx="0">
                  <c:v>Elder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Sheet1!$D$2:$D$6</c:f>
              <c:numCache>
                <c:formatCode>General</c:formatCode>
                <c:ptCount val="5"/>
                <c:pt idx="0">
                  <c:v>39</c:v>
                </c:pt>
                <c:pt idx="1">
                  <c:v>38</c:v>
                </c:pt>
                <c:pt idx="2">
                  <c:v>33</c:v>
                </c:pt>
                <c:pt idx="3">
                  <c:v>0</c:v>
                </c:pt>
              </c:numCache>
            </c:numRef>
          </c:val>
          <c:extLst>
            <c:ext xmlns:c16="http://schemas.microsoft.com/office/drawing/2014/chart" uri="{C3380CC4-5D6E-409C-BE32-E72D297353CC}">
              <c16:uniqueId val="{00000002-D7DD-47F5-AE0E-2A8869227214}"/>
            </c:ext>
          </c:extLst>
        </c:ser>
        <c:ser>
          <c:idx val="3"/>
          <c:order val="3"/>
          <c:tx>
            <c:strRef>
              <c:f>Sheet1!$E$1</c:f>
              <c:strCache>
                <c:ptCount val="1"/>
                <c:pt idx="0">
                  <c:v>DD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Sheet1!$E$2:$E$6</c:f>
              <c:numCache>
                <c:formatCode>General</c:formatCode>
                <c:ptCount val="5"/>
                <c:pt idx="0">
                  <c:v>10</c:v>
                </c:pt>
                <c:pt idx="1">
                  <c:v>8</c:v>
                </c:pt>
                <c:pt idx="2">
                  <c:v>12</c:v>
                </c:pt>
                <c:pt idx="3">
                  <c:v>0</c:v>
                </c:pt>
              </c:numCache>
            </c:numRef>
          </c:val>
          <c:extLst>
            <c:ext xmlns:c16="http://schemas.microsoft.com/office/drawing/2014/chart" uri="{C3380CC4-5D6E-409C-BE32-E72D297353CC}">
              <c16:uniqueId val="{00000003-D7DD-47F5-AE0E-2A8869227214}"/>
            </c:ext>
          </c:extLst>
        </c:ser>
        <c:dLbls>
          <c:dLblPos val="ctr"/>
          <c:showLegendKey val="0"/>
          <c:showVal val="1"/>
          <c:showCatName val="0"/>
          <c:showSerName val="0"/>
          <c:showPercent val="0"/>
          <c:showBubbleSize val="0"/>
        </c:dLbls>
        <c:gapWidth val="79"/>
        <c:overlap val="100"/>
        <c:axId val="520928944"/>
        <c:axId val="536229936"/>
      </c:barChart>
      <c:catAx>
        <c:axId val="520928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65000"/>
                    <a:lumOff val="35000"/>
                  </a:schemeClr>
                </a:solidFill>
                <a:latin typeface="+mn-lt"/>
                <a:ea typeface="+mn-ea"/>
                <a:cs typeface="+mn-cs"/>
              </a:defRPr>
            </a:pPr>
            <a:endParaRPr lang="en-US"/>
          </a:p>
        </c:txPr>
        <c:crossAx val="536229936"/>
        <c:crosses val="autoZero"/>
        <c:auto val="1"/>
        <c:lblAlgn val="ctr"/>
        <c:lblOffset val="100"/>
        <c:noMultiLvlLbl val="0"/>
      </c:catAx>
      <c:valAx>
        <c:axId val="536229936"/>
        <c:scaling>
          <c:orientation val="minMax"/>
        </c:scaling>
        <c:delete val="1"/>
        <c:axPos val="b"/>
        <c:numFmt formatCode="General" sourceLinked="1"/>
        <c:majorTickMark val="none"/>
        <c:minorTickMark val="none"/>
        <c:tickLblPos val="nextTo"/>
        <c:crossAx val="520928944"/>
        <c:crosses val="autoZero"/>
        <c:crossBetween val="between"/>
      </c:valAx>
      <c:spPr>
        <a:noFill/>
        <a:ln>
          <a:noFill/>
        </a:ln>
        <a:effectLst/>
      </c:spPr>
    </c:plotArea>
    <c:legend>
      <c:legendPos val="t"/>
      <c:layout>
        <c:manualLayout>
          <c:xMode val="edge"/>
          <c:yMode val="edge"/>
          <c:x val="0.44695186065799802"/>
          <c:y val="3.0228510816229164E-2"/>
          <c:w val="0.51742105512241121"/>
          <c:h val="0.138403013966164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Transitions-1113</a:t>
            </a:r>
          </a:p>
        </c:rich>
      </c:tx>
      <c:layout>
        <c:manualLayout>
          <c:xMode val="edge"/>
          <c:yMode val="edge"/>
          <c:x val="2.2523184601924737E-2"/>
          <c:y val="4.624277456647398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7898987897298561"/>
          <c:y val="0.1181196813732981"/>
          <c:w val="0.4732329077993635"/>
          <c:h val="0.73080430330222534"/>
        </c:manualLayout>
      </c:layout>
      <c:pieChart>
        <c:varyColors val="1"/>
        <c:ser>
          <c:idx val="0"/>
          <c:order val="0"/>
          <c:tx>
            <c:strRef>
              <c:f>Sheet1!$B$1</c:f>
              <c:strCache>
                <c:ptCount val="1"/>
                <c:pt idx="0">
                  <c:v>Transitions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9CC-4BDC-BE04-F8C4C46FB6C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9CC-4BDC-BE04-F8C4C46FB6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9CC-4BDC-BE04-F8C4C46FB6C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9CC-4BDC-BE04-F8C4C46FB6C4}"/>
              </c:ext>
            </c:extLst>
          </c:dPt>
          <c:dLbls>
            <c:dLbl>
              <c:idx val="0"/>
              <c:layout>
                <c:manualLayout>
                  <c:x val="-4.0907582754687394E-2"/>
                  <c:y val="3.1113740840198446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9CC-4BDC-BE04-F8C4C46FB6C4}"/>
                </c:ext>
              </c:extLst>
            </c:dLbl>
            <c:dLbl>
              <c:idx val="1"/>
              <c:layout>
                <c:manualLayout>
                  <c:x val="3.8364951216541794E-3"/>
                  <c:y val="2.099972691274862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9CC-4BDC-BE04-F8C4C46FB6C4}"/>
                </c:ext>
              </c:extLst>
            </c:dLbl>
            <c:dLbl>
              <c:idx val="2"/>
              <c:layout>
                <c:manualLayout>
                  <c:x val="0.10072387786969658"/>
                  <c:y val="-3.904647034727606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9CC-4BDC-BE04-F8C4C46FB6C4}"/>
                </c:ext>
              </c:extLst>
            </c:dLbl>
            <c:dLbl>
              <c:idx val="3"/>
              <c:layout>
                <c:manualLayout>
                  <c:x val="-4.4714663831578018E-3"/>
                  <c:y val="0.1720176596422556"/>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9CC-4BDC-BE04-F8C4C46FB6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2007-2011</c:v>
                </c:pt>
                <c:pt idx="1">
                  <c:v>2012-2016</c:v>
                </c:pt>
                <c:pt idx="2">
                  <c:v>2017-2021</c:v>
                </c:pt>
                <c:pt idx="3">
                  <c:v>2022-2026</c:v>
                </c:pt>
              </c:strCache>
            </c:strRef>
          </c:cat>
          <c:val>
            <c:numRef>
              <c:f>Sheet1!$B$2:$B$5</c:f>
              <c:numCache>
                <c:formatCode>General</c:formatCode>
                <c:ptCount val="4"/>
                <c:pt idx="0">
                  <c:v>78</c:v>
                </c:pt>
                <c:pt idx="1">
                  <c:v>286</c:v>
                </c:pt>
                <c:pt idx="2">
                  <c:v>265</c:v>
                </c:pt>
                <c:pt idx="3">
                  <c:v>484</c:v>
                </c:pt>
              </c:numCache>
            </c:numRef>
          </c:val>
          <c:extLst>
            <c:ext xmlns:c16="http://schemas.microsoft.com/office/drawing/2014/chart" uri="{C3380CC4-5D6E-409C-BE32-E72D297353CC}">
              <c16:uniqueId val="{00000008-D9CC-4BDC-BE04-F8C4C46FB6C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Transitions</a:t>
            </a:r>
            <a:r>
              <a:rPr lang="en-US" baseline="0" dirty="0"/>
              <a:t> – 967 </a:t>
            </a:r>
            <a:r>
              <a:rPr lang="en-US" dirty="0"/>
              <a:t> </a:t>
            </a:r>
          </a:p>
        </c:rich>
      </c:tx>
      <c:layout>
        <c:manualLayout>
          <c:xMode val="edge"/>
          <c:yMode val="edge"/>
          <c:x val="2.0427798271860861E-2"/>
          <c:y val="4.4055623693860249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Transitions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599-40C4-A334-D64F89C5A2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599-40C4-A334-D64F89C5A2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599-40C4-A334-D64F89C5A2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599-40C4-A334-D64F89C5A2F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599-40C4-A334-D64F89C5A2F4}"/>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516A-49D9-BA8E-F0FCC4097237}"/>
              </c:ext>
            </c:extLst>
          </c:dPt>
          <c:dLbls>
            <c:dLbl>
              <c:idx val="0"/>
              <c:layout>
                <c:manualLayout>
                  <c:x val="1.5262377196201231E-2"/>
                  <c:y val="1.8652309852394147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99-40C4-A334-D64F89C5A2F4}"/>
                </c:ext>
              </c:extLst>
            </c:dLbl>
            <c:dLbl>
              <c:idx val="1"/>
              <c:layout>
                <c:manualLayout>
                  <c:x val="-6.4118411187638807E-2"/>
                  <c:y val="0.13037357711776706"/>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99-40C4-A334-D64F89C5A2F4}"/>
                </c:ext>
              </c:extLst>
            </c:dLbl>
            <c:dLbl>
              <c:idx val="5"/>
              <c:layout>
                <c:manualLayout>
                  <c:x val="-2.4437570523975057E-2"/>
                  <c:y val="2.9032048948573055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516A-49D9-BA8E-F0FCC409723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17</c:v>
                </c:pt>
                <c:pt idx="1">
                  <c:v>116</c:v>
                </c:pt>
                <c:pt idx="2">
                  <c:v>151</c:v>
                </c:pt>
                <c:pt idx="3">
                  <c:v>246</c:v>
                </c:pt>
                <c:pt idx="4">
                  <c:v>359</c:v>
                </c:pt>
                <c:pt idx="5">
                  <c:v>78</c:v>
                </c:pt>
              </c:numCache>
            </c:numRef>
          </c:val>
          <c:extLst>
            <c:ext xmlns:c16="http://schemas.microsoft.com/office/drawing/2014/chart" uri="{C3380CC4-5D6E-409C-BE32-E72D297353CC}">
              <c16:uniqueId val="{0000000A-F599-40C4-A334-D64F89C5A2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7437051228838647"/>
          <c:y val="0.28608124470464785"/>
          <c:w val="0.1182502386635076"/>
          <c:h val="0.3862592036011809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Diversions</a:t>
            </a:r>
            <a:r>
              <a:rPr lang="en-US" baseline="0" dirty="0"/>
              <a:t> – 721 </a:t>
            </a:r>
            <a:r>
              <a:rPr lang="en-US" dirty="0"/>
              <a:t> </a:t>
            </a:r>
          </a:p>
        </c:rich>
      </c:tx>
      <c:layout>
        <c:manualLayout>
          <c:xMode val="edge"/>
          <c:yMode val="edge"/>
          <c:x val="2.7982743394900877E-2"/>
          <c:y val="6.608343554079036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Diversions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599-40C4-A334-D64F89C5A2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599-40C4-A334-D64F89C5A2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599-40C4-A334-D64F89C5A2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599-40C4-A334-D64F89C5A2F4}"/>
              </c:ext>
            </c:extLst>
          </c:dPt>
          <c:dLbls>
            <c:dLbl>
              <c:idx val="0"/>
              <c:layout>
                <c:manualLayout>
                  <c:x val="1.5262377196201231E-2"/>
                  <c:y val="1.8652309852394147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599-40C4-A334-D64F89C5A2F4}"/>
                </c:ext>
              </c:extLst>
            </c:dLbl>
            <c:dLbl>
              <c:idx val="1"/>
              <c:layout>
                <c:manualLayout>
                  <c:x val="-6.4118411187638807E-2"/>
                  <c:y val="0.13037357711776706"/>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599-40C4-A334-D64F89C5A2F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19</c:v>
                </c:pt>
                <c:pt idx="1">
                  <c:v>159</c:v>
                </c:pt>
                <c:pt idx="2">
                  <c:v>281</c:v>
                </c:pt>
                <c:pt idx="3">
                  <c:v>262</c:v>
                </c:pt>
              </c:numCache>
            </c:numRef>
          </c:val>
          <c:extLst>
            <c:ext xmlns:c16="http://schemas.microsoft.com/office/drawing/2014/chart" uri="{C3380CC4-5D6E-409C-BE32-E72D297353CC}">
              <c16:uniqueId val="{0000000A-F599-40C4-A334-D64F89C5A2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7437051228838647"/>
          <c:y val="0.28608124470464785"/>
          <c:w val="0.1182502386635076"/>
          <c:h val="0.3862592036011809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2A5AE-CBFB-477E-92D6-BA08DAF04EE7}"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33B7909F-A84F-4B12-903F-687D0587547C}">
      <dgm:prSet/>
      <dgm:spPr/>
      <dgm:t>
        <a:bodyPr/>
        <a:lstStyle/>
        <a:p>
          <a:r>
            <a:rPr lang="en-US">
              <a:solidFill>
                <a:schemeClr val="bg1"/>
              </a:solidFill>
              <a:latin typeface="Segoe UI"/>
              <a:cs typeface="Segoe UI"/>
            </a:rPr>
            <a:t>2025</a:t>
          </a:r>
        </a:p>
      </dgm:t>
    </dgm:pt>
    <dgm:pt modelId="{7DDBA6BD-DD51-4BBF-B099-977234F5BDA6}" type="parTrans" cxnId="{194209F6-EA8C-41B3-9CB4-D37894BE4BD9}">
      <dgm:prSet/>
      <dgm:spPr/>
      <dgm:t>
        <a:bodyPr/>
        <a:lstStyle/>
        <a:p>
          <a:endParaRPr lang="en-US">
            <a:solidFill>
              <a:schemeClr val="accent5"/>
            </a:solidFill>
          </a:endParaRPr>
        </a:p>
      </dgm:t>
    </dgm:pt>
    <dgm:pt modelId="{F4768983-10CD-4E22-8A2D-5001CDB719F4}" type="sibTrans" cxnId="{194209F6-EA8C-41B3-9CB4-D37894BE4BD9}">
      <dgm:prSet/>
      <dgm:spPr/>
      <dgm:t>
        <a:bodyPr/>
        <a:lstStyle/>
        <a:p>
          <a:endParaRPr lang="en-US">
            <a:solidFill>
              <a:schemeClr val="accent5"/>
            </a:solidFill>
          </a:endParaRPr>
        </a:p>
      </dgm:t>
    </dgm:pt>
    <dgm:pt modelId="{538092FE-BA99-43D4-9E23-D5EBB4FBC4A1}">
      <dgm:prSet/>
      <dgm:spPr/>
      <dgm:t>
        <a:bodyPr/>
        <a:lstStyle/>
        <a:p>
          <a:r>
            <a:rPr lang="en-US">
              <a:solidFill>
                <a:schemeClr val="accent5"/>
              </a:solidFill>
              <a:latin typeface="Segoe UI"/>
              <a:cs typeface="Segoe UI"/>
            </a:rPr>
            <a:t>Limit use of State-Directed Payments</a:t>
          </a:r>
        </a:p>
        <a:p>
          <a:r>
            <a:rPr lang="en-US">
              <a:solidFill>
                <a:schemeClr val="accent5"/>
              </a:solidFill>
              <a:latin typeface="Segoe UI"/>
              <a:cs typeface="Segoe UI"/>
            </a:rPr>
            <a:t>Create Rural Transformation Program</a:t>
          </a:r>
        </a:p>
      </dgm:t>
    </dgm:pt>
    <dgm:pt modelId="{F7800C78-781E-4FF7-BC2B-12BBB8C0AFF1}" type="parTrans" cxnId="{F2F2B870-3B49-4070-9B91-6FC9753AC881}">
      <dgm:prSet/>
      <dgm:spPr/>
      <dgm:t>
        <a:bodyPr/>
        <a:lstStyle/>
        <a:p>
          <a:endParaRPr lang="en-US">
            <a:solidFill>
              <a:schemeClr val="accent5"/>
            </a:solidFill>
          </a:endParaRPr>
        </a:p>
      </dgm:t>
    </dgm:pt>
    <dgm:pt modelId="{B2824427-0325-4C59-B2D9-60F20DF46021}" type="sibTrans" cxnId="{F2F2B870-3B49-4070-9B91-6FC9753AC881}">
      <dgm:prSet/>
      <dgm:spPr/>
      <dgm:t>
        <a:bodyPr/>
        <a:lstStyle/>
        <a:p>
          <a:endParaRPr lang="en-US">
            <a:solidFill>
              <a:schemeClr val="accent5"/>
            </a:solidFill>
          </a:endParaRPr>
        </a:p>
      </dgm:t>
    </dgm:pt>
    <dgm:pt modelId="{DC8A79E1-8731-4B05-8AA8-A52ABC1692AC}">
      <dgm:prSet/>
      <dgm:spPr/>
      <dgm:t>
        <a:bodyPr/>
        <a:lstStyle/>
        <a:p>
          <a:r>
            <a:rPr lang="en-US">
              <a:solidFill>
                <a:schemeClr val="bg1"/>
              </a:solidFill>
              <a:latin typeface="Segoe UI"/>
              <a:cs typeface="Segoe UI"/>
            </a:rPr>
            <a:t>2026</a:t>
          </a:r>
        </a:p>
      </dgm:t>
    </dgm:pt>
    <dgm:pt modelId="{58CDF59D-C3F6-498D-B466-884EBD855C29}" type="parTrans" cxnId="{A3B12303-5C7C-4789-9B6F-93343ACA9563}">
      <dgm:prSet/>
      <dgm:spPr/>
      <dgm:t>
        <a:bodyPr/>
        <a:lstStyle/>
        <a:p>
          <a:endParaRPr lang="en-US">
            <a:solidFill>
              <a:schemeClr val="accent5"/>
            </a:solidFill>
          </a:endParaRPr>
        </a:p>
      </dgm:t>
    </dgm:pt>
    <dgm:pt modelId="{C41FCD00-4781-48C4-AFF7-39E33ECC7B25}" type="sibTrans" cxnId="{A3B12303-5C7C-4789-9B6F-93343ACA9563}">
      <dgm:prSet/>
      <dgm:spPr/>
      <dgm:t>
        <a:bodyPr/>
        <a:lstStyle/>
        <a:p>
          <a:endParaRPr lang="en-US">
            <a:solidFill>
              <a:schemeClr val="accent5"/>
            </a:solidFill>
          </a:endParaRPr>
        </a:p>
      </dgm:t>
    </dgm:pt>
    <dgm:pt modelId="{C6C66AAC-AA4A-4289-A3F3-63BDCF3422D1}">
      <dgm:prSet/>
      <dgm:spPr/>
      <dgm:t>
        <a:bodyPr/>
        <a:lstStyle/>
        <a:p>
          <a:r>
            <a:rPr lang="en-US">
              <a:solidFill>
                <a:schemeClr val="accent5"/>
              </a:solidFill>
              <a:latin typeface="Segoe UI"/>
              <a:cs typeface="Segoe UI"/>
            </a:rPr>
            <a:t>Change definition of “qualified alien” </a:t>
          </a:r>
        </a:p>
      </dgm:t>
    </dgm:pt>
    <dgm:pt modelId="{1D85967B-9547-4D18-8785-B0E02D8F16E7}" type="parTrans" cxnId="{84DA62AC-30B9-438A-8B02-7CA003D56759}">
      <dgm:prSet/>
      <dgm:spPr/>
      <dgm:t>
        <a:bodyPr/>
        <a:lstStyle/>
        <a:p>
          <a:endParaRPr lang="en-US">
            <a:solidFill>
              <a:schemeClr val="accent5"/>
            </a:solidFill>
          </a:endParaRPr>
        </a:p>
      </dgm:t>
    </dgm:pt>
    <dgm:pt modelId="{C1509FB8-2EB7-443F-B029-0D4A538091D4}" type="sibTrans" cxnId="{84DA62AC-30B9-438A-8B02-7CA003D56759}">
      <dgm:prSet/>
      <dgm:spPr/>
      <dgm:t>
        <a:bodyPr/>
        <a:lstStyle/>
        <a:p>
          <a:endParaRPr lang="en-US">
            <a:solidFill>
              <a:schemeClr val="accent5"/>
            </a:solidFill>
          </a:endParaRPr>
        </a:p>
      </dgm:t>
    </dgm:pt>
    <dgm:pt modelId="{ADCA9E7C-F91D-4D65-A8B9-12038CD7E223}">
      <dgm:prSet/>
      <dgm:spPr/>
      <dgm:t>
        <a:bodyPr/>
        <a:lstStyle/>
        <a:p>
          <a:r>
            <a:rPr lang="en-US">
              <a:solidFill>
                <a:schemeClr val="bg1"/>
              </a:solidFill>
              <a:latin typeface="Segoe UI"/>
              <a:cs typeface="Segoe UI"/>
            </a:rPr>
            <a:t>2027</a:t>
          </a:r>
        </a:p>
      </dgm:t>
    </dgm:pt>
    <dgm:pt modelId="{9FC5F867-E80D-4A00-91B4-D582A8A6FE18}" type="parTrans" cxnId="{CB568FE1-F804-4473-B771-CE68EAE69F56}">
      <dgm:prSet/>
      <dgm:spPr/>
      <dgm:t>
        <a:bodyPr/>
        <a:lstStyle/>
        <a:p>
          <a:endParaRPr lang="en-US">
            <a:solidFill>
              <a:schemeClr val="accent5"/>
            </a:solidFill>
          </a:endParaRPr>
        </a:p>
      </dgm:t>
    </dgm:pt>
    <dgm:pt modelId="{AABC0C12-17FB-471C-8F42-9018F58E3606}" type="sibTrans" cxnId="{CB568FE1-F804-4473-B771-CE68EAE69F56}">
      <dgm:prSet/>
      <dgm:spPr/>
      <dgm:t>
        <a:bodyPr/>
        <a:lstStyle/>
        <a:p>
          <a:endParaRPr lang="en-US">
            <a:solidFill>
              <a:schemeClr val="accent5"/>
            </a:solidFill>
          </a:endParaRPr>
        </a:p>
      </dgm:t>
    </dgm:pt>
    <dgm:pt modelId="{AC8E0E63-53F8-4FC9-85AA-E1B5A26CFA70}">
      <dgm:prSet/>
      <dgm:spPr/>
      <dgm:t>
        <a:bodyPr/>
        <a:lstStyle/>
        <a:p>
          <a:r>
            <a:rPr lang="en-US">
              <a:solidFill>
                <a:schemeClr val="accent5"/>
              </a:solidFill>
              <a:latin typeface="Segoe UI"/>
              <a:cs typeface="Segoe UI"/>
            </a:rPr>
            <a:t>Increase frequency of redetermination checks</a:t>
          </a:r>
        </a:p>
      </dgm:t>
    </dgm:pt>
    <dgm:pt modelId="{C346EE1C-4A29-445F-AD17-494636E145F9}" type="parTrans" cxnId="{86810B5A-FB25-4C50-9E38-B238E8A97A25}">
      <dgm:prSet/>
      <dgm:spPr/>
      <dgm:t>
        <a:bodyPr/>
        <a:lstStyle/>
        <a:p>
          <a:endParaRPr lang="en-US">
            <a:solidFill>
              <a:schemeClr val="accent5"/>
            </a:solidFill>
          </a:endParaRPr>
        </a:p>
      </dgm:t>
    </dgm:pt>
    <dgm:pt modelId="{547C53B3-0780-4493-90F5-C96613DD29C0}" type="sibTrans" cxnId="{86810B5A-FB25-4C50-9E38-B238E8A97A25}">
      <dgm:prSet/>
      <dgm:spPr/>
      <dgm:t>
        <a:bodyPr/>
        <a:lstStyle/>
        <a:p>
          <a:endParaRPr lang="en-US">
            <a:solidFill>
              <a:schemeClr val="accent5"/>
            </a:solidFill>
          </a:endParaRPr>
        </a:p>
      </dgm:t>
    </dgm:pt>
    <dgm:pt modelId="{D1535496-F422-4977-86C1-66B7287E8D5B}">
      <dgm:prSet/>
      <dgm:spPr/>
      <dgm:t>
        <a:bodyPr/>
        <a:lstStyle/>
        <a:p>
          <a:r>
            <a:rPr lang="en-US">
              <a:solidFill>
                <a:schemeClr val="accent5"/>
              </a:solidFill>
              <a:latin typeface="Segoe UI"/>
              <a:cs typeface="Segoe UI"/>
            </a:rPr>
            <a:t>Decrease retroactive coverage period</a:t>
          </a:r>
        </a:p>
      </dgm:t>
    </dgm:pt>
    <dgm:pt modelId="{F519F4B9-002C-475E-B07A-7B0E5E68A14F}" type="parTrans" cxnId="{BA7F1110-D9DC-46FE-B3F6-276D08148BEF}">
      <dgm:prSet/>
      <dgm:spPr/>
      <dgm:t>
        <a:bodyPr/>
        <a:lstStyle/>
        <a:p>
          <a:endParaRPr lang="en-US">
            <a:solidFill>
              <a:schemeClr val="accent5"/>
            </a:solidFill>
          </a:endParaRPr>
        </a:p>
      </dgm:t>
    </dgm:pt>
    <dgm:pt modelId="{0F0D8CC2-2426-4B85-9092-C02510E218F5}" type="sibTrans" cxnId="{BA7F1110-D9DC-46FE-B3F6-276D08148BEF}">
      <dgm:prSet/>
      <dgm:spPr/>
      <dgm:t>
        <a:bodyPr/>
        <a:lstStyle/>
        <a:p>
          <a:endParaRPr lang="en-US">
            <a:solidFill>
              <a:schemeClr val="accent5"/>
            </a:solidFill>
          </a:endParaRPr>
        </a:p>
      </dgm:t>
    </dgm:pt>
    <dgm:pt modelId="{6BF96A30-C9CD-489C-978E-38EB5269809B}">
      <dgm:prSet/>
      <dgm:spPr/>
      <dgm:t>
        <a:bodyPr/>
        <a:lstStyle/>
        <a:p>
          <a:r>
            <a:rPr lang="en-US">
              <a:solidFill>
                <a:schemeClr val="accent5"/>
              </a:solidFill>
              <a:latin typeface="Segoe UI"/>
              <a:cs typeface="Segoe UI"/>
            </a:rPr>
            <a:t>Reduce duplicate enrollment</a:t>
          </a:r>
        </a:p>
      </dgm:t>
    </dgm:pt>
    <dgm:pt modelId="{3BC619AD-B6E9-4C3F-B7E1-081005D81732}" type="parTrans" cxnId="{D72A4F62-7C09-4B69-A757-02EB16C1709D}">
      <dgm:prSet/>
      <dgm:spPr/>
      <dgm:t>
        <a:bodyPr/>
        <a:lstStyle/>
        <a:p>
          <a:endParaRPr lang="en-US">
            <a:solidFill>
              <a:schemeClr val="accent5"/>
            </a:solidFill>
          </a:endParaRPr>
        </a:p>
      </dgm:t>
    </dgm:pt>
    <dgm:pt modelId="{C52026E0-9D00-4CCC-9AD4-B2F80ED9A68C}" type="sibTrans" cxnId="{D72A4F62-7C09-4B69-A757-02EB16C1709D}">
      <dgm:prSet/>
      <dgm:spPr/>
      <dgm:t>
        <a:bodyPr/>
        <a:lstStyle/>
        <a:p>
          <a:endParaRPr lang="en-US">
            <a:solidFill>
              <a:schemeClr val="accent5"/>
            </a:solidFill>
          </a:endParaRPr>
        </a:p>
      </dgm:t>
    </dgm:pt>
    <dgm:pt modelId="{EAAB36A5-6F43-4D5F-AAB4-9833DC06F44D}">
      <dgm:prSet/>
      <dgm:spPr/>
      <dgm:t>
        <a:bodyPr/>
        <a:lstStyle/>
        <a:p>
          <a:r>
            <a:rPr lang="en-US">
              <a:solidFill>
                <a:schemeClr val="bg1"/>
              </a:solidFill>
              <a:latin typeface="Segoe UI"/>
              <a:cs typeface="Segoe UI"/>
            </a:rPr>
            <a:t>2028</a:t>
          </a:r>
        </a:p>
      </dgm:t>
    </dgm:pt>
    <dgm:pt modelId="{9CAC39C3-4BA1-4301-8454-BA3161A231E3}" type="parTrans" cxnId="{666EB033-ADFB-4EF2-9837-EB285B8D921E}">
      <dgm:prSet/>
      <dgm:spPr/>
      <dgm:t>
        <a:bodyPr/>
        <a:lstStyle/>
        <a:p>
          <a:endParaRPr lang="en-US">
            <a:solidFill>
              <a:schemeClr val="accent5"/>
            </a:solidFill>
          </a:endParaRPr>
        </a:p>
      </dgm:t>
    </dgm:pt>
    <dgm:pt modelId="{86922CF7-E7A3-40C7-9B51-5A73E4877768}" type="sibTrans" cxnId="{666EB033-ADFB-4EF2-9837-EB285B8D921E}">
      <dgm:prSet/>
      <dgm:spPr/>
      <dgm:t>
        <a:bodyPr/>
        <a:lstStyle/>
        <a:p>
          <a:endParaRPr lang="en-US">
            <a:solidFill>
              <a:schemeClr val="accent5"/>
            </a:solidFill>
          </a:endParaRPr>
        </a:p>
      </dgm:t>
    </dgm:pt>
    <dgm:pt modelId="{C893D066-8158-4706-851E-57319252CB99}">
      <dgm:prSet/>
      <dgm:spPr/>
      <dgm:t>
        <a:bodyPr/>
        <a:lstStyle/>
        <a:p>
          <a:r>
            <a:rPr lang="en-US">
              <a:solidFill>
                <a:schemeClr val="accent5"/>
              </a:solidFill>
              <a:latin typeface="Segoe UI"/>
              <a:cs typeface="Segoe UI"/>
            </a:rPr>
            <a:t>Implement cost-share for expansion adults</a:t>
          </a:r>
        </a:p>
      </dgm:t>
    </dgm:pt>
    <dgm:pt modelId="{6555DE7F-0B42-47F5-A2C0-AC6BB3140752}" type="parTrans" cxnId="{85B6E674-F3FC-4D5B-AA47-4C1A7E762C79}">
      <dgm:prSet/>
      <dgm:spPr/>
      <dgm:t>
        <a:bodyPr/>
        <a:lstStyle/>
        <a:p>
          <a:endParaRPr lang="en-US">
            <a:solidFill>
              <a:schemeClr val="accent5"/>
            </a:solidFill>
          </a:endParaRPr>
        </a:p>
      </dgm:t>
    </dgm:pt>
    <dgm:pt modelId="{366C1D0E-95ED-400B-B1A8-3B9CC2F281D4}" type="sibTrans" cxnId="{85B6E674-F3FC-4D5B-AA47-4C1A7E762C79}">
      <dgm:prSet/>
      <dgm:spPr/>
      <dgm:t>
        <a:bodyPr/>
        <a:lstStyle/>
        <a:p>
          <a:endParaRPr lang="en-US">
            <a:solidFill>
              <a:schemeClr val="accent5"/>
            </a:solidFill>
          </a:endParaRPr>
        </a:p>
      </dgm:t>
    </dgm:pt>
    <dgm:pt modelId="{F89A7925-CAA5-4143-885E-9C6D21F83679}">
      <dgm:prSet/>
      <dgm:spPr/>
      <dgm:t>
        <a:bodyPr/>
        <a:lstStyle/>
        <a:p>
          <a:r>
            <a:rPr lang="en-US">
              <a:solidFill>
                <a:schemeClr val="accent5"/>
              </a:solidFill>
              <a:latin typeface="Segoe UI"/>
              <a:cs typeface="Segoe UI"/>
            </a:rPr>
            <a:t>Expand 1915 (c) waiver</a:t>
          </a:r>
        </a:p>
      </dgm:t>
    </dgm:pt>
    <dgm:pt modelId="{256E1D1C-354C-4050-AE6B-043FD44BE5C4}" type="parTrans" cxnId="{4DC5F341-939E-4FBA-B7B1-FB6444CDFF6C}">
      <dgm:prSet/>
      <dgm:spPr/>
      <dgm:t>
        <a:bodyPr/>
        <a:lstStyle/>
        <a:p>
          <a:endParaRPr lang="en-US">
            <a:solidFill>
              <a:schemeClr val="accent5"/>
            </a:solidFill>
          </a:endParaRPr>
        </a:p>
      </dgm:t>
    </dgm:pt>
    <dgm:pt modelId="{FF763209-1F13-45E6-BF72-975E2CC8835C}" type="sibTrans" cxnId="{4DC5F341-939E-4FBA-B7B1-FB6444CDFF6C}">
      <dgm:prSet/>
      <dgm:spPr/>
      <dgm:t>
        <a:bodyPr/>
        <a:lstStyle/>
        <a:p>
          <a:endParaRPr lang="en-US">
            <a:solidFill>
              <a:schemeClr val="accent5"/>
            </a:solidFill>
          </a:endParaRPr>
        </a:p>
      </dgm:t>
    </dgm:pt>
    <dgm:pt modelId="{83D3B12E-C75B-4C32-A60D-BC7C73C161CC}">
      <dgm:prSet/>
      <dgm:spPr/>
      <dgm:t>
        <a:bodyPr/>
        <a:lstStyle/>
        <a:p>
          <a:r>
            <a:rPr lang="en-US">
              <a:solidFill>
                <a:schemeClr val="bg1"/>
              </a:solidFill>
              <a:latin typeface="Segoe UI"/>
              <a:cs typeface="Segoe UI"/>
            </a:rPr>
            <a:t>2029</a:t>
          </a:r>
        </a:p>
      </dgm:t>
    </dgm:pt>
    <dgm:pt modelId="{A71D888B-8B26-43E5-8B1E-4A21AD8D1612}" type="parTrans" cxnId="{DA71363C-45BD-4789-99EE-FDFB8FDC41C1}">
      <dgm:prSet/>
      <dgm:spPr/>
      <dgm:t>
        <a:bodyPr/>
        <a:lstStyle/>
        <a:p>
          <a:endParaRPr lang="en-US">
            <a:solidFill>
              <a:schemeClr val="accent5"/>
            </a:solidFill>
          </a:endParaRPr>
        </a:p>
      </dgm:t>
    </dgm:pt>
    <dgm:pt modelId="{18DEEFF5-B70D-45F8-91F3-91C774288987}" type="sibTrans" cxnId="{DA71363C-45BD-4789-99EE-FDFB8FDC41C1}">
      <dgm:prSet/>
      <dgm:spPr/>
      <dgm:t>
        <a:bodyPr/>
        <a:lstStyle/>
        <a:p>
          <a:endParaRPr lang="en-US">
            <a:solidFill>
              <a:schemeClr val="accent5"/>
            </a:solidFill>
          </a:endParaRPr>
        </a:p>
      </dgm:t>
    </dgm:pt>
    <dgm:pt modelId="{1C71626E-CC87-4C15-82F7-AA9943E71624}">
      <dgm:prSet/>
      <dgm:spPr/>
      <dgm:t>
        <a:bodyPr/>
        <a:lstStyle/>
        <a:p>
          <a:r>
            <a:rPr lang="en-US">
              <a:solidFill>
                <a:schemeClr val="accent5"/>
              </a:solidFill>
              <a:latin typeface="Segoe UI"/>
              <a:cs typeface="Segoe UI"/>
            </a:rPr>
            <a:t>Remove good faith waiver for payment reductions</a:t>
          </a:r>
        </a:p>
      </dgm:t>
    </dgm:pt>
    <dgm:pt modelId="{FEDBD8F4-9541-44E2-BCAA-5758B7A8FC03}" type="parTrans" cxnId="{5CD64265-417C-4D8B-AE92-4759DD6C87B9}">
      <dgm:prSet/>
      <dgm:spPr/>
      <dgm:t>
        <a:bodyPr/>
        <a:lstStyle/>
        <a:p>
          <a:endParaRPr lang="en-US">
            <a:solidFill>
              <a:schemeClr val="accent5"/>
            </a:solidFill>
          </a:endParaRPr>
        </a:p>
      </dgm:t>
    </dgm:pt>
    <dgm:pt modelId="{3269600E-CDE5-440B-B3B7-D513565BE7A0}" type="sibTrans" cxnId="{5CD64265-417C-4D8B-AE92-4759DD6C87B9}">
      <dgm:prSet/>
      <dgm:spPr/>
      <dgm:t>
        <a:bodyPr/>
        <a:lstStyle/>
        <a:p>
          <a:endParaRPr lang="en-US">
            <a:solidFill>
              <a:schemeClr val="accent5"/>
            </a:solidFill>
          </a:endParaRPr>
        </a:p>
      </dgm:t>
    </dgm:pt>
    <dgm:pt modelId="{D944E13F-99B9-4D5C-9D11-F904AA5A68A6}">
      <dgm:prSet phldr="0"/>
      <dgm:spPr/>
      <dgm:t>
        <a:bodyPr/>
        <a:lstStyle/>
        <a:p>
          <a:r>
            <a:rPr lang="en-US">
              <a:solidFill>
                <a:schemeClr val="accent5"/>
              </a:solidFill>
              <a:latin typeface="Segoe UI"/>
              <a:ea typeface="Calibri"/>
              <a:cs typeface="Calibri"/>
            </a:rPr>
            <a:t>Require community engagement</a:t>
          </a:r>
          <a:endParaRPr lang="en-US">
            <a:solidFill>
              <a:schemeClr val="accent5"/>
            </a:solidFill>
            <a:latin typeface="Segoe UI"/>
            <a:cs typeface="Segoe UI"/>
          </a:endParaRPr>
        </a:p>
      </dgm:t>
    </dgm:pt>
    <dgm:pt modelId="{DA6ACA54-35F6-4975-AA32-B12BEBC373AB}" type="parTrans" cxnId="{7577AF15-022D-4A1A-A227-E04A3B4E8BC6}">
      <dgm:prSet/>
      <dgm:spPr/>
      <dgm:t>
        <a:bodyPr/>
        <a:lstStyle/>
        <a:p>
          <a:endParaRPr lang="en-US">
            <a:solidFill>
              <a:schemeClr val="accent5"/>
            </a:solidFill>
          </a:endParaRPr>
        </a:p>
      </dgm:t>
    </dgm:pt>
    <dgm:pt modelId="{54F5A157-4051-4FBE-AB48-22C8B8D47C1A}" type="sibTrans" cxnId="{7577AF15-022D-4A1A-A227-E04A3B4E8BC6}">
      <dgm:prSet/>
      <dgm:spPr/>
      <dgm:t>
        <a:bodyPr/>
        <a:lstStyle/>
        <a:p>
          <a:endParaRPr lang="en-US">
            <a:solidFill>
              <a:schemeClr val="accent5"/>
            </a:solidFill>
          </a:endParaRPr>
        </a:p>
      </dgm:t>
    </dgm:pt>
    <dgm:pt modelId="{50CF9E78-960A-4F60-AF3A-E82AA7F68C4B}" type="pres">
      <dgm:prSet presAssocID="{0DF2A5AE-CBFB-477E-92D6-BA08DAF04EE7}" presName="Name0" presStyleCnt="0">
        <dgm:presLayoutVars>
          <dgm:chMax/>
          <dgm:chPref/>
          <dgm:animLvl val="lvl"/>
        </dgm:presLayoutVars>
      </dgm:prSet>
      <dgm:spPr/>
    </dgm:pt>
    <dgm:pt modelId="{6AAD69BF-AE15-44B8-A06A-1DAF4369AF14}" type="pres">
      <dgm:prSet presAssocID="{33B7909F-A84F-4B12-903F-687D0587547C}" presName="composite" presStyleCnt="0"/>
      <dgm:spPr/>
    </dgm:pt>
    <dgm:pt modelId="{F467565F-3127-421B-B737-EA2A60D0FC5D}" type="pres">
      <dgm:prSet presAssocID="{33B7909F-A84F-4B12-903F-687D0587547C}" presName="Parent1" presStyleLbl="alignNode1" presStyleIdx="0" presStyleCnt="5">
        <dgm:presLayoutVars>
          <dgm:chMax val="1"/>
          <dgm:chPref val="1"/>
          <dgm:bulletEnabled val="1"/>
        </dgm:presLayoutVars>
      </dgm:prSet>
      <dgm:spPr/>
    </dgm:pt>
    <dgm:pt modelId="{B6552898-10D9-42B1-967E-EC412EFCC86E}" type="pres">
      <dgm:prSet presAssocID="{33B7909F-A84F-4B12-903F-687D0587547C}" presName="Childtext1" presStyleLbl="revTx" presStyleIdx="0" presStyleCnt="5">
        <dgm:presLayoutVars>
          <dgm:chMax val="0"/>
          <dgm:chPref val="0"/>
          <dgm:bulletEnabled/>
        </dgm:presLayoutVars>
      </dgm:prSet>
      <dgm:spPr/>
    </dgm:pt>
    <dgm:pt modelId="{7CE01BA0-54C4-468B-ADF7-7579026FEBA4}" type="pres">
      <dgm:prSet presAssocID="{33B7909F-A84F-4B12-903F-687D0587547C}"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F5EC8465-2DF8-4675-8715-7CA2445792EB}" type="pres">
      <dgm:prSet presAssocID="{33B7909F-A84F-4B12-903F-687D0587547C}" presName="ConnectLineEnd" presStyleLbl="node1" presStyleIdx="0" presStyleCnt="5"/>
      <dgm:spPr/>
    </dgm:pt>
    <dgm:pt modelId="{B78A9695-FC97-4162-BB1F-D9BFD4E687FC}" type="pres">
      <dgm:prSet presAssocID="{33B7909F-A84F-4B12-903F-687D0587547C}" presName="EmptyPane" presStyleCnt="0"/>
      <dgm:spPr/>
    </dgm:pt>
    <dgm:pt modelId="{713CAD99-90C1-486C-9C7D-978EF283271D}" type="pres">
      <dgm:prSet presAssocID="{F4768983-10CD-4E22-8A2D-5001CDB719F4}" presName="spaceBetweenRectangles" presStyleLbl="fgAcc1" presStyleIdx="0" presStyleCnt="4"/>
      <dgm:spPr/>
    </dgm:pt>
    <dgm:pt modelId="{52A69D75-A091-4A29-8A97-97FC30CDA06C}" type="pres">
      <dgm:prSet presAssocID="{DC8A79E1-8731-4B05-8AA8-A52ABC1692AC}" presName="composite" presStyleCnt="0"/>
      <dgm:spPr/>
    </dgm:pt>
    <dgm:pt modelId="{9BAE030B-62EE-42F5-8CF6-5AA2FC0B45DF}" type="pres">
      <dgm:prSet presAssocID="{DC8A79E1-8731-4B05-8AA8-A52ABC1692AC}" presName="Parent1" presStyleLbl="alignNode1" presStyleIdx="1" presStyleCnt="5">
        <dgm:presLayoutVars>
          <dgm:chMax val="1"/>
          <dgm:chPref val="1"/>
          <dgm:bulletEnabled val="1"/>
        </dgm:presLayoutVars>
      </dgm:prSet>
      <dgm:spPr/>
    </dgm:pt>
    <dgm:pt modelId="{3FED980E-2950-4A0A-A203-7A92A7D9C4B4}" type="pres">
      <dgm:prSet presAssocID="{DC8A79E1-8731-4B05-8AA8-A52ABC1692AC}" presName="Childtext1" presStyleLbl="revTx" presStyleIdx="1" presStyleCnt="5">
        <dgm:presLayoutVars>
          <dgm:chMax val="0"/>
          <dgm:chPref val="0"/>
          <dgm:bulletEnabled/>
        </dgm:presLayoutVars>
      </dgm:prSet>
      <dgm:spPr/>
    </dgm:pt>
    <dgm:pt modelId="{4CBC5102-CC9D-4AEF-93C5-A77B4699F69D}" type="pres">
      <dgm:prSet presAssocID="{DC8A79E1-8731-4B05-8AA8-A52ABC1692AC}"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EA6E9BA1-B883-4EE6-8F1E-055059B98D87}" type="pres">
      <dgm:prSet presAssocID="{DC8A79E1-8731-4B05-8AA8-A52ABC1692AC}" presName="ConnectLineEnd" presStyleLbl="node1" presStyleIdx="1" presStyleCnt="5"/>
      <dgm:spPr/>
    </dgm:pt>
    <dgm:pt modelId="{6E18DAE3-F86F-4BEC-A14C-32785A102FBD}" type="pres">
      <dgm:prSet presAssocID="{DC8A79E1-8731-4B05-8AA8-A52ABC1692AC}" presName="EmptyPane" presStyleCnt="0"/>
      <dgm:spPr/>
    </dgm:pt>
    <dgm:pt modelId="{0495D365-547B-400E-87A0-68B408AC5F8A}" type="pres">
      <dgm:prSet presAssocID="{C41FCD00-4781-48C4-AFF7-39E33ECC7B25}" presName="spaceBetweenRectangles" presStyleLbl="fgAcc1" presStyleIdx="1" presStyleCnt="4"/>
      <dgm:spPr/>
    </dgm:pt>
    <dgm:pt modelId="{F4F680A8-60AA-47B7-B2DB-FA61FA492600}" type="pres">
      <dgm:prSet presAssocID="{ADCA9E7C-F91D-4D65-A8B9-12038CD7E223}" presName="composite" presStyleCnt="0"/>
      <dgm:spPr/>
    </dgm:pt>
    <dgm:pt modelId="{C1125A05-6C66-46DF-BD69-A276FE2FE9FD}" type="pres">
      <dgm:prSet presAssocID="{ADCA9E7C-F91D-4D65-A8B9-12038CD7E223}" presName="Parent1" presStyleLbl="alignNode1" presStyleIdx="2" presStyleCnt="5">
        <dgm:presLayoutVars>
          <dgm:chMax val="1"/>
          <dgm:chPref val="1"/>
          <dgm:bulletEnabled val="1"/>
        </dgm:presLayoutVars>
      </dgm:prSet>
      <dgm:spPr/>
    </dgm:pt>
    <dgm:pt modelId="{68CBEB58-94BE-4E44-9F78-74245544134F}" type="pres">
      <dgm:prSet presAssocID="{ADCA9E7C-F91D-4D65-A8B9-12038CD7E223}" presName="Childtext1" presStyleLbl="revTx" presStyleIdx="2" presStyleCnt="5">
        <dgm:presLayoutVars>
          <dgm:chMax val="0"/>
          <dgm:chPref val="0"/>
          <dgm:bulletEnabled/>
        </dgm:presLayoutVars>
      </dgm:prSet>
      <dgm:spPr/>
    </dgm:pt>
    <dgm:pt modelId="{35083CF0-A586-4CAC-9C16-249E2924CD0C}" type="pres">
      <dgm:prSet presAssocID="{ADCA9E7C-F91D-4D65-A8B9-12038CD7E223}"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0480B856-2F04-4B0B-ADEB-0293B5AE20DE}" type="pres">
      <dgm:prSet presAssocID="{ADCA9E7C-F91D-4D65-A8B9-12038CD7E223}" presName="ConnectLineEnd" presStyleLbl="node1" presStyleIdx="2" presStyleCnt="5"/>
      <dgm:spPr/>
    </dgm:pt>
    <dgm:pt modelId="{498B35D7-2913-45C8-8D0E-4F033DBCCE5E}" type="pres">
      <dgm:prSet presAssocID="{ADCA9E7C-F91D-4D65-A8B9-12038CD7E223}" presName="EmptyPane" presStyleCnt="0"/>
      <dgm:spPr/>
    </dgm:pt>
    <dgm:pt modelId="{0B67F3FF-4C25-4590-9438-53F02730CA33}" type="pres">
      <dgm:prSet presAssocID="{AABC0C12-17FB-471C-8F42-9018F58E3606}" presName="spaceBetweenRectangles" presStyleLbl="fgAcc1" presStyleIdx="2" presStyleCnt="4"/>
      <dgm:spPr/>
    </dgm:pt>
    <dgm:pt modelId="{6D98D872-E08E-424A-B4C1-F69599E78A77}" type="pres">
      <dgm:prSet presAssocID="{EAAB36A5-6F43-4D5F-AAB4-9833DC06F44D}" presName="composite" presStyleCnt="0"/>
      <dgm:spPr/>
    </dgm:pt>
    <dgm:pt modelId="{048782A6-85EE-4012-ABFB-FAB29BC8F077}" type="pres">
      <dgm:prSet presAssocID="{EAAB36A5-6F43-4D5F-AAB4-9833DC06F44D}" presName="Parent1" presStyleLbl="alignNode1" presStyleIdx="3" presStyleCnt="5">
        <dgm:presLayoutVars>
          <dgm:chMax val="1"/>
          <dgm:chPref val="1"/>
          <dgm:bulletEnabled val="1"/>
        </dgm:presLayoutVars>
      </dgm:prSet>
      <dgm:spPr/>
    </dgm:pt>
    <dgm:pt modelId="{149CA0E0-6FFE-4F6F-8F1C-FA1CB921D88C}" type="pres">
      <dgm:prSet presAssocID="{EAAB36A5-6F43-4D5F-AAB4-9833DC06F44D}" presName="Childtext1" presStyleLbl="revTx" presStyleIdx="3" presStyleCnt="5">
        <dgm:presLayoutVars>
          <dgm:chMax val="0"/>
          <dgm:chPref val="0"/>
          <dgm:bulletEnabled/>
        </dgm:presLayoutVars>
      </dgm:prSet>
      <dgm:spPr/>
    </dgm:pt>
    <dgm:pt modelId="{CBB227F1-66B5-47DA-872B-E3C6EBCD4AAA}" type="pres">
      <dgm:prSet presAssocID="{EAAB36A5-6F43-4D5F-AAB4-9833DC06F44D}"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CC324782-420B-4409-8209-7A773468D65E}" type="pres">
      <dgm:prSet presAssocID="{EAAB36A5-6F43-4D5F-AAB4-9833DC06F44D}" presName="ConnectLineEnd" presStyleLbl="node1" presStyleIdx="3" presStyleCnt="5"/>
      <dgm:spPr/>
    </dgm:pt>
    <dgm:pt modelId="{A1231A11-73CE-40DD-B4DE-09E116F9BF0B}" type="pres">
      <dgm:prSet presAssocID="{EAAB36A5-6F43-4D5F-AAB4-9833DC06F44D}" presName="EmptyPane" presStyleCnt="0"/>
      <dgm:spPr/>
    </dgm:pt>
    <dgm:pt modelId="{529889C0-267C-4A02-88BD-36A48A293C24}" type="pres">
      <dgm:prSet presAssocID="{86922CF7-E7A3-40C7-9B51-5A73E4877768}" presName="spaceBetweenRectangles" presStyleLbl="fgAcc1" presStyleIdx="3" presStyleCnt="4"/>
      <dgm:spPr/>
    </dgm:pt>
    <dgm:pt modelId="{5F899E16-0CEE-4FC5-96AF-B3C86AAEECEB}" type="pres">
      <dgm:prSet presAssocID="{83D3B12E-C75B-4C32-A60D-BC7C73C161CC}" presName="composite" presStyleCnt="0"/>
      <dgm:spPr/>
    </dgm:pt>
    <dgm:pt modelId="{B67E9321-C897-48E4-B990-B0E396FC4A46}" type="pres">
      <dgm:prSet presAssocID="{83D3B12E-C75B-4C32-A60D-BC7C73C161CC}" presName="Parent1" presStyleLbl="alignNode1" presStyleIdx="4" presStyleCnt="5">
        <dgm:presLayoutVars>
          <dgm:chMax val="1"/>
          <dgm:chPref val="1"/>
          <dgm:bulletEnabled val="1"/>
        </dgm:presLayoutVars>
      </dgm:prSet>
      <dgm:spPr/>
    </dgm:pt>
    <dgm:pt modelId="{EFA4E322-B763-48DA-98EE-932038D49EBC}" type="pres">
      <dgm:prSet presAssocID="{83D3B12E-C75B-4C32-A60D-BC7C73C161CC}" presName="Childtext1" presStyleLbl="revTx" presStyleIdx="4" presStyleCnt="5">
        <dgm:presLayoutVars>
          <dgm:chMax val="0"/>
          <dgm:chPref val="0"/>
          <dgm:bulletEnabled/>
        </dgm:presLayoutVars>
      </dgm:prSet>
      <dgm:spPr/>
    </dgm:pt>
    <dgm:pt modelId="{2725651A-595F-468A-ADF6-87EEDB2FB089}" type="pres">
      <dgm:prSet presAssocID="{83D3B12E-C75B-4C32-A60D-BC7C73C161CC}"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B48609BB-670C-4D07-BB9C-63E4DBD3387B}" type="pres">
      <dgm:prSet presAssocID="{83D3B12E-C75B-4C32-A60D-BC7C73C161CC}" presName="ConnectLineEnd" presStyleLbl="node1" presStyleIdx="4" presStyleCnt="5"/>
      <dgm:spPr/>
    </dgm:pt>
    <dgm:pt modelId="{3A0EB515-E1CE-497A-A315-A6FCC0D1BE98}" type="pres">
      <dgm:prSet presAssocID="{83D3B12E-C75B-4C32-A60D-BC7C73C161CC}" presName="EmptyPane" presStyleCnt="0"/>
      <dgm:spPr/>
    </dgm:pt>
  </dgm:ptLst>
  <dgm:cxnLst>
    <dgm:cxn modelId="{A3B12303-5C7C-4789-9B6F-93343ACA9563}" srcId="{0DF2A5AE-CBFB-477E-92D6-BA08DAF04EE7}" destId="{DC8A79E1-8731-4B05-8AA8-A52ABC1692AC}" srcOrd="1" destOrd="0" parTransId="{58CDF59D-C3F6-498D-B466-884EBD855C29}" sibTransId="{C41FCD00-4781-48C4-AFF7-39E33ECC7B25}"/>
    <dgm:cxn modelId="{BA7F1110-D9DC-46FE-B3F6-276D08148BEF}" srcId="{ADCA9E7C-F91D-4D65-A8B9-12038CD7E223}" destId="{D1535496-F422-4977-86C1-66B7287E8D5B}" srcOrd="1" destOrd="0" parTransId="{F519F4B9-002C-475E-B07A-7B0E5E68A14F}" sibTransId="{0F0D8CC2-2426-4B85-9092-C02510E218F5}"/>
    <dgm:cxn modelId="{7577AF15-022D-4A1A-A227-E04A3B4E8BC6}" srcId="{ADCA9E7C-F91D-4D65-A8B9-12038CD7E223}" destId="{D944E13F-99B9-4D5C-9D11-F904AA5A68A6}" srcOrd="3" destOrd="0" parTransId="{DA6ACA54-35F6-4975-AA32-B12BEBC373AB}" sibTransId="{54F5A157-4051-4FBE-AB48-22C8B8D47C1A}"/>
    <dgm:cxn modelId="{666EB033-ADFB-4EF2-9837-EB285B8D921E}" srcId="{0DF2A5AE-CBFB-477E-92D6-BA08DAF04EE7}" destId="{EAAB36A5-6F43-4D5F-AAB4-9833DC06F44D}" srcOrd="3" destOrd="0" parTransId="{9CAC39C3-4BA1-4301-8454-BA3161A231E3}" sibTransId="{86922CF7-E7A3-40C7-9B51-5A73E4877768}"/>
    <dgm:cxn modelId="{DA71363C-45BD-4789-99EE-FDFB8FDC41C1}" srcId="{0DF2A5AE-CBFB-477E-92D6-BA08DAF04EE7}" destId="{83D3B12E-C75B-4C32-A60D-BC7C73C161CC}" srcOrd="4" destOrd="0" parTransId="{A71D888B-8B26-43E5-8B1E-4A21AD8D1612}" sibTransId="{18DEEFF5-B70D-45F8-91F3-91C774288987}"/>
    <dgm:cxn modelId="{5C60143E-C06B-4C2A-A9CC-153FBA82E98B}" type="presOf" srcId="{AC8E0E63-53F8-4FC9-85AA-E1B5A26CFA70}" destId="{68CBEB58-94BE-4E44-9F78-74245544134F}" srcOrd="0" destOrd="0" presId="urn:microsoft.com/office/officeart/2016/7/layout/HexagonTimeline"/>
    <dgm:cxn modelId="{8E79F240-1348-4256-B71D-7C103CB09228}" type="presOf" srcId="{D1535496-F422-4977-86C1-66B7287E8D5B}" destId="{68CBEB58-94BE-4E44-9F78-74245544134F}" srcOrd="0" destOrd="1" presId="urn:microsoft.com/office/officeart/2016/7/layout/HexagonTimeline"/>
    <dgm:cxn modelId="{6876F241-E3F0-4438-BA40-5D955B77686B}" type="presOf" srcId="{C893D066-8158-4706-851E-57319252CB99}" destId="{149CA0E0-6FFE-4F6F-8F1C-FA1CB921D88C}" srcOrd="0" destOrd="0" presId="urn:microsoft.com/office/officeart/2016/7/layout/HexagonTimeline"/>
    <dgm:cxn modelId="{4DC5F341-939E-4FBA-B7B1-FB6444CDFF6C}" srcId="{EAAB36A5-6F43-4D5F-AAB4-9833DC06F44D}" destId="{F89A7925-CAA5-4143-885E-9C6D21F83679}" srcOrd="1" destOrd="0" parTransId="{256E1D1C-354C-4050-AE6B-043FD44BE5C4}" sibTransId="{FF763209-1F13-45E6-BF72-975E2CC8835C}"/>
    <dgm:cxn modelId="{D72A4F62-7C09-4B69-A757-02EB16C1709D}" srcId="{ADCA9E7C-F91D-4D65-A8B9-12038CD7E223}" destId="{6BF96A30-C9CD-489C-978E-38EB5269809B}" srcOrd="2" destOrd="0" parTransId="{3BC619AD-B6E9-4C3F-B7E1-081005D81732}" sibTransId="{C52026E0-9D00-4CCC-9AD4-B2F80ED9A68C}"/>
    <dgm:cxn modelId="{5CD64265-417C-4D8B-AE92-4759DD6C87B9}" srcId="{83D3B12E-C75B-4C32-A60D-BC7C73C161CC}" destId="{1C71626E-CC87-4C15-82F7-AA9943E71624}" srcOrd="0" destOrd="0" parTransId="{FEDBD8F4-9541-44E2-BCAA-5758B7A8FC03}" sibTransId="{3269600E-CDE5-440B-B3B7-D513565BE7A0}"/>
    <dgm:cxn modelId="{F2F2B870-3B49-4070-9B91-6FC9753AC881}" srcId="{33B7909F-A84F-4B12-903F-687D0587547C}" destId="{538092FE-BA99-43D4-9E23-D5EBB4FBC4A1}" srcOrd="0" destOrd="0" parTransId="{F7800C78-781E-4FF7-BC2B-12BBB8C0AFF1}" sibTransId="{B2824427-0325-4C59-B2D9-60F20DF46021}"/>
    <dgm:cxn modelId="{85B6E674-F3FC-4D5B-AA47-4C1A7E762C79}" srcId="{EAAB36A5-6F43-4D5F-AAB4-9833DC06F44D}" destId="{C893D066-8158-4706-851E-57319252CB99}" srcOrd="0" destOrd="0" parTransId="{6555DE7F-0B42-47F5-A2C0-AC6BB3140752}" sibTransId="{366C1D0E-95ED-400B-B1A8-3B9CC2F281D4}"/>
    <dgm:cxn modelId="{A8B2FF55-3DB0-4C03-99DC-5B42DE7DD08A}" type="presOf" srcId="{6BF96A30-C9CD-489C-978E-38EB5269809B}" destId="{68CBEB58-94BE-4E44-9F78-74245544134F}" srcOrd="0" destOrd="2" presId="urn:microsoft.com/office/officeart/2016/7/layout/HexagonTimeline"/>
    <dgm:cxn modelId="{86810B5A-FB25-4C50-9E38-B238E8A97A25}" srcId="{ADCA9E7C-F91D-4D65-A8B9-12038CD7E223}" destId="{AC8E0E63-53F8-4FC9-85AA-E1B5A26CFA70}" srcOrd="0" destOrd="0" parTransId="{C346EE1C-4A29-445F-AD17-494636E145F9}" sibTransId="{547C53B3-0780-4493-90F5-C96613DD29C0}"/>
    <dgm:cxn modelId="{81DA7F7D-E4A0-449D-A209-336F57D9BF03}" type="presOf" srcId="{D944E13F-99B9-4D5C-9D11-F904AA5A68A6}" destId="{68CBEB58-94BE-4E44-9F78-74245544134F}" srcOrd="0" destOrd="3" presId="urn:microsoft.com/office/officeart/2016/7/layout/HexagonTimeline"/>
    <dgm:cxn modelId="{D40E8F83-7316-45CD-822B-716C240B0D48}" type="presOf" srcId="{0DF2A5AE-CBFB-477E-92D6-BA08DAF04EE7}" destId="{50CF9E78-960A-4F60-AF3A-E82AA7F68C4B}" srcOrd="0" destOrd="0" presId="urn:microsoft.com/office/officeart/2016/7/layout/HexagonTimeline"/>
    <dgm:cxn modelId="{2DA17285-8590-4A66-A552-711EAC1CDD3E}" type="presOf" srcId="{ADCA9E7C-F91D-4D65-A8B9-12038CD7E223}" destId="{C1125A05-6C66-46DF-BD69-A276FE2FE9FD}" srcOrd="0" destOrd="0" presId="urn:microsoft.com/office/officeart/2016/7/layout/HexagonTimeline"/>
    <dgm:cxn modelId="{B2141487-2BA3-430E-87F1-792EF8B6186F}" type="presOf" srcId="{83D3B12E-C75B-4C32-A60D-BC7C73C161CC}" destId="{B67E9321-C897-48E4-B990-B0E396FC4A46}" srcOrd="0" destOrd="0" presId="urn:microsoft.com/office/officeart/2016/7/layout/HexagonTimeline"/>
    <dgm:cxn modelId="{AAB810A8-C318-4AFD-8A8B-615B0F324448}" type="presOf" srcId="{F89A7925-CAA5-4143-885E-9C6D21F83679}" destId="{149CA0E0-6FFE-4F6F-8F1C-FA1CB921D88C}" srcOrd="0" destOrd="1" presId="urn:microsoft.com/office/officeart/2016/7/layout/HexagonTimeline"/>
    <dgm:cxn modelId="{84DA62AC-30B9-438A-8B02-7CA003D56759}" srcId="{DC8A79E1-8731-4B05-8AA8-A52ABC1692AC}" destId="{C6C66AAC-AA4A-4289-A3F3-63BDCF3422D1}" srcOrd="0" destOrd="0" parTransId="{1D85967B-9547-4D18-8785-B0E02D8F16E7}" sibTransId="{C1509FB8-2EB7-443F-B029-0D4A538091D4}"/>
    <dgm:cxn modelId="{7BCA58C9-6E64-4F0D-874B-BE46FAE152E4}" type="presOf" srcId="{538092FE-BA99-43D4-9E23-D5EBB4FBC4A1}" destId="{B6552898-10D9-42B1-967E-EC412EFCC86E}" srcOrd="0" destOrd="0" presId="urn:microsoft.com/office/officeart/2016/7/layout/HexagonTimeline"/>
    <dgm:cxn modelId="{37B466CE-F900-4F99-92EF-AF6099FE27AB}" type="presOf" srcId="{33B7909F-A84F-4B12-903F-687D0587547C}" destId="{F467565F-3127-421B-B737-EA2A60D0FC5D}" srcOrd="0" destOrd="0" presId="urn:microsoft.com/office/officeart/2016/7/layout/HexagonTimeline"/>
    <dgm:cxn modelId="{FA304FDF-7285-40A2-97E8-70345D9E521E}" type="presOf" srcId="{1C71626E-CC87-4C15-82F7-AA9943E71624}" destId="{EFA4E322-B763-48DA-98EE-932038D49EBC}" srcOrd="0" destOrd="0" presId="urn:microsoft.com/office/officeart/2016/7/layout/HexagonTimeline"/>
    <dgm:cxn modelId="{CB568FE1-F804-4473-B771-CE68EAE69F56}" srcId="{0DF2A5AE-CBFB-477E-92D6-BA08DAF04EE7}" destId="{ADCA9E7C-F91D-4D65-A8B9-12038CD7E223}" srcOrd="2" destOrd="0" parTransId="{9FC5F867-E80D-4A00-91B4-D582A8A6FE18}" sibTransId="{AABC0C12-17FB-471C-8F42-9018F58E3606}"/>
    <dgm:cxn modelId="{1DA627E6-1CA8-4900-B2A0-4BFAEA82DF34}" type="presOf" srcId="{C6C66AAC-AA4A-4289-A3F3-63BDCF3422D1}" destId="{3FED980E-2950-4A0A-A203-7A92A7D9C4B4}" srcOrd="0" destOrd="0" presId="urn:microsoft.com/office/officeart/2016/7/layout/HexagonTimeline"/>
    <dgm:cxn modelId="{194209F6-EA8C-41B3-9CB4-D37894BE4BD9}" srcId="{0DF2A5AE-CBFB-477E-92D6-BA08DAF04EE7}" destId="{33B7909F-A84F-4B12-903F-687D0587547C}" srcOrd="0" destOrd="0" parTransId="{7DDBA6BD-DD51-4BBF-B099-977234F5BDA6}" sibTransId="{F4768983-10CD-4E22-8A2D-5001CDB719F4}"/>
    <dgm:cxn modelId="{D7534FF6-076C-4DA5-ABB8-DA88261B336E}" type="presOf" srcId="{DC8A79E1-8731-4B05-8AA8-A52ABC1692AC}" destId="{9BAE030B-62EE-42F5-8CF6-5AA2FC0B45DF}" srcOrd="0" destOrd="0" presId="urn:microsoft.com/office/officeart/2016/7/layout/HexagonTimeline"/>
    <dgm:cxn modelId="{D281C7F9-2224-41D3-B9CC-529111C03E84}" type="presOf" srcId="{EAAB36A5-6F43-4D5F-AAB4-9833DC06F44D}" destId="{048782A6-85EE-4012-ABFB-FAB29BC8F077}" srcOrd="0" destOrd="0" presId="urn:microsoft.com/office/officeart/2016/7/layout/HexagonTimeline"/>
    <dgm:cxn modelId="{4D6F86D8-C53D-41ED-B8FE-BBD49C4DDDC2}" type="presParOf" srcId="{50CF9E78-960A-4F60-AF3A-E82AA7F68C4B}" destId="{6AAD69BF-AE15-44B8-A06A-1DAF4369AF14}" srcOrd="0" destOrd="0" presId="urn:microsoft.com/office/officeart/2016/7/layout/HexagonTimeline"/>
    <dgm:cxn modelId="{E04B860B-CAB5-459F-B886-4060B2D5AF5B}" type="presParOf" srcId="{6AAD69BF-AE15-44B8-A06A-1DAF4369AF14}" destId="{F467565F-3127-421B-B737-EA2A60D0FC5D}" srcOrd="0" destOrd="0" presId="urn:microsoft.com/office/officeart/2016/7/layout/HexagonTimeline"/>
    <dgm:cxn modelId="{D785D2CB-0BD1-4B46-94D1-E9E6EAB9A11C}" type="presParOf" srcId="{6AAD69BF-AE15-44B8-A06A-1DAF4369AF14}" destId="{B6552898-10D9-42B1-967E-EC412EFCC86E}" srcOrd="1" destOrd="0" presId="urn:microsoft.com/office/officeart/2016/7/layout/HexagonTimeline"/>
    <dgm:cxn modelId="{0330BF80-120C-4160-BB6B-F0AC9CEF5128}" type="presParOf" srcId="{6AAD69BF-AE15-44B8-A06A-1DAF4369AF14}" destId="{7CE01BA0-54C4-468B-ADF7-7579026FEBA4}" srcOrd="2" destOrd="0" presId="urn:microsoft.com/office/officeart/2016/7/layout/HexagonTimeline"/>
    <dgm:cxn modelId="{FC9B96B8-F250-4F17-85A3-0E160719C096}" type="presParOf" srcId="{6AAD69BF-AE15-44B8-A06A-1DAF4369AF14}" destId="{F5EC8465-2DF8-4675-8715-7CA2445792EB}" srcOrd="3" destOrd="0" presId="urn:microsoft.com/office/officeart/2016/7/layout/HexagonTimeline"/>
    <dgm:cxn modelId="{BB8BE6CB-72ED-4702-94BB-649CE319F089}" type="presParOf" srcId="{6AAD69BF-AE15-44B8-A06A-1DAF4369AF14}" destId="{B78A9695-FC97-4162-BB1F-D9BFD4E687FC}" srcOrd="4" destOrd="0" presId="urn:microsoft.com/office/officeart/2016/7/layout/HexagonTimeline"/>
    <dgm:cxn modelId="{A60502AD-6820-4AA3-AAE8-3CD6DBCF9DB0}" type="presParOf" srcId="{50CF9E78-960A-4F60-AF3A-E82AA7F68C4B}" destId="{713CAD99-90C1-486C-9C7D-978EF283271D}" srcOrd="1" destOrd="0" presId="urn:microsoft.com/office/officeart/2016/7/layout/HexagonTimeline"/>
    <dgm:cxn modelId="{8F778A48-9BF1-4A04-B178-0C88FA6483FA}" type="presParOf" srcId="{50CF9E78-960A-4F60-AF3A-E82AA7F68C4B}" destId="{52A69D75-A091-4A29-8A97-97FC30CDA06C}" srcOrd="2" destOrd="0" presId="urn:microsoft.com/office/officeart/2016/7/layout/HexagonTimeline"/>
    <dgm:cxn modelId="{0F10E4FE-895F-447A-BB74-2943198C620B}" type="presParOf" srcId="{52A69D75-A091-4A29-8A97-97FC30CDA06C}" destId="{9BAE030B-62EE-42F5-8CF6-5AA2FC0B45DF}" srcOrd="0" destOrd="0" presId="urn:microsoft.com/office/officeart/2016/7/layout/HexagonTimeline"/>
    <dgm:cxn modelId="{7E2B7287-3825-4149-BC44-8FC673004592}" type="presParOf" srcId="{52A69D75-A091-4A29-8A97-97FC30CDA06C}" destId="{3FED980E-2950-4A0A-A203-7A92A7D9C4B4}" srcOrd="1" destOrd="0" presId="urn:microsoft.com/office/officeart/2016/7/layout/HexagonTimeline"/>
    <dgm:cxn modelId="{5521B178-00C8-4EBE-B321-8558019976DA}" type="presParOf" srcId="{52A69D75-A091-4A29-8A97-97FC30CDA06C}" destId="{4CBC5102-CC9D-4AEF-93C5-A77B4699F69D}" srcOrd="2" destOrd="0" presId="urn:microsoft.com/office/officeart/2016/7/layout/HexagonTimeline"/>
    <dgm:cxn modelId="{D7A41BC8-D2A2-4500-9B93-6F6504A9E54F}" type="presParOf" srcId="{52A69D75-A091-4A29-8A97-97FC30CDA06C}" destId="{EA6E9BA1-B883-4EE6-8F1E-055059B98D87}" srcOrd="3" destOrd="0" presId="urn:microsoft.com/office/officeart/2016/7/layout/HexagonTimeline"/>
    <dgm:cxn modelId="{FC1ACD44-7F37-4663-AA11-C7F931F7AF59}" type="presParOf" srcId="{52A69D75-A091-4A29-8A97-97FC30CDA06C}" destId="{6E18DAE3-F86F-4BEC-A14C-32785A102FBD}" srcOrd="4" destOrd="0" presId="urn:microsoft.com/office/officeart/2016/7/layout/HexagonTimeline"/>
    <dgm:cxn modelId="{8FE37E0E-3D81-48E8-902B-29A05CE4806A}" type="presParOf" srcId="{50CF9E78-960A-4F60-AF3A-E82AA7F68C4B}" destId="{0495D365-547B-400E-87A0-68B408AC5F8A}" srcOrd="3" destOrd="0" presId="urn:microsoft.com/office/officeart/2016/7/layout/HexagonTimeline"/>
    <dgm:cxn modelId="{1D42F5C1-1A27-40B1-995C-7EE9DE143304}" type="presParOf" srcId="{50CF9E78-960A-4F60-AF3A-E82AA7F68C4B}" destId="{F4F680A8-60AA-47B7-B2DB-FA61FA492600}" srcOrd="4" destOrd="0" presId="urn:microsoft.com/office/officeart/2016/7/layout/HexagonTimeline"/>
    <dgm:cxn modelId="{3F39AD97-97AD-44C6-9442-D96952417332}" type="presParOf" srcId="{F4F680A8-60AA-47B7-B2DB-FA61FA492600}" destId="{C1125A05-6C66-46DF-BD69-A276FE2FE9FD}" srcOrd="0" destOrd="0" presId="urn:microsoft.com/office/officeart/2016/7/layout/HexagonTimeline"/>
    <dgm:cxn modelId="{B8D12037-8BD9-4A7E-AE21-11146B51743D}" type="presParOf" srcId="{F4F680A8-60AA-47B7-B2DB-FA61FA492600}" destId="{68CBEB58-94BE-4E44-9F78-74245544134F}" srcOrd="1" destOrd="0" presId="urn:microsoft.com/office/officeart/2016/7/layout/HexagonTimeline"/>
    <dgm:cxn modelId="{0CC9C64D-30B3-424C-9AF9-D774E3BB724C}" type="presParOf" srcId="{F4F680A8-60AA-47B7-B2DB-FA61FA492600}" destId="{35083CF0-A586-4CAC-9C16-249E2924CD0C}" srcOrd="2" destOrd="0" presId="urn:microsoft.com/office/officeart/2016/7/layout/HexagonTimeline"/>
    <dgm:cxn modelId="{1AEC41F9-077D-4775-A3A5-F57D0FC6C4D0}" type="presParOf" srcId="{F4F680A8-60AA-47B7-B2DB-FA61FA492600}" destId="{0480B856-2F04-4B0B-ADEB-0293B5AE20DE}" srcOrd="3" destOrd="0" presId="urn:microsoft.com/office/officeart/2016/7/layout/HexagonTimeline"/>
    <dgm:cxn modelId="{BAAAA113-C7BE-4DCD-985D-EBCC3488E6E9}" type="presParOf" srcId="{F4F680A8-60AA-47B7-B2DB-FA61FA492600}" destId="{498B35D7-2913-45C8-8D0E-4F033DBCCE5E}" srcOrd="4" destOrd="0" presId="urn:microsoft.com/office/officeart/2016/7/layout/HexagonTimeline"/>
    <dgm:cxn modelId="{DF2902C7-10C5-429B-ABE8-A84BF6C1CAA0}" type="presParOf" srcId="{50CF9E78-960A-4F60-AF3A-E82AA7F68C4B}" destId="{0B67F3FF-4C25-4590-9438-53F02730CA33}" srcOrd="5" destOrd="0" presId="urn:microsoft.com/office/officeart/2016/7/layout/HexagonTimeline"/>
    <dgm:cxn modelId="{857F9A0D-FAA7-49F5-A571-517211BCB0AD}" type="presParOf" srcId="{50CF9E78-960A-4F60-AF3A-E82AA7F68C4B}" destId="{6D98D872-E08E-424A-B4C1-F69599E78A77}" srcOrd="6" destOrd="0" presId="urn:microsoft.com/office/officeart/2016/7/layout/HexagonTimeline"/>
    <dgm:cxn modelId="{E3EB5BE9-F32E-44DF-A911-B2610C08F0D2}" type="presParOf" srcId="{6D98D872-E08E-424A-B4C1-F69599E78A77}" destId="{048782A6-85EE-4012-ABFB-FAB29BC8F077}" srcOrd="0" destOrd="0" presId="urn:microsoft.com/office/officeart/2016/7/layout/HexagonTimeline"/>
    <dgm:cxn modelId="{0BB28C08-07DD-4741-8661-8432862EE5D2}" type="presParOf" srcId="{6D98D872-E08E-424A-B4C1-F69599E78A77}" destId="{149CA0E0-6FFE-4F6F-8F1C-FA1CB921D88C}" srcOrd="1" destOrd="0" presId="urn:microsoft.com/office/officeart/2016/7/layout/HexagonTimeline"/>
    <dgm:cxn modelId="{1B1E5AEE-8F07-4D00-B683-098BEE13D4D3}" type="presParOf" srcId="{6D98D872-E08E-424A-B4C1-F69599E78A77}" destId="{CBB227F1-66B5-47DA-872B-E3C6EBCD4AAA}" srcOrd="2" destOrd="0" presId="urn:microsoft.com/office/officeart/2016/7/layout/HexagonTimeline"/>
    <dgm:cxn modelId="{DE694ED9-ADB2-4028-B20F-D657C47C9909}" type="presParOf" srcId="{6D98D872-E08E-424A-B4C1-F69599E78A77}" destId="{CC324782-420B-4409-8209-7A773468D65E}" srcOrd="3" destOrd="0" presId="urn:microsoft.com/office/officeart/2016/7/layout/HexagonTimeline"/>
    <dgm:cxn modelId="{AB8FDED5-0464-47FD-9E67-DA3E986C86E6}" type="presParOf" srcId="{6D98D872-E08E-424A-B4C1-F69599E78A77}" destId="{A1231A11-73CE-40DD-B4DE-09E116F9BF0B}" srcOrd="4" destOrd="0" presId="urn:microsoft.com/office/officeart/2016/7/layout/HexagonTimeline"/>
    <dgm:cxn modelId="{F6AE2AEE-FD99-4128-AF08-50C1B32196B1}" type="presParOf" srcId="{50CF9E78-960A-4F60-AF3A-E82AA7F68C4B}" destId="{529889C0-267C-4A02-88BD-36A48A293C24}" srcOrd="7" destOrd="0" presId="urn:microsoft.com/office/officeart/2016/7/layout/HexagonTimeline"/>
    <dgm:cxn modelId="{AB816D0C-3171-4B1F-97C6-F59C5F93C059}" type="presParOf" srcId="{50CF9E78-960A-4F60-AF3A-E82AA7F68C4B}" destId="{5F899E16-0CEE-4FC5-96AF-B3C86AAEECEB}" srcOrd="8" destOrd="0" presId="urn:microsoft.com/office/officeart/2016/7/layout/HexagonTimeline"/>
    <dgm:cxn modelId="{B3E94D53-D4CC-4826-92B1-0C0B189C16BA}" type="presParOf" srcId="{5F899E16-0CEE-4FC5-96AF-B3C86AAEECEB}" destId="{B67E9321-C897-48E4-B990-B0E396FC4A46}" srcOrd="0" destOrd="0" presId="urn:microsoft.com/office/officeart/2016/7/layout/HexagonTimeline"/>
    <dgm:cxn modelId="{F43B1F38-166A-4B02-86D9-8D8F0221A6D5}" type="presParOf" srcId="{5F899E16-0CEE-4FC5-96AF-B3C86AAEECEB}" destId="{EFA4E322-B763-48DA-98EE-932038D49EBC}" srcOrd="1" destOrd="0" presId="urn:microsoft.com/office/officeart/2016/7/layout/HexagonTimeline"/>
    <dgm:cxn modelId="{D98958F4-7062-4F3E-A886-6CDAD608A647}" type="presParOf" srcId="{5F899E16-0CEE-4FC5-96AF-B3C86AAEECEB}" destId="{2725651A-595F-468A-ADF6-87EEDB2FB089}" srcOrd="2" destOrd="0" presId="urn:microsoft.com/office/officeart/2016/7/layout/HexagonTimeline"/>
    <dgm:cxn modelId="{17D27A06-898D-4305-8147-F0C51158A2E6}" type="presParOf" srcId="{5F899E16-0CEE-4FC5-96AF-B3C86AAEECEB}" destId="{B48609BB-670C-4D07-BB9C-63E4DBD3387B}" srcOrd="3" destOrd="0" presId="urn:microsoft.com/office/officeart/2016/7/layout/HexagonTimeline"/>
    <dgm:cxn modelId="{3327D391-F33A-43B9-B9A5-DEFA5C0272A3}" type="presParOf" srcId="{5F899E16-0CEE-4FC5-96AF-B3C86AAEECEB}" destId="{3A0EB515-E1CE-497A-A315-A6FCC0D1BE98}"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7565F-3127-421B-B737-EA2A60D0FC5D}">
      <dsp:nvSpPr>
        <dsp:cNvPr id="0" name=""/>
        <dsp:cNvSpPr/>
      </dsp:nvSpPr>
      <dsp:spPr>
        <a:xfrm>
          <a:off x="186048" y="2364900"/>
          <a:ext cx="952668" cy="64497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latin typeface="Segoe UI"/>
              <a:cs typeface="Segoe UI"/>
            </a:rPr>
            <a:t>2025</a:t>
          </a:r>
        </a:p>
      </dsp:txBody>
      <dsp:txXfrm>
        <a:off x="186048" y="2364900"/>
        <a:ext cx="823674" cy="644972"/>
      </dsp:txXfrm>
    </dsp:sp>
    <dsp:sp modelId="{B6552898-10D9-42B1-967E-EC412EFCC86E}">
      <dsp:nvSpPr>
        <dsp:cNvPr id="0" name=""/>
        <dsp:cNvSpPr/>
      </dsp:nvSpPr>
      <dsp:spPr>
        <a:xfrm>
          <a:off x="807" y="0"/>
          <a:ext cx="1323150" cy="1719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Limit use of State-Directed Payments</a:t>
          </a:r>
        </a:p>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Create Rural Transformation Program</a:t>
          </a:r>
        </a:p>
      </dsp:txBody>
      <dsp:txXfrm>
        <a:off x="807" y="0"/>
        <a:ext cx="1323150" cy="1719927"/>
      </dsp:txXfrm>
    </dsp:sp>
    <dsp:sp modelId="{713CAD99-90C1-486C-9C7D-978EF283271D}">
      <dsp:nvSpPr>
        <dsp:cNvPr id="0" name=""/>
        <dsp:cNvSpPr/>
      </dsp:nvSpPr>
      <dsp:spPr>
        <a:xfrm>
          <a:off x="1138717" y="2687387"/>
          <a:ext cx="370482" cy="0"/>
        </a:xfrm>
        <a:custGeom>
          <a:avLst/>
          <a:gdLst/>
          <a:ahLst/>
          <a:cxnLst/>
          <a:rect l="0" t="0" r="0" b="0"/>
          <a:pathLst>
            <a:path>
              <a:moveTo>
                <a:pt x="0" y="0"/>
              </a:moveTo>
              <a:lnTo>
                <a:pt x="37048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01BA0-54C4-468B-ADF7-7579026FEBA4}">
      <dsp:nvSpPr>
        <dsp:cNvPr id="0" name=""/>
        <dsp:cNvSpPr/>
      </dsp:nvSpPr>
      <dsp:spPr>
        <a:xfrm>
          <a:off x="662383" y="1827423"/>
          <a:ext cx="0" cy="53747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EC8465-2DF8-4675-8715-7CA2445792EB}">
      <dsp:nvSpPr>
        <dsp:cNvPr id="0" name=""/>
        <dsp:cNvSpPr/>
      </dsp:nvSpPr>
      <dsp:spPr>
        <a:xfrm>
          <a:off x="608635" y="1719927"/>
          <a:ext cx="107495" cy="1074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AE030B-62EE-42F5-8CF6-5AA2FC0B45DF}">
      <dsp:nvSpPr>
        <dsp:cNvPr id="0" name=""/>
        <dsp:cNvSpPr/>
      </dsp:nvSpPr>
      <dsp:spPr>
        <a:xfrm>
          <a:off x="1509199" y="2364900"/>
          <a:ext cx="952668" cy="644972"/>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latin typeface="Segoe UI"/>
              <a:cs typeface="Segoe UI"/>
            </a:rPr>
            <a:t>2026</a:t>
          </a:r>
        </a:p>
      </dsp:txBody>
      <dsp:txXfrm>
        <a:off x="1677888" y="2479105"/>
        <a:ext cx="615290" cy="416562"/>
      </dsp:txXfrm>
    </dsp:sp>
    <dsp:sp modelId="{3FED980E-2950-4A0A-A203-7A92A7D9C4B4}">
      <dsp:nvSpPr>
        <dsp:cNvPr id="0" name=""/>
        <dsp:cNvSpPr/>
      </dsp:nvSpPr>
      <dsp:spPr>
        <a:xfrm>
          <a:off x="1323958" y="3654846"/>
          <a:ext cx="1323150" cy="1719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Change definition of “qualified alien” </a:t>
          </a:r>
        </a:p>
      </dsp:txBody>
      <dsp:txXfrm>
        <a:off x="1323958" y="3654846"/>
        <a:ext cx="1323150" cy="1719927"/>
      </dsp:txXfrm>
    </dsp:sp>
    <dsp:sp modelId="{0495D365-547B-400E-87A0-68B408AC5F8A}">
      <dsp:nvSpPr>
        <dsp:cNvPr id="0" name=""/>
        <dsp:cNvSpPr/>
      </dsp:nvSpPr>
      <dsp:spPr>
        <a:xfrm>
          <a:off x="2461868" y="2687387"/>
          <a:ext cx="370482" cy="0"/>
        </a:xfrm>
        <a:custGeom>
          <a:avLst/>
          <a:gdLst/>
          <a:ahLst/>
          <a:cxnLst/>
          <a:rect l="0" t="0" r="0" b="0"/>
          <a:pathLst>
            <a:path>
              <a:moveTo>
                <a:pt x="0" y="0"/>
              </a:moveTo>
              <a:lnTo>
                <a:pt x="37048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C5102-CC9D-4AEF-93C5-A77B4699F69D}">
      <dsp:nvSpPr>
        <dsp:cNvPr id="0" name=""/>
        <dsp:cNvSpPr/>
      </dsp:nvSpPr>
      <dsp:spPr>
        <a:xfrm>
          <a:off x="1985534" y="3009873"/>
          <a:ext cx="0" cy="53747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A6E9BA1-B883-4EE6-8F1E-055059B98D87}">
      <dsp:nvSpPr>
        <dsp:cNvPr id="0" name=""/>
        <dsp:cNvSpPr/>
      </dsp:nvSpPr>
      <dsp:spPr>
        <a:xfrm>
          <a:off x="1931786" y="3547350"/>
          <a:ext cx="107495" cy="1074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25A05-6C66-46DF-BD69-A276FE2FE9FD}">
      <dsp:nvSpPr>
        <dsp:cNvPr id="0" name=""/>
        <dsp:cNvSpPr/>
      </dsp:nvSpPr>
      <dsp:spPr>
        <a:xfrm>
          <a:off x="2832350" y="2364900"/>
          <a:ext cx="952668" cy="644972"/>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latin typeface="Segoe UI"/>
              <a:cs typeface="Segoe UI"/>
            </a:rPr>
            <a:t>2027</a:t>
          </a:r>
        </a:p>
      </dsp:txBody>
      <dsp:txXfrm>
        <a:off x="3001039" y="2479105"/>
        <a:ext cx="615290" cy="416562"/>
      </dsp:txXfrm>
    </dsp:sp>
    <dsp:sp modelId="{68CBEB58-94BE-4E44-9F78-74245544134F}">
      <dsp:nvSpPr>
        <dsp:cNvPr id="0" name=""/>
        <dsp:cNvSpPr/>
      </dsp:nvSpPr>
      <dsp:spPr>
        <a:xfrm>
          <a:off x="2647109" y="0"/>
          <a:ext cx="1323150" cy="1719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Increase frequency of redetermination checks</a:t>
          </a:r>
        </a:p>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Decrease retroactive coverage period</a:t>
          </a:r>
        </a:p>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Reduce duplicate enrollment</a:t>
          </a:r>
        </a:p>
        <a:p>
          <a:pPr marL="0" lvl="0" indent="0" algn="ctr" defTabSz="488950">
            <a:lnSpc>
              <a:spcPct val="90000"/>
            </a:lnSpc>
            <a:spcBef>
              <a:spcPct val="0"/>
            </a:spcBef>
            <a:spcAft>
              <a:spcPct val="35000"/>
            </a:spcAft>
            <a:buNone/>
          </a:pPr>
          <a:r>
            <a:rPr lang="en-US" sz="1100" kern="1200">
              <a:solidFill>
                <a:schemeClr val="accent5"/>
              </a:solidFill>
              <a:latin typeface="Segoe UI"/>
              <a:ea typeface="Calibri"/>
              <a:cs typeface="Calibri"/>
            </a:rPr>
            <a:t>Require community engagement</a:t>
          </a:r>
          <a:endParaRPr lang="en-US" sz="1100" kern="1200">
            <a:solidFill>
              <a:schemeClr val="accent5"/>
            </a:solidFill>
            <a:latin typeface="Segoe UI"/>
            <a:cs typeface="Segoe UI"/>
          </a:endParaRPr>
        </a:p>
      </dsp:txBody>
      <dsp:txXfrm>
        <a:off x="2647109" y="0"/>
        <a:ext cx="1323150" cy="1719927"/>
      </dsp:txXfrm>
    </dsp:sp>
    <dsp:sp modelId="{0B67F3FF-4C25-4590-9438-53F02730CA33}">
      <dsp:nvSpPr>
        <dsp:cNvPr id="0" name=""/>
        <dsp:cNvSpPr/>
      </dsp:nvSpPr>
      <dsp:spPr>
        <a:xfrm>
          <a:off x="3785019" y="2687387"/>
          <a:ext cx="370482" cy="0"/>
        </a:xfrm>
        <a:custGeom>
          <a:avLst/>
          <a:gdLst/>
          <a:ahLst/>
          <a:cxnLst/>
          <a:rect l="0" t="0" r="0" b="0"/>
          <a:pathLst>
            <a:path>
              <a:moveTo>
                <a:pt x="0" y="0"/>
              </a:moveTo>
              <a:lnTo>
                <a:pt x="37048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083CF0-A586-4CAC-9C16-249E2924CD0C}">
      <dsp:nvSpPr>
        <dsp:cNvPr id="0" name=""/>
        <dsp:cNvSpPr/>
      </dsp:nvSpPr>
      <dsp:spPr>
        <a:xfrm>
          <a:off x="3308685" y="1827423"/>
          <a:ext cx="0" cy="53747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80B856-2F04-4B0B-ADEB-0293B5AE20DE}">
      <dsp:nvSpPr>
        <dsp:cNvPr id="0" name=""/>
        <dsp:cNvSpPr/>
      </dsp:nvSpPr>
      <dsp:spPr>
        <a:xfrm>
          <a:off x="3254937" y="1719927"/>
          <a:ext cx="107495" cy="1074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8782A6-85EE-4012-ABFB-FAB29BC8F077}">
      <dsp:nvSpPr>
        <dsp:cNvPr id="0" name=""/>
        <dsp:cNvSpPr/>
      </dsp:nvSpPr>
      <dsp:spPr>
        <a:xfrm>
          <a:off x="4155501" y="2364900"/>
          <a:ext cx="952668" cy="644972"/>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latin typeface="Segoe UI"/>
              <a:cs typeface="Segoe UI"/>
            </a:rPr>
            <a:t>2028</a:t>
          </a:r>
        </a:p>
      </dsp:txBody>
      <dsp:txXfrm>
        <a:off x="4324190" y="2479105"/>
        <a:ext cx="615290" cy="416562"/>
      </dsp:txXfrm>
    </dsp:sp>
    <dsp:sp modelId="{149CA0E0-6FFE-4F6F-8F1C-FA1CB921D88C}">
      <dsp:nvSpPr>
        <dsp:cNvPr id="0" name=""/>
        <dsp:cNvSpPr/>
      </dsp:nvSpPr>
      <dsp:spPr>
        <a:xfrm>
          <a:off x="3970260" y="3654846"/>
          <a:ext cx="1323150" cy="1719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t" anchorCtr="1">
          <a:noAutofit/>
        </a:bodyPr>
        <a:lstStyle/>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Implement cost-share for expansion adults</a:t>
          </a:r>
        </a:p>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Expand 1915 (c) waiver</a:t>
          </a:r>
        </a:p>
      </dsp:txBody>
      <dsp:txXfrm>
        <a:off x="3970260" y="3654846"/>
        <a:ext cx="1323150" cy="1719927"/>
      </dsp:txXfrm>
    </dsp:sp>
    <dsp:sp modelId="{529889C0-267C-4A02-88BD-36A48A293C24}">
      <dsp:nvSpPr>
        <dsp:cNvPr id="0" name=""/>
        <dsp:cNvSpPr/>
      </dsp:nvSpPr>
      <dsp:spPr>
        <a:xfrm>
          <a:off x="5108170" y="2687387"/>
          <a:ext cx="370482" cy="0"/>
        </a:xfrm>
        <a:custGeom>
          <a:avLst/>
          <a:gdLst/>
          <a:ahLst/>
          <a:cxnLst/>
          <a:rect l="0" t="0" r="0" b="0"/>
          <a:pathLst>
            <a:path>
              <a:moveTo>
                <a:pt x="0" y="0"/>
              </a:moveTo>
              <a:lnTo>
                <a:pt x="370482"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227F1-66B5-47DA-872B-E3C6EBCD4AAA}">
      <dsp:nvSpPr>
        <dsp:cNvPr id="0" name=""/>
        <dsp:cNvSpPr/>
      </dsp:nvSpPr>
      <dsp:spPr>
        <a:xfrm>
          <a:off x="4631835" y="3009873"/>
          <a:ext cx="0" cy="53747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324782-420B-4409-8209-7A773468D65E}">
      <dsp:nvSpPr>
        <dsp:cNvPr id="0" name=""/>
        <dsp:cNvSpPr/>
      </dsp:nvSpPr>
      <dsp:spPr>
        <a:xfrm>
          <a:off x="4578088" y="3547350"/>
          <a:ext cx="107495" cy="1074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7E9321-C897-48E4-B990-B0E396FC4A46}">
      <dsp:nvSpPr>
        <dsp:cNvPr id="0" name=""/>
        <dsp:cNvSpPr/>
      </dsp:nvSpPr>
      <dsp:spPr>
        <a:xfrm rot="10800000">
          <a:off x="5478652" y="2364900"/>
          <a:ext cx="952668" cy="644972"/>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latin typeface="Segoe UI"/>
              <a:cs typeface="Segoe UI"/>
            </a:rPr>
            <a:t>2029</a:t>
          </a:r>
        </a:p>
      </dsp:txBody>
      <dsp:txXfrm rot="10800000">
        <a:off x="5607646" y="2364900"/>
        <a:ext cx="823674" cy="644972"/>
      </dsp:txXfrm>
    </dsp:sp>
    <dsp:sp modelId="{EFA4E322-B763-48DA-98EE-932038D49EBC}">
      <dsp:nvSpPr>
        <dsp:cNvPr id="0" name=""/>
        <dsp:cNvSpPr/>
      </dsp:nvSpPr>
      <dsp:spPr>
        <a:xfrm>
          <a:off x="5293411" y="0"/>
          <a:ext cx="1323150" cy="1719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anchor="b" anchorCtr="1">
          <a:noAutofit/>
        </a:bodyPr>
        <a:lstStyle/>
        <a:p>
          <a:pPr marL="0" lvl="0" indent="0" algn="ctr" defTabSz="488950">
            <a:lnSpc>
              <a:spcPct val="90000"/>
            </a:lnSpc>
            <a:spcBef>
              <a:spcPct val="0"/>
            </a:spcBef>
            <a:spcAft>
              <a:spcPct val="35000"/>
            </a:spcAft>
            <a:buNone/>
          </a:pPr>
          <a:r>
            <a:rPr lang="en-US" sz="1100" kern="1200">
              <a:solidFill>
                <a:schemeClr val="accent5"/>
              </a:solidFill>
              <a:latin typeface="Segoe UI"/>
              <a:cs typeface="Segoe UI"/>
            </a:rPr>
            <a:t>Remove good faith waiver for payment reductions</a:t>
          </a:r>
        </a:p>
      </dsp:txBody>
      <dsp:txXfrm>
        <a:off x="5293411" y="0"/>
        <a:ext cx="1323150" cy="1719927"/>
      </dsp:txXfrm>
    </dsp:sp>
    <dsp:sp modelId="{2725651A-595F-468A-ADF6-87EEDB2FB089}">
      <dsp:nvSpPr>
        <dsp:cNvPr id="0" name=""/>
        <dsp:cNvSpPr/>
      </dsp:nvSpPr>
      <dsp:spPr>
        <a:xfrm>
          <a:off x="5954986" y="1827423"/>
          <a:ext cx="0" cy="537477"/>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48609BB-670C-4D07-BB9C-63E4DBD3387B}">
      <dsp:nvSpPr>
        <dsp:cNvPr id="0" name=""/>
        <dsp:cNvSpPr/>
      </dsp:nvSpPr>
      <dsp:spPr>
        <a:xfrm>
          <a:off x="5901239" y="1719927"/>
          <a:ext cx="107495" cy="1074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0.12456</cdr:y>
    </cdr:from>
    <cdr:to>
      <cdr:x>0.23574</cdr:x>
      <cdr:y>0.20861</cdr:y>
    </cdr:to>
    <cdr:sp macro="" textlink="">
      <cdr:nvSpPr>
        <cdr:cNvPr id="2" name="TextBox 8">
          <a:extLst xmlns:a="http://schemas.openxmlformats.org/drawingml/2006/main">
            <a:ext uri="{FF2B5EF4-FFF2-40B4-BE49-F238E27FC236}">
              <a16:creationId xmlns:a16="http://schemas.microsoft.com/office/drawing/2014/main" id="{D17A57D8-5BAE-3946-53A9-3A840D50A927}"/>
            </a:ext>
          </a:extLst>
        </cdr:cNvPr>
        <cdr:cNvSpPr txBox="1"/>
      </cdr:nvSpPr>
      <cdr:spPr>
        <a:xfrm xmlns:a="http://schemas.openxmlformats.org/drawingml/2006/main">
          <a:off x="-452438" y="547349"/>
          <a:ext cx="2660783"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t>Total Referrals 208</a:t>
          </a:r>
        </a:p>
      </cdr:txBody>
    </cdr:sp>
  </cdr:relSizeAnchor>
</c:userShapes>
</file>

<file path=ppt/drawings/drawing2.xml><?xml version="1.0" encoding="utf-8"?>
<c:userShapes xmlns:c="http://schemas.openxmlformats.org/drawingml/2006/chart">
  <cdr:relSizeAnchor xmlns:cdr="http://schemas.openxmlformats.org/drawingml/2006/chartDrawing">
    <cdr:from>
      <cdr:x>0.57143</cdr:x>
      <cdr:y>0.02377</cdr:y>
    </cdr:from>
    <cdr:to>
      <cdr:x>0.66209</cdr:x>
      <cdr:y>0.22202</cdr:y>
    </cdr:to>
    <cdr:sp macro="" textlink="">
      <cdr:nvSpPr>
        <cdr:cNvPr id="2" name="TextBox 1">
          <a:extLst xmlns:a="http://schemas.openxmlformats.org/drawingml/2006/main">
            <a:ext uri="{FF2B5EF4-FFF2-40B4-BE49-F238E27FC236}">
              <a16:creationId xmlns:a16="http://schemas.microsoft.com/office/drawing/2014/main" id="{81C804CE-BED9-A0E3-65AF-B4F82788818F}"/>
            </a:ext>
          </a:extLst>
        </cdr:cNvPr>
        <cdr:cNvSpPr txBox="1"/>
      </cdr:nvSpPr>
      <cdr:spPr>
        <a:xfrm xmlns:a="http://schemas.openxmlformats.org/drawingml/2006/main">
          <a:off x="5763491" y="1096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0.57143</cdr:x>
      <cdr:y>0.02377</cdr:y>
    </cdr:from>
    <cdr:to>
      <cdr:x>0.66209</cdr:x>
      <cdr:y>0.22202</cdr:y>
    </cdr:to>
    <cdr:sp macro="" textlink="">
      <cdr:nvSpPr>
        <cdr:cNvPr id="2" name="TextBox 1">
          <a:extLst xmlns:a="http://schemas.openxmlformats.org/drawingml/2006/main">
            <a:ext uri="{FF2B5EF4-FFF2-40B4-BE49-F238E27FC236}">
              <a16:creationId xmlns:a16="http://schemas.microsoft.com/office/drawing/2014/main" id="{81C804CE-BED9-A0E3-65AF-B4F82788818F}"/>
            </a:ext>
          </a:extLst>
        </cdr:cNvPr>
        <cdr:cNvSpPr txBox="1"/>
      </cdr:nvSpPr>
      <cdr:spPr>
        <a:xfrm xmlns:a="http://schemas.openxmlformats.org/drawingml/2006/main">
          <a:off x="5763491" y="1096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F97171-3330-4E51-89F1-1105AB7D1DEF}"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15FAC-B773-4651-AAD7-30545548A4F4}" type="slidenum">
              <a:rPr lang="en-US" smtClean="0"/>
              <a:t>‹#›</a:t>
            </a:fld>
            <a:endParaRPr lang="en-US"/>
          </a:p>
        </p:txBody>
      </p:sp>
    </p:spTree>
    <p:extLst>
      <p:ext uri="{BB962C8B-B14F-4D97-AF65-F5344CB8AC3E}">
        <p14:creationId xmlns:p14="http://schemas.microsoft.com/office/powerpoint/2010/main" val="286745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12</a:t>
            </a:fld>
            <a:endParaRPr lang="en-US"/>
          </a:p>
        </p:txBody>
      </p:sp>
    </p:spTree>
    <p:extLst>
      <p:ext uri="{BB962C8B-B14F-4D97-AF65-F5344CB8AC3E}">
        <p14:creationId xmlns:p14="http://schemas.microsoft.com/office/powerpoint/2010/main" val="405977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C4C07D-44E2-42C5-A926-2483EBBBEA18}" type="slidenum">
              <a:rPr lang="en-US" smtClean="0"/>
              <a:t>23</a:t>
            </a:fld>
            <a:endParaRPr lang="en-US"/>
          </a:p>
        </p:txBody>
      </p:sp>
    </p:spTree>
    <p:extLst>
      <p:ext uri="{BB962C8B-B14F-4D97-AF65-F5344CB8AC3E}">
        <p14:creationId xmlns:p14="http://schemas.microsoft.com/office/powerpoint/2010/main" val="2638361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FC4C07D-44E2-42C5-A926-2483EBBBEA18}" type="slidenum">
              <a:rPr lang="en-US" smtClean="0"/>
              <a:t>25</a:t>
            </a:fld>
            <a:endParaRPr lang="en-US"/>
          </a:p>
        </p:txBody>
      </p:sp>
    </p:spTree>
    <p:extLst>
      <p:ext uri="{BB962C8B-B14F-4D97-AF65-F5344CB8AC3E}">
        <p14:creationId xmlns:p14="http://schemas.microsoft.com/office/powerpoint/2010/main" val="3355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4C07D-44E2-42C5-A926-2483EBBBEA18}" type="slidenum">
              <a:rPr lang="en-US" smtClean="0"/>
              <a:t>26</a:t>
            </a:fld>
            <a:endParaRPr lang="en-US"/>
          </a:p>
        </p:txBody>
      </p:sp>
    </p:spTree>
    <p:extLst>
      <p:ext uri="{BB962C8B-B14F-4D97-AF65-F5344CB8AC3E}">
        <p14:creationId xmlns:p14="http://schemas.microsoft.com/office/powerpoint/2010/main" val="236607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28</a:t>
            </a:fld>
            <a:endParaRPr lang="en-US"/>
          </a:p>
        </p:txBody>
      </p:sp>
    </p:spTree>
    <p:extLst>
      <p:ext uri="{BB962C8B-B14F-4D97-AF65-F5344CB8AC3E}">
        <p14:creationId xmlns:p14="http://schemas.microsoft.com/office/powerpoint/2010/main" val="184378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29</a:t>
            </a:fld>
            <a:endParaRPr lang="en-US"/>
          </a:p>
        </p:txBody>
      </p:sp>
    </p:spTree>
    <p:extLst>
      <p:ext uri="{BB962C8B-B14F-4D97-AF65-F5344CB8AC3E}">
        <p14:creationId xmlns:p14="http://schemas.microsoft.com/office/powerpoint/2010/main" val="211422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31</a:t>
            </a:fld>
            <a:endParaRPr lang="en-US"/>
          </a:p>
        </p:txBody>
      </p:sp>
    </p:spTree>
    <p:extLst>
      <p:ext uri="{BB962C8B-B14F-4D97-AF65-F5344CB8AC3E}">
        <p14:creationId xmlns:p14="http://schemas.microsoft.com/office/powerpoint/2010/main" val="388170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15FAC-B773-4651-AAD7-30545548A4F4}" type="slidenum">
              <a:rPr lang="en-US" smtClean="0"/>
              <a:t>51</a:t>
            </a:fld>
            <a:endParaRPr lang="en-US"/>
          </a:p>
        </p:txBody>
      </p:sp>
    </p:spTree>
    <p:extLst>
      <p:ext uri="{BB962C8B-B14F-4D97-AF65-F5344CB8AC3E}">
        <p14:creationId xmlns:p14="http://schemas.microsoft.com/office/powerpoint/2010/main" val="23453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14</a:t>
            </a:fld>
            <a:endParaRPr lang="en-US"/>
          </a:p>
        </p:txBody>
      </p:sp>
    </p:spTree>
    <p:extLst>
      <p:ext uri="{BB962C8B-B14F-4D97-AF65-F5344CB8AC3E}">
        <p14:creationId xmlns:p14="http://schemas.microsoft.com/office/powerpoint/2010/main" val="306481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15</a:t>
            </a:fld>
            <a:endParaRPr lang="en-US"/>
          </a:p>
        </p:txBody>
      </p:sp>
    </p:spTree>
    <p:extLst>
      <p:ext uri="{BB962C8B-B14F-4D97-AF65-F5344CB8AC3E}">
        <p14:creationId xmlns:p14="http://schemas.microsoft.com/office/powerpoint/2010/main" val="8109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16</a:t>
            </a:fld>
            <a:endParaRPr lang="en-US"/>
          </a:p>
        </p:txBody>
      </p:sp>
    </p:spTree>
    <p:extLst>
      <p:ext uri="{BB962C8B-B14F-4D97-AF65-F5344CB8AC3E}">
        <p14:creationId xmlns:p14="http://schemas.microsoft.com/office/powerpoint/2010/main" val="338068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18</a:t>
            </a:fld>
            <a:endParaRPr lang="en-US"/>
          </a:p>
        </p:txBody>
      </p:sp>
    </p:spTree>
    <p:extLst>
      <p:ext uri="{BB962C8B-B14F-4D97-AF65-F5344CB8AC3E}">
        <p14:creationId xmlns:p14="http://schemas.microsoft.com/office/powerpoint/2010/main" val="363632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19</a:t>
            </a:fld>
            <a:endParaRPr lang="en-US"/>
          </a:p>
        </p:txBody>
      </p:sp>
    </p:spTree>
    <p:extLst>
      <p:ext uri="{BB962C8B-B14F-4D97-AF65-F5344CB8AC3E}">
        <p14:creationId xmlns:p14="http://schemas.microsoft.com/office/powerpoint/2010/main" val="59540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automation as much as possible in the ND Medicaid eligibility system to assist with the increased workload. </a:t>
            </a:r>
          </a:p>
        </p:txBody>
      </p:sp>
      <p:sp>
        <p:nvSpPr>
          <p:cNvPr id="4" name="Slide Number Placeholder 3"/>
          <p:cNvSpPr>
            <a:spLocks noGrp="1"/>
          </p:cNvSpPr>
          <p:nvPr>
            <p:ph type="sldNum" sz="quarter" idx="5"/>
          </p:nvPr>
        </p:nvSpPr>
        <p:spPr/>
        <p:txBody>
          <a:bodyPr/>
          <a:lstStyle/>
          <a:p>
            <a:fld id="{BFC4C07D-44E2-42C5-A926-2483EBBBEA18}" type="slidenum">
              <a:rPr lang="en-US" smtClean="0"/>
              <a:t>20</a:t>
            </a:fld>
            <a:endParaRPr lang="en-US"/>
          </a:p>
        </p:txBody>
      </p:sp>
    </p:spTree>
    <p:extLst>
      <p:ext uri="{BB962C8B-B14F-4D97-AF65-F5344CB8AC3E}">
        <p14:creationId xmlns:p14="http://schemas.microsoft.com/office/powerpoint/2010/main" val="335863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21</a:t>
            </a:fld>
            <a:endParaRPr lang="en-US"/>
          </a:p>
        </p:txBody>
      </p:sp>
    </p:spTree>
    <p:extLst>
      <p:ext uri="{BB962C8B-B14F-4D97-AF65-F5344CB8AC3E}">
        <p14:creationId xmlns:p14="http://schemas.microsoft.com/office/powerpoint/2010/main" val="3549417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4C07D-44E2-42C5-A926-2483EBBBEA18}" type="slidenum">
              <a:rPr lang="en-US" smtClean="0"/>
              <a:t>22</a:t>
            </a:fld>
            <a:endParaRPr lang="en-US"/>
          </a:p>
        </p:txBody>
      </p:sp>
    </p:spTree>
    <p:extLst>
      <p:ext uri="{BB962C8B-B14F-4D97-AF65-F5344CB8AC3E}">
        <p14:creationId xmlns:p14="http://schemas.microsoft.com/office/powerpoint/2010/main" val="1287477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590E-0B44-D745-DAFA-542EA04738D7}"/>
              </a:ext>
            </a:extLst>
          </p:cNvPr>
          <p:cNvSpPr>
            <a:spLocks noGrp="1"/>
          </p:cNvSpPr>
          <p:nvPr>
            <p:ph type="ctrTitle"/>
          </p:nvPr>
        </p:nvSpPr>
        <p:spPr>
          <a:xfrm>
            <a:off x="1524000" y="1122363"/>
            <a:ext cx="91440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35970D4-D109-409B-7EE0-219E74E27487}"/>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F9B2BE-D263-3F7E-D4D5-7FA7A5AD0B54}"/>
              </a:ext>
            </a:extLst>
          </p:cNvPr>
          <p:cNvSpPr>
            <a:spLocks noGrp="1"/>
          </p:cNvSpPr>
          <p:nvPr>
            <p:ph type="dt" sz="half" idx="10"/>
          </p:nvPr>
        </p:nvSpPr>
        <p:spPr/>
        <p:txBody>
          <a:bodyPr/>
          <a:lstStyle/>
          <a:p>
            <a:fld id="{863751A6-FA91-4620-8669-3E58C35BB457}" type="datetimeFigureOut">
              <a:rPr lang="en-US" smtClean="0"/>
              <a:t>9/10/2025</a:t>
            </a:fld>
            <a:endParaRPr lang="en-US"/>
          </a:p>
        </p:txBody>
      </p:sp>
      <p:sp>
        <p:nvSpPr>
          <p:cNvPr id="5" name="Footer Placeholder 4">
            <a:extLst>
              <a:ext uri="{FF2B5EF4-FFF2-40B4-BE49-F238E27FC236}">
                <a16:creationId xmlns:a16="http://schemas.microsoft.com/office/drawing/2014/main" id="{D074A108-F351-C09F-DBCF-68E174DCD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00379-5FB4-D926-B8BC-D71F46335085}"/>
              </a:ext>
            </a:extLst>
          </p:cNvPr>
          <p:cNvSpPr>
            <a:spLocks noGrp="1"/>
          </p:cNvSpPr>
          <p:nvPr>
            <p:ph type="sldNum" sz="quarter" idx="12"/>
          </p:nvPr>
        </p:nvSpPr>
        <p:spPr/>
        <p:txBody>
          <a:bodyPr/>
          <a:lstStyle/>
          <a:p>
            <a:fld id="{E44A2611-F55C-4215-9177-0078DEA03DDA}" type="slidenum">
              <a:rPr lang="en-US" smtClean="0"/>
              <a:t>‹#›</a:t>
            </a:fld>
            <a:endParaRPr lang="en-US"/>
          </a:p>
        </p:txBody>
      </p:sp>
      <p:pic>
        <p:nvPicPr>
          <p:cNvPr id="10" name="Picture 9" descr="Graphical user interface, application&#10;&#10;Description automatically generated">
            <a:extLst>
              <a:ext uri="{FF2B5EF4-FFF2-40B4-BE49-F238E27FC236}">
                <a16:creationId xmlns:a16="http://schemas.microsoft.com/office/drawing/2014/main" id="{9B858F86-156B-6A84-D86A-EAF5EA8B0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400" y="5819265"/>
            <a:ext cx="3956312" cy="902210"/>
          </a:xfrm>
          <a:prstGeom prst="rect">
            <a:avLst/>
          </a:prstGeom>
        </p:spPr>
      </p:pic>
    </p:spTree>
    <p:extLst>
      <p:ext uri="{BB962C8B-B14F-4D97-AF65-F5344CB8AC3E}">
        <p14:creationId xmlns:p14="http://schemas.microsoft.com/office/powerpoint/2010/main" val="70508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9/10/2025</a:t>
            </a:fld>
            <a:endParaRPr lang="en-US"/>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 id="2147483668" r:id="rId20"/>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hhs.nd.gov/rural-health-transformatio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orms.office.com/g/tUeLZVxZxK"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kbtrzpuc@nd.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mailto:Carechoice@nd.gov" TargetMode="External"/><Relationship Id="rId4" Type="http://schemas.openxmlformats.org/officeDocument/2006/relationships/hyperlink" Target="mailto:hhsmfpreferrals@nd.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forms.office.com/g/3cJqHbabqu"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p:txBody>
          <a:bodyPr>
            <a:normAutofit/>
          </a:bodyPr>
          <a:lstStyle/>
          <a:p>
            <a:r>
              <a:rPr lang="en-US" dirty="0"/>
              <a:t>MFP External Partner Meeting</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p:txBody>
          <a:bodyPr/>
          <a:lstStyle/>
          <a:p>
            <a:r>
              <a:rPr lang="en-US" dirty="0"/>
              <a:t>September 10, 2025</a:t>
            </a:r>
          </a:p>
        </p:txBody>
      </p:sp>
      <p:pic>
        <p:nvPicPr>
          <p:cNvPr id="10" name="Picture 10" descr="Young girl with grandmother">
            <a:extLst>
              <a:ext uri="{FF2B5EF4-FFF2-40B4-BE49-F238E27FC236}">
                <a16:creationId xmlns:a16="http://schemas.microsoft.com/office/drawing/2014/main" id="{9056FD46-66DC-A8C8-FDC4-3CA89721A2CA}"/>
              </a:ext>
            </a:extLst>
          </p:cNvPr>
          <p:cNvPicPr>
            <a:picLocks noGrp="1" noChangeAspect="1"/>
          </p:cNvPicPr>
          <p:nvPr>
            <p:ph type="pic" sz="quarter" idx="10"/>
          </p:nvPr>
        </p:nvPicPr>
        <p:blipFill rotWithShape="1">
          <a:blip r:embed="rId2"/>
          <a:srcRect t="19209" b="19209"/>
          <a:stretch/>
        </p:blipFill>
        <p:spPr>
          <a:xfrm>
            <a:off x="69980" y="0"/>
            <a:ext cx="12192000" cy="5006017"/>
          </a:xfrm>
        </p:spPr>
      </p:pic>
    </p:spTree>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F7025D-AC43-FFE5-AF19-7F188D3D3A02}"/>
              </a:ext>
            </a:extLst>
          </p:cNvPr>
          <p:cNvSpPr>
            <a:spLocks noGrp="1"/>
          </p:cNvSpPr>
          <p:nvPr>
            <p:ph idx="1"/>
          </p:nvPr>
        </p:nvSpPr>
        <p:spPr/>
        <p:txBody>
          <a:bodyPr/>
          <a:lstStyle/>
          <a:p>
            <a:r>
              <a:rPr lang="en-US" dirty="0"/>
              <a:t>DD Division Staff</a:t>
            </a:r>
          </a:p>
          <a:p>
            <a:r>
              <a:rPr lang="en-US" dirty="0"/>
              <a:t>Waiver open for public comment</a:t>
            </a:r>
          </a:p>
          <a:p>
            <a:pPr marL="0" indent="0">
              <a:buNone/>
            </a:pPr>
            <a:endParaRPr lang="en-US" dirty="0"/>
          </a:p>
        </p:txBody>
      </p:sp>
      <p:sp>
        <p:nvSpPr>
          <p:cNvPr id="3" name="Title 2">
            <a:extLst>
              <a:ext uri="{FF2B5EF4-FFF2-40B4-BE49-F238E27FC236}">
                <a16:creationId xmlns:a16="http://schemas.microsoft.com/office/drawing/2014/main" id="{8E5E9F70-A9D0-BBDB-9229-D6AF74A31B56}"/>
              </a:ext>
            </a:extLst>
          </p:cNvPr>
          <p:cNvSpPr>
            <a:spLocks noGrp="1"/>
          </p:cNvSpPr>
          <p:nvPr>
            <p:ph type="title"/>
          </p:nvPr>
        </p:nvSpPr>
        <p:spPr/>
        <p:txBody>
          <a:bodyPr>
            <a:normAutofit fontScale="90000"/>
          </a:bodyPr>
          <a:lstStyle/>
          <a:p>
            <a:r>
              <a:rPr lang="en-US" dirty="0"/>
              <a:t>DD Updates	</a:t>
            </a:r>
          </a:p>
        </p:txBody>
      </p:sp>
    </p:spTree>
    <p:extLst>
      <p:ext uri="{BB962C8B-B14F-4D97-AF65-F5344CB8AC3E}">
        <p14:creationId xmlns:p14="http://schemas.microsoft.com/office/powerpoint/2010/main" val="2265099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81ACD6-E6E5-DB16-8A5B-D3DDC196897A}"/>
              </a:ext>
            </a:extLst>
          </p:cNvPr>
          <p:cNvSpPr>
            <a:spLocks noGrp="1"/>
          </p:cNvSpPr>
          <p:nvPr>
            <p:ph idx="1"/>
          </p:nvPr>
        </p:nvSpPr>
        <p:spPr/>
        <p:txBody>
          <a:bodyPr/>
          <a:lstStyle/>
          <a:p>
            <a:r>
              <a:rPr lang="en-US" dirty="0"/>
              <a:t>One Big Beautiful Bill Act</a:t>
            </a:r>
          </a:p>
          <a:p>
            <a:r>
              <a:rPr lang="en-US" dirty="0"/>
              <a:t>Rural Health Transformation Plan</a:t>
            </a:r>
          </a:p>
        </p:txBody>
      </p:sp>
      <p:sp>
        <p:nvSpPr>
          <p:cNvPr id="3" name="Title 2">
            <a:extLst>
              <a:ext uri="{FF2B5EF4-FFF2-40B4-BE49-F238E27FC236}">
                <a16:creationId xmlns:a16="http://schemas.microsoft.com/office/drawing/2014/main" id="{52CD5B5B-7664-2D10-DD3A-22FE913807C6}"/>
              </a:ext>
            </a:extLst>
          </p:cNvPr>
          <p:cNvSpPr>
            <a:spLocks noGrp="1"/>
          </p:cNvSpPr>
          <p:nvPr>
            <p:ph type="title"/>
          </p:nvPr>
        </p:nvSpPr>
        <p:spPr/>
        <p:txBody>
          <a:bodyPr>
            <a:normAutofit fontScale="90000"/>
          </a:bodyPr>
          <a:lstStyle/>
          <a:p>
            <a:r>
              <a:rPr lang="en-US" dirty="0"/>
              <a:t>Medicaid Updates</a:t>
            </a:r>
          </a:p>
        </p:txBody>
      </p:sp>
    </p:spTree>
    <p:extLst>
      <p:ext uri="{BB962C8B-B14F-4D97-AF65-F5344CB8AC3E}">
        <p14:creationId xmlns:p14="http://schemas.microsoft.com/office/powerpoint/2010/main" val="52772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p:txBody>
          <a:bodyPr/>
          <a:lstStyle/>
          <a:p>
            <a:r>
              <a:rPr lang="en-US" b="1">
                <a:latin typeface="Segoe UI" panose="020B0502040204020203" pitchFamily="34" charset="0"/>
                <a:cs typeface="Segoe UI" panose="020B0502040204020203" pitchFamily="34" charset="0"/>
              </a:rPr>
              <a:t>ND Medicaid Impacts</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p:txBody>
          <a:bodyPr/>
          <a:lstStyle/>
          <a:p>
            <a:r>
              <a:rPr lang="en-US">
                <a:latin typeface="Segoe UI" panose="020B0502040204020203" pitchFamily="34" charset="0"/>
                <a:cs typeface="Segoe UI" panose="020B0502040204020203" pitchFamily="34" charset="0"/>
              </a:rPr>
              <a:t>One Big Beautiful Bill Act</a:t>
            </a:r>
          </a:p>
        </p:txBody>
      </p:sp>
      <p:pic>
        <p:nvPicPr>
          <p:cNvPr id="8" name="Picture Placeholder 7" descr="A close-up of hands shaking&#10;&#10;AI-generated content may be incorrect.">
            <a:extLst>
              <a:ext uri="{FF2B5EF4-FFF2-40B4-BE49-F238E27FC236}">
                <a16:creationId xmlns:a16="http://schemas.microsoft.com/office/drawing/2014/main" id="{B9EE8FC8-3006-1522-8877-58D67099F8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230" b="19230"/>
          <a:stretch>
            <a:fillRect/>
          </a:stretch>
        </p:blipFill>
        <p:spPr/>
      </p:pic>
    </p:spTree>
    <p:extLst>
      <p:ext uri="{BB962C8B-B14F-4D97-AF65-F5344CB8AC3E}">
        <p14:creationId xmlns:p14="http://schemas.microsoft.com/office/powerpoint/2010/main" val="10769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E5D99-3990-4294-BFA8-ACD05AEBC7DD}"/>
              </a:ext>
            </a:extLst>
          </p:cNvPr>
          <p:cNvSpPr>
            <a:spLocks noGrp="1"/>
          </p:cNvSpPr>
          <p:nvPr>
            <p:ph idx="1"/>
          </p:nvPr>
        </p:nvSpPr>
        <p:spPr/>
        <p:txBody>
          <a:bodyPr>
            <a:normAutofit/>
          </a:bodyPr>
          <a:lstStyle/>
          <a:p>
            <a:pPr>
              <a:lnSpc>
                <a:spcPct val="15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H.R. 1, One Big Beautiful Bill Act (OBBBA) Background</a:t>
            </a:r>
          </a:p>
          <a:p>
            <a:pPr>
              <a:lnSpc>
                <a:spcPct val="15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Implementation Timeline</a:t>
            </a:r>
          </a:p>
          <a:p>
            <a:pPr>
              <a:lnSpc>
                <a:spcPct val="150000"/>
              </a:lnSpc>
              <a:spcBef>
                <a:spcPts val="300"/>
              </a:spcBef>
              <a:spcAft>
                <a:spcPts val="300"/>
              </a:spcAft>
            </a:pPr>
            <a:r>
              <a:rPr lang="en-US">
                <a:solidFill>
                  <a:schemeClr val="accent6">
                    <a:lumMod val="10000"/>
                  </a:schemeClr>
                </a:solidFill>
              </a:rPr>
              <a:t>No Impact on ND Medicaid</a:t>
            </a:r>
          </a:p>
          <a:p>
            <a:pPr>
              <a:lnSpc>
                <a:spcPct val="150000"/>
              </a:lnSpc>
              <a:spcBef>
                <a:spcPts val="300"/>
              </a:spcBef>
              <a:spcAft>
                <a:spcPts val="300"/>
              </a:spcAft>
            </a:pPr>
            <a:r>
              <a:rPr lang="en-US">
                <a:solidFill>
                  <a:schemeClr val="accent6">
                    <a:lumMod val="10000"/>
                  </a:schemeClr>
                </a:solidFill>
              </a:rPr>
              <a:t>Sections In Compliance</a:t>
            </a:r>
          </a:p>
          <a:p>
            <a:pPr>
              <a:lnSpc>
                <a:spcPct val="15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Impacts on ND Medicaid</a:t>
            </a:r>
          </a:p>
          <a:p>
            <a:endParaRPr lang="en-US"/>
          </a:p>
        </p:txBody>
      </p:sp>
      <p:sp>
        <p:nvSpPr>
          <p:cNvPr id="3" name="Title 2">
            <a:extLst>
              <a:ext uri="{FF2B5EF4-FFF2-40B4-BE49-F238E27FC236}">
                <a16:creationId xmlns:a16="http://schemas.microsoft.com/office/drawing/2014/main" id="{9436D271-BA1C-4CFD-B9C9-6900A21F9498}"/>
              </a:ext>
            </a:extLst>
          </p:cNvPr>
          <p:cNvSpPr>
            <a:spLocks noGrp="1"/>
          </p:cNvSpPr>
          <p:nvPr>
            <p:ph type="title"/>
          </p:nvPr>
        </p:nvSpPr>
        <p:spPr/>
        <p:txBody>
          <a:bodyPr>
            <a:normAutofit fontScale="90000"/>
          </a:bodyPr>
          <a:lstStyle/>
          <a:p>
            <a:r>
              <a:rPr lang="en-US" b="1">
                <a:latin typeface="Segoe UI" panose="020B0502040204020203" pitchFamily="34" charset="0"/>
                <a:cs typeface="Segoe UI" panose="020B0502040204020203" pitchFamily="34" charset="0"/>
              </a:rPr>
              <a:t>Agenda</a:t>
            </a:r>
          </a:p>
        </p:txBody>
      </p:sp>
    </p:spTree>
    <p:extLst>
      <p:ext uri="{BB962C8B-B14F-4D97-AF65-F5344CB8AC3E}">
        <p14:creationId xmlns:p14="http://schemas.microsoft.com/office/powerpoint/2010/main" val="2841762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C907DC-C6F0-CF82-6089-87F2C9FDA55D}"/>
              </a:ext>
            </a:extLst>
          </p:cNvPr>
          <p:cNvSpPr>
            <a:spLocks noGrp="1"/>
          </p:cNvSpPr>
          <p:nvPr>
            <p:ph type="title"/>
          </p:nvPr>
        </p:nvSpPr>
        <p:spPr>
          <a:xfrm>
            <a:off x="451720" y="395170"/>
            <a:ext cx="4386980" cy="2377059"/>
          </a:xfrm>
        </p:spPr>
        <p:txBody>
          <a:bodyPr>
            <a:normAutofit/>
          </a:bodyPr>
          <a:lstStyle/>
          <a:p>
            <a:r>
              <a:rPr lang="en-US" sz="5400"/>
              <a:t>One Big Beautiful Bill Act </a:t>
            </a:r>
          </a:p>
        </p:txBody>
      </p:sp>
      <p:sp>
        <p:nvSpPr>
          <p:cNvPr id="4" name="Content Placeholder 3">
            <a:extLst>
              <a:ext uri="{FF2B5EF4-FFF2-40B4-BE49-F238E27FC236}">
                <a16:creationId xmlns:a16="http://schemas.microsoft.com/office/drawing/2014/main" id="{BA856398-F354-8D19-31A6-9BFF23EA3922}"/>
              </a:ext>
            </a:extLst>
          </p:cNvPr>
          <p:cNvSpPr>
            <a:spLocks noGrp="1"/>
          </p:cNvSpPr>
          <p:nvPr>
            <p:ph idx="10"/>
          </p:nvPr>
        </p:nvSpPr>
        <p:spPr>
          <a:xfrm>
            <a:off x="451720" y="2772229"/>
            <a:ext cx="4386980" cy="3593647"/>
          </a:xfrm>
        </p:spPr>
        <p:txBody>
          <a:bodyPr>
            <a:normAutofit fontScale="85000" lnSpcReduction="10000"/>
          </a:bodyPr>
          <a:lstStyle/>
          <a:p>
            <a:pPr marL="0" indent="0">
              <a:buNone/>
            </a:pPr>
            <a:r>
              <a:rPr lang="en-US" sz="2400" b="0"/>
              <a:t>H.R. 1, the One Big Beautiful Bill Act (OBBBA) was signed into law by President Trump on July 4, 2025.</a:t>
            </a:r>
          </a:p>
          <a:p>
            <a:pPr lvl="0"/>
            <a:r>
              <a:rPr lang="en-US" sz="2400" b="0"/>
              <a:t>North Dakota is well-positioned to respond to the changes outlined in the bill.</a:t>
            </a:r>
          </a:p>
          <a:p>
            <a:pPr lvl="0"/>
            <a:r>
              <a:rPr lang="en-US" sz="2400" b="0"/>
              <a:t>ND Medicaid is awaiting federal guidance from CMS to fully interpret the new law's provisions. </a:t>
            </a:r>
          </a:p>
          <a:p>
            <a:pPr lvl="0"/>
            <a:r>
              <a:rPr lang="en-US" sz="2400" b="0"/>
              <a:t>HHS will communicate changes to both members and the public.</a:t>
            </a:r>
          </a:p>
        </p:txBody>
      </p:sp>
      <p:graphicFrame>
        <p:nvGraphicFramePr>
          <p:cNvPr id="5" name="Content Placeholder 6">
            <a:extLst>
              <a:ext uri="{FF2B5EF4-FFF2-40B4-BE49-F238E27FC236}">
                <a16:creationId xmlns:a16="http://schemas.microsoft.com/office/drawing/2014/main" id="{C3BBAC3C-0258-42E4-B9A2-BE9018268169}"/>
              </a:ext>
            </a:extLst>
          </p:cNvPr>
          <p:cNvGraphicFramePr>
            <a:graphicFrameLocks noGrp="1"/>
          </p:cNvGraphicFramePr>
          <p:nvPr>
            <p:ph idx="1"/>
          </p:nvPr>
        </p:nvGraphicFramePr>
        <p:xfrm>
          <a:off x="5450304" y="505327"/>
          <a:ext cx="6617370" cy="5374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128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4DC57-603C-47E6-1F7F-D85E336B6B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CDF57C-61A6-C740-764B-EAE7C5840C08}"/>
              </a:ext>
            </a:extLst>
          </p:cNvPr>
          <p:cNvSpPr>
            <a:spLocks noGrp="1"/>
          </p:cNvSpPr>
          <p:nvPr>
            <p:ph type="title"/>
          </p:nvPr>
        </p:nvSpPr>
        <p:spPr/>
        <p:txBody>
          <a:bodyPr>
            <a:normAutofit fontScale="90000"/>
          </a:bodyPr>
          <a:lstStyle/>
          <a:p>
            <a:r>
              <a:rPr lang="en-US" b="1">
                <a:solidFill>
                  <a:schemeClr val="accent2"/>
                </a:solidFill>
                <a:latin typeface="Segoe UI"/>
                <a:cs typeface="Segoe UI"/>
              </a:rPr>
              <a:t>OBBBA Provisions with </a:t>
            </a:r>
            <a:br>
              <a:rPr lang="en-US" b="1">
                <a:solidFill>
                  <a:schemeClr val="accent2"/>
                </a:solidFill>
                <a:latin typeface="Segoe UI"/>
                <a:cs typeface="Segoe UI"/>
              </a:rPr>
            </a:br>
            <a:r>
              <a:rPr lang="en-US" b="1">
                <a:solidFill>
                  <a:schemeClr val="accent2"/>
                </a:solidFill>
                <a:latin typeface="Segoe UI"/>
                <a:cs typeface="Segoe UI"/>
              </a:rPr>
              <a:t>No Impact on ND Medicaid</a:t>
            </a:r>
            <a:endParaRPr lang="en-US" b="1">
              <a:solidFill>
                <a:schemeClr val="accent2"/>
              </a:solidFill>
            </a:endParaRPr>
          </a:p>
        </p:txBody>
      </p:sp>
      <p:graphicFrame>
        <p:nvGraphicFramePr>
          <p:cNvPr id="29" name="Table 28">
            <a:extLst>
              <a:ext uri="{FF2B5EF4-FFF2-40B4-BE49-F238E27FC236}">
                <a16:creationId xmlns:a16="http://schemas.microsoft.com/office/drawing/2014/main" id="{A03EC5CE-EBAC-E7A5-C7EB-11AA851A7F76}"/>
              </a:ext>
            </a:extLst>
          </p:cNvPr>
          <p:cNvGraphicFramePr>
            <a:graphicFrameLocks noGrp="1"/>
          </p:cNvGraphicFramePr>
          <p:nvPr/>
        </p:nvGraphicFramePr>
        <p:xfrm>
          <a:off x="451720" y="1535273"/>
          <a:ext cx="11456028" cy="5050461"/>
        </p:xfrm>
        <a:graphic>
          <a:graphicData uri="http://schemas.openxmlformats.org/drawingml/2006/table">
            <a:tbl>
              <a:tblPr firstRow="1" bandRow="1">
                <a:tableStyleId>{00A15C55-8517-42AA-B614-E9B94910E393}</a:tableStyleId>
              </a:tblPr>
              <a:tblGrid>
                <a:gridCol w="1063859">
                  <a:extLst>
                    <a:ext uri="{9D8B030D-6E8A-4147-A177-3AD203B41FA5}">
                      <a16:colId xmlns:a16="http://schemas.microsoft.com/office/drawing/2014/main" val="2594338191"/>
                    </a:ext>
                  </a:extLst>
                </a:gridCol>
                <a:gridCol w="10392169">
                  <a:extLst>
                    <a:ext uri="{9D8B030D-6E8A-4147-A177-3AD203B41FA5}">
                      <a16:colId xmlns:a16="http://schemas.microsoft.com/office/drawing/2014/main" val="1476601204"/>
                    </a:ext>
                  </a:extLst>
                </a:gridCol>
              </a:tblGrid>
              <a:tr h="383708">
                <a:tc>
                  <a:txBody>
                    <a:bodyPr/>
                    <a:lstStyle/>
                    <a:p>
                      <a:r>
                        <a:rPr lang="en-US"/>
                        <a:t>Section</a:t>
                      </a:r>
                      <a:endParaRPr lang="en-US">
                        <a:latin typeface="Segoe UI" panose="020B0502040204020203" pitchFamily="34" charset="0"/>
                        <a:cs typeface="Segoe UI" panose="020B0502040204020203" pitchFamily="34" charset="0"/>
                      </a:endParaRPr>
                    </a:p>
                  </a:txBody>
                  <a:tcPr>
                    <a:solidFill>
                      <a:schemeClr val="tx2"/>
                    </a:solidFill>
                  </a:tcPr>
                </a:tc>
                <a:tc>
                  <a:txBody>
                    <a:bodyPr/>
                    <a:lstStyle/>
                    <a:p>
                      <a:r>
                        <a:rPr lang="en-US"/>
                        <a:t>Policy</a:t>
                      </a:r>
                      <a:endParaRPr lang="en-US">
                        <a:latin typeface="Segoe UI" panose="020B0502040204020203" pitchFamily="34" charset="0"/>
                        <a:cs typeface="Segoe UI" panose="020B0502040204020203" pitchFamily="34" charset="0"/>
                      </a:endParaRPr>
                    </a:p>
                  </a:txBody>
                  <a:tcPr>
                    <a:solidFill>
                      <a:schemeClr val="tx2"/>
                    </a:solidFill>
                  </a:tcPr>
                </a:tc>
                <a:extLst>
                  <a:ext uri="{0D108BD9-81ED-4DB2-BD59-A6C34878D82A}">
                    <a16:rowId xmlns:a16="http://schemas.microsoft.com/office/drawing/2014/main" val="2429504017"/>
                  </a:ext>
                </a:extLst>
              </a:tr>
              <a:tr h="597737">
                <a:tc>
                  <a:txBody>
                    <a:bodyPr/>
                    <a:lstStyle/>
                    <a:p>
                      <a:r>
                        <a:rPr lang="en-US" sz="1700">
                          <a:solidFill>
                            <a:schemeClr val="accent5"/>
                          </a:solidFill>
                        </a:rPr>
                        <a:t>71113</a:t>
                      </a:r>
                      <a:endParaRPr lang="en-US" sz="1700">
                        <a:solidFill>
                          <a:schemeClr val="accent5"/>
                        </a:solidFill>
                        <a:latin typeface="Segoe UI" panose="020B0502040204020203" pitchFamily="34" charset="0"/>
                        <a:cs typeface="Segoe UI" panose="020B0502040204020203" pitchFamily="34" charset="0"/>
                      </a:endParaRPr>
                    </a:p>
                  </a:txBody>
                  <a:tcPr anchor="ctr"/>
                </a:tc>
                <a:tc>
                  <a:txBody>
                    <a:bodyPr/>
                    <a:lstStyle/>
                    <a:p>
                      <a:r>
                        <a:rPr lang="en-US" sz="1700">
                          <a:solidFill>
                            <a:schemeClr val="accent5"/>
                          </a:solidFill>
                        </a:rPr>
                        <a:t>Prohibits Medicaid funds from being paid to certain abortion providers.</a:t>
                      </a:r>
                      <a:endParaRPr lang="en-US" sz="1700">
                        <a:solidFill>
                          <a:schemeClr val="accent5"/>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908747692"/>
                  </a:ext>
                </a:extLst>
              </a:tr>
              <a:tr h="479766">
                <a:tc>
                  <a:txBody>
                    <a:bodyPr/>
                    <a:lstStyle/>
                    <a:p>
                      <a:r>
                        <a:rPr lang="en-US" sz="1700">
                          <a:solidFill>
                            <a:schemeClr val="accent5"/>
                          </a:solidFill>
                        </a:rPr>
                        <a:t>71114</a:t>
                      </a:r>
                      <a:endParaRPr lang="en-US" sz="1700">
                        <a:solidFill>
                          <a:schemeClr val="accent5"/>
                        </a:solidFill>
                        <a:latin typeface="Segoe UI" panose="020B0502040204020203" pitchFamily="34" charset="0"/>
                        <a:cs typeface="Segoe UI" panose="020B0502040204020203" pitchFamily="34" charset="0"/>
                      </a:endParaRPr>
                    </a:p>
                  </a:txBody>
                  <a:tcPr anchor="ctr"/>
                </a:tc>
                <a:tc>
                  <a:txBody>
                    <a:bodyPr/>
                    <a:lstStyle/>
                    <a:p>
                      <a:r>
                        <a:rPr lang="en-US" sz="1700">
                          <a:solidFill>
                            <a:schemeClr val="accent5"/>
                          </a:solidFill>
                        </a:rPr>
                        <a:t>Sunsets temporary 5% point enhanced FMAP for states that newly expand Medicaid.</a:t>
                      </a:r>
                      <a:endParaRPr lang="en-US" sz="1700">
                        <a:solidFill>
                          <a:schemeClr val="accent5"/>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23743582"/>
                  </a:ext>
                </a:extLst>
              </a:tr>
              <a:tr h="911307">
                <a:tc>
                  <a:txBody>
                    <a:bodyPr/>
                    <a:lstStyle/>
                    <a:p>
                      <a:r>
                        <a:rPr lang="en-US" sz="1700">
                          <a:solidFill>
                            <a:schemeClr val="accent5"/>
                          </a:solidFill>
                        </a:rPr>
                        <a:t>71115</a:t>
                      </a:r>
                      <a:endParaRPr lang="en-US" sz="1700">
                        <a:solidFill>
                          <a:schemeClr val="accent5"/>
                        </a:solidFill>
                        <a:latin typeface="Segoe UI" panose="020B0502040204020203" pitchFamily="34" charset="0"/>
                        <a:cs typeface="Segoe UI" panose="020B0502040204020203" pitchFamily="34" charset="0"/>
                      </a:endParaRPr>
                    </a:p>
                  </a:txBody>
                  <a:tcPr anchor="ctr"/>
                </a:tc>
                <a:tc>
                  <a:txBody>
                    <a:bodyPr/>
                    <a:lstStyle/>
                    <a:p>
                      <a:r>
                        <a:rPr lang="en-US" sz="1700">
                          <a:solidFill>
                            <a:schemeClr val="accent5"/>
                          </a:solidFill>
                        </a:rPr>
                        <a:t>Establishes a moratorium on new or increased provider taxes. Changes hold-harmless provision on health care taxes from 6% to 3.5% with a 0.5% phase in over 5 years. Exempts NFs and ICFs from the reduction to 3.5%. </a:t>
                      </a:r>
                      <a:endParaRPr lang="en-US" sz="1700">
                        <a:solidFill>
                          <a:schemeClr val="accent5"/>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845558408"/>
                  </a:ext>
                </a:extLst>
              </a:tr>
              <a:tr h="914862">
                <a:tc>
                  <a:txBody>
                    <a:bodyPr/>
                    <a:lstStyle/>
                    <a:p>
                      <a:r>
                        <a:rPr lang="en-US" sz="1700">
                          <a:solidFill>
                            <a:schemeClr val="accent5"/>
                          </a:solidFill>
                        </a:rPr>
                        <a:t>71118</a:t>
                      </a:r>
                      <a:endParaRPr lang="en-US" sz="1700">
                        <a:solidFill>
                          <a:schemeClr val="accent5"/>
                        </a:solidFill>
                        <a:latin typeface="Segoe UI" panose="020B0502040204020203" pitchFamily="34" charset="0"/>
                        <a:cs typeface="Segoe UI" panose="020B0502040204020203" pitchFamily="34" charset="0"/>
                      </a:endParaRPr>
                    </a:p>
                  </a:txBody>
                  <a:tcPr anchor="ctr"/>
                </a:tc>
                <a:tc>
                  <a:txBody>
                    <a:bodyPr/>
                    <a:lstStyle/>
                    <a:p>
                      <a:r>
                        <a:rPr lang="en-US" sz="1700">
                          <a:solidFill>
                            <a:schemeClr val="accent5"/>
                          </a:solidFill>
                        </a:rPr>
                        <a:t>Requires HHS to certify budget neutrality for 1115 demonstration projects and specify methodology for accounting for savings generated under an 1115 demonstration in future approval periods</a:t>
                      </a:r>
                      <a:endParaRPr lang="en-US" sz="1700">
                        <a:solidFill>
                          <a:schemeClr val="accent5"/>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832960279"/>
                  </a:ext>
                </a:extLst>
              </a:tr>
              <a:tr h="851774">
                <a:tc>
                  <a:txBody>
                    <a:bodyPr/>
                    <a:lstStyle/>
                    <a:p>
                      <a:r>
                        <a:rPr lang="en-US" sz="1700" kern="1200">
                          <a:solidFill>
                            <a:schemeClr val="accent5"/>
                          </a:solidFill>
                          <a:latin typeface="+mn-lt"/>
                          <a:ea typeface="+mn-ea"/>
                          <a:cs typeface="+mn-cs"/>
                        </a:rPr>
                        <a:t>71110</a:t>
                      </a:r>
                    </a:p>
                  </a:txBody>
                  <a:tcPr anchor="ctr"/>
                </a:tc>
                <a:tc>
                  <a:txBody>
                    <a:bodyPr/>
                    <a:lstStyle/>
                    <a:p>
                      <a:pPr algn="l" fontAlgn="ctr"/>
                      <a:r>
                        <a:rPr lang="en-US" sz="1700" kern="1200">
                          <a:solidFill>
                            <a:schemeClr val="accent5"/>
                          </a:solidFill>
                          <a:latin typeface="+mn-lt"/>
                          <a:ea typeface="+mn-ea"/>
                          <a:cs typeface="+mn-cs"/>
                        </a:rPr>
                        <a:t>  Requires FMAP to be the state's regular FMAP for all Emergency Medicaid expenditures. </a:t>
                      </a:r>
                    </a:p>
                  </a:txBody>
                  <a:tcPr marL="0" marR="0" marT="0" marB="0" anchor="ctr"/>
                </a:tc>
                <a:extLst>
                  <a:ext uri="{0D108BD9-81ED-4DB2-BD59-A6C34878D82A}">
                    <a16:rowId xmlns:a16="http://schemas.microsoft.com/office/drawing/2014/main" val="2575008691"/>
                  </a:ext>
                </a:extLst>
              </a:tr>
              <a:tr h="911307">
                <a:tc>
                  <a:txBody>
                    <a:bodyPr/>
                    <a:lstStyle/>
                    <a:p>
                      <a:r>
                        <a:rPr lang="en-US" sz="1700">
                          <a:solidFill>
                            <a:schemeClr val="accent5"/>
                          </a:solidFill>
                        </a:rPr>
                        <a:t>71101</a:t>
                      </a:r>
                    </a:p>
                    <a:p>
                      <a:r>
                        <a:rPr lang="en-US" sz="1700">
                          <a:solidFill>
                            <a:schemeClr val="accent5"/>
                          </a:solidFill>
                        </a:rPr>
                        <a:t>71102</a:t>
                      </a:r>
                    </a:p>
                    <a:p>
                      <a:r>
                        <a:rPr lang="en-US" sz="1700">
                          <a:solidFill>
                            <a:schemeClr val="accent5"/>
                          </a:solidFill>
                        </a:rPr>
                        <a:t>71111</a:t>
                      </a:r>
                      <a:endParaRPr lang="en-US" sz="1700">
                        <a:solidFill>
                          <a:schemeClr val="accent5"/>
                        </a:solidFill>
                        <a:latin typeface="Segoe UI" panose="020B0502040204020203" pitchFamily="34" charset="0"/>
                        <a:cs typeface="Segoe UI" panose="020B0502040204020203" pitchFamily="34" charset="0"/>
                      </a:endParaRPr>
                    </a:p>
                  </a:txBody>
                  <a:tcPr anchor="ctr"/>
                </a:tc>
                <a:tc>
                  <a:txBody>
                    <a:bodyPr/>
                    <a:lstStyle/>
                    <a:p>
                      <a:r>
                        <a:rPr lang="en-US" sz="1700">
                          <a:solidFill>
                            <a:schemeClr val="accent5"/>
                          </a:solidFill>
                        </a:rPr>
                        <a:t>Places a moratorium on implementation of eligibility rules and minimum nurse staffing requirement through September 30, 2034.</a:t>
                      </a:r>
                      <a:endParaRPr lang="en-US" sz="1700">
                        <a:solidFill>
                          <a:schemeClr val="accent5"/>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4046396042"/>
                  </a:ext>
                </a:extLst>
              </a:tr>
            </a:tbl>
          </a:graphicData>
        </a:graphic>
      </p:graphicFrame>
    </p:spTree>
    <p:extLst>
      <p:ext uri="{BB962C8B-B14F-4D97-AF65-F5344CB8AC3E}">
        <p14:creationId xmlns:p14="http://schemas.microsoft.com/office/powerpoint/2010/main" val="3268068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B7C95-806C-41DD-2495-A101D8A026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A4D09-7D0C-E62E-22AC-09368E818E8D}"/>
              </a:ext>
            </a:extLst>
          </p:cNvPr>
          <p:cNvSpPr>
            <a:spLocks noGrp="1"/>
          </p:cNvSpPr>
          <p:nvPr>
            <p:ph type="title"/>
          </p:nvPr>
        </p:nvSpPr>
        <p:spPr/>
        <p:txBody>
          <a:bodyPr>
            <a:normAutofit fontScale="90000"/>
          </a:bodyPr>
          <a:lstStyle/>
          <a:p>
            <a:r>
              <a:rPr lang="en-US" b="1">
                <a:solidFill>
                  <a:schemeClr val="accent2"/>
                </a:solidFill>
                <a:latin typeface="Segoe UI"/>
                <a:cs typeface="Segoe UI"/>
              </a:rPr>
              <a:t>OBBBA Provisions where ND Medicaid Appears to be Already in Compliance</a:t>
            </a:r>
            <a:endParaRPr lang="en-US" b="1">
              <a:solidFill>
                <a:schemeClr val="accent2"/>
              </a:solidFill>
            </a:endParaRPr>
          </a:p>
        </p:txBody>
      </p:sp>
      <p:graphicFrame>
        <p:nvGraphicFramePr>
          <p:cNvPr id="29" name="Table 28">
            <a:extLst>
              <a:ext uri="{FF2B5EF4-FFF2-40B4-BE49-F238E27FC236}">
                <a16:creationId xmlns:a16="http://schemas.microsoft.com/office/drawing/2014/main" id="{EB8B3E59-7AE3-19B0-B1A2-1FA4378C0169}"/>
              </a:ext>
            </a:extLst>
          </p:cNvPr>
          <p:cNvGraphicFramePr>
            <a:graphicFrameLocks noGrp="1"/>
          </p:cNvGraphicFramePr>
          <p:nvPr/>
        </p:nvGraphicFramePr>
        <p:xfrm>
          <a:off x="451720" y="1523975"/>
          <a:ext cx="11152452" cy="4495800"/>
        </p:xfrm>
        <a:graphic>
          <a:graphicData uri="http://schemas.openxmlformats.org/drawingml/2006/table">
            <a:tbl>
              <a:tblPr firstRow="1" bandRow="1">
                <a:tableStyleId>{00A15C55-8517-42AA-B614-E9B94910E393}</a:tableStyleId>
              </a:tblPr>
              <a:tblGrid>
                <a:gridCol w="2466125">
                  <a:extLst>
                    <a:ext uri="{9D8B030D-6E8A-4147-A177-3AD203B41FA5}">
                      <a16:colId xmlns:a16="http://schemas.microsoft.com/office/drawing/2014/main" val="2594338191"/>
                    </a:ext>
                  </a:extLst>
                </a:gridCol>
                <a:gridCol w="8686327">
                  <a:extLst>
                    <a:ext uri="{9D8B030D-6E8A-4147-A177-3AD203B41FA5}">
                      <a16:colId xmlns:a16="http://schemas.microsoft.com/office/drawing/2014/main" val="1476601204"/>
                    </a:ext>
                  </a:extLst>
                </a:gridCol>
              </a:tblGrid>
              <a:tr h="370840">
                <a:tc>
                  <a:txBody>
                    <a:bodyPr/>
                    <a:lstStyle/>
                    <a:p>
                      <a:r>
                        <a:rPr lang="en-US"/>
                        <a:t>Section</a:t>
                      </a:r>
                      <a:endParaRPr lang="en-US">
                        <a:latin typeface="Segoe UI"/>
                        <a:cs typeface="Segoe UI"/>
                      </a:endParaRPr>
                    </a:p>
                  </a:txBody>
                  <a:tcPr>
                    <a:solidFill>
                      <a:schemeClr val="tx2"/>
                    </a:solidFill>
                  </a:tcPr>
                </a:tc>
                <a:tc>
                  <a:txBody>
                    <a:bodyPr/>
                    <a:lstStyle/>
                    <a:p>
                      <a:r>
                        <a:rPr lang="en-US"/>
                        <a:t>Policy</a:t>
                      </a:r>
                      <a:endParaRPr lang="en-US">
                        <a:latin typeface="Segoe UI"/>
                        <a:cs typeface="Segoe UI"/>
                      </a:endParaRPr>
                    </a:p>
                  </a:txBody>
                  <a:tcPr>
                    <a:solidFill>
                      <a:schemeClr val="tx2"/>
                    </a:solidFill>
                  </a:tcPr>
                </a:tc>
                <a:extLst>
                  <a:ext uri="{0D108BD9-81ED-4DB2-BD59-A6C34878D82A}">
                    <a16:rowId xmlns:a16="http://schemas.microsoft.com/office/drawing/2014/main" val="2429504017"/>
                  </a:ext>
                </a:extLst>
              </a:tr>
              <a:tr h="370840">
                <a:tc>
                  <a:txBody>
                    <a:bodyPr/>
                    <a:lstStyle/>
                    <a:p>
                      <a:r>
                        <a:rPr lang="en-US">
                          <a:solidFill>
                            <a:schemeClr val="accent5"/>
                          </a:solidFill>
                        </a:rPr>
                        <a:t>71104</a:t>
                      </a:r>
                      <a:endParaRPr lang="en-US">
                        <a:solidFill>
                          <a:schemeClr val="accent5"/>
                        </a:solidFill>
                        <a:latin typeface="Segoe UI"/>
                        <a:cs typeface="Segoe UI"/>
                      </a:endParaRPr>
                    </a:p>
                  </a:txBody>
                  <a:tcPr/>
                </a:tc>
                <a:tc>
                  <a:txBody>
                    <a:bodyPr/>
                    <a:lstStyle/>
                    <a:p>
                      <a:r>
                        <a:rPr lang="en-US">
                          <a:solidFill>
                            <a:schemeClr val="accent5"/>
                          </a:solidFill>
                        </a:rPr>
                        <a:t>Requires States to check the Death Master File to identify enrolled members who are deceased at least quarterly</a:t>
                      </a:r>
                      <a:endParaRPr lang="en-US">
                        <a:solidFill>
                          <a:schemeClr val="accent5"/>
                        </a:solidFill>
                        <a:latin typeface="Segoe UI"/>
                        <a:cs typeface="Segoe UI"/>
                      </a:endParaRPr>
                    </a:p>
                  </a:txBody>
                  <a:tcPr/>
                </a:tc>
                <a:extLst>
                  <a:ext uri="{0D108BD9-81ED-4DB2-BD59-A6C34878D82A}">
                    <a16:rowId xmlns:a16="http://schemas.microsoft.com/office/drawing/2014/main" val="2908747692"/>
                  </a:ext>
                </a:extLst>
              </a:tr>
              <a:tr h="370840">
                <a:tc>
                  <a:txBody>
                    <a:bodyPr/>
                    <a:lstStyle/>
                    <a:p>
                      <a:r>
                        <a:rPr lang="en-US">
                          <a:solidFill>
                            <a:schemeClr val="accent5"/>
                          </a:solidFill>
                        </a:rPr>
                        <a:t>71108</a:t>
                      </a:r>
                      <a:endParaRPr lang="en-US">
                        <a:solidFill>
                          <a:schemeClr val="accent5"/>
                        </a:solidFill>
                        <a:latin typeface="Segoe UI"/>
                        <a:cs typeface="Segoe UI"/>
                      </a:endParaRPr>
                    </a:p>
                  </a:txBody>
                  <a:tcPr/>
                </a:tc>
                <a:tc>
                  <a:txBody>
                    <a:bodyPr/>
                    <a:lstStyle/>
                    <a:p>
                      <a:r>
                        <a:rPr lang="en-US">
                          <a:solidFill>
                            <a:schemeClr val="accent5"/>
                          </a:solidFill>
                        </a:rPr>
                        <a:t>Sets a maximum home equity limit of $1 million for determining eligibility for long-term care services</a:t>
                      </a:r>
                      <a:endParaRPr lang="en-US">
                        <a:solidFill>
                          <a:schemeClr val="accent5"/>
                        </a:solidFill>
                        <a:latin typeface="Segoe UI"/>
                        <a:cs typeface="Segoe UI"/>
                      </a:endParaRPr>
                    </a:p>
                  </a:txBody>
                  <a:tcPr/>
                </a:tc>
                <a:extLst>
                  <a:ext uri="{0D108BD9-81ED-4DB2-BD59-A6C34878D82A}">
                    <a16:rowId xmlns:a16="http://schemas.microsoft.com/office/drawing/2014/main" val="3623743582"/>
                  </a:ext>
                </a:extLst>
              </a:tr>
              <a:tr h="370840">
                <a:tc>
                  <a:txBody>
                    <a:bodyPr/>
                    <a:lstStyle/>
                    <a:p>
                      <a:r>
                        <a:rPr lang="en-US">
                          <a:solidFill>
                            <a:schemeClr val="accent5"/>
                          </a:solidFill>
                        </a:rPr>
                        <a:t>71103</a:t>
                      </a:r>
                      <a:endParaRPr lang="en-US">
                        <a:solidFill>
                          <a:schemeClr val="accent5"/>
                        </a:solidFill>
                        <a:latin typeface="Segoe UI"/>
                        <a:cs typeface="Segoe UI"/>
                      </a:endParaRPr>
                    </a:p>
                  </a:txBody>
                  <a:tcPr/>
                </a:tc>
                <a:tc>
                  <a:txBody>
                    <a:bodyPr/>
                    <a:lstStyle/>
                    <a:p>
                      <a:r>
                        <a:rPr lang="en-US">
                          <a:solidFill>
                            <a:schemeClr val="accent5"/>
                          </a:solidFill>
                        </a:rPr>
                        <a:t>Requires states to submit SSN and other data to prevent duplicate enrollment</a:t>
                      </a:r>
                      <a:endParaRPr lang="en-US">
                        <a:solidFill>
                          <a:schemeClr val="accent5"/>
                        </a:solidFill>
                        <a:latin typeface="Segoe UI"/>
                        <a:cs typeface="Segoe UI"/>
                      </a:endParaRPr>
                    </a:p>
                  </a:txBody>
                  <a:tcPr/>
                </a:tc>
                <a:extLst>
                  <a:ext uri="{0D108BD9-81ED-4DB2-BD59-A6C34878D82A}">
                    <a16:rowId xmlns:a16="http://schemas.microsoft.com/office/drawing/2014/main" val="3845558408"/>
                  </a:ext>
                </a:extLst>
              </a:tr>
              <a:tr h="370840">
                <a:tc>
                  <a:txBody>
                    <a:bodyPr/>
                    <a:lstStyle/>
                    <a:p>
                      <a:r>
                        <a:rPr lang="en-US">
                          <a:solidFill>
                            <a:schemeClr val="accent5"/>
                          </a:solidFill>
                        </a:rPr>
                        <a:t>71105</a:t>
                      </a:r>
                      <a:endParaRPr lang="en-US">
                        <a:solidFill>
                          <a:schemeClr val="accent5"/>
                        </a:solidFill>
                        <a:latin typeface="Segoe UI"/>
                        <a:cs typeface="Segoe UI"/>
                      </a:endParaRPr>
                    </a:p>
                  </a:txBody>
                  <a:tcPr/>
                </a:tc>
                <a:tc>
                  <a:txBody>
                    <a:bodyPr/>
                    <a:lstStyle/>
                    <a:p>
                      <a:r>
                        <a:rPr lang="en-US">
                          <a:solidFill>
                            <a:schemeClr val="accent5"/>
                          </a:solidFill>
                        </a:rPr>
                        <a:t>Requires states to check the Death Master File to determine if a provider or supplier is deceased upon enrollment and quarterly thereafter</a:t>
                      </a:r>
                      <a:endParaRPr lang="en-US">
                        <a:solidFill>
                          <a:schemeClr val="accent5"/>
                        </a:solidFill>
                        <a:latin typeface="Segoe UI"/>
                        <a:cs typeface="Segoe UI"/>
                      </a:endParaRPr>
                    </a:p>
                  </a:txBody>
                  <a:tcPr/>
                </a:tc>
                <a:extLst>
                  <a:ext uri="{0D108BD9-81ED-4DB2-BD59-A6C34878D82A}">
                    <a16:rowId xmlns:a16="http://schemas.microsoft.com/office/drawing/2014/main" val="3832960279"/>
                  </a:ext>
                </a:extLst>
              </a:tr>
              <a:tr h="370840">
                <a:tc>
                  <a:txBody>
                    <a:bodyPr/>
                    <a:lstStyle/>
                    <a:p>
                      <a:r>
                        <a:rPr lang="en-US">
                          <a:solidFill>
                            <a:schemeClr val="accent5"/>
                          </a:solidFill>
                          <a:latin typeface="Segoe UI"/>
                          <a:cs typeface="Segoe UI"/>
                        </a:rPr>
                        <a:t>71116</a:t>
                      </a:r>
                    </a:p>
                  </a:txBody>
                  <a:tcPr/>
                </a:tc>
                <a:tc>
                  <a:txBody>
                    <a:bodyPr/>
                    <a:lstStyle/>
                    <a:p>
                      <a:r>
                        <a:rPr lang="en-US">
                          <a:solidFill>
                            <a:schemeClr val="accent5"/>
                          </a:solidFill>
                          <a:latin typeface="+mn-lt"/>
                          <a:cs typeface="Segoe UI"/>
                        </a:rPr>
                        <a:t>Directs HHS to limit State Directed Payments (SDPs) to the Medicare payment rate or equivalent Medicare rate at 100% for expansion states; grandfathers in already approved SDPs and submitted SDPs initially with 10% reductions each year starting in 2028 until the payment meets the threshold. New SDPs must not exceed Medicare rate or Medicaid State Plan rate for expansion state. </a:t>
                      </a:r>
                      <a:endParaRPr lang="en-US">
                        <a:solidFill>
                          <a:schemeClr val="accent5"/>
                        </a:solidFill>
                        <a:latin typeface="Segoe UI"/>
                        <a:cs typeface="Segoe UI"/>
                      </a:endParaRPr>
                    </a:p>
                  </a:txBody>
                  <a:tcPr/>
                </a:tc>
                <a:extLst>
                  <a:ext uri="{0D108BD9-81ED-4DB2-BD59-A6C34878D82A}">
                    <a16:rowId xmlns:a16="http://schemas.microsoft.com/office/drawing/2014/main" val="1327252027"/>
                  </a:ext>
                </a:extLst>
              </a:tr>
              <a:tr h="370840">
                <a:tc>
                  <a:txBody>
                    <a:bodyPr/>
                    <a:lstStyle/>
                    <a:p>
                      <a:r>
                        <a:rPr lang="en-US">
                          <a:solidFill>
                            <a:schemeClr val="accent5"/>
                          </a:solidFill>
                        </a:rPr>
                        <a:t>71117</a:t>
                      </a:r>
                      <a:endParaRPr lang="en-US">
                        <a:solidFill>
                          <a:schemeClr val="accent5"/>
                        </a:solidFill>
                        <a:latin typeface="Segoe UI"/>
                        <a:cs typeface="Segoe UI"/>
                      </a:endParaRPr>
                    </a:p>
                  </a:txBody>
                  <a:tcPr/>
                </a:tc>
                <a:tc>
                  <a:txBody>
                    <a:bodyPr/>
                    <a:lstStyle/>
                    <a:p>
                      <a:r>
                        <a:rPr lang="en-US">
                          <a:solidFill>
                            <a:schemeClr val="accent5"/>
                          </a:solidFill>
                        </a:rPr>
                        <a:t>Modifies methodology for determining whether provider taxes are redistributive</a:t>
                      </a:r>
                      <a:endParaRPr lang="en-US">
                        <a:solidFill>
                          <a:schemeClr val="accent5"/>
                        </a:solidFill>
                        <a:latin typeface="Segoe UI"/>
                        <a:cs typeface="Segoe UI"/>
                      </a:endParaRPr>
                    </a:p>
                  </a:txBody>
                  <a:tcPr/>
                </a:tc>
                <a:extLst>
                  <a:ext uri="{0D108BD9-81ED-4DB2-BD59-A6C34878D82A}">
                    <a16:rowId xmlns:a16="http://schemas.microsoft.com/office/drawing/2014/main" val="2575008691"/>
                  </a:ext>
                </a:extLst>
              </a:tr>
            </a:tbl>
          </a:graphicData>
        </a:graphic>
      </p:graphicFrame>
    </p:spTree>
    <p:extLst>
      <p:ext uri="{BB962C8B-B14F-4D97-AF65-F5344CB8AC3E}">
        <p14:creationId xmlns:p14="http://schemas.microsoft.com/office/powerpoint/2010/main" val="36977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5EC1C11-C061-E337-9541-17D1837F6986}"/>
              </a:ext>
            </a:extLst>
          </p:cNvPr>
          <p:cNvSpPr>
            <a:spLocks noGrp="1"/>
          </p:cNvSpPr>
          <p:nvPr>
            <p:ph type="ctrTitle"/>
          </p:nvPr>
        </p:nvSpPr>
        <p:spPr/>
        <p:txBody>
          <a:bodyPr/>
          <a:lstStyle/>
          <a:p>
            <a:r>
              <a:rPr lang="en-US"/>
              <a:t>OBBBA Sections with Impacts on ND Medicaid</a:t>
            </a:r>
          </a:p>
        </p:txBody>
      </p:sp>
    </p:spTree>
    <p:extLst>
      <p:ext uri="{BB962C8B-B14F-4D97-AF65-F5344CB8AC3E}">
        <p14:creationId xmlns:p14="http://schemas.microsoft.com/office/powerpoint/2010/main" val="203366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9CC7D-5C18-2BE3-A881-19A3B869E0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A6DEC6-13D0-9BEE-2C82-2D4E7F108CC5}"/>
              </a:ext>
            </a:extLst>
          </p:cNvPr>
          <p:cNvSpPr>
            <a:spLocks noGrp="1"/>
          </p:cNvSpPr>
          <p:nvPr>
            <p:ph idx="1"/>
          </p:nvPr>
        </p:nvSpPr>
        <p:spPr>
          <a:xfrm>
            <a:off x="300647" y="1866116"/>
            <a:ext cx="5090338" cy="3765551"/>
          </a:xfrm>
        </p:spPr>
        <p:txBody>
          <a:bodyPr>
            <a:normAutofit/>
          </a:bodyPr>
          <a:lstStyle/>
          <a:p>
            <a:pPr marL="0" indent="0">
              <a:lnSpc>
                <a:spcPct val="100000"/>
              </a:lnSpc>
              <a:spcBef>
                <a:spcPts val="300"/>
              </a:spcBef>
              <a:spcAft>
                <a:spcPts val="300"/>
              </a:spcAft>
              <a:buNone/>
            </a:pPr>
            <a:r>
              <a:rPr lang="en-US" b="1">
                <a:solidFill>
                  <a:schemeClr val="accent6">
                    <a:lumMod val="10000"/>
                  </a:schemeClr>
                </a:solidFill>
                <a:latin typeface="Segoe UI" panose="020B0502040204020203" pitchFamily="34" charset="0"/>
                <a:cs typeface="Segoe UI" panose="020B0502040204020203" pitchFamily="34" charset="0"/>
              </a:rPr>
              <a:t>Develop additional processes to obtain address information from enrollees</a:t>
            </a:r>
          </a:p>
          <a:p>
            <a:pPr marL="0" indent="0">
              <a:lnSpc>
                <a:spcPct val="120000"/>
              </a:lnSpc>
              <a:spcBef>
                <a:spcPts val="300"/>
              </a:spcBef>
              <a:spcAft>
                <a:spcPts val="300"/>
              </a:spcAft>
              <a:buNone/>
            </a:pPr>
            <a:endParaRPr lang="en-US" sz="2400" b="1" i="1">
              <a:solidFill>
                <a:schemeClr val="accent6">
                  <a:lumMod val="10000"/>
                </a:schemeClr>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D0C305F3-5C67-597D-381F-0BF110A87080}"/>
              </a:ext>
            </a:extLst>
          </p:cNvPr>
          <p:cNvSpPr>
            <a:spLocks noGrp="1"/>
          </p:cNvSpPr>
          <p:nvPr>
            <p:ph type="title"/>
          </p:nvPr>
        </p:nvSpPr>
        <p:spPr/>
        <p:txBody>
          <a:bodyPr>
            <a:normAutofit fontScale="90000"/>
          </a:bodyPr>
          <a:lstStyle/>
          <a:p>
            <a:r>
              <a:rPr lang="en-US" b="1">
                <a:latin typeface="Segoe UI" panose="020B0502040204020203" pitchFamily="34" charset="0"/>
                <a:cs typeface="Segoe UI" panose="020B0502040204020203" pitchFamily="34" charset="0"/>
              </a:rPr>
              <a:t>Section 71103: Reduce Duplicate Enrollment</a:t>
            </a:r>
          </a:p>
        </p:txBody>
      </p:sp>
      <p:sp>
        <p:nvSpPr>
          <p:cNvPr id="7" name="Content Placeholder 4">
            <a:extLst>
              <a:ext uri="{FF2B5EF4-FFF2-40B4-BE49-F238E27FC236}">
                <a16:creationId xmlns:a16="http://schemas.microsoft.com/office/drawing/2014/main" id="{0AA31D4D-5B49-5010-F64F-1BF2731D32FC}"/>
              </a:ext>
            </a:extLst>
          </p:cNvPr>
          <p:cNvSpPr txBox="1">
            <a:spLocks/>
          </p:cNvSpPr>
          <p:nvPr/>
        </p:nvSpPr>
        <p:spPr>
          <a:xfrm>
            <a:off x="6003056" y="1866116"/>
            <a:ext cx="6042422" cy="3765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en-US" b="1">
                <a:solidFill>
                  <a:schemeClr val="accent6">
                    <a:lumMod val="10000"/>
                  </a:schemeClr>
                </a:solidFill>
                <a:latin typeface="Segoe UI"/>
                <a:cs typeface="Segoe UI"/>
              </a:rPr>
              <a:t>CMS must develop system to identify duplicate enrollment and notify states </a:t>
            </a:r>
          </a:p>
          <a:p>
            <a:pPr>
              <a:lnSpc>
                <a:spcPct val="120000"/>
              </a:lnSpc>
              <a:spcBef>
                <a:spcPts val="300"/>
              </a:spcBef>
              <a:spcAft>
                <a:spcPts val="300"/>
              </a:spcAft>
            </a:pPr>
            <a:r>
              <a:rPr lang="en-US">
                <a:solidFill>
                  <a:schemeClr val="accent6">
                    <a:lumMod val="10000"/>
                  </a:schemeClr>
                </a:solidFill>
                <a:latin typeface="Segoe UI"/>
                <a:cs typeface="Segoe UI"/>
              </a:rPr>
              <a:t>States required to verify residency of member and disenroll if unable to verify </a:t>
            </a:r>
            <a:endParaRPr lang="en-US" i="1">
              <a:solidFill>
                <a:schemeClr val="accent3"/>
              </a:solidFill>
              <a:latin typeface="Segoe UI" panose="020B0502040204020203" pitchFamily="34" charset="0"/>
              <a:cs typeface="Segoe UI" panose="020B0502040204020203" pitchFamily="34" charset="0"/>
            </a:endParaRPr>
          </a:p>
          <a:p>
            <a:pPr marL="0" indent="0">
              <a:lnSpc>
                <a:spcPct val="120000"/>
              </a:lnSpc>
              <a:spcBef>
                <a:spcPts val="300"/>
              </a:spcBef>
              <a:spcAft>
                <a:spcPts val="300"/>
              </a:spcAft>
              <a:buNone/>
            </a:pPr>
            <a:endParaRPr lang="en-US" i="1">
              <a:solidFill>
                <a:schemeClr val="accent3"/>
              </a:solidFill>
              <a:latin typeface="Segoe UI" panose="020B0502040204020203" pitchFamily="34" charset="0"/>
              <a:cs typeface="Segoe UI" panose="020B0502040204020203" pitchFamily="34" charset="0"/>
            </a:endParaRPr>
          </a:p>
        </p:txBody>
      </p:sp>
      <p:pic>
        <p:nvPicPr>
          <p:cNvPr id="11" name="Graphic 10" descr="Daily calendar with solid fill">
            <a:extLst>
              <a:ext uri="{FF2B5EF4-FFF2-40B4-BE49-F238E27FC236}">
                <a16:creationId xmlns:a16="http://schemas.microsoft.com/office/drawing/2014/main" id="{890340E3-9312-B617-2DC8-D62176C81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69" y="5185039"/>
            <a:ext cx="914399" cy="914400"/>
          </a:xfrm>
          <a:prstGeom prst="rect">
            <a:avLst/>
          </a:prstGeom>
        </p:spPr>
      </p:pic>
      <p:grpSp>
        <p:nvGrpSpPr>
          <p:cNvPr id="14" name="Group 13">
            <a:extLst>
              <a:ext uri="{FF2B5EF4-FFF2-40B4-BE49-F238E27FC236}">
                <a16:creationId xmlns:a16="http://schemas.microsoft.com/office/drawing/2014/main" id="{15461EB8-EFF3-81E3-1430-C3DA5B42296D}"/>
              </a:ext>
            </a:extLst>
          </p:cNvPr>
          <p:cNvGrpSpPr/>
          <p:nvPr/>
        </p:nvGrpSpPr>
        <p:grpSpPr>
          <a:xfrm>
            <a:off x="0" y="5051477"/>
            <a:ext cx="10787865" cy="914400"/>
            <a:chOff x="0" y="5185039"/>
            <a:chExt cx="11891353" cy="914400"/>
          </a:xfrm>
        </p:grpSpPr>
        <p:grpSp>
          <p:nvGrpSpPr>
            <p:cNvPr id="13" name="Group 12">
              <a:extLst>
                <a:ext uri="{FF2B5EF4-FFF2-40B4-BE49-F238E27FC236}">
                  <a16:creationId xmlns:a16="http://schemas.microsoft.com/office/drawing/2014/main" id="{FDA17041-AF61-99D6-BE6D-B28C30BCCBB2}"/>
                </a:ext>
              </a:extLst>
            </p:cNvPr>
            <p:cNvGrpSpPr/>
            <p:nvPr/>
          </p:nvGrpSpPr>
          <p:grpSpPr>
            <a:xfrm>
              <a:off x="0" y="5268442"/>
              <a:ext cx="11891353" cy="830997"/>
              <a:chOff x="0" y="5268442"/>
              <a:chExt cx="11891353" cy="830997"/>
            </a:xfrm>
          </p:grpSpPr>
          <p:sp>
            <p:nvSpPr>
              <p:cNvPr id="9" name="TextBox 8">
                <a:extLst>
                  <a:ext uri="{FF2B5EF4-FFF2-40B4-BE49-F238E27FC236}">
                    <a16:creationId xmlns:a16="http://schemas.microsoft.com/office/drawing/2014/main" id="{D022C712-38AD-8797-E776-CA2E93DA7673}"/>
                  </a:ext>
                </a:extLst>
              </p:cNvPr>
              <p:cNvSpPr txBox="1"/>
              <p:nvPr/>
            </p:nvSpPr>
            <p:spPr>
              <a:xfrm>
                <a:off x="0" y="5268442"/>
                <a:ext cx="11891353"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January 1, 2027</a:t>
                </a:r>
              </a:p>
            </p:txBody>
          </p:sp>
          <p:sp>
            <p:nvSpPr>
              <p:cNvPr id="4" name="TextBox 3">
                <a:extLst>
                  <a:ext uri="{FF2B5EF4-FFF2-40B4-BE49-F238E27FC236}">
                    <a16:creationId xmlns:a16="http://schemas.microsoft.com/office/drawing/2014/main" id="{89EE2E01-CAEA-7F9C-1567-B4A7A3BF52F4}"/>
                  </a:ext>
                </a:extLst>
              </p:cNvPr>
              <p:cNvSpPr txBox="1"/>
              <p:nvPr/>
            </p:nvSpPr>
            <p:spPr>
              <a:xfrm>
                <a:off x="7011128" y="5268442"/>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October 1, 2029</a:t>
                </a:r>
              </a:p>
            </p:txBody>
          </p:sp>
        </p:grpSp>
        <p:pic>
          <p:nvPicPr>
            <p:cNvPr id="12" name="Graphic 11" descr="Daily calendar with solid fill">
              <a:extLst>
                <a:ext uri="{FF2B5EF4-FFF2-40B4-BE49-F238E27FC236}">
                  <a16:creationId xmlns:a16="http://schemas.microsoft.com/office/drawing/2014/main" id="{15DAEEE1-F22F-5043-C793-6E2F679F58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564" y="5185039"/>
              <a:ext cx="914399" cy="914400"/>
            </a:xfrm>
            <a:prstGeom prst="rect">
              <a:avLst/>
            </a:prstGeom>
          </p:spPr>
        </p:pic>
      </p:grpSp>
      <p:pic>
        <p:nvPicPr>
          <p:cNvPr id="15" name="Graphic 14" descr="Daily calendar with solid fill">
            <a:extLst>
              <a:ext uri="{FF2B5EF4-FFF2-40B4-BE49-F238E27FC236}">
                <a16:creationId xmlns:a16="http://schemas.microsoft.com/office/drawing/2014/main" id="{BC471C5C-AC5B-2ACC-0B3D-D100ADE1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3308" y="5051477"/>
            <a:ext cx="914399" cy="914400"/>
          </a:xfrm>
          <a:prstGeom prst="rect">
            <a:avLst/>
          </a:prstGeom>
        </p:spPr>
      </p:pic>
      <p:sp>
        <p:nvSpPr>
          <p:cNvPr id="16" name="TextBox 15">
            <a:extLst>
              <a:ext uri="{FF2B5EF4-FFF2-40B4-BE49-F238E27FC236}">
                <a16:creationId xmlns:a16="http://schemas.microsoft.com/office/drawing/2014/main" id="{4268EF58-A218-9966-A98B-2EBCF8CE8C0F}"/>
              </a:ext>
            </a:extLst>
          </p:cNvPr>
          <p:cNvSpPr txBox="1"/>
          <p:nvPr/>
        </p:nvSpPr>
        <p:spPr>
          <a:xfrm>
            <a:off x="0" y="3863305"/>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Systems Modification</a:t>
            </a:r>
          </a:p>
        </p:txBody>
      </p:sp>
      <p:pic>
        <p:nvPicPr>
          <p:cNvPr id="18" name="Graphic 17" descr="Monitor with solid fill">
            <a:extLst>
              <a:ext uri="{FF2B5EF4-FFF2-40B4-BE49-F238E27FC236}">
                <a16:creationId xmlns:a16="http://schemas.microsoft.com/office/drawing/2014/main" id="{269956D4-3D8E-74DA-C7DB-733CC40F59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934" y="3821429"/>
            <a:ext cx="914400" cy="914400"/>
          </a:xfrm>
          <a:prstGeom prst="rect">
            <a:avLst/>
          </a:prstGeom>
        </p:spPr>
      </p:pic>
    </p:spTree>
    <p:extLst>
      <p:ext uri="{BB962C8B-B14F-4D97-AF65-F5344CB8AC3E}">
        <p14:creationId xmlns:p14="http://schemas.microsoft.com/office/powerpoint/2010/main" val="396016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A9039-3B2B-5C4F-2800-166A43082C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151A55-DF15-C64D-BB43-047AAE6272DD}"/>
              </a:ext>
            </a:extLst>
          </p:cNvPr>
          <p:cNvSpPr>
            <a:spLocks noGrp="1"/>
          </p:cNvSpPr>
          <p:nvPr>
            <p:ph idx="1"/>
          </p:nvPr>
        </p:nvSpPr>
        <p:spPr>
          <a:xfrm>
            <a:off x="5889668" y="518738"/>
            <a:ext cx="5647412" cy="6180013"/>
          </a:xfrm>
        </p:spPr>
        <p:txBody>
          <a:bodyPr vert="horz" lIns="91440" tIns="45720" rIns="91440" bIns="45720" rtlCol="0" anchor="t">
            <a:normAutofit/>
          </a:bodyPr>
          <a:lstStyle/>
          <a:p>
            <a:pPr marL="0" indent="0">
              <a:lnSpc>
                <a:spcPct val="100000"/>
              </a:lnSpc>
              <a:spcBef>
                <a:spcPts val="300"/>
              </a:spcBef>
              <a:spcAft>
                <a:spcPts val="300"/>
              </a:spcAft>
              <a:buNone/>
            </a:pPr>
            <a:r>
              <a:rPr lang="en-US" b="1">
                <a:solidFill>
                  <a:srgbClr val="000000"/>
                </a:solidFill>
                <a:latin typeface="Segoe UI"/>
                <a:cs typeface="Segoe UI"/>
              </a:rPr>
              <a:t>Removes good faith waiver for payment reductions related to error rates in HHS and state audits</a:t>
            </a:r>
          </a:p>
          <a:p>
            <a:pPr>
              <a:lnSpc>
                <a:spcPct val="120000"/>
              </a:lnSpc>
              <a:spcBef>
                <a:spcPts val="300"/>
              </a:spcBef>
              <a:spcAft>
                <a:spcPts val="300"/>
              </a:spcAft>
            </a:pPr>
            <a:r>
              <a:rPr lang="en-US" sz="2000">
                <a:solidFill>
                  <a:srgbClr val="000000"/>
                </a:solidFill>
                <a:latin typeface="Segoe UI"/>
                <a:cs typeface="Segoe UI"/>
              </a:rPr>
              <a:t>Reduces CMS' ability to waive reduction of payment in situations in which a state has an improper payment finding with more than a 3% error rate.</a:t>
            </a:r>
          </a:p>
        </p:txBody>
      </p:sp>
      <p:sp>
        <p:nvSpPr>
          <p:cNvPr id="3" name="Title 2">
            <a:extLst>
              <a:ext uri="{FF2B5EF4-FFF2-40B4-BE49-F238E27FC236}">
                <a16:creationId xmlns:a16="http://schemas.microsoft.com/office/drawing/2014/main" id="{7F9DFFC8-D6B7-A8A7-4B73-CE8BC6DF2072}"/>
              </a:ext>
            </a:extLst>
          </p:cNvPr>
          <p:cNvSpPr>
            <a:spLocks noGrp="1"/>
          </p:cNvSpPr>
          <p:nvPr>
            <p:ph type="title"/>
          </p:nvPr>
        </p:nvSpPr>
        <p:spPr>
          <a:xfrm>
            <a:off x="451720" y="1957245"/>
            <a:ext cx="4386980" cy="1678362"/>
          </a:xfrm>
        </p:spPr>
        <p:txBody>
          <a:bodyPr>
            <a:normAutofit fontScale="90000"/>
          </a:bodyPr>
          <a:lstStyle/>
          <a:p>
            <a:r>
              <a:rPr lang="en-US" b="1">
                <a:latin typeface="Segoe UI" panose="020B0502040204020203" pitchFamily="34" charset="0"/>
                <a:cs typeface="Segoe UI" panose="020B0502040204020203" pitchFamily="34" charset="0"/>
              </a:rPr>
              <a:t>Section 71106: </a:t>
            </a:r>
            <a:r>
              <a:rPr lang="en-US"/>
              <a:t>Good Faith Waiver Removal</a:t>
            </a:r>
            <a:endParaRPr lang="en-US" b="1">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F8C40FD0-B47C-2EB7-9A8E-5582AA5331ED}"/>
              </a:ext>
            </a:extLst>
          </p:cNvPr>
          <p:cNvGrpSpPr/>
          <p:nvPr/>
        </p:nvGrpSpPr>
        <p:grpSpPr>
          <a:xfrm>
            <a:off x="7301501" y="3850004"/>
            <a:ext cx="4880225" cy="914400"/>
            <a:chOff x="0" y="5290586"/>
            <a:chExt cx="4880225" cy="914400"/>
          </a:xfrm>
        </p:grpSpPr>
        <p:sp>
          <p:nvSpPr>
            <p:cNvPr id="5" name="TextBox 4">
              <a:extLst>
                <a:ext uri="{FF2B5EF4-FFF2-40B4-BE49-F238E27FC236}">
                  <a16:creationId xmlns:a16="http://schemas.microsoft.com/office/drawing/2014/main" id="{CA208BB5-642E-3DB7-3F29-2A3619F911E3}"/>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October 1, 2029</a:t>
              </a:r>
            </a:p>
          </p:txBody>
        </p:sp>
        <p:pic>
          <p:nvPicPr>
            <p:cNvPr id="6" name="Graphic 5" descr="Daily calendar with solid fill">
              <a:extLst>
                <a:ext uri="{FF2B5EF4-FFF2-40B4-BE49-F238E27FC236}">
                  <a16:creationId xmlns:a16="http://schemas.microsoft.com/office/drawing/2014/main" id="{0761FAF8-C10F-9811-C48D-5C0082DA3C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399" cy="914400"/>
            </a:xfrm>
            <a:prstGeom prst="rect">
              <a:avLst/>
            </a:prstGeom>
          </p:spPr>
        </p:pic>
      </p:grpSp>
      <p:sp>
        <p:nvSpPr>
          <p:cNvPr id="8" name="TextBox 7">
            <a:extLst>
              <a:ext uri="{FF2B5EF4-FFF2-40B4-BE49-F238E27FC236}">
                <a16:creationId xmlns:a16="http://schemas.microsoft.com/office/drawing/2014/main" id="{51BFEFE4-35C7-2719-58EC-8CB01F79E36D}"/>
              </a:ext>
            </a:extLst>
          </p:cNvPr>
          <p:cNvSpPr txBox="1"/>
          <p:nvPr/>
        </p:nvSpPr>
        <p:spPr>
          <a:xfrm>
            <a:off x="6544588" y="5056828"/>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Dependent on Future Audits</a:t>
            </a:r>
          </a:p>
        </p:txBody>
      </p:sp>
      <p:pic>
        <p:nvPicPr>
          <p:cNvPr id="10" name="Content Placeholder 9" descr="Magnifying glass with solid fill">
            <a:extLst>
              <a:ext uri="{FF2B5EF4-FFF2-40B4-BE49-F238E27FC236}">
                <a16:creationId xmlns:a16="http://schemas.microsoft.com/office/drawing/2014/main" id="{8B677B42-2D4A-9D2D-20DF-2A6E7F2082C1}"/>
              </a:ext>
            </a:extLst>
          </p:cNvPr>
          <p:cNvPicPr>
            <a:picLocks noGrp="1" noChangeAspect="1"/>
          </p:cNvPicPr>
          <p:nvPr>
            <p:ph idx="10"/>
          </p:nvPr>
        </p:nvPicPr>
        <p:blipFill>
          <a:blip r:embed="rId5">
            <a:extLst>
              <a:ext uri="{96DAC541-7B7A-43D3-8B79-37D633B846F1}">
                <asvg:svgBlip xmlns:asvg="http://schemas.microsoft.com/office/drawing/2016/SVG/main" r:embed="rId6"/>
              </a:ext>
            </a:extLst>
          </a:blip>
          <a:stretch>
            <a:fillRect/>
          </a:stretch>
        </p:blipFill>
        <p:spPr>
          <a:xfrm>
            <a:off x="6616531" y="5024795"/>
            <a:ext cx="914400" cy="914400"/>
          </a:xfrm>
        </p:spPr>
      </p:pic>
    </p:spTree>
    <p:extLst>
      <p:ext uri="{BB962C8B-B14F-4D97-AF65-F5344CB8AC3E}">
        <p14:creationId xmlns:p14="http://schemas.microsoft.com/office/powerpoint/2010/main" val="2359662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CE3463DC-9259-64BB-0214-713E293E3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76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E5D99-3990-4294-BFA8-ACD05AEBC7DD}"/>
              </a:ext>
            </a:extLst>
          </p:cNvPr>
          <p:cNvSpPr>
            <a:spLocks noGrp="1"/>
          </p:cNvSpPr>
          <p:nvPr>
            <p:ph idx="1"/>
          </p:nvPr>
        </p:nvSpPr>
        <p:spPr/>
        <p:txBody>
          <a:bodyPr>
            <a:normAutofit/>
          </a:bodyPr>
          <a:lstStyle/>
          <a:p>
            <a:pPr marL="0" indent="0">
              <a:lnSpc>
                <a:spcPct val="100000"/>
              </a:lnSpc>
              <a:spcBef>
                <a:spcPts val="300"/>
              </a:spcBef>
              <a:spcAft>
                <a:spcPts val="300"/>
              </a:spcAft>
              <a:buNone/>
            </a:pPr>
            <a:r>
              <a:rPr lang="en-US" b="1">
                <a:solidFill>
                  <a:schemeClr val="accent6">
                    <a:lumMod val="10000"/>
                  </a:schemeClr>
                </a:solidFill>
                <a:latin typeface="Segoe UI" panose="020B0502040204020203" pitchFamily="34" charset="0"/>
                <a:cs typeface="Segoe UI" panose="020B0502040204020203" pitchFamily="34" charset="0"/>
              </a:rPr>
              <a:t>Increases frequency of eligibility redeterminations from annually to every six months</a:t>
            </a:r>
          </a:p>
          <a:p>
            <a:pPr>
              <a:lnSpc>
                <a:spcPct val="12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Impacts Expansion members only</a:t>
            </a:r>
          </a:p>
          <a:p>
            <a:pPr>
              <a:lnSpc>
                <a:spcPct val="12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Tribal members excluded</a:t>
            </a:r>
          </a:p>
          <a:p>
            <a:endParaRPr lang="en-US"/>
          </a:p>
        </p:txBody>
      </p:sp>
      <p:sp>
        <p:nvSpPr>
          <p:cNvPr id="3" name="Title 2">
            <a:extLst>
              <a:ext uri="{FF2B5EF4-FFF2-40B4-BE49-F238E27FC236}">
                <a16:creationId xmlns:a16="http://schemas.microsoft.com/office/drawing/2014/main" id="{9436D271-BA1C-4CFD-B9C9-6900A21F9498}"/>
              </a:ext>
            </a:extLst>
          </p:cNvPr>
          <p:cNvSpPr>
            <a:spLocks noGrp="1"/>
          </p:cNvSpPr>
          <p:nvPr>
            <p:ph type="title"/>
          </p:nvPr>
        </p:nvSpPr>
        <p:spPr>
          <a:xfrm>
            <a:off x="378772" y="1895581"/>
            <a:ext cx="4532875" cy="1678362"/>
          </a:xfrm>
        </p:spPr>
        <p:txBody>
          <a:bodyPr>
            <a:normAutofit fontScale="90000"/>
          </a:bodyPr>
          <a:lstStyle/>
          <a:p>
            <a:r>
              <a:rPr lang="en-US" b="1">
                <a:latin typeface="Segoe UI" panose="020B0502040204020203" pitchFamily="34" charset="0"/>
                <a:cs typeface="Segoe UI" panose="020B0502040204020203" pitchFamily="34" charset="0"/>
              </a:rPr>
              <a:t>Section 71107: Eligibility Redeterminations</a:t>
            </a:r>
          </a:p>
        </p:txBody>
      </p:sp>
      <p:grpSp>
        <p:nvGrpSpPr>
          <p:cNvPr id="4" name="Group 3">
            <a:extLst>
              <a:ext uri="{FF2B5EF4-FFF2-40B4-BE49-F238E27FC236}">
                <a16:creationId xmlns:a16="http://schemas.microsoft.com/office/drawing/2014/main" id="{7B6323D9-DA11-148F-CC4E-F7351501364D}"/>
              </a:ext>
            </a:extLst>
          </p:cNvPr>
          <p:cNvGrpSpPr/>
          <p:nvPr/>
        </p:nvGrpSpPr>
        <p:grpSpPr>
          <a:xfrm>
            <a:off x="7311775" y="3894807"/>
            <a:ext cx="4880225" cy="914400"/>
            <a:chOff x="0" y="5290586"/>
            <a:chExt cx="4880225" cy="914400"/>
          </a:xfrm>
        </p:grpSpPr>
        <p:sp>
          <p:nvSpPr>
            <p:cNvPr id="5" name="TextBox 4">
              <a:extLst>
                <a:ext uri="{FF2B5EF4-FFF2-40B4-BE49-F238E27FC236}">
                  <a16:creationId xmlns:a16="http://schemas.microsoft.com/office/drawing/2014/main" id="{38831AE3-8A37-2DB0-6EC0-6767939CD889}"/>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October 1, 2027</a:t>
              </a:r>
            </a:p>
          </p:txBody>
        </p:sp>
        <p:pic>
          <p:nvPicPr>
            <p:cNvPr id="6" name="Graphic 5" descr="Daily calendar with solid fill">
              <a:extLst>
                <a:ext uri="{FF2B5EF4-FFF2-40B4-BE49-F238E27FC236}">
                  <a16:creationId xmlns:a16="http://schemas.microsoft.com/office/drawing/2014/main" id="{D8DECBC8-CD0A-E176-15F9-D0065D7BA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400" cy="914400"/>
            </a:xfrm>
            <a:prstGeom prst="rect">
              <a:avLst/>
            </a:prstGeom>
          </p:spPr>
        </p:pic>
      </p:grpSp>
      <p:sp>
        <p:nvSpPr>
          <p:cNvPr id="10" name="TextBox 9">
            <a:extLst>
              <a:ext uri="{FF2B5EF4-FFF2-40B4-BE49-F238E27FC236}">
                <a16:creationId xmlns:a16="http://schemas.microsoft.com/office/drawing/2014/main" id="{B239674D-56B8-2FA0-6A7F-9D992B727502}"/>
              </a:ext>
            </a:extLst>
          </p:cNvPr>
          <p:cNvSpPr txBox="1"/>
          <p:nvPr/>
        </p:nvSpPr>
        <p:spPr>
          <a:xfrm>
            <a:off x="6544588" y="5056828"/>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20% of Medicaid Members</a:t>
            </a:r>
          </a:p>
        </p:txBody>
      </p:sp>
      <p:pic>
        <p:nvPicPr>
          <p:cNvPr id="13" name="Content Placeholder 12" descr="Group with solid fill">
            <a:extLst>
              <a:ext uri="{FF2B5EF4-FFF2-40B4-BE49-F238E27FC236}">
                <a16:creationId xmlns:a16="http://schemas.microsoft.com/office/drawing/2014/main" id="{0E6AEC32-1C69-8C30-58B5-2D5F90239D70}"/>
              </a:ext>
            </a:extLst>
          </p:cNvPr>
          <p:cNvPicPr>
            <a:picLocks noGrp="1" noChangeAspect="1"/>
          </p:cNvPicPr>
          <p:nvPr>
            <p:ph idx="10"/>
          </p:nvPr>
        </p:nvPicPr>
        <p:blipFill>
          <a:blip r:embed="rId5">
            <a:extLst>
              <a:ext uri="{96DAC541-7B7A-43D3-8B79-37D633B846F1}">
                <asvg:svgBlip xmlns:asvg="http://schemas.microsoft.com/office/drawing/2016/SVG/main" r:embed="rId6"/>
              </a:ext>
            </a:extLst>
          </a:blip>
          <a:stretch>
            <a:fillRect/>
          </a:stretch>
        </p:blipFill>
        <p:spPr>
          <a:xfrm>
            <a:off x="6588260" y="5015126"/>
            <a:ext cx="914400" cy="914400"/>
          </a:xfrm>
        </p:spPr>
      </p:pic>
    </p:spTree>
    <p:extLst>
      <p:ext uri="{BB962C8B-B14F-4D97-AF65-F5344CB8AC3E}">
        <p14:creationId xmlns:p14="http://schemas.microsoft.com/office/powerpoint/2010/main" val="1358449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62B68-6581-92FE-469E-A74B39F961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865244-A0C8-55A2-8728-5ACFFA9EF444}"/>
              </a:ext>
            </a:extLst>
          </p:cNvPr>
          <p:cNvSpPr>
            <a:spLocks noGrp="1"/>
          </p:cNvSpPr>
          <p:nvPr>
            <p:ph idx="1"/>
          </p:nvPr>
        </p:nvSpPr>
        <p:spPr>
          <a:xfrm>
            <a:off x="5889668" y="518739"/>
            <a:ext cx="5647412" cy="4401978"/>
          </a:xfrm>
        </p:spPr>
        <p:txBody>
          <a:bodyPr vert="horz" lIns="91440" tIns="45720" rIns="91440" bIns="45720" rtlCol="0" anchor="t">
            <a:normAutofit fontScale="77500" lnSpcReduction="20000"/>
          </a:bodyPr>
          <a:lstStyle/>
          <a:p>
            <a:pPr marL="0" indent="0">
              <a:lnSpc>
                <a:spcPct val="120000"/>
              </a:lnSpc>
              <a:spcBef>
                <a:spcPts val="300"/>
              </a:spcBef>
              <a:spcAft>
                <a:spcPts val="300"/>
              </a:spcAft>
              <a:buNone/>
            </a:pPr>
            <a:r>
              <a:rPr lang="en-US" sz="3000" b="1" dirty="0">
                <a:solidFill>
                  <a:schemeClr val="accent6">
                    <a:lumMod val="10000"/>
                  </a:schemeClr>
                </a:solidFill>
                <a:latin typeface="Segoe UI"/>
                <a:cs typeface="Segoe UI"/>
              </a:rPr>
              <a:t>Change definition of “qualified alien” to include only lawful permanent residents, certain Cuban and Haitian immigrants, and Compact of Free </a:t>
            </a:r>
            <a:r>
              <a:rPr lang="en-US" sz="3000" b="1">
                <a:solidFill>
                  <a:schemeClr val="accent6">
                    <a:lumMod val="10000"/>
                  </a:schemeClr>
                </a:solidFill>
                <a:latin typeface="Segoe UI"/>
                <a:cs typeface="Segoe UI"/>
              </a:rPr>
              <a:t>Association (COFA) migrants.</a:t>
            </a:r>
          </a:p>
          <a:p>
            <a:pPr>
              <a:lnSpc>
                <a:spcPct val="120000"/>
              </a:lnSpc>
              <a:spcBef>
                <a:spcPts val="300"/>
              </a:spcBef>
              <a:spcAft>
                <a:spcPts val="300"/>
              </a:spcAft>
            </a:pPr>
            <a:r>
              <a:rPr lang="en-US" dirty="0">
                <a:solidFill>
                  <a:schemeClr val="accent6">
                    <a:lumMod val="10000"/>
                  </a:schemeClr>
                </a:solidFill>
                <a:latin typeface="Segoe UI"/>
                <a:cs typeface="Segoe UI"/>
              </a:rPr>
              <a:t>Refugees, asylees, and certain other non-citizens would no longer be considered </a:t>
            </a:r>
            <a:r>
              <a:rPr lang="en-US">
                <a:solidFill>
                  <a:schemeClr val="accent6">
                    <a:lumMod val="10000"/>
                  </a:schemeClr>
                </a:solidFill>
                <a:latin typeface="Segoe UI"/>
                <a:cs typeface="Segoe UI"/>
              </a:rPr>
              <a:t>qualified aliens for purposes of Medicaid.</a:t>
            </a:r>
            <a:endParaRPr lang="en-US">
              <a:solidFill>
                <a:schemeClr val="accent6">
                  <a:lumMod val="10000"/>
                </a:schemeClr>
              </a:solidFill>
              <a:latin typeface="Segoe UI" panose="020B0502040204020203" pitchFamily="34" charset="0"/>
              <a:cs typeface="Segoe UI" panose="020B0502040204020203" pitchFamily="34" charset="0"/>
            </a:endParaRPr>
          </a:p>
          <a:p>
            <a:pPr>
              <a:lnSpc>
                <a:spcPct val="120000"/>
              </a:lnSpc>
              <a:spcBef>
                <a:spcPts val="300"/>
              </a:spcBef>
              <a:spcAft>
                <a:spcPts val="300"/>
              </a:spcAft>
            </a:pPr>
            <a:r>
              <a:rPr lang="en-US">
                <a:solidFill>
                  <a:schemeClr val="accent6">
                    <a:lumMod val="10000"/>
                  </a:schemeClr>
                </a:solidFill>
                <a:latin typeface="Segoe UI"/>
                <a:cs typeface="Segoe UI"/>
              </a:rPr>
              <a:t>Refugees may be eligible to become Legal Permanent Residents after 1 year.</a:t>
            </a:r>
          </a:p>
          <a:p>
            <a:endParaRPr lang="en-US"/>
          </a:p>
        </p:txBody>
      </p:sp>
      <p:sp>
        <p:nvSpPr>
          <p:cNvPr id="3" name="Title 2">
            <a:extLst>
              <a:ext uri="{FF2B5EF4-FFF2-40B4-BE49-F238E27FC236}">
                <a16:creationId xmlns:a16="http://schemas.microsoft.com/office/drawing/2014/main" id="{9D5A4F0E-962F-C874-E021-E9A168873200}"/>
              </a:ext>
            </a:extLst>
          </p:cNvPr>
          <p:cNvSpPr>
            <a:spLocks noGrp="1"/>
          </p:cNvSpPr>
          <p:nvPr>
            <p:ph type="title"/>
          </p:nvPr>
        </p:nvSpPr>
        <p:spPr>
          <a:xfrm>
            <a:off x="388110" y="1880547"/>
            <a:ext cx="4386980" cy="1678362"/>
          </a:xfrm>
        </p:spPr>
        <p:txBody>
          <a:bodyPr>
            <a:normAutofit fontScale="90000"/>
          </a:bodyPr>
          <a:lstStyle/>
          <a:p>
            <a:r>
              <a:rPr lang="en-US" b="1">
                <a:latin typeface="Segoe UI" panose="020B0502040204020203" pitchFamily="34" charset="0"/>
                <a:cs typeface="Segoe UI" panose="020B0502040204020203" pitchFamily="34" charset="0"/>
              </a:rPr>
              <a:t>Section 71109: Qualified Alien Definition</a:t>
            </a:r>
          </a:p>
        </p:txBody>
      </p:sp>
      <p:grpSp>
        <p:nvGrpSpPr>
          <p:cNvPr id="7" name="Group 6">
            <a:extLst>
              <a:ext uri="{FF2B5EF4-FFF2-40B4-BE49-F238E27FC236}">
                <a16:creationId xmlns:a16="http://schemas.microsoft.com/office/drawing/2014/main" id="{4B7E3103-5A51-332A-1D37-33476DB28780}"/>
              </a:ext>
            </a:extLst>
          </p:cNvPr>
          <p:cNvGrpSpPr/>
          <p:nvPr/>
        </p:nvGrpSpPr>
        <p:grpSpPr>
          <a:xfrm>
            <a:off x="7311775" y="4920717"/>
            <a:ext cx="4880225" cy="914400"/>
            <a:chOff x="0" y="5290586"/>
            <a:chExt cx="4880225" cy="914400"/>
          </a:xfrm>
        </p:grpSpPr>
        <p:sp>
          <p:nvSpPr>
            <p:cNvPr id="4" name="TextBox 3">
              <a:extLst>
                <a:ext uri="{FF2B5EF4-FFF2-40B4-BE49-F238E27FC236}">
                  <a16:creationId xmlns:a16="http://schemas.microsoft.com/office/drawing/2014/main" id="{1B9BBBAA-AE8A-64DA-2618-92A2535280D4}"/>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October 1, 2026</a:t>
              </a:r>
            </a:p>
          </p:txBody>
        </p:sp>
        <p:pic>
          <p:nvPicPr>
            <p:cNvPr id="6" name="Graphic 5" descr="Daily calendar with solid fill">
              <a:extLst>
                <a:ext uri="{FF2B5EF4-FFF2-40B4-BE49-F238E27FC236}">
                  <a16:creationId xmlns:a16="http://schemas.microsoft.com/office/drawing/2014/main" id="{26B9FE83-8C3B-F878-48AC-95E0FD8CA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399" cy="914400"/>
            </a:xfrm>
            <a:prstGeom prst="rect">
              <a:avLst/>
            </a:prstGeom>
          </p:spPr>
        </p:pic>
      </p:grpSp>
    </p:spTree>
    <p:extLst>
      <p:ext uri="{BB962C8B-B14F-4D97-AF65-F5344CB8AC3E}">
        <p14:creationId xmlns:p14="http://schemas.microsoft.com/office/powerpoint/2010/main" val="488998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4377-87DF-AA81-DC80-4EE8D8B460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2296-B061-FFA7-6B81-E5E20EF1091C}"/>
              </a:ext>
            </a:extLst>
          </p:cNvPr>
          <p:cNvSpPr>
            <a:spLocks noGrp="1"/>
          </p:cNvSpPr>
          <p:nvPr>
            <p:ph idx="1"/>
          </p:nvPr>
        </p:nvSpPr>
        <p:spPr/>
        <p:txBody>
          <a:bodyPr vert="horz" lIns="91440" tIns="45720" rIns="91440" bIns="45720" rtlCol="0" anchor="t">
            <a:normAutofit/>
          </a:bodyPr>
          <a:lstStyle/>
          <a:p>
            <a:pPr marL="0" indent="0">
              <a:lnSpc>
                <a:spcPct val="100000"/>
              </a:lnSpc>
              <a:spcBef>
                <a:spcPts val="300"/>
              </a:spcBef>
              <a:spcAft>
                <a:spcPts val="300"/>
              </a:spcAft>
              <a:buNone/>
            </a:pPr>
            <a:r>
              <a:rPr lang="en-US" b="1">
                <a:solidFill>
                  <a:schemeClr val="accent6">
                    <a:lumMod val="10000"/>
                  </a:schemeClr>
                </a:solidFill>
                <a:latin typeface="Segoe UI"/>
                <a:cs typeface="Segoe UI"/>
              </a:rPr>
              <a:t>Decrease retroactive coverage period from 3 months to:</a:t>
            </a:r>
          </a:p>
          <a:p>
            <a:pPr lvl="1">
              <a:lnSpc>
                <a:spcPct val="120000"/>
              </a:lnSpc>
              <a:spcBef>
                <a:spcPts val="300"/>
              </a:spcBef>
              <a:spcAft>
                <a:spcPts val="300"/>
              </a:spcAft>
            </a:pPr>
            <a:r>
              <a:rPr lang="en-US">
                <a:solidFill>
                  <a:schemeClr val="accent6">
                    <a:lumMod val="10000"/>
                  </a:schemeClr>
                </a:solidFill>
                <a:latin typeface="Segoe UI"/>
                <a:cs typeface="Segoe UI"/>
              </a:rPr>
              <a:t>1 month for Expansion members</a:t>
            </a:r>
          </a:p>
          <a:p>
            <a:pPr lvl="1">
              <a:lnSpc>
                <a:spcPct val="120000"/>
              </a:lnSpc>
              <a:spcBef>
                <a:spcPts val="300"/>
              </a:spcBef>
              <a:spcAft>
                <a:spcPts val="300"/>
              </a:spcAft>
            </a:pPr>
            <a:r>
              <a:rPr lang="en-US">
                <a:solidFill>
                  <a:schemeClr val="accent6">
                    <a:lumMod val="10000"/>
                  </a:schemeClr>
                </a:solidFill>
                <a:latin typeface="Segoe UI"/>
                <a:cs typeface="Segoe UI"/>
              </a:rPr>
              <a:t>2 months for all other members</a:t>
            </a:r>
            <a:endParaRPr lang="en-US">
              <a:solidFill>
                <a:schemeClr val="accent6">
                  <a:lumMod val="10000"/>
                </a:schemeClr>
              </a:solidFill>
              <a:latin typeface="Segoe UI" panose="020B0502040204020203" pitchFamily="34" charset="0"/>
              <a:cs typeface="Segoe UI" panose="020B0502040204020203" pitchFamily="34" charset="0"/>
            </a:endParaRPr>
          </a:p>
          <a:p>
            <a:pPr marL="0" indent="0">
              <a:lnSpc>
                <a:spcPct val="120000"/>
              </a:lnSpc>
              <a:spcBef>
                <a:spcPts val="300"/>
              </a:spcBef>
              <a:spcAft>
                <a:spcPts val="300"/>
              </a:spcAft>
              <a:buNone/>
            </a:pPr>
            <a:endParaRPr lang="en-US" i="1">
              <a:solidFill>
                <a:srgbClr val="D34727"/>
              </a:solidFill>
              <a:latin typeface="Segoe UI" panose="020B0502040204020203" pitchFamily="34" charset="0"/>
              <a:cs typeface="Segoe UI" panose="020B0502040204020203" pitchFamily="34" charset="0"/>
            </a:endParaRPr>
          </a:p>
          <a:p>
            <a:endParaRPr lang="en-US"/>
          </a:p>
        </p:txBody>
      </p:sp>
      <p:sp>
        <p:nvSpPr>
          <p:cNvPr id="3" name="Title 2">
            <a:extLst>
              <a:ext uri="{FF2B5EF4-FFF2-40B4-BE49-F238E27FC236}">
                <a16:creationId xmlns:a16="http://schemas.microsoft.com/office/drawing/2014/main" id="{E9774862-42B8-AED0-4FEF-8A228D737B98}"/>
              </a:ext>
            </a:extLst>
          </p:cNvPr>
          <p:cNvSpPr>
            <a:spLocks noGrp="1"/>
          </p:cNvSpPr>
          <p:nvPr>
            <p:ph type="title"/>
          </p:nvPr>
        </p:nvSpPr>
        <p:spPr>
          <a:xfrm>
            <a:off x="451720" y="1845733"/>
            <a:ext cx="4386980" cy="1678362"/>
          </a:xfrm>
        </p:spPr>
        <p:txBody>
          <a:bodyPr>
            <a:normAutofit fontScale="90000"/>
          </a:bodyPr>
          <a:lstStyle/>
          <a:p>
            <a:r>
              <a:rPr lang="en-US" b="1">
                <a:latin typeface="Segoe UI" panose="020B0502040204020203" pitchFamily="34" charset="0"/>
                <a:cs typeface="Segoe UI" panose="020B0502040204020203" pitchFamily="34" charset="0"/>
              </a:rPr>
              <a:t>Section 71112: Retroactive Coverage</a:t>
            </a:r>
          </a:p>
        </p:txBody>
      </p:sp>
      <p:grpSp>
        <p:nvGrpSpPr>
          <p:cNvPr id="5" name="Group 4">
            <a:extLst>
              <a:ext uri="{FF2B5EF4-FFF2-40B4-BE49-F238E27FC236}">
                <a16:creationId xmlns:a16="http://schemas.microsoft.com/office/drawing/2014/main" id="{C77F7B85-0FC9-2E32-1D28-E9F5B2FC6E6B}"/>
              </a:ext>
            </a:extLst>
          </p:cNvPr>
          <p:cNvGrpSpPr/>
          <p:nvPr/>
        </p:nvGrpSpPr>
        <p:grpSpPr>
          <a:xfrm>
            <a:off x="7311775" y="3894807"/>
            <a:ext cx="4880225" cy="914400"/>
            <a:chOff x="0" y="5290586"/>
            <a:chExt cx="4880225" cy="914400"/>
          </a:xfrm>
        </p:grpSpPr>
        <p:sp>
          <p:nvSpPr>
            <p:cNvPr id="6" name="TextBox 5">
              <a:extLst>
                <a:ext uri="{FF2B5EF4-FFF2-40B4-BE49-F238E27FC236}">
                  <a16:creationId xmlns:a16="http://schemas.microsoft.com/office/drawing/2014/main" id="{EB8A7165-63A8-7A99-D06D-10CCFCD0C343}"/>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January 1, 2027</a:t>
              </a:r>
            </a:p>
          </p:txBody>
        </p:sp>
        <p:pic>
          <p:nvPicPr>
            <p:cNvPr id="7" name="Graphic 6" descr="Daily calendar with solid fill">
              <a:extLst>
                <a:ext uri="{FF2B5EF4-FFF2-40B4-BE49-F238E27FC236}">
                  <a16:creationId xmlns:a16="http://schemas.microsoft.com/office/drawing/2014/main" id="{4B8C373A-D9F1-5BF0-8136-78013CFD1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400" cy="914400"/>
            </a:xfrm>
            <a:prstGeom prst="rect">
              <a:avLst/>
            </a:prstGeom>
          </p:spPr>
        </p:pic>
      </p:grpSp>
      <p:grpSp>
        <p:nvGrpSpPr>
          <p:cNvPr id="14" name="Group 13">
            <a:extLst>
              <a:ext uri="{FF2B5EF4-FFF2-40B4-BE49-F238E27FC236}">
                <a16:creationId xmlns:a16="http://schemas.microsoft.com/office/drawing/2014/main" id="{78C02D59-82EB-3961-1331-344C87AAB9E8}"/>
              </a:ext>
            </a:extLst>
          </p:cNvPr>
          <p:cNvGrpSpPr/>
          <p:nvPr/>
        </p:nvGrpSpPr>
        <p:grpSpPr>
          <a:xfrm>
            <a:off x="6544588" y="5015126"/>
            <a:ext cx="5647412" cy="914400"/>
            <a:chOff x="6544588" y="5015126"/>
            <a:chExt cx="5647412" cy="914400"/>
          </a:xfrm>
        </p:grpSpPr>
        <p:sp>
          <p:nvSpPr>
            <p:cNvPr id="8" name="TextBox 7">
              <a:extLst>
                <a:ext uri="{FF2B5EF4-FFF2-40B4-BE49-F238E27FC236}">
                  <a16:creationId xmlns:a16="http://schemas.microsoft.com/office/drawing/2014/main" id="{868AA338-75E7-6167-0C98-4850F0ED0BF8}"/>
                </a:ext>
              </a:extLst>
            </p:cNvPr>
            <p:cNvSpPr txBox="1"/>
            <p:nvPr/>
          </p:nvSpPr>
          <p:spPr>
            <a:xfrm>
              <a:off x="6544588" y="5056828"/>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1-2% of Medicaid Members</a:t>
              </a:r>
            </a:p>
          </p:txBody>
        </p:sp>
        <p:pic>
          <p:nvPicPr>
            <p:cNvPr id="13" name="Content Placeholder 12" descr="Group with solid fill">
              <a:extLst>
                <a:ext uri="{FF2B5EF4-FFF2-40B4-BE49-F238E27FC236}">
                  <a16:creationId xmlns:a16="http://schemas.microsoft.com/office/drawing/2014/main" id="{358C4AC6-6C48-6C6E-037C-9440043DB4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8260" y="5015126"/>
              <a:ext cx="914400" cy="914400"/>
            </a:xfrm>
            <a:prstGeom prst="rect">
              <a:avLst/>
            </a:prstGeom>
          </p:spPr>
        </p:pic>
      </p:grpSp>
    </p:spTree>
    <p:extLst>
      <p:ext uri="{BB962C8B-B14F-4D97-AF65-F5344CB8AC3E}">
        <p14:creationId xmlns:p14="http://schemas.microsoft.com/office/powerpoint/2010/main" val="3694645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9D003-40CB-3ACD-B9AD-5AD84A744FD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D02F35-D66A-E127-E0F8-74487F562DB8}"/>
              </a:ext>
            </a:extLst>
          </p:cNvPr>
          <p:cNvSpPr>
            <a:spLocks noGrp="1"/>
          </p:cNvSpPr>
          <p:nvPr>
            <p:ph idx="1"/>
          </p:nvPr>
        </p:nvSpPr>
        <p:spPr/>
        <p:txBody>
          <a:bodyPr vert="horz" lIns="91440" tIns="45720" rIns="91440" bIns="45720" rtlCol="0" anchor="t">
            <a:normAutofit/>
          </a:bodyPr>
          <a:lstStyle/>
          <a:p>
            <a:pPr marL="0" indent="0">
              <a:lnSpc>
                <a:spcPct val="120000"/>
              </a:lnSpc>
              <a:spcBef>
                <a:spcPts val="300"/>
              </a:spcBef>
              <a:spcAft>
                <a:spcPts val="300"/>
              </a:spcAft>
              <a:buNone/>
            </a:pPr>
            <a:r>
              <a:rPr lang="en-US" sz="3300" b="1">
                <a:solidFill>
                  <a:srgbClr val="000000"/>
                </a:solidFill>
                <a:latin typeface="Segoe UI"/>
                <a:cs typeface="Segoe UI"/>
              </a:rPr>
              <a:t>Establish work/community engagement requirements for “able-bodied” adults</a:t>
            </a:r>
          </a:p>
          <a:p>
            <a:pPr>
              <a:lnSpc>
                <a:spcPct val="120000"/>
              </a:lnSpc>
              <a:spcBef>
                <a:spcPts val="300"/>
              </a:spcBef>
              <a:spcAft>
                <a:spcPts val="300"/>
              </a:spcAft>
            </a:pPr>
            <a:r>
              <a:rPr lang="en-US">
                <a:solidFill>
                  <a:srgbClr val="000000"/>
                </a:solidFill>
                <a:latin typeface="Segoe UI"/>
                <a:cs typeface="Segoe UI"/>
              </a:rPr>
              <a:t>Expansion members ages 19-64 </a:t>
            </a:r>
          </a:p>
          <a:p>
            <a:pPr>
              <a:lnSpc>
                <a:spcPct val="120000"/>
              </a:lnSpc>
              <a:spcBef>
                <a:spcPts val="300"/>
              </a:spcBef>
              <a:spcAft>
                <a:spcPts val="300"/>
              </a:spcAft>
            </a:pPr>
            <a:r>
              <a:rPr lang="en-US">
                <a:solidFill>
                  <a:srgbClr val="000000"/>
                </a:solidFill>
                <a:latin typeface="Segoe UI"/>
                <a:cs typeface="Segoe UI"/>
              </a:rPr>
              <a:t>Complete 80 hours per month of qualifying community engagement</a:t>
            </a:r>
          </a:p>
          <a:p>
            <a:pPr>
              <a:lnSpc>
                <a:spcPct val="120000"/>
              </a:lnSpc>
              <a:spcBef>
                <a:spcPts val="300"/>
              </a:spcBef>
              <a:spcAft>
                <a:spcPts val="300"/>
              </a:spcAft>
            </a:pPr>
            <a:r>
              <a:rPr lang="en-US">
                <a:solidFill>
                  <a:srgbClr val="000000"/>
                </a:solidFill>
                <a:latin typeface="Segoe UI"/>
                <a:cs typeface="Segoe UI"/>
              </a:rPr>
              <a:t>Good faith exemption extends effective </a:t>
            </a:r>
            <a:br>
              <a:rPr lang="en-US">
                <a:solidFill>
                  <a:srgbClr val="000000"/>
                </a:solidFill>
                <a:latin typeface="Segoe UI"/>
                <a:cs typeface="Segoe UI"/>
              </a:rPr>
            </a:br>
            <a:r>
              <a:rPr lang="en-US">
                <a:solidFill>
                  <a:srgbClr val="000000"/>
                </a:solidFill>
                <a:latin typeface="Segoe UI"/>
                <a:cs typeface="Segoe UI"/>
              </a:rPr>
              <a:t>date to December 31, 2028</a:t>
            </a:r>
          </a:p>
          <a:p>
            <a:pPr marL="0" indent="0">
              <a:lnSpc>
                <a:spcPct val="120000"/>
              </a:lnSpc>
              <a:spcBef>
                <a:spcPts val="300"/>
              </a:spcBef>
              <a:spcAft>
                <a:spcPts val="300"/>
              </a:spcAft>
              <a:buNone/>
            </a:pPr>
            <a:endParaRPr lang="en-US" i="1">
              <a:solidFill>
                <a:schemeClr val="accent3"/>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11EEDCDA-C838-9EE8-5954-956CA3947FC6}"/>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71119: Work Requirements</a:t>
            </a:r>
          </a:p>
        </p:txBody>
      </p:sp>
      <p:grpSp>
        <p:nvGrpSpPr>
          <p:cNvPr id="2" name="Group 1">
            <a:extLst>
              <a:ext uri="{FF2B5EF4-FFF2-40B4-BE49-F238E27FC236}">
                <a16:creationId xmlns:a16="http://schemas.microsoft.com/office/drawing/2014/main" id="{FC8E36DC-FBA8-4925-D941-7BEC26B3F2BA}"/>
              </a:ext>
            </a:extLst>
          </p:cNvPr>
          <p:cNvGrpSpPr/>
          <p:nvPr/>
        </p:nvGrpSpPr>
        <p:grpSpPr>
          <a:xfrm>
            <a:off x="7311775" y="4028369"/>
            <a:ext cx="4880225" cy="914400"/>
            <a:chOff x="0" y="5290586"/>
            <a:chExt cx="4880225" cy="914400"/>
          </a:xfrm>
        </p:grpSpPr>
        <p:sp>
          <p:nvSpPr>
            <p:cNvPr id="5" name="TextBox 4">
              <a:extLst>
                <a:ext uri="{FF2B5EF4-FFF2-40B4-BE49-F238E27FC236}">
                  <a16:creationId xmlns:a16="http://schemas.microsoft.com/office/drawing/2014/main" id="{6C2D83CC-AE1D-C482-7831-4CDE8CF64E40}"/>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December 31, 2026</a:t>
              </a:r>
            </a:p>
          </p:txBody>
        </p:sp>
        <p:pic>
          <p:nvPicPr>
            <p:cNvPr id="6" name="Graphic 5" descr="Daily calendar with solid fill">
              <a:extLst>
                <a:ext uri="{FF2B5EF4-FFF2-40B4-BE49-F238E27FC236}">
                  <a16:creationId xmlns:a16="http://schemas.microsoft.com/office/drawing/2014/main" id="{E0A86E7A-3A50-1AC7-6757-5A0B467F2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400" cy="914400"/>
            </a:xfrm>
            <a:prstGeom prst="rect">
              <a:avLst/>
            </a:prstGeom>
          </p:spPr>
        </p:pic>
      </p:grpSp>
      <p:grpSp>
        <p:nvGrpSpPr>
          <p:cNvPr id="7" name="Group 6">
            <a:extLst>
              <a:ext uri="{FF2B5EF4-FFF2-40B4-BE49-F238E27FC236}">
                <a16:creationId xmlns:a16="http://schemas.microsoft.com/office/drawing/2014/main" id="{0A358014-7B67-DABE-413B-340BC9E20354}"/>
              </a:ext>
            </a:extLst>
          </p:cNvPr>
          <p:cNvGrpSpPr/>
          <p:nvPr/>
        </p:nvGrpSpPr>
        <p:grpSpPr>
          <a:xfrm>
            <a:off x="6544588" y="5015126"/>
            <a:ext cx="5647412" cy="914400"/>
            <a:chOff x="6544588" y="5015126"/>
            <a:chExt cx="5647412" cy="914400"/>
          </a:xfrm>
        </p:grpSpPr>
        <p:sp>
          <p:nvSpPr>
            <p:cNvPr id="8" name="TextBox 7">
              <a:extLst>
                <a:ext uri="{FF2B5EF4-FFF2-40B4-BE49-F238E27FC236}">
                  <a16:creationId xmlns:a16="http://schemas.microsoft.com/office/drawing/2014/main" id="{5BBC16DA-00B8-B137-8409-C5E339DCCF11}"/>
                </a:ext>
              </a:extLst>
            </p:cNvPr>
            <p:cNvSpPr txBox="1"/>
            <p:nvPr/>
          </p:nvSpPr>
          <p:spPr>
            <a:xfrm>
              <a:off x="6544588" y="5056828"/>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3-5% of Medicaid Members</a:t>
              </a:r>
            </a:p>
          </p:txBody>
        </p:sp>
        <p:pic>
          <p:nvPicPr>
            <p:cNvPr id="9" name="Content Placeholder 12" descr="Group with solid fill">
              <a:extLst>
                <a:ext uri="{FF2B5EF4-FFF2-40B4-BE49-F238E27FC236}">
                  <a16:creationId xmlns:a16="http://schemas.microsoft.com/office/drawing/2014/main" id="{E964ECFD-AC96-E485-40CB-FF860D7BC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8260" y="5015126"/>
              <a:ext cx="914400" cy="914400"/>
            </a:xfrm>
            <a:prstGeom prst="rect">
              <a:avLst/>
            </a:prstGeom>
          </p:spPr>
        </p:pic>
      </p:grpSp>
    </p:spTree>
    <p:extLst>
      <p:ext uri="{BB962C8B-B14F-4D97-AF65-F5344CB8AC3E}">
        <p14:creationId xmlns:p14="http://schemas.microsoft.com/office/powerpoint/2010/main" val="4052827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199EA-1BCF-9FA9-C7DE-FD9C6C471E6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2C9F77-943D-42FD-55A3-B0F99D9FC83F}"/>
              </a:ext>
            </a:extLst>
          </p:cNvPr>
          <p:cNvSpPr>
            <a:spLocks noGrp="1"/>
          </p:cNvSpPr>
          <p:nvPr>
            <p:ph idx="1"/>
          </p:nvPr>
        </p:nvSpPr>
        <p:spPr/>
        <p:txBody>
          <a:bodyPr vert="horz" lIns="91440" tIns="45720" rIns="91440" bIns="45720" rtlCol="0" anchor="t">
            <a:normAutofit fontScale="85000" lnSpcReduction="20000"/>
          </a:bodyPr>
          <a:lstStyle/>
          <a:p>
            <a:pPr marL="0" indent="0">
              <a:lnSpc>
                <a:spcPct val="120000"/>
              </a:lnSpc>
              <a:spcBef>
                <a:spcPts val="300"/>
              </a:spcBef>
              <a:spcAft>
                <a:spcPts val="300"/>
              </a:spcAft>
              <a:buNone/>
            </a:pPr>
            <a:r>
              <a:rPr lang="en-US" b="1">
                <a:latin typeface="Segoe UI"/>
                <a:cs typeface="Segoe UI"/>
              </a:rPr>
              <a:t>Qualifying Engagement Activities</a:t>
            </a:r>
          </a:p>
          <a:p>
            <a:pPr>
              <a:lnSpc>
                <a:spcPct val="120000"/>
              </a:lnSpc>
              <a:spcBef>
                <a:spcPts val="300"/>
              </a:spcBef>
              <a:spcAft>
                <a:spcPts val="300"/>
              </a:spcAft>
            </a:pPr>
            <a:r>
              <a:rPr lang="en-US">
                <a:solidFill>
                  <a:schemeClr val="accent6">
                    <a:lumMod val="10000"/>
                  </a:schemeClr>
                </a:solidFill>
                <a:latin typeface="Segoe UI"/>
                <a:cs typeface="Segoe UI"/>
              </a:rPr>
              <a:t>Employment</a:t>
            </a:r>
          </a:p>
          <a:p>
            <a:pPr>
              <a:lnSpc>
                <a:spcPct val="120000"/>
              </a:lnSpc>
              <a:spcBef>
                <a:spcPts val="300"/>
              </a:spcBef>
              <a:spcAft>
                <a:spcPts val="300"/>
              </a:spcAft>
            </a:pPr>
            <a:r>
              <a:rPr lang="en-US">
                <a:solidFill>
                  <a:schemeClr val="accent6">
                    <a:lumMod val="10000"/>
                  </a:schemeClr>
                </a:solidFill>
                <a:latin typeface="Segoe UI"/>
                <a:cs typeface="Segoe UI"/>
              </a:rPr>
              <a:t>Community service</a:t>
            </a:r>
          </a:p>
          <a:p>
            <a:pPr>
              <a:lnSpc>
                <a:spcPct val="120000"/>
              </a:lnSpc>
              <a:spcBef>
                <a:spcPts val="300"/>
              </a:spcBef>
              <a:spcAft>
                <a:spcPts val="300"/>
              </a:spcAft>
            </a:pPr>
            <a:r>
              <a:rPr lang="en-US">
                <a:solidFill>
                  <a:schemeClr val="accent6">
                    <a:lumMod val="10000"/>
                  </a:schemeClr>
                </a:solidFill>
                <a:latin typeface="Segoe UI"/>
                <a:cs typeface="Segoe UI"/>
              </a:rPr>
              <a:t>Participation in work program</a:t>
            </a:r>
          </a:p>
          <a:p>
            <a:pPr>
              <a:lnSpc>
                <a:spcPct val="120000"/>
              </a:lnSpc>
              <a:spcBef>
                <a:spcPts val="300"/>
              </a:spcBef>
              <a:spcAft>
                <a:spcPts val="300"/>
              </a:spcAft>
            </a:pPr>
            <a:r>
              <a:rPr lang="en-US">
                <a:solidFill>
                  <a:schemeClr val="accent6">
                    <a:lumMod val="10000"/>
                  </a:schemeClr>
                </a:solidFill>
                <a:latin typeface="Segoe UI"/>
                <a:cs typeface="Segoe UI"/>
              </a:rPr>
              <a:t>Enrollment in educational program at least half time</a:t>
            </a:r>
          </a:p>
          <a:p>
            <a:pPr marL="0" indent="0">
              <a:lnSpc>
                <a:spcPct val="120000"/>
              </a:lnSpc>
              <a:spcBef>
                <a:spcPts val="300"/>
              </a:spcBef>
              <a:spcAft>
                <a:spcPts val="300"/>
              </a:spcAft>
              <a:buNone/>
            </a:pPr>
            <a:endParaRPr lang="en-US">
              <a:solidFill>
                <a:schemeClr val="accent6">
                  <a:lumMod val="10000"/>
                </a:schemeClr>
              </a:solidFill>
              <a:latin typeface="Segoe UI"/>
              <a:cs typeface="Segoe UI"/>
            </a:endParaRPr>
          </a:p>
          <a:p>
            <a:pPr>
              <a:lnSpc>
                <a:spcPct val="120000"/>
              </a:lnSpc>
              <a:spcBef>
                <a:spcPts val="300"/>
              </a:spcBef>
              <a:spcAft>
                <a:spcPts val="300"/>
              </a:spcAft>
            </a:pPr>
            <a:r>
              <a:rPr lang="en-US">
                <a:solidFill>
                  <a:schemeClr val="accent6">
                    <a:lumMod val="10000"/>
                  </a:schemeClr>
                </a:solidFill>
                <a:latin typeface="Segoe UI"/>
                <a:cs typeface="Segoe UI"/>
              </a:rPr>
              <a:t>Combination of these activities for at least 80 hours</a:t>
            </a:r>
          </a:p>
          <a:p>
            <a:pPr>
              <a:lnSpc>
                <a:spcPct val="120000"/>
              </a:lnSpc>
              <a:spcBef>
                <a:spcPts val="300"/>
              </a:spcBef>
              <a:spcAft>
                <a:spcPts val="300"/>
              </a:spcAft>
            </a:pPr>
            <a:r>
              <a:rPr lang="en-US">
                <a:solidFill>
                  <a:schemeClr val="accent6">
                    <a:lumMod val="10000"/>
                  </a:schemeClr>
                </a:solidFill>
                <a:latin typeface="Segoe UI"/>
                <a:cs typeface="Segoe UI"/>
              </a:rPr>
              <a:t>Seasonal workers may average income over previous six months</a:t>
            </a:r>
          </a:p>
          <a:p>
            <a:pPr>
              <a:lnSpc>
                <a:spcPct val="120000"/>
              </a:lnSpc>
              <a:spcBef>
                <a:spcPts val="300"/>
              </a:spcBef>
              <a:spcAft>
                <a:spcPts val="300"/>
              </a:spcAft>
            </a:pPr>
            <a:r>
              <a:rPr lang="en-US">
                <a:solidFill>
                  <a:schemeClr val="accent6">
                    <a:lumMod val="10000"/>
                  </a:schemeClr>
                </a:solidFill>
                <a:latin typeface="Segoe UI"/>
                <a:cs typeface="Segoe UI"/>
              </a:rPr>
              <a:t>Individuals whose monthly income is not less than the federal minimum wage multiplied by 80 hours would be in compliance</a:t>
            </a:r>
          </a:p>
        </p:txBody>
      </p:sp>
      <p:sp>
        <p:nvSpPr>
          <p:cNvPr id="3" name="Title 2">
            <a:extLst>
              <a:ext uri="{FF2B5EF4-FFF2-40B4-BE49-F238E27FC236}">
                <a16:creationId xmlns:a16="http://schemas.microsoft.com/office/drawing/2014/main" id="{D3E7895C-C401-72DB-CB56-E1DF5B06BF34}"/>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71119: Work Requirements</a:t>
            </a:r>
          </a:p>
        </p:txBody>
      </p:sp>
    </p:spTree>
    <p:extLst>
      <p:ext uri="{BB962C8B-B14F-4D97-AF65-F5344CB8AC3E}">
        <p14:creationId xmlns:p14="http://schemas.microsoft.com/office/powerpoint/2010/main" val="2827725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0167-59D1-74BC-BB02-A8662FD4A01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1A3B6C-4CBE-6904-E3EE-C69867DDA2E9}"/>
              </a:ext>
            </a:extLst>
          </p:cNvPr>
          <p:cNvSpPr>
            <a:spLocks noGrp="1"/>
          </p:cNvSpPr>
          <p:nvPr>
            <p:ph idx="1"/>
          </p:nvPr>
        </p:nvSpPr>
        <p:spPr>
          <a:xfrm>
            <a:off x="838199" y="1557196"/>
            <a:ext cx="10723075" cy="4997513"/>
          </a:xfrm>
        </p:spPr>
        <p:txBody>
          <a:bodyPr vert="horz" lIns="91440" tIns="45720" rIns="91440" bIns="45720" rtlCol="0" anchor="t">
            <a:normAutofit fontScale="70000" lnSpcReduction="20000"/>
          </a:bodyPr>
          <a:lstStyle/>
          <a:p>
            <a:pPr marL="0" indent="0">
              <a:lnSpc>
                <a:spcPct val="120000"/>
              </a:lnSpc>
              <a:spcBef>
                <a:spcPts val="300"/>
              </a:spcBef>
              <a:spcAft>
                <a:spcPts val="300"/>
              </a:spcAft>
              <a:buNone/>
            </a:pPr>
            <a:r>
              <a:rPr lang="en-US" b="1">
                <a:latin typeface="Segoe UI"/>
                <a:cs typeface="Segoe UI"/>
              </a:rPr>
              <a:t>Mandatory Exemptions</a:t>
            </a:r>
          </a:p>
          <a:p>
            <a:pPr>
              <a:lnSpc>
                <a:spcPct val="120000"/>
              </a:lnSpc>
              <a:spcBef>
                <a:spcPts val="300"/>
              </a:spcBef>
              <a:spcAft>
                <a:spcPts val="300"/>
              </a:spcAft>
            </a:pPr>
            <a:r>
              <a:rPr lang="en-US">
                <a:solidFill>
                  <a:schemeClr val="accent6">
                    <a:lumMod val="10000"/>
                  </a:schemeClr>
                </a:solidFill>
                <a:latin typeface="Segoe UI"/>
                <a:cs typeface="Segoe UI"/>
              </a:rPr>
              <a:t>Pregnant women</a:t>
            </a:r>
          </a:p>
          <a:p>
            <a:pPr>
              <a:lnSpc>
                <a:spcPct val="120000"/>
              </a:lnSpc>
              <a:spcBef>
                <a:spcPts val="300"/>
              </a:spcBef>
              <a:spcAft>
                <a:spcPts val="300"/>
              </a:spcAft>
            </a:pPr>
            <a:r>
              <a:rPr lang="en-US">
                <a:solidFill>
                  <a:schemeClr val="accent6">
                    <a:lumMod val="10000"/>
                  </a:schemeClr>
                </a:solidFill>
                <a:latin typeface="Segoe UI"/>
                <a:cs typeface="Segoe UI"/>
              </a:rPr>
              <a:t>Tribal members</a:t>
            </a:r>
          </a:p>
          <a:p>
            <a:pPr>
              <a:lnSpc>
                <a:spcPct val="120000"/>
              </a:lnSpc>
              <a:spcBef>
                <a:spcPts val="300"/>
              </a:spcBef>
              <a:spcAft>
                <a:spcPts val="300"/>
              </a:spcAft>
            </a:pPr>
            <a:r>
              <a:rPr lang="en-US">
                <a:solidFill>
                  <a:schemeClr val="accent6">
                    <a:lumMod val="10000"/>
                  </a:schemeClr>
                </a:solidFill>
                <a:latin typeface="Segoe UI"/>
                <a:cs typeface="Segoe UI"/>
              </a:rPr>
              <a:t>Individuals enrolled in or entitled to Medicare Part A; individuals enrolled in Medicare Part B</a:t>
            </a:r>
          </a:p>
          <a:p>
            <a:pPr>
              <a:lnSpc>
                <a:spcPct val="120000"/>
              </a:lnSpc>
              <a:spcBef>
                <a:spcPts val="300"/>
              </a:spcBef>
              <a:spcAft>
                <a:spcPts val="300"/>
              </a:spcAft>
            </a:pPr>
            <a:r>
              <a:rPr lang="en-US">
                <a:solidFill>
                  <a:schemeClr val="accent6">
                    <a:lumMod val="10000"/>
                  </a:schemeClr>
                </a:solidFill>
                <a:latin typeface="Segoe UI"/>
                <a:cs typeface="Segoe UI"/>
              </a:rPr>
              <a:t>Veterans with total rated disabilities</a:t>
            </a:r>
          </a:p>
          <a:p>
            <a:pPr>
              <a:lnSpc>
                <a:spcPct val="120000"/>
              </a:lnSpc>
              <a:spcBef>
                <a:spcPts val="300"/>
              </a:spcBef>
              <a:spcAft>
                <a:spcPts val="300"/>
              </a:spcAft>
            </a:pPr>
            <a:r>
              <a:rPr lang="en-US">
                <a:solidFill>
                  <a:schemeClr val="accent6">
                    <a:lumMod val="10000"/>
                  </a:schemeClr>
                </a:solidFill>
                <a:latin typeface="Segoe UI"/>
                <a:cs typeface="Segoe UI"/>
              </a:rPr>
              <a:t>Medically frail</a:t>
            </a:r>
          </a:p>
          <a:p>
            <a:pPr>
              <a:lnSpc>
                <a:spcPct val="120000"/>
              </a:lnSpc>
              <a:spcBef>
                <a:spcPts val="300"/>
              </a:spcBef>
              <a:spcAft>
                <a:spcPts val="300"/>
              </a:spcAft>
            </a:pPr>
            <a:r>
              <a:rPr lang="en-US">
                <a:solidFill>
                  <a:schemeClr val="accent6">
                    <a:lumMod val="10000"/>
                  </a:schemeClr>
                </a:solidFill>
                <a:latin typeface="Segoe UI"/>
                <a:cs typeface="Segoe UI"/>
              </a:rPr>
              <a:t>Those meeting TANF/SNAP work requirements</a:t>
            </a:r>
          </a:p>
          <a:p>
            <a:pPr>
              <a:lnSpc>
                <a:spcPct val="120000"/>
              </a:lnSpc>
              <a:spcBef>
                <a:spcPts val="300"/>
              </a:spcBef>
              <a:spcAft>
                <a:spcPts val="300"/>
              </a:spcAft>
            </a:pPr>
            <a:r>
              <a:rPr lang="en-US">
                <a:solidFill>
                  <a:schemeClr val="accent6">
                    <a:lumMod val="10000"/>
                  </a:schemeClr>
                </a:solidFill>
                <a:latin typeface="Segoe UI"/>
                <a:cs typeface="Segoe UI"/>
              </a:rPr>
              <a:t>Caregivers of a dependent child 13 years and younger or an individual with a disability</a:t>
            </a:r>
          </a:p>
          <a:p>
            <a:pPr>
              <a:lnSpc>
                <a:spcPct val="120000"/>
              </a:lnSpc>
              <a:spcBef>
                <a:spcPts val="300"/>
              </a:spcBef>
              <a:spcAft>
                <a:spcPts val="300"/>
              </a:spcAft>
            </a:pPr>
            <a:r>
              <a:rPr lang="en-US">
                <a:solidFill>
                  <a:schemeClr val="accent6">
                    <a:lumMod val="10000"/>
                  </a:schemeClr>
                </a:solidFill>
                <a:latin typeface="Segoe UI"/>
                <a:cs typeface="Segoe UI"/>
              </a:rPr>
              <a:t>Those in AUD/SUD treatment</a:t>
            </a:r>
          </a:p>
          <a:p>
            <a:pPr>
              <a:lnSpc>
                <a:spcPct val="120000"/>
              </a:lnSpc>
              <a:spcBef>
                <a:spcPts val="300"/>
              </a:spcBef>
              <a:spcAft>
                <a:spcPts val="300"/>
              </a:spcAft>
            </a:pPr>
            <a:r>
              <a:rPr lang="en-US">
                <a:solidFill>
                  <a:schemeClr val="accent6">
                    <a:lumMod val="10000"/>
                  </a:schemeClr>
                </a:solidFill>
                <a:latin typeface="Segoe UI"/>
                <a:cs typeface="Segoe UI"/>
              </a:rPr>
              <a:t>Incarcerated individuals or released within past 90 days</a:t>
            </a:r>
          </a:p>
          <a:p>
            <a:pPr>
              <a:lnSpc>
                <a:spcPct val="120000"/>
              </a:lnSpc>
              <a:spcBef>
                <a:spcPts val="300"/>
              </a:spcBef>
              <a:spcAft>
                <a:spcPts val="300"/>
              </a:spcAft>
            </a:pPr>
            <a:r>
              <a:rPr lang="en-US">
                <a:solidFill>
                  <a:schemeClr val="accent6">
                    <a:lumMod val="10000"/>
                  </a:schemeClr>
                </a:solidFill>
                <a:latin typeface="Segoe UI"/>
                <a:cs typeface="Segoe UI"/>
              </a:rPr>
              <a:t>Foster and former foster youth under age 26</a:t>
            </a:r>
          </a:p>
          <a:p>
            <a:pPr>
              <a:lnSpc>
                <a:spcPct val="120000"/>
              </a:lnSpc>
              <a:spcBef>
                <a:spcPts val="300"/>
              </a:spcBef>
              <a:spcAft>
                <a:spcPts val="300"/>
              </a:spcAft>
            </a:pPr>
            <a:r>
              <a:rPr lang="en-US">
                <a:solidFill>
                  <a:schemeClr val="accent6">
                    <a:lumMod val="10000"/>
                  </a:schemeClr>
                </a:solidFill>
                <a:latin typeface="Segoe UI"/>
                <a:cs typeface="Segoe UI"/>
              </a:rPr>
              <a:t>Individuals entitled to postpartum coverage</a:t>
            </a:r>
          </a:p>
        </p:txBody>
      </p:sp>
      <p:sp>
        <p:nvSpPr>
          <p:cNvPr id="3" name="Title 2">
            <a:extLst>
              <a:ext uri="{FF2B5EF4-FFF2-40B4-BE49-F238E27FC236}">
                <a16:creationId xmlns:a16="http://schemas.microsoft.com/office/drawing/2014/main" id="{9931EFE2-FE2C-1883-2B29-A2D57ABC0C98}"/>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71119: Work Requirements</a:t>
            </a:r>
          </a:p>
        </p:txBody>
      </p:sp>
    </p:spTree>
    <p:extLst>
      <p:ext uri="{BB962C8B-B14F-4D97-AF65-F5344CB8AC3E}">
        <p14:creationId xmlns:p14="http://schemas.microsoft.com/office/powerpoint/2010/main" val="999250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7537-7DC7-9490-D156-7414C3FE87A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D5EFA7-AB4B-515B-5D36-C298B41D3E91}"/>
              </a:ext>
            </a:extLst>
          </p:cNvPr>
          <p:cNvSpPr>
            <a:spLocks noGrp="1"/>
          </p:cNvSpPr>
          <p:nvPr>
            <p:ph idx="1"/>
          </p:nvPr>
        </p:nvSpPr>
        <p:spPr>
          <a:xfrm>
            <a:off x="5583151" y="296883"/>
            <a:ext cx="6347960" cy="6092306"/>
          </a:xfrm>
        </p:spPr>
        <p:txBody>
          <a:bodyPr vert="horz" lIns="91440" tIns="45720" rIns="91440" bIns="45720" rtlCol="0" anchor="t">
            <a:normAutofit/>
          </a:bodyPr>
          <a:lstStyle/>
          <a:p>
            <a:pPr marL="0" indent="0">
              <a:lnSpc>
                <a:spcPct val="100000"/>
              </a:lnSpc>
              <a:spcBef>
                <a:spcPts val="300"/>
              </a:spcBef>
              <a:spcAft>
                <a:spcPts val="300"/>
              </a:spcAft>
              <a:buNone/>
            </a:pPr>
            <a:r>
              <a:rPr lang="en-US" b="1">
                <a:solidFill>
                  <a:schemeClr val="accent6">
                    <a:lumMod val="10000"/>
                  </a:schemeClr>
                </a:solidFill>
                <a:latin typeface="Segoe UI"/>
                <a:cs typeface="Segoe UI"/>
              </a:rPr>
              <a:t>Implement cost-sharing for adults with income greater than 100% federal poverty level</a:t>
            </a:r>
          </a:p>
          <a:p>
            <a:pPr>
              <a:lnSpc>
                <a:spcPct val="120000"/>
              </a:lnSpc>
              <a:spcBef>
                <a:spcPts val="300"/>
              </a:spcBef>
              <a:spcAft>
                <a:spcPts val="300"/>
              </a:spcAft>
            </a:pPr>
            <a:r>
              <a:rPr lang="en-US" sz="2400">
                <a:solidFill>
                  <a:schemeClr val="accent6">
                    <a:lumMod val="10000"/>
                  </a:schemeClr>
                </a:solidFill>
                <a:latin typeface="Segoe UI"/>
                <a:cs typeface="Segoe UI"/>
              </a:rPr>
              <a:t>Expansion members</a:t>
            </a:r>
          </a:p>
          <a:p>
            <a:pPr>
              <a:lnSpc>
                <a:spcPct val="120000"/>
              </a:lnSpc>
              <a:spcBef>
                <a:spcPts val="300"/>
              </a:spcBef>
              <a:spcAft>
                <a:spcPts val="300"/>
              </a:spcAft>
            </a:pPr>
            <a:r>
              <a:rPr lang="en-US" sz="2400">
                <a:solidFill>
                  <a:schemeClr val="accent6">
                    <a:lumMod val="10000"/>
                  </a:schemeClr>
                </a:solidFill>
                <a:latin typeface="Segoe UI"/>
                <a:cs typeface="Segoe UI"/>
              </a:rPr>
              <a:t>Requires system modification</a:t>
            </a:r>
          </a:p>
          <a:p>
            <a:pPr>
              <a:lnSpc>
                <a:spcPct val="120000"/>
              </a:lnSpc>
              <a:spcBef>
                <a:spcPts val="300"/>
              </a:spcBef>
              <a:spcAft>
                <a:spcPts val="300"/>
              </a:spcAft>
            </a:pPr>
            <a:r>
              <a:rPr lang="en-US" sz="2400">
                <a:solidFill>
                  <a:schemeClr val="accent6">
                    <a:lumMod val="10000"/>
                  </a:schemeClr>
                </a:solidFill>
                <a:latin typeface="Segoe UI"/>
                <a:cs typeface="Segoe UI"/>
              </a:rPr>
              <a:t>Certain services exempt including – primary care, behavioral health, prenatal care, emergency services.</a:t>
            </a:r>
            <a:endParaRPr lang="en-US" sz="2400"/>
          </a:p>
        </p:txBody>
      </p:sp>
      <p:sp>
        <p:nvSpPr>
          <p:cNvPr id="3" name="Title 2">
            <a:extLst>
              <a:ext uri="{FF2B5EF4-FFF2-40B4-BE49-F238E27FC236}">
                <a16:creationId xmlns:a16="http://schemas.microsoft.com/office/drawing/2014/main" id="{59DE28CF-EEF0-DCDF-84AC-9BA3132D39D4}"/>
              </a:ext>
            </a:extLst>
          </p:cNvPr>
          <p:cNvSpPr>
            <a:spLocks noGrp="1"/>
          </p:cNvSpPr>
          <p:nvPr>
            <p:ph type="title"/>
          </p:nvPr>
        </p:nvSpPr>
        <p:spPr>
          <a:xfrm>
            <a:off x="260889" y="2589819"/>
            <a:ext cx="4604912" cy="1678362"/>
          </a:xfrm>
        </p:spPr>
        <p:txBody>
          <a:bodyPr>
            <a:normAutofit/>
          </a:bodyPr>
          <a:lstStyle/>
          <a:p>
            <a:r>
              <a:rPr lang="en-US" b="1">
                <a:latin typeface="Segoe UI" panose="020B0502040204020203" pitchFamily="34" charset="0"/>
                <a:cs typeface="Segoe UI" panose="020B0502040204020203" pitchFamily="34" charset="0"/>
              </a:rPr>
              <a:t>Section 71120: Cost-Sharing</a:t>
            </a:r>
          </a:p>
        </p:txBody>
      </p:sp>
      <p:grpSp>
        <p:nvGrpSpPr>
          <p:cNvPr id="4" name="Group 3">
            <a:extLst>
              <a:ext uri="{FF2B5EF4-FFF2-40B4-BE49-F238E27FC236}">
                <a16:creationId xmlns:a16="http://schemas.microsoft.com/office/drawing/2014/main" id="{22891060-7CF5-72D9-7C37-AC20E4B2ECA8}"/>
              </a:ext>
            </a:extLst>
          </p:cNvPr>
          <p:cNvGrpSpPr/>
          <p:nvPr/>
        </p:nvGrpSpPr>
        <p:grpSpPr>
          <a:xfrm>
            <a:off x="7311775" y="4123369"/>
            <a:ext cx="4880225" cy="914400"/>
            <a:chOff x="0" y="5290586"/>
            <a:chExt cx="4880225" cy="914400"/>
          </a:xfrm>
        </p:grpSpPr>
        <p:sp>
          <p:nvSpPr>
            <p:cNvPr id="5" name="TextBox 4">
              <a:extLst>
                <a:ext uri="{FF2B5EF4-FFF2-40B4-BE49-F238E27FC236}">
                  <a16:creationId xmlns:a16="http://schemas.microsoft.com/office/drawing/2014/main" id="{998D3D4A-7948-9BD2-D436-FF695A8ED952}"/>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October 1, 2028</a:t>
              </a:r>
            </a:p>
          </p:txBody>
        </p:sp>
        <p:pic>
          <p:nvPicPr>
            <p:cNvPr id="6" name="Graphic 5" descr="Daily calendar with solid fill">
              <a:extLst>
                <a:ext uri="{FF2B5EF4-FFF2-40B4-BE49-F238E27FC236}">
                  <a16:creationId xmlns:a16="http://schemas.microsoft.com/office/drawing/2014/main" id="{A5B125FA-48DA-FC18-7DAE-30402A4A16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6" y="5290586"/>
              <a:ext cx="914400" cy="914400"/>
            </a:xfrm>
            <a:prstGeom prst="rect">
              <a:avLst/>
            </a:prstGeom>
          </p:spPr>
        </p:pic>
      </p:grpSp>
      <p:grpSp>
        <p:nvGrpSpPr>
          <p:cNvPr id="7" name="Group 6">
            <a:extLst>
              <a:ext uri="{FF2B5EF4-FFF2-40B4-BE49-F238E27FC236}">
                <a16:creationId xmlns:a16="http://schemas.microsoft.com/office/drawing/2014/main" id="{F607406A-60D1-0C2E-5E31-B22EB62EF2CC}"/>
              </a:ext>
            </a:extLst>
          </p:cNvPr>
          <p:cNvGrpSpPr/>
          <p:nvPr/>
        </p:nvGrpSpPr>
        <p:grpSpPr>
          <a:xfrm>
            <a:off x="6544588" y="5133876"/>
            <a:ext cx="5647412" cy="914400"/>
            <a:chOff x="6544588" y="5015126"/>
            <a:chExt cx="5647412" cy="914400"/>
          </a:xfrm>
        </p:grpSpPr>
        <p:sp>
          <p:nvSpPr>
            <p:cNvPr id="8" name="TextBox 7">
              <a:extLst>
                <a:ext uri="{FF2B5EF4-FFF2-40B4-BE49-F238E27FC236}">
                  <a16:creationId xmlns:a16="http://schemas.microsoft.com/office/drawing/2014/main" id="{064C6B05-D829-D2C1-150C-7235CA2B2B61}"/>
                </a:ext>
              </a:extLst>
            </p:cNvPr>
            <p:cNvSpPr txBox="1"/>
            <p:nvPr/>
          </p:nvSpPr>
          <p:spPr>
            <a:xfrm>
              <a:off x="6544588" y="5056828"/>
              <a:ext cx="5647412" cy="830997"/>
            </a:xfrm>
            <a:prstGeom prst="rect">
              <a:avLst/>
            </a:prstGeom>
            <a:solidFill>
              <a:schemeClr val="bg2"/>
            </a:solidFill>
          </p:spPr>
          <p:txBody>
            <a:bodyPr wrap="square" rtlCol="0">
              <a:spAutoFit/>
            </a:bodyPr>
            <a:lstStyle/>
            <a:p>
              <a:r>
                <a:rPr lang="en-US"/>
                <a:t>	</a:t>
              </a:r>
              <a:r>
                <a:rPr lang="en-US" sz="2400" b="1">
                  <a:solidFill>
                    <a:schemeClr val="accent2"/>
                  </a:solidFill>
                </a:rPr>
                <a:t>Estimated Impact: </a:t>
              </a:r>
            </a:p>
            <a:p>
              <a:r>
                <a:rPr lang="en-US" sz="2400" b="1">
                  <a:solidFill>
                    <a:schemeClr val="accent2"/>
                  </a:solidFill>
                </a:rPr>
                <a:t>	2-4% of Medicaid Members</a:t>
              </a:r>
            </a:p>
          </p:txBody>
        </p:sp>
        <p:pic>
          <p:nvPicPr>
            <p:cNvPr id="9" name="Content Placeholder 12" descr="Group with solid fill">
              <a:extLst>
                <a:ext uri="{FF2B5EF4-FFF2-40B4-BE49-F238E27FC236}">
                  <a16:creationId xmlns:a16="http://schemas.microsoft.com/office/drawing/2014/main" id="{4DF5B327-ABB1-6ED7-3377-D8442DDA1E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8260" y="5015126"/>
              <a:ext cx="914400" cy="914400"/>
            </a:xfrm>
            <a:prstGeom prst="rect">
              <a:avLst/>
            </a:prstGeom>
          </p:spPr>
        </p:pic>
      </p:grpSp>
    </p:spTree>
    <p:extLst>
      <p:ext uri="{BB962C8B-B14F-4D97-AF65-F5344CB8AC3E}">
        <p14:creationId xmlns:p14="http://schemas.microsoft.com/office/powerpoint/2010/main" val="873882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333B4-CAA2-E0B2-93C3-86EF5008635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FB7855-E86A-669E-A621-6119BCA45ADA}"/>
              </a:ext>
            </a:extLst>
          </p:cNvPr>
          <p:cNvSpPr>
            <a:spLocks noGrp="1"/>
          </p:cNvSpPr>
          <p:nvPr>
            <p:ph idx="1"/>
          </p:nvPr>
        </p:nvSpPr>
        <p:spPr>
          <a:xfrm>
            <a:off x="5889668" y="518738"/>
            <a:ext cx="5647412" cy="4824539"/>
          </a:xfrm>
        </p:spPr>
        <p:txBody>
          <a:bodyPr>
            <a:normAutofit/>
          </a:bodyPr>
          <a:lstStyle/>
          <a:p>
            <a:pPr marL="0" indent="0">
              <a:lnSpc>
                <a:spcPct val="120000"/>
              </a:lnSpc>
              <a:spcBef>
                <a:spcPts val="300"/>
              </a:spcBef>
              <a:spcAft>
                <a:spcPts val="300"/>
              </a:spcAft>
              <a:buNone/>
            </a:pPr>
            <a:r>
              <a:rPr lang="en-US" b="1">
                <a:solidFill>
                  <a:schemeClr val="accent6">
                    <a:lumMod val="10000"/>
                  </a:schemeClr>
                </a:solidFill>
                <a:latin typeface="Segoe UI" panose="020B0502040204020203" pitchFamily="34" charset="0"/>
                <a:cs typeface="Segoe UI" panose="020B0502040204020203" pitchFamily="34" charset="0"/>
              </a:rPr>
              <a:t>Create a new section 1915 (c) HCBS waiver option </a:t>
            </a:r>
          </a:p>
          <a:p>
            <a:pPr>
              <a:lnSpc>
                <a:spcPct val="120000"/>
              </a:lnSpc>
              <a:spcBef>
                <a:spcPts val="300"/>
              </a:spcBef>
              <a:spcAft>
                <a:spcPts val="300"/>
              </a:spcAft>
            </a:pPr>
            <a:r>
              <a:rPr lang="en-US">
                <a:solidFill>
                  <a:schemeClr val="accent6">
                    <a:lumMod val="10000"/>
                  </a:schemeClr>
                </a:solidFill>
                <a:latin typeface="Segoe UI" panose="020B0502040204020203" pitchFamily="34" charset="0"/>
                <a:cs typeface="Segoe UI" panose="020B0502040204020203" pitchFamily="34" charset="0"/>
              </a:rPr>
              <a:t>Waiver does not require participants to be subject to a determination that, but for the provision of a HCBS, those individuals would require nursing home or ICF/IDD level of care.</a:t>
            </a:r>
          </a:p>
          <a:p>
            <a:endParaRPr lang="en-US"/>
          </a:p>
        </p:txBody>
      </p:sp>
      <p:sp>
        <p:nvSpPr>
          <p:cNvPr id="3" name="Title 2">
            <a:extLst>
              <a:ext uri="{FF2B5EF4-FFF2-40B4-BE49-F238E27FC236}">
                <a16:creationId xmlns:a16="http://schemas.microsoft.com/office/drawing/2014/main" id="{445AACB5-0F08-3461-25EF-2346BF868E78}"/>
              </a:ext>
            </a:extLst>
          </p:cNvPr>
          <p:cNvSpPr>
            <a:spLocks noGrp="1"/>
          </p:cNvSpPr>
          <p:nvPr>
            <p:ph type="title"/>
          </p:nvPr>
        </p:nvSpPr>
        <p:spPr>
          <a:xfrm>
            <a:off x="260889" y="2589819"/>
            <a:ext cx="4604912" cy="1678362"/>
          </a:xfrm>
        </p:spPr>
        <p:txBody>
          <a:bodyPr>
            <a:normAutofit/>
          </a:bodyPr>
          <a:lstStyle/>
          <a:p>
            <a:r>
              <a:rPr lang="en-US" b="1"/>
              <a:t>Section 71121: 1915(c) Waiver</a:t>
            </a:r>
          </a:p>
        </p:txBody>
      </p:sp>
      <p:grpSp>
        <p:nvGrpSpPr>
          <p:cNvPr id="4" name="Group 3">
            <a:extLst>
              <a:ext uri="{FF2B5EF4-FFF2-40B4-BE49-F238E27FC236}">
                <a16:creationId xmlns:a16="http://schemas.microsoft.com/office/drawing/2014/main" id="{228D8874-D8FD-BCAA-209E-68D60DC16BDC}"/>
              </a:ext>
            </a:extLst>
          </p:cNvPr>
          <p:cNvGrpSpPr/>
          <p:nvPr/>
        </p:nvGrpSpPr>
        <p:grpSpPr>
          <a:xfrm>
            <a:off x="7311775" y="4897573"/>
            <a:ext cx="4880225" cy="914400"/>
            <a:chOff x="0" y="5290586"/>
            <a:chExt cx="4880225" cy="914400"/>
          </a:xfrm>
        </p:grpSpPr>
        <p:sp>
          <p:nvSpPr>
            <p:cNvPr id="5" name="TextBox 4">
              <a:extLst>
                <a:ext uri="{FF2B5EF4-FFF2-40B4-BE49-F238E27FC236}">
                  <a16:creationId xmlns:a16="http://schemas.microsoft.com/office/drawing/2014/main" id="{13C18764-B791-7540-0D20-7C94A8D1FCC9}"/>
                </a:ext>
              </a:extLst>
            </p:cNvPr>
            <p:cNvSpPr txBox="1"/>
            <p:nvPr/>
          </p:nvSpPr>
          <p:spPr>
            <a:xfrm>
              <a:off x="0" y="5332288"/>
              <a:ext cx="4880225" cy="830997"/>
            </a:xfrm>
            <a:prstGeom prst="rect">
              <a:avLst/>
            </a:prstGeom>
            <a:solidFill>
              <a:schemeClr val="bg2"/>
            </a:solidFill>
          </p:spPr>
          <p:txBody>
            <a:bodyPr wrap="square" rtlCol="0">
              <a:spAutoFit/>
            </a:bodyPr>
            <a:lstStyle/>
            <a:p>
              <a:r>
                <a:rPr lang="en-US"/>
                <a:t>	</a:t>
              </a:r>
              <a:r>
                <a:rPr lang="en-US" sz="2400" b="1">
                  <a:solidFill>
                    <a:schemeClr val="accent3"/>
                  </a:solidFill>
                </a:rPr>
                <a:t>Effective Date: </a:t>
              </a:r>
            </a:p>
            <a:p>
              <a:r>
                <a:rPr lang="en-US" sz="2400" b="1">
                  <a:solidFill>
                    <a:schemeClr val="accent3"/>
                  </a:solidFill>
                </a:rPr>
                <a:t>	July 1, 2028</a:t>
              </a:r>
            </a:p>
          </p:txBody>
        </p:sp>
        <p:pic>
          <p:nvPicPr>
            <p:cNvPr id="6" name="Graphic 5" descr="Daily calendar with solid fill">
              <a:extLst>
                <a:ext uri="{FF2B5EF4-FFF2-40B4-BE49-F238E27FC236}">
                  <a16:creationId xmlns:a16="http://schemas.microsoft.com/office/drawing/2014/main" id="{8C25B137-6475-B9F4-F1C5-6394759154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36" y="5290586"/>
              <a:ext cx="914400" cy="914400"/>
            </a:xfrm>
            <a:prstGeom prst="rect">
              <a:avLst/>
            </a:prstGeom>
          </p:spPr>
        </p:pic>
      </p:grpSp>
    </p:spTree>
    <p:extLst>
      <p:ext uri="{BB962C8B-B14F-4D97-AF65-F5344CB8AC3E}">
        <p14:creationId xmlns:p14="http://schemas.microsoft.com/office/powerpoint/2010/main" val="2367301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7F2E-13AE-0148-FA6C-10D2475D8F1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CAF2F39-B805-784F-4DEA-B07CE5582BD3}"/>
              </a:ext>
            </a:extLst>
          </p:cNvPr>
          <p:cNvSpPr>
            <a:spLocks noGrp="1"/>
          </p:cNvSpPr>
          <p:nvPr>
            <p:ph idx="1"/>
          </p:nvPr>
        </p:nvSpPr>
        <p:spPr/>
        <p:txBody>
          <a:bodyPr vert="horz" lIns="91440" tIns="45720" rIns="91440" bIns="45720" rtlCol="0" anchor="t">
            <a:normAutofit fontScale="85000" lnSpcReduction="20000"/>
          </a:bodyPr>
          <a:lstStyle/>
          <a:p>
            <a:r>
              <a:rPr lang="en-US">
                <a:solidFill>
                  <a:srgbClr val="000000"/>
                </a:solidFill>
                <a:latin typeface="Segoe UI"/>
                <a:cs typeface="Segoe UI"/>
              </a:rPr>
              <a:t>Appropriates $50 billion to a Rural Health Transformation Program from Federal Fiscal Year 2026 – 2030.</a:t>
            </a:r>
          </a:p>
          <a:p>
            <a:pPr lvl="1"/>
            <a:r>
              <a:rPr lang="en-US">
                <a:solidFill>
                  <a:srgbClr val="000000"/>
                </a:solidFill>
                <a:latin typeface="Segoe UI"/>
                <a:cs typeface="Segoe UI"/>
              </a:rPr>
              <a:t>50% of funding will be awarded equally among states. </a:t>
            </a:r>
            <a:r>
              <a:rPr lang="en-US"/>
              <a:t>40% based on a methodology determined by the Centers for Medicare and Medicaid Services (CMS). </a:t>
            </a:r>
          </a:p>
          <a:p>
            <a:pPr lvl="1"/>
            <a:r>
              <a:rPr lang="en-US">
                <a:solidFill>
                  <a:srgbClr val="000000"/>
                </a:solidFill>
                <a:latin typeface="Segoe UI"/>
                <a:cs typeface="Segoe UI"/>
              </a:rPr>
              <a:t>North Dakota expected to receive at least $100 million per year FFY 2026-2030. </a:t>
            </a:r>
            <a:br>
              <a:rPr lang="en-US">
                <a:solidFill>
                  <a:srgbClr val="000000"/>
                </a:solidFill>
                <a:latin typeface="Segoe UI"/>
                <a:cs typeface="Segoe UI"/>
              </a:rPr>
            </a:br>
            <a:r>
              <a:rPr lang="en-US">
                <a:solidFill>
                  <a:srgbClr val="000000"/>
                </a:solidFill>
                <a:latin typeface="Segoe UI"/>
                <a:cs typeface="Segoe UI"/>
              </a:rPr>
              <a:t>$500 million total funds. </a:t>
            </a:r>
          </a:p>
          <a:p>
            <a:r>
              <a:rPr lang="en-US">
                <a:solidFill>
                  <a:srgbClr val="000000"/>
                </a:solidFill>
                <a:latin typeface="Segoe UI"/>
                <a:cs typeface="Segoe UI"/>
              </a:rPr>
              <a:t>One time application for all 5 years. Applications must be approved by CMS before December 31, 2025.</a:t>
            </a:r>
          </a:p>
          <a:p>
            <a:pPr lvl="1"/>
            <a:r>
              <a:rPr lang="en-US">
                <a:solidFill>
                  <a:srgbClr val="000000"/>
                </a:solidFill>
                <a:latin typeface="Segoe UI"/>
                <a:cs typeface="Segoe UI"/>
              </a:rPr>
              <a:t>Expect guidance from CMS in Fall 2025. </a:t>
            </a:r>
          </a:p>
          <a:p>
            <a:pPr marL="457200" lvl="1" indent="0">
              <a:buNone/>
            </a:pPr>
            <a:endParaRPr lang="en-US">
              <a:solidFill>
                <a:srgbClr val="000000"/>
              </a:solidFill>
              <a:latin typeface="Segoe UI" panose="020B0502040204020203" pitchFamily="34" charset="0"/>
              <a:cs typeface="Segoe UI" panose="020B0502040204020203" pitchFamily="34" charset="0"/>
            </a:endParaRPr>
          </a:p>
          <a:p>
            <a:endParaRPr lang="en-US">
              <a:solidFill>
                <a:srgbClr val="000000"/>
              </a:solidFill>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350E29BD-B8B3-EA95-DD42-7CAB2748D8E8}"/>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71401: Rural Health Transformation Program</a:t>
            </a:r>
          </a:p>
        </p:txBody>
      </p:sp>
    </p:spTree>
    <p:extLst>
      <p:ext uri="{BB962C8B-B14F-4D97-AF65-F5344CB8AC3E}">
        <p14:creationId xmlns:p14="http://schemas.microsoft.com/office/powerpoint/2010/main" val="3887007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E9EDE-7D95-9F3B-3510-A6951E236C3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FF165BD-1EC4-3F0F-F6E1-2B980F81FE28}"/>
              </a:ext>
            </a:extLst>
          </p:cNvPr>
          <p:cNvSpPr>
            <a:spLocks noGrp="1"/>
          </p:cNvSpPr>
          <p:nvPr>
            <p:ph idx="1"/>
          </p:nvPr>
        </p:nvSpPr>
        <p:spPr>
          <a:xfrm>
            <a:off x="451719" y="1341912"/>
            <a:ext cx="11411729" cy="5367645"/>
          </a:xfrm>
        </p:spPr>
        <p:txBody>
          <a:bodyPr vert="horz" lIns="91440" tIns="45720" rIns="91440" bIns="45720" rtlCol="0" anchor="t">
            <a:normAutofit fontScale="70000" lnSpcReduction="20000"/>
          </a:bodyPr>
          <a:lstStyle/>
          <a:p>
            <a:pPr marL="0" indent="0">
              <a:buNone/>
            </a:pPr>
            <a:r>
              <a:rPr lang="en-US"/>
              <a:t>States must submit a one-time application to CMS, including a plan that outlines how the state will:</a:t>
            </a:r>
          </a:p>
          <a:p>
            <a:r>
              <a:rPr lang="en-US"/>
              <a:t>Improve access to hospitals, providers, and health care services for rural residents</a:t>
            </a:r>
          </a:p>
          <a:p>
            <a:r>
              <a:rPr lang="en-US"/>
              <a:t>Enhance health outcomes for rural communities</a:t>
            </a:r>
          </a:p>
          <a:p>
            <a:r>
              <a:rPr lang="en-US"/>
              <a:t>Use emerging technologies focused on prevention and chronic disease management</a:t>
            </a:r>
          </a:p>
          <a:p>
            <a:r>
              <a:rPr lang="en-US"/>
              <a:t>Strengthen partnerships between rural hospitals and providers to improve quality and financial stability</a:t>
            </a:r>
          </a:p>
          <a:p>
            <a:r>
              <a:rPr lang="en-US"/>
              <a:t>Support recruitment and training of rural health care clinicians</a:t>
            </a:r>
          </a:p>
          <a:p>
            <a:r>
              <a:rPr lang="en-US"/>
              <a:t>Prioritize data-driven solutions and technology to deliver high-quality care close to home</a:t>
            </a:r>
          </a:p>
          <a:p>
            <a:r>
              <a:rPr lang="en-US"/>
              <a:t>Address financial solvency and operating models of rural hospitals</a:t>
            </a:r>
          </a:p>
          <a:p>
            <a:r>
              <a:rPr lang="en-US"/>
              <a:t>Identify causes driving hospital closures, conversions, or service reductions</a:t>
            </a:r>
          </a:p>
        </p:txBody>
      </p:sp>
      <p:sp>
        <p:nvSpPr>
          <p:cNvPr id="3" name="Title 2">
            <a:extLst>
              <a:ext uri="{FF2B5EF4-FFF2-40B4-BE49-F238E27FC236}">
                <a16:creationId xmlns:a16="http://schemas.microsoft.com/office/drawing/2014/main" id="{EB688999-6A88-A9C7-CF2B-8C11CB9084DC}"/>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71401: Rural Health Transformation Program</a:t>
            </a:r>
          </a:p>
        </p:txBody>
      </p:sp>
    </p:spTree>
    <p:extLst>
      <p:ext uri="{BB962C8B-B14F-4D97-AF65-F5344CB8AC3E}">
        <p14:creationId xmlns:p14="http://schemas.microsoft.com/office/powerpoint/2010/main" val="1611583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1C29186-72FE-3106-8122-B34D03BF0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9800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DA33D-D848-01C7-762A-13EBD17F561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CEF817-F489-C76F-335F-CCEE4008E49D}"/>
              </a:ext>
            </a:extLst>
          </p:cNvPr>
          <p:cNvSpPr>
            <a:spLocks noGrp="1"/>
          </p:cNvSpPr>
          <p:nvPr>
            <p:ph idx="1"/>
          </p:nvPr>
        </p:nvSpPr>
        <p:spPr>
          <a:xfrm>
            <a:off x="451719" y="1341912"/>
            <a:ext cx="11625486" cy="5367645"/>
          </a:xfrm>
        </p:spPr>
        <p:txBody>
          <a:bodyPr vert="horz" lIns="91440" tIns="45720" rIns="91440" bIns="45720" rtlCol="0" anchor="t">
            <a:normAutofit fontScale="70000" lnSpcReduction="20000"/>
          </a:bodyPr>
          <a:lstStyle/>
          <a:p>
            <a:pPr marL="0" indent="0">
              <a:buNone/>
            </a:pPr>
            <a:r>
              <a:rPr lang="en-US"/>
              <a:t>States must fund at least </a:t>
            </a:r>
            <a:r>
              <a:rPr lang="en-US" b="1"/>
              <a:t>three or more</a:t>
            </a:r>
            <a:r>
              <a:rPr lang="en-US"/>
              <a:t> designated activities.</a:t>
            </a:r>
          </a:p>
          <a:p>
            <a:r>
              <a:rPr lang="en-US"/>
              <a:t>Evidence-based prevention and chronic disease management interventions</a:t>
            </a:r>
          </a:p>
          <a:p>
            <a:r>
              <a:rPr lang="en-US"/>
              <a:t>Payments to providers for specified services</a:t>
            </a:r>
          </a:p>
          <a:p>
            <a:r>
              <a:rPr lang="en-US"/>
              <a:t>Consumer-facing technology solutions for chronic disease management</a:t>
            </a:r>
          </a:p>
          <a:p>
            <a:r>
              <a:rPr lang="en-US"/>
              <a:t>Training on advanced tech such as remote monitoring, AI, and robotics</a:t>
            </a:r>
          </a:p>
          <a:p>
            <a:r>
              <a:rPr lang="en-US"/>
              <a:t>Recruiting and retaining rural clinical workforce with service commitments</a:t>
            </a:r>
          </a:p>
          <a:p>
            <a:r>
              <a:rPr lang="en-US"/>
              <a:t>IT upgrades improving efficiency, cybersecurity, and outcomes</a:t>
            </a:r>
          </a:p>
          <a:p>
            <a:r>
              <a:rPr lang="en-US"/>
              <a:t>Helping communities optimize health care delivery systems</a:t>
            </a:r>
          </a:p>
          <a:p>
            <a:r>
              <a:rPr lang="en-US"/>
              <a:t>Expanding opioid use disorder, substance use, and mental health services</a:t>
            </a:r>
          </a:p>
          <a:p>
            <a:r>
              <a:rPr lang="en-US"/>
              <a:t>Innovative care models including value-based care and alternative payments</a:t>
            </a:r>
          </a:p>
          <a:p>
            <a:r>
              <a:rPr lang="en-US"/>
              <a:t>Other CMS-approved activities to ensure sustainable rural health care</a:t>
            </a:r>
          </a:p>
        </p:txBody>
      </p:sp>
      <p:sp>
        <p:nvSpPr>
          <p:cNvPr id="3" name="Title 2">
            <a:extLst>
              <a:ext uri="{FF2B5EF4-FFF2-40B4-BE49-F238E27FC236}">
                <a16:creationId xmlns:a16="http://schemas.microsoft.com/office/drawing/2014/main" id="{A5E3DE56-DD4F-815F-96F7-310ED580E3ED}"/>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71401: Rural Health Transformation Program</a:t>
            </a:r>
          </a:p>
        </p:txBody>
      </p:sp>
    </p:spTree>
    <p:extLst>
      <p:ext uri="{BB962C8B-B14F-4D97-AF65-F5344CB8AC3E}">
        <p14:creationId xmlns:p14="http://schemas.microsoft.com/office/powerpoint/2010/main" val="2732996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85165-3057-7136-1853-DFBED38BC04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9147F3-91D2-EDB4-BC9F-0DC890756022}"/>
              </a:ext>
            </a:extLst>
          </p:cNvPr>
          <p:cNvSpPr>
            <a:spLocks noGrp="1"/>
          </p:cNvSpPr>
          <p:nvPr>
            <p:ph idx="1"/>
          </p:nvPr>
        </p:nvSpPr>
        <p:spPr>
          <a:xfrm>
            <a:off x="451719" y="1341912"/>
            <a:ext cx="11625486" cy="5367645"/>
          </a:xfrm>
        </p:spPr>
        <p:txBody>
          <a:bodyPr vert="horz" lIns="91440" tIns="45720" rIns="91440" bIns="45720" rtlCol="0" anchor="t">
            <a:normAutofit fontScale="70000" lnSpcReduction="20000"/>
          </a:bodyPr>
          <a:lstStyle/>
          <a:p>
            <a:pPr marL="0" indent="0">
              <a:buNone/>
            </a:pPr>
            <a:r>
              <a:rPr lang="en-US" sz="3400" b="1"/>
              <a:t>North Dakota’s Outreach and Engagement</a:t>
            </a:r>
          </a:p>
          <a:p>
            <a:r>
              <a:rPr lang="en-US"/>
              <a:t>As we await CMS guidance, HHS is actively engaging with stakeholders to gather feedback on shaping the state's Rural Health Transformation Plan.</a:t>
            </a:r>
          </a:p>
          <a:p>
            <a:r>
              <a:rPr lang="en-US"/>
              <a:t>Anticipate ND HHS Listening Sessions in Fall 2025. </a:t>
            </a:r>
          </a:p>
          <a:p>
            <a:pPr marL="0" indent="0">
              <a:buNone/>
            </a:pPr>
            <a:r>
              <a:rPr lang="en-US" sz="3400" b="1">
                <a:hlinkClick r:id="rId3"/>
              </a:rPr>
              <a:t>Take the Survey</a:t>
            </a:r>
            <a:endParaRPr lang="en-US" sz="3400" b="1"/>
          </a:p>
          <a:p>
            <a:r>
              <a:rPr lang="en-US"/>
              <a:t>We invite rural patients and residents; hospitals, clinics and provider networks; community-based organizations, tribal partners and other stakeholders to participate in our survey and share your input. Your feedback is critical to shaping the plan to best serve North Dakota’s rural communities. The survey takes 15-20 minutes to complete. The information gathered will be used for planning and information-gathering purposes only. </a:t>
            </a:r>
            <a:r>
              <a:rPr lang="en-US" b="1"/>
              <a:t>Deadline to respond is Sept. 12, 2025. </a:t>
            </a:r>
            <a:endParaRPr lang="en-US"/>
          </a:p>
          <a:p>
            <a:pPr marL="0" indent="0">
              <a:buNone/>
            </a:pPr>
            <a:br>
              <a:rPr lang="en-US"/>
            </a:br>
            <a:endParaRPr lang="en-US"/>
          </a:p>
        </p:txBody>
      </p:sp>
      <p:sp>
        <p:nvSpPr>
          <p:cNvPr id="3" name="Title 2">
            <a:extLst>
              <a:ext uri="{FF2B5EF4-FFF2-40B4-BE49-F238E27FC236}">
                <a16:creationId xmlns:a16="http://schemas.microsoft.com/office/drawing/2014/main" id="{1AEB5F07-549F-A820-A113-EA86FC61A7C5}"/>
              </a:ext>
            </a:extLst>
          </p:cNvPr>
          <p:cNvSpPr>
            <a:spLocks noGrp="1"/>
          </p:cNvSpPr>
          <p:nvPr>
            <p:ph type="title"/>
          </p:nvPr>
        </p:nvSpPr>
        <p:spPr/>
        <p:txBody>
          <a:bodyPr>
            <a:normAutofit fontScale="90000"/>
          </a:bodyPr>
          <a:lstStyle/>
          <a:p>
            <a:r>
              <a:rPr lang="en-US" b="1">
                <a:solidFill>
                  <a:schemeClr val="accent2"/>
                </a:solidFill>
                <a:latin typeface="Segoe UI" panose="020B0502040204020203" pitchFamily="34" charset="0"/>
                <a:cs typeface="Segoe UI" panose="020B0502040204020203" pitchFamily="34" charset="0"/>
              </a:rPr>
              <a:t>Section 71401: Rural Health Transformation Program</a:t>
            </a:r>
          </a:p>
        </p:txBody>
      </p:sp>
    </p:spTree>
    <p:extLst>
      <p:ext uri="{BB962C8B-B14F-4D97-AF65-F5344CB8AC3E}">
        <p14:creationId xmlns:p14="http://schemas.microsoft.com/office/powerpoint/2010/main" val="297716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C3FD-750B-D205-887E-7B6D9EE505C6}"/>
              </a:ext>
            </a:extLst>
          </p:cNvPr>
          <p:cNvSpPr>
            <a:spLocks noGrp="1"/>
          </p:cNvSpPr>
          <p:nvPr>
            <p:ph type="ctrTitle"/>
          </p:nvPr>
        </p:nvSpPr>
        <p:spPr>
          <a:xfrm>
            <a:off x="1524000" y="868362"/>
            <a:ext cx="9144000" cy="2387600"/>
          </a:xfrm>
        </p:spPr>
        <p:txBody>
          <a:bodyPr/>
          <a:lstStyle/>
          <a:p>
            <a:r>
              <a:rPr lang="en-US"/>
              <a:t>Thank you!</a:t>
            </a:r>
            <a:endParaRPr lang="en-US" b="1">
              <a:solidFill>
                <a:schemeClr val="accent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9151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1ABFFB-3B6B-F006-921E-209C7F5C4A13}"/>
              </a:ext>
            </a:extLst>
          </p:cNvPr>
          <p:cNvSpPr>
            <a:spLocks noGrp="1"/>
          </p:cNvSpPr>
          <p:nvPr>
            <p:ph idx="1"/>
          </p:nvPr>
        </p:nvSpPr>
        <p:spPr/>
        <p:txBody>
          <a:bodyPr/>
          <a:lstStyle/>
          <a:p>
            <a:r>
              <a:rPr lang="en-US" dirty="0"/>
              <a:t>Dr Dan Cramer</a:t>
            </a:r>
          </a:p>
        </p:txBody>
      </p:sp>
      <p:sp>
        <p:nvSpPr>
          <p:cNvPr id="3" name="Title 2">
            <a:extLst>
              <a:ext uri="{FF2B5EF4-FFF2-40B4-BE49-F238E27FC236}">
                <a16:creationId xmlns:a16="http://schemas.microsoft.com/office/drawing/2014/main" id="{6EF7365E-6B2F-AF7A-2B9E-A08E19B9143A}"/>
              </a:ext>
            </a:extLst>
          </p:cNvPr>
          <p:cNvSpPr>
            <a:spLocks noGrp="1"/>
          </p:cNvSpPr>
          <p:nvPr>
            <p:ph type="title"/>
          </p:nvPr>
        </p:nvSpPr>
        <p:spPr/>
        <p:txBody>
          <a:bodyPr>
            <a:normAutofit fontScale="90000"/>
          </a:bodyPr>
          <a:lstStyle/>
          <a:p>
            <a:r>
              <a:rPr lang="en-US" dirty="0"/>
              <a:t>Human Service Center Transformation to Behavioral Health Clinics</a:t>
            </a:r>
          </a:p>
        </p:txBody>
      </p:sp>
    </p:spTree>
    <p:extLst>
      <p:ext uri="{BB962C8B-B14F-4D97-AF65-F5344CB8AC3E}">
        <p14:creationId xmlns:p14="http://schemas.microsoft.com/office/powerpoint/2010/main" val="1988948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BA362-2257-D15A-299C-5020E67ABCE0}"/>
              </a:ext>
            </a:extLst>
          </p:cNvPr>
          <p:cNvSpPr>
            <a:spLocks noGrp="1"/>
          </p:cNvSpPr>
          <p:nvPr>
            <p:ph idx="1"/>
          </p:nvPr>
        </p:nvSpPr>
        <p:spPr/>
        <p:txBody>
          <a:bodyPr/>
          <a:lstStyle/>
          <a:p>
            <a:r>
              <a:rPr lang="en-US" dirty="0"/>
              <a:t>Nancy Maier</a:t>
            </a:r>
          </a:p>
        </p:txBody>
      </p:sp>
      <p:sp>
        <p:nvSpPr>
          <p:cNvPr id="3" name="Title 2">
            <a:extLst>
              <a:ext uri="{FF2B5EF4-FFF2-40B4-BE49-F238E27FC236}">
                <a16:creationId xmlns:a16="http://schemas.microsoft.com/office/drawing/2014/main" id="{B084DB1C-CBFB-70A1-9B6B-8197BE65BB35}"/>
              </a:ext>
            </a:extLst>
          </p:cNvPr>
          <p:cNvSpPr>
            <a:spLocks noGrp="1"/>
          </p:cNvSpPr>
          <p:nvPr>
            <p:ph type="title"/>
          </p:nvPr>
        </p:nvSpPr>
        <p:spPr/>
        <p:txBody>
          <a:bodyPr>
            <a:normAutofit fontScale="90000"/>
          </a:bodyPr>
          <a:lstStyle/>
          <a:p>
            <a:r>
              <a:rPr lang="en-US" dirty="0"/>
              <a:t>Adult and Aging Updates</a:t>
            </a:r>
          </a:p>
        </p:txBody>
      </p:sp>
    </p:spTree>
    <p:extLst>
      <p:ext uri="{BB962C8B-B14F-4D97-AF65-F5344CB8AC3E}">
        <p14:creationId xmlns:p14="http://schemas.microsoft.com/office/powerpoint/2010/main" val="1182241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69DA-1C98-EDC2-AB44-B33C4E400878}"/>
              </a:ext>
            </a:extLst>
          </p:cNvPr>
          <p:cNvSpPr>
            <a:spLocks noGrp="1"/>
          </p:cNvSpPr>
          <p:nvPr>
            <p:ph type="title"/>
          </p:nvPr>
        </p:nvSpPr>
        <p:spPr/>
        <p:txBody>
          <a:bodyPr>
            <a:normAutofit fontScale="90000"/>
          </a:bodyPr>
          <a:lstStyle/>
          <a:p>
            <a:r>
              <a:rPr lang="en-US" dirty="0"/>
              <a:t>MFP DATA</a:t>
            </a:r>
          </a:p>
        </p:txBody>
      </p:sp>
      <p:graphicFrame>
        <p:nvGraphicFramePr>
          <p:cNvPr id="4" name="Content Placeholder 3">
            <a:extLst>
              <a:ext uri="{FF2B5EF4-FFF2-40B4-BE49-F238E27FC236}">
                <a16:creationId xmlns:a16="http://schemas.microsoft.com/office/drawing/2014/main" id="{042DA771-4A9F-C112-7E84-7BEBBFE43DA9}"/>
              </a:ext>
            </a:extLst>
          </p:cNvPr>
          <p:cNvGraphicFramePr>
            <a:graphicFrameLocks noGrp="1"/>
          </p:cNvGraphicFramePr>
          <p:nvPr>
            <p:ph idx="1"/>
            <p:extLst>
              <p:ext uri="{D42A27DB-BD31-4B8C-83A1-F6EECF244321}">
                <p14:modId xmlns:p14="http://schemas.microsoft.com/office/powerpoint/2010/main" val="4041607265"/>
              </p:ext>
            </p:extLst>
          </p:nvPr>
        </p:nvGraphicFramePr>
        <p:xfrm>
          <a:off x="452438" y="1485900"/>
          <a:ext cx="112871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A7172A8-D6F0-7A17-566B-ED818411CE33}"/>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426554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5C3CB-EF78-227F-7787-852E2B5D23D6}"/>
              </a:ext>
            </a:extLst>
          </p:cNvPr>
          <p:cNvSpPr>
            <a:spLocks noGrp="1"/>
          </p:cNvSpPr>
          <p:nvPr>
            <p:ph type="title"/>
          </p:nvPr>
        </p:nvSpPr>
        <p:spPr/>
        <p:txBody>
          <a:bodyPr>
            <a:normAutofit fontScale="90000"/>
          </a:bodyPr>
          <a:lstStyle/>
          <a:p>
            <a:r>
              <a:rPr lang="en-US" dirty="0"/>
              <a:t>RUNNING TRANSITION NUMBERS</a:t>
            </a:r>
          </a:p>
        </p:txBody>
      </p:sp>
      <p:graphicFrame>
        <p:nvGraphicFramePr>
          <p:cNvPr id="4" name="Content Placeholder 3">
            <a:extLst>
              <a:ext uri="{FF2B5EF4-FFF2-40B4-BE49-F238E27FC236}">
                <a16:creationId xmlns:a16="http://schemas.microsoft.com/office/drawing/2014/main" id="{7CD07A6C-E47F-BF66-AB48-861A82AE082D}"/>
              </a:ext>
            </a:extLst>
          </p:cNvPr>
          <p:cNvGraphicFramePr>
            <a:graphicFrameLocks noGrp="1"/>
          </p:cNvGraphicFramePr>
          <p:nvPr>
            <p:ph idx="1"/>
            <p:extLst>
              <p:ext uri="{D42A27DB-BD31-4B8C-83A1-F6EECF244321}">
                <p14:modId xmlns:p14="http://schemas.microsoft.com/office/powerpoint/2010/main" val="939570373"/>
              </p:ext>
            </p:extLst>
          </p:nvPr>
        </p:nvGraphicFramePr>
        <p:xfrm>
          <a:off x="452439" y="1485900"/>
          <a:ext cx="10764728"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7756A0C4-2316-A7AC-024E-91C4CFBC5E42}"/>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761865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8EC05-55AA-B260-BD2E-0F6BB0572D1F}"/>
              </a:ext>
            </a:extLst>
          </p:cNvPr>
          <p:cNvSpPr>
            <a:spLocks noGrp="1"/>
          </p:cNvSpPr>
          <p:nvPr>
            <p:ph idx="1"/>
          </p:nvPr>
        </p:nvSpPr>
        <p:spPr/>
        <p:txBody>
          <a:bodyPr>
            <a:normAutofit/>
          </a:bodyPr>
          <a:lstStyle/>
          <a:p>
            <a:r>
              <a:rPr lang="en-US" dirty="0"/>
              <a:t>57% of all individuals transitioned in 2025 are in the elderly population.</a:t>
            </a:r>
          </a:p>
          <a:p>
            <a:r>
              <a:rPr lang="en-US" dirty="0"/>
              <a:t>MFP’s biggest transition quarter this year was quarter two with 27 transitions. </a:t>
            </a:r>
          </a:p>
          <a:p>
            <a:r>
              <a:rPr lang="en-US" dirty="0"/>
              <a:t>74% of all individuals who transitioned, went into an apartment</a:t>
            </a:r>
          </a:p>
          <a:p>
            <a:r>
              <a:rPr lang="en-US" dirty="0"/>
              <a:t>77% of MFP transitions are coming from nursing facilities</a:t>
            </a:r>
          </a:p>
        </p:txBody>
      </p:sp>
      <p:sp>
        <p:nvSpPr>
          <p:cNvPr id="3" name="Title 2">
            <a:extLst>
              <a:ext uri="{FF2B5EF4-FFF2-40B4-BE49-F238E27FC236}">
                <a16:creationId xmlns:a16="http://schemas.microsoft.com/office/drawing/2014/main" id="{F93F40F4-7EC1-2E2F-4E77-053CA8E09E17}"/>
              </a:ext>
            </a:extLst>
          </p:cNvPr>
          <p:cNvSpPr>
            <a:spLocks noGrp="1"/>
          </p:cNvSpPr>
          <p:nvPr>
            <p:ph type="title"/>
          </p:nvPr>
        </p:nvSpPr>
        <p:spPr/>
        <p:txBody>
          <a:bodyPr>
            <a:normAutofit fontScale="90000"/>
          </a:bodyPr>
          <a:lstStyle/>
          <a:p>
            <a:r>
              <a:rPr lang="en-US" dirty="0"/>
              <a:t>MFP Facts - 2025</a:t>
            </a:r>
          </a:p>
        </p:txBody>
      </p:sp>
      <p:sp>
        <p:nvSpPr>
          <p:cNvPr id="4" name="TextBox 3">
            <a:extLst>
              <a:ext uri="{FF2B5EF4-FFF2-40B4-BE49-F238E27FC236}">
                <a16:creationId xmlns:a16="http://schemas.microsoft.com/office/drawing/2014/main" id="{2A1C2EE7-01D7-03D0-A5EE-52A5AAB92D25}"/>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2717236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4E204-6AF9-E6E1-B73F-863876CD8098}"/>
              </a:ext>
            </a:extLst>
          </p:cNvPr>
          <p:cNvSpPr>
            <a:spLocks noGrp="1"/>
          </p:cNvSpPr>
          <p:nvPr>
            <p:ph type="title"/>
          </p:nvPr>
        </p:nvSpPr>
        <p:spPr/>
        <p:txBody>
          <a:bodyPr>
            <a:normAutofit fontScale="90000"/>
          </a:bodyPr>
          <a:lstStyle/>
          <a:p>
            <a:r>
              <a:rPr lang="en-US"/>
              <a:t>Benchmarks</a:t>
            </a:r>
            <a:endParaRPr lang="en-US" dirty="0"/>
          </a:p>
        </p:txBody>
      </p:sp>
      <p:graphicFrame>
        <p:nvGraphicFramePr>
          <p:cNvPr id="4" name="Table 3">
            <a:extLst>
              <a:ext uri="{FF2B5EF4-FFF2-40B4-BE49-F238E27FC236}">
                <a16:creationId xmlns:a16="http://schemas.microsoft.com/office/drawing/2014/main" id="{C8EB8346-A128-BC53-EA9D-DDEE694F6E29}"/>
              </a:ext>
            </a:extLst>
          </p:cNvPr>
          <p:cNvGraphicFramePr>
            <a:graphicFrameLocks noGrp="1"/>
          </p:cNvGraphicFramePr>
          <p:nvPr>
            <p:extLst>
              <p:ext uri="{D42A27DB-BD31-4B8C-83A1-F6EECF244321}">
                <p14:modId xmlns:p14="http://schemas.microsoft.com/office/powerpoint/2010/main" val="2579281594"/>
              </p:ext>
            </p:extLst>
          </p:nvPr>
        </p:nvGraphicFramePr>
        <p:xfrm>
          <a:off x="451720" y="1068013"/>
          <a:ext cx="11130678" cy="4934226"/>
        </p:xfrm>
        <a:graphic>
          <a:graphicData uri="http://schemas.openxmlformats.org/drawingml/2006/table">
            <a:tbl>
              <a:tblPr firstRow="1" bandRow="1">
                <a:tableStyleId>{073A0DAA-6AF3-43AB-8588-CEC1D06C72B9}</a:tableStyleId>
              </a:tblPr>
              <a:tblGrid>
                <a:gridCol w="1855113">
                  <a:extLst>
                    <a:ext uri="{9D8B030D-6E8A-4147-A177-3AD203B41FA5}">
                      <a16:colId xmlns:a16="http://schemas.microsoft.com/office/drawing/2014/main" val="182745395"/>
                    </a:ext>
                  </a:extLst>
                </a:gridCol>
                <a:gridCol w="1855113">
                  <a:extLst>
                    <a:ext uri="{9D8B030D-6E8A-4147-A177-3AD203B41FA5}">
                      <a16:colId xmlns:a16="http://schemas.microsoft.com/office/drawing/2014/main" val="1586982863"/>
                    </a:ext>
                  </a:extLst>
                </a:gridCol>
                <a:gridCol w="1855113">
                  <a:extLst>
                    <a:ext uri="{9D8B030D-6E8A-4147-A177-3AD203B41FA5}">
                      <a16:colId xmlns:a16="http://schemas.microsoft.com/office/drawing/2014/main" val="4273357605"/>
                    </a:ext>
                  </a:extLst>
                </a:gridCol>
                <a:gridCol w="1855113">
                  <a:extLst>
                    <a:ext uri="{9D8B030D-6E8A-4147-A177-3AD203B41FA5}">
                      <a16:colId xmlns:a16="http://schemas.microsoft.com/office/drawing/2014/main" val="3280951208"/>
                    </a:ext>
                  </a:extLst>
                </a:gridCol>
                <a:gridCol w="1855113">
                  <a:extLst>
                    <a:ext uri="{9D8B030D-6E8A-4147-A177-3AD203B41FA5}">
                      <a16:colId xmlns:a16="http://schemas.microsoft.com/office/drawing/2014/main" val="2844665223"/>
                    </a:ext>
                  </a:extLst>
                </a:gridCol>
                <a:gridCol w="1855113">
                  <a:extLst>
                    <a:ext uri="{9D8B030D-6E8A-4147-A177-3AD203B41FA5}">
                      <a16:colId xmlns:a16="http://schemas.microsoft.com/office/drawing/2014/main" val="1447096958"/>
                    </a:ext>
                  </a:extLst>
                </a:gridCol>
              </a:tblGrid>
              <a:tr h="888417">
                <a:tc>
                  <a:txBody>
                    <a:bodyPr/>
                    <a:lstStyle/>
                    <a:p>
                      <a:pPr algn="ctr"/>
                      <a:r>
                        <a:rPr lang="en-US" dirty="0"/>
                        <a:t>Grant Year</a:t>
                      </a:r>
                    </a:p>
                  </a:txBody>
                  <a:tcPr/>
                </a:tc>
                <a:tc>
                  <a:txBody>
                    <a:bodyPr/>
                    <a:lstStyle/>
                    <a:p>
                      <a:pPr algn="ctr"/>
                      <a:r>
                        <a:rPr lang="en-US"/>
                        <a:t>Older Adults</a:t>
                      </a:r>
                      <a:endParaRPr lang="en-US" dirty="0"/>
                    </a:p>
                  </a:txBody>
                  <a:tcPr/>
                </a:tc>
                <a:tc>
                  <a:txBody>
                    <a:bodyPr/>
                    <a:lstStyle/>
                    <a:p>
                      <a:pPr algn="ctr"/>
                      <a:r>
                        <a:rPr lang="en-US"/>
                        <a:t>Individuals with a physical disability</a:t>
                      </a:r>
                      <a:endParaRPr lang="en-US" dirty="0"/>
                    </a:p>
                  </a:txBody>
                  <a:tcPr/>
                </a:tc>
                <a:tc>
                  <a:txBody>
                    <a:bodyPr/>
                    <a:lstStyle/>
                    <a:p>
                      <a:pPr algn="ctr"/>
                      <a:r>
                        <a:rPr lang="en-US"/>
                        <a:t>Individuals with an Intellectual disability</a:t>
                      </a:r>
                      <a:endParaRPr lang="en-US" dirty="0"/>
                    </a:p>
                  </a:txBody>
                  <a:tcPr/>
                </a:tc>
                <a:tc>
                  <a:txBody>
                    <a:bodyPr/>
                    <a:lstStyle/>
                    <a:p>
                      <a:pPr algn="ctr"/>
                      <a:r>
                        <a:rPr lang="en-US"/>
                        <a:t>Children</a:t>
                      </a:r>
                      <a:endParaRPr lang="en-US" dirty="0"/>
                    </a:p>
                  </a:txBody>
                  <a:tcPr/>
                </a:tc>
                <a:tc>
                  <a:txBody>
                    <a:bodyPr/>
                    <a:lstStyle/>
                    <a:p>
                      <a:pPr algn="ctr"/>
                      <a:r>
                        <a:rPr lang="en-US"/>
                        <a:t>TOTAL</a:t>
                      </a:r>
                      <a:endParaRPr lang="en-US" dirty="0"/>
                    </a:p>
                  </a:txBody>
                  <a:tcPr/>
                </a:tc>
                <a:extLst>
                  <a:ext uri="{0D108BD9-81ED-4DB2-BD59-A6C34878D82A}">
                    <a16:rowId xmlns:a16="http://schemas.microsoft.com/office/drawing/2014/main" val="411929089"/>
                  </a:ext>
                </a:extLst>
              </a:tr>
              <a:tr h="669971">
                <a:tc>
                  <a:txBody>
                    <a:bodyPr/>
                    <a:lstStyle/>
                    <a:p>
                      <a:r>
                        <a:rPr lang="en-US"/>
                        <a:t>2021</a:t>
                      </a:r>
                      <a:endParaRPr lang="en-US" dirty="0"/>
                    </a:p>
                  </a:txBody>
                  <a:tcPr/>
                </a:tc>
                <a:tc>
                  <a:txBody>
                    <a:bodyPr/>
                    <a:lstStyle/>
                    <a:p>
                      <a:pPr algn="ctr"/>
                      <a:r>
                        <a:rPr lang="en-US"/>
                        <a:t>31/20</a:t>
                      </a:r>
                      <a:endParaRPr lang="en-US" dirty="0"/>
                    </a:p>
                  </a:txBody>
                  <a:tcPr/>
                </a:tc>
                <a:tc>
                  <a:txBody>
                    <a:bodyPr/>
                    <a:lstStyle/>
                    <a:p>
                      <a:pPr algn="ctr"/>
                      <a:r>
                        <a:rPr lang="en-US"/>
                        <a:t>42/25</a:t>
                      </a:r>
                      <a:endParaRPr lang="en-US" dirty="0"/>
                    </a:p>
                  </a:txBody>
                  <a:tcPr/>
                </a:tc>
                <a:tc>
                  <a:txBody>
                    <a:bodyPr/>
                    <a:lstStyle/>
                    <a:p>
                      <a:pPr algn="ctr"/>
                      <a:r>
                        <a:rPr lang="en-US"/>
                        <a:t>14/15</a:t>
                      </a:r>
                      <a:endParaRPr lang="en-US" dirty="0"/>
                    </a:p>
                  </a:txBody>
                  <a:tcPr/>
                </a:tc>
                <a:tc>
                  <a:txBody>
                    <a:bodyPr/>
                    <a:lstStyle/>
                    <a:p>
                      <a:pPr algn="ctr"/>
                      <a:r>
                        <a:rPr lang="en-US"/>
                        <a:t>7/5</a:t>
                      </a:r>
                      <a:endParaRPr lang="en-US" dirty="0"/>
                    </a:p>
                  </a:txBody>
                  <a:tcPr/>
                </a:tc>
                <a:tc>
                  <a:txBody>
                    <a:bodyPr/>
                    <a:lstStyle/>
                    <a:p>
                      <a:pPr algn="ctr"/>
                      <a:r>
                        <a:rPr lang="en-US"/>
                        <a:t>94/65</a:t>
                      </a:r>
                      <a:endParaRPr lang="en-US" dirty="0"/>
                    </a:p>
                  </a:txBody>
                  <a:tcPr/>
                </a:tc>
                <a:extLst>
                  <a:ext uri="{0D108BD9-81ED-4DB2-BD59-A6C34878D82A}">
                    <a16:rowId xmlns:a16="http://schemas.microsoft.com/office/drawing/2014/main" val="970274815"/>
                  </a:ext>
                </a:extLst>
              </a:tr>
              <a:tr h="669971">
                <a:tc>
                  <a:txBody>
                    <a:bodyPr/>
                    <a:lstStyle/>
                    <a:p>
                      <a:r>
                        <a:rPr lang="en-US"/>
                        <a:t>2022</a:t>
                      </a:r>
                      <a:endParaRPr lang="en-US" dirty="0"/>
                    </a:p>
                  </a:txBody>
                  <a:tcPr/>
                </a:tc>
                <a:tc>
                  <a:txBody>
                    <a:bodyPr/>
                    <a:lstStyle/>
                    <a:p>
                      <a:pPr algn="ctr"/>
                      <a:r>
                        <a:rPr lang="en-US"/>
                        <a:t>64/40</a:t>
                      </a:r>
                      <a:endParaRPr lang="en-US" dirty="0"/>
                    </a:p>
                  </a:txBody>
                  <a:tcPr/>
                </a:tc>
                <a:tc>
                  <a:txBody>
                    <a:bodyPr/>
                    <a:lstStyle/>
                    <a:p>
                      <a:pPr algn="ctr"/>
                      <a:r>
                        <a:rPr lang="en-US"/>
                        <a:t>57/60</a:t>
                      </a:r>
                      <a:endParaRPr lang="en-US" dirty="0"/>
                    </a:p>
                  </a:txBody>
                  <a:tcPr/>
                </a:tc>
                <a:tc>
                  <a:txBody>
                    <a:bodyPr/>
                    <a:lstStyle/>
                    <a:p>
                      <a:pPr algn="ctr"/>
                      <a:r>
                        <a:rPr lang="en-US" dirty="0"/>
                        <a:t>11/15</a:t>
                      </a:r>
                    </a:p>
                  </a:txBody>
                  <a:tcPr/>
                </a:tc>
                <a:tc>
                  <a:txBody>
                    <a:bodyPr/>
                    <a:lstStyle/>
                    <a:p>
                      <a:pPr algn="ctr"/>
                      <a:r>
                        <a:rPr lang="en-US"/>
                        <a:t>3/5</a:t>
                      </a:r>
                      <a:endParaRPr lang="en-US" dirty="0"/>
                    </a:p>
                  </a:txBody>
                  <a:tcPr/>
                </a:tc>
                <a:tc>
                  <a:txBody>
                    <a:bodyPr/>
                    <a:lstStyle/>
                    <a:p>
                      <a:pPr algn="ctr"/>
                      <a:r>
                        <a:rPr lang="en-US"/>
                        <a:t>135/120</a:t>
                      </a:r>
                      <a:endParaRPr lang="en-US" dirty="0"/>
                    </a:p>
                  </a:txBody>
                  <a:tcPr/>
                </a:tc>
                <a:extLst>
                  <a:ext uri="{0D108BD9-81ED-4DB2-BD59-A6C34878D82A}">
                    <a16:rowId xmlns:a16="http://schemas.microsoft.com/office/drawing/2014/main" val="2748394571"/>
                  </a:ext>
                </a:extLst>
              </a:tr>
              <a:tr h="669971">
                <a:tc>
                  <a:txBody>
                    <a:bodyPr/>
                    <a:lstStyle/>
                    <a:p>
                      <a:r>
                        <a:rPr lang="en-US"/>
                        <a:t>2023</a:t>
                      </a:r>
                      <a:endParaRPr lang="en-US" dirty="0"/>
                    </a:p>
                  </a:txBody>
                  <a:tcPr/>
                </a:tc>
                <a:tc>
                  <a:txBody>
                    <a:bodyPr/>
                    <a:lstStyle/>
                    <a:p>
                      <a:pPr algn="ctr"/>
                      <a:r>
                        <a:rPr lang="en-US"/>
                        <a:t>59/55</a:t>
                      </a:r>
                      <a:endParaRPr lang="en-US" dirty="0"/>
                    </a:p>
                  </a:txBody>
                  <a:tcPr/>
                </a:tc>
                <a:tc>
                  <a:txBody>
                    <a:bodyPr/>
                    <a:lstStyle/>
                    <a:p>
                      <a:pPr algn="ctr"/>
                      <a:r>
                        <a:rPr lang="en-US"/>
                        <a:t>50/55</a:t>
                      </a:r>
                      <a:endParaRPr lang="en-US" dirty="0"/>
                    </a:p>
                  </a:txBody>
                  <a:tcPr/>
                </a:tc>
                <a:tc>
                  <a:txBody>
                    <a:bodyPr/>
                    <a:lstStyle/>
                    <a:p>
                      <a:pPr algn="ctr"/>
                      <a:r>
                        <a:rPr lang="en-US"/>
                        <a:t>25/15</a:t>
                      </a:r>
                      <a:endParaRPr lang="en-US" dirty="0"/>
                    </a:p>
                  </a:txBody>
                  <a:tcPr/>
                </a:tc>
                <a:tc>
                  <a:txBody>
                    <a:bodyPr/>
                    <a:lstStyle/>
                    <a:p>
                      <a:pPr algn="ctr"/>
                      <a:r>
                        <a:rPr lang="en-US" dirty="0"/>
                        <a:t>6/5</a:t>
                      </a:r>
                    </a:p>
                  </a:txBody>
                  <a:tcPr/>
                </a:tc>
                <a:tc>
                  <a:txBody>
                    <a:bodyPr/>
                    <a:lstStyle/>
                    <a:p>
                      <a:pPr algn="ctr"/>
                      <a:r>
                        <a:rPr lang="en-US" dirty="0"/>
                        <a:t>140/130</a:t>
                      </a:r>
                    </a:p>
                  </a:txBody>
                  <a:tcPr/>
                </a:tc>
                <a:extLst>
                  <a:ext uri="{0D108BD9-81ED-4DB2-BD59-A6C34878D82A}">
                    <a16:rowId xmlns:a16="http://schemas.microsoft.com/office/drawing/2014/main" val="2212879914"/>
                  </a:ext>
                </a:extLst>
              </a:tr>
              <a:tr h="669971">
                <a:tc>
                  <a:txBody>
                    <a:bodyPr/>
                    <a:lstStyle/>
                    <a:p>
                      <a:r>
                        <a:rPr lang="en-US" dirty="0"/>
                        <a:t>2024</a:t>
                      </a:r>
                    </a:p>
                  </a:txBody>
                  <a:tcPr/>
                </a:tc>
                <a:tc>
                  <a:txBody>
                    <a:bodyPr/>
                    <a:lstStyle/>
                    <a:p>
                      <a:pPr algn="ctr"/>
                      <a:r>
                        <a:rPr lang="en-US" dirty="0"/>
                        <a:t>55/60</a:t>
                      </a:r>
                    </a:p>
                  </a:txBody>
                  <a:tcPr/>
                </a:tc>
                <a:tc>
                  <a:txBody>
                    <a:bodyPr/>
                    <a:lstStyle/>
                    <a:p>
                      <a:pPr algn="ctr"/>
                      <a:r>
                        <a:rPr lang="en-US" dirty="0"/>
                        <a:t>61/50</a:t>
                      </a:r>
                    </a:p>
                  </a:txBody>
                  <a:tcPr/>
                </a:tc>
                <a:tc>
                  <a:txBody>
                    <a:bodyPr/>
                    <a:lstStyle/>
                    <a:p>
                      <a:pPr algn="ctr"/>
                      <a:r>
                        <a:rPr lang="en-US" dirty="0"/>
                        <a:t>27/23</a:t>
                      </a:r>
                    </a:p>
                  </a:txBody>
                  <a:tcPr/>
                </a:tc>
                <a:tc>
                  <a:txBody>
                    <a:bodyPr/>
                    <a:lstStyle/>
                    <a:p>
                      <a:pPr algn="ctr"/>
                      <a:r>
                        <a:rPr lang="en-US" dirty="0"/>
                        <a:t>5/7</a:t>
                      </a:r>
                    </a:p>
                  </a:txBody>
                  <a:tcPr/>
                </a:tc>
                <a:tc>
                  <a:txBody>
                    <a:bodyPr/>
                    <a:lstStyle/>
                    <a:p>
                      <a:pPr algn="ctr"/>
                      <a:r>
                        <a:rPr lang="en-US" dirty="0"/>
                        <a:t>148/140</a:t>
                      </a:r>
                    </a:p>
                    <a:p>
                      <a:pPr algn="ctr"/>
                      <a:endParaRPr lang="en-US" dirty="0"/>
                    </a:p>
                  </a:txBody>
                  <a:tcPr/>
                </a:tc>
                <a:extLst>
                  <a:ext uri="{0D108BD9-81ED-4DB2-BD59-A6C34878D82A}">
                    <a16:rowId xmlns:a16="http://schemas.microsoft.com/office/drawing/2014/main" val="3588582985"/>
                  </a:ext>
                </a:extLst>
              </a:tr>
              <a:tr h="669971">
                <a:tc>
                  <a:txBody>
                    <a:bodyPr/>
                    <a:lstStyle/>
                    <a:p>
                      <a:r>
                        <a:rPr lang="en-US" dirty="0"/>
                        <a:t>2025</a:t>
                      </a:r>
                    </a:p>
                  </a:txBody>
                  <a:tcPr/>
                </a:tc>
                <a:tc>
                  <a:txBody>
                    <a:bodyPr/>
                    <a:lstStyle/>
                    <a:p>
                      <a:pPr algn="ctr"/>
                      <a:r>
                        <a:rPr lang="en-US" dirty="0"/>
                        <a:t>35/55</a:t>
                      </a:r>
                    </a:p>
                  </a:txBody>
                  <a:tcPr/>
                </a:tc>
                <a:tc>
                  <a:txBody>
                    <a:bodyPr/>
                    <a:lstStyle/>
                    <a:p>
                      <a:pPr algn="ctr"/>
                      <a:r>
                        <a:rPr lang="en-US" dirty="0"/>
                        <a:t>12/55</a:t>
                      </a:r>
                    </a:p>
                  </a:txBody>
                  <a:tcPr/>
                </a:tc>
                <a:tc>
                  <a:txBody>
                    <a:bodyPr/>
                    <a:lstStyle/>
                    <a:p>
                      <a:pPr algn="ctr"/>
                      <a:r>
                        <a:rPr lang="en-US" dirty="0"/>
                        <a:t>10/20</a:t>
                      </a:r>
                    </a:p>
                  </a:txBody>
                  <a:tcPr/>
                </a:tc>
                <a:tc>
                  <a:txBody>
                    <a:bodyPr/>
                    <a:lstStyle/>
                    <a:p>
                      <a:pPr algn="ctr"/>
                      <a:r>
                        <a:rPr lang="en-US" dirty="0"/>
                        <a:t>4/5</a:t>
                      </a:r>
                    </a:p>
                  </a:txBody>
                  <a:tcPr/>
                </a:tc>
                <a:tc>
                  <a:txBody>
                    <a:bodyPr/>
                    <a:lstStyle/>
                    <a:p>
                      <a:pPr algn="ctr"/>
                      <a:r>
                        <a:rPr lang="en-US" dirty="0"/>
                        <a:t>61/135</a:t>
                      </a:r>
                    </a:p>
                  </a:txBody>
                  <a:tcPr/>
                </a:tc>
                <a:extLst>
                  <a:ext uri="{0D108BD9-81ED-4DB2-BD59-A6C34878D82A}">
                    <a16:rowId xmlns:a16="http://schemas.microsoft.com/office/drawing/2014/main" val="2425334794"/>
                  </a:ext>
                </a:extLst>
              </a:tr>
              <a:tr h="669971">
                <a:tc>
                  <a:txBody>
                    <a:bodyPr/>
                    <a:lstStyle/>
                    <a:p>
                      <a:r>
                        <a:rPr lang="en-US" dirty="0"/>
                        <a:t>2026</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a:t>
                      </a:r>
                    </a:p>
                  </a:txBody>
                  <a:tcPr/>
                </a:tc>
                <a:tc>
                  <a:txBody>
                    <a:bodyPr/>
                    <a:lstStyle/>
                    <a:p>
                      <a:pPr algn="ctr"/>
                      <a:endParaRPr lang="en-US" dirty="0"/>
                    </a:p>
                  </a:txBody>
                  <a:tcPr/>
                </a:tc>
                <a:extLst>
                  <a:ext uri="{0D108BD9-81ED-4DB2-BD59-A6C34878D82A}">
                    <a16:rowId xmlns:a16="http://schemas.microsoft.com/office/drawing/2014/main" val="2602930429"/>
                  </a:ext>
                </a:extLst>
              </a:tr>
            </a:tbl>
          </a:graphicData>
        </a:graphic>
      </p:graphicFrame>
      <p:sp>
        <p:nvSpPr>
          <p:cNvPr id="6" name="TextBox 5">
            <a:extLst>
              <a:ext uri="{FF2B5EF4-FFF2-40B4-BE49-F238E27FC236}">
                <a16:creationId xmlns:a16="http://schemas.microsoft.com/office/drawing/2014/main" id="{20912C8D-4067-5AEA-0008-3348701C432E}"/>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3142778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43945-7230-992D-AE45-D8E747478B4B}"/>
              </a:ext>
            </a:extLst>
          </p:cNvPr>
          <p:cNvSpPr>
            <a:spLocks noGrp="1"/>
          </p:cNvSpPr>
          <p:nvPr>
            <p:ph idx="1"/>
          </p:nvPr>
        </p:nvSpPr>
        <p:spPr/>
        <p:txBody>
          <a:bodyPr/>
          <a:lstStyle/>
          <a:p>
            <a:r>
              <a:rPr lang="en-US" dirty="0"/>
              <a:t>Utilize the 10% funding first</a:t>
            </a:r>
          </a:p>
          <a:p>
            <a:r>
              <a:rPr lang="en-US" dirty="0"/>
              <a:t>3 full time state staff</a:t>
            </a:r>
          </a:p>
          <a:p>
            <a:r>
              <a:rPr lang="en-US" dirty="0"/>
              <a:t>6 housing facilitators</a:t>
            </a:r>
          </a:p>
          <a:p>
            <a:r>
              <a:rPr lang="en-US" dirty="0"/>
              <a:t>8 transition coordinators</a:t>
            </a:r>
          </a:p>
        </p:txBody>
      </p:sp>
      <p:sp>
        <p:nvSpPr>
          <p:cNvPr id="3" name="Title 2">
            <a:extLst>
              <a:ext uri="{FF2B5EF4-FFF2-40B4-BE49-F238E27FC236}">
                <a16:creationId xmlns:a16="http://schemas.microsoft.com/office/drawing/2014/main" id="{A865EF26-A133-DE83-723E-67299A249500}"/>
              </a:ext>
            </a:extLst>
          </p:cNvPr>
          <p:cNvSpPr>
            <a:spLocks noGrp="1"/>
          </p:cNvSpPr>
          <p:nvPr>
            <p:ph type="title"/>
          </p:nvPr>
        </p:nvSpPr>
        <p:spPr/>
        <p:txBody>
          <a:bodyPr>
            <a:normAutofit fontScale="90000"/>
          </a:bodyPr>
          <a:lstStyle/>
          <a:p>
            <a:r>
              <a:rPr lang="en-US" dirty="0"/>
              <a:t>Transition Diversion Program Updates</a:t>
            </a:r>
          </a:p>
        </p:txBody>
      </p:sp>
    </p:spTree>
    <p:extLst>
      <p:ext uri="{BB962C8B-B14F-4D97-AF65-F5344CB8AC3E}">
        <p14:creationId xmlns:p14="http://schemas.microsoft.com/office/powerpoint/2010/main" val="67818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D0B6CBF8-0EC2-43EE-C7D9-1CB921DDF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175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049C7-E039-1AA6-A4A1-2C8DC6C116BC}"/>
              </a:ext>
            </a:extLst>
          </p:cNvPr>
          <p:cNvSpPr>
            <a:spLocks noGrp="1"/>
          </p:cNvSpPr>
          <p:nvPr>
            <p:ph type="title"/>
          </p:nvPr>
        </p:nvSpPr>
        <p:spPr/>
        <p:txBody>
          <a:bodyPr>
            <a:normAutofit fontScale="90000"/>
          </a:bodyPr>
          <a:lstStyle/>
          <a:p>
            <a:r>
              <a:rPr lang="en-US" dirty="0"/>
              <a:t>TDP Data</a:t>
            </a:r>
          </a:p>
        </p:txBody>
      </p:sp>
      <p:graphicFrame>
        <p:nvGraphicFramePr>
          <p:cNvPr id="6" name="Table 5">
            <a:extLst>
              <a:ext uri="{FF2B5EF4-FFF2-40B4-BE49-F238E27FC236}">
                <a16:creationId xmlns:a16="http://schemas.microsoft.com/office/drawing/2014/main" id="{5BDE4C1F-FAB0-C91A-7B26-ECDA77A4D22D}"/>
              </a:ext>
            </a:extLst>
          </p:cNvPr>
          <p:cNvGraphicFramePr>
            <a:graphicFrameLocks noGrp="1"/>
          </p:cNvGraphicFramePr>
          <p:nvPr>
            <p:extLst>
              <p:ext uri="{D42A27DB-BD31-4B8C-83A1-F6EECF244321}">
                <p14:modId xmlns:p14="http://schemas.microsoft.com/office/powerpoint/2010/main" val="2463110041"/>
              </p:ext>
            </p:extLst>
          </p:nvPr>
        </p:nvGraphicFramePr>
        <p:xfrm>
          <a:off x="794657" y="1335004"/>
          <a:ext cx="7841674" cy="5004258"/>
        </p:xfrm>
        <a:graphic>
          <a:graphicData uri="http://schemas.openxmlformats.org/drawingml/2006/table">
            <a:tbl>
              <a:tblPr firstRow="1" bandRow="1">
                <a:tableStyleId>{073A0DAA-6AF3-43AB-8588-CEC1D06C72B9}</a:tableStyleId>
              </a:tblPr>
              <a:tblGrid>
                <a:gridCol w="3920837">
                  <a:extLst>
                    <a:ext uri="{9D8B030D-6E8A-4147-A177-3AD203B41FA5}">
                      <a16:colId xmlns:a16="http://schemas.microsoft.com/office/drawing/2014/main" val="365358116"/>
                    </a:ext>
                  </a:extLst>
                </a:gridCol>
                <a:gridCol w="3920837">
                  <a:extLst>
                    <a:ext uri="{9D8B030D-6E8A-4147-A177-3AD203B41FA5}">
                      <a16:colId xmlns:a16="http://schemas.microsoft.com/office/drawing/2014/main" val="3189039668"/>
                    </a:ext>
                  </a:extLst>
                </a:gridCol>
              </a:tblGrid>
              <a:tr h="714894">
                <a:tc gridSpan="2">
                  <a:txBody>
                    <a:bodyPr/>
                    <a:lstStyle/>
                    <a:p>
                      <a:r>
                        <a:rPr lang="en-US" dirty="0"/>
                        <a:t>2025 Specific TDP Referral Data Stats</a:t>
                      </a:r>
                    </a:p>
                  </a:txBody>
                  <a:tcPr/>
                </a:tc>
                <a:tc hMerge="1">
                  <a:txBody>
                    <a:bodyPr/>
                    <a:lstStyle/>
                    <a:p>
                      <a:endParaRPr lang="en-US" dirty="0"/>
                    </a:p>
                  </a:txBody>
                  <a:tcPr/>
                </a:tc>
                <a:extLst>
                  <a:ext uri="{0D108BD9-81ED-4DB2-BD59-A6C34878D82A}">
                    <a16:rowId xmlns:a16="http://schemas.microsoft.com/office/drawing/2014/main" val="597099096"/>
                  </a:ext>
                </a:extLst>
              </a:tr>
              <a:tr h="714894">
                <a:tc>
                  <a:txBody>
                    <a:bodyPr/>
                    <a:lstStyle/>
                    <a:p>
                      <a:r>
                        <a:rPr lang="en-US" dirty="0"/>
                        <a:t>Total Referral Summary</a:t>
                      </a:r>
                    </a:p>
                  </a:txBody>
                  <a:tcPr/>
                </a:tc>
                <a:tc>
                  <a:txBody>
                    <a:bodyPr/>
                    <a:lstStyle/>
                    <a:p>
                      <a:endParaRPr lang="en-US" dirty="0"/>
                    </a:p>
                  </a:txBody>
                  <a:tcPr/>
                </a:tc>
                <a:extLst>
                  <a:ext uri="{0D108BD9-81ED-4DB2-BD59-A6C34878D82A}">
                    <a16:rowId xmlns:a16="http://schemas.microsoft.com/office/drawing/2014/main" val="3867203650"/>
                  </a:ext>
                </a:extLst>
              </a:tr>
              <a:tr h="714894">
                <a:tc>
                  <a:txBody>
                    <a:bodyPr/>
                    <a:lstStyle/>
                    <a:p>
                      <a:r>
                        <a:rPr lang="en-US" dirty="0"/>
                        <a:t>Running TDPP Referral count</a:t>
                      </a:r>
                    </a:p>
                  </a:txBody>
                  <a:tcPr/>
                </a:tc>
                <a:tc>
                  <a:txBody>
                    <a:bodyPr/>
                    <a:lstStyle/>
                    <a:p>
                      <a:pPr algn="ctr"/>
                      <a:r>
                        <a:rPr lang="en-US" dirty="0"/>
                        <a:t>476</a:t>
                      </a:r>
                    </a:p>
                  </a:txBody>
                  <a:tcPr/>
                </a:tc>
                <a:extLst>
                  <a:ext uri="{0D108BD9-81ED-4DB2-BD59-A6C34878D82A}">
                    <a16:rowId xmlns:a16="http://schemas.microsoft.com/office/drawing/2014/main" val="2689958248"/>
                  </a:ext>
                </a:extLst>
              </a:tr>
              <a:tr h="714894">
                <a:tc>
                  <a:txBody>
                    <a:bodyPr/>
                    <a:lstStyle/>
                    <a:p>
                      <a:r>
                        <a:rPr lang="en-US" dirty="0"/>
                        <a:t>Quarter One</a:t>
                      </a:r>
                    </a:p>
                  </a:txBody>
                  <a:tcPr/>
                </a:tc>
                <a:tc>
                  <a:txBody>
                    <a:bodyPr/>
                    <a:lstStyle/>
                    <a:p>
                      <a:pPr algn="ctr"/>
                      <a:r>
                        <a:rPr lang="en-US" dirty="0"/>
                        <a:t>180</a:t>
                      </a:r>
                    </a:p>
                  </a:txBody>
                  <a:tcPr/>
                </a:tc>
                <a:extLst>
                  <a:ext uri="{0D108BD9-81ED-4DB2-BD59-A6C34878D82A}">
                    <a16:rowId xmlns:a16="http://schemas.microsoft.com/office/drawing/2014/main" val="3161071733"/>
                  </a:ext>
                </a:extLst>
              </a:tr>
              <a:tr h="714894">
                <a:tc>
                  <a:txBody>
                    <a:bodyPr/>
                    <a:lstStyle/>
                    <a:p>
                      <a:r>
                        <a:rPr lang="en-US" dirty="0"/>
                        <a:t>Quarter Two</a:t>
                      </a:r>
                    </a:p>
                  </a:txBody>
                  <a:tcPr/>
                </a:tc>
                <a:tc>
                  <a:txBody>
                    <a:bodyPr/>
                    <a:lstStyle/>
                    <a:p>
                      <a:pPr algn="ctr"/>
                      <a:r>
                        <a:rPr lang="en-US" dirty="0"/>
                        <a:t>171</a:t>
                      </a:r>
                    </a:p>
                  </a:txBody>
                  <a:tcPr/>
                </a:tc>
                <a:extLst>
                  <a:ext uri="{0D108BD9-81ED-4DB2-BD59-A6C34878D82A}">
                    <a16:rowId xmlns:a16="http://schemas.microsoft.com/office/drawing/2014/main" val="2108593784"/>
                  </a:ext>
                </a:extLst>
              </a:tr>
              <a:tr h="714894">
                <a:tc>
                  <a:txBody>
                    <a:bodyPr/>
                    <a:lstStyle/>
                    <a:p>
                      <a:r>
                        <a:rPr lang="en-US" dirty="0"/>
                        <a:t>Quarter Three</a:t>
                      </a:r>
                    </a:p>
                  </a:txBody>
                  <a:tcPr/>
                </a:tc>
                <a:tc>
                  <a:txBody>
                    <a:bodyPr/>
                    <a:lstStyle/>
                    <a:p>
                      <a:pPr algn="ctr"/>
                      <a:r>
                        <a:rPr lang="en-US" dirty="0"/>
                        <a:t>125</a:t>
                      </a:r>
                    </a:p>
                  </a:txBody>
                  <a:tcPr/>
                </a:tc>
                <a:extLst>
                  <a:ext uri="{0D108BD9-81ED-4DB2-BD59-A6C34878D82A}">
                    <a16:rowId xmlns:a16="http://schemas.microsoft.com/office/drawing/2014/main" val="3627241029"/>
                  </a:ext>
                </a:extLst>
              </a:tr>
              <a:tr h="714894">
                <a:tc>
                  <a:txBody>
                    <a:bodyPr/>
                    <a:lstStyle/>
                    <a:p>
                      <a:r>
                        <a:rPr lang="en-US" dirty="0"/>
                        <a:t>Quarter Four</a:t>
                      </a:r>
                    </a:p>
                  </a:txBody>
                  <a:tcPr/>
                </a:tc>
                <a:tc>
                  <a:txBody>
                    <a:bodyPr/>
                    <a:lstStyle/>
                    <a:p>
                      <a:pPr algn="ctr"/>
                      <a:r>
                        <a:rPr lang="en-US" dirty="0"/>
                        <a:t>0</a:t>
                      </a:r>
                    </a:p>
                  </a:txBody>
                  <a:tcPr/>
                </a:tc>
                <a:extLst>
                  <a:ext uri="{0D108BD9-81ED-4DB2-BD59-A6C34878D82A}">
                    <a16:rowId xmlns:a16="http://schemas.microsoft.com/office/drawing/2014/main" val="2994506266"/>
                  </a:ext>
                </a:extLst>
              </a:tr>
            </a:tbl>
          </a:graphicData>
        </a:graphic>
      </p:graphicFrame>
      <p:sp>
        <p:nvSpPr>
          <p:cNvPr id="7" name="TextBox 6">
            <a:extLst>
              <a:ext uri="{FF2B5EF4-FFF2-40B4-BE49-F238E27FC236}">
                <a16:creationId xmlns:a16="http://schemas.microsoft.com/office/drawing/2014/main" id="{2A7F8EC7-F349-11D0-1E7E-980C90FBD577}"/>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2288384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2A96-D019-6CC1-1004-1A2CFCFDED49}"/>
              </a:ext>
            </a:extLst>
          </p:cNvPr>
          <p:cNvSpPr>
            <a:spLocks noGrp="1"/>
          </p:cNvSpPr>
          <p:nvPr>
            <p:ph type="title"/>
          </p:nvPr>
        </p:nvSpPr>
        <p:spPr/>
        <p:txBody>
          <a:bodyPr>
            <a:normAutofit fontScale="90000"/>
          </a:bodyPr>
          <a:lstStyle/>
          <a:p>
            <a:r>
              <a:rPr lang="en-US" dirty="0"/>
              <a:t>TDP Running Transitions</a:t>
            </a:r>
          </a:p>
        </p:txBody>
      </p:sp>
      <p:graphicFrame>
        <p:nvGraphicFramePr>
          <p:cNvPr id="4" name="Chart 3">
            <a:extLst>
              <a:ext uri="{FF2B5EF4-FFF2-40B4-BE49-F238E27FC236}">
                <a16:creationId xmlns:a16="http://schemas.microsoft.com/office/drawing/2014/main" id="{7F0B4706-C5C8-4754-D458-58D2BE2A6F14}"/>
              </a:ext>
            </a:extLst>
          </p:cNvPr>
          <p:cNvGraphicFramePr/>
          <p:nvPr>
            <p:extLst>
              <p:ext uri="{D42A27DB-BD31-4B8C-83A1-F6EECF244321}">
                <p14:modId xmlns:p14="http://schemas.microsoft.com/office/powerpoint/2010/main" val="398644607"/>
              </p:ext>
            </p:extLst>
          </p:nvPr>
        </p:nvGraphicFramePr>
        <p:xfrm>
          <a:off x="180109" y="1068013"/>
          <a:ext cx="10086109" cy="46123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F527068-DD13-6084-8DB4-8B1F0A05877F}"/>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1941593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2A96-D019-6CC1-1004-1A2CFCFDED49}"/>
              </a:ext>
            </a:extLst>
          </p:cNvPr>
          <p:cNvSpPr>
            <a:spLocks noGrp="1"/>
          </p:cNvSpPr>
          <p:nvPr>
            <p:ph type="title"/>
          </p:nvPr>
        </p:nvSpPr>
        <p:spPr/>
        <p:txBody>
          <a:bodyPr>
            <a:normAutofit fontScale="90000"/>
          </a:bodyPr>
          <a:lstStyle/>
          <a:p>
            <a:r>
              <a:rPr lang="en-US" dirty="0"/>
              <a:t>TDP Running Diversions</a:t>
            </a:r>
          </a:p>
        </p:txBody>
      </p:sp>
      <p:graphicFrame>
        <p:nvGraphicFramePr>
          <p:cNvPr id="4" name="Chart 3">
            <a:extLst>
              <a:ext uri="{FF2B5EF4-FFF2-40B4-BE49-F238E27FC236}">
                <a16:creationId xmlns:a16="http://schemas.microsoft.com/office/drawing/2014/main" id="{7F0B4706-C5C8-4754-D458-58D2BE2A6F14}"/>
              </a:ext>
            </a:extLst>
          </p:cNvPr>
          <p:cNvGraphicFramePr/>
          <p:nvPr>
            <p:extLst>
              <p:ext uri="{D42A27DB-BD31-4B8C-83A1-F6EECF244321}">
                <p14:modId xmlns:p14="http://schemas.microsoft.com/office/powerpoint/2010/main" val="1151290477"/>
              </p:ext>
            </p:extLst>
          </p:nvPr>
        </p:nvGraphicFramePr>
        <p:xfrm>
          <a:off x="180109" y="1068013"/>
          <a:ext cx="10086109" cy="46123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F527068-DD13-6084-8DB4-8B1F0A05877F}"/>
              </a:ext>
            </a:extLst>
          </p:cNvPr>
          <p:cNvSpPr txBox="1"/>
          <p:nvPr/>
        </p:nvSpPr>
        <p:spPr>
          <a:xfrm>
            <a:off x="10733314" y="6611779"/>
            <a:ext cx="1290738" cy="246221"/>
          </a:xfrm>
          <a:prstGeom prst="rect">
            <a:avLst/>
          </a:prstGeom>
          <a:noFill/>
        </p:spPr>
        <p:txBody>
          <a:bodyPr wrap="none" rtlCol="0">
            <a:spAutoFit/>
          </a:bodyPr>
          <a:lstStyle/>
          <a:p>
            <a:r>
              <a:rPr lang="en-US" sz="1000" dirty="0"/>
              <a:t>Updated 09/03/2025</a:t>
            </a:r>
          </a:p>
        </p:txBody>
      </p:sp>
    </p:spTree>
    <p:extLst>
      <p:ext uri="{BB962C8B-B14F-4D97-AF65-F5344CB8AC3E}">
        <p14:creationId xmlns:p14="http://schemas.microsoft.com/office/powerpoint/2010/main" val="2066684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3C280C-D950-FFDB-6B81-EF5F40519038}"/>
              </a:ext>
            </a:extLst>
          </p:cNvPr>
          <p:cNvSpPr>
            <a:spLocks noGrp="1"/>
          </p:cNvSpPr>
          <p:nvPr>
            <p:ph idx="1"/>
          </p:nvPr>
        </p:nvSpPr>
        <p:spPr/>
        <p:txBody>
          <a:bodyPr/>
          <a:lstStyle/>
          <a:p>
            <a:r>
              <a:rPr lang="en-US" dirty="0"/>
              <a:t>Open discussion</a:t>
            </a:r>
          </a:p>
          <a:p>
            <a:pPr marL="0" indent="0">
              <a:buNone/>
            </a:pPr>
            <a:endParaRPr lang="en-US" dirty="0"/>
          </a:p>
        </p:txBody>
      </p:sp>
      <p:sp>
        <p:nvSpPr>
          <p:cNvPr id="3" name="Title 2">
            <a:extLst>
              <a:ext uri="{FF2B5EF4-FFF2-40B4-BE49-F238E27FC236}">
                <a16:creationId xmlns:a16="http://schemas.microsoft.com/office/drawing/2014/main" id="{BB892CD7-4ACD-2ACC-2391-63E6E3F0EE5C}"/>
              </a:ext>
            </a:extLst>
          </p:cNvPr>
          <p:cNvSpPr>
            <a:spLocks noGrp="1"/>
          </p:cNvSpPr>
          <p:nvPr>
            <p:ph type="title"/>
          </p:nvPr>
        </p:nvSpPr>
        <p:spPr/>
        <p:txBody>
          <a:bodyPr>
            <a:normAutofit fontScale="90000"/>
          </a:bodyPr>
          <a:lstStyle/>
          <a:p>
            <a:r>
              <a:rPr lang="en-US" dirty="0"/>
              <a:t>Housing Partner updates</a:t>
            </a:r>
          </a:p>
        </p:txBody>
      </p:sp>
    </p:spTree>
    <p:extLst>
      <p:ext uri="{BB962C8B-B14F-4D97-AF65-F5344CB8AC3E}">
        <p14:creationId xmlns:p14="http://schemas.microsoft.com/office/powerpoint/2010/main" val="267752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DDA94-04B7-DA44-EE54-2CF1E223CF75}"/>
              </a:ext>
            </a:extLst>
          </p:cNvPr>
          <p:cNvSpPr>
            <a:spLocks noGrp="1"/>
          </p:cNvSpPr>
          <p:nvPr>
            <p:ph idx="1"/>
          </p:nvPr>
        </p:nvSpPr>
        <p:spPr/>
        <p:txBody>
          <a:bodyPr>
            <a:normAutofit/>
          </a:bodyPr>
          <a:lstStyle/>
          <a:p>
            <a:r>
              <a:rPr lang="en-US" dirty="0"/>
              <a:t>Melissa Reardon, NDSU Tribal Liaison </a:t>
            </a:r>
          </a:p>
          <a:p>
            <a:endParaRPr lang="en-US" dirty="0"/>
          </a:p>
        </p:txBody>
      </p:sp>
      <p:sp>
        <p:nvSpPr>
          <p:cNvPr id="3" name="Title 2">
            <a:extLst>
              <a:ext uri="{FF2B5EF4-FFF2-40B4-BE49-F238E27FC236}">
                <a16:creationId xmlns:a16="http://schemas.microsoft.com/office/drawing/2014/main" id="{093B9426-8F47-30FD-9193-3F68FA92076E}"/>
              </a:ext>
            </a:extLst>
          </p:cNvPr>
          <p:cNvSpPr>
            <a:spLocks noGrp="1"/>
          </p:cNvSpPr>
          <p:nvPr>
            <p:ph type="title"/>
          </p:nvPr>
        </p:nvSpPr>
        <p:spPr/>
        <p:txBody>
          <a:bodyPr>
            <a:normAutofit fontScale="90000"/>
          </a:bodyPr>
          <a:lstStyle/>
          <a:p>
            <a:r>
              <a:rPr lang="en-US" dirty="0"/>
              <a:t>Tribal Initiative</a:t>
            </a:r>
          </a:p>
        </p:txBody>
      </p:sp>
    </p:spTree>
    <p:extLst>
      <p:ext uri="{BB962C8B-B14F-4D97-AF65-F5344CB8AC3E}">
        <p14:creationId xmlns:p14="http://schemas.microsoft.com/office/powerpoint/2010/main" val="3037246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BCDA77-B24C-A54D-1CBD-09785CCDCF3A}"/>
              </a:ext>
            </a:extLst>
          </p:cNvPr>
          <p:cNvSpPr>
            <a:spLocks noGrp="1"/>
          </p:cNvSpPr>
          <p:nvPr>
            <p:ph idx="1"/>
          </p:nvPr>
        </p:nvSpPr>
        <p:spPr/>
        <p:txBody>
          <a:bodyPr/>
          <a:lstStyle/>
          <a:p>
            <a:pPr marR="0" lvl="0">
              <a:lnSpc>
                <a:spcPct val="107000"/>
              </a:lnSpc>
              <a:spcBef>
                <a:spcPts val="0"/>
              </a:spcBef>
              <a:spcAft>
                <a:spcPts val="800"/>
              </a:spcAft>
            </a:pPr>
            <a:r>
              <a:rPr lang="en-US" sz="2000" dirty="0">
                <a:effectLst/>
                <a:latin typeface="+mn-lt"/>
                <a:ea typeface="Calibri" panose="020F0502020204030204" pitchFamily="34" charset="0"/>
                <a:cs typeface="Times New Roman" panose="02020603050405020304" pitchFamily="18" charset="0"/>
              </a:rPr>
              <a:t>Mandan Hidatsa &amp; Arikara Nation</a:t>
            </a:r>
          </a:p>
          <a:p>
            <a:r>
              <a:rPr lang="en-US" sz="2000" dirty="0">
                <a:effectLst/>
                <a:latin typeface="+mn-lt"/>
                <a:ea typeface="Calibri" panose="020F0502020204030204" pitchFamily="34" charset="0"/>
              </a:rPr>
              <a:t>Turtle Mountain Band of Chippewa Indians</a:t>
            </a:r>
          </a:p>
          <a:p>
            <a:r>
              <a:rPr lang="en-US" sz="2000" dirty="0">
                <a:latin typeface="+mn-lt"/>
                <a:ea typeface="Calibri" panose="020F0502020204030204" pitchFamily="34" charset="0"/>
              </a:rPr>
              <a:t>Government to Government happened last week in Bismarck</a:t>
            </a:r>
            <a:endParaRPr lang="en-US" sz="2000" dirty="0">
              <a:effectLst/>
              <a:latin typeface="+mn-lt"/>
              <a:ea typeface="Calibri" panose="020F0502020204030204" pitchFamily="34" charset="0"/>
            </a:endParaRPr>
          </a:p>
          <a:p>
            <a:r>
              <a:rPr lang="en-US" sz="2000" dirty="0">
                <a:effectLst/>
                <a:latin typeface="+mn-lt"/>
                <a:ea typeface="Calibri" panose="020F0502020204030204" pitchFamily="34" charset="0"/>
              </a:rPr>
              <a:t>5 state workgroup</a:t>
            </a:r>
          </a:p>
          <a:p>
            <a:pPr lvl="1"/>
            <a:r>
              <a:rPr lang="en-US" sz="1800" dirty="0">
                <a:latin typeface="+mn-lt"/>
                <a:ea typeface="Calibri" panose="020F0502020204030204" pitchFamily="34" charset="0"/>
              </a:rPr>
              <a:t>2025 Learning Collaborative: scheduled for October 22-24</a:t>
            </a:r>
            <a:r>
              <a:rPr lang="en-US" sz="1800" baseline="30000" dirty="0">
                <a:latin typeface="+mn-lt"/>
                <a:ea typeface="Calibri" panose="020F0502020204030204" pitchFamily="34" charset="0"/>
              </a:rPr>
              <a:t>th</a:t>
            </a:r>
            <a:r>
              <a:rPr lang="en-US" sz="1800" dirty="0">
                <a:latin typeface="+mn-lt"/>
                <a:ea typeface="Calibri" panose="020F0502020204030204" pitchFamily="34" charset="0"/>
              </a:rPr>
              <a:t> in Washington State</a:t>
            </a:r>
          </a:p>
          <a:p>
            <a:pPr marL="457200" lvl="1" indent="0">
              <a:buNone/>
            </a:pPr>
            <a:endParaRPr lang="en-US" sz="1600" dirty="0">
              <a:effectLst/>
              <a:highlight>
                <a:srgbClr val="FFFF00"/>
              </a:highlight>
              <a:latin typeface="+mn-lt"/>
              <a:ea typeface="Calibri" panose="020F0502020204030204" pitchFamily="34" charset="0"/>
            </a:endParaRPr>
          </a:p>
          <a:p>
            <a:pPr lvl="1"/>
            <a:endParaRPr lang="en-US" dirty="0"/>
          </a:p>
        </p:txBody>
      </p:sp>
      <p:sp>
        <p:nvSpPr>
          <p:cNvPr id="3" name="Title 2">
            <a:extLst>
              <a:ext uri="{FF2B5EF4-FFF2-40B4-BE49-F238E27FC236}">
                <a16:creationId xmlns:a16="http://schemas.microsoft.com/office/drawing/2014/main" id="{E3C197BE-7FE3-8F7D-411C-EEC32E3DFD1D}"/>
              </a:ext>
            </a:extLst>
          </p:cNvPr>
          <p:cNvSpPr>
            <a:spLocks noGrp="1"/>
          </p:cNvSpPr>
          <p:nvPr>
            <p:ph type="title"/>
          </p:nvPr>
        </p:nvSpPr>
        <p:spPr/>
        <p:txBody>
          <a:bodyPr>
            <a:normAutofit fontScale="90000"/>
          </a:bodyPr>
          <a:lstStyle/>
          <a:p>
            <a:r>
              <a:rPr lang="en-US" dirty="0"/>
              <a:t>Tribal Initiative</a:t>
            </a:r>
          </a:p>
        </p:txBody>
      </p:sp>
    </p:spTree>
    <p:extLst>
      <p:ext uri="{BB962C8B-B14F-4D97-AF65-F5344CB8AC3E}">
        <p14:creationId xmlns:p14="http://schemas.microsoft.com/office/powerpoint/2010/main" val="37313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67BBAB-374B-8A45-77A4-C5DBA57B3E8C}"/>
              </a:ext>
            </a:extLst>
          </p:cNvPr>
          <p:cNvSpPr>
            <a:spLocks noGrp="1"/>
          </p:cNvSpPr>
          <p:nvPr>
            <p:ph idx="1"/>
          </p:nvPr>
        </p:nvSpPr>
        <p:spPr/>
        <p:txBody>
          <a:bodyPr>
            <a:normAutofit/>
          </a:bodyPr>
          <a:lstStyle/>
          <a:p>
            <a:pPr algn="just"/>
            <a:r>
              <a:rPr lang="en-US" dirty="0"/>
              <a:t>Submitted new operational protocol</a:t>
            </a:r>
          </a:p>
          <a:p>
            <a:pPr algn="just"/>
            <a:r>
              <a:rPr lang="en-US" dirty="0"/>
              <a:t>General feedback</a:t>
            </a:r>
          </a:p>
          <a:p>
            <a:pPr algn="just"/>
            <a:endParaRPr lang="en-US" dirty="0"/>
          </a:p>
          <a:p>
            <a:pPr algn="just"/>
            <a:r>
              <a:rPr lang="en-US" dirty="0"/>
              <a:t>Wrapping up MFP Capacity Funding Projects, granted no-cost extension</a:t>
            </a:r>
          </a:p>
          <a:p>
            <a:pPr marL="0" indent="0" algn="just">
              <a:buNone/>
            </a:pPr>
            <a:endParaRPr lang="en-US" dirty="0"/>
          </a:p>
        </p:txBody>
      </p:sp>
      <p:sp>
        <p:nvSpPr>
          <p:cNvPr id="3" name="Title 2">
            <a:extLst>
              <a:ext uri="{FF2B5EF4-FFF2-40B4-BE49-F238E27FC236}">
                <a16:creationId xmlns:a16="http://schemas.microsoft.com/office/drawing/2014/main" id="{65CF20E0-2428-C2A5-36BE-43D1CA331F92}"/>
              </a:ext>
            </a:extLst>
          </p:cNvPr>
          <p:cNvSpPr>
            <a:spLocks noGrp="1"/>
          </p:cNvSpPr>
          <p:nvPr>
            <p:ph type="title"/>
          </p:nvPr>
        </p:nvSpPr>
        <p:spPr/>
        <p:txBody>
          <a:bodyPr>
            <a:normAutofit fontScale="90000"/>
          </a:bodyPr>
          <a:lstStyle/>
          <a:p>
            <a:r>
              <a:rPr lang="en-US" dirty="0"/>
              <a:t>MFP Programmatic Requirements</a:t>
            </a:r>
          </a:p>
        </p:txBody>
      </p:sp>
    </p:spTree>
    <p:extLst>
      <p:ext uri="{BB962C8B-B14F-4D97-AF65-F5344CB8AC3E}">
        <p14:creationId xmlns:p14="http://schemas.microsoft.com/office/powerpoint/2010/main" val="1433095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ctr"/>
            <a:r>
              <a:rPr lang="en-US" sz="3600" b="1" dirty="0">
                <a:solidFill>
                  <a:schemeClr val="tx1"/>
                </a:solidFill>
                <a:latin typeface="+mj-lt"/>
                <a:cs typeface="+mj-cs"/>
              </a:rPr>
              <a:t>Quality Measure Set</a:t>
            </a:r>
          </a:p>
        </p:txBody>
      </p:sp>
      <p:pic>
        <p:nvPicPr>
          <p:cNvPr id="6" name="Picture Placeholder 5" descr="Adults talking over laptop">
            <a:extLst>
              <a:ext uri="{FF2B5EF4-FFF2-40B4-BE49-F238E27FC236}">
                <a16:creationId xmlns:a16="http://schemas.microsoft.com/office/drawing/2014/main" id="{D135BDD1-19FE-4806-99F7-1488A93189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4223982" y="3752850"/>
            <a:ext cx="7485413" cy="2452687"/>
          </a:xfrm>
        </p:spPr>
        <p:txBody>
          <a:bodyPr vert="horz" lIns="91440" tIns="45720" rIns="91440" bIns="45720" rtlCol="0" anchor="ctr">
            <a:normAutofit lnSpcReduction="10000"/>
          </a:bodyPr>
          <a:lstStyle/>
          <a:p>
            <a:r>
              <a:rPr lang="en-US" sz="1800" dirty="0">
                <a:solidFill>
                  <a:schemeClr val="tx1"/>
                </a:solidFill>
                <a:latin typeface="+mn-lt"/>
                <a:cs typeface="+mn-cs"/>
              </a:rPr>
              <a:t>MFP states need to report no earlier than Sept 2026</a:t>
            </a:r>
          </a:p>
          <a:p>
            <a:r>
              <a:rPr lang="en-US" sz="1800" dirty="0">
                <a:solidFill>
                  <a:schemeClr val="tx1"/>
                </a:solidFill>
                <a:latin typeface="+mn-lt"/>
                <a:cs typeface="+mn-cs"/>
              </a:rPr>
              <a:t>NCI-AD survey </a:t>
            </a:r>
          </a:p>
          <a:p>
            <a:pPr lvl="1">
              <a:lnSpc>
                <a:spcPct val="90000"/>
              </a:lnSpc>
            </a:pPr>
            <a:r>
              <a:rPr lang="en-US" sz="1800" dirty="0">
                <a:solidFill>
                  <a:schemeClr val="tx1"/>
                </a:solidFill>
                <a:latin typeface="+mn-lt"/>
                <a:cs typeface="+mn-cs"/>
              </a:rPr>
              <a:t>Adult and Aging Services</a:t>
            </a:r>
          </a:p>
          <a:p>
            <a:pPr lvl="1">
              <a:lnSpc>
                <a:spcPct val="90000"/>
              </a:lnSpc>
            </a:pPr>
            <a:r>
              <a:rPr lang="en-US" sz="1800" dirty="0">
                <a:solidFill>
                  <a:schemeClr val="tx1"/>
                </a:solidFill>
                <a:latin typeface="+mn-lt"/>
                <a:cs typeface="+mn-cs"/>
              </a:rPr>
              <a:t>1915i State Plan Amendment</a:t>
            </a:r>
          </a:p>
          <a:p>
            <a:r>
              <a:rPr lang="en-US" sz="1800" dirty="0">
                <a:solidFill>
                  <a:schemeClr val="tx1"/>
                </a:solidFill>
                <a:latin typeface="+mn-lt"/>
                <a:cs typeface="+mn-cs"/>
              </a:rPr>
              <a:t>NCI-IDD survey</a:t>
            </a:r>
          </a:p>
          <a:p>
            <a:r>
              <a:rPr lang="en-US" sz="1800" dirty="0">
                <a:solidFill>
                  <a:schemeClr val="tx1"/>
                </a:solidFill>
                <a:latin typeface="+mn-lt"/>
                <a:cs typeface="+mn-cs"/>
              </a:rPr>
              <a:t>Draft report is back</a:t>
            </a:r>
          </a:p>
          <a:p>
            <a:r>
              <a:rPr lang="en-US" sz="1800" dirty="0">
                <a:solidFill>
                  <a:schemeClr val="tx1"/>
                </a:solidFill>
                <a:latin typeface="+mn-lt"/>
                <a:cs typeface="+mn-cs"/>
              </a:rPr>
              <a:t>States are to select two measures to report on</a:t>
            </a:r>
          </a:p>
          <a:p>
            <a:pPr marL="0"/>
            <a:endParaRPr lang="en-US" sz="1800" dirty="0">
              <a:solidFill>
                <a:schemeClr val="tx1"/>
              </a:solidFill>
              <a:latin typeface="+mn-lt"/>
              <a:cs typeface="+mn-cs"/>
            </a:endParaRPr>
          </a:p>
        </p:txBody>
      </p:sp>
    </p:spTree>
    <p:extLst>
      <p:ext uri="{BB962C8B-B14F-4D97-AF65-F5344CB8AC3E}">
        <p14:creationId xmlns:p14="http://schemas.microsoft.com/office/powerpoint/2010/main" val="686915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AC51B-7189-EBAE-859D-99BF453915BD}"/>
              </a:ext>
            </a:extLst>
          </p:cNvPr>
          <p:cNvSpPr>
            <a:spLocks noGrp="1"/>
          </p:cNvSpPr>
          <p:nvPr>
            <p:ph idx="1"/>
          </p:nvPr>
        </p:nvSpPr>
        <p:spPr/>
        <p:txBody>
          <a:bodyPr/>
          <a:lstStyle/>
          <a:p>
            <a:pPr marL="0" indent="0">
              <a:buNone/>
            </a:pPr>
            <a:r>
              <a:rPr lang="en-US" dirty="0"/>
              <a:t>Mark your calendars</a:t>
            </a:r>
          </a:p>
          <a:p>
            <a:pPr lvl="1"/>
            <a:r>
              <a:rPr lang="en-US" dirty="0"/>
              <a:t>Tuesday December 9</a:t>
            </a:r>
            <a:r>
              <a:rPr lang="en-US" baseline="30000" dirty="0"/>
              <a:t>th</a:t>
            </a:r>
            <a:r>
              <a:rPr lang="en-US" dirty="0"/>
              <a:t>, 2025</a:t>
            </a:r>
          </a:p>
          <a:p>
            <a:pPr lvl="2"/>
            <a:r>
              <a:rPr lang="en-US" dirty="0"/>
              <a:t>Southeast Human Service Center</a:t>
            </a:r>
          </a:p>
          <a:p>
            <a:pPr marL="457200" lvl="1" indent="0">
              <a:buNone/>
            </a:pPr>
            <a:endParaRPr lang="en-US" dirty="0"/>
          </a:p>
        </p:txBody>
      </p:sp>
      <p:sp>
        <p:nvSpPr>
          <p:cNvPr id="3" name="Title 2">
            <a:extLst>
              <a:ext uri="{FF2B5EF4-FFF2-40B4-BE49-F238E27FC236}">
                <a16:creationId xmlns:a16="http://schemas.microsoft.com/office/drawing/2014/main" id="{5613A61C-BABC-E222-9F29-1E94169027E2}"/>
              </a:ext>
            </a:extLst>
          </p:cNvPr>
          <p:cNvSpPr>
            <a:spLocks noGrp="1"/>
          </p:cNvSpPr>
          <p:nvPr>
            <p:ph type="title"/>
          </p:nvPr>
        </p:nvSpPr>
        <p:spPr/>
        <p:txBody>
          <a:bodyPr>
            <a:normAutofit fontScale="90000"/>
          </a:bodyPr>
          <a:lstStyle/>
          <a:p>
            <a:r>
              <a:rPr lang="en-US" dirty="0"/>
              <a:t>Meeting dates for 2025</a:t>
            </a:r>
          </a:p>
        </p:txBody>
      </p:sp>
    </p:spTree>
    <p:extLst>
      <p:ext uri="{BB962C8B-B14F-4D97-AF65-F5344CB8AC3E}">
        <p14:creationId xmlns:p14="http://schemas.microsoft.com/office/powerpoint/2010/main" val="2025424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1B82588D-04F1-A3DA-C5E3-134BC18FAF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E4A92B3-20EF-43EC-B7AC-2D6F951EDC1D}"/>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cs typeface="+mj-cs"/>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68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615530" y="651280"/>
            <a:ext cx="5782917" cy="1477122"/>
          </a:xfrm>
        </p:spPr>
        <p:txBody>
          <a:bodyPr/>
          <a:lstStyle/>
          <a:p>
            <a:r>
              <a:rPr lang="en-US" b="1" dirty="0">
                <a:solidFill>
                  <a:schemeClr val="accent2"/>
                </a:solidFill>
              </a:rPr>
              <a:t>MFP Team Members</a:t>
            </a:r>
            <a:endParaRPr lang="en-US" b="1" dirty="0"/>
          </a:p>
        </p:txBody>
      </p:sp>
      <p:pic>
        <p:nvPicPr>
          <p:cNvPr id="8" name="Picture Placeholder 13" descr="A person with blonde hair&#10;&#10;Description automatically generated with low confidence">
            <a:extLst>
              <a:ext uri="{FF2B5EF4-FFF2-40B4-BE49-F238E27FC236}">
                <a16:creationId xmlns:a16="http://schemas.microsoft.com/office/drawing/2014/main" id="{861DCA32-D21F-2673-0A0D-CD7187C72594}"/>
              </a:ext>
            </a:extLst>
          </p:cNvPr>
          <p:cNvPicPr>
            <a:picLocks noChangeAspect="1"/>
          </p:cNvPicPr>
          <p:nvPr/>
        </p:nvPicPr>
        <p:blipFill>
          <a:blip r:embed="rId2">
            <a:extLst>
              <a:ext uri="{28A0092B-C50C-407E-A947-70E740481C1C}">
                <a14:useLocalDpi xmlns:a14="http://schemas.microsoft.com/office/drawing/2010/main" val="0"/>
              </a:ext>
            </a:extLst>
          </a:blip>
          <a:srcRect t="625" b="625"/>
          <a:stretch>
            <a:fillRect/>
          </a:stretch>
        </p:blipFill>
        <p:spPr>
          <a:xfrm>
            <a:off x="615530" y="2128403"/>
            <a:ext cx="1572500" cy="2107779"/>
          </a:xfrm>
          <a:prstGeom prst="rect">
            <a:avLst/>
          </a:prstGeom>
        </p:spPr>
      </p:pic>
      <p:sp>
        <p:nvSpPr>
          <p:cNvPr id="9" name="Text Placeholder 9">
            <a:extLst>
              <a:ext uri="{FF2B5EF4-FFF2-40B4-BE49-F238E27FC236}">
                <a16:creationId xmlns:a16="http://schemas.microsoft.com/office/drawing/2014/main" id="{0B66B8B4-367D-30CD-925F-64BAF6ABAD2A}"/>
              </a:ext>
            </a:extLst>
          </p:cNvPr>
          <p:cNvSpPr txBox="1">
            <a:spLocks/>
          </p:cNvSpPr>
          <p:nvPr/>
        </p:nvSpPr>
        <p:spPr>
          <a:xfrm>
            <a:off x="398371" y="4480531"/>
            <a:ext cx="1969411" cy="1985584"/>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en-US" sz="2200" dirty="0">
                <a:solidFill>
                  <a:schemeClr val="tx2"/>
                </a:solidFill>
              </a:rPr>
              <a:t>Kayla Trzpuc</a:t>
            </a:r>
          </a:p>
          <a:p>
            <a:pPr marL="0" indent="0" algn="ctr">
              <a:buNone/>
            </a:pPr>
            <a:r>
              <a:rPr lang="nb-NO" sz="1400" dirty="0">
                <a:solidFill>
                  <a:schemeClr val="tx2"/>
                </a:solidFill>
              </a:rPr>
              <a:t>Money Follows the Person Program Administrator</a:t>
            </a:r>
          </a:p>
          <a:p>
            <a:pPr marL="0" indent="0" algn="ctr">
              <a:buFont typeface="Wingdings" panose="05000000000000000000" pitchFamily="2" charset="2"/>
              <a:buNone/>
            </a:pPr>
            <a:endParaRPr lang="en-US" sz="1400" dirty="0">
              <a:solidFill>
                <a:schemeClr val="tx2"/>
              </a:solidFill>
            </a:endParaRPr>
          </a:p>
        </p:txBody>
      </p:sp>
      <p:sp>
        <p:nvSpPr>
          <p:cNvPr id="15" name="Text Placeholder 10">
            <a:extLst>
              <a:ext uri="{FF2B5EF4-FFF2-40B4-BE49-F238E27FC236}">
                <a16:creationId xmlns:a16="http://schemas.microsoft.com/office/drawing/2014/main" id="{DA7C74BF-57AE-AFAC-15E4-EA189D7D9914}"/>
              </a:ext>
            </a:extLst>
          </p:cNvPr>
          <p:cNvSpPr txBox="1">
            <a:spLocks/>
          </p:cNvSpPr>
          <p:nvPr/>
        </p:nvSpPr>
        <p:spPr>
          <a:xfrm>
            <a:off x="3618691" y="4489589"/>
            <a:ext cx="2026274" cy="1936044"/>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Gale Coleman</a:t>
            </a:r>
          </a:p>
          <a:p>
            <a:pPr marL="0" indent="0" algn="ctr">
              <a:buFont typeface="Wingdings" panose="05000000000000000000" pitchFamily="2" charset="2"/>
              <a:buNone/>
            </a:pPr>
            <a:r>
              <a:rPr lang="nb-NO" sz="1400" dirty="0">
                <a:solidFill>
                  <a:schemeClr val="tx2"/>
                </a:solidFill>
              </a:rPr>
              <a:t>Money Follows the Person Data and Quality Analyst</a:t>
            </a:r>
          </a:p>
        </p:txBody>
      </p:sp>
      <p:pic>
        <p:nvPicPr>
          <p:cNvPr id="16" name="Picture 15" descr="A close-up of a person smiling&#10;&#10;Description automatically generated">
            <a:extLst>
              <a:ext uri="{FF2B5EF4-FFF2-40B4-BE49-F238E27FC236}">
                <a16:creationId xmlns:a16="http://schemas.microsoft.com/office/drawing/2014/main" id="{3A444710-C435-A885-2928-F00D8004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62" y="2128402"/>
            <a:ext cx="1756553" cy="2107779"/>
          </a:xfrm>
          <a:prstGeom prst="rect">
            <a:avLst/>
          </a:prstGeom>
        </p:spPr>
      </p:pic>
      <p:sp>
        <p:nvSpPr>
          <p:cNvPr id="17" name="Text Placeholder 10">
            <a:extLst>
              <a:ext uri="{FF2B5EF4-FFF2-40B4-BE49-F238E27FC236}">
                <a16:creationId xmlns:a16="http://schemas.microsoft.com/office/drawing/2014/main" id="{96BB1C52-F860-C326-F7AD-EC03C8C0F5EA}"/>
              </a:ext>
            </a:extLst>
          </p:cNvPr>
          <p:cNvSpPr txBox="1">
            <a:spLocks/>
          </p:cNvSpPr>
          <p:nvPr/>
        </p:nvSpPr>
        <p:spPr>
          <a:xfrm>
            <a:off x="6432626" y="4517283"/>
            <a:ext cx="1852247"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Karen Wolf</a:t>
            </a:r>
          </a:p>
          <a:p>
            <a:pPr marL="0" indent="0" algn="ctr">
              <a:buFont typeface="Wingdings" panose="05000000000000000000" pitchFamily="2" charset="2"/>
              <a:buNone/>
            </a:pPr>
            <a:r>
              <a:rPr lang="nb-NO" sz="1400" dirty="0">
                <a:solidFill>
                  <a:schemeClr val="tx2"/>
                </a:solidFill>
              </a:rPr>
              <a:t>Money Follows the Person Transition Services Specialist</a:t>
            </a:r>
          </a:p>
          <a:p>
            <a:pPr marL="0" indent="0" algn="ctr">
              <a:buFont typeface="Wingdings" panose="05000000000000000000" pitchFamily="2" charset="2"/>
              <a:buNone/>
            </a:pPr>
            <a:endParaRPr lang="nb-NO" sz="2200" dirty="0">
              <a:solidFill>
                <a:schemeClr val="tx2"/>
              </a:solidFill>
            </a:endParaRPr>
          </a:p>
        </p:txBody>
      </p:sp>
      <p:pic>
        <p:nvPicPr>
          <p:cNvPr id="18" name="Picture 17" descr="A close-up of a person smiling&#10;&#10;Description automatically generated">
            <a:extLst>
              <a:ext uri="{FF2B5EF4-FFF2-40B4-BE49-F238E27FC236}">
                <a16:creationId xmlns:a16="http://schemas.microsoft.com/office/drawing/2014/main" id="{8660C8C5-8F53-CF7A-D1E9-1B492F8C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70" y="2128402"/>
            <a:ext cx="1502161" cy="2177540"/>
          </a:xfrm>
          <a:prstGeom prst="rect">
            <a:avLst/>
          </a:prstGeom>
        </p:spPr>
      </p:pic>
      <p:sp>
        <p:nvSpPr>
          <p:cNvPr id="19" name="Text Placeholder 10">
            <a:extLst>
              <a:ext uri="{FF2B5EF4-FFF2-40B4-BE49-F238E27FC236}">
                <a16:creationId xmlns:a16="http://schemas.microsoft.com/office/drawing/2014/main" id="{DD5F5B60-3241-6739-97C1-3F27819410E1}"/>
              </a:ext>
            </a:extLst>
          </p:cNvPr>
          <p:cNvSpPr txBox="1">
            <a:spLocks/>
          </p:cNvSpPr>
          <p:nvPr/>
        </p:nvSpPr>
        <p:spPr>
          <a:xfrm>
            <a:off x="8884253" y="4517283"/>
            <a:ext cx="2656099"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Makayla Domagala</a:t>
            </a:r>
          </a:p>
          <a:p>
            <a:pPr marL="0" indent="0" algn="ctr">
              <a:buFont typeface="Wingdings" panose="05000000000000000000" pitchFamily="2" charset="2"/>
              <a:buNone/>
            </a:pPr>
            <a:r>
              <a:rPr lang="nb-NO" sz="1400" dirty="0">
                <a:solidFill>
                  <a:schemeClr val="tx2"/>
                </a:solidFill>
              </a:rPr>
              <a:t>Money Follows the Person Referral Specialist</a:t>
            </a:r>
          </a:p>
        </p:txBody>
      </p:sp>
      <p:pic>
        <p:nvPicPr>
          <p:cNvPr id="20" name="Picture 19" descr="A person smiling for the camera&#10;&#10;Description automatically generated with medium confidence">
            <a:extLst>
              <a:ext uri="{FF2B5EF4-FFF2-40B4-BE49-F238E27FC236}">
                <a16:creationId xmlns:a16="http://schemas.microsoft.com/office/drawing/2014/main" id="{255C499A-CE01-7ABE-FF7C-C4F076531137}"/>
              </a:ext>
            </a:extLst>
          </p:cNvPr>
          <p:cNvPicPr>
            <a:picLocks noChangeAspect="1"/>
          </p:cNvPicPr>
          <p:nvPr/>
        </p:nvPicPr>
        <p:blipFill rotWithShape="1">
          <a:blip r:embed="rId5">
            <a:extLst>
              <a:ext uri="{28A0092B-C50C-407E-A947-70E740481C1C}">
                <a14:useLocalDpi xmlns:a14="http://schemas.microsoft.com/office/drawing/2010/main" val="0"/>
              </a:ext>
            </a:extLst>
          </a:blip>
          <a:srcRect l="18276" r="7241"/>
          <a:stretch/>
        </p:blipFill>
        <p:spPr>
          <a:xfrm>
            <a:off x="9438025" y="2128402"/>
            <a:ext cx="1502161" cy="2182341"/>
          </a:xfrm>
          <a:prstGeom prst="rect">
            <a:avLst/>
          </a:prstGeom>
        </p:spPr>
      </p:pic>
    </p:spTree>
    <p:extLst>
      <p:ext uri="{BB962C8B-B14F-4D97-AF65-F5344CB8AC3E}">
        <p14:creationId xmlns:p14="http://schemas.microsoft.com/office/powerpoint/2010/main" val="3883575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6C2A5-36A2-2C21-78E8-E99551E03E98}"/>
              </a:ext>
            </a:extLst>
          </p:cNvPr>
          <p:cNvSpPr>
            <a:spLocks noGrp="1"/>
          </p:cNvSpPr>
          <p:nvPr>
            <p:ph idx="1"/>
          </p:nvPr>
        </p:nvSpPr>
        <p:spPr>
          <a:xfrm>
            <a:off x="451720" y="1485901"/>
            <a:ext cx="6145023" cy="4394200"/>
          </a:xfrm>
        </p:spPr>
        <p:txBody>
          <a:bodyPr/>
          <a:lstStyle/>
          <a:p>
            <a:r>
              <a:rPr lang="en-US">
                <a:hlinkClick r:id="rId2"/>
              </a:rPr>
              <a:t>Post </a:t>
            </a:r>
            <a:r>
              <a:rPr lang="en-US" dirty="0">
                <a:hlinkClick r:id="rId2"/>
              </a:rPr>
              <a:t>Survey</a:t>
            </a:r>
            <a:endParaRPr lang="en-US" dirty="0"/>
          </a:p>
          <a:p>
            <a:r>
              <a:rPr lang="en-US" dirty="0"/>
              <a:t>Rebalancing ideas</a:t>
            </a:r>
          </a:p>
          <a:p>
            <a:r>
              <a:rPr lang="en-US" dirty="0"/>
              <a:t>Suggestions for the future</a:t>
            </a:r>
          </a:p>
          <a:p>
            <a:r>
              <a:rPr lang="en-US" dirty="0"/>
              <a:t>Any additional comments/feedback</a:t>
            </a:r>
          </a:p>
          <a:p>
            <a:pPr marL="0" indent="0">
              <a:buNone/>
            </a:pPr>
            <a:endParaRPr lang="en-US" dirty="0"/>
          </a:p>
        </p:txBody>
      </p:sp>
      <p:sp>
        <p:nvSpPr>
          <p:cNvPr id="3" name="Title 2">
            <a:extLst>
              <a:ext uri="{FF2B5EF4-FFF2-40B4-BE49-F238E27FC236}">
                <a16:creationId xmlns:a16="http://schemas.microsoft.com/office/drawing/2014/main" id="{F70AEF94-FB6C-D348-87B2-8C6A1A152C5E}"/>
              </a:ext>
            </a:extLst>
          </p:cNvPr>
          <p:cNvSpPr>
            <a:spLocks noGrp="1"/>
          </p:cNvSpPr>
          <p:nvPr>
            <p:ph type="title"/>
          </p:nvPr>
        </p:nvSpPr>
        <p:spPr/>
        <p:txBody>
          <a:bodyPr>
            <a:normAutofit fontScale="90000"/>
          </a:bodyPr>
          <a:lstStyle/>
          <a:p>
            <a:r>
              <a:rPr lang="en-US" dirty="0"/>
              <a:t>Final Poll</a:t>
            </a:r>
          </a:p>
        </p:txBody>
      </p:sp>
      <p:pic>
        <p:nvPicPr>
          <p:cNvPr id="5" name="Picture 4" descr="Qr code&#10;&#10;AI-generated content may be incorrect.">
            <a:extLst>
              <a:ext uri="{FF2B5EF4-FFF2-40B4-BE49-F238E27FC236}">
                <a16:creationId xmlns:a16="http://schemas.microsoft.com/office/drawing/2014/main" id="{B1C7814F-6EE7-FF52-3FAD-0658426F8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198" y="1579718"/>
            <a:ext cx="2724290" cy="2762392"/>
          </a:xfrm>
          <a:prstGeom prst="rect">
            <a:avLst/>
          </a:prstGeom>
        </p:spPr>
      </p:pic>
    </p:spTree>
    <p:extLst>
      <p:ext uri="{BB962C8B-B14F-4D97-AF65-F5344CB8AC3E}">
        <p14:creationId xmlns:p14="http://schemas.microsoft.com/office/powerpoint/2010/main" val="2623512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206AD4-9BFA-861B-64F7-27CEDA6D86CD}"/>
              </a:ext>
            </a:extLst>
          </p:cNvPr>
          <p:cNvSpPr>
            <a:spLocks noGrp="1"/>
          </p:cNvSpPr>
          <p:nvPr>
            <p:ph idx="1"/>
          </p:nvPr>
        </p:nvSpPr>
        <p:spPr/>
        <p:txBody>
          <a:bodyPr/>
          <a:lstStyle/>
          <a:p>
            <a:r>
              <a:rPr lang="en-US" dirty="0"/>
              <a:t>Kayla Trzpuc</a:t>
            </a:r>
          </a:p>
          <a:p>
            <a:pPr lvl="1"/>
            <a:r>
              <a:rPr lang="en-US" dirty="0">
                <a:hlinkClick r:id="rId3"/>
              </a:rPr>
              <a:t>kbtrzpuc@nd.gov</a:t>
            </a:r>
            <a:endParaRPr lang="en-US" dirty="0"/>
          </a:p>
          <a:p>
            <a:r>
              <a:rPr lang="en-US" dirty="0"/>
              <a:t>MFP</a:t>
            </a:r>
            <a:r>
              <a:rPr lang="en-US"/>
              <a:t>/TDP </a:t>
            </a:r>
            <a:r>
              <a:rPr lang="en-US" dirty="0"/>
              <a:t>team</a:t>
            </a:r>
          </a:p>
          <a:p>
            <a:pPr lvl="1"/>
            <a:r>
              <a:rPr lang="en-US" dirty="0">
                <a:hlinkClick r:id="rId4"/>
              </a:rPr>
              <a:t>hhsmfpreferrals@nd.gov</a:t>
            </a:r>
            <a:endParaRPr lang="en-US" dirty="0"/>
          </a:p>
          <a:p>
            <a:r>
              <a:rPr lang="en-US" dirty="0"/>
              <a:t>ADRL Intake</a:t>
            </a:r>
          </a:p>
          <a:p>
            <a:pPr lvl="1"/>
            <a:r>
              <a:rPr lang="en-US" dirty="0">
                <a:hlinkClick r:id="rId5"/>
              </a:rPr>
              <a:t>Carechoice@nd.gov</a:t>
            </a:r>
            <a:r>
              <a:rPr lang="en-US" dirty="0"/>
              <a:t>	</a:t>
            </a:r>
          </a:p>
        </p:txBody>
      </p:sp>
      <p:sp>
        <p:nvSpPr>
          <p:cNvPr id="3" name="Title 2">
            <a:extLst>
              <a:ext uri="{FF2B5EF4-FFF2-40B4-BE49-F238E27FC236}">
                <a16:creationId xmlns:a16="http://schemas.microsoft.com/office/drawing/2014/main" id="{4C2C3BB8-E0F5-F3AE-53B2-9A7A7812AB0B}"/>
              </a:ext>
            </a:extLst>
          </p:cNvPr>
          <p:cNvSpPr>
            <a:spLocks noGrp="1"/>
          </p:cNvSpPr>
          <p:nvPr>
            <p:ph type="title"/>
          </p:nvPr>
        </p:nvSpPr>
        <p:spPr/>
        <p:txBody>
          <a:bodyPr>
            <a:normAutofit fontScale="90000"/>
          </a:bodyPr>
          <a:lstStyle/>
          <a:p>
            <a:r>
              <a:rPr lang="en-US" dirty="0"/>
              <a:t>Thank you</a:t>
            </a:r>
          </a:p>
        </p:txBody>
      </p:sp>
    </p:spTree>
    <p:extLst>
      <p:ext uri="{BB962C8B-B14F-4D97-AF65-F5344CB8AC3E}">
        <p14:creationId xmlns:p14="http://schemas.microsoft.com/office/powerpoint/2010/main" val="39872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3EB75-893D-E751-CF60-F09D7CB71469}"/>
              </a:ext>
            </a:extLst>
          </p:cNvPr>
          <p:cNvSpPr>
            <a:spLocks noGrp="1"/>
          </p:cNvSpPr>
          <p:nvPr>
            <p:ph type="title"/>
          </p:nvPr>
        </p:nvSpPr>
        <p:spPr>
          <a:xfrm>
            <a:off x="824753" y="651280"/>
            <a:ext cx="6697276" cy="1477122"/>
          </a:xfrm>
        </p:spPr>
        <p:txBody>
          <a:bodyPr/>
          <a:lstStyle/>
          <a:p>
            <a:r>
              <a:rPr lang="en-US" dirty="0"/>
              <a:t>TDP Team Members</a:t>
            </a:r>
          </a:p>
        </p:txBody>
      </p:sp>
      <p:sp>
        <p:nvSpPr>
          <p:cNvPr id="7" name="Text Placeholder 9">
            <a:extLst>
              <a:ext uri="{FF2B5EF4-FFF2-40B4-BE49-F238E27FC236}">
                <a16:creationId xmlns:a16="http://schemas.microsoft.com/office/drawing/2014/main" id="{F2991E65-FFE7-0D2C-346B-D9053BBE110E}"/>
              </a:ext>
            </a:extLst>
          </p:cNvPr>
          <p:cNvSpPr txBox="1">
            <a:spLocks/>
          </p:cNvSpPr>
          <p:nvPr/>
        </p:nvSpPr>
        <p:spPr>
          <a:xfrm>
            <a:off x="343942" y="4359409"/>
            <a:ext cx="1969411" cy="2000119"/>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en-US" sz="2200" dirty="0">
                <a:solidFill>
                  <a:schemeClr val="tx2"/>
                </a:solidFill>
              </a:rPr>
              <a:t>Heidi M Zimmerman</a:t>
            </a:r>
          </a:p>
          <a:p>
            <a:pPr marL="0" indent="0" algn="ctr">
              <a:buNone/>
            </a:pPr>
            <a:r>
              <a:rPr lang="nb-NO" sz="1400" dirty="0">
                <a:solidFill>
                  <a:schemeClr val="tx2"/>
                </a:solidFill>
              </a:rPr>
              <a:t>Transition and Diversion Services Program Administrator</a:t>
            </a:r>
          </a:p>
          <a:p>
            <a:pPr marL="0" indent="0" algn="ctr">
              <a:buFont typeface="Wingdings" panose="05000000000000000000" pitchFamily="2" charset="2"/>
              <a:buNone/>
            </a:pPr>
            <a:endParaRPr lang="en-US" sz="1400" dirty="0">
              <a:solidFill>
                <a:schemeClr val="tx2"/>
              </a:solidFill>
            </a:endParaRPr>
          </a:p>
        </p:txBody>
      </p:sp>
      <p:sp>
        <p:nvSpPr>
          <p:cNvPr id="8" name="Text Placeholder 10">
            <a:extLst>
              <a:ext uri="{FF2B5EF4-FFF2-40B4-BE49-F238E27FC236}">
                <a16:creationId xmlns:a16="http://schemas.microsoft.com/office/drawing/2014/main" id="{910FE79C-215A-6C8A-7922-0E42711E0315}"/>
              </a:ext>
            </a:extLst>
          </p:cNvPr>
          <p:cNvSpPr txBox="1">
            <a:spLocks/>
          </p:cNvSpPr>
          <p:nvPr/>
        </p:nvSpPr>
        <p:spPr>
          <a:xfrm>
            <a:off x="3864805" y="4336558"/>
            <a:ext cx="2026274" cy="2000121"/>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Kate Rock</a:t>
            </a:r>
          </a:p>
          <a:p>
            <a:pPr marL="0" indent="0" algn="ctr">
              <a:buFont typeface="Wingdings" panose="05000000000000000000" pitchFamily="2" charset="2"/>
              <a:buNone/>
            </a:pPr>
            <a:r>
              <a:rPr lang="nb-NO" sz="1400" dirty="0">
                <a:solidFill>
                  <a:schemeClr val="tx2"/>
                </a:solidFill>
              </a:rPr>
              <a:t>Transition and Diversion Services Referral Specialist</a:t>
            </a:r>
          </a:p>
        </p:txBody>
      </p:sp>
      <p:sp>
        <p:nvSpPr>
          <p:cNvPr id="9" name="Text Placeholder 10">
            <a:extLst>
              <a:ext uri="{FF2B5EF4-FFF2-40B4-BE49-F238E27FC236}">
                <a16:creationId xmlns:a16="http://schemas.microsoft.com/office/drawing/2014/main" id="{DEB76873-4175-A8D4-7014-C935B208F3F7}"/>
              </a:ext>
            </a:extLst>
          </p:cNvPr>
          <p:cNvSpPr txBox="1">
            <a:spLocks/>
          </p:cNvSpPr>
          <p:nvPr/>
        </p:nvSpPr>
        <p:spPr>
          <a:xfrm>
            <a:off x="7442531" y="4334733"/>
            <a:ext cx="1884349"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Sarah Nelson</a:t>
            </a:r>
          </a:p>
          <a:p>
            <a:pPr marL="0" indent="0" algn="ctr">
              <a:buFont typeface="Wingdings" panose="05000000000000000000" pitchFamily="2" charset="2"/>
              <a:buNone/>
            </a:pPr>
            <a:r>
              <a:rPr lang="nb-NO" sz="1400" dirty="0">
                <a:solidFill>
                  <a:schemeClr val="tx2"/>
                </a:solidFill>
              </a:rPr>
              <a:t>Transition and Diversion Services Quality Specialist</a:t>
            </a:r>
          </a:p>
          <a:p>
            <a:pPr marL="0" indent="0" algn="ctr">
              <a:buFont typeface="Wingdings" panose="05000000000000000000" pitchFamily="2" charset="2"/>
              <a:buNone/>
            </a:pPr>
            <a:endParaRPr lang="nb-NO" sz="2200" dirty="0">
              <a:solidFill>
                <a:schemeClr val="tx2"/>
              </a:solidFill>
            </a:endParaRPr>
          </a:p>
        </p:txBody>
      </p:sp>
      <p:pic>
        <p:nvPicPr>
          <p:cNvPr id="10" name="Picture 9" descr="A person with long hair&#10;&#10;Description automatically generated with medium confidence">
            <a:extLst>
              <a:ext uri="{FF2B5EF4-FFF2-40B4-BE49-F238E27FC236}">
                <a16:creationId xmlns:a16="http://schemas.microsoft.com/office/drawing/2014/main" id="{012AEB06-F816-F882-0A04-9691A1320A36}"/>
              </a:ext>
            </a:extLst>
          </p:cNvPr>
          <p:cNvPicPr>
            <a:picLocks noChangeAspect="1"/>
          </p:cNvPicPr>
          <p:nvPr/>
        </p:nvPicPr>
        <p:blipFill rotWithShape="1">
          <a:blip r:embed="rId2">
            <a:extLst>
              <a:ext uri="{28A0092B-C50C-407E-A947-70E740481C1C}">
                <a14:useLocalDpi xmlns:a14="http://schemas.microsoft.com/office/drawing/2010/main" val="0"/>
              </a:ext>
            </a:extLst>
          </a:blip>
          <a:srcRect l="16526" r="13814"/>
          <a:stretch/>
        </p:blipFill>
        <p:spPr>
          <a:xfrm>
            <a:off x="4059076" y="2005456"/>
            <a:ext cx="1637732" cy="2329277"/>
          </a:xfrm>
          <a:prstGeom prst="rect">
            <a:avLst/>
          </a:prstGeom>
        </p:spPr>
      </p:pic>
      <p:pic>
        <p:nvPicPr>
          <p:cNvPr id="11" name="Graphic 4">
            <a:extLst>
              <a:ext uri="{FF2B5EF4-FFF2-40B4-BE49-F238E27FC236}">
                <a16:creationId xmlns:a16="http://schemas.microsoft.com/office/drawing/2014/main" id="{E79107F8-ACF2-C35D-D88F-EE23168F0B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4197" y="2005457"/>
            <a:ext cx="1884349" cy="2329276"/>
          </a:xfrm>
          <a:prstGeom prst="rect">
            <a:avLst/>
          </a:prstGeom>
        </p:spPr>
      </p:pic>
      <p:pic>
        <p:nvPicPr>
          <p:cNvPr id="1026" name="Picture 2">
            <a:extLst>
              <a:ext uri="{FF2B5EF4-FFF2-40B4-BE49-F238E27FC236}">
                <a16:creationId xmlns:a16="http://schemas.microsoft.com/office/drawing/2014/main" id="{8D0C3E41-9B1B-2CFF-D2C5-CB8CD3BCF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779" y="2005455"/>
            <a:ext cx="1746419" cy="232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73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45CA4B-25E2-40DB-A831-B2175DDE8697}"/>
              </a:ext>
            </a:extLst>
          </p:cNvPr>
          <p:cNvSpPr>
            <a:spLocks noGrp="1"/>
          </p:cNvSpPr>
          <p:nvPr>
            <p:ph idx="1"/>
          </p:nvPr>
        </p:nvSpPr>
        <p:spPr/>
        <p:txBody>
          <a:bodyPr>
            <a:normAutofit fontScale="70000" lnSpcReduction="20000"/>
          </a:bodyPr>
          <a:lstStyle/>
          <a:p>
            <a:r>
              <a:rPr lang="en-US" dirty="0"/>
              <a:t>Life Skills and Transition Center Updates</a:t>
            </a:r>
          </a:p>
          <a:p>
            <a:r>
              <a:rPr lang="en-US" dirty="0"/>
              <a:t>Developmental Disability Section Updates</a:t>
            </a:r>
          </a:p>
          <a:p>
            <a:r>
              <a:rPr lang="en-US" dirty="0"/>
              <a:t>Medicaid Updates </a:t>
            </a:r>
          </a:p>
          <a:p>
            <a:pPr lvl="1"/>
            <a:r>
              <a:rPr lang="en-US" dirty="0"/>
              <a:t>One Big Beautiful Bill Act</a:t>
            </a:r>
          </a:p>
          <a:p>
            <a:pPr lvl="1"/>
            <a:r>
              <a:rPr lang="en-US" dirty="0"/>
              <a:t>Rural Health Transformation Program</a:t>
            </a:r>
          </a:p>
          <a:p>
            <a:r>
              <a:rPr lang="en-US" dirty="0"/>
              <a:t>Human Service Center transformation to Behavioral Health Clinics</a:t>
            </a:r>
          </a:p>
          <a:p>
            <a:r>
              <a:rPr lang="en-US" dirty="0"/>
              <a:t>Adult and Aging Services Updates</a:t>
            </a:r>
          </a:p>
          <a:p>
            <a:r>
              <a:rPr lang="en-US" dirty="0"/>
              <a:t>Housing partner updates</a:t>
            </a:r>
          </a:p>
          <a:p>
            <a:r>
              <a:rPr lang="en-US" dirty="0"/>
              <a:t>Tribal Initiative</a:t>
            </a:r>
          </a:p>
          <a:p>
            <a:pPr marL="0" indent="0">
              <a:buNone/>
            </a:pPr>
            <a:endParaRPr lang="en-US" dirty="0"/>
          </a:p>
          <a:p>
            <a:endParaRPr lang="en-US" dirty="0"/>
          </a:p>
        </p:txBody>
      </p:sp>
      <p:sp>
        <p:nvSpPr>
          <p:cNvPr id="3" name="Title 2">
            <a:extLst>
              <a:ext uri="{FF2B5EF4-FFF2-40B4-BE49-F238E27FC236}">
                <a16:creationId xmlns:a16="http://schemas.microsoft.com/office/drawing/2014/main" id="{499C2F04-EE0A-4765-8D1A-97D123403EC7}"/>
              </a:ext>
            </a:extLst>
          </p:cNvPr>
          <p:cNvSpPr>
            <a:spLocks noGrp="1"/>
          </p:cNvSpPr>
          <p:nvPr>
            <p:ph type="title"/>
          </p:nvPr>
        </p:nvSpPr>
        <p:spPr/>
        <p:txBody>
          <a:bodyPr>
            <a:normAutofit fontScale="90000"/>
          </a:bodyPr>
          <a:lstStyle/>
          <a:p>
            <a:r>
              <a:rPr lang="en-US" b="1" dirty="0">
                <a:solidFill>
                  <a:schemeClr val="accent2"/>
                </a:solidFill>
              </a:rPr>
              <a:t>Agenda</a:t>
            </a:r>
          </a:p>
        </p:txBody>
      </p:sp>
    </p:spTree>
    <p:extLst>
      <p:ext uri="{BB962C8B-B14F-4D97-AF65-F5344CB8AC3E}">
        <p14:creationId xmlns:p14="http://schemas.microsoft.com/office/powerpoint/2010/main" val="134814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2AC32C-948D-FAFD-4EE0-5574104219A4}"/>
              </a:ext>
            </a:extLst>
          </p:cNvPr>
          <p:cNvSpPr>
            <a:spLocks noGrp="1"/>
          </p:cNvSpPr>
          <p:nvPr>
            <p:ph idx="1"/>
          </p:nvPr>
        </p:nvSpPr>
        <p:spPr>
          <a:xfrm>
            <a:off x="451720" y="1485901"/>
            <a:ext cx="5176194" cy="4394200"/>
          </a:xfrm>
        </p:spPr>
        <p:txBody>
          <a:bodyPr/>
          <a:lstStyle/>
          <a:p>
            <a:r>
              <a:rPr lang="en-US" dirty="0">
                <a:hlinkClick r:id="rId2"/>
              </a:rPr>
              <a:t>Link</a:t>
            </a:r>
            <a:endParaRPr lang="en-US" dirty="0"/>
          </a:p>
          <a:p>
            <a:r>
              <a:rPr lang="en-US" dirty="0"/>
              <a:t>Name and Agency</a:t>
            </a:r>
          </a:p>
          <a:p>
            <a:r>
              <a:rPr lang="en-US" dirty="0"/>
              <a:t>What are you looking to gather from this meeting?</a:t>
            </a:r>
          </a:p>
        </p:txBody>
      </p:sp>
      <p:sp>
        <p:nvSpPr>
          <p:cNvPr id="3" name="Title 2">
            <a:extLst>
              <a:ext uri="{FF2B5EF4-FFF2-40B4-BE49-F238E27FC236}">
                <a16:creationId xmlns:a16="http://schemas.microsoft.com/office/drawing/2014/main" id="{DC5C8844-DA4F-41B3-BDFC-075C61AB37AE}"/>
              </a:ext>
            </a:extLst>
          </p:cNvPr>
          <p:cNvSpPr>
            <a:spLocks noGrp="1"/>
          </p:cNvSpPr>
          <p:nvPr>
            <p:ph type="title"/>
          </p:nvPr>
        </p:nvSpPr>
        <p:spPr/>
        <p:txBody>
          <a:bodyPr>
            <a:normAutofit fontScale="90000"/>
          </a:bodyPr>
          <a:lstStyle/>
          <a:p>
            <a:r>
              <a:rPr lang="en-US" dirty="0"/>
              <a:t>Opening Poll</a:t>
            </a:r>
          </a:p>
        </p:txBody>
      </p:sp>
      <p:pic>
        <p:nvPicPr>
          <p:cNvPr id="5" name="Picture 4" descr="Qr code&#10;&#10;AI-generated content may be incorrect.">
            <a:extLst>
              <a:ext uri="{FF2B5EF4-FFF2-40B4-BE49-F238E27FC236}">
                <a16:creationId xmlns:a16="http://schemas.microsoft.com/office/drawing/2014/main" id="{EAECC55A-61E2-6DBE-739D-661B1C182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172" y="1614716"/>
            <a:ext cx="2768742" cy="2787793"/>
          </a:xfrm>
          <a:prstGeom prst="rect">
            <a:avLst/>
          </a:prstGeom>
        </p:spPr>
      </p:pic>
    </p:spTree>
    <p:extLst>
      <p:ext uri="{BB962C8B-B14F-4D97-AF65-F5344CB8AC3E}">
        <p14:creationId xmlns:p14="http://schemas.microsoft.com/office/powerpoint/2010/main" val="56720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636D66-00C7-F605-66D7-0C1AE9C8CD67}"/>
              </a:ext>
            </a:extLst>
          </p:cNvPr>
          <p:cNvSpPr>
            <a:spLocks noGrp="1"/>
          </p:cNvSpPr>
          <p:nvPr>
            <p:ph idx="1"/>
          </p:nvPr>
        </p:nvSpPr>
        <p:spPr/>
        <p:txBody>
          <a:bodyPr/>
          <a:lstStyle/>
          <a:p>
            <a:r>
              <a:rPr lang="en-US" dirty="0"/>
              <a:t>Keith </a:t>
            </a:r>
            <a:r>
              <a:rPr lang="en-US" dirty="0" err="1"/>
              <a:t>Vavrovsky</a:t>
            </a:r>
            <a:endParaRPr lang="en-US" dirty="0"/>
          </a:p>
          <a:p>
            <a:endParaRPr lang="en-US" dirty="0"/>
          </a:p>
        </p:txBody>
      </p:sp>
      <p:sp>
        <p:nvSpPr>
          <p:cNvPr id="3" name="Title 2">
            <a:extLst>
              <a:ext uri="{FF2B5EF4-FFF2-40B4-BE49-F238E27FC236}">
                <a16:creationId xmlns:a16="http://schemas.microsoft.com/office/drawing/2014/main" id="{A96B4966-0CE3-ADA6-C56D-777DF7A78AFF}"/>
              </a:ext>
            </a:extLst>
          </p:cNvPr>
          <p:cNvSpPr>
            <a:spLocks noGrp="1"/>
          </p:cNvSpPr>
          <p:nvPr>
            <p:ph type="title"/>
          </p:nvPr>
        </p:nvSpPr>
        <p:spPr/>
        <p:txBody>
          <a:bodyPr>
            <a:normAutofit fontScale="90000"/>
          </a:bodyPr>
          <a:lstStyle/>
          <a:p>
            <a:r>
              <a:rPr lang="en-US" dirty="0"/>
              <a:t>Life Skills and Transition Center	</a:t>
            </a:r>
          </a:p>
        </p:txBody>
      </p:sp>
    </p:spTree>
    <p:extLst>
      <p:ext uri="{BB962C8B-B14F-4D97-AF65-F5344CB8AC3E}">
        <p14:creationId xmlns:p14="http://schemas.microsoft.com/office/powerpoint/2010/main" val="2047278386"/>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a0212d-f6c5-463f-abf9-c64f448f8531">
      <Terms xmlns="http://schemas.microsoft.com/office/infopath/2007/PartnerControls"/>
    </lcf76f155ced4ddcb4097134ff3c332f>
    <TaxCatchAll xmlns="25d83d48-fb20-4537-95a6-325135718581" xsi:nil="true"/>
    <SharedWithUsers xmlns="c6cc3418-b95b-4872-be51-58f9c662ad7d">
      <UserInfo>
        <DisplayName>Oestreich, Elizabeth J.</DisplayName>
        <AccountId>139</AccountId>
        <AccountType/>
      </UserInfo>
      <UserInfo>
        <DisplayName>Anderson, Hannah S.</DisplayName>
        <AccountId>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6AAA61A720FE4AB2E2ABEA5E85CDE0" ma:contentTypeVersion="14" ma:contentTypeDescription="Create a new document." ma:contentTypeScope="" ma:versionID="c41a0de1996d09573af55068de07169b">
  <xsd:schema xmlns:xsd="http://www.w3.org/2001/XMLSchema" xmlns:xs="http://www.w3.org/2001/XMLSchema" xmlns:p="http://schemas.microsoft.com/office/2006/metadata/properties" xmlns:ns2="19a0212d-f6c5-463f-abf9-c64f448f8531" xmlns:ns3="25d83d48-fb20-4537-95a6-325135718581" xmlns:ns4="c6cc3418-b95b-4872-be51-58f9c662ad7d" targetNamespace="http://schemas.microsoft.com/office/2006/metadata/properties" ma:root="true" ma:fieldsID="f127f549430bfdabf37dc133dfc71c11" ns2:_="" ns3:_="" ns4:_="">
    <xsd:import namespace="19a0212d-f6c5-463f-abf9-c64f448f8531"/>
    <xsd:import namespace="25d83d48-fb20-4537-95a6-325135718581"/>
    <xsd:import namespace="c6cc3418-b95b-4872-be51-58f9c662ad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0212d-f6c5-463f-abf9-c64f448f85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1c138d-5193-455b-9034-665f32e799f8}" ma:internalName="TaxCatchAll" ma:showField="CatchAllData" ma:web="c6cc3418-b95b-4872-be51-58f9c662ad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cc3418-b95b-4872-be51-58f9c662ad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7BCEE4-41A6-4CC3-8CEE-46E282815CA5}">
  <ds:schemaRefs>
    <ds:schemaRef ds:uri="c6cc3418-b95b-4872-be51-58f9c662ad7d"/>
    <ds:schemaRef ds:uri="http://schemas.microsoft.com/office/2006/metadata/properties"/>
    <ds:schemaRef ds:uri="http://purl.org/dc/terms/"/>
    <ds:schemaRef ds:uri="19a0212d-f6c5-463f-abf9-c64f448f8531"/>
    <ds:schemaRef ds:uri="25d83d48-fb20-4537-95a6-32513571858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1B70424-52F3-471E-B86D-2CDE8275A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0212d-f6c5-463f-abf9-c64f448f8531"/>
    <ds:schemaRef ds:uri="25d83d48-fb20-4537-95a6-325135718581"/>
    <ds:schemaRef ds:uri="c6cc3418-b95b-4872-be51-58f9c662a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54E691-768F-4924-94EC-6CF550D88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2405</TotalTime>
  <Words>2130</Words>
  <Application>Microsoft Office PowerPoint</Application>
  <PresentationFormat>Widescreen</PresentationFormat>
  <Paragraphs>364</Paragraphs>
  <Slides>51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Aptos</vt:lpstr>
      <vt:lpstr>Arial</vt:lpstr>
      <vt:lpstr>Calibri</vt:lpstr>
      <vt:lpstr>Segoe UI</vt:lpstr>
      <vt:lpstr>Wingdings</vt:lpstr>
      <vt:lpstr>Office Theme</vt:lpstr>
      <vt:lpstr>MFP External Partner Meeting</vt:lpstr>
      <vt:lpstr>PowerPoint Presentation</vt:lpstr>
      <vt:lpstr>PowerPoint Presentation</vt:lpstr>
      <vt:lpstr>PowerPoint Presentation</vt:lpstr>
      <vt:lpstr>MFP Team Members</vt:lpstr>
      <vt:lpstr>TDP Team Members</vt:lpstr>
      <vt:lpstr>Agenda</vt:lpstr>
      <vt:lpstr>Opening Poll</vt:lpstr>
      <vt:lpstr>Life Skills and Transition Center </vt:lpstr>
      <vt:lpstr>DD Updates </vt:lpstr>
      <vt:lpstr>Medicaid Updates</vt:lpstr>
      <vt:lpstr>ND Medicaid Impacts</vt:lpstr>
      <vt:lpstr>Agenda</vt:lpstr>
      <vt:lpstr>One Big Beautiful Bill Act </vt:lpstr>
      <vt:lpstr>OBBBA Provisions with  No Impact on ND Medicaid</vt:lpstr>
      <vt:lpstr>OBBBA Provisions where ND Medicaid Appears to be Already in Compliance</vt:lpstr>
      <vt:lpstr>OBBBA Sections with Impacts on ND Medicaid</vt:lpstr>
      <vt:lpstr>Section 71103: Reduce Duplicate Enrollment</vt:lpstr>
      <vt:lpstr>Section 71106: Good Faith Waiver Removal</vt:lpstr>
      <vt:lpstr>Section 71107: Eligibility Redeterminations</vt:lpstr>
      <vt:lpstr>Section 71109: Qualified Alien Definition</vt:lpstr>
      <vt:lpstr>Section 71112: Retroactive Coverage</vt:lpstr>
      <vt:lpstr>Section 71119: Work Requirements</vt:lpstr>
      <vt:lpstr>Section 71119: Work Requirements</vt:lpstr>
      <vt:lpstr>Section 71119: Work Requirements</vt:lpstr>
      <vt:lpstr>Section 71120: Cost-Sharing</vt:lpstr>
      <vt:lpstr>Section 71121: 1915(c) Waiver</vt:lpstr>
      <vt:lpstr>Section 71401: Rural Health Transformation Program</vt:lpstr>
      <vt:lpstr>Section 71401: Rural Health Transformation Program</vt:lpstr>
      <vt:lpstr>Section 71401: Rural Health Transformation Program</vt:lpstr>
      <vt:lpstr>Section 71401: Rural Health Transformation Program</vt:lpstr>
      <vt:lpstr>Thank you!</vt:lpstr>
      <vt:lpstr>Human Service Center Transformation to Behavioral Health Clinics</vt:lpstr>
      <vt:lpstr>Adult and Aging Updates</vt:lpstr>
      <vt:lpstr>MFP DATA</vt:lpstr>
      <vt:lpstr>RUNNING TRANSITION NUMBERS</vt:lpstr>
      <vt:lpstr>MFP Facts - 2025</vt:lpstr>
      <vt:lpstr>Benchmarks</vt:lpstr>
      <vt:lpstr>Transition Diversion Program Updates</vt:lpstr>
      <vt:lpstr>TDP Data</vt:lpstr>
      <vt:lpstr>TDP Running Transitions</vt:lpstr>
      <vt:lpstr>TDP Running Diversions</vt:lpstr>
      <vt:lpstr>Housing Partner updates</vt:lpstr>
      <vt:lpstr>Tribal Initiative</vt:lpstr>
      <vt:lpstr>Tribal Initiative</vt:lpstr>
      <vt:lpstr>MFP Programmatic Requirements</vt:lpstr>
      <vt:lpstr>Quality Measure Set</vt:lpstr>
      <vt:lpstr>Meeting dates for 2025</vt:lpstr>
      <vt:lpstr>Questions</vt:lpstr>
      <vt:lpstr>Final Poll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Trzpuc, Kayla B.</cp:lastModifiedBy>
  <cp:revision>60</cp:revision>
  <dcterms:created xsi:type="dcterms:W3CDTF">2022-06-10T13:29:43Z</dcterms:created>
  <dcterms:modified xsi:type="dcterms:W3CDTF">2025-09-10T17:52:57Z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0x0101000C6AAA61A720FE4AB2E2ABEA5E85CDE0</vt:lpwstr>
  </property>
  <property fmtid="{D5CDD505-2E9C-101B-9397-08002B2CF9AE}" pid="3" name="MediaServiceImageTags">
    <vt:lpwstr/>
  </property>
</Properties>
</file>