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68" r:id="rId5"/>
    <p:sldId id="2147309395" r:id="rId6"/>
    <p:sldId id="290" r:id="rId7"/>
    <p:sldId id="289" r:id="rId8"/>
    <p:sldId id="288" r:id="rId9"/>
    <p:sldId id="269" r:id="rId10"/>
    <p:sldId id="291" r:id="rId11"/>
    <p:sldId id="271" r:id="rId12"/>
    <p:sldId id="293" r:id="rId13"/>
    <p:sldId id="294" r:id="rId14"/>
    <p:sldId id="2147309398" r:id="rId15"/>
    <p:sldId id="297" r:id="rId16"/>
    <p:sldId id="2147309414" r:id="rId17"/>
    <p:sldId id="299" r:id="rId18"/>
    <p:sldId id="2147309415" r:id="rId19"/>
    <p:sldId id="301" r:id="rId20"/>
    <p:sldId id="300" r:id="rId21"/>
    <p:sldId id="2147309392" r:id="rId22"/>
    <p:sldId id="273" r:id="rId23"/>
    <p:sldId id="2147309416" r:id="rId24"/>
    <p:sldId id="256" r:id="rId25"/>
    <p:sldId id="257" r:id="rId26"/>
    <p:sldId id="2147309417" r:id="rId27"/>
    <p:sldId id="2147309418" r:id="rId28"/>
    <p:sldId id="287" r:id="rId29"/>
    <p:sldId id="356" r:id="rId30"/>
    <p:sldId id="2147309419" r:id="rId31"/>
    <p:sldId id="357" r:id="rId32"/>
    <p:sldId id="358" r:id="rId33"/>
    <p:sldId id="359" r:id="rId34"/>
    <p:sldId id="2147309420" r:id="rId35"/>
    <p:sldId id="341" r:id="rId36"/>
    <p:sldId id="314" r:id="rId37"/>
    <p:sldId id="315" r:id="rId38"/>
    <p:sldId id="2147309393" r:id="rId39"/>
    <p:sldId id="2147309400" r:id="rId40"/>
    <p:sldId id="303" r:id="rId41"/>
    <p:sldId id="310" r:id="rId42"/>
    <p:sldId id="2147309386" r:id="rId43"/>
    <p:sldId id="344" r:id="rId44"/>
    <p:sldId id="322" r:id="rId45"/>
    <p:sldId id="321" r:id="rId46"/>
    <p:sldId id="214730939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ndgov-my.sharepoint.com/personal/gcoleman_nd_gov/Documents/Documents/Reports%20Completed/2026/MFP%20Referral-Transitions%20data%2001-13-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dgov-my.sharepoint.com/personal/gcoleman_nd_gov/Documents/Documents/Reports%20Completed/2026/MFP%20Referral-Transitions%20data%2001-13-202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latin typeface="Arial" panose="020B0604020202020204" pitchFamily="34" charset="0"/>
              </a:rPr>
              <a:t>2026 Referrals</a:t>
            </a:r>
          </a:p>
        </c:rich>
      </c:tx>
      <c:layout>
        <c:manualLayout>
          <c:xMode val="edge"/>
          <c:yMode val="edge"/>
          <c:x val="2.2535812289429871E-2"/>
          <c:y val="2.4065072967911973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Child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Sheet1!$B$2:$B$6</c:f>
              <c:numCache>
                <c:formatCode>General</c:formatCode>
                <c:ptCount val="5"/>
                <c:pt idx="0">
                  <c:v>0</c:v>
                </c:pt>
                <c:pt idx="1">
                  <c:v>0</c:v>
                </c:pt>
                <c:pt idx="2">
                  <c:v>0</c:v>
                </c:pt>
                <c:pt idx="3">
                  <c:v>0</c:v>
                </c:pt>
              </c:numCache>
            </c:numRef>
          </c:val>
          <c:extLst>
            <c:ext xmlns:c16="http://schemas.microsoft.com/office/drawing/2014/chart" uri="{C3380CC4-5D6E-409C-BE32-E72D297353CC}">
              <c16:uniqueId val="{00000000-D7DD-47F5-AE0E-2A8869227214}"/>
            </c:ext>
          </c:extLst>
        </c:ser>
        <c:ser>
          <c:idx val="1"/>
          <c:order val="1"/>
          <c:tx>
            <c:strRef>
              <c:f>Sheet1!$C$1</c:f>
              <c:strCache>
                <c:ptCount val="1"/>
                <c:pt idx="0">
                  <c:v>PD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Sheet1!$C$2:$C$6</c:f>
              <c:numCache>
                <c:formatCode>General</c:formatCode>
                <c:ptCount val="5"/>
                <c:pt idx="0">
                  <c:v>12</c:v>
                </c:pt>
                <c:pt idx="1">
                  <c:v>0</c:v>
                </c:pt>
                <c:pt idx="2">
                  <c:v>0</c:v>
                </c:pt>
                <c:pt idx="3">
                  <c:v>0</c:v>
                </c:pt>
              </c:numCache>
            </c:numRef>
          </c:val>
          <c:extLst>
            <c:ext xmlns:c16="http://schemas.microsoft.com/office/drawing/2014/chart" uri="{C3380CC4-5D6E-409C-BE32-E72D297353CC}">
              <c16:uniqueId val="{00000001-D7DD-47F5-AE0E-2A8869227214}"/>
            </c:ext>
          </c:extLst>
        </c:ser>
        <c:ser>
          <c:idx val="2"/>
          <c:order val="2"/>
          <c:tx>
            <c:strRef>
              <c:f>Sheet1!$D$1</c:f>
              <c:strCache>
                <c:ptCount val="1"/>
                <c:pt idx="0">
                  <c:v>Elder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Sheet1!$D$2:$D$6</c:f>
              <c:numCache>
                <c:formatCode>General</c:formatCode>
                <c:ptCount val="5"/>
                <c:pt idx="0">
                  <c:v>25</c:v>
                </c:pt>
                <c:pt idx="1">
                  <c:v>0</c:v>
                </c:pt>
                <c:pt idx="2">
                  <c:v>0</c:v>
                </c:pt>
                <c:pt idx="3">
                  <c:v>0</c:v>
                </c:pt>
              </c:numCache>
            </c:numRef>
          </c:val>
          <c:extLst>
            <c:ext xmlns:c16="http://schemas.microsoft.com/office/drawing/2014/chart" uri="{C3380CC4-5D6E-409C-BE32-E72D297353CC}">
              <c16:uniqueId val="{00000002-D7DD-47F5-AE0E-2A8869227214}"/>
            </c:ext>
          </c:extLst>
        </c:ser>
        <c:ser>
          <c:idx val="3"/>
          <c:order val="3"/>
          <c:tx>
            <c:strRef>
              <c:f>Sheet1!$E$1</c:f>
              <c:strCache>
                <c:ptCount val="1"/>
                <c:pt idx="0">
                  <c:v>DD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4"/>
                <c:pt idx="0">
                  <c:v>Quarter 1</c:v>
                </c:pt>
                <c:pt idx="1">
                  <c:v>Quarter 2</c:v>
                </c:pt>
                <c:pt idx="2">
                  <c:v>Quarter 3</c:v>
                </c:pt>
                <c:pt idx="3">
                  <c:v>Quarter 4</c:v>
                </c:pt>
              </c:strCache>
            </c:strRef>
          </c:cat>
          <c:val>
            <c:numRef>
              <c:f>Sheet1!$E$2:$E$6</c:f>
              <c:numCache>
                <c:formatCode>General</c:formatCode>
                <c:ptCount val="5"/>
                <c:pt idx="0">
                  <c:v>3</c:v>
                </c:pt>
                <c:pt idx="1">
                  <c:v>0</c:v>
                </c:pt>
                <c:pt idx="2">
                  <c:v>0</c:v>
                </c:pt>
                <c:pt idx="3">
                  <c:v>0</c:v>
                </c:pt>
              </c:numCache>
            </c:numRef>
          </c:val>
          <c:extLst>
            <c:ext xmlns:c16="http://schemas.microsoft.com/office/drawing/2014/chart" uri="{C3380CC4-5D6E-409C-BE32-E72D297353CC}">
              <c16:uniqueId val="{00000003-D7DD-47F5-AE0E-2A8869227214}"/>
            </c:ext>
          </c:extLst>
        </c:ser>
        <c:dLbls>
          <c:dLblPos val="ctr"/>
          <c:showLegendKey val="0"/>
          <c:showVal val="1"/>
          <c:showCatName val="0"/>
          <c:showSerName val="0"/>
          <c:showPercent val="0"/>
          <c:showBubbleSize val="0"/>
        </c:dLbls>
        <c:gapWidth val="79"/>
        <c:overlap val="100"/>
        <c:axId val="520928944"/>
        <c:axId val="536229936"/>
      </c:barChart>
      <c:catAx>
        <c:axId val="520928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1" i="0" u="none" strike="noStrike" kern="1200" cap="all" spc="120" normalizeH="0" baseline="0">
                <a:solidFill>
                  <a:schemeClr val="tx1">
                    <a:lumMod val="65000"/>
                    <a:lumOff val="35000"/>
                  </a:schemeClr>
                </a:solidFill>
                <a:latin typeface="+mn-lt"/>
                <a:ea typeface="+mn-ea"/>
                <a:cs typeface="+mn-cs"/>
              </a:defRPr>
            </a:pPr>
            <a:endParaRPr lang="en-US"/>
          </a:p>
        </c:txPr>
        <c:crossAx val="536229936"/>
        <c:crosses val="autoZero"/>
        <c:auto val="1"/>
        <c:lblAlgn val="ctr"/>
        <c:lblOffset val="100"/>
        <c:noMultiLvlLbl val="0"/>
      </c:catAx>
      <c:valAx>
        <c:axId val="536229936"/>
        <c:scaling>
          <c:orientation val="minMax"/>
        </c:scaling>
        <c:delete val="1"/>
        <c:axPos val="b"/>
        <c:numFmt formatCode="General" sourceLinked="1"/>
        <c:majorTickMark val="none"/>
        <c:minorTickMark val="none"/>
        <c:tickLblPos val="nextTo"/>
        <c:crossAx val="520928944"/>
        <c:crosses val="autoZero"/>
        <c:crossBetween val="between"/>
      </c:valAx>
      <c:spPr>
        <a:noFill/>
        <a:ln>
          <a:noFill/>
        </a:ln>
        <a:effectLst/>
      </c:spPr>
    </c:plotArea>
    <c:legend>
      <c:legendPos val="t"/>
      <c:layout>
        <c:manualLayout>
          <c:xMode val="edge"/>
          <c:yMode val="edge"/>
          <c:x val="0.44695186065799802"/>
          <c:y val="3.0228510816229164E-2"/>
          <c:w val="0.51742105512241121"/>
          <c:h val="0.1384030139661640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i="0" baseline="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MFP Referrals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MFP!$A$3</c:f>
              <c:strCache>
                <c:ptCount val="1"/>
                <c:pt idx="0">
                  <c:v>Q1</c:v>
                </c:pt>
              </c:strCache>
            </c:strRef>
          </c:tx>
          <c:spPr>
            <a:solidFill>
              <a:schemeClr val="accent1">
                <a:alpha val="85000"/>
              </a:schemeClr>
            </a:solidFill>
            <a:ln w="9525" cap="flat" cmpd="sng" algn="ctr">
              <a:solidFill>
                <a:schemeClr val="lt1">
                  <a:alpha val="50000"/>
                </a:schemeClr>
              </a:solidFill>
              <a:round/>
            </a:ln>
            <a:effectLst/>
          </c:spPr>
          <c:invertIfNegative val="0"/>
          <c:dLbls>
            <c:delete val="1"/>
          </c:dLbls>
          <c:cat>
            <c:numRef>
              <c:f>MFP!$C$2:$G$2</c:f>
              <c:numCache>
                <c:formatCode>General</c:formatCode>
                <c:ptCount val="5"/>
                <c:pt idx="0">
                  <c:v>2022</c:v>
                </c:pt>
                <c:pt idx="1">
                  <c:v>2023</c:v>
                </c:pt>
                <c:pt idx="2">
                  <c:v>2024</c:v>
                </c:pt>
                <c:pt idx="3">
                  <c:v>2025</c:v>
                </c:pt>
                <c:pt idx="4">
                  <c:v>2026</c:v>
                </c:pt>
              </c:numCache>
            </c:numRef>
          </c:cat>
          <c:val>
            <c:numRef>
              <c:f>MFP!$C$3:$G$3</c:f>
              <c:numCache>
                <c:formatCode>General</c:formatCode>
                <c:ptCount val="5"/>
                <c:pt idx="0">
                  <c:v>59</c:v>
                </c:pt>
                <c:pt idx="1">
                  <c:v>75</c:v>
                </c:pt>
                <c:pt idx="2">
                  <c:v>90</c:v>
                </c:pt>
                <c:pt idx="3">
                  <c:v>67</c:v>
                </c:pt>
                <c:pt idx="4">
                  <c:v>40</c:v>
                </c:pt>
              </c:numCache>
            </c:numRef>
          </c:val>
          <c:extLst>
            <c:ext xmlns:c16="http://schemas.microsoft.com/office/drawing/2014/chart" uri="{C3380CC4-5D6E-409C-BE32-E72D297353CC}">
              <c16:uniqueId val="{00000000-C537-404D-8011-DC26446D2251}"/>
            </c:ext>
          </c:extLst>
        </c:ser>
        <c:ser>
          <c:idx val="1"/>
          <c:order val="1"/>
          <c:tx>
            <c:strRef>
              <c:f>MFP!$A$4</c:f>
              <c:strCache>
                <c:ptCount val="1"/>
                <c:pt idx="0">
                  <c:v>Q2</c:v>
                </c:pt>
              </c:strCache>
            </c:strRef>
          </c:tx>
          <c:spPr>
            <a:solidFill>
              <a:schemeClr val="accent2">
                <a:alpha val="85000"/>
              </a:schemeClr>
            </a:solidFill>
            <a:ln w="9525" cap="flat" cmpd="sng" algn="ctr">
              <a:solidFill>
                <a:schemeClr val="lt1">
                  <a:alpha val="50000"/>
                </a:schemeClr>
              </a:solidFill>
              <a:round/>
            </a:ln>
            <a:effectLst/>
          </c:spPr>
          <c:invertIfNegative val="0"/>
          <c:dLbls>
            <c:delete val="1"/>
          </c:dLbls>
          <c:cat>
            <c:numRef>
              <c:f>MFP!$C$2:$G$2</c:f>
              <c:numCache>
                <c:formatCode>General</c:formatCode>
                <c:ptCount val="5"/>
                <c:pt idx="0">
                  <c:v>2022</c:v>
                </c:pt>
                <c:pt idx="1">
                  <c:v>2023</c:v>
                </c:pt>
                <c:pt idx="2">
                  <c:v>2024</c:v>
                </c:pt>
                <c:pt idx="3">
                  <c:v>2025</c:v>
                </c:pt>
                <c:pt idx="4">
                  <c:v>2026</c:v>
                </c:pt>
              </c:numCache>
            </c:numRef>
          </c:cat>
          <c:val>
            <c:numRef>
              <c:f>MFP!$C$4:$G$4</c:f>
              <c:numCache>
                <c:formatCode>General</c:formatCode>
                <c:ptCount val="5"/>
                <c:pt idx="0">
                  <c:v>92</c:v>
                </c:pt>
                <c:pt idx="1">
                  <c:v>97</c:v>
                </c:pt>
                <c:pt idx="2">
                  <c:v>74</c:v>
                </c:pt>
                <c:pt idx="3">
                  <c:v>78</c:v>
                </c:pt>
              </c:numCache>
            </c:numRef>
          </c:val>
          <c:extLst>
            <c:ext xmlns:c16="http://schemas.microsoft.com/office/drawing/2014/chart" uri="{C3380CC4-5D6E-409C-BE32-E72D297353CC}">
              <c16:uniqueId val="{00000001-C537-404D-8011-DC26446D2251}"/>
            </c:ext>
          </c:extLst>
        </c:ser>
        <c:ser>
          <c:idx val="2"/>
          <c:order val="2"/>
          <c:tx>
            <c:strRef>
              <c:f>MFP!$A$5</c:f>
              <c:strCache>
                <c:ptCount val="1"/>
                <c:pt idx="0">
                  <c:v>Q3</c:v>
                </c:pt>
              </c:strCache>
            </c:strRef>
          </c:tx>
          <c:spPr>
            <a:solidFill>
              <a:schemeClr val="accent3">
                <a:alpha val="85000"/>
              </a:schemeClr>
            </a:solidFill>
            <a:ln w="9525" cap="flat" cmpd="sng" algn="ctr">
              <a:solidFill>
                <a:schemeClr val="lt1">
                  <a:alpha val="50000"/>
                </a:schemeClr>
              </a:solidFill>
              <a:round/>
            </a:ln>
            <a:effectLst/>
          </c:spPr>
          <c:invertIfNegative val="0"/>
          <c:dLbls>
            <c:delete val="1"/>
          </c:dLbls>
          <c:cat>
            <c:numRef>
              <c:f>MFP!$C$2:$G$2</c:f>
              <c:numCache>
                <c:formatCode>General</c:formatCode>
                <c:ptCount val="5"/>
                <c:pt idx="0">
                  <c:v>2022</c:v>
                </c:pt>
                <c:pt idx="1">
                  <c:v>2023</c:v>
                </c:pt>
                <c:pt idx="2">
                  <c:v>2024</c:v>
                </c:pt>
                <c:pt idx="3">
                  <c:v>2025</c:v>
                </c:pt>
                <c:pt idx="4">
                  <c:v>2026</c:v>
                </c:pt>
              </c:numCache>
            </c:numRef>
          </c:cat>
          <c:val>
            <c:numRef>
              <c:f>MFP!$C$5:$G$5</c:f>
              <c:numCache>
                <c:formatCode>General</c:formatCode>
                <c:ptCount val="5"/>
                <c:pt idx="0">
                  <c:v>77</c:v>
                </c:pt>
                <c:pt idx="1">
                  <c:v>94</c:v>
                </c:pt>
                <c:pt idx="2">
                  <c:v>87</c:v>
                </c:pt>
                <c:pt idx="3">
                  <c:v>85</c:v>
                </c:pt>
              </c:numCache>
            </c:numRef>
          </c:val>
          <c:extLst>
            <c:ext xmlns:c16="http://schemas.microsoft.com/office/drawing/2014/chart" uri="{C3380CC4-5D6E-409C-BE32-E72D297353CC}">
              <c16:uniqueId val="{00000002-C537-404D-8011-DC26446D2251}"/>
            </c:ext>
          </c:extLst>
        </c:ser>
        <c:ser>
          <c:idx val="3"/>
          <c:order val="3"/>
          <c:tx>
            <c:strRef>
              <c:f>MFP!$A$6</c:f>
              <c:strCache>
                <c:ptCount val="1"/>
                <c:pt idx="0">
                  <c:v>Q4</c:v>
                </c:pt>
              </c:strCache>
            </c:strRef>
          </c:tx>
          <c:spPr>
            <a:solidFill>
              <a:schemeClr val="accent4">
                <a:alpha val="85000"/>
              </a:schemeClr>
            </a:solidFill>
            <a:ln w="9525" cap="flat" cmpd="sng" algn="ctr">
              <a:solidFill>
                <a:schemeClr val="lt1">
                  <a:alpha val="50000"/>
                </a:schemeClr>
              </a:solidFill>
              <a:round/>
            </a:ln>
            <a:effectLst/>
          </c:spPr>
          <c:invertIfNegative val="0"/>
          <c:dLbls>
            <c:delete val="1"/>
          </c:dLbls>
          <c:cat>
            <c:numRef>
              <c:f>MFP!$C$2:$G$2</c:f>
              <c:numCache>
                <c:formatCode>General</c:formatCode>
                <c:ptCount val="5"/>
                <c:pt idx="0">
                  <c:v>2022</c:v>
                </c:pt>
                <c:pt idx="1">
                  <c:v>2023</c:v>
                </c:pt>
                <c:pt idx="2">
                  <c:v>2024</c:v>
                </c:pt>
                <c:pt idx="3">
                  <c:v>2025</c:v>
                </c:pt>
                <c:pt idx="4">
                  <c:v>2026</c:v>
                </c:pt>
              </c:numCache>
            </c:numRef>
          </c:cat>
          <c:val>
            <c:numRef>
              <c:f>MFP!$C$6:$G$6</c:f>
              <c:numCache>
                <c:formatCode>General</c:formatCode>
                <c:ptCount val="5"/>
                <c:pt idx="0">
                  <c:v>92</c:v>
                </c:pt>
                <c:pt idx="1">
                  <c:v>90</c:v>
                </c:pt>
                <c:pt idx="2">
                  <c:v>56</c:v>
                </c:pt>
                <c:pt idx="3">
                  <c:v>70</c:v>
                </c:pt>
              </c:numCache>
            </c:numRef>
          </c:val>
          <c:extLst>
            <c:ext xmlns:c16="http://schemas.microsoft.com/office/drawing/2014/chart" uri="{C3380CC4-5D6E-409C-BE32-E72D297353CC}">
              <c16:uniqueId val="{00000003-C537-404D-8011-DC26446D2251}"/>
            </c:ext>
          </c:extLst>
        </c:ser>
        <c:dLbls>
          <c:dLblPos val="inEnd"/>
          <c:showLegendKey val="0"/>
          <c:showVal val="1"/>
          <c:showCatName val="0"/>
          <c:showSerName val="0"/>
          <c:showPercent val="0"/>
          <c:showBubbleSize val="0"/>
        </c:dLbls>
        <c:gapWidth val="65"/>
        <c:axId val="209157856"/>
        <c:axId val="209154496"/>
      </c:barChart>
      <c:catAx>
        <c:axId val="2091578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9154496"/>
        <c:crosses val="autoZero"/>
        <c:auto val="1"/>
        <c:lblAlgn val="ctr"/>
        <c:lblOffset val="100"/>
        <c:noMultiLvlLbl val="0"/>
      </c:catAx>
      <c:valAx>
        <c:axId val="209154496"/>
        <c:scaling>
          <c:orientation val="minMax"/>
          <c:max val="10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209157856"/>
        <c:crosses val="autoZero"/>
        <c:crossBetween val="between"/>
      </c:valAx>
      <c:spPr>
        <a:noFill/>
        <a:ln>
          <a:solidFill>
            <a:schemeClr val="tx1">
              <a:lumMod val="15000"/>
              <a:lumOff val="85000"/>
              <a:alpha val="95000"/>
            </a:schemeClr>
          </a:solid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latin typeface="Arial" panose="020B0604020202020204" pitchFamily="34" charset="0"/>
              </a:rPr>
              <a:t>Transitions-1168</a:t>
            </a:r>
          </a:p>
        </c:rich>
      </c:tx>
      <c:layout>
        <c:manualLayout>
          <c:xMode val="edge"/>
          <c:yMode val="edge"/>
          <c:x val="2.2523184601924737E-2"/>
          <c:y val="4.624277456647398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7898987897298561"/>
          <c:y val="0.1181196813732981"/>
          <c:w val="0.4732329077993635"/>
          <c:h val="0.73080430330222534"/>
        </c:manualLayout>
      </c:layout>
      <c:pieChart>
        <c:varyColors val="1"/>
        <c:ser>
          <c:idx val="0"/>
          <c:order val="0"/>
          <c:tx>
            <c:strRef>
              <c:f>Sheet1!$B$1</c:f>
              <c:strCache>
                <c:ptCount val="1"/>
                <c:pt idx="0">
                  <c:v>Transitions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9CC-4BDC-BE04-F8C4C46FB6C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9CC-4BDC-BE04-F8C4C46FB6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9CC-4BDC-BE04-F8C4C46FB6C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9CC-4BDC-BE04-F8C4C46FB6C4}"/>
              </c:ext>
            </c:extLst>
          </c:dPt>
          <c:dLbls>
            <c:dLbl>
              <c:idx val="0"/>
              <c:layout>
                <c:manualLayout>
                  <c:x val="-4.0907582754687394E-2"/>
                  <c:y val="3.1113740840198446E-3"/>
                </c:manualLayout>
              </c:layout>
              <c:tx>
                <c:rich>
                  <a:bodyPr/>
                  <a:lstStyle/>
                  <a:p>
                    <a:fld id="{02B2900E-1209-4949-9056-B95C821D1B9A}" type="CATEGORYNAME">
                      <a:rPr lang="en-US">
                        <a:latin typeface="Arial" panose="020B0604020202020204" pitchFamily="34" charset="0"/>
                      </a:rPr>
                      <a:pPr/>
                      <a:t>[CATEGORY NAME]</a:t>
                    </a:fld>
                    <a:r>
                      <a:rPr lang="en-US" baseline="0" dirty="0">
                        <a:latin typeface="Arial" panose="020B0604020202020204" pitchFamily="34" charset="0"/>
                      </a:rPr>
                      <a:t>, </a:t>
                    </a:r>
                    <a:fld id="{AC187C30-D921-42EA-BA69-5D436FF7F2FC}" type="VALUE">
                      <a:rPr lang="en-US" baseline="0">
                        <a:latin typeface="Arial" panose="020B0604020202020204" pitchFamily="34" charset="0"/>
                      </a:rPr>
                      <a:pPr/>
                      <a:t>[VALUE]</a:t>
                    </a:fld>
                    <a:r>
                      <a:rPr lang="en-US" baseline="0" dirty="0">
                        <a:latin typeface="Arial" panose="020B0604020202020204" pitchFamily="34" charset="0"/>
                      </a:rPr>
                      <a:t>, </a:t>
                    </a:r>
                    <a:fld id="{AD66FBA3-B981-4861-B434-88D6FD70DFBE}"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CC-4BDC-BE04-F8C4C46FB6C4}"/>
                </c:ext>
              </c:extLst>
            </c:dLbl>
            <c:dLbl>
              <c:idx val="1"/>
              <c:layout>
                <c:manualLayout>
                  <c:x val="3.8364951216541794E-3"/>
                  <c:y val="2.0999726912748623E-2"/>
                </c:manualLayout>
              </c:layout>
              <c:tx>
                <c:rich>
                  <a:bodyPr/>
                  <a:lstStyle/>
                  <a:p>
                    <a:fld id="{A521BCD6-52EA-4C35-B866-FBDCEBCDA3B0}" type="CATEGORYNAME">
                      <a:rPr lang="en-US">
                        <a:latin typeface="Arial" panose="020B0604020202020204" pitchFamily="34" charset="0"/>
                      </a:rPr>
                      <a:pPr/>
                      <a:t>[CATEGORY NAME]</a:t>
                    </a:fld>
                    <a:r>
                      <a:rPr lang="en-US" baseline="0" dirty="0">
                        <a:latin typeface="Arial" panose="020B0604020202020204" pitchFamily="34" charset="0"/>
                      </a:rPr>
                      <a:t>, </a:t>
                    </a:r>
                    <a:fld id="{359AF68A-6389-4C70-8CED-2288A5781E7F}" type="VALUE">
                      <a:rPr lang="en-US" baseline="0">
                        <a:latin typeface="Arial" panose="020B0604020202020204" pitchFamily="34" charset="0"/>
                      </a:rPr>
                      <a:pPr/>
                      <a:t>[VALUE]</a:t>
                    </a:fld>
                    <a:r>
                      <a:rPr lang="en-US" baseline="0" dirty="0">
                        <a:latin typeface="Arial" panose="020B0604020202020204" pitchFamily="34" charset="0"/>
                      </a:rPr>
                      <a:t>, </a:t>
                    </a:r>
                    <a:fld id="{424F6390-02A6-43E8-9C0A-D8460D2805C6}"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CC-4BDC-BE04-F8C4C46FB6C4}"/>
                </c:ext>
              </c:extLst>
            </c:dLbl>
            <c:dLbl>
              <c:idx val="2"/>
              <c:layout>
                <c:manualLayout>
                  <c:x val="0.10072387786969658"/>
                  <c:y val="-3.9046470347276062E-2"/>
                </c:manualLayout>
              </c:layout>
              <c:tx>
                <c:rich>
                  <a:bodyPr/>
                  <a:lstStyle/>
                  <a:p>
                    <a:fld id="{C1EA53D0-9A19-438F-A8E6-7751FB4DA008}" type="CATEGORYNAME">
                      <a:rPr lang="en-US">
                        <a:latin typeface="Arial" panose="020B0604020202020204" pitchFamily="34" charset="0"/>
                      </a:rPr>
                      <a:pPr/>
                      <a:t>[CATEGORY NAME]</a:t>
                    </a:fld>
                    <a:r>
                      <a:rPr lang="en-US" baseline="0" dirty="0">
                        <a:latin typeface="Arial" panose="020B0604020202020204" pitchFamily="34" charset="0"/>
                      </a:rPr>
                      <a:t>, </a:t>
                    </a:r>
                    <a:fld id="{73375FE9-A7FE-4489-8630-2A02ADC51CE1}" type="VALUE">
                      <a:rPr lang="en-US" baseline="0">
                        <a:latin typeface="Arial" panose="020B0604020202020204" pitchFamily="34" charset="0"/>
                      </a:rPr>
                      <a:pPr/>
                      <a:t>[VALUE]</a:t>
                    </a:fld>
                    <a:r>
                      <a:rPr lang="en-US" baseline="0" dirty="0">
                        <a:latin typeface="Arial" panose="020B0604020202020204" pitchFamily="34" charset="0"/>
                      </a:rPr>
                      <a:t>, </a:t>
                    </a:r>
                    <a:fld id="{40C66C91-DCA9-4EAA-B2D0-FCD573C50BE1}"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9CC-4BDC-BE04-F8C4C46FB6C4}"/>
                </c:ext>
              </c:extLst>
            </c:dLbl>
            <c:dLbl>
              <c:idx val="3"/>
              <c:layout>
                <c:manualLayout>
                  <c:x val="-4.4714663831578018E-3"/>
                  <c:y val="0.1720176596422556"/>
                </c:manualLayout>
              </c:layout>
              <c:tx>
                <c:rich>
                  <a:bodyPr/>
                  <a:lstStyle/>
                  <a:p>
                    <a:fld id="{64E59EA6-B296-4498-ABD1-EB448D0F8B12}" type="CATEGORYNAME">
                      <a:rPr lang="en-US">
                        <a:latin typeface="Arial" panose="020B0604020202020204" pitchFamily="34" charset="0"/>
                      </a:rPr>
                      <a:pPr/>
                      <a:t>[CATEGORY NAME]</a:t>
                    </a:fld>
                    <a:r>
                      <a:rPr lang="en-US" baseline="0" dirty="0">
                        <a:latin typeface="Arial" panose="020B0604020202020204" pitchFamily="34" charset="0"/>
                      </a:rPr>
                      <a:t>, </a:t>
                    </a:r>
                    <a:fld id="{1ABC0148-1C25-41C6-AC91-CD5E22A6885C}" type="VALUE">
                      <a:rPr lang="en-US" baseline="0">
                        <a:latin typeface="Arial" panose="020B0604020202020204" pitchFamily="34" charset="0"/>
                      </a:rPr>
                      <a:pPr/>
                      <a:t>[VALUE]</a:t>
                    </a:fld>
                    <a:r>
                      <a:rPr lang="en-US" baseline="0" dirty="0">
                        <a:latin typeface="Arial" panose="020B0604020202020204" pitchFamily="34" charset="0"/>
                      </a:rPr>
                      <a:t>, </a:t>
                    </a:r>
                    <a:fld id="{1E242119-5A7B-494D-AEAB-08E3A8100A33}"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9CC-4BDC-BE04-F8C4C46FB6C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2007-2011</c:v>
                </c:pt>
                <c:pt idx="1">
                  <c:v>2012-2016</c:v>
                </c:pt>
                <c:pt idx="2">
                  <c:v>2017-2021</c:v>
                </c:pt>
                <c:pt idx="3">
                  <c:v>2022-2026</c:v>
                </c:pt>
              </c:strCache>
            </c:strRef>
          </c:cat>
          <c:val>
            <c:numRef>
              <c:f>Sheet1!$B$2:$B$5</c:f>
              <c:numCache>
                <c:formatCode>General</c:formatCode>
                <c:ptCount val="4"/>
                <c:pt idx="0">
                  <c:v>78</c:v>
                </c:pt>
                <c:pt idx="1">
                  <c:v>286</c:v>
                </c:pt>
                <c:pt idx="2">
                  <c:v>265</c:v>
                </c:pt>
                <c:pt idx="3">
                  <c:v>539</c:v>
                </c:pt>
              </c:numCache>
            </c:numRef>
          </c:val>
          <c:extLst>
            <c:ext xmlns:c16="http://schemas.microsoft.com/office/drawing/2014/chart" uri="{C3380CC4-5D6E-409C-BE32-E72D297353CC}">
              <c16:uniqueId val="{00000008-D9CC-4BDC-BE04-F8C4C46FB6C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MFP Transitions  </a:t>
            </a:r>
          </a:p>
        </c:rich>
      </c:tx>
      <c:layout>
        <c:manualLayout>
          <c:xMode val="edge"/>
          <c:yMode val="edge"/>
          <c:x val="0.32319444444444445"/>
          <c:y val="2.777777777777777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MFP!$A$19</c:f>
              <c:strCache>
                <c:ptCount val="1"/>
                <c:pt idx="0">
                  <c:v>Q1</c:v>
                </c:pt>
              </c:strCache>
            </c:strRef>
          </c:tx>
          <c:spPr>
            <a:solidFill>
              <a:schemeClr val="accent1">
                <a:alpha val="85000"/>
              </a:schemeClr>
            </a:solidFill>
            <a:ln w="9525" cap="flat" cmpd="sng" algn="ctr">
              <a:solidFill>
                <a:schemeClr val="lt1">
                  <a:alpha val="50000"/>
                </a:schemeClr>
              </a:solidFill>
              <a:round/>
            </a:ln>
            <a:effectLst/>
          </c:spPr>
          <c:invertIfNegative val="0"/>
          <c:dLbls>
            <c:delete val="1"/>
          </c:dLbls>
          <c:cat>
            <c:numRef>
              <c:f>MFP!$B$18:$G$18</c:f>
              <c:numCache>
                <c:formatCode>General</c:formatCode>
                <c:ptCount val="6"/>
                <c:pt idx="0">
                  <c:v>2021</c:v>
                </c:pt>
                <c:pt idx="1">
                  <c:v>2022</c:v>
                </c:pt>
                <c:pt idx="2">
                  <c:v>2023</c:v>
                </c:pt>
                <c:pt idx="3">
                  <c:v>2024</c:v>
                </c:pt>
                <c:pt idx="4">
                  <c:v>2025</c:v>
                </c:pt>
                <c:pt idx="5">
                  <c:v>2026</c:v>
                </c:pt>
              </c:numCache>
            </c:numRef>
          </c:cat>
          <c:val>
            <c:numRef>
              <c:f>MFP!$B$19:$G$19</c:f>
              <c:numCache>
                <c:formatCode>General</c:formatCode>
                <c:ptCount val="6"/>
                <c:pt idx="0">
                  <c:v>10</c:v>
                </c:pt>
                <c:pt idx="1">
                  <c:v>29</c:v>
                </c:pt>
                <c:pt idx="2">
                  <c:v>31</c:v>
                </c:pt>
                <c:pt idx="3">
                  <c:v>30</c:v>
                </c:pt>
                <c:pt idx="4">
                  <c:v>15</c:v>
                </c:pt>
                <c:pt idx="5">
                  <c:v>12</c:v>
                </c:pt>
              </c:numCache>
            </c:numRef>
          </c:val>
          <c:extLst>
            <c:ext xmlns:c16="http://schemas.microsoft.com/office/drawing/2014/chart" uri="{C3380CC4-5D6E-409C-BE32-E72D297353CC}">
              <c16:uniqueId val="{00000000-454C-4BF4-9718-9E47EF6B708A}"/>
            </c:ext>
          </c:extLst>
        </c:ser>
        <c:ser>
          <c:idx val="1"/>
          <c:order val="1"/>
          <c:tx>
            <c:strRef>
              <c:f>MFP!$A$20</c:f>
              <c:strCache>
                <c:ptCount val="1"/>
                <c:pt idx="0">
                  <c:v>Q2</c:v>
                </c:pt>
              </c:strCache>
            </c:strRef>
          </c:tx>
          <c:spPr>
            <a:solidFill>
              <a:schemeClr val="accent2">
                <a:alpha val="85000"/>
              </a:schemeClr>
            </a:solidFill>
            <a:ln w="9525" cap="flat" cmpd="sng" algn="ctr">
              <a:solidFill>
                <a:schemeClr val="lt1">
                  <a:alpha val="50000"/>
                </a:schemeClr>
              </a:solidFill>
              <a:round/>
            </a:ln>
            <a:effectLst/>
          </c:spPr>
          <c:invertIfNegative val="0"/>
          <c:dLbls>
            <c:delete val="1"/>
          </c:dLbls>
          <c:cat>
            <c:numRef>
              <c:f>MFP!$B$18:$G$18</c:f>
              <c:numCache>
                <c:formatCode>General</c:formatCode>
                <c:ptCount val="6"/>
                <c:pt idx="0">
                  <c:v>2021</c:v>
                </c:pt>
                <c:pt idx="1">
                  <c:v>2022</c:v>
                </c:pt>
                <c:pt idx="2">
                  <c:v>2023</c:v>
                </c:pt>
                <c:pt idx="3">
                  <c:v>2024</c:v>
                </c:pt>
                <c:pt idx="4">
                  <c:v>2025</c:v>
                </c:pt>
                <c:pt idx="5">
                  <c:v>2026</c:v>
                </c:pt>
              </c:numCache>
            </c:numRef>
          </c:cat>
          <c:val>
            <c:numRef>
              <c:f>MFP!$B$20:$G$20</c:f>
              <c:numCache>
                <c:formatCode>General</c:formatCode>
                <c:ptCount val="6"/>
                <c:pt idx="0">
                  <c:v>28</c:v>
                </c:pt>
                <c:pt idx="1">
                  <c:v>35</c:v>
                </c:pt>
                <c:pt idx="2">
                  <c:v>27</c:v>
                </c:pt>
                <c:pt idx="3">
                  <c:v>41</c:v>
                </c:pt>
                <c:pt idx="4">
                  <c:v>27</c:v>
                </c:pt>
              </c:numCache>
            </c:numRef>
          </c:val>
          <c:extLst>
            <c:ext xmlns:c16="http://schemas.microsoft.com/office/drawing/2014/chart" uri="{C3380CC4-5D6E-409C-BE32-E72D297353CC}">
              <c16:uniqueId val="{00000001-454C-4BF4-9718-9E47EF6B708A}"/>
            </c:ext>
          </c:extLst>
        </c:ser>
        <c:ser>
          <c:idx val="2"/>
          <c:order val="2"/>
          <c:tx>
            <c:strRef>
              <c:f>MFP!$A$21</c:f>
              <c:strCache>
                <c:ptCount val="1"/>
                <c:pt idx="0">
                  <c:v>Q3</c:v>
                </c:pt>
              </c:strCache>
            </c:strRef>
          </c:tx>
          <c:spPr>
            <a:solidFill>
              <a:schemeClr val="accent3">
                <a:alpha val="85000"/>
              </a:schemeClr>
            </a:solidFill>
            <a:ln w="9525" cap="flat" cmpd="sng" algn="ctr">
              <a:solidFill>
                <a:schemeClr val="lt1">
                  <a:alpha val="50000"/>
                </a:schemeClr>
              </a:solidFill>
              <a:round/>
            </a:ln>
            <a:effectLst/>
          </c:spPr>
          <c:invertIfNegative val="0"/>
          <c:dLbls>
            <c:delete val="1"/>
          </c:dLbls>
          <c:cat>
            <c:numRef>
              <c:f>MFP!$B$18:$G$18</c:f>
              <c:numCache>
                <c:formatCode>General</c:formatCode>
                <c:ptCount val="6"/>
                <c:pt idx="0">
                  <c:v>2021</c:v>
                </c:pt>
                <c:pt idx="1">
                  <c:v>2022</c:v>
                </c:pt>
                <c:pt idx="2">
                  <c:v>2023</c:v>
                </c:pt>
                <c:pt idx="3">
                  <c:v>2024</c:v>
                </c:pt>
                <c:pt idx="4">
                  <c:v>2025</c:v>
                </c:pt>
                <c:pt idx="5">
                  <c:v>2026</c:v>
                </c:pt>
              </c:numCache>
            </c:numRef>
          </c:cat>
          <c:val>
            <c:numRef>
              <c:f>MFP!$B$21:$G$21</c:f>
              <c:numCache>
                <c:formatCode>General</c:formatCode>
                <c:ptCount val="6"/>
                <c:pt idx="0">
                  <c:v>27</c:v>
                </c:pt>
                <c:pt idx="1">
                  <c:v>28</c:v>
                </c:pt>
                <c:pt idx="2">
                  <c:v>43</c:v>
                </c:pt>
                <c:pt idx="3">
                  <c:v>42</c:v>
                </c:pt>
                <c:pt idx="4">
                  <c:v>34</c:v>
                </c:pt>
              </c:numCache>
            </c:numRef>
          </c:val>
          <c:extLst>
            <c:ext xmlns:c16="http://schemas.microsoft.com/office/drawing/2014/chart" uri="{C3380CC4-5D6E-409C-BE32-E72D297353CC}">
              <c16:uniqueId val="{00000002-454C-4BF4-9718-9E47EF6B708A}"/>
            </c:ext>
          </c:extLst>
        </c:ser>
        <c:ser>
          <c:idx val="3"/>
          <c:order val="3"/>
          <c:tx>
            <c:strRef>
              <c:f>MFP!$A$22</c:f>
              <c:strCache>
                <c:ptCount val="1"/>
                <c:pt idx="0">
                  <c:v>Q4</c:v>
                </c:pt>
              </c:strCache>
            </c:strRef>
          </c:tx>
          <c:spPr>
            <a:solidFill>
              <a:schemeClr val="accent4">
                <a:alpha val="85000"/>
              </a:schemeClr>
            </a:solidFill>
            <a:ln w="9525" cap="flat" cmpd="sng" algn="ctr">
              <a:solidFill>
                <a:schemeClr val="lt1">
                  <a:alpha val="50000"/>
                </a:schemeClr>
              </a:solidFill>
              <a:round/>
            </a:ln>
            <a:effectLst/>
          </c:spPr>
          <c:invertIfNegative val="0"/>
          <c:dLbls>
            <c:delete val="1"/>
          </c:dLbls>
          <c:cat>
            <c:numRef>
              <c:f>MFP!$B$18:$G$18</c:f>
              <c:numCache>
                <c:formatCode>General</c:formatCode>
                <c:ptCount val="6"/>
                <c:pt idx="0">
                  <c:v>2021</c:v>
                </c:pt>
                <c:pt idx="1">
                  <c:v>2022</c:v>
                </c:pt>
                <c:pt idx="2">
                  <c:v>2023</c:v>
                </c:pt>
                <c:pt idx="3">
                  <c:v>2024</c:v>
                </c:pt>
                <c:pt idx="4">
                  <c:v>2025</c:v>
                </c:pt>
                <c:pt idx="5">
                  <c:v>2026</c:v>
                </c:pt>
              </c:numCache>
            </c:numRef>
          </c:cat>
          <c:val>
            <c:numRef>
              <c:f>MFP!$B$22:$G$22</c:f>
              <c:numCache>
                <c:formatCode>General</c:formatCode>
                <c:ptCount val="6"/>
                <c:pt idx="0">
                  <c:v>33</c:v>
                </c:pt>
                <c:pt idx="1">
                  <c:v>43</c:v>
                </c:pt>
                <c:pt idx="2">
                  <c:v>39</c:v>
                </c:pt>
                <c:pt idx="3">
                  <c:v>35</c:v>
                </c:pt>
                <c:pt idx="4">
                  <c:v>26</c:v>
                </c:pt>
              </c:numCache>
            </c:numRef>
          </c:val>
          <c:extLst>
            <c:ext xmlns:c16="http://schemas.microsoft.com/office/drawing/2014/chart" uri="{C3380CC4-5D6E-409C-BE32-E72D297353CC}">
              <c16:uniqueId val="{00000003-454C-4BF4-9718-9E47EF6B708A}"/>
            </c:ext>
          </c:extLst>
        </c:ser>
        <c:dLbls>
          <c:dLblPos val="inEnd"/>
          <c:showLegendKey val="0"/>
          <c:showVal val="1"/>
          <c:showCatName val="0"/>
          <c:showSerName val="0"/>
          <c:showPercent val="0"/>
          <c:showBubbleSize val="0"/>
        </c:dLbls>
        <c:gapWidth val="65"/>
        <c:axId val="209157856"/>
        <c:axId val="209154496"/>
      </c:barChart>
      <c:catAx>
        <c:axId val="2091578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9154496"/>
        <c:crosses val="autoZero"/>
        <c:auto val="1"/>
        <c:lblAlgn val="ctr"/>
        <c:lblOffset val="100"/>
        <c:noMultiLvlLbl val="0"/>
      </c:catAx>
      <c:valAx>
        <c:axId val="209154496"/>
        <c:scaling>
          <c:orientation val="minMax"/>
          <c:max val="45"/>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209157856"/>
        <c:crosses val="autoZero"/>
        <c:crossBetween val="between"/>
      </c:valAx>
      <c:spPr>
        <a:noFill/>
        <a:ln>
          <a:solidFill>
            <a:schemeClr val="tx1">
              <a:lumMod val="15000"/>
              <a:lumOff val="85000"/>
              <a:alpha val="95000"/>
            </a:schemeClr>
          </a:solid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Elder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2023</c:v>
                </c:pt>
                <c:pt idx="1">
                  <c:v>2024</c:v>
                </c:pt>
                <c:pt idx="2">
                  <c:v>2025</c:v>
                </c:pt>
                <c:pt idx="3">
                  <c:v>2026</c:v>
                </c:pt>
              </c:numCache>
            </c:numRef>
          </c:cat>
          <c:val>
            <c:numRef>
              <c:f>Sheet1!$B$2:$B$5</c:f>
              <c:numCache>
                <c:formatCode>General</c:formatCode>
                <c:ptCount val="4"/>
                <c:pt idx="0">
                  <c:v>148</c:v>
                </c:pt>
                <c:pt idx="1">
                  <c:v>223</c:v>
                </c:pt>
                <c:pt idx="2">
                  <c:v>207</c:v>
                </c:pt>
                <c:pt idx="3">
                  <c:v>34</c:v>
                </c:pt>
              </c:numCache>
            </c:numRef>
          </c:val>
          <c:extLst>
            <c:ext xmlns:c16="http://schemas.microsoft.com/office/drawing/2014/chart" uri="{C3380CC4-5D6E-409C-BE32-E72D297353CC}">
              <c16:uniqueId val="{00000000-FAFB-4000-989C-DA41D5575A5E}"/>
            </c:ext>
          </c:extLst>
        </c:ser>
        <c:ser>
          <c:idx val="1"/>
          <c:order val="1"/>
          <c:tx>
            <c:strRef>
              <c:f>Sheet1!$C$1</c:f>
              <c:strCache>
                <c:ptCount val="1"/>
                <c:pt idx="0">
                  <c:v>DD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2023</c:v>
                </c:pt>
                <c:pt idx="1">
                  <c:v>2024</c:v>
                </c:pt>
                <c:pt idx="2">
                  <c:v>2025</c:v>
                </c:pt>
                <c:pt idx="3">
                  <c:v>2026</c:v>
                </c:pt>
              </c:numCache>
            </c:numRef>
          </c:cat>
          <c:val>
            <c:numRef>
              <c:f>Sheet1!$C$2:$C$5</c:f>
              <c:numCache>
                <c:formatCode>General</c:formatCode>
                <c:ptCount val="4"/>
                <c:pt idx="0">
                  <c:v>35</c:v>
                </c:pt>
                <c:pt idx="1">
                  <c:v>76</c:v>
                </c:pt>
                <c:pt idx="2">
                  <c:v>75</c:v>
                </c:pt>
                <c:pt idx="3">
                  <c:v>3</c:v>
                </c:pt>
              </c:numCache>
            </c:numRef>
          </c:val>
          <c:extLst>
            <c:ext xmlns:c16="http://schemas.microsoft.com/office/drawing/2014/chart" uri="{C3380CC4-5D6E-409C-BE32-E72D297353CC}">
              <c16:uniqueId val="{00000001-FAFB-4000-989C-DA41D5575A5E}"/>
            </c:ext>
          </c:extLst>
        </c:ser>
        <c:ser>
          <c:idx val="2"/>
          <c:order val="2"/>
          <c:tx>
            <c:strRef>
              <c:f>Sheet1!$D$1</c:f>
              <c:strCache>
                <c:ptCount val="1"/>
                <c:pt idx="0">
                  <c:v>PD</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2023</c:v>
                </c:pt>
                <c:pt idx="1">
                  <c:v>2024</c:v>
                </c:pt>
                <c:pt idx="2">
                  <c:v>2025</c:v>
                </c:pt>
                <c:pt idx="3">
                  <c:v>2026</c:v>
                </c:pt>
              </c:numCache>
            </c:numRef>
          </c:cat>
          <c:val>
            <c:numRef>
              <c:f>Sheet1!$D$2:$D$5</c:f>
              <c:numCache>
                <c:formatCode>General</c:formatCode>
                <c:ptCount val="4"/>
                <c:pt idx="0">
                  <c:v>618</c:v>
                </c:pt>
                <c:pt idx="1">
                  <c:v>1099</c:v>
                </c:pt>
                <c:pt idx="2">
                  <c:v>370</c:v>
                </c:pt>
              </c:numCache>
            </c:numRef>
          </c:val>
          <c:extLst>
            <c:ext xmlns:c16="http://schemas.microsoft.com/office/drawing/2014/chart" uri="{C3380CC4-5D6E-409C-BE32-E72D297353CC}">
              <c16:uniqueId val="{00000002-FAFB-4000-989C-DA41D5575A5E}"/>
            </c:ext>
          </c:extLst>
        </c:ser>
        <c:ser>
          <c:idx val="3"/>
          <c:order val="3"/>
          <c:tx>
            <c:strRef>
              <c:f>Sheet1!$E$1</c:f>
              <c:strCache>
                <c:ptCount val="1"/>
                <c:pt idx="0">
                  <c:v>Child</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2023</c:v>
                </c:pt>
                <c:pt idx="1">
                  <c:v>2024</c:v>
                </c:pt>
                <c:pt idx="2">
                  <c:v>2025</c:v>
                </c:pt>
                <c:pt idx="3">
                  <c:v>2026</c:v>
                </c:pt>
              </c:numCache>
            </c:numRef>
          </c:cat>
          <c:val>
            <c:numRef>
              <c:f>Sheet1!$E$2:$E$5</c:f>
              <c:numCache>
                <c:formatCode>General</c:formatCode>
                <c:ptCount val="4"/>
                <c:pt idx="0">
                  <c:v>11</c:v>
                </c:pt>
                <c:pt idx="1">
                  <c:v>6</c:v>
                </c:pt>
                <c:pt idx="2">
                  <c:v>3</c:v>
                </c:pt>
                <c:pt idx="3">
                  <c:v>0</c:v>
                </c:pt>
              </c:numCache>
            </c:numRef>
          </c:val>
          <c:extLst>
            <c:ext xmlns:c16="http://schemas.microsoft.com/office/drawing/2014/chart" uri="{C3380CC4-5D6E-409C-BE32-E72D297353CC}">
              <c16:uniqueId val="{00000003-FAFB-4000-989C-DA41D5575A5E}"/>
            </c:ext>
          </c:extLst>
        </c:ser>
        <c:dLbls>
          <c:dLblPos val="outEnd"/>
          <c:showLegendKey val="0"/>
          <c:showVal val="1"/>
          <c:showCatName val="0"/>
          <c:showSerName val="0"/>
          <c:showPercent val="0"/>
          <c:showBubbleSize val="0"/>
        </c:dLbls>
        <c:gapWidth val="100"/>
        <c:overlap val="-24"/>
        <c:axId val="486837232"/>
        <c:axId val="486841912"/>
      </c:barChart>
      <c:catAx>
        <c:axId val="4868372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6841912"/>
        <c:crosses val="autoZero"/>
        <c:auto val="1"/>
        <c:lblAlgn val="ctr"/>
        <c:lblOffset val="100"/>
        <c:noMultiLvlLbl val="0"/>
      </c:catAx>
      <c:valAx>
        <c:axId val="486841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6837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latin typeface="Arial" panose="020B0604020202020204" pitchFamily="34" charset="0"/>
              </a:rPr>
              <a:t>Transitions</a:t>
            </a:r>
            <a:r>
              <a:rPr lang="en-US" baseline="0" dirty="0">
                <a:latin typeface="Arial" panose="020B0604020202020204" pitchFamily="34" charset="0"/>
              </a:rPr>
              <a:t> – 984 </a:t>
            </a:r>
            <a:r>
              <a:rPr lang="en-US" dirty="0">
                <a:latin typeface="Arial" panose="020B0604020202020204" pitchFamily="34" charset="0"/>
              </a:rPr>
              <a:t> </a:t>
            </a:r>
          </a:p>
        </c:rich>
      </c:tx>
      <c:layout>
        <c:manualLayout>
          <c:xMode val="edge"/>
          <c:yMode val="edge"/>
          <c:x val="2.0427798271860861E-2"/>
          <c:y val="4.4055623693860249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Transitions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599-40C4-A334-D64F89C5A2F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599-40C4-A334-D64F89C5A2F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599-40C4-A334-D64F89C5A2F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599-40C4-A334-D64F89C5A2F4}"/>
              </c:ext>
            </c:extLst>
          </c:dPt>
          <c:dLbls>
            <c:dLbl>
              <c:idx val="0"/>
              <c:layout>
                <c:manualLayout>
                  <c:x val="1.5262377196201231E-2"/>
                  <c:y val="1.8652309852394147E-2"/>
                </c:manualLayout>
              </c:layout>
              <c:tx>
                <c:rich>
                  <a:bodyPr/>
                  <a:lstStyle/>
                  <a:p>
                    <a:fld id="{7CDA689D-45B6-4DF4-8F46-A315D2DF9AE4}" type="VALUE">
                      <a:rPr lang="en-US">
                        <a:latin typeface="Arial" panose="020B0604020202020204" pitchFamily="34" charset="0"/>
                      </a:rPr>
                      <a:pPr/>
                      <a:t>[VALUE]</a:t>
                    </a:fld>
                    <a:r>
                      <a:rPr lang="en-US" baseline="0" dirty="0">
                        <a:latin typeface="Arial" panose="020B0604020202020204" pitchFamily="34" charset="0"/>
                      </a:rPr>
                      <a:t>, </a:t>
                    </a:r>
                    <a:fld id="{4644D896-4143-43E8-B58A-B4A246538DBC}"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99-40C4-A334-D64F89C5A2F4}"/>
                </c:ext>
              </c:extLst>
            </c:dLbl>
            <c:dLbl>
              <c:idx val="3"/>
              <c:layout>
                <c:manualLayout>
                  <c:x val="-2.4437570523975057E-2"/>
                  <c:y val="2.9032048948573055E-2"/>
                </c:manualLayout>
              </c:layout>
              <c:tx>
                <c:rich>
                  <a:bodyPr/>
                  <a:lstStyle/>
                  <a:p>
                    <a:fld id="{B15AB1F5-441D-43A6-B564-A757E151452E}" type="VALUE">
                      <a:rPr lang="en-US">
                        <a:latin typeface="Arial" panose="020B0604020202020204" pitchFamily="34" charset="0"/>
                      </a:rPr>
                      <a:pPr/>
                      <a:t>[VALUE]</a:t>
                    </a:fld>
                    <a:r>
                      <a:rPr lang="en-US" baseline="0" dirty="0">
                        <a:latin typeface="Arial" panose="020B0604020202020204" pitchFamily="34" charset="0"/>
                      </a:rPr>
                      <a:t>, </a:t>
                    </a:r>
                    <a:fld id="{421FF514-0973-4B4A-8386-B1DD29B659F9}"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599-40C4-A334-D64F89C5A2F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2020-2021</c:v>
                </c:pt>
                <c:pt idx="1">
                  <c:v>2022-2023</c:v>
                </c:pt>
                <c:pt idx="2">
                  <c:v>2024-2025</c:v>
                </c:pt>
                <c:pt idx="3">
                  <c:v>2026</c:v>
                </c:pt>
              </c:strCache>
            </c:strRef>
          </c:cat>
          <c:val>
            <c:numRef>
              <c:f>Sheet1!$B$2:$B$5</c:f>
              <c:numCache>
                <c:formatCode>General</c:formatCode>
                <c:ptCount val="4"/>
                <c:pt idx="0">
                  <c:v>133</c:v>
                </c:pt>
                <c:pt idx="1">
                  <c:v>397</c:v>
                </c:pt>
                <c:pt idx="2">
                  <c:v>452</c:v>
                </c:pt>
                <c:pt idx="3">
                  <c:v>2</c:v>
                </c:pt>
              </c:numCache>
            </c:numRef>
          </c:val>
          <c:extLst>
            <c:ext xmlns:c16="http://schemas.microsoft.com/office/drawing/2014/chart" uri="{C3380CC4-5D6E-409C-BE32-E72D297353CC}">
              <c16:uniqueId val="{0000000A-F599-40C4-A334-D64F89C5A2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2652249742690675"/>
          <c:y val="0.28608124470464785"/>
          <c:w val="0.1660982446253555"/>
          <c:h val="0.3862592036011809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latin typeface="Arial" panose="020B0604020202020204" pitchFamily="34" charset="0"/>
              </a:rPr>
              <a:t>Diversions</a:t>
            </a:r>
            <a:r>
              <a:rPr lang="en-US" baseline="0" dirty="0">
                <a:latin typeface="Arial" panose="020B0604020202020204" pitchFamily="34" charset="0"/>
              </a:rPr>
              <a:t> – 860 </a:t>
            </a:r>
            <a:r>
              <a:rPr lang="en-US" dirty="0">
                <a:latin typeface="Arial" panose="020B0604020202020204" pitchFamily="34" charset="0"/>
              </a:rPr>
              <a:t> </a:t>
            </a:r>
          </a:p>
        </c:rich>
      </c:tx>
      <c:layout>
        <c:manualLayout>
          <c:xMode val="edge"/>
          <c:yMode val="edge"/>
          <c:x val="2.7982743394900877E-2"/>
          <c:y val="6.6083435540790367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Diversions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599-40C4-A334-D64F89C5A2F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599-40C4-A334-D64F89C5A2F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599-40C4-A334-D64F89C5A2F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599-40C4-A334-D64F89C5A2F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204-4635-9744-8B6A61327D84}"/>
              </c:ext>
            </c:extLst>
          </c:dPt>
          <c:dLbls>
            <c:dLbl>
              <c:idx val="0"/>
              <c:layout>
                <c:manualLayout>
                  <c:x val="1.5262377196201231E-2"/>
                  <c:y val="1.8652309852394147E-2"/>
                </c:manualLayout>
              </c:layout>
              <c:tx>
                <c:rich>
                  <a:bodyPr/>
                  <a:lstStyle/>
                  <a:p>
                    <a:fld id="{7AE77C04-6558-413C-AF18-9C655F8E18F7}" type="VALUE">
                      <a:rPr lang="en-US">
                        <a:latin typeface="Arial" panose="020B0604020202020204" pitchFamily="34" charset="0"/>
                      </a:rPr>
                      <a:pPr/>
                      <a:t>[VALUE]</a:t>
                    </a:fld>
                    <a:r>
                      <a:rPr lang="en-US" baseline="0" dirty="0">
                        <a:latin typeface="Arial" panose="020B0604020202020204" pitchFamily="34" charset="0"/>
                      </a:rPr>
                      <a:t>, </a:t>
                    </a:r>
                    <a:fld id="{6702974B-13E0-4B30-8293-C0275E0FCD1C}"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99-40C4-A334-D64F89C5A2F4}"/>
                </c:ext>
              </c:extLst>
            </c:dLbl>
            <c:dLbl>
              <c:idx val="1"/>
              <c:layout>
                <c:manualLayout>
                  <c:x val="-6.4118411187638807E-2"/>
                  <c:y val="0.13037357711776706"/>
                </c:manualLayout>
              </c:layout>
              <c:tx>
                <c:rich>
                  <a:bodyPr/>
                  <a:lstStyle/>
                  <a:p>
                    <a:fld id="{7E917148-A3B7-4FF2-885A-C764C5570AA8}" type="VALUE">
                      <a:rPr lang="en-US">
                        <a:latin typeface="Arial" panose="020B0604020202020204" pitchFamily="34" charset="0"/>
                      </a:rPr>
                      <a:pPr/>
                      <a:t>[VALUE]</a:t>
                    </a:fld>
                    <a:r>
                      <a:rPr lang="en-US" baseline="0" dirty="0">
                        <a:latin typeface="Arial" panose="020B0604020202020204" pitchFamily="34" charset="0"/>
                      </a:rPr>
                      <a:t>, </a:t>
                    </a:r>
                    <a:fld id="{54581A80-3C3D-4D57-8037-835BB751482A}" type="PERCENTAGE">
                      <a:rPr lang="en-US" baseline="0">
                        <a:latin typeface="Arial" panose="020B0604020202020204" pitchFamily="34" charset="0"/>
                      </a:rPr>
                      <a:pPr/>
                      <a:t>[PERCENTAGE]</a:t>
                    </a:fld>
                    <a:endParaRPr lang="en-US" baseline="0" dirty="0">
                      <a:latin typeface="Arial" panose="020B0604020202020204" pitchFamily="34" charset="0"/>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99-40C4-A334-D64F89C5A2F4}"/>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numRef>
              <c:f>Sheet1!$A$2:$A$6</c:f>
              <c:numCache>
                <c:formatCode>General</c:formatCode>
                <c:ptCount val="5"/>
                <c:pt idx="0">
                  <c:v>2022</c:v>
                </c:pt>
                <c:pt idx="1">
                  <c:v>2023</c:v>
                </c:pt>
                <c:pt idx="2">
                  <c:v>2024</c:v>
                </c:pt>
                <c:pt idx="3">
                  <c:v>2025</c:v>
                </c:pt>
                <c:pt idx="4">
                  <c:v>2026</c:v>
                </c:pt>
              </c:numCache>
            </c:numRef>
          </c:cat>
          <c:val>
            <c:numRef>
              <c:f>Sheet1!$B$2:$B$6</c:f>
              <c:numCache>
                <c:formatCode>General</c:formatCode>
                <c:ptCount val="5"/>
                <c:pt idx="0">
                  <c:v>19</c:v>
                </c:pt>
                <c:pt idx="1">
                  <c:v>159</c:v>
                </c:pt>
                <c:pt idx="2">
                  <c:v>281</c:v>
                </c:pt>
                <c:pt idx="3">
                  <c:v>375</c:v>
                </c:pt>
                <c:pt idx="4">
                  <c:v>26</c:v>
                </c:pt>
              </c:numCache>
            </c:numRef>
          </c:val>
          <c:extLst>
            <c:ext xmlns:c16="http://schemas.microsoft.com/office/drawing/2014/chart" uri="{C3380CC4-5D6E-409C-BE32-E72D297353CC}">
              <c16:uniqueId val="{0000000A-F599-40C4-A334-D64F89C5A2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7437051228838647"/>
          <c:y val="0.28608124470464785"/>
          <c:w val="0.1182502386635076"/>
          <c:h val="0.3862592036011809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0.12456</cdr:y>
    </cdr:from>
    <cdr:to>
      <cdr:x>0.23574</cdr:x>
      <cdr:y>0.20861</cdr:y>
    </cdr:to>
    <cdr:sp macro="" textlink="">
      <cdr:nvSpPr>
        <cdr:cNvPr id="2" name="TextBox 8">
          <a:extLst xmlns:a="http://schemas.openxmlformats.org/drawingml/2006/main">
            <a:ext uri="{FF2B5EF4-FFF2-40B4-BE49-F238E27FC236}">
              <a16:creationId xmlns:a16="http://schemas.microsoft.com/office/drawing/2014/main" id="{D17A57D8-5BAE-3946-53A9-3A840D50A927}"/>
            </a:ext>
          </a:extLst>
        </cdr:cNvPr>
        <cdr:cNvSpPr txBox="1"/>
      </cdr:nvSpPr>
      <cdr:spPr>
        <a:xfrm xmlns:a="http://schemas.openxmlformats.org/drawingml/2006/main">
          <a:off x="0" y="547342"/>
          <a:ext cx="2660827"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latin typeface="Arial" panose="020B0604020202020204" pitchFamily="34" charset="0"/>
            </a:rPr>
            <a:t>Total Referrals 32</a:t>
          </a:r>
        </a:p>
      </cdr:txBody>
    </cdr:sp>
  </cdr:relSizeAnchor>
</c:userShapes>
</file>

<file path=ppt/drawings/drawing2.xml><?xml version="1.0" encoding="utf-8"?>
<c:userShapes xmlns:c="http://schemas.openxmlformats.org/drawingml/2006/chart">
  <cdr:relSizeAnchor xmlns:cdr="http://schemas.openxmlformats.org/drawingml/2006/chartDrawing">
    <cdr:from>
      <cdr:x>0.57143</cdr:x>
      <cdr:y>0.02377</cdr:y>
    </cdr:from>
    <cdr:to>
      <cdr:x>0.66209</cdr:x>
      <cdr:y>0.22202</cdr:y>
    </cdr:to>
    <cdr:sp macro="" textlink="">
      <cdr:nvSpPr>
        <cdr:cNvPr id="2" name="TextBox 1">
          <a:extLst xmlns:a="http://schemas.openxmlformats.org/drawingml/2006/main">
            <a:ext uri="{FF2B5EF4-FFF2-40B4-BE49-F238E27FC236}">
              <a16:creationId xmlns:a16="http://schemas.microsoft.com/office/drawing/2014/main" id="{81C804CE-BED9-A0E3-65AF-B4F82788818F}"/>
            </a:ext>
          </a:extLst>
        </cdr:cNvPr>
        <cdr:cNvSpPr txBox="1"/>
      </cdr:nvSpPr>
      <cdr:spPr>
        <a:xfrm xmlns:a="http://schemas.openxmlformats.org/drawingml/2006/main">
          <a:off x="5763491" y="1096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0.57143</cdr:x>
      <cdr:y>0.02377</cdr:y>
    </cdr:from>
    <cdr:to>
      <cdr:x>0.66209</cdr:x>
      <cdr:y>0.22202</cdr:y>
    </cdr:to>
    <cdr:sp macro="" textlink="">
      <cdr:nvSpPr>
        <cdr:cNvPr id="2" name="TextBox 1">
          <a:extLst xmlns:a="http://schemas.openxmlformats.org/drawingml/2006/main">
            <a:ext uri="{FF2B5EF4-FFF2-40B4-BE49-F238E27FC236}">
              <a16:creationId xmlns:a16="http://schemas.microsoft.com/office/drawing/2014/main" id="{81C804CE-BED9-A0E3-65AF-B4F82788818F}"/>
            </a:ext>
          </a:extLst>
        </cdr:cNvPr>
        <cdr:cNvSpPr txBox="1"/>
      </cdr:nvSpPr>
      <cdr:spPr>
        <a:xfrm xmlns:a="http://schemas.openxmlformats.org/drawingml/2006/main">
          <a:off x="5763491" y="1096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latin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27F97171-3330-4E51-89F1-1105AB7D1DEF}" type="datetimeFigureOut">
              <a:rPr lang="en-US" smtClean="0"/>
              <a:pPr/>
              <a:t>2/18/2026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F015FAC-B773-4651-AAD7-30545548A4F4}" type="slidenum">
              <a:rPr lang="en-US" smtClean="0"/>
              <a:pPr/>
              <a:t>‹#›</a:t>
            </a:fld>
            <a:endParaRPr lang="en-US" dirty="0"/>
          </a:p>
        </p:txBody>
      </p:sp>
    </p:spTree>
    <p:extLst>
      <p:ext uri="{BB962C8B-B14F-4D97-AF65-F5344CB8AC3E}">
        <p14:creationId xmlns:p14="http://schemas.microsoft.com/office/powerpoint/2010/main" val="286745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15FAC-B773-4651-AAD7-30545548A4F4}" type="slidenum">
              <a:rPr lang="en-US" smtClean="0"/>
              <a:pPr/>
              <a:t>19</a:t>
            </a:fld>
            <a:endParaRPr lang="en-US" dirty="0"/>
          </a:p>
        </p:txBody>
      </p:sp>
    </p:spTree>
    <p:extLst>
      <p:ext uri="{BB962C8B-B14F-4D97-AF65-F5344CB8AC3E}">
        <p14:creationId xmlns:p14="http://schemas.microsoft.com/office/powerpoint/2010/main" val="1136133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05FB-EE54-D641-DCE0-9BFE06491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88C5A-BFD3-977F-0A5C-61F0B204B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5915F-27C2-06B9-8BC0-15F98EFA8D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FCDE6-4587-8545-2B15-2CEC982FC6C4}"/>
              </a:ext>
            </a:extLst>
          </p:cNvPr>
          <p:cNvSpPr>
            <a:spLocks noGrp="1"/>
          </p:cNvSpPr>
          <p:nvPr>
            <p:ph type="sldNum" sz="quarter" idx="5"/>
          </p:nvPr>
        </p:nvSpPr>
        <p:spPr/>
        <p:txBody>
          <a:bodyPr/>
          <a:lstStyle/>
          <a:p>
            <a:fld id="{22289C57-55D7-40A4-A101-E74FAC7A092B}" type="slidenum">
              <a:rPr lang="en-US" smtClean="0"/>
              <a:t>29</a:t>
            </a:fld>
            <a:endParaRPr lang="en-US" dirty="0"/>
          </a:p>
        </p:txBody>
      </p:sp>
    </p:spTree>
    <p:extLst>
      <p:ext uri="{BB962C8B-B14F-4D97-AF65-F5344CB8AC3E}">
        <p14:creationId xmlns:p14="http://schemas.microsoft.com/office/powerpoint/2010/main" val="2097692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8DF7-3840-6C4F-FF70-ABC9EA38A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6625B-85AA-BA12-4FC7-EA8E29E70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84C5A-FF8C-0AA6-9749-02D842CC41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018AB0-3743-CCAE-B21C-CC86945EF43A}"/>
              </a:ext>
            </a:extLst>
          </p:cNvPr>
          <p:cNvSpPr>
            <a:spLocks noGrp="1"/>
          </p:cNvSpPr>
          <p:nvPr>
            <p:ph type="sldNum" sz="quarter" idx="5"/>
          </p:nvPr>
        </p:nvSpPr>
        <p:spPr/>
        <p:txBody>
          <a:bodyPr/>
          <a:lstStyle/>
          <a:p>
            <a:fld id="{22289C57-55D7-40A4-A101-E74FAC7A092B}" type="slidenum">
              <a:rPr lang="en-US" smtClean="0"/>
              <a:t>30</a:t>
            </a:fld>
            <a:endParaRPr lang="en-US" dirty="0"/>
          </a:p>
        </p:txBody>
      </p:sp>
    </p:spTree>
    <p:extLst>
      <p:ext uri="{BB962C8B-B14F-4D97-AF65-F5344CB8AC3E}">
        <p14:creationId xmlns:p14="http://schemas.microsoft.com/office/powerpoint/2010/main" val="69024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dirty="0"/>
          </a:p>
        </p:txBody>
      </p:sp>
    </p:spTree>
    <p:extLst>
      <p:ext uri="{BB962C8B-B14F-4D97-AF65-F5344CB8AC3E}">
        <p14:creationId xmlns:p14="http://schemas.microsoft.com/office/powerpoint/2010/main" val="70268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2023-812</a:t>
            </a:r>
          </a:p>
          <a:p>
            <a:r>
              <a:rPr lang="en-US" dirty="0"/>
              <a:t>2024-1404</a:t>
            </a:r>
          </a:p>
          <a:p>
            <a:r>
              <a:rPr lang="en-US" dirty="0"/>
              <a:t>2025-655</a:t>
            </a:r>
          </a:p>
          <a:p>
            <a:r>
              <a:rPr lang="en-US" dirty="0"/>
              <a:t>2026-70</a:t>
            </a:r>
          </a:p>
        </p:txBody>
      </p:sp>
      <p:sp>
        <p:nvSpPr>
          <p:cNvPr id="4" name="Slide Number Placeholder 3"/>
          <p:cNvSpPr>
            <a:spLocks noGrp="1"/>
          </p:cNvSpPr>
          <p:nvPr>
            <p:ph type="sldNum" sz="quarter" idx="5"/>
          </p:nvPr>
        </p:nvSpPr>
        <p:spPr/>
        <p:txBody>
          <a:bodyPr/>
          <a:lstStyle/>
          <a:p>
            <a:fld id="{9F015FAC-B773-4651-AAD7-30545548A4F4}" type="slidenum">
              <a:rPr lang="en-US" smtClean="0"/>
              <a:pPr/>
              <a:t>33</a:t>
            </a:fld>
            <a:endParaRPr lang="en-US" dirty="0"/>
          </a:p>
        </p:txBody>
      </p:sp>
    </p:spTree>
    <p:extLst>
      <p:ext uri="{BB962C8B-B14F-4D97-AF65-F5344CB8AC3E}">
        <p14:creationId xmlns:p14="http://schemas.microsoft.com/office/powerpoint/2010/main" val="101577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15FAC-B773-4651-AAD7-30545548A4F4}" type="slidenum">
              <a:rPr lang="en-US" smtClean="0"/>
              <a:t>43</a:t>
            </a:fld>
            <a:endParaRPr lang="en-US"/>
          </a:p>
        </p:txBody>
      </p:sp>
    </p:spTree>
    <p:extLst>
      <p:ext uri="{BB962C8B-B14F-4D97-AF65-F5344CB8AC3E}">
        <p14:creationId xmlns:p14="http://schemas.microsoft.com/office/powerpoint/2010/main" val="23453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21</a:t>
            </a:fld>
            <a:endParaRPr lang="en-US" dirty="0"/>
          </a:p>
        </p:txBody>
      </p:sp>
    </p:spTree>
    <p:extLst>
      <p:ext uri="{BB962C8B-B14F-4D97-AF65-F5344CB8AC3E}">
        <p14:creationId xmlns:p14="http://schemas.microsoft.com/office/powerpoint/2010/main" val="1778128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dirty="0"/>
          </a:p>
        </p:txBody>
      </p:sp>
    </p:spTree>
    <p:extLst>
      <p:ext uri="{BB962C8B-B14F-4D97-AF65-F5344CB8AC3E}">
        <p14:creationId xmlns:p14="http://schemas.microsoft.com/office/powerpoint/2010/main" val="404043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110D-BA8D-C4A2-C6DE-803D5F0BA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82FDC-762D-5C14-4129-A8E37047B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1E9EA-5270-569A-91C8-4D7E5E49E8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8F1350-FEC6-F0FA-6AF4-4A49FCE0CD2D}"/>
              </a:ext>
            </a:extLst>
          </p:cNvPr>
          <p:cNvSpPr>
            <a:spLocks noGrp="1"/>
          </p:cNvSpPr>
          <p:nvPr>
            <p:ph type="sldNum" sz="quarter" idx="5"/>
          </p:nvPr>
        </p:nvSpPr>
        <p:spPr/>
        <p:txBody>
          <a:bodyPr/>
          <a:lstStyle/>
          <a:p>
            <a:fld id="{22289C57-55D7-40A4-A101-E74FAC7A092B}" type="slidenum">
              <a:rPr lang="en-US" smtClean="0"/>
              <a:t>23</a:t>
            </a:fld>
            <a:endParaRPr lang="en-US" dirty="0"/>
          </a:p>
        </p:txBody>
      </p:sp>
    </p:spTree>
    <p:extLst>
      <p:ext uri="{BB962C8B-B14F-4D97-AF65-F5344CB8AC3E}">
        <p14:creationId xmlns:p14="http://schemas.microsoft.com/office/powerpoint/2010/main" val="156930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E9E4-3057-23FC-F1FB-A930D2CC8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73A97-8B06-D8A4-0574-ACBD998CC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A453F-603E-74AA-B9A2-008F2F7D6F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C84D9-DBAC-D5C4-6C04-16EFDD78DC52}"/>
              </a:ext>
            </a:extLst>
          </p:cNvPr>
          <p:cNvSpPr>
            <a:spLocks noGrp="1"/>
          </p:cNvSpPr>
          <p:nvPr>
            <p:ph type="sldNum" sz="quarter" idx="5"/>
          </p:nvPr>
        </p:nvSpPr>
        <p:spPr/>
        <p:txBody>
          <a:bodyPr/>
          <a:lstStyle/>
          <a:p>
            <a:fld id="{22289C57-55D7-40A4-A101-E74FAC7A092B}" type="slidenum">
              <a:rPr lang="en-US" smtClean="0"/>
              <a:t>24</a:t>
            </a:fld>
            <a:endParaRPr lang="en-US" dirty="0"/>
          </a:p>
        </p:txBody>
      </p:sp>
    </p:spTree>
    <p:extLst>
      <p:ext uri="{BB962C8B-B14F-4D97-AF65-F5344CB8AC3E}">
        <p14:creationId xmlns:p14="http://schemas.microsoft.com/office/powerpoint/2010/main" val="236433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CC91-11CB-7D3A-8371-9A7E83506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820C3-096D-7E68-E907-D79FE50DD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2EB9A-DF6E-D2CD-ECF2-356CF8C4A6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26EACA-5471-8F5E-0D3A-907F820AD30B}"/>
              </a:ext>
            </a:extLst>
          </p:cNvPr>
          <p:cNvSpPr>
            <a:spLocks noGrp="1"/>
          </p:cNvSpPr>
          <p:nvPr>
            <p:ph type="sldNum" sz="quarter" idx="5"/>
          </p:nvPr>
        </p:nvSpPr>
        <p:spPr/>
        <p:txBody>
          <a:bodyPr/>
          <a:lstStyle/>
          <a:p>
            <a:fld id="{22289C57-55D7-40A4-A101-E74FAC7A092B}" type="slidenum">
              <a:rPr lang="en-US" smtClean="0"/>
              <a:t>25</a:t>
            </a:fld>
            <a:endParaRPr lang="en-US" dirty="0"/>
          </a:p>
        </p:txBody>
      </p:sp>
    </p:spTree>
    <p:extLst>
      <p:ext uri="{BB962C8B-B14F-4D97-AF65-F5344CB8AC3E}">
        <p14:creationId xmlns:p14="http://schemas.microsoft.com/office/powerpoint/2010/main" val="141877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1B47-EAA7-D6DD-63F3-15002F70B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C7A5B-4030-DA92-9649-89BCC10D2D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44EAE-AB25-B23B-60FB-43D547E12D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3F8AA2-2032-2788-C2F5-371C31A92296}"/>
              </a:ext>
            </a:extLst>
          </p:cNvPr>
          <p:cNvSpPr>
            <a:spLocks noGrp="1"/>
          </p:cNvSpPr>
          <p:nvPr>
            <p:ph type="sldNum" sz="quarter" idx="5"/>
          </p:nvPr>
        </p:nvSpPr>
        <p:spPr/>
        <p:txBody>
          <a:bodyPr/>
          <a:lstStyle/>
          <a:p>
            <a:fld id="{22289C57-55D7-40A4-A101-E74FAC7A092B}" type="slidenum">
              <a:rPr lang="en-US" smtClean="0"/>
              <a:t>26</a:t>
            </a:fld>
            <a:endParaRPr lang="en-US" dirty="0"/>
          </a:p>
        </p:txBody>
      </p:sp>
    </p:spTree>
    <p:extLst>
      <p:ext uri="{BB962C8B-B14F-4D97-AF65-F5344CB8AC3E}">
        <p14:creationId xmlns:p14="http://schemas.microsoft.com/office/powerpoint/2010/main" val="322912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5238-7509-EF50-6F52-87AF7BDDD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CB0EF-C4FC-AFBA-923A-BEB0110B2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0BED4-6C80-85C8-F7E2-022761B5B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AA46D-74BE-B25C-0BB8-6CAF33C4AA4A}"/>
              </a:ext>
            </a:extLst>
          </p:cNvPr>
          <p:cNvSpPr>
            <a:spLocks noGrp="1"/>
          </p:cNvSpPr>
          <p:nvPr>
            <p:ph type="sldNum" sz="quarter" idx="5"/>
          </p:nvPr>
        </p:nvSpPr>
        <p:spPr/>
        <p:txBody>
          <a:bodyPr/>
          <a:lstStyle/>
          <a:p>
            <a:fld id="{22289C57-55D7-40A4-A101-E74FAC7A092B}" type="slidenum">
              <a:rPr lang="en-US" smtClean="0"/>
              <a:t>27</a:t>
            </a:fld>
            <a:endParaRPr lang="en-US" dirty="0"/>
          </a:p>
        </p:txBody>
      </p:sp>
    </p:spTree>
    <p:extLst>
      <p:ext uri="{BB962C8B-B14F-4D97-AF65-F5344CB8AC3E}">
        <p14:creationId xmlns:p14="http://schemas.microsoft.com/office/powerpoint/2010/main" val="3651703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7E96-7EB8-3245-5C76-6C806DA19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DC0A0-479C-C9A5-DC33-F81854971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25586-ED28-9197-A306-9D43541134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177D84-146A-EB30-8642-B4283A379084}"/>
              </a:ext>
            </a:extLst>
          </p:cNvPr>
          <p:cNvSpPr>
            <a:spLocks noGrp="1"/>
          </p:cNvSpPr>
          <p:nvPr>
            <p:ph type="sldNum" sz="quarter" idx="5"/>
          </p:nvPr>
        </p:nvSpPr>
        <p:spPr/>
        <p:txBody>
          <a:bodyPr/>
          <a:lstStyle/>
          <a:p>
            <a:fld id="{22289C57-55D7-40A4-A101-E74FAC7A092B}" type="slidenum">
              <a:rPr lang="en-US" smtClean="0"/>
              <a:t>28</a:t>
            </a:fld>
            <a:endParaRPr lang="en-US" dirty="0"/>
          </a:p>
        </p:txBody>
      </p:sp>
    </p:spTree>
    <p:extLst>
      <p:ext uri="{BB962C8B-B14F-4D97-AF65-F5344CB8AC3E}">
        <p14:creationId xmlns:p14="http://schemas.microsoft.com/office/powerpoint/2010/main" val="463945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9264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9581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886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1884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1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70674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22581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67293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32052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4436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4187022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67021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07561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79751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153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01448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6174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E666D59-A160-4ACD-85EF-6EB00342DD7F}" type="datetimeFigureOut">
              <a:rPr lang="en-US" smtClean="0"/>
              <a:pPr/>
              <a:t>2/18/2026</a:t>
            </a:fld>
            <a:endParaRPr lang="en-US" dirty="0"/>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9E8F4917-67D7-4DC9-8917-1E256F052A16}" type="slidenum">
              <a:rPr lang="en-US" smtClean="0"/>
              <a:pPr/>
              <a:t>‹#›</a:t>
            </a:fld>
            <a:endParaRPr lang="en-US" dirty="0"/>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3" r:id="rId7"/>
    <p:sldLayoutId id="2147483666" r:id="rId8"/>
    <p:sldLayoutId id="2147483667" r:id="rId9"/>
    <p:sldLayoutId id="2147483651" r:id="rId10"/>
    <p:sldLayoutId id="2147483652" r:id="rId11"/>
    <p:sldLayoutId id="2147483653" r:id="rId12"/>
    <p:sldLayoutId id="2147483659" r:id="rId13"/>
    <p:sldLayoutId id="2147483660" r:id="rId14"/>
    <p:sldLayoutId id="2147483654" r:id="rId15"/>
    <p:sldLayoutId id="2147483655" r:id="rId16"/>
    <p:sldLayoutId id="2147483662" r:id="rId17"/>
    <p:sldLayoutId id="2147483661" r:id="rId18"/>
    <p:sldLayoutId id="2147483656"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forms.office.com/g/3cJqHbabqu"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orms.office.com/g/tUeLZVxZxK"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mailto:kbtrzpuc@nd.gov"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mailto:Carechoice@nd.gov" TargetMode="External"/><Relationship Id="rId4" Type="http://schemas.openxmlformats.org/officeDocument/2006/relationships/hyperlink" Target="mailto:hhsmfpreferrals@nd.gov"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p:txBody>
          <a:bodyPr>
            <a:normAutofit fontScale="90000"/>
          </a:bodyPr>
          <a:lstStyle/>
          <a:p>
            <a:r>
              <a:rPr lang="en-US" dirty="0">
                <a:latin typeface="Arial" panose="020B0604020202020204" pitchFamily="34" charset="0"/>
                <a:cs typeface="Arial" panose="020B0604020202020204" pitchFamily="34" charset="0"/>
              </a:rPr>
              <a:t>MFP External Partner Meeting</a:t>
            </a: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p:txBody>
          <a:bodyPr/>
          <a:lstStyle/>
          <a:p>
            <a:r>
              <a:rPr lang="en-US" dirty="0"/>
              <a:t>February 18, 2026</a:t>
            </a:r>
          </a:p>
        </p:txBody>
      </p:sp>
      <p:pic>
        <p:nvPicPr>
          <p:cNvPr id="10" name="Picture 10" descr="Young girl with grandmother">
            <a:extLst>
              <a:ext uri="{FF2B5EF4-FFF2-40B4-BE49-F238E27FC236}">
                <a16:creationId xmlns:a16="http://schemas.microsoft.com/office/drawing/2014/main" id="{9056FD46-66DC-A8C8-FDC4-3CA89721A2CA}"/>
              </a:ext>
            </a:extLst>
          </p:cNvPr>
          <p:cNvPicPr>
            <a:picLocks noGrp="1" noChangeAspect="1"/>
          </p:cNvPicPr>
          <p:nvPr>
            <p:ph type="pic" sz="quarter" idx="10"/>
          </p:nvPr>
        </p:nvPicPr>
        <p:blipFill rotWithShape="1">
          <a:blip r:embed="rId2"/>
          <a:srcRect t="19209" b="19209"/>
          <a:stretch/>
        </p:blipFill>
        <p:spPr>
          <a:xfrm>
            <a:off x="69980" y="0"/>
            <a:ext cx="12192000" cy="5006017"/>
          </a:xfrm>
        </p:spPr>
      </p:pic>
    </p:spTree>
    <p:extLst>
      <p:ext uri="{BB962C8B-B14F-4D97-AF65-F5344CB8AC3E}">
        <p14:creationId xmlns:p14="http://schemas.microsoft.com/office/powerpoint/2010/main" val="44370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F7025D-AC43-FFE5-AF19-7F188D3D3A02}"/>
              </a:ext>
            </a:extLst>
          </p:cNvPr>
          <p:cNvSpPr>
            <a:spLocks noGrp="1"/>
          </p:cNvSpPr>
          <p:nvPr>
            <p:ph idx="1"/>
          </p:nvPr>
        </p:nvSpPr>
        <p:spPr/>
        <p:txBody>
          <a:bodyPr/>
          <a:lstStyle/>
          <a:p>
            <a:r>
              <a:rPr lang="en-US" dirty="0"/>
              <a:t>DD Section Staff</a:t>
            </a:r>
          </a:p>
          <a:p>
            <a:pPr lvl="1"/>
            <a:r>
              <a:rPr lang="en-US" dirty="0"/>
              <a:t>Travis Schmidt</a:t>
            </a:r>
          </a:p>
          <a:p>
            <a:pPr lvl="1"/>
            <a:r>
              <a:rPr lang="en-US" dirty="0"/>
              <a:t>Karla Kalanek</a:t>
            </a:r>
          </a:p>
          <a:p>
            <a:pPr marL="0" indent="0">
              <a:buNone/>
            </a:pPr>
            <a:endParaRPr lang="en-US" dirty="0"/>
          </a:p>
        </p:txBody>
      </p:sp>
      <p:sp>
        <p:nvSpPr>
          <p:cNvPr id="3" name="Title 2">
            <a:extLst>
              <a:ext uri="{FF2B5EF4-FFF2-40B4-BE49-F238E27FC236}">
                <a16:creationId xmlns:a16="http://schemas.microsoft.com/office/drawing/2014/main" id="{8E5E9F70-A9D0-BBDB-9229-D6AF74A31B56}"/>
              </a:ext>
            </a:extLst>
          </p:cNvPr>
          <p:cNvSpPr>
            <a:spLocks noGrp="1"/>
          </p:cNvSpPr>
          <p:nvPr>
            <p:ph type="title"/>
          </p:nvPr>
        </p:nvSpPr>
        <p:spPr/>
        <p:txBody>
          <a:bodyPr>
            <a:normAutofit fontScale="90000"/>
          </a:bodyPr>
          <a:lstStyle/>
          <a:p>
            <a:r>
              <a:rPr lang="en-US" dirty="0"/>
              <a:t>DD Updates	</a:t>
            </a:r>
          </a:p>
        </p:txBody>
      </p:sp>
    </p:spTree>
    <p:extLst>
      <p:ext uri="{BB962C8B-B14F-4D97-AF65-F5344CB8AC3E}">
        <p14:creationId xmlns:p14="http://schemas.microsoft.com/office/powerpoint/2010/main" val="2265099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ABA362-2257-D15A-299C-5020E67ABCE0}"/>
              </a:ext>
            </a:extLst>
          </p:cNvPr>
          <p:cNvSpPr>
            <a:spLocks noGrp="1"/>
          </p:cNvSpPr>
          <p:nvPr>
            <p:ph idx="1"/>
          </p:nvPr>
        </p:nvSpPr>
        <p:spPr/>
        <p:txBody>
          <a:bodyPr/>
          <a:lstStyle/>
          <a:p>
            <a:r>
              <a:rPr lang="en-US" dirty="0"/>
              <a:t>Nancy Maier</a:t>
            </a:r>
          </a:p>
          <a:p>
            <a:pPr lvl="1"/>
            <a:r>
              <a:rPr lang="en-US" dirty="0"/>
              <a:t>Department of Justice Dashboard Comparison</a:t>
            </a:r>
          </a:p>
          <a:p>
            <a:r>
              <a:rPr lang="en-US" dirty="0"/>
              <a:t>Jaci Seefeldt</a:t>
            </a:r>
          </a:p>
          <a:p>
            <a:pPr lvl="1"/>
            <a:r>
              <a:rPr lang="en-US" dirty="0"/>
              <a:t>Master Plan on Aging</a:t>
            </a:r>
          </a:p>
        </p:txBody>
      </p:sp>
      <p:sp>
        <p:nvSpPr>
          <p:cNvPr id="3" name="Title 2">
            <a:extLst>
              <a:ext uri="{FF2B5EF4-FFF2-40B4-BE49-F238E27FC236}">
                <a16:creationId xmlns:a16="http://schemas.microsoft.com/office/drawing/2014/main" id="{B084DB1C-CBFB-70A1-9B6B-8197BE65BB35}"/>
              </a:ext>
            </a:extLst>
          </p:cNvPr>
          <p:cNvSpPr>
            <a:spLocks noGrp="1"/>
          </p:cNvSpPr>
          <p:nvPr>
            <p:ph type="title"/>
          </p:nvPr>
        </p:nvSpPr>
        <p:spPr/>
        <p:txBody>
          <a:bodyPr>
            <a:normAutofit fontScale="90000"/>
          </a:bodyPr>
          <a:lstStyle/>
          <a:p>
            <a:r>
              <a:rPr lang="en-US" dirty="0"/>
              <a:t>Adult and Aging Updates</a:t>
            </a:r>
          </a:p>
        </p:txBody>
      </p:sp>
    </p:spTree>
    <p:extLst>
      <p:ext uri="{BB962C8B-B14F-4D97-AF65-F5344CB8AC3E}">
        <p14:creationId xmlns:p14="http://schemas.microsoft.com/office/powerpoint/2010/main" val="118224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69DA-1C98-EDC2-AB44-B33C4E400878}"/>
              </a:ext>
            </a:extLst>
          </p:cNvPr>
          <p:cNvSpPr>
            <a:spLocks noGrp="1"/>
          </p:cNvSpPr>
          <p:nvPr>
            <p:ph type="title"/>
          </p:nvPr>
        </p:nvSpPr>
        <p:spPr/>
        <p:txBody>
          <a:bodyPr>
            <a:normAutofit fontScale="90000"/>
          </a:bodyPr>
          <a:lstStyle/>
          <a:p>
            <a:r>
              <a:rPr lang="en-US" dirty="0"/>
              <a:t>MFP DATA</a:t>
            </a:r>
          </a:p>
        </p:txBody>
      </p:sp>
      <p:graphicFrame>
        <p:nvGraphicFramePr>
          <p:cNvPr id="4" name="Content Placeholder 3">
            <a:extLst>
              <a:ext uri="{FF2B5EF4-FFF2-40B4-BE49-F238E27FC236}">
                <a16:creationId xmlns:a16="http://schemas.microsoft.com/office/drawing/2014/main" id="{042DA771-4A9F-C112-7E84-7BEBBFE43DA9}"/>
              </a:ext>
            </a:extLst>
          </p:cNvPr>
          <p:cNvGraphicFramePr>
            <a:graphicFrameLocks noGrp="1"/>
          </p:cNvGraphicFramePr>
          <p:nvPr>
            <p:ph idx="1"/>
            <p:extLst>
              <p:ext uri="{D42A27DB-BD31-4B8C-83A1-F6EECF244321}">
                <p14:modId xmlns:p14="http://schemas.microsoft.com/office/powerpoint/2010/main" val="530686063"/>
              </p:ext>
            </p:extLst>
          </p:nvPr>
        </p:nvGraphicFramePr>
        <p:xfrm>
          <a:off x="452438" y="1485900"/>
          <a:ext cx="11287125"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F6EF09F5-1C4D-E6C5-804F-E1DDF7A3C1F4}"/>
              </a:ext>
            </a:extLst>
          </p:cNvPr>
          <p:cNvSpPr txBox="1"/>
          <p:nvPr/>
        </p:nvSpPr>
        <p:spPr>
          <a:xfrm>
            <a:off x="10417628" y="6488668"/>
            <a:ext cx="1335622" cy="246221"/>
          </a:xfrm>
          <a:prstGeom prst="rect">
            <a:avLst/>
          </a:prstGeom>
          <a:noFill/>
        </p:spPr>
        <p:txBody>
          <a:bodyPr wrap="none" rtlCol="0">
            <a:spAutoFit/>
          </a:bodyPr>
          <a:lstStyle/>
          <a:p>
            <a:r>
              <a:rPr lang="en-US" sz="1000" dirty="0">
                <a:latin typeface="Arial" panose="020B0604020202020204" pitchFamily="34" charset="0"/>
              </a:rPr>
              <a:t>Updated 02/18/2026</a:t>
            </a:r>
          </a:p>
        </p:txBody>
      </p:sp>
    </p:spTree>
    <p:extLst>
      <p:ext uri="{BB962C8B-B14F-4D97-AF65-F5344CB8AC3E}">
        <p14:creationId xmlns:p14="http://schemas.microsoft.com/office/powerpoint/2010/main" val="4265545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1BE97-39FD-5E06-F02A-52C6AF2C622B}"/>
              </a:ext>
            </a:extLst>
          </p:cNvPr>
          <p:cNvSpPr>
            <a:spLocks noGrp="1"/>
          </p:cNvSpPr>
          <p:nvPr>
            <p:ph type="title"/>
          </p:nvPr>
        </p:nvSpPr>
        <p:spPr/>
        <p:txBody>
          <a:bodyPr>
            <a:normAutofit fontScale="90000"/>
          </a:bodyPr>
          <a:lstStyle/>
          <a:p>
            <a:r>
              <a:rPr lang="en-US" dirty="0"/>
              <a:t>2022 – 2026 Referrals</a:t>
            </a:r>
          </a:p>
        </p:txBody>
      </p:sp>
      <p:sp>
        <p:nvSpPr>
          <p:cNvPr id="5" name="TextBox 4">
            <a:extLst>
              <a:ext uri="{FF2B5EF4-FFF2-40B4-BE49-F238E27FC236}">
                <a16:creationId xmlns:a16="http://schemas.microsoft.com/office/drawing/2014/main" id="{1FC09F0E-AA06-1B6B-DE3A-AA3190A97085}"/>
              </a:ext>
            </a:extLst>
          </p:cNvPr>
          <p:cNvSpPr txBox="1"/>
          <p:nvPr/>
        </p:nvSpPr>
        <p:spPr>
          <a:xfrm>
            <a:off x="10417628" y="6488668"/>
            <a:ext cx="1335622" cy="246221"/>
          </a:xfrm>
          <a:prstGeom prst="rect">
            <a:avLst/>
          </a:prstGeom>
          <a:noFill/>
        </p:spPr>
        <p:txBody>
          <a:bodyPr wrap="none" rtlCol="0">
            <a:spAutoFit/>
          </a:bodyPr>
          <a:lstStyle/>
          <a:p>
            <a:r>
              <a:rPr lang="en-US" sz="1000" dirty="0">
                <a:latin typeface="Arial" panose="020B0604020202020204" pitchFamily="34" charset="0"/>
              </a:rPr>
              <a:t>Updated 02/18/2026</a:t>
            </a:r>
          </a:p>
        </p:txBody>
      </p:sp>
      <p:sp>
        <p:nvSpPr>
          <p:cNvPr id="9" name="Content Placeholder 8">
            <a:extLst>
              <a:ext uri="{FF2B5EF4-FFF2-40B4-BE49-F238E27FC236}">
                <a16:creationId xmlns:a16="http://schemas.microsoft.com/office/drawing/2014/main" id="{F5A58F65-4C43-506F-4AAA-28D3F5CA039E}"/>
              </a:ext>
            </a:extLst>
          </p:cNvPr>
          <p:cNvSpPr>
            <a:spLocks noGrp="1"/>
          </p:cNvSpPr>
          <p:nvPr>
            <p:ph idx="1"/>
          </p:nvPr>
        </p:nvSpPr>
        <p:spPr/>
        <p:txBody>
          <a:bodyPr/>
          <a:lstStyle/>
          <a:p>
            <a:endParaRPr lang="en-US"/>
          </a:p>
        </p:txBody>
      </p:sp>
      <p:graphicFrame>
        <p:nvGraphicFramePr>
          <p:cNvPr id="10" name="Chart 9">
            <a:extLst>
              <a:ext uri="{FF2B5EF4-FFF2-40B4-BE49-F238E27FC236}">
                <a16:creationId xmlns:a16="http://schemas.microsoft.com/office/drawing/2014/main" id="{F5416B6E-1189-BC6D-C2C7-1E693E5E4BB9}"/>
              </a:ext>
            </a:extLst>
          </p:cNvPr>
          <p:cNvGraphicFramePr>
            <a:graphicFrameLocks/>
          </p:cNvGraphicFramePr>
          <p:nvPr>
            <p:extLst>
              <p:ext uri="{D42A27DB-BD31-4B8C-83A1-F6EECF244321}">
                <p14:modId xmlns:p14="http://schemas.microsoft.com/office/powerpoint/2010/main" val="894078560"/>
              </p:ext>
            </p:extLst>
          </p:nvPr>
        </p:nvGraphicFramePr>
        <p:xfrm>
          <a:off x="451720" y="1485901"/>
          <a:ext cx="11288560" cy="4394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08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5C3CB-EF78-227F-7787-852E2B5D23D6}"/>
              </a:ext>
            </a:extLst>
          </p:cNvPr>
          <p:cNvSpPr>
            <a:spLocks noGrp="1"/>
          </p:cNvSpPr>
          <p:nvPr>
            <p:ph type="title"/>
          </p:nvPr>
        </p:nvSpPr>
        <p:spPr/>
        <p:txBody>
          <a:bodyPr>
            <a:normAutofit fontScale="90000"/>
          </a:bodyPr>
          <a:lstStyle/>
          <a:p>
            <a:r>
              <a:rPr lang="en-US" dirty="0"/>
              <a:t>RUNNING TRANSITION NUMBERS</a:t>
            </a:r>
          </a:p>
        </p:txBody>
      </p:sp>
      <p:graphicFrame>
        <p:nvGraphicFramePr>
          <p:cNvPr id="4" name="Content Placeholder 3">
            <a:extLst>
              <a:ext uri="{FF2B5EF4-FFF2-40B4-BE49-F238E27FC236}">
                <a16:creationId xmlns:a16="http://schemas.microsoft.com/office/drawing/2014/main" id="{7CD07A6C-E47F-BF66-AB48-861A82AE082D}"/>
              </a:ext>
            </a:extLst>
          </p:cNvPr>
          <p:cNvGraphicFramePr>
            <a:graphicFrameLocks noGrp="1"/>
          </p:cNvGraphicFramePr>
          <p:nvPr>
            <p:ph idx="1"/>
            <p:extLst>
              <p:ext uri="{D42A27DB-BD31-4B8C-83A1-F6EECF244321}">
                <p14:modId xmlns:p14="http://schemas.microsoft.com/office/powerpoint/2010/main" val="3620277723"/>
              </p:ext>
            </p:extLst>
          </p:nvPr>
        </p:nvGraphicFramePr>
        <p:xfrm>
          <a:off x="452439" y="1485900"/>
          <a:ext cx="10764728"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44D1E76-80D7-D6CC-5CD7-8AE060917F17}"/>
              </a:ext>
            </a:extLst>
          </p:cNvPr>
          <p:cNvSpPr txBox="1"/>
          <p:nvPr/>
        </p:nvSpPr>
        <p:spPr>
          <a:xfrm>
            <a:off x="10417628" y="6488668"/>
            <a:ext cx="1335622" cy="246221"/>
          </a:xfrm>
          <a:prstGeom prst="rect">
            <a:avLst/>
          </a:prstGeom>
          <a:noFill/>
        </p:spPr>
        <p:txBody>
          <a:bodyPr wrap="none" rtlCol="0">
            <a:spAutoFit/>
          </a:bodyPr>
          <a:lstStyle/>
          <a:p>
            <a:r>
              <a:rPr lang="en-US" sz="1000" dirty="0">
                <a:latin typeface="Arial" panose="020B0604020202020204" pitchFamily="34" charset="0"/>
              </a:rPr>
              <a:t>Updated 02/18/2026</a:t>
            </a:r>
          </a:p>
        </p:txBody>
      </p:sp>
    </p:spTree>
    <p:extLst>
      <p:ext uri="{BB962C8B-B14F-4D97-AF65-F5344CB8AC3E}">
        <p14:creationId xmlns:p14="http://schemas.microsoft.com/office/powerpoint/2010/main" val="76186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DED8-3AFB-7E70-A66F-4CC4A838A540}"/>
              </a:ext>
            </a:extLst>
          </p:cNvPr>
          <p:cNvSpPr>
            <a:spLocks noGrp="1"/>
          </p:cNvSpPr>
          <p:nvPr>
            <p:ph type="title"/>
          </p:nvPr>
        </p:nvSpPr>
        <p:spPr/>
        <p:txBody>
          <a:bodyPr>
            <a:normAutofit fontScale="90000"/>
          </a:bodyPr>
          <a:lstStyle/>
          <a:p>
            <a:r>
              <a:rPr lang="en-US" dirty="0"/>
              <a:t>2021 to 2026 MFP Transitions</a:t>
            </a:r>
          </a:p>
        </p:txBody>
      </p:sp>
      <p:sp>
        <p:nvSpPr>
          <p:cNvPr id="5" name="TextBox 4">
            <a:extLst>
              <a:ext uri="{FF2B5EF4-FFF2-40B4-BE49-F238E27FC236}">
                <a16:creationId xmlns:a16="http://schemas.microsoft.com/office/drawing/2014/main" id="{039E8907-239F-5670-109F-134F429E3D69}"/>
              </a:ext>
            </a:extLst>
          </p:cNvPr>
          <p:cNvSpPr txBox="1"/>
          <p:nvPr/>
        </p:nvSpPr>
        <p:spPr>
          <a:xfrm>
            <a:off x="10417628" y="6488668"/>
            <a:ext cx="1335622" cy="246221"/>
          </a:xfrm>
          <a:prstGeom prst="rect">
            <a:avLst/>
          </a:prstGeom>
          <a:noFill/>
        </p:spPr>
        <p:txBody>
          <a:bodyPr wrap="none" rtlCol="0">
            <a:spAutoFit/>
          </a:bodyPr>
          <a:lstStyle/>
          <a:p>
            <a:r>
              <a:rPr lang="en-US" sz="1000" dirty="0">
                <a:latin typeface="Arial" panose="020B0604020202020204" pitchFamily="34" charset="0"/>
              </a:rPr>
              <a:t>Updated 02/09/2026</a:t>
            </a:r>
          </a:p>
        </p:txBody>
      </p:sp>
      <p:sp>
        <p:nvSpPr>
          <p:cNvPr id="6" name="Content Placeholder 5">
            <a:extLst>
              <a:ext uri="{FF2B5EF4-FFF2-40B4-BE49-F238E27FC236}">
                <a16:creationId xmlns:a16="http://schemas.microsoft.com/office/drawing/2014/main" id="{B9D47C22-41DE-C81A-7751-194004355305}"/>
              </a:ext>
            </a:extLst>
          </p:cNvPr>
          <p:cNvSpPr>
            <a:spLocks noGrp="1"/>
          </p:cNvSpPr>
          <p:nvPr>
            <p:ph idx="1"/>
          </p:nvPr>
        </p:nvSpPr>
        <p:spPr/>
        <p:txBody>
          <a:bodyPr/>
          <a:lstStyle/>
          <a:p>
            <a:endParaRPr lang="en-US"/>
          </a:p>
        </p:txBody>
      </p:sp>
      <p:graphicFrame>
        <p:nvGraphicFramePr>
          <p:cNvPr id="7" name="Chart 6">
            <a:extLst>
              <a:ext uri="{FF2B5EF4-FFF2-40B4-BE49-F238E27FC236}">
                <a16:creationId xmlns:a16="http://schemas.microsoft.com/office/drawing/2014/main" id="{2DA4B298-D1A6-4ABC-8202-17F5699B0FC7}"/>
              </a:ext>
            </a:extLst>
          </p:cNvPr>
          <p:cNvGraphicFramePr>
            <a:graphicFrameLocks/>
          </p:cNvGraphicFramePr>
          <p:nvPr>
            <p:extLst>
              <p:ext uri="{D42A27DB-BD31-4B8C-83A1-F6EECF244321}">
                <p14:modId xmlns:p14="http://schemas.microsoft.com/office/powerpoint/2010/main" val="1379932901"/>
              </p:ext>
            </p:extLst>
          </p:nvPr>
        </p:nvGraphicFramePr>
        <p:xfrm>
          <a:off x="451719" y="1485901"/>
          <a:ext cx="11288559" cy="4394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759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8EC05-55AA-B260-BD2E-0F6BB0572D1F}"/>
              </a:ext>
            </a:extLst>
          </p:cNvPr>
          <p:cNvSpPr>
            <a:spLocks noGrp="1"/>
          </p:cNvSpPr>
          <p:nvPr>
            <p:ph idx="1"/>
          </p:nvPr>
        </p:nvSpPr>
        <p:spPr/>
        <p:txBody>
          <a:bodyPr>
            <a:noAutofit/>
          </a:bodyPr>
          <a:lstStyle/>
          <a:p>
            <a:r>
              <a:rPr lang="en-US" sz="2400" dirty="0">
                <a:latin typeface="Arial" panose="020B0604020202020204" pitchFamily="34" charset="0"/>
                <a:cs typeface="Arial" panose="020B0604020202020204" pitchFamily="34" charset="0"/>
              </a:rPr>
              <a:t>2026 MFP benchmarks – 100 Total</a:t>
            </a:r>
          </a:p>
          <a:p>
            <a:pPr lvl="1"/>
            <a:r>
              <a:rPr lang="en-US" dirty="0"/>
              <a:t>40 Physically Disabled</a:t>
            </a:r>
          </a:p>
          <a:p>
            <a:pPr lvl="1"/>
            <a:r>
              <a:rPr lang="en-US" dirty="0">
                <a:latin typeface="Arial" panose="020B0604020202020204" pitchFamily="34" charset="0"/>
                <a:cs typeface="Arial" panose="020B0604020202020204" pitchFamily="34" charset="0"/>
              </a:rPr>
              <a:t>40 Elders</a:t>
            </a:r>
          </a:p>
          <a:p>
            <a:pPr lvl="1"/>
            <a:r>
              <a:rPr lang="en-US" dirty="0"/>
              <a:t>15 Developmental Disabilities</a:t>
            </a:r>
          </a:p>
          <a:p>
            <a:pPr lvl="1"/>
            <a:r>
              <a:rPr lang="en-US" dirty="0">
                <a:latin typeface="Arial" panose="020B0604020202020204" pitchFamily="34" charset="0"/>
                <a:cs typeface="Arial" panose="020B0604020202020204" pitchFamily="34" charset="0"/>
              </a:rPr>
              <a:t>5 Children</a:t>
            </a:r>
          </a:p>
        </p:txBody>
      </p:sp>
      <p:sp>
        <p:nvSpPr>
          <p:cNvPr id="3" name="Title 2">
            <a:extLst>
              <a:ext uri="{FF2B5EF4-FFF2-40B4-BE49-F238E27FC236}">
                <a16:creationId xmlns:a16="http://schemas.microsoft.com/office/drawing/2014/main" id="{F93F40F4-7EC1-2E2F-4E77-053CA8E09E17}"/>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MFP Facts - 2026</a:t>
            </a:r>
          </a:p>
        </p:txBody>
      </p:sp>
      <p:sp>
        <p:nvSpPr>
          <p:cNvPr id="4" name="TextBox 3">
            <a:extLst>
              <a:ext uri="{FF2B5EF4-FFF2-40B4-BE49-F238E27FC236}">
                <a16:creationId xmlns:a16="http://schemas.microsoft.com/office/drawing/2014/main" id="{2A1C2EE7-01D7-03D0-A5EE-52A5AAB92D25}"/>
              </a:ext>
            </a:extLst>
          </p:cNvPr>
          <p:cNvSpPr txBox="1"/>
          <p:nvPr/>
        </p:nvSpPr>
        <p:spPr>
          <a:xfrm>
            <a:off x="10733314" y="6611779"/>
            <a:ext cx="1335622" cy="246221"/>
          </a:xfrm>
          <a:prstGeom prst="rect">
            <a:avLst/>
          </a:prstGeom>
          <a:noFill/>
        </p:spPr>
        <p:txBody>
          <a:bodyPr wrap="none" rtlCol="0">
            <a:spAutoFit/>
          </a:bodyPr>
          <a:lstStyle/>
          <a:p>
            <a:r>
              <a:rPr lang="en-US" sz="1000" dirty="0">
                <a:latin typeface="Arial" panose="020B0604020202020204" pitchFamily="34" charset="0"/>
              </a:rPr>
              <a:t>Updated 02/09/2026</a:t>
            </a:r>
          </a:p>
        </p:txBody>
      </p:sp>
    </p:spTree>
    <p:extLst>
      <p:ext uri="{BB962C8B-B14F-4D97-AF65-F5344CB8AC3E}">
        <p14:creationId xmlns:p14="http://schemas.microsoft.com/office/powerpoint/2010/main" val="271723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4E204-6AF9-E6E1-B73F-863876CD8098}"/>
              </a:ext>
            </a:extLst>
          </p:cNvPr>
          <p:cNvSpPr>
            <a:spLocks noGrp="1"/>
          </p:cNvSpPr>
          <p:nvPr>
            <p:ph type="title"/>
          </p:nvPr>
        </p:nvSpPr>
        <p:spPr/>
        <p:txBody>
          <a:bodyPr>
            <a:normAutofit fontScale="90000"/>
          </a:bodyPr>
          <a:lstStyle/>
          <a:p>
            <a:r>
              <a:rPr lang="en-US"/>
              <a:t>Benchmarks</a:t>
            </a:r>
            <a:endParaRPr lang="en-US" dirty="0"/>
          </a:p>
        </p:txBody>
      </p:sp>
      <p:graphicFrame>
        <p:nvGraphicFramePr>
          <p:cNvPr id="4" name="Table 3">
            <a:extLst>
              <a:ext uri="{FF2B5EF4-FFF2-40B4-BE49-F238E27FC236}">
                <a16:creationId xmlns:a16="http://schemas.microsoft.com/office/drawing/2014/main" id="{C8EB8346-A128-BC53-EA9D-DDEE694F6E29}"/>
              </a:ext>
            </a:extLst>
          </p:cNvPr>
          <p:cNvGraphicFramePr>
            <a:graphicFrameLocks noGrp="1"/>
          </p:cNvGraphicFramePr>
          <p:nvPr>
            <p:extLst>
              <p:ext uri="{D42A27DB-BD31-4B8C-83A1-F6EECF244321}">
                <p14:modId xmlns:p14="http://schemas.microsoft.com/office/powerpoint/2010/main" val="3447269444"/>
              </p:ext>
            </p:extLst>
          </p:nvPr>
        </p:nvGraphicFramePr>
        <p:xfrm>
          <a:off x="530661" y="1252741"/>
          <a:ext cx="11130678" cy="4538575"/>
        </p:xfrm>
        <a:graphic>
          <a:graphicData uri="http://schemas.openxmlformats.org/drawingml/2006/table">
            <a:tbl>
              <a:tblPr firstRow="1" bandRow="1">
                <a:tableStyleId>{073A0DAA-6AF3-43AB-8588-CEC1D06C72B9}</a:tableStyleId>
              </a:tblPr>
              <a:tblGrid>
                <a:gridCol w="1855113">
                  <a:extLst>
                    <a:ext uri="{9D8B030D-6E8A-4147-A177-3AD203B41FA5}">
                      <a16:colId xmlns:a16="http://schemas.microsoft.com/office/drawing/2014/main" val="182745395"/>
                    </a:ext>
                  </a:extLst>
                </a:gridCol>
                <a:gridCol w="1855113">
                  <a:extLst>
                    <a:ext uri="{9D8B030D-6E8A-4147-A177-3AD203B41FA5}">
                      <a16:colId xmlns:a16="http://schemas.microsoft.com/office/drawing/2014/main" val="1586982863"/>
                    </a:ext>
                  </a:extLst>
                </a:gridCol>
                <a:gridCol w="1855113">
                  <a:extLst>
                    <a:ext uri="{9D8B030D-6E8A-4147-A177-3AD203B41FA5}">
                      <a16:colId xmlns:a16="http://schemas.microsoft.com/office/drawing/2014/main" val="4273357605"/>
                    </a:ext>
                  </a:extLst>
                </a:gridCol>
                <a:gridCol w="1855113">
                  <a:extLst>
                    <a:ext uri="{9D8B030D-6E8A-4147-A177-3AD203B41FA5}">
                      <a16:colId xmlns:a16="http://schemas.microsoft.com/office/drawing/2014/main" val="3280951208"/>
                    </a:ext>
                  </a:extLst>
                </a:gridCol>
                <a:gridCol w="1855113">
                  <a:extLst>
                    <a:ext uri="{9D8B030D-6E8A-4147-A177-3AD203B41FA5}">
                      <a16:colId xmlns:a16="http://schemas.microsoft.com/office/drawing/2014/main" val="2844665223"/>
                    </a:ext>
                  </a:extLst>
                </a:gridCol>
                <a:gridCol w="1855113">
                  <a:extLst>
                    <a:ext uri="{9D8B030D-6E8A-4147-A177-3AD203B41FA5}">
                      <a16:colId xmlns:a16="http://schemas.microsoft.com/office/drawing/2014/main" val="1447096958"/>
                    </a:ext>
                  </a:extLst>
                </a:gridCol>
              </a:tblGrid>
              <a:tr h="888417">
                <a:tc>
                  <a:txBody>
                    <a:bodyPr/>
                    <a:lstStyle/>
                    <a:p>
                      <a:pPr algn="ctr"/>
                      <a:r>
                        <a:rPr lang="en-US" dirty="0">
                          <a:latin typeface="Arial" panose="020B0604020202020204" pitchFamily="34" charset="0"/>
                        </a:rPr>
                        <a:t>Grant Year</a:t>
                      </a:r>
                    </a:p>
                  </a:txBody>
                  <a:tcPr/>
                </a:tc>
                <a:tc>
                  <a:txBody>
                    <a:bodyPr/>
                    <a:lstStyle/>
                    <a:p>
                      <a:pPr algn="ctr"/>
                      <a:r>
                        <a:rPr lang="en-US" dirty="0">
                          <a:latin typeface="Arial" panose="020B0604020202020204" pitchFamily="34" charset="0"/>
                        </a:rPr>
                        <a:t>Older Adults</a:t>
                      </a:r>
                    </a:p>
                  </a:txBody>
                  <a:tcPr/>
                </a:tc>
                <a:tc>
                  <a:txBody>
                    <a:bodyPr/>
                    <a:lstStyle/>
                    <a:p>
                      <a:pPr algn="ctr"/>
                      <a:r>
                        <a:rPr lang="en-US" dirty="0">
                          <a:latin typeface="Arial" panose="020B0604020202020204" pitchFamily="34" charset="0"/>
                        </a:rPr>
                        <a:t>Individuals with a physical disability</a:t>
                      </a:r>
                    </a:p>
                  </a:txBody>
                  <a:tcPr/>
                </a:tc>
                <a:tc>
                  <a:txBody>
                    <a:bodyPr/>
                    <a:lstStyle/>
                    <a:p>
                      <a:pPr algn="ctr"/>
                      <a:r>
                        <a:rPr lang="en-US" dirty="0">
                          <a:latin typeface="Arial" panose="020B0604020202020204" pitchFamily="34" charset="0"/>
                        </a:rPr>
                        <a:t>Individuals with an Intellectual disability</a:t>
                      </a:r>
                    </a:p>
                  </a:txBody>
                  <a:tcPr/>
                </a:tc>
                <a:tc>
                  <a:txBody>
                    <a:bodyPr/>
                    <a:lstStyle/>
                    <a:p>
                      <a:pPr algn="ctr"/>
                      <a:r>
                        <a:rPr lang="en-US" dirty="0">
                          <a:latin typeface="Arial" panose="020B0604020202020204" pitchFamily="34" charset="0"/>
                        </a:rPr>
                        <a:t>Children</a:t>
                      </a:r>
                    </a:p>
                  </a:txBody>
                  <a:tcPr/>
                </a:tc>
                <a:tc>
                  <a:txBody>
                    <a:bodyPr/>
                    <a:lstStyle/>
                    <a:p>
                      <a:pPr algn="ctr"/>
                      <a:r>
                        <a:rPr lang="en-US" dirty="0">
                          <a:latin typeface="Arial" panose="020B0604020202020204" pitchFamily="34" charset="0"/>
                        </a:rPr>
                        <a:t>TOTAL</a:t>
                      </a:r>
                    </a:p>
                  </a:txBody>
                  <a:tcPr/>
                </a:tc>
                <a:extLst>
                  <a:ext uri="{0D108BD9-81ED-4DB2-BD59-A6C34878D82A}">
                    <a16:rowId xmlns:a16="http://schemas.microsoft.com/office/drawing/2014/main" val="411929089"/>
                  </a:ext>
                </a:extLst>
              </a:tr>
              <a:tr h="669971">
                <a:tc>
                  <a:txBody>
                    <a:bodyPr/>
                    <a:lstStyle/>
                    <a:p>
                      <a:r>
                        <a:rPr lang="en-US" dirty="0">
                          <a:latin typeface="Arial" panose="020B0604020202020204" pitchFamily="34" charset="0"/>
                        </a:rPr>
                        <a:t>2022</a:t>
                      </a:r>
                    </a:p>
                  </a:txBody>
                  <a:tcPr/>
                </a:tc>
                <a:tc>
                  <a:txBody>
                    <a:bodyPr/>
                    <a:lstStyle/>
                    <a:p>
                      <a:pPr algn="ctr"/>
                      <a:r>
                        <a:rPr lang="en-US" dirty="0">
                          <a:latin typeface="Arial" panose="020B0604020202020204" pitchFamily="34" charset="0"/>
                        </a:rPr>
                        <a:t>64/40</a:t>
                      </a:r>
                    </a:p>
                  </a:txBody>
                  <a:tcPr/>
                </a:tc>
                <a:tc>
                  <a:txBody>
                    <a:bodyPr/>
                    <a:lstStyle/>
                    <a:p>
                      <a:pPr algn="ctr"/>
                      <a:r>
                        <a:rPr lang="en-US" dirty="0">
                          <a:latin typeface="Arial" panose="020B0604020202020204" pitchFamily="34" charset="0"/>
                        </a:rPr>
                        <a:t>57/60</a:t>
                      </a:r>
                    </a:p>
                  </a:txBody>
                  <a:tcPr/>
                </a:tc>
                <a:tc>
                  <a:txBody>
                    <a:bodyPr/>
                    <a:lstStyle/>
                    <a:p>
                      <a:pPr algn="ctr"/>
                      <a:r>
                        <a:rPr lang="en-US" dirty="0">
                          <a:latin typeface="Arial" panose="020B0604020202020204" pitchFamily="34" charset="0"/>
                        </a:rPr>
                        <a:t>11/15</a:t>
                      </a:r>
                    </a:p>
                  </a:txBody>
                  <a:tcPr/>
                </a:tc>
                <a:tc>
                  <a:txBody>
                    <a:bodyPr/>
                    <a:lstStyle/>
                    <a:p>
                      <a:pPr algn="ctr"/>
                      <a:r>
                        <a:rPr lang="en-US" dirty="0">
                          <a:latin typeface="Arial" panose="020B0604020202020204" pitchFamily="34" charset="0"/>
                        </a:rPr>
                        <a:t>3/5</a:t>
                      </a:r>
                    </a:p>
                  </a:txBody>
                  <a:tcPr/>
                </a:tc>
                <a:tc>
                  <a:txBody>
                    <a:bodyPr/>
                    <a:lstStyle/>
                    <a:p>
                      <a:pPr algn="ctr"/>
                      <a:r>
                        <a:rPr lang="en-US" dirty="0">
                          <a:latin typeface="Arial" panose="020B0604020202020204" pitchFamily="34" charset="0"/>
                        </a:rPr>
                        <a:t>135/120</a:t>
                      </a:r>
                    </a:p>
                  </a:txBody>
                  <a:tcPr/>
                </a:tc>
                <a:extLst>
                  <a:ext uri="{0D108BD9-81ED-4DB2-BD59-A6C34878D82A}">
                    <a16:rowId xmlns:a16="http://schemas.microsoft.com/office/drawing/2014/main" val="2748394571"/>
                  </a:ext>
                </a:extLst>
              </a:tr>
              <a:tr h="669971">
                <a:tc>
                  <a:txBody>
                    <a:bodyPr/>
                    <a:lstStyle/>
                    <a:p>
                      <a:r>
                        <a:rPr lang="en-US" dirty="0">
                          <a:latin typeface="Arial" panose="020B0604020202020204" pitchFamily="34" charset="0"/>
                        </a:rPr>
                        <a:t>2023</a:t>
                      </a:r>
                    </a:p>
                  </a:txBody>
                  <a:tcPr/>
                </a:tc>
                <a:tc>
                  <a:txBody>
                    <a:bodyPr/>
                    <a:lstStyle/>
                    <a:p>
                      <a:pPr algn="ctr"/>
                      <a:r>
                        <a:rPr lang="en-US" dirty="0">
                          <a:latin typeface="Arial" panose="020B0604020202020204" pitchFamily="34" charset="0"/>
                        </a:rPr>
                        <a:t>59/55</a:t>
                      </a:r>
                    </a:p>
                  </a:txBody>
                  <a:tcPr/>
                </a:tc>
                <a:tc>
                  <a:txBody>
                    <a:bodyPr/>
                    <a:lstStyle/>
                    <a:p>
                      <a:pPr algn="ctr"/>
                      <a:r>
                        <a:rPr lang="en-US" dirty="0">
                          <a:latin typeface="Arial" panose="020B0604020202020204" pitchFamily="34" charset="0"/>
                        </a:rPr>
                        <a:t>50/55</a:t>
                      </a:r>
                    </a:p>
                  </a:txBody>
                  <a:tcPr/>
                </a:tc>
                <a:tc>
                  <a:txBody>
                    <a:bodyPr/>
                    <a:lstStyle/>
                    <a:p>
                      <a:pPr algn="ctr"/>
                      <a:r>
                        <a:rPr lang="en-US" dirty="0">
                          <a:latin typeface="Arial" panose="020B0604020202020204" pitchFamily="34" charset="0"/>
                        </a:rPr>
                        <a:t>25/15</a:t>
                      </a:r>
                    </a:p>
                  </a:txBody>
                  <a:tcPr/>
                </a:tc>
                <a:tc>
                  <a:txBody>
                    <a:bodyPr/>
                    <a:lstStyle/>
                    <a:p>
                      <a:pPr algn="ctr"/>
                      <a:r>
                        <a:rPr lang="en-US" dirty="0">
                          <a:latin typeface="Arial" panose="020B0604020202020204" pitchFamily="34" charset="0"/>
                        </a:rPr>
                        <a:t>6/5</a:t>
                      </a:r>
                    </a:p>
                  </a:txBody>
                  <a:tcPr/>
                </a:tc>
                <a:tc>
                  <a:txBody>
                    <a:bodyPr/>
                    <a:lstStyle/>
                    <a:p>
                      <a:pPr algn="ctr"/>
                      <a:r>
                        <a:rPr lang="en-US" dirty="0">
                          <a:latin typeface="Arial" panose="020B0604020202020204" pitchFamily="34" charset="0"/>
                        </a:rPr>
                        <a:t>140/130</a:t>
                      </a:r>
                    </a:p>
                  </a:txBody>
                  <a:tcPr/>
                </a:tc>
                <a:extLst>
                  <a:ext uri="{0D108BD9-81ED-4DB2-BD59-A6C34878D82A}">
                    <a16:rowId xmlns:a16="http://schemas.microsoft.com/office/drawing/2014/main" val="2212879914"/>
                  </a:ext>
                </a:extLst>
              </a:tr>
              <a:tr h="669971">
                <a:tc>
                  <a:txBody>
                    <a:bodyPr/>
                    <a:lstStyle/>
                    <a:p>
                      <a:r>
                        <a:rPr lang="en-US" dirty="0">
                          <a:latin typeface="Arial" panose="020B0604020202020204" pitchFamily="34" charset="0"/>
                        </a:rPr>
                        <a:t>2024</a:t>
                      </a:r>
                    </a:p>
                  </a:txBody>
                  <a:tcPr/>
                </a:tc>
                <a:tc>
                  <a:txBody>
                    <a:bodyPr/>
                    <a:lstStyle/>
                    <a:p>
                      <a:pPr algn="ctr"/>
                      <a:r>
                        <a:rPr lang="en-US" dirty="0">
                          <a:latin typeface="Arial" panose="020B0604020202020204" pitchFamily="34" charset="0"/>
                        </a:rPr>
                        <a:t>55/60</a:t>
                      </a:r>
                    </a:p>
                  </a:txBody>
                  <a:tcPr/>
                </a:tc>
                <a:tc>
                  <a:txBody>
                    <a:bodyPr/>
                    <a:lstStyle/>
                    <a:p>
                      <a:pPr algn="ctr"/>
                      <a:r>
                        <a:rPr lang="en-US" dirty="0">
                          <a:latin typeface="Arial" panose="020B0604020202020204" pitchFamily="34" charset="0"/>
                        </a:rPr>
                        <a:t>61/50</a:t>
                      </a:r>
                    </a:p>
                  </a:txBody>
                  <a:tcPr/>
                </a:tc>
                <a:tc>
                  <a:txBody>
                    <a:bodyPr/>
                    <a:lstStyle/>
                    <a:p>
                      <a:pPr algn="ctr"/>
                      <a:r>
                        <a:rPr lang="en-US" dirty="0">
                          <a:latin typeface="Arial" panose="020B0604020202020204" pitchFamily="34" charset="0"/>
                        </a:rPr>
                        <a:t>27/23</a:t>
                      </a:r>
                    </a:p>
                  </a:txBody>
                  <a:tcPr/>
                </a:tc>
                <a:tc>
                  <a:txBody>
                    <a:bodyPr/>
                    <a:lstStyle/>
                    <a:p>
                      <a:pPr algn="ctr"/>
                      <a:r>
                        <a:rPr lang="en-US" dirty="0">
                          <a:latin typeface="Arial" panose="020B0604020202020204" pitchFamily="34" charset="0"/>
                        </a:rPr>
                        <a:t>5/7</a:t>
                      </a:r>
                    </a:p>
                  </a:txBody>
                  <a:tcPr/>
                </a:tc>
                <a:tc>
                  <a:txBody>
                    <a:bodyPr/>
                    <a:lstStyle/>
                    <a:p>
                      <a:pPr algn="ctr"/>
                      <a:r>
                        <a:rPr lang="en-US" dirty="0">
                          <a:latin typeface="Arial" panose="020B0604020202020204" pitchFamily="34" charset="0"/>
                        </a:rPr>
                        <a:t>148/140</a:t>
                      </a:r>
                    </a:p>
                    <a:p>
                      <a:pPr algn="ctr"/>
                      <a:endParaRPr lang="en-US" dirty="0">
                        <a:latin typeface="Arial" panose="020B0604020202020204" pitchFamily="34" charset="0"/>
                      </a:endParaRPr>
                    </a:p>
                  </a:txBody>
                  <a:tcPr/>
                </a:tc>
                <a:extLst>
                  <a:ext uri="{0D108BD9-81ED-4DB2-BD59-A6C34878D82A}">
                    <a16:rowId xmlns:a16="http://schemas.microsoft.com/office/drawing/2014/main" val="3588582985"/>
                  </a:ext>
                </a:extLst>
              </a:tr>
              <a:tr h="669971">
                <a:tc>
                  <a:txBody>
                    <a:bodyPr/>
                    <a:lstStyle/>
                    <a:p>
                      <a:r>
                        <a:rPr lang="en-US" dirty="0">
                          <a:latin typeface="Arial" panose="020B0604020202020204" pitchFamily="34" charset="0"/>
                        </a:rPr>
                        <a:t>2025</a:t>
                      </a:r>
                    </a:p>
                  </a:txBody>
                  <a:tcPr/>
                </a:tc>
                <a:tc>
                  <a:txBody>
                    <a:bodyPr/>
                    <a:lstStyle/>
                    <a:p>
                      <a:pPr algn="ctr"/>
                      <a:r>
                        <a:rPr lang="en-US" dirty="0">
                          <a:latin typeface="Arial" panose="020B0604020202020204" pitchFamily="34" charset="0"/>
                        </a:rPr>
                        <a:t>54/55</a:t>
                      </a:r>
                    </a:p>
                  </a:txBody>
                  <a:tcPr/>
                </a:tc>
                <a:tc>
                  <a:txBody>
                    <a:bodyPr/>
                    <a:lstStyle/>
                    <a:p>
                      <a:pPr algn="ctr"/>
                      <a:r>
                        <a:rPr lang="en-US" dirty="0">
                          <a:latin typeface="Arial" panose="020B0604020202020204" pitchFamily="34" charset="0"/>
                        </a:rPr>
                        <a:t>25/55</a:t>
                      </a:r>
                    </a:p>
                  </a:txBody>
                  <a:tcPr/>
                </a:tc>
                <a:tc>
                  <a:txBody>
                    <a:bodyPr/>
                    <a:lstStyle/>
                    <a:p>
                      <a:pPr algn="ctr"/>
                      <a:r>
                        <a:rPr lang="en-US" dirty="0">
                          <a:latin typeface="Arial" panose="020B0604020202020204" pitchFamily="34" charset="0"/>
                        </a:rPr>
                        <a:t>19/20</a:t>
                      </a:r>
                    </a:p>
                  </a:txBody>
                  <a:tcPr/>
                </a:tc>
                <a:tc>
                  <a:txBody>
                    <a:bodyPr/>
                    <a:lstStyle/>
                    <a:p>
                      <a:pPr algn="ctr"/>
                      <a:r>
                        <a:rPr lang="en-US" dirty="0">
                          <a:latin typeface="Arial" panose="020B0604020202020204" pitchFamily="34" charset="0"/>
                        </a:rPr>
                        <a:t>6/5</a:t>
                      </a:r>
                    </a:p>
                  </a:txBody>
                  <a:tcPr/>
                </a:tc>
                <a:tc>
                  <a:txBody>
                    <a:bodyPr/>
                    <a:lstStyle/>
                    <a:p>
                      <a:pPr algn="ctr"/>
                      <a:r>
                        <a:rPr lang="en-US" dirty="0">
                          <a:latin typeface="Arial" panose="020B0604020202020204" pitchFamily="34" charset="0"/>
                        </a:rPr>
                        <a:t>104/135</a:t>
                      </a:r>
                    </a:p>
                  </a:txBody>
                  <a:tcPr/>
                </a:tc>
                <a:extLst>
                  <a:ext uri="{0D108BD9-81ED-4DB2-BD59-A6C34878D82A}">
                    <a16:rowId xmlns:a16="http://schemas.microsoft.com/office/drawing/2014/main" val="2425334794"/>
                  </a:ext>
                </a:extLst>
              </a:tr>
              <a:tr h="669971">
                <a:tc>
                  <a:txBody>
                    <a:bodyPr/>
                    <a:lstStyle/>
                    <a:p>
                      <a:r>
                        <a:rPr lang="en-US" dirty="0">
                          <a:latin typeface="Arial" panose="020B0604020202020204" pitchFamily="34" charset="0"/>
                        </a:rPr>
                        <a:t>2026</a:t>
                      </a:r>
                    </a:p>
                  </a:txBody>
                  <a:tcPr/>
                </a:tc>
                <a:tc>
                  <a:txBody>
                    <a:bodyPr/>
                    <a:lstStyle/>
                    <a:p>
                      <a:pPr algn="ctr"/>
                      <a:r>
                        <a:rPr lang="en-US" dirty="0">
                          <a:latin typeface="Arial" panose="020B0604020202020204" pitchFamily="34" charset="0"/>
                        </a:rPr>
                        <a:t>7/40</a:t>
                      </a:r>
                    </a:p>
                  </a:txBody>
                  <a:tcPr/>
                </a:tc>
                <a:tc>
                  <a:txBody>
                    <a:bodyPr/>
                    <a:lstStyle/>
                    <a:p>
                      <a:pPr algn="ctr"/>
                      <a:r>
                        <a:rPr lang="en-US" dirty="0">
                          <a:latin typeface="Arial" panose="020B0604020202020204" pitchFamily="34" charset="0"/>
                        </a:rPr>
                        <a:t>4/40</a:t>
                      </a:r>
                    </a:p>
                  </a:txBody>
                  <a:tcPr/>
                </a:tc>
                <a:tc>
                  <a:txBody>
                    <a:bodyPr/>
                    <a:lstStyle/>
                    <a:p>
                      <a:pPr algn="ctr"/>
                      <a:r>
                        <a:rPr lang="en-US" dirty="0">
                          <a:latin typeface="Arial" panose="020B0604020202020204" pitchFamily="34" charset="0"/>
                        </a:rPr>
                        <a:t>1/15</a:t>
                      </a:r>
                    </a:p>
                  </a:txBody>
                  <a:tcPr/>
                </a:tc>
                <a:tc>
                  <a:txBody>
                    <a:bodyPr/>
                    <a:lstStyle/>
                    <a:p>
                      <a:pPr algn="ctr"/>
                      <a:r>
                        <a:rPr lang="en-US" dirty="0">
                          <a:latin typeface="Arial" panose="020B0604020202020204" pitchFamily="34" charset="0"/>
                        </a:rPr>
                        <a:t>0/5</a:t>
                      </a:r>
                    </a:p>
                  </a:txBody>
                  <a:tcPr/>
                </a:tc>
                <a:tc>
                  <a:txBody>
                    <a:bodyPr/>
                    <a:lstStyle/>
                    <a:p>
                      <a:pPr algn="ctr"/>
                      <a:r>
                        <a:rPr lang="en-US" dirty="0">
                          <a:latin typeface="Arial" panose="020B0604020202020204" pitchFamily="34" charset="0"/>
                        </a:rPr>
                        <a:t>12/100</a:t>
                      </a:r>
                    </a:p>
                  </a:txBody>
                  <a:tcPr/>
                </a:tc>
                <a:extLst>
                  <a:ext uri="{0D108BD9-81ED-4DB2-BD59-A6C34878D82A}">
                    <a16:rowId xmlns:a16="http://schemas.microsoft.com/office/drawing/2014/main" val="2602930429"/>
                  </a:ext>
                </a:extLst>
              </a:tr>
            </a:tbl>
          </a:graphicData>
        </a:graphic>
      </p:graphicFrame>
      <p:sp>
        <p:nvSpPr>
          <p:cNvPr id="6" name="TextBox 5">
            <a:extLst>
              <a:ext uri="{FF2B5EF4-FFF2-40B4-BE49-F238E27FC236}">
                <a16:creationId xmlns:a16="http://schemas.microsoft.com/office/drawing/2014/main" id="{20912C8D-4067-5AEA-0008-3348701C432E}"/>
              </a:ext>
            </a:extLst>
          </p:cNvPr>
          <p:cNvSpPr txBox="1"/>
          <p:nvPr/>
        </p:nvSpPr>
        <p:spPr>
          <a:xfrm>
            <a:off x="10733314" y="6611779"/>
            <a:ext cx="1335622" cy="246221"/>
          </a:xfrm>
          <a:prstGeom prst="rect">
            <a:avLst/>
          </a:prstGeom>
          <a:noFill/>
        </p:spPr>
        <p:txBody>
          <a:bodyPr wrap="none" rtlCol="0">
            <a:spAutoFit/>
          </a:bodyPr>
          <a:lstStyle/>
          <a:p>
            <a:r>
              <a:rPr lang="en-US" sz="1000" dirty="0">
                <a:latin typeface="Arial" panose="020B0604020202020204" pitchFamily="34" charset="0"/>
              </a:rPr>
              <a:t>Updated 02/09/2026</a:t>
            </a:r>
          </a:p>
        </p:txBody>
      </p:sp>
    </p:spTree>
    <p:extLst>
      <p:ext uri="{BB962C8B-B14F-4D97-AF65-F5344CB8AC3E}">
        <p14:creationId xmlns:p14="http://schemas.microsoft.com/office/powerpoint/2010/main" val="314277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67BBAB-374B-8A45-77A4-C5DBA57B3E8C}"/>
              </a:ext>
            </a:extLst>
          </p:cNvPr>
          <p:cNvSpPr>
            <a:spLocks noGrp="1"/>
          </p:cNvSpPr>
          <p:nvPr>
            <p:ph idx="1"/>
          </p:nvPr>
        </p:nvSpPr>
        <p:spPr/>
        <p:txBody>
          <a:bodyPr>
            <a:normAutofit/>
          </a:bodyPr>
          <a:lstStyle/>
          <a:p>
            <a:pPr algn="just"/>
            <a:r>
              <a:rPr lang="en-US" dirty="0"/>
              <a:t>Submitted revised operational protocol</a:t>
            </a:r>
          </a:p>
          <a:p>
            <a:pPr algn="just"/>
            <a:r>
              <a:rPr lang="en-US" dirty="0"/>
              <a:t>General feedback</a:t>
            </a:r>
          </a:p>
          <a:p>
            <a:pPr algn="just"/>
            <a:r>
              <a:rPr lang="en-US" dirty="0"/>
              <a:t>2 technical assistance meetings, scheduling an additional one</a:t>
            </a:r>
          </a:p>
          <a:p>
            <a:pPr marL="0" indent="0" algn="just">
              <a:buNone/>
            </a:pPr>
            <a:endParaRPr lang="en-US" dirty="0"/>
          </a:p>
          <a:p>
            <a:r>
              <a:rPr lang="en-US" dirty="0"/>
              <a:t>Wrapping up MFP Capacity Funding Projects, granted no-cost extension 9/30/2027</a:t>
            </a:r>
          </a:p>
          <a:p>
            <a:pPr marL="0" indent="0" algn="just">
              <a:buNone/>
            </a:pPr>
            <a:endParaRPr lang="en-US" dirty="0"/>
          </a:p>
        </p:txBody>
      </p:sp>
      <p:sp>
        <p:nvSpPr>
          <p:cNvPr id="3" name="Title 2">
            <a:extLst>
              <a:ext uri="{FF2B5EF4-FFF2-40B4-BE49-F238E27FC236}">
                <a16:creationId xmlns:a16="http://schemas.microsoft.com/office/drawing/2014/main" id="{65CF20E0-2428-C2A5-36BE-43D1CA331F92}"/>
              </a:ext>
            </a:extLst>
          </p:cNvPr>
          <p:cNvSpPr>
            <a:spLocks noGrp="1"/>
          </p:cNvSpPr>
          <p:nvPr>
            <p:ph type="title"/>
          </p:nvPr>
        </p:nvSpPr>
        <p:spPr/>
        <p:txBody>
          <a:bodyPr>
            <a:normAutofit fontScale="90000"/>
          </a:bodyPr>
          <a:lstStyle/>
          <a:p>
            <a:r>
              <a:rPr lang="en-US" dirty="0"/>
              <a:t>MFP Programmatic Requirements</a:t>
            </a:r>
          </a:p>
        </p:txBody>
      </p:sp>
    </p:spTree>
    <p:extLst>
      <p:ext uri="{BB962C8B-B14F-4D97-AF65-F5344CB8AC3E}">
        <p14:creationId xmlns:p14="http://schemas.microsoft.com/office/powerpoint/2010/main" val="143309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B3460-578D-4FDA-9A27-4EACC3496F4E}"/>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ctr"/>
            <a:r>
              <a:rPr lang="en-US" sz="3600" b="1" dirty="0">
                <a:solidFill>
                  <a:schemeClr val="tx1"/>
                </a:solidFill>
              </a:rPr>
              <a:t>Quality Measure Set</a:t>
            </a:r>
          </a:p>
        </p:txBody>
      </p:sp>
      <p:pic>
        <p:nvPicPr>
          <p:cNvPr id="6" name="Picture Placeholder 5" descr="Adults talking over laptop">
            <a:extLst>
              <a:ext uri="{FF2B5EF4-FFF2-40B4-BE49-F238E27FC236}">
                <a16:creationId xmlns:a16="http://schemas.microsoft.com/office/drawing/2014/main" id="{D135BDD1-19FE-4806-99F7-1488A93189D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3460B290-334B-42A7-8DB3-43C0AA0549E8}"/>
              </a:ext>
            </a:extLst>
          </p:cNvPr>
          <p:cNvSpPr>
            <a:spLocks noGrp="1"/>
          </p:cNvSpPr>
          <p:nvPr>
            <p:ph idx="1"/>
          </p:nvPr>
        </p:nvSpPr>
        <p:spPr>
          <a:xfrm>
            <a:off x="4223982" y="3752850"/>
            <a:ext cx="7485413" cy="2452687"/>
          </a:xfrm>
        </p:spPr>
        <p:txBody>
          <a:bodyPr vert="horz" lIns="91440" tIns="45720" rIns="91440" bIns="45720" rtlCol="0" anchor="ctr">
            <a:normAutofit lnSpcReduction="10000"/>
          </a:bodyPr>
          <a:lstStyle/>
          <a:p>
            <a:r>
              <a:rPr lang="en-US" sz="1800" dirty="0">
                <a:solidFill>
                  <a:schemeClr val="tx1"/>
                </a:solidFill>
                <a:cs typeface="+mn-cs"/>
              </a:rPr>
              <a:t>MFP states need to report no earlier than Sept 2026</a:t>
            </a:r>
          </a:p>
          <a:p>
            <a:r>
              <a:rPr lang="en-US" sz="1800" dirty="0">
                <a:solidFill>
                  <a:schemeClr val="tx1"/>
                </a:solidFill>
                <a:cs typeface="+mn-cs"/>
              </a:rPr>
              <a:t>NCI-AD survey </a:t>
            </a:r>
          </a:p>
          <a:p>
            <a:pPr lvl="1">
              <a:lnSpc>
                <a:spcPct val="90000"/>
              </a:lnSpc>
            </a:pPr>
            <a:r>
              <a:rPr lang="en-US" sz="1800" dirty="0">
                <a:solidFill>
                  <a:schemeClr val="tx1"/>
                </a:solidFill>
                <a:cs typeface="+mn-cs"/>
              </a:rPr>
              <a:t>Adult and Aging Services</a:t>
            </a:r>
          </a:p>
          <a:p>
            <a:pPr lvl="1">
              <a:lnSpc>
                <a:spcPct val="90000"/>
              </a:lnSpc>
            </a:pPr>
            <a:r>
              <a:rPr lang="en-US" sz="1800" dirty="0">
                <a:solidFill>
                  <a:schemeClr val="tx1"/>
                </a:solidFill>
                <a:cs typeface="+mn-cs"/>
              </a:rPr>
              <a:t>1915i State Plan Amendment</a:t>
            </a:r>
          </a:p>
          <a:p>
            <a:r>
              <a:rPr lang="en-US" sz="1800" dirty="0">
                <a:solidFill>
                  <a:schemeClr val="tx1"/>
                </a:solidFill>
                <a:cs typeface="+mn-cs"/>
              </a:rPr>
              <a:t>NCI-IDD survey</a:t>
            </a:r>
          </a:p>
          <a:p>
            <a:r>
              <a:rPr lang="en-US" sz="1800" dirty="0">
                <a:solidFill>
                  <a:schemeClr val="tx1"/>
                </a:solidFill>
                <a:cs typeface="+mn-cs"/>
              </a:rPr>
              <a:t>Draft report is back (look for it’s release)</a:t>
            </a:r>
          </a:p>
          <a:p>
            <a:r>
              <a:rPr lang="en-US" sz="1800" dirty="0">
                <a:solidFill>
                  <a:schemeClr val="tx1"/>
                </a:solidFill>
                <a:cs typeface="+mn-cs"/>
              </a:rPr>
              <a:t>States are to select two measures for quality improvement</a:t>
            </a:r>
          </a:p>
        </p:txBody>
      </p:sp>
    </p:spTree>
    <p:extLst>
      <p:ext uri="{BB962C8B-B14F-4D97-AF65-F5344CB8AC3E}">
        <p14:creationId xmlns:p14="http://schemas.microsoft.com/office/powerpoint/2010/main" val="68691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2AC32C-948D-FAFD-4EE0-5574104219A4}"/>
              </a:ext>
            </a:extLst>
          </p:cNvPr>
          <p:cNvSpPr>
            <a:spLocks noGrp="1"/>
          </p:cNvSpPr>
          <p:nvPr>
            <p:ph idx="1"/>
          </p:nvPr>
        </p:nvSpPr>
        <p:spPr>
          <a:xfrm>
            <a:off x="451720" y="1485901"/>
            <a:ext cx="5176194" cy="4394200"/>
          </a:xfrm>
        </p:spPr>
        <p:txBody>
          <a:bodyPr/>
          <a:lstStyle/>
          <a:p>
            <a:r>
              <a:rPr lang="en-US" dirty="0">
                <a:hlinkClick r:id="rId2"/>
              </a:rPr>
              <a:t>Link</a:t>
            </a:r>
            <a:endParaRPr lang="en-US" dirty="0"/>
          </a:p>
          <a:p>
            <a:r>
              <a:rPr lang="en-US" dirty="0"/>
              <a:t>Name and Agency</a:t>
            </a:r>
          </a:p>
          <a:p>
            <a:r>
              <a:rPr lang="en-US" dirty="0"/>
              <a:t>What are you looking to gather from this meeting?</a:t>
            </a:r>
          </a:p>
        </p:txBody>
      </p:sp>
      <p:sp>
        <p:nvSpPr>
          <p:cNvPr id="3" name="Title 2">
            <a:extLst>
              <a:ext uri="{FF2B5EF4-FFF2-40B4-BE49-F238E27FC236}">
                <a16:creationId xmlns:a16="http://schemas.microsoft.com/office/drawing/2014/main" id="{DC5C8844-DA4F-41B3-BDFC-075C61AB37AE}"/>
              </a:ext>
            </a:extLst>
          </p:cNvPr>
          <p:cNvSpPr>
            <a:spLocks noGrp="1"/>
          </p:cNvSpPr>
          <p:nvPr>
            <p:ph type="title"/>
          </p:nvPr>
        </p:nvSpPr>
        <p:spPr/>
        <p:txBody>
          <a:bodyPr>
            <a:normAutofit fontScale="90000"/>
          </a:bodyPr>
          <a:lstStyle/>
          <a:p>
            <a:r>
              <a:rPr lang="en-US" dirty="0"/>
              <a:t>Opening Poll</a:t>
            </a:r>
          </a:p>
        </p:txBody>
      </p:sp>
      <p:pic>
        <p:nvPicPr>
          <p:cNvPr id="5" name="Picture 4" descr="Qr code&#10;&#10;AI-generated content may be incorrect.">
            <a:extLst>
              <a:ext uri="{FF2B5EF4-FFF2-40B4-BE49-F238E27FC236}">
                <a16:creationId xmlns:a16="http://schemas.microsoft.com/office/drawing/2014/main" id="{EAECC55A-61E2-6DBE-739D-661B1C182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172" y="1614716"/>
            <a:ext cx="2768742" cy="2787793"/>
          </a:xfrm>
          <a:prstGeom prst="rect">
            <a:avLst/>
          </a:prstGeom>
        </p:spPr>
      </p:pic>
    </p:spTree>
    <p:extLst>
      <p:ext uri="{BB962C8B-B14F-4D97-AF65-F5344CB8AC3E}">
        <p14:creationId xmlns:p14="http://schemas.microsoft.com/office/powerpoint/2010/main" val="56720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BC8B1E-3CF7-9F41-52AC-9E8AB9023CD4}"/>
              </a:ext>
            </a:extLst>
          </p:cNvPr>
          <p:cNvSpPr>
            <a:spLocks noGrp="1"/>
          </p:cNvSpPr>
          <p:nvPr>
            <p:ph idx="1"/>
          </p:nvPr>
        </p:nvSpPr>
        <p:spPr/>
        <p:txBody>
          <a:bodyPr/>
          <a:lstStyle/>
          <a:p>
            <a:r>
              <a:rPr lang="en-US" dirty="0"/>
              <a:t>Mike McCloud</a:t>
            </a:r>
          </a:p>
        </p:txBody>
      </p:sp>
      <p:sp>
        <p:nvSpPr>
          <p:cNvPr id="3" name="Title 2">
            <a:extLst>
              <a:ext uri="{FF2B5EF4-FFF2-40B4-BE49-F238E27FC236}">
                <a16:creationId xmlns:a16="http://schemas.microsoft.com/office/drawing/2014/main" id="{D3C1C2B0-EF01-D6D2-C132-FF2B25A99BB8}"/>
              </a:ext>
            </a:extLst>
          </p:cNvPr>
          <p:cNvSpPr>
            <a:spLocks noGrp="1"/>
          </p:cNvSpPr>
          <p:nvPr>
            <p:ph type="title"/>
          </p:nvPr>
        </p:nvSpPr>
        <p:spPr/>
        <p:txBody>
          <a:bodyPr>
            <a:normAutofit fontScale="90000"/>
          </a:bodyPr>
          <a:lstStyle/>
          <a:p>
            <a:r>
              <a:rPr lang="en-US" dirty="0"/>
              <a:t>Quality Measure Set updates</a:t>
            </a:r>
          </a:p>
        </p:txBody>
      </p:sp>
    </p:spTree>
    <p:extLst>
      <p:ext uri="{BB962C8B-B14F-4D97-AF65-F5344CB8AC3E}">
        <p14:creationId xmlns:p14="http://schemas.microsoft.com/office/powerpoint/2010/main" val="3976552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41918" y="3329790"/>
            <a:ext cx="4941771" cy="3200400"/>
          </a:xfrm>
        </p:spPr>
        <p:txBody>
          <a:bodyPr anchor="ctr"/>
          <a:lstStyle/>
          <a:p>
            <a:r>
              <a:rPr lang="en-US" dirty="0"/>
              <a:t>Home and Community-Based Services Quality Measure Set</a:t>
            </a:r>
          </a:p>
        </p:txBody>
      </p:sp>
    </p:spTree>
    <p:extLst>
      <p:ext uri="{BB962C8B-B14F-4D97-AF65-F5344CB8AC3E}">
        <p14:creationId xmlns:p14="http://schemas.microsoft.com/office/powerpoint/2010/main" val="258605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445004"/>
            <a:ext cx="3151790" cy="1325563"/>
          </a:xfrm>
        </p:spPr>
        <p:txBody>
          <a:bodyPr/>
          <a:lstStyle/>
          <a:p>
            <a:r>
              <a:rPr lang="en-US" dirty="0"/>
              <a:t>Talking Points</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540689" y="2059158"/>
            <a:ext cx="4214191" cy="3802288"/>
          </a:xfrm>
        </p:spPr>
        <p:txBody>
          <a:bodyPr>
            <a:normAutofit/>
          </a:bodyPr>
          <a:lstStyle/>
          <a:p>
            <a:r>
              <a:rPr lang="en-US" dirty="0"/>
              <a:t>What is the Access Rule</a:t>
            </a:r>
          </a:p>
          <a:p>
            <a:r>
              <a:rPr lang="en-US" dirty="0"/>
              <a:t>What is the HCBS Quality Measure Set</a:t>
            </a:r>
          </a:p>
          <a:p>
            <a:r>
              <a:rPr lang="en-US" dirty="0"/>
              <a:t>What is the HCBS Priority</a:t>
            </a:r>
          </a:p>
          <a:p>
            <a:r>
              <a:rPr lang="en-US" dirty="0"/>
              <a:t>How does MFP and the QMS relate</a:t>
            </a:r>
          </a:p>
          <a:p>
            <a:r>
              <a:rPr lang="en-US" dirty="0"/>
              <a:t>QMS 1 to 8</a:t>
            </a:r>
          </a:p>
          <a:p>
            <a:r>
              <a:rPr lang="en-US" dirty="0"/>
              <a:t>What are the QMS goals</a:t>
            </a:r>
          </a:p>
        </p:txBody>
      </p:sp>
    </p:spTree>
    <p:extLst>
      <p:ext uri="{BB962C8B-B14F-4D97-AF65-F5344CB8AC3E}">
        <p14:creationId xmlns:p14="http://schemas.microsoft.com/office/powerpoint/2010/main" val="171321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C679-EF42-030B-AC0F-AE32569BA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93647-985B-1300-8755-432FABA0D1F4}"/>
              </a:ext>
            </a:extLst>
          </p:cNvPr>
          <p:cNvSpPr>
            <a:spLocks noGrp="1"/>
          </p:cNvSpPr>
          <p:nvPr>
            <p:ph type="title"/>
          </p:nvPr>
        </p:nvSpPr>
        <p:spPr>
          <a:xfrm>
            <a:off x="1322318" y="268361"/>
            <a:ext cx="7288282" cy="956432"/>
          </a:xfrm>
        </p:spPr>
        <p:txBody>
          <a:bodyPr/>
          <a:lstStyle/>
          <a:p>
            <a:r>
              <a:rPr lang="en-US" dirty="0">
                <a:latin typeface="Arial" panose="020B0604020202020204" pitchFamily="34" charset="0"/>
                <a:cs typeface="Arial" panose="020B0604020202020204" pitchFamily="34" charset="0"/>
              </a:rPr>
              <a:t>What is the access rule?</a:t>
            </a:r>
          </a:p>
        </p:txBody>
      </p:sp>
      <p:sp>
        <p:nvSpPr>
          <p:cNvPr id="3" name="Text Placeholder 2">
            <a:extLst>
              <a:ext uri="{FF2B5EF4-FFF2-40B4-BE49-F238E27FC236}">
                <a16:creationId xmlns:a16="http://schemas.microsoft.com/office/drawing/2014/main" id="{614E5828-1BD9-68D8-FEB5-9818C0258EE0}"/>
              </a:ext>
            </a:extLst>
          </p:cNvPr>
          <p:cNvSpPr>
            <a:spLocks noGrp="1"/>
          </p:cNvSpPr>
          <p:nvPr>
            <p:ph sz="half" idx="2"/>
          </p:nvPr>
        </p:nvSpPr>
        <p:spPr>
          <a:xfrm>
            <a:off x="542142" y="1610686"/>
            <a:ext cx="10467158" cy="5387624"/>
          </a:xfrm>
        </p:spPr>
        <p:txBody>
          <a:bodyPr>
            <a:normAutofit/>
          </a:bodyPr>
          <a:lstStyle/>
          <a:p>
            <a:pPr lvl="1"/>
            <a:r>
              <a:rPr lang="en-US" b="0" i="0" dirty="0">
                <a:solidFill>
                  <a:srgbClr val="666666"/>
                </a:solidFill>
                <a:effectLst/>
              </a:rPr>
              <a:t>CMS created the Access Rule to increase transparency and accountability, standardize data and monitoring, and create opportunities for states to promote active beneficiary engagement in their Medicaid programs. To improve overall access to care, the CMS Access Rule requires the following items:</a:t>
            </a:r>
          </a:p>
          <a:p>
            <a:pPr lvl="2" fontAlgn="base">
              <a:lnSpc>
                <a:spcPts val="1950"/>
              </a:lnSpc>
              <a:spcAft>
                <a:spcPts val="1050"/>
              </a:spcAft>
            </a:pPr>
            <a:r>
              <a:rPr lang="en-US" b="0" i="0" dirty="0">
                <a:solidFill>
                  <a:srgbClr val="666666"/>
                </a:solidFill>
                <a:effectLst/>
              </a:rPr>
              <a:t>Adopt the HCBS Quality Measure Set</a:t>
            </a:r>
          </a:p>
          <a:p>
            <a:pPr lvl="2" fontAlgn="base">
              <a:lnSpc>
                <a:spcPts val="1950"/>
              </a:lnSpc>
              <a:spcAft>
                <a:spcPts val="1050"/>
              </a:spcAft>
            </a:pPr>
            <a:r>
              <a:rPr lang="en-US" b="0" i="0" dirty="0">
                <a:solidFill>
                  <a:srgbClr val="666666"/>
                </a:solidFill>
                <a:effectLst/>
              </a:rPr>
              <a:t>Review Person-Centered service plans annually </a:t>
            </a:r>
          </a:p>
          <a:p>
            <a:pPr lvl="2" fontAlgn="base">
              <a:lnSpc>
                <a:spcPts val="1950"/>
              </a:lnSpc>
              <a:spcAft>
                <a:spcPts val="1050"/>
              </a:spcAft>
            </a:pPr>
            <a:r>
              <a:rPr lang="en-US" b="0" i="0" dirty="0">
                <a:solidFill>
                  <a:srgbClr val="666666"/>
                </a:solidFill>
                <a:effectLst/>
              </a:rPr>
              <a:t>Implement a grievance and electronic incident management system </a:t>
            </a:r>
          </a:p>
          <a:p>
            <a:pPr lvl="2" fontAlgn="base">
              <a:lnSpc>
                <a:spcPts val="1950"/>
              </a:lnSpc>
              <a:spcAft>
                <a:spcPts val="1050"/>
              </a:spcAft>
            </a:pPr>
            <a:r>
              <a:rPr lang="en-US" dirty="0">
                <a:solidFill>
                  <a:srgbClr val="666666"/>
                </a:solidFill>
              </a:rPr>
              <a:t>Website Transparency</a:t>
            </a:r>
            <a:endParaRPr lang="en-US" b="0" i="0" dirty="0">
              <a:solidFill>
                <a:srgbClr val="666666"/>
              </a:solidFill>
              <a:effectLst/>
            </a:endParaRPr>
          </a:p>
          <a:p>
            <a:pPr lvl="2" fontAlgn="base">
              <a:lnSpc>
                <a:spcPts val="1950"/>
              </a:lnSpc>
              <a:spcAft>
                <a:spcPts val="1050"/>
              </a:spcAft>
            </a:pPr>
            <a:r>
              <a:rPr lang="en-US" b="0" i="0" dirty="0">
                <a:solidFill>
                  <a:srgbClr val="666666"/>
                </a:solidFill>
                <a:effectLst/>
              </a:rPr>
              <a:t>Establish Beneficiary Advisory Council</a:t>
            </a:r>
          </a:p>
          <a:p>
            <a:pPr lvl="2" fontAlgn="base">
              <a:lnSpc>
                <a:spcPts val="1950"/>
              </a:lnSpc>
              <a:spcAft>
                <a:spcPts val="1050"/>
              </a:spcAft>
            </a:pPr>
            <a:r>
              <a:rPr lang="en-US" b="0" i="0" dirty="0">
                <a:solidFill>
                  <a:srgbClr val="666666"/>
                </a:solidFill>
                <a:effectLst/>
              </a:rPr>
              <a:t>Report on waiting list and service delivery timelines</a:t>
            </a:r>
          </a:p>
          <a:p>
            <a:pPr lvl="2" fontAlgn="base">
              <a:lnSpc>
                <a:spcPts val="1950"/>
              </a:lnSpc>
              <a:spcAft>
                <a:spcPts val="1050"/>
              </a:spcAft>
            </a:pPr>
            <a:r>
              <a:rPr lang="en-US" b="0" i="0" dirty="0">
                <a:solidFill>
                  <a:srgbClr val="666666"/>
                </a:solidFill>
                <a:effectLst/>
              </a:rPr>
              <a:t>Publish FFS Medicaid payment rates for public access </a:t>
            </a:r>
          </a:p>
          <a:p>
            <a:pPr lvl="2"/>
            <a:endParaRPr lang="en-US" b="1" dirty="0"/>
          </a:p>
          <a:p>
            <a:pPr marL="0" lvl="1" indent="0">
              <a:buNone/>
            </a:pPr>
            <a:endParaRPr lang="en-US" b="0" i="0" dirty="0">
              <a:solidFill>
                <a:srgbClr val="111111"/>
              </a:solidFill>
              <a:effectLst/>
            </a:endParaRPr>
          </a:p>
          <a:p>
            <a:pPr lvl="1"/>
            <a:endParaRPr lang="en-US" dirty="0"/>
          </a:p>
        </p:txBody>
      </p:sp>
    </p:spTree>
    <p:extLst>
      <p:ext uri="{BB962C8B-B14F-4D97-AF65-F5344CB8AC3E}">
        <p14:creationId xmlns:p14="http://schemas.microsoft.com/office/powerpoint/2010/main" val="331615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E00CB-ABFE-07C5-DEF1-271C37A0A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2CC12-ACAE-2649-0B87-A27F61B30DF0}"/>
              </a:ext>
            </a:extLst>
          </p:cNvPr>
          <p:cNvSpPr>
            <a:spLocks noGrp="1"/>
          </p:cNvSpPr>
          <p:nvPr>
            <p:ph type="title"/>
          </p:nvPr>
        </p:nvSpPr>
        <p:spPr>
          <a:xfrm>
            <a:off x="1322317" y="268361"/>
            <a:ext cx="7746181" cy="956432"/>
          </a:xfrm>
        </p:spPr>
        <p:txBody>
          <a:bodyPr/>
          <a:lstStyle/>
          <a:p>
            <a:r>
              <a:rPr lang="en-US" dirty="0">
                <a:latin typeface="Arial" panose="020B0604020202020204" pitchFamily="34" charset="0"/>
                <a:cs typeface="Arial" panose="020B0604020202020204" pitchFamily="34" charset="0"/>
              </a:rPr>
              <a:t>What is the HCBS Quality measure set?</a:t>
            </a:r>
          </a:p>
        </p:txBody>
      </p:sp>
      <p:sp>
        <p:nvSpPr>
          <p:cNvPr id="3" name="Text Placeholder 2">
            <a:extLst>
              <a:ext uri="{FF2B5EF4-FFF2-40B4-BE49-F238E27FC236}">
                <a16:creationId xmlns:a16="http://schemas.microsoft.com/office/drawing/2014/main" id="{53F35044-BCCF-6178-0310-427F6AE2E050}"/>
              </a:ext>
            </a:extLst>
          </p:cNvPr>
          <p:cNvSpPr>
            <a:spLocks noGrp="1"/>
          </p:cNvSpPr>
          <p:nvPr>
            <p:ph sz="half" idx="2"/>
          </p:nvPr>
        </p:nvSpPr>
        <p:spPr>
          <a:xfrm>
            <a:off x="516975" y="1655854"/>
            <a:ext cx="10467158" cy="4933785"/>
          </a:xfrm>
        </p:spPr>
        <p:txBody>
          <a:bodyPr>
            <a:normAutofit/>
          </a:bodyPr>
          <a:lstStyle/>
          <a:p>
            <a:pPr lvl="1"/>
            <a:r>
              <a:rPr lang="en-US" b="0" i="0" dirty="0">
                <a:solidFill>
                  <a:srgbClr val="666666"/>
                </a:solidFill>
                <a:effectLst/>
              </a:rPr>
              <a:t>The HCBS Quality Measure Set is a set of nationally standardized quality measures for Medicaid-funded HCBS. The intention is to promote more common and consistent use within and across states of nationally standardized quality measures in HCBS programs. It also creates opportunities for CMS and states to:</a:t>
            </a:r>
          </a:p>
          <a:p>
            <a:pPr lvl="2" fontAlgn="base">
              <a:lnSpc>
                <a:spcPts val="1950"/>
              </a:lnSpc>
              <a:spcAft>
                <a:spcPts val="1050"/>
              </a:spcAft>
            </a:pPr>
            <a:r>
              <a:rPr lang="en-US" b="0" i="0" dirty="0">
                <a:solidFill>
                  <a:srgbClr val="666666"/>
                </a:solidFill>
                <a:effectLst/>
              </a:rPr>
              <a:t>Have comparative quality data on HCBS programs</a:t>
            </a:r>
          </a:p>
          <a:p>
            <a:pPr lvl="2" fontAlgn="base">
              <a:lnSpc>
                <a:spcPts val="1950"/>
              </a:lnSpc>
              <a:spcAft>
                <a:spcPts val="1050"/>
              </a:spcAft>
            </a:pPr>
            <a:r>
              <a:rPr lang="en-US" b="0" i="0" dirty="0">
                <a:solidFill>
                  <a:srgbClr val="666666"/>
                </a:solidFill>
                <a:effectLst/>
              </a:rPr>
              <a:t>Drive improvement in quality of care and outcomes for people receiving HCBS</a:t>
            </a:r>
          </a:p>
          <a:p>
            <a:pPr lvl="2" fontAlgn="base">
              <a:lnSpc>
                <a:spcPts val="1950"/>
              </a:lnSpc>
              <a:spcAft>
                <a:spcPts val="1050"/>
              </a:spcAft>
            </a:pPr>
            <a:r>
              <a:rPr lang="en-US" b="0" i="0" dirty="0">
                <a:solidFill>
                  <a:srgbClr val="666666"/>
                </a:solidFill>
                <a:effectLst/>
              </a:rPr>
              <a:t>Support states’ efforts to promote equity in their HCBS programs</a:t>
            </a:r>
          </a:p>
          <a:p>
            <a:pPr lvl="2"/>
            <a:endParaRPr lang="en-US" b="1" dirty="0"/>
          </a:p>
          <a:p>
            <a:pPr marL="0" lvl="1" indent="0">
              <a:buNone/>
            </a:pPr>
            <a:endParaRPr lang="en-US" b="0" i="0" dirty="0">
              <a:solidFill>
                <a:srgbClr val="111111"/>
              </a:solidFill>
              <a:effectLst/>
            </a:endParaRPr>
          </a:p>
          <a:p>
            <a:pPr lvl="1"/>
            <a:endParaRPr lang="en-US" dirty="0"/>
          </a:p>
        </p:txBody>
      </p:sp>
    </p:spTree>
    <p:extLst>
      <p:ext uri="{BB962C8B-B14F-4D97-AF65-F5344CB8AC3E}">
        <p14:creationId xmlns:p14="http://schemas.microsoft.com/office/powerpoint/2010/main" val="397412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B598D-3E6E-20B0-C342-6BFF76651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A1156-71B0-89DB-C3D4-11FF548F02AB}"/>
              </a:ext>
            </a:extLst>
          </p:cNvPr>
          <p:cNvSpPr>
            <a:spLocks noGrp="1"/>
          </p:cNvSpPr>
          <p:nvPr>
            <p:ph type="title"/>
          </p:nvPr>
        </p:nvSpPr>
        <p:spPr>
          <a:xfrm>
            <a:off x="1322318" y="268361"/>
            <a:ext cx="7288282" cy="872542"/>
          </a:xfrm>
        </p:spPr>
        <p:txBody>
          <a:bodyPr/>
          <a:lstStyle/>
          <a:p>
            <a:r>
              <a:rPr lang="en-US" dirty="0">
                <a:latin typeface="Arial" panose="020B0604020202020204" pitchFamily="34" charset="0"/>
                <a:cs typeface="Arial" panose="020B0604020202020204" pitchFamily="34" charset="0"/>
              </a:rPr>
              <a:t>What is the HCBS Priority?</a:t>
            </a:r>
          </a:p>
        </p:txBody>
      </p:sp>
      <p:sp>
        <p:nvSpPr>
          <p:cNvPr id="3" name="Text Placeholder 2">
            <a:extLst>
              <a:ext uri="{FF2B5EF4-FFF2-40B4-BE49-F238E27FC236}">
                <a16:creationId xmlns:a16="http://schemas.microsoft.com/office/drawing/2014/main" id="{27FB27C8-E764-5ED4-532F-935E76772F8F}"/>
              </a:ext>
            </a:extLst>
          </p:cNvPr>
          <p:cNvSpPr>
            <a:spLocks noGrp="1"/>
          </p:cNvSpPr>
          <p:nvPr>
            <p:ph sz="half" idx="2"/>
          </p:nvPr>
        </p:nvSpPr>
        <p:spPr>
          <a:xfrm>
            <a:off x="307689" y="1386349"/>
            <a:ext cx="10467158" cy="4542161"/>
          </a:xfrm>
        </p:spPr>
        <p:txBody>
          <a:bodyPr>
            <a:normAutofit/>
          </a:bodyPr>
          <a:lstStyle/>
          <a:p>
            <a:pPr marL="285750" indent="-285750">
              <a:buFont typeface="Arial" panose="020B0604020202020204" pitchFamily="34" charset="0"/>
              <a:buChar char="•"/>
            </a:pPr>
            <a:r>
              <a:rPr lang="en-US" b="0" dirty="0"/>
              <a:t>Within the HCBS Quality Measure Set, there are three key priorities which enhance the HCBS programs. These priorities emphasize the importance of satisfaction and quality of life and highlight the need for equity in service delivery. Key priorities include: </a:t>
            </a:r>
          </a:p>
          <a:p>
            <a:pPr marL="569214" lvl="1"/>
            <a:r>
              <a:rPr lang="en-US" dirty="0"/>
              <a:t>Access: The level of access that the beneficiary is aware of and their ability to access resources that support overall well-being.</a:t>
            </a:r>
          </a:p>
          <a:p>
            <a:pPr marL="569214" lvl="1"/>
            <a:r>
              <a:rPr lang="en-US" dirty="0"/>
              <a:t>Rebalancing: Striving to create a more balanced distribution of spending and utilization of services between home and community-based settings, relative to institutional care.</a:t>
            </a:r>
          </a:p>
          <a:p>
            <a:pPr marL="569214" lvl="1"/>
            <a:r>
              <a:rPr lang="en-US" dirty="0"/>
              <a:t>Community Integration: Ensures the empowerment and full inclusion of children and adults with disabilities in all parts of society. </a:t>
            </a:r>
          </a:p>
          <a:p>
            <a:pPr marL="285750" indent="-285750">
              <a:buFont typeface="Arial" panose="020B0604020202020204" pitchFamily="34" charset="0"/>
              <a:buChar char="•"/>
            </a:pPr>
            <a:r>
              <a:rPr lang="en-US" b="0" dirty="0"/>
              <a:t>These priority areas collectively aim to improve the overall effectiveness and responsiveness of HCBS programs, fostering better outcomes for individuals and their communities.</a:t>
            </a:r>
          </a:p>
          <a:p>
            <a:pPr marL="0" lvl="1" indent="0">
              <a:buNone/>
            </a:pPr>
            <a:endParaRPr lang="en-US" b="0" i="0" dirty="0">
              <a:solidFill>
                <a:srgbClr val="111111"/>
              </a:solidFill>
              <a:effectLst/>
            </a:endParaRPr>
          </a:p>
          <a:p>
            <a:pPr lvl="1"/>
            <a:endParaRPr lang="en-US" dirty="0"/>
          </a:p>
        </p:txBody>
      </p:sp>
    </p:spTree>
    <p:extLst>
      <p:ext uri="{BB962C8B-B14F-4D97-AF65-F5344CB8AC3E}">
        <p14:creationId xmlns:p14="http://schemas.microsoft.com/office/powerpoint/2010/main" val="2731747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C3D9-ACFA-66C3-F214-6DB9D6452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B04B0-3A05-4D09-70AF-564AF8C67118}"/>
              </a:ext>
            </a:extLst>
          </p:cNvPr>
          <p:cNvSpPr>
            <a:spLocks noGrp="1"/>
          </p:cNvSpPr>
          <p:nvPr>
            <p:ph type="title"/>
          </p:nvPr>
        </p:nvSpPr>
        <p:spPr>
          <a:xfrm>
            <a:off x="1131580" y="721366"/>
            <a:ext cx="10229322" cy="872542"/>
          </a:xfrm>
        </p:spPr>
        <p:txBody>
          <a:bodyPr>
            <a:normAutofit/>
          </a:bodyPr>
          <a:lstStyle/>
          <a:p>
            <a:r>
              <a:rPr lang="en-US" dirty="0">
                <a:latin typeface="Arial" panose="020B0604020202020204" pitchFamily="34" charset="0"/>
                <a:cs typeface="Arial" panose="020B0604020202020204" pitchFamily="34" charset="0"/>
              </a:rPr>
              <a:t>How do MFP and HCBS Quality Measure sets relate?</a:t>
            </a:r>
          </a:p>
        </p:txBody>
      </p:sp>
      <p:sp>
        <p:nvSpPr>
          <p:cNvPr id="3" name="Text Placeholder 2">
            <a:extLst>
              <a:ext uri="{FF2B5EF4-FFF2-40B4-BE49-F238E27FC236}">
                <a16:creationId xmlns:a16="http://schemas.microsoft.com/office/drawing/2014/main" id="{7DA3E6AC-34A5-5FBC-EBCB-CDAB8F62E412}"/>
              </a:ext>
            </a:extLst>
          </p:cNvPr>
          <p:cNvSpPr>
            <a:spLocks noGrp="1"/>
          </p:cNvSpPr>
          <p:nvPr>
            <p:ph sz="half" idx="2"/>
          </p:nvPr>
        </p:nvSpPr>
        <p:spPr>
          <a:xfrm>
            <a:off x="89575" y="1814188"/>
            <a:ext cx="10467158" cy="4542161"/>
          </a:xfrm>
        </p:spPr>
        <p:txBody>
          <a:bodyPr>
            <a:normAutofit/>
          </a:bodyPr>
          <a:lstStyle/>
          <a:p>
            <a:pPr marL="285750" indent="-285750">
              <a:buFont typeface="Arial" panose="020B0604020202020204" pitchFamily="34" charset="0"/>
              <a:buChar char="•"/>
            </a:pPr>
            <a:r>
              <a:rPr lang="en-US" b="0" dirty="0"/>
              <a:t>MFP is a demonstration program that supports states while they rebalance their LTSS systems from institutional to home and community-based care.</a:t>
            </a:r>
          </a:p>
          <a:p>
            <a:pPr marL="285750" indent="-285750">
              <a:buFont typeface="Arial" panose="020B0604020202020204" pitchFamily="34" charset="0"/>
              <a:buChar char="•"/>
            </a:pPr>
            <a:r>
              <a:rPr lang="en-US" b="0" dirty="0"/>
              <a:t>Through this program, states are empowered to support individuals—primarily older adults and people with disabilities—as they transition from institutional settings to the community.</a:t>
            </a:r>
          </a:p>
          <a:p>
            <a:pPr marL="285750" indent="-285750">
              <a:buFont typeface="Arial" panose="020B0604020202020204" pitchFamily="34" charset="0"/>
              <a:buChar char="•"/>
            </a:pPr>
            <a:r>
              <a:rPr lang="en-US" b="0" dirty="0"/>
              <a:t>In 2024, CMS directed MFP grant recipients to use the HCBS QMS to report on all Medicaid HCBS under section 1915(c), (</a:t>
            </a:r>
            <a:r>
              <a:rPr lang="en-US" b="0" dirty="0" err="1"/>
              <a:t>i</a:t>
            </a:r>
            <a:r>
              <a:rPr lang="en-US" b="0" dirty="0"/>
              <a:t>), (j), and (k) authorities, and section 1115 HCBS demonstrations. These reporting requirements begin in the fall of 2026 and will occur biannually after the first reporting period.</a:t>
            </a:r>
          </a:p>
          <a:p>
            <a:pPr marL="285750" indent="-285750">
              <a:buFont typeface="Arial" panose="020B0604020202020204" pitchFamily="34" charset="0"/>
              <a:buChar char="•"/>
            </a:pPr>
            <a:r>
              <a:rPr lang="en-US" b="0" dirty="0"/>
              <a:t>MFP grant funds may be used to support states in implementing the HCBS QMS. This funding flexibility extends to developing a quality management strategy and plan, conducting experience of care surveys, and collecting and analyzing data for measures constructed from claims and/or encounter data and assessment and case management records. </a:t>
            </a:r>
          </a:p>
          <a:p>
            <a:pPr marL="0" lvl="1" indent="0">
              <a:buNone/>
            </a:pPr>
            <a:endParaRPr lang="en-US" b="0" i="0" dirty="0">
              <a:solidFill>
                <a:srgbClr val="111111"/>
              </a:solidFill>
              <a:effectLst/>
            </a:endParaRPr>
          </a:p>
          <a:p>
            <a:pPr lvl="1"/>
            <a:endParaRPr lang="en-US" dirty="0"/>
          </a:p>
        </p:txBody>
      </p:sp>
    </p:spTree>
    <p:extLst>
      <p:ext uri="{BB962C8B-B14F-4D97-AF65-F5344CB8AC3E}">
        <p14:creationId xmlns:p14="http://schemas.microsoft.com/office/powerpoint/2010/main" val="1094546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AC4FD-44EE-05CE-B60C-DCD2013EE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34B41-0CA7-4FFA-3917-59044D1D5A83}"/>
              </a:ext>
            </a:extLst>
          </p:cNvPr>
          <p:cNvSpPr>
            <a:spLocks noGrp="1"/>
          </p:cNvSpPr>
          <p:nvPr>
            <p:ph type="title"/>
          </p:nvPr>
        </p:nvSpPr>
        <p:spPr>
          <a:xfrm>
            <a:off x="1213262" y="796867"/>
            <a:ext cx="7288282" cy="477363"/>
          </a:xfrm>
        </p:spPr>
        <p:txBody>
          <a:bodyPr/>
          <a:lstStyle/>
          <a:p>
            <a:r>
              <a:rPr lang="en-US" dirty="0">
                <a:latin typeface="Arial" panose="020B0604020202020204" pitchFamily="34" charset="0"/>
                <a:cs typeface="Arial" panose="020B0604020202020204" pitchFamily="34" charset="0"/>
              </a:rPr>
              <a:t>The Quality Measure Set</a:t>
            </a:r>
          </a:p>
        </p:txBody>
      </p:sp>
      <p:sp>
        <p:nvSpPr>
          <p:cNvPr id="3" name="Text Placeholder 2">
            <a:extLst>
              <a:ext uri="{FF2B5EF4-FFF2-40B4-BE49-F238E27FC236}">
                <a16:creationId xmlns:a16="http://schemas.microsoft.com/office/drawing/2014/main" id="{BB66FB37-14E4-F313-753D-00531CDF56F3}"/>
              </a:ext>
            </a:extLst>
          </p:cNvPr>
          <p:cNvSpPr>
            <a:spLocks noGrp="1"/>
          </p:cNvSpPr>
          <p:nvPr>
            <p:ph sz="half" idx="2"/>
          </p:nvPr>
        </p:nvSpPr>
        <p:spPr>
          <a:xfrm>
            <a:off x="-93808" y="1649739"/>
            <a:ext cx="10467158" cy="5610625"/>
          </a:xfrm>
        </p:spPr>
        <p:txBody>
          <a:bodyPr>
            <a:normAutofit/>
          </a:bodyPr>
          <a:lstStyle/>
          <a:p>
            <a:pPr marL="569214" lvl="2"/>
            <a:r>
              <a:rPr lang="en-US" dirty="0"/>
              <a:t>The HCBS QMS used to fulfill the requirements of the Access Rule may differ from the QMS currently in use for reporting under the MFP program. While both reporting frameworks aim to enhance quality and accountability in Medicaid-funded HCBS, they have distinct policy purposes and timelines. As a result, the measures included, data collection methods, and reporting expectations may vary between the two programs. States participating in both initiatives will need to align their quality measurement strategies carefully to meet the specific requirements of each, while minimizing duplication and administrative burden. Recent use of medical services (e.g., emergency department services, hospitalization, home health, skilled nursing facility, paid home healthcare). </a:t>
            </a:r>
          </a:p>
          <a:p>
            <a:pPr marL="569214" lvl="2"/>
            <a:r>
              <a:rPr lang="en-US" dirty="0"/>
              <a:t>As the HCBS QMS continues to evolve, aligning its design and implementation with multiple federal initiatives presents both opportunities and challenges. In response, CMS and its partners are working to ensure that the QMS remains adaptable, efficient, and aligned with strategic priorities. This work includes engaging expert stakeholders and workgroups to refine the measure set and prepare for QMS implementation.</a:t>
            </a:r>
          </a:p>
          <a:p>
            <a:pPr marL="59436" indent="-342900"/>
            <a:endParaRPr lang="en-US" b="1" dirty="0"/>
          </a:p>
        </p:txBody>
      </p:sp>
    </p:spTree>
    <p:extLst>
      <p:ext uri="{BB962C8B-B14F-4D97-AF65-F5344CB8AC3E}">
        <p14:creationId xmlns:p14="http://schemas.microsoft.com/office/powerpoint/2010/main" val="340381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10E39-6909-081D-DF87-9361D62CE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3FCAF-00BD-F966-9576-2DE67431DBE1}"/>
              </a:ext>
            </a:extLst>
          </p:cNvPr>
          <p:cNvSpPr>
            <a:spLocks noGrp="1"/>
          </p:cNvSpPr>
          <p:nvPr>
            <p:ph type="title"/>
          </p:nvPr>
        </p:nvSpPr>
        <p:spPr>
          <a:xfrm>
            <a:off x="1213262" y="796867"/>
            <a:ext cx="7288282" cy="477363"/>
          </a:xfrm>
        </p:spPr>
        <p:txBody>
          <a:bodyPr/>
          <a:lstStyle/>
          <a:p>
            <a:r>
              <a:rPr lang="en-US" dirty="0">
                <a:latin typeface="Arial" panose="020B0604020202020204" pitchFamily="34" charset="0"/>
                <a:cs typeface="Arial" panose="020B0604020202020204" pitchFamily="34" charset="0"/>
              </a:rPr>
              <a:t>The Quality Measure Set</a:t>
            </a:r>
          </a:p>
        </p:txBody>
      </p:sp>
      <p:sp>
        <p:nvSpPr>
          <p:cNvPr id="3" name="Text Placeholder 2">
            <a:extLst>
              <a:ext uri="{FF2B5EF4-FFF2-40B4-BE49-F238E27FC236}">
                <a16:creationId xmlns:a16="http://schemas.microsoft.com/office/drawing/2014/main" id="{47891EDA-747C-6FE8-43CA-D1E13EAAF5F0}"/>
              </a:ext>
            </a:extLst>
          </p:cNvPr>
          <p:cNvSpPr>
            <a:spLocks noGrp="1"/>
          </p:cNvSpPr>
          <p:nvPr>
            <p:ph sz="half" idx="2"/>
          </p:nvPr>
        </p:nvSpPr>
        <p:spPr>
          <a:xfrm>
            <a:off x="-93808" y="1649739"/>
            <a:ext cx="10467158" cy="5610625"/>
          </a:xfrm>
        </p:spPr>
        <p:txBody>
          <a:bodyPr>
            <a:normAutofit/>
          </a:bodyPr>
          <a:lstStyle/>
          <a:p>
            <a:pPr marL="569214" lvl="2"/>
            <a:r>
              <a:rPr lang="en-US" dirty="0"/>
              <a:t>Experience of care survey for each of the major population groups</a:t>
            </a:r>
          </a:p>
          <a:p>
            <a:pPr marL="569214" lvl="2"/>
            <a:r>
              <a:rPr lang="en-US" dirty="0"/>
              <a:t>LTSS 1 Comprehensive Assessment and Update – Mandatory</a:t>
            </a:r>
          </a:p>
          <a:p>
            <a:pPr marL="861822" lvl="3"/>
            <a:r>
              <a:rPr lang="en-US" dirty="0"/>
              <a:t>Within 90 days of enrollment or during the measurement year</a:t>
            </a:r>
          </a:p>
          <a:p>
            <a:pPr marL="569214" lvl="2"/>
            <a:r>
              <a:rPr lang="en-US" dirty="0"/>
              <a:t>LTSS 2 Comprehensive Plan and Update – Mandatory</a:t>
            </a:r>
          </a:p>
          <a:p>
            <a:pPr marL="861822" lvl="3"/>
            <a:r>
              <a:rPr lang="en-US" dirty="0"/>
              <a:t>Person Centered Plan documented within 120 days of enrollment or during the measurement year</a:t>
            </a:r>
          </a:p>
          <a:p>
            <a:pPr marL="569214" lvl="2"/>
            <a:r>
              <a:rPr lang="en-US" dirty="0"/>
              <a:t>LTSS 3 Shared Care Plan with Primary Care Provider – Voluntary</a:t>
            </a:r>
          </a:p>
          <a:p>
            <a:pPr marL="569214" lvl="2"/>
            <a:r>
              <a:rPr lang="en-US" dirty="0"/>
              <a:t>LTSS 4 Reassessment/Care Plan Update after Inpatient Discharge – Voluntary</a:t>
            </a:r>
          </a:p>
          <a:p>
            <a:pPr marL="861822" lvl="3"/>
            <a:r>
              <a:rPr lang="en-US" dirty="0"/>
              <a:t>30 days after discharge a </a:t>
            </a:r>
            <a:r>
              <a:rPr lang="en-US" dirty="0" err="1"/>
              <a:t>reassessement</a:t>
            </a:r>
            <a:r>
              <a:rPr lang="en-US" dirty="0"/>
              <a:t> with the Case Manager</a:t>
            </a:r>
          </a:p>
          <a:p>
            <a:pPr marL="569214" lvl="2"/>
            <a:r>
              <a:rPr lang="en-US" dirty="0"/>
              <a:t>LTSS 5 Not Applicable</a:t>
            </a:r>
          </a:p>
          <a:p>
            <a:pPr marL="569214" lvl="2"/>
            <a:endParaRPr lang="en-US" dirty="0"/>
          </a:p>
          <a:p>
            <a:pPr marL="59436" indent="-342900"/>
            <a:endParaRPr lang="en-US" b="1" dirty="0"/>
          </a:p>
        </p:txBody>
      </p:sp>
    </p:spTree>
    <p:extLst>
      <p:ext uri="{BB962C8B-B14F-4D97-AF65-F5344CB8AC3E}">
        <p14:creationId xmlns:p14="http://schemas.microsoft.com/office/powerpoint/2010/main" val="79015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B05D-B75E-13DF-616D-7AD942179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DE311-999A-C4A6-5279-DE3BFF434C83}"/>
              </a:ext>
            </a:extLst>
          </p:cNvPr>
          <p:cNvSpPr>
            <a:spLocks noGrp="1"/>
          </p:cNvSpPr>
          <p:nvPr>
            <p:ph type="title"/>
          </p:nvPr>
        </p:nvSpPr>
        <p:spPr>
          <a:xfrm>
            <a:off x="1213262" y="796867"/>
            <a:ext cx="7288282" cy="477363"/>
          </a:xfrm>
        </p:spPr>
        <p:txBody>
          <a:bodyPr/>
          <a:lstStyle/>
          <a:p>
            <a:r>
              <a:rPr lang="en-US" dirty="0">
                <a:latin typeface="Arial" panose="020B0604020202020204" pitchFamily="34" charset="0"/>
                <a:cs typeface="Arial" panose="020B0604020202020204" pitchFamily="34" charset="0"/>
              </a:rPr>
              <a:t>The Quality Measure Set</a:t>
            </a:r>
          </a:p>
        </p:txBody>
      </p:sp>
      <p:sp>
        <p:nvSpPr>
          <p:cNvPr id="3" name="Text Placeholder 2">
            <a:extLst>
              <a:ext uri="{FF2B5EF4-FFF2-40B4-BE49-F238E27FC236}">
                <a16:creationId xmlns:a16="http://schemas.microsoft.com/office/drawing/2014/main" id="{85F5C197-6319-239C-04A7-2DDF64D57056}"/>
              </a:ext>
            </a:extLst>
          </p:cNvPr>
          <p:cNvSpPr>
            <a:spLocks noGrp="1"/>
          </p:cNvSpPr>
          <p:nvPr>
            <p:ph sz="half" idx="2"/>
          </p:nvPr>
        </p:nvSpPr>
        <p:spPr>
          <a:xfrm>
            <a:off x="-93808" y="1649739"/>
            <a:ext cx="10467158" cy="5610625"/>
          </a:xfrm>
        </p:spPr>
        <p:txBody>
          <a:bodyPr>
            <a:normAutofit/>
          </a:bodyPr>
          <a:lstStyle/>
          <a:p>
            <a:pPr marL="569214" lvl="2"/>
            <a:r>
              <a:rPr lang="en-US" dirty="0"/>
              <a:t>LTSS 6 Admission to a Facility from the Community – Mandatory</a:t>
            </a:r>
          </a:p>
          <a:p>
            <a:pPr marL="861822" lvl="3"/>
            <a:r>
              <a:rPr lang="en-US" dirty="0"/>
              <a:t>Admission to a facility from the community or hospital</a:t>
            </a:r>
          </a:p>
          <a:p>
            <a:pPr marL="861822" lvl="3"/>
            <a:r>
              <a:rPr lang="en-US" dirty="0"/>
              <a:t>Age groupings – 18-64, 65-74, 75-84, and 85 and older</a:t>
            </a:r>
          </a:p>
          <a:p>
            <a:pPr marL="861822" lvl="3"/>
            <a:r>
              <a:rPr lang="en-US" dirty="0"/>
              <a:t>Separated by short term, medium term, and long term stay</a:t>
            </a:r>
          </a:p>
          <a:p>
            <a:pPr marL="569214" lvl="2"/>
            <a:r>
              <a:rPr lang="en-US" dirty="0"/>
              <a:t>LTSS 7 Minimizing Facility Length of Stay – Mandatory</a:t>
            </a:r>
          </a:p>
          <a:p>
            <a:pPr marL="861822" lvl="3"/>
            <a:r>
              <a:rPr lang="en-US" dirty="0"/>
              <a:t>Discharges from a facility within 100 days back to the community</a:t>
            </a:r>
          </a:p>
          <a:p>
            <a:pPr marL="569214" lvl="2"/>
            <a:r>
              <a:rPr lang="en-US" dirty="0"/>
              <a:t>LTSS 8 Successful Transition after Long Term Facility Stay – Mandatory</a:t>
            </a:r>
          </a:p>
          <a:p>
            <a:pPr marL="861822" lvl="3"/>
            <a:r>
              <a:rPr lang="en-US" dirty="0"/>
              <a:t>Discharges from a long term stay back to the community</a:t>
            </a:r>
          </a:p>
          <a:p>
            <a:pPr marL="569214" lvl="2"/>
            <a:endParaRPr lang="en-US" dirty="0"/>
          </a:p>
          <a:p>
            <a:pPr marL="59436" indent="-342900"/>
            <a:endParaRPr lang="en-US" b="1" dirty="0"/>
          </a:p>
        </p:txBody>
      </p:sp>
    </p:spTree>
    <p:extLst>
      <p:ext uri="{BB962C8B-B14F-4D97-AF65-F5344CB8AC3E}">
        <p14:creationId xmlns:p14="http://schemas.microsoft.com/office/powerpoint/2010/main" val="134337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CE3463DC-9259-64BB-0214-713E293E3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768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B2C0F-B879-7C13-AEF9-DB1DE2DA9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5EE22-996E-6818-7736-85465F0F136A}"/>
              </a:ext>
            </a:extLst>
          </p:cNvPr>
          <p:cNvSpPr>
            <a:spLocks noGrp="1"/>
          </p:cNvSpPr>
          <p:nvPr>
            <p:ph type="title"/>
          </p:nvPr>
        </p:nvSpPr>
        <p:spPr>
          <a:xfrm>
            <a:off x="1213262" y="796867"/>
            <a:ext cx="7288282" cy="477363"/>
          </a:xfrm>
        </p:spPr>
        <p:txBody>
          <a:bodyPr/>
          <a:lstStyle/>
          <a:p>
            <a:r>
              <a:rPr lang="en-US" dirty="0">
                <a:latin typeface="Arial" panose="020B0604020202020204" pitchFamily="34" charset="0"/>
                <a:cs typeface="Arial" panose="020B0604020202020204" pitchFamily="34" charset="0"/>
              </a:rPr>
              <a:t>The Quality Measure Set GOALS</a:t>
            </a:r>
          </a:p>
        </p:txBody>
      </p:sp>
      <p:sp>
        <p:nvSpPr>
          <p:cNvPr id="3" name="Text Placeholder 2">
            <a:extLst>
              <a:ext uri="{FF2B5EF4-FFF2-40B4-BE49-F238E27FC236}">
                <a16:creationId xmlns:a16="http://schemas.microsoft.com/office/drawing/2014/main" id="{2DE6D702-8C5E-630E-6FF1-793F06CBFF52}"/>
              </a:ext>
            </a:extLst>
          </p:cNvPr>
          <p:cNvSpPr>
            <a:spLocks noGrp="1"/>
          </p:cNvSpPr>
          <p:nvPr>
            <p:ph sz="half" idx="2"/>
          </p:nvPr>
        </p:nvSpPr>
        <p:spPr>
          <a:xfrm>
            <a:off x="331860" y="1862573"/>
            <a:ext cx="10467158" cy="5610625"/>
          </a:xfrm>
        </p:spPr>
        <p:txBody>
          <a:bodyPr>
            <a:normAutofit/>
          </a:bodyPr>
          <a:lstStyle/>
          <a:p>
            <a:pPr marL="285750" indent="-285750">
              <a:buFont typeface="Arial" panose="020B0604020202020204" pitchFamily="34" charset="0"/>
              <a:buChar char="•"/>
            </a:pPr>
            <a:r>
              <a:rPr lang="en-US" b="0" dirty="0"/>
              <a:t>The goal of the CMS HCBS Quality Measure Set is to improve the quality and accountability of Medicaid funded Home and Community Based Services (HCBS). </a:t>
            </a:r>
          </a:p>
          <a:p>
            <a:pPr marL="285750" indent="-285750">
              <a:buFont typeface="Arial" panose="020B0604020202020204" pitchFamily="34" charset="0"/>
              <a:buChar char="•"/>
            </a:pPr>
            <a:r>
              <a:rPr lang="en-US" b="0" dirty="0"/>
              <a:t>This initiative aims to provide a standardized set of measures that can be used by States to assess and enhance the quality of HCBS programs. </a:t>
            </a:r>
          </a:p>
          <a:p>
            <a:pPr marL="285750" indent="-285750">
              <a:buFont typeface="Arial" panose="020B0604020202020204" pitchFamily="34" charset="0"/>
              <a:buChar char="•"/>
            </a:pPr>
            <a:r>
              <a:rPr lang="en-US" b="0" dirty="0"/>
              <a:t>The measure set is designed to promote health equity, reduce health disparities, and ensure that individuals with disabilities and older adults enrolled in Medicaid receive high quality services in their communities. </a:t>
            </a:r>
          </a:p>
          <a:p>
            <a:pPr marL="285750" indent="-285750">
              <a:buFont typeface="Arial" panose="020B0604020202020204" pitchFamily="34" charset="0"/>
              <a:buChar char="•"/>
            </a:pPr>
            <a:r>
              <a:rPr lang="en-US" b="0" dirty="0"/>
              <a:t>The measure set also aims to create opportunities for states to measure quality, close quality gaps, and drive high quality outcomes across their Medicaid programs.</a:t>
            </a:r>
          </a:p>
          <a:p>
            <a:pPr marL="569214" lvl="2"/>
            <a:endParaRPr lang="en-US" dirty="0"/>
          </a:p>
          <a:p>
            <a:pPr marL="59436" indent="-342900"/>
            <a:endParaRPr lang="en-US" b="1" dirty="0"/>
          </a:p>
        </p:txBody>
      </p:sp>
    </p:spTree>
    <p:extLst>
      <p:ext uri="{BB962C8B-B14F-4D97-AF65-F5344CB8AC3E}">
        <p14:creationId xmlns:p14="http://schemas.microsoft.com/office/powerpoint/2010/main" val="2091282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1524735"/>
          </a:xfrm>
        </p:spPr>
        <p:txBody>
          <a:bodyPr/>
          <a:lstStyle/>
          <a:p>
            <a:r>
              <a:rPr lang="en-US" dirty="0"/>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267200" y="3238103"/>
            <a:ext cx="4179570" cy="2850181"/>
          </a:xfrm>
        </p:spPr>
        <p:txBody>
          <a:bodyPr>
            <a:noAutofit/>
          </a:bodyPr>
          <a:lstStyle/>
          <a:p>
            <a:r>
              <a:rPr lang="en-US" dirty="0"/>
              <a:t>Mike McCloud</a:t>
            </a:r>
          </a:p>
          <a:p>
            <a:r>
              <a:rPr lang="en-US" dirty="0"/>
              <a:t>701-857-7657</a:t>
            </a:r>
          </a:p>
          <a:p>
            <a:r>
              <a:rPr lang="en-US" dirty="0"/>
              <a:t>mmccloud@nd.gov</a:t>
            </a:r>
          </a:p>
        </p:txBody>
      </p:sp>
    </p:spTree>
    <p:extLst>
      <p:ext uri="{BB962C8B-B14F-4D97-AF65-F5344CB8AC3E}">
        <p14:creationId xmlns:p14="http://schemas.microsoft.com/office/powerpoint/2010/main" val="1969787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643945-7230-992D-AE45-D8E747478B4B}"/>
              </a:ext>
            </a:extLst>
          </p:cNvPr>
          <p:cNvSpPr>
            <a:spLocks noGrp="1"/>
          </p:cNvSpPr>
          <p:nvPr>
            <p:ph idx="1"/>
          </p:nvPr>
        </p:nvSpPr>
        <p:spPr/>
        <p:txBody>
          <a:bodyPr/>
          <a:lstStyle/>
          <a:p>
            <a:r>
              <a:rPr lang="en-US" dirty="0"/>
              <a:t>Administrative Code published at the beginning of the year</a:t>
            </a:r>
          </a:p>
          <a:p>
            <a:r>
              <a:rPr lang="en-US" dirty="0"/>
              <a:t>Continuation of 10% funds, will use that funding structure first</a:t>
            </a:r>
          </a:p>
        </p:txBody>
      </p:sp>
      <p:sp>
        <p:nvSpPr>
          <p:cNvPr id="3" name="Title 2">
            <a:extLst>
              <a:ext uri="{FF2B5EF4-FFF2-40B4-BE49-F238E27FC236}">
                <a16:creationId xmlns:a16="http://schemas.microsoft.com/office/drawing/2014/main" id="{A865EF26-A133-DE83-723E-67299A249500}"/>
              </a:ext>
            </a:extLst>
          </p:cNvPr>
          <p:cNvSpPr>
            <a:spLocks noGrp="1"/>
          </p:cNvSpPr>
          <p:nvPr>
            <p:ph type="title"/>
          </p:nvPr>
        </p:nvSpPr>
        <p:spPr/>
        <p:txBody>
          <a:bodyPr>
            <a:normAutofit fontScale="90000"/>
          </a:bodyPr>
          <a:lstStyle/>
          <a:p>
            <a:r>
              <a:rPr lang="en-US" dirty="0"/>
              <a:t>Transition Diversion Program Updates</a:t>
            </a:r>
          </a:p>
        </p:txBody>
      </p:sp>
    </p:spTree>
    <p:extLst>
      <p:ext uri="{BB962C8B-B14F-4D97-AF65-F5344CB8AC3E}">
        <p14:creationId xmlns:p14="http://schemas.microsoft.com/office/powerpoint/2010/main" val="678180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049C7-E039-1AA6-A4A1-2C8DC6C116BC}"/>
              </a:ext>
            </a:extLst>
          </p:cNvPr>
          <p:cNvSpPr>
            <a:spLocks noGrp="1"/>
          </p:cNvSpPr>
          <p:nvPr>
            <p:ph type="title"/>
          </p:nvPr>
        </p:nvSpPr>
        <p:spPr/>
        <p:txBody>
          <a:bodyPr>
            <a:normAutofit fontScale="90000"/>
          </a:bodyPr>
          <a:lstStyle/>
          <a:p>
            <a:r>
              <a:rPr lang="en-US" dirty="0"/>
              <a:t>TDP Referral Data</a:t>
            </a:r>
          </a:p>
        </p:txBody>
      </p:sp>
      <p:graphicFrame>
        <p:nvGraphicFramePr>
          <p:cNvPr id="5" name="Chart 4">
            <a:extLst>
              <a:ext uri="{FF2B5EF4-FFF2-40B4-BE49-F238E27FC236}">
                <a16:creationId xmlns:a16="http://schemas.microsoft.com/office/drawing/2014/main" id="{F3BE4345-7DB6-2DC2-B43B-3C66E7BFFDE2}"/>
              </a:ext>
            </a:extLst>
          </p:cNvPr>
          <p:cNvGraphicFramePr/>
          <p:nvPr>
            <p:extLst>
              <p:ext uri="{D42A27DB-BD31-4B8C-83A1-F6EECF244321}">
                <p14:modId xmlns:p14="http://schemas.microsoft.com/office/powerpoint/2010/main" val="3540520566"/>
              </p:ext>
            </p:extLst>
          </p:nvPr>
        </p:nvGraphicFramePr>
        <p:xfrm>
          <a:off x="540689" y="1068012"/>
          <a:ext cx="9619311" cy="5271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8384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42A96-D019-6CC1-1004-1A2CFCFDED49}"/>
              </a:ext>
            </a:extLst>
          </p:cNvPr>
          <p:cNvSpPr>
            <a:spLocks noGrp="1"/>
          </p:cNvSpPr>
          <p:nvPr>
            <p:ph type="title"/>
          </p:nvPr>
        </p:nvSpPr>
        <p:spPr/>
        <p:txBody>
          <a:bodyPr>
            <a:normAutofit fontScale="90000"/>
          </a:bodyPr>
          <a:lstStyle/>
          <a:p>
            <a:r>
              <a:rPr lang="en-US" dirty="0"/>
              <a:t>TDP Running Transitions</a:t>
            </a:r>
          </a:p>
        </p:txBody>
      </p:sp>
      <p:graphicFrame>
        <p:nvGraphicFramePr>
          <p:cNvPr id="4" name="Chart 3">
            <a:extLst>
              <a:ext uri="{FF2B5EF4-FFF2-40B4-BE49-F238E27FC236}">
                <a16:creationId xmlns:a16="http://schemas.microsoft.com/office/drawing/2014/main" id="{7F0B4706-C5C8-4754-D458-58D2BE2A6F14}"/>
              </a:ext>
            </a:extLst>
          </p:cNvPr>
          <p:cNvGraphicFramePr/>
          <p:nvPr>
            <p:extLst>
              <p:ext uri="{D42A27DB-BD31-4B8C-83A1-F6EECF244321}">
                <p14:modId xmlns:p14="http://schemas.microsoft.com/office/powerpoint/2010/main" val="943019787"/>
              </p:ext>
            </p:extLst>
          </p:nvPr>
        </p:nvGraphicFramePr>
        <p:xfrm>
          <a:off x="549563" y="1289686"/>
          <a:ext cx="10086109" cy="46123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1593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42A96-D019-6CC1-1004-1A2CFCFDED49}"/>
              </a:ext>
            </a:extLst>
          </p:cNvPr>
          <p:cNvSpPr>
            <a:spLocks noGrp="1"/>
          </p:cNvSpPr>
          <p:nvPr>
            <p:ph type="title"/>
          </p:nvPr>
        </p:nvSpPr>
        <p:spPr/>
        <p:txBody>
          <a:bodyPr>
            <a:normAutofit fontScale="90000"/>
          </a:bodyPr>
          <a:lstStyle/>
          <a:p>
            <a:r>
              <a:rPr lang="en-US" dirty="0"/>
              <a:t>TDP Running Diversions</a:t>
            </a:r>
          </a:p>
        </p:txBody>
      </p:sp>
      <p:graphicFrame>
        <p:nvGraphicFramePr>
          <p:cNvPr id="4" name="Chart 3">
            <a:extLst>
              <a:ext uri="{FF2B5EF4-FFF2-40B4-BE49-F238E27FC236}">
                <a16:creationId xmlns:a16="http://schemas.microsoft.com/office/drawing/2014/main" id="{7F0B4706-C5C8-4754-D458-58D2BE2A6F14}"/>
              </a:ext>
            </a:extLst>
          </p:cNvPr>
          <p:cNvGraphicFramePr/>
          <p:nvPr>
            <p:extLst>
              <p:ext uri="{D42A27DB-BD31-4B8C-83A1-F6EECF244321}">
                <p14:modId xmlns:p14="http://schemas.microsoft.com/office/powerpoint/2010/main" val="3563240687"/>
              </p:ext>
            </p:extLst>
          </p:nvPr>
        </p:nvGraphicFramePr>
        <p:xfrm>
          <a:off x="549564" y="1234267"/>
          <a:ext cx="10086109" cy="46123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6684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D041DD-AEF4-CFEF-4CEE-C45E4F09FC4B}"/>
              </a:ext>
            </a:extLst>
          </p:cNvPr>
          <p:cNvSpPr>
            <a:spLocks noGrp="1"/>
          </p:cNvSpPr>
          <p:nvPr>
            <p:ph idx="1"/>
          </p:nvPr>
        </p:nvSpPr>
        <p:spPr/>
        <p:txBody>
          <a:bodyPr/>
          <a:lstStyle/>
          <a:p>
            <a:r>
              <a:rPr lang="en-US" dirty="0"/>
              <a:t>What items should we capture for the biennium?</a:t>
            </a:r>
          </a:p>
          <a:p>
            <a:r>
              <a:rPr lang="en-US" dirty="0"/>
              <a:t>What is important data that you as partners would want to hear about?</a:t>
            </a:r>
          </a:p>
        </p:txBody>
      </p:sp>
      <p:sp>
        <p:nvSpPr>
          <p:cNvPr id="3" name="Title 2">
            <a:extLst>
              <a:ext uri="{FF2B5EF4-FFF2-40B4-BE49-F238E27FC236}">
                <a16:creationId xmlns:a16="http://schemas.microsoft.com/office/drawing/2014/main" id="{6C657A87-1B13-C173-16A7-53352C7A7A5A}"/>
              </a:ext>
            </a:extLst>
          </p:cNvPr>
          <p:cNvSpPr>
            <a:spLocks noGrp="1"/>
          </p:cNvSpPr>
          <p:nvPr>
            <p:ph type="title"/>
          </p:nvPr>
        </p:nvSpPr>
        <p:spPr/>
        <p:txBody>
          <a:bodyPr>
            <a:normAutofit fontScale="90000"/>
          </a:bodyPr>
          <a:lstStyle/>
          <a:p>
            <a:r>
              <a:rPr lang="en-US" dirty="0"/>
              <a:t>Data for TDP</a:t>
            </a:r>
          </a:p>
        </p:txBody>
      </p:sp>
    </p:spTree>
    <p:extLst>
      <p:ext uri="{BB962C8B-B14F-4D97-AF65-F5344CB8AC3E}">
        <p14:creationId xmlns:p14="http://schemas.microsoft.com/office/powerpoint/2010/main" val="16305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3C280C-D950-FFDB-6B81-EF5F40519038}"/>
              </a:ext>
            </a:extLst>
          </p:cNvPr>
          <p:cNvSpPr>
            <a:spLocks noGrp="1"/>
          </p:cNvSpPr>
          <p:nvPr>
            <p:ph idx="1"/>
          </p:nvPr>
        </p:nvSpPr>
        <p:spPr/>
        <p:txBody>
          <a:bodyPr/>
          <a:lstStyle/>
          <a:p>
            <a:r>
              <a:rPr lang="en-US" dirty="0"/>
              <a:t>Open discussion</a:t>
            </a:r>
          </a:p>
          <a:p>
            <a:pPr lvl="1"/>
            <a:r>
              <a:rPr lang="en-US" dirty="0"/>
              <a:t>Cheryl Merck</a:t>
            </a:r>
          </a:p>
          <a:p>
            <a:pPr marL="0" indent="0">
              <a:buNone/>
            </a:pPr>
            <a:endParaRPr lang="en-US" dirty="0"/>
          </a:p>
        </p:txBody>
      </p:sp>
      <p:sp>
        <p:nvSpPr>
          <p:cNvPr id="3" name="Title 2">
            <a:extLst>
              <a:ext uri="{FF2B5EF4-FFF2-40B4-BE49-F238E27FC236}">
                <a16:creationId xmlns:a16="http://schemas.microsoft.com/office/drawing/2014/main" id="{BB892CD7-4ACD-2ACC-2391-63E6E3F0EE5C}"/>
              </a:ext>
            </a:extLst>
          </p:cNvPr>
          <p:cNvSpPr>
            <a:spLocks noGrp="1"/>
          </p:cNvSpPr>
          <p:nvPr>
            <p:ph type="title"/>
          </p:nvPr>
        </p:nvSpPr>
        <p:spPr/>
        <p:txBody>
          <a:bodyPr>
            <a:normAutofit fontScale="90000"/>
          </a:bodyPr>
          <a:lstStyle/>
          <a:p>
            <a:r>
              <a:rPr lang="en-US" dirty="0"/>
              <a:t>Housing Partner updates</a:t>
            </a:r>
          </a:p>
        </p:txBody>
      </p:sp>
    </p:spTree>
    <p:extLst>
      <p:ext uri="{BB962C8B-B14F-4D97-AF65-F5344CB8AC3E}">
        <p14:creationId xmlns:p14="http://schemas.microsoft.com/office/powerpoint/2010/main" val="2677528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4DDA94-04B7-DA44-EE54-2CF1E223CF75}"/>
              </a:ext>
            </a:extLst>
          </p:cNvPr>
          <p:cNvSpPr>
            <a:spLocks noGrp="1"/>
          </p:cNvSpPr>
          <p:nvPr>
            <p:ph idx="1"/>
          </p:nvPr>
        </p:nvSpPr>
        <p:spPr/>
        <p:txBody>
          <a:bodyPr>
            <a:normAutofit/>
          </a:bodyPr>
          <a:lstStyle/>
          <a:p>
            <a:r>
              <a:rPr lang="en-US" dirty="0"/>
              <a:t>Melissa Reardon, NDSU Tribal Liaison </a:t>
            </a:r>
          </a:p>
          <a:p>
            <a:endParaRPr lang="en-US" dirty="0"/>
          </a:p>
        </p:txBody>
      </p:sp>
      <p:sp>
        <p:nvSpPr>
          <p:cNvPr id="3" name="Title 2">
            <a:extLst>
              <a:ext uri="{FF2B5EF4-FFF2-40B4-BE49-F238E27FC236}">
                <a16:creationId xmlns:a16="http://schemas.microsoft.com/office/drawing/2014/main" id="{093B9426-8F47-30FD-9193-3F68FA92076E}"/>
              </a:ext>
            </a:extLst>
          </p:cNvPr>
          <p:cNvSpPr>
            <a:spLocks noGrp="1"/>
          </p:cNvSpPr>
          <p:nvPr>
            <p:ph type="title"/>
          </p:nvPr>
        </p:nvSpPr>
        <p:spPr/>
        <p:txBody>
          <a:bodyPr>
            <a:normAutofit fontScale="90000"/>
          </a:bodyPr>
          <a:lstStyle/>
          <a:p>
            <a:r>
              <a:rPr lang="en-US" dirty="0"/>
              <a:t>Tribal Initiative</a:t>
            </a:r>
          </a:p>
        </p:txBody>
      </p:sp>
    </p:spTree>
    <p:extLst>
      <p:ext uri="{BB962C8B-B14F-4D97-AF65-F5344CB8AC3E}">
        <p14:creationId xmlns:p14="http://schemas.microsoft.com/office/powerpoint/2010/main" val="3037246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BCDA77-B24C-A54D-1CBD-09785CCDCF3A}"/>
              </a:ext>
            </a:extLst>
          </p:cNvPr>
          <p:cNvSpPr>
            <a:spLocks noGrp="1"/>
          </p:cNvSpPr>
          <p:nvPr>
            <p:ph idx="1"/>
          </p:nvPr>
        </p:nvSpPr>
        <p:spPr/>
        <p:txBody>
          <a:bodyPr/>
          <a:lstStyle/>
          <a:p>
            <a:pPr marR="0" lvl="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Mandan Hidatsa &amp; Arikara Nation</a:t>
            </a:r>
          </a:p>
          <a:p>
            <a:r>
              <a:rPr lang="en-US" sz="2000" dirty="0">
                <a:effectLst/>
                <a:ea typeface="Calibri" panose="020F0502020204030204" pitchFamily="34" charset="0"/>
              </a:rPr>
              <a:t>Turtle Mountain Band of Chippewa Indians</a:t>
            </a:r>
          </a:p>
          <a:p>
            <a:r>
              <a:rPr lang="en-US" sz="2000" dirty="0">
                <a:effectLst/>
                <a:ea typeface="Calibri" panose="020F0502020204030204" pitchFamily="34" charset="0"/>
              </a:rPr>
              <a:t>5 state workgroup</a:t>
            </a:r>
          </a:p>
          <a:p>
            <a:pPr marL="457200" lvl="1" indent="0">
              <a:buNone/>
            </a:pPr>
            <a:endParaRPr lang="en-US" sz="1600" dirty="0">
              <a:effectLst/>
              <a:highlight>
                <a:srgbClr val="FFFF00"/>
              </a:highlight>
              <a:ea typeface="Calibri" panose="020F0502020204030204" pitchFamily="34" charset="0"/>
            </a:endParaRPr>
          </a:p>
          <a:p>
            <a:pPr lvl="1"/>
            <a:endParaRPr lang="en-US" dirty="0"/>
          </a:p>
        </p:txBody>
      </p:sp>
      <p:sp>
        <p:nvSpPr>
          <p:cNvPr id="3" name="Title 2">
            <a:extLst>
              <a:ext uri="{FF2B5EF4-FFF2-40B4-BE49-F238E27FC236}">
                <a16:creationId xmlns:a16="http://schemas.microsoft.com/office/drawing/2014/main" id="{E3C197BE-7FE3-8F7D-411C-EEC32E3DFD1D}"/>
              </a:ext>
            </a:extLst>
          </p:cNvPr>
          <p:cNvSpPr>
            <a:spLocks noGrp="1"/>
          </p:cNvSpPr>
          <p:nvPr>
            <p:ph type="title"/>
          </p:nvPr>
        </p:nvSpPr>
        <p:spPr/>
        <p:txBody>
          <a:bodyPr>
            <a:normAutofit fontScale="90000"/>
          </a:bodyPr>
          <a:lstStyle/>
          <a:p>
            <a:r>
              <a:rPr lang="en-US" dirty="0"/>
              <a:t>Tribal Initiative</a:t>
            </a:r>
          </a:p>
        </p:txBody>
      </p:sp>
    </p:spTree>
    <p:extLst>
      <p:ext uri="{BB962C8B-B14F-4D97-AF65-F5344CB8AC3E}">
        <p14:creationId xmlns:p14="http://schemas.microsoft.com/office/powerpoint/2010/main" val="373138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1C29186-72FE-3106-8122-B34D03BF0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9800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AC51B-7189-EBAE-859D-99BF453915BD}"/>
              </a:ext>
            </a:extLst>
          </p:cNvPr>
          <p:cNvSpPr>
            <a:spLocks noGrp="1"/>
          </p:cNvSpPr>
          <p:nvPr>
            <p:ph idx="1"/>
          </p:nvPr>
        </p:nvSpPr>
        <p:spPr/>
        <p:txBody>
          <a:bodyPr/>
          <a:lstStyle/>
          <a:p>
            <a:pPr marL="457200" lvl="1" indent="0">
              <a:buNone/>
            </a:pPr>
            <a:r>
              <a:rPr lang="en-US" dirty="0"/>
              <a:t>Wednesday, May 20</a:t>
            </a:r>
            <a:r>
              <a:rPr lang="en-US" baseline="30000" dirty="0"/>
              <a:t>th</a:t>
            </a:r>
            <a:r>
              <a:rPr lang="en-US" dirty="0"/>
              <a:t> (virtual and in-person)</a:t>
            </a:r>
          </a:p>
          <a:p>
            <a:pPr marL="457200" lvl="1" indent="0">
              <a:buNone/>
            </a:pPr>
            <a:r>
              <a:rPr lang="en-US" dirty="0"/>
              <a:t>	Fargo-1350 32</a:t>
            </a:r>
            <a:r>
              <a:rPr lang="en-US" baseline="30000" dirty="0"/>
              <a:t>nd</a:t>
            </a:r>
            <a:r>
              <a:rPr lang="en-US" dirty="0"/>
              <a:t> St S </a:t>
            </a:r>
          </a:p>
          <a:p>
            <a:pPr marL="457200" lvl="1" indent="0">
              <a:buNone/>
            </a:pPr>
            <a:r>
              <a:rPr lang="en-US" dirty="0"/>
              <a:t>Wednesday, August 19</a:t>
            </a:r>
            <a:r>
              <a:rPr lang="en-US" baseline="30000" dirty="0"/>
              <a:t>th</a:t>
            </a:r>
            <a:r>
              <a:rPr lang="en-US" dirty="0"/>
              <a:t> (virtual and in-person)</a:t>
            </a:r>
          </a:p>
          <a:p>
            <a:pPr marL="457200" lvl="1" indent="0">
              <a:buNone/>
            </a:pPr>
            <a:r>
              <a:rPr lang="en-US" dirty="0"/>
              <a:t>	Bismarck-</a:t>
            </a:r>
          </a:p>
          <a:p>
            <a:pPr marL="457200" lvl="1" indent="0">
              <a:buNone/>
            </a:pPr>
            <a:r>
              <a:rPr lang="en-US" dirty="0"/>
              <a:t>Wednesday, November 18th</a:t>
            </a:r>
          </a:p>
        </p:txBody>
      </p:sp>
      <p:sp>
        <p:nvSpPr>
          <p:cNvPr id="3" name="Title 2">
            <a:extLst>
              <a:ext uri="{FF2B5EF4-FFF2-40B4-BE49-F238E27FC236}">
                <a16:creationId xmlns:a16="http://schemas.microsoft.com/office/drawing/2014/main" id="{5613A61C-BABC-E222-9F29-1E94169027E2}"/>
              </a:ext>
            </a:extLst>
          </p:cNvPr>
          <p:cNvSpPr>
            <a:spLocks noGrp="1"/>
          </p:cNvSpPr>
          <p:nvPr>
            <p:ph type="title"/>
          </p:nvPr>
        </p:nvSpPr>
        <p:spPr/>
        <p:txBody>
          <a:bodyPr>
            <a:normAutofit fontScale="90000"/>
          </a:bodyPr>
          <a:lstStyle/>
          <a:p>
            <a:r>
              <a:rPr lang="en-US" dirty="0"/>
              <a:t>Meeting dates for 2026</a:t>
            </a:r>
          </a:p>
        </p:txBody>
      </p:sp>
    </p:spTree>
    <p:extLst>
      <p:ext uri="{BB962C8B-B14F-4D97-AF65-F5344CB8AC3E}">
        <p14:creationId xmlns:p14="http://schemas.microsoft.com/office/powerpoint/2010/main" val="2025424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Back of people's heads and raised hands at corporate presentation with speaker and whiteboard out of focus in background">
            <a:extLst>
              <a:ext uri="{FF2B5EF4-FFF2-40B4-BE49-F238E27FC236}">
                <a16:creationId xmlns:a16="http://schemas.microsoft.com/office/drawing/2014/main" id="{1B82588D-04F1-A3DA-C5E3-134BC18FAF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a:extLst>
              <a:ext uri="{FF2B5EF4-FFF2-40B4-BE49-F238E27FC236}">
                <a16:creationId xmlns:a16="http://schemas.microsoft.com/office/drawing/2014/main" id="{9E4A92B3-20EF-43EC-B7AC-2D6F951EDC1D}"/>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cs typeface="+mj-cs"/>
              </a:rPr>
              <a:t>Questions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686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66C2A5-36A2-2C21-78E8-E99551E03E98}"/>
              </a:ext>
            </a:extLst>
          </p:cNvPr>
          <p:cNvSpPr>
            <a:spLocks noGrp="1"/>
          </p:cNvSpPr>
          <p:nvPr>
            <p:ph idx="1"/>
          </p:nvPr>
        </p:nvSpPr>
        <p:spPr>
          <a:xfrm>
            <a:off x="451720" y="1485901"/>
            <a:ext cx="6145023" cy="4394200"/>
          </a:xfrm>
        </p:spPr>
        <p:txBody>
          <a:bodyPr/>
          <a:lstStyle/>
          <a:p>
            <a:r>
              <a:rPr lang="en-US" dirty="0">
                <a:hlinkClick r:id="rId2"/>
              </a:rPr>
              <a:t>Post Survey</a:t>
            </a:r>
            <a:endParaRPr lang="en-US" dirty="0"/>
          </a:p>
          <a:p>
            <a:r>
              <a:rPr lang="en-US" dirty="0"/>
              <a:t>Rebalancing ideas</a:t>
            </a:r>
          </a:p>
          <a:p>
            <a:r>
              <a:rPr lang="en-US" dirty="0"/>
              <a:t>Suggestions for the future</a:t>
            </a:r>
          </a:p>
          <a:p>
            <a:r>
              <a:rPr lang="en-US" dirty="0"/>
              <a:t>Any additional comments/feedback</a:t>
            </a:r>
          </a:p>
          <a:p>
            <a:pPr marL="0" indent="0">
              <a:buNone/>
            </a:pPr>
            <a:endParaRPr lang="en-US" dirty="0"/>
          </a:p>
        </p:txBody>
      </p:sp>
      <p:sp>
        <p:nvSpPr>
          <p:cNvPr id="3" name="Title 2">
            <a:extLst>
              <a:ext uri="{FF2B5EF4-FFF2-40B4-BE49-F238E27FC236}">
                <a16:creationId xmlns:a16="http://schemas.microsoft.com/office/drawing/2014/main" id="{F70AEF94-FB6C-D348-87B2-8C6A1A152C5E}"/>
              </a:ext>
            </a:extLst>
          </p:cNvPr>
          <p:cNvSpPr>
            <a:spLocks noGrp="1"/>
          </p:cNvSpPr>
          <p:nvPr>
            <p:ph type="title"/>
          </p:nvPr>
        </p:nvSpPr>
        <p:spPr/>
        <p:txBody>
          <a:bodyPr>
            <a:normAutofit fontScale="90000"/>
          </a:bodyPr>
          <a:lstStyle/>
          <a:p>
            <a:r>
              <a:rPr lang="en-US" dirty="0"/>
              <a:t>Final Poll</a:t>
            </a:r>
          </a:p>
        </p:txBody>
      </p:sp>
      <p:pic>
        <p:nvPicPr>
          <p:cNvPr id="5" name="Picture 4" descr="Qr code&#10;&#10;AI-generated content may be incorrect.">
            <a:extLst>
              <a:ext uri="{FF2B5EF4-FFF2-40B4-BE49-F238E27FC236}">
                <a16:creationId xmlns:a16="http://schemas.microsoft.com/office/drawing/2014/main" id="{B1C7814F-6EE7-FF52-3FAD-0658426F8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198" y="1579718"/>
            <a:ext cx="2724290" cy="2762392"/>
          </a:xfrm>
          <a:prstGeom prst="rect">
            <a:avLst/>
          </a:prstGeom>
        </p:spPr>
      </p:pic>
    </p:spTree>
    <p:extLst>
      <p:ext uri="{BB962C8B-B14F-4D97-AF65-F5344CB8AC3E}">
        <p14:creationId xmlns:p14="http://schemas.microsoft.com/office/powerpoint/2010/main" val="2623512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206AD4-9BFA-861B-64F7-27CEDA6D86CD}"/>
              </a:ext>
            </a:extLst>
          </p:cNvPr>
          <p:cNvSpPr>
            <a:spLocks noGrp="1"/>
          </p:cNvSpPr>
          <p:nvPr>
            <p:ph idx="1"/>
          </p:nvPr>
        </p:nvSpPr>
        <p:spPr/>
        <p:txBody>
          <a:bodyPr/>
          <a:lstStyle/>
          <a:p>
            <a:r>
              <a:rPr lang="en-US" dirty="0"/>
              <a:t>Kayla Trzpuc</a:t>
            </a:r>
          </a:p>
          <a:p>
            <a:pPr lvl="1"/>
            <a:r>
              <a:rPr lang="en-US" dirty="0">
                <a:hlinkClick r:id="rId3"/>
              </a:rPr>
              <a:t>kbtrzpuc@nd.gov</a:t>
            </a:r>
            <a:endParaRPr lang="en-US" dirty="0"/>
          </a:p>
          <a:p>
            <a:r>
              <a:rPr lang="en-US" dirty="0"/>
              <a:t>MFP</a:t>
            </a:r>
            <a:r>
              <a:rPr lang="en-US"/>
              <a:t>/TDP </a:t>
            </a:r>
            <a:r>
              <a:rPr lang="en-US" dirty="0"/>
              <a:t>team</a:t>
            </a:r>
          </a:p>
          <a:p>
            <a:pPr lvl="1"/>
            <a:r>
              <a:rPr lang="en-US" dirty="0">
                <a:hlinkClick r:id="rId4"/>
              </a:rPr>
              <a:t>hhsmfpreferrals@nd.gov</a:t>
            </a:r>
            <a:endParaRPr lang="en-US" dirty="0"/>
          </a:p>
          <a:p>
            <a:r>
              <a:rPr lang="en-US" dirty="0"/>
              <a:t>ADRL Intake</a:t>
            </a:r>
          </a:p>
          <a:p>
            <a:pPr lvl="1"/>
            <a:r>
              <a:rPr lang="en-US" dirty="0">
                <a:hlinkClick r:id="rId5"/>
              </a:rPr>
              <a:t>Carechoice@nd.gov</a:t>
            </a:r>
            <a:r>
              <a:rPr lang="en-US" dirty="0"/>
              <a:t>	</a:t>
            </a:r>
          </a:p>
        </p:txBody>
      </p:sp>
      <p:sp>
        <p:nvSpPr>
          <p:cNvPr id="3" name="Title 2">
            <a:extLst>
              <a:ext uri="{FF2B5EF4-FFF2-40B4-BE49-F238E27FC236}">
                <a16:creationId xmlns:a16="http://schemas.microsoft.com/office/drawing/2014/main" id="{4C2C3BB8-E0F5-F3AE-53B2-9A7A7812AB0B}"/>
              </a:ext>
            </a:extLst>
          </p:cNvPr>
          <p:cNvSpPr>
            <a:spLocks noGrp="1"/>
          </p:cNvSpPr>
          <p:nvPr>
            <p:ph type="title"/>
          </p:nvPr>
        </p:nvSpPr>
        <p:spPr/>
        <p:txBody>
          <a:bodyPr>
            <a:normAutofit fontScale="90000"/>
          </a:bodyPr>
          <a:lstStyle/>
          <a:p>
            <a:r>
              <a:rPr lang="en-US" dirty="0"/>
              <a:t>Thank you</a:t>
            </a:r>
          </a:p>
        </p:txBody>
      </p:sp>
    </p:spTree>
    <p:extLst>
      <p:ext uri="{BB962C8B-B14F-4D97-AF65-F5344CB8AC3E}">
        <p14:creationId xmlns:p14="http://schemas.microsoft.com/office/powerpoint/2010/main" val="39872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D0B6CBF8-0EC2-43EE-C7D9-1CB921DDF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17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615530" y="651280"/>
            <a:ext cx="5782917" cy="1477122"/>
          </a:xfrm>
        </p:spPr>
        <p:txBody>
          <a:bodyPr/>
          <a:lstStyle/>
          <a:p>
            <a:r>
              <a:rPr lang="en-US" b="1" dirty="0">
                <a:solidFill>
                  <a:schemeClr val="accent2"/>
                </a:solidFill>
              </a:rPr>
              <a:t>MFP Team Members</a:t>
            </a:r>
            <a:endParaRPr lang="en-US" b="1" dirty="0"/>
          </a:p>
        </p:txBody>
      </p:sp>
      <p:pic>
        <p:nvPicPr>
          <p:cNvPr id="8" name="Picture Placeholder 13" descr="A person with blonde hair&#10;&#10;Description automatically generated with low confidence">
            <a:extLst>
              <a:ext uri="{FF2B5EF4-FFF2-40B4-BE49-F238E27FC236}">
                <a16:creationId xmlns:a16="http://schemas.microsoft.com/office/drawing/2014/main" id="{861DCA32-D21F-2673-0A0D-CD7187C72594}"/>
              </a:ext>
            </a:extLst>
          </p:cNvPr>
          <p:cNvPicPr>
            <a:picLocks noChangeAspect="1"/>
          </p:cNvPicPr>
          <p:nvPr/>
        </p:nvPicPr>
        <p:blipFill>
          <a:blip r:embed="rId2">
            <a:extLst>
              <a:ext uri="{28A0092B-C50C-407E-A947-70E740481C1C}">
                <a14:useLocalDpi xmlns:a14="http://schemas.microsoft.com/office/drawing/2010/main" val="0"/>
              </a:ext>
            </a:extLst>
          </a:blip>
          <a:srcRect t="625" b="625"/>
          <a:stretch>
            <a:fillRect/>
          </a:stretch>
        </p:blipFill>
        <p:spPr>
          <a:xfrm>
            <a:off x="615530" y="2128403"/>
            <a:ext cx="1572500" cy="2107779"/>
          </a:xfrm>
          <a:prstGeom prst="rect">
            <a:avLst/>
          </a:prstGeom>
        </p:spPr>
      </p:pic>
      <p:sp>
        <p:nvSpPr>
          <p:cNvPr id="9" name="Text Placeholder 9">
            <a:extLst>
              <a:ext uri="{FF2B5EF4-FFF2-40B4-BE49-F238E27FC236}">
                <a16:creationId xmlns:a16="http://schemas.microsoft.com/office/drawing/2014/main" id="{0B66B8B4-367D-30CD-925F-64BAF6ABAD2A}"/>
              </a:ext>
            </a:extLst>
          </p:cNvPr>
          <p:cNvSpPr txBox="1">
            <a:spLocks/>
          </p:cNvSpPr>
          <p:nvPr/>
        </p:nvSpPr>
        <p:spPr>
          <a:xfrm>
            <a:off x="398371" y="4480531"/>
            <a:ext cx="1969411" cy="1985584"/>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en-US" sz="2200" dirty="0">
                <a:solidFill>
                  <a:schemeClr val="tx2"/>
                </a:solidFill>
              </a:rPr>
              <a:t>Kayla Trzpuc</a:t>
            </a:r>
          </a:p>
          <a:p>
            <a:pPr marL="0" indent="0" algn="ctr">
              <a:buNone/>
            </a:pPr>
            <a:r>
              <a:rPr lang="nb-NO" sz="1400" dirty="0">
                <a:solidFill>
                  <a:schemeClr val="tx2"/>
                </a:solidFill>
              </a:rPr>
              <a:t>Money Follows the Person Program Administrator</a:t>
            </a:r>
          </a:p>
          <a:p>
            <a:pPr marL="0" indent="0" algn="ctr">
              <a:buFont typeface="Wingdings" panose="05000000000000000000" pitchFamily="2" charset="2"/>
              <a:buNone/>
            </a:pPr>
            <a:endParaRPr lang="en-US" sz="1400" dirty="0">
              <a:solidFill>
                <a:schemeClr val="tx2"/>
              </a:solidFill>
            </a:endParaRPr>
          </a:p>
        </p:txBody>
      </p:sp>
      <p:sp>
        <p:nvSpPr>
          <p:cNvPr id="15" name="Text Placeholder 10">
            <a:extLst>
              <a:ext uri="{FF2B5EF4-FFF2-40B4-BE49-F238E27FC236}">
                <a16:creationId xmlns:a16="http://schemas.microsoft.com/office/drawing/2014/main" id="{DA7C74BF-57AE-AFAC-15E4-EA189D7D9914}"/>
              </a:ext>
            </a:extLst>
          </p:cNvPr>
          <p:cNvSpPr txBox="1">
            <a:spLocks/>
          </p:cNvSpPr>
          <p:nvPr/>
        </p:nvSpPr>
        <p:spPr>
          <a:xfrm>
            <a:off x="3618691" y="4489589"/>
            <a:ext cx="2026274" cy="1936044"/>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Gale Coleman</a:t>
            </a:r>
          </a:p>
          <a:p>
            <a:pPr marL="0" indent="0" algn="ctr">
              <a:buFont typeface="Wingdings" panose="05000000000000000000" pitchFamily="2" charset="2"/>
              <a:buNone/>
            </a:pPr>
            <a:r>
              <a:rPr lang="nb-NO" sz="1400" dirty="0">
                <a:solidFill>
                  <a:schemeClr val="tx2"/>
                </a:solidFill>
              </a:rPr>
              <a:t>Money Follows the Person Data and Quality Analyst</a:t>
            </a:r>
          </a:p>
        </p:txBody>
      </p:sp>
      <p:pic>
        <p:nvPicPr>
          <p:cNvPr id="16" name="Picture 15" descr="A close-up of a person smiling&#10;&#10;Description automatically generated">
            <a:extLst>
              <a:ext uri="{FF2B5EF4-FFF2-40B4-BE49-F238E27FC236}">
                <a16:creationId xmlns:a16="http://schemas.microsoft.com/office/drawing/2014/main" id="{3A444710-C435-A885-2928-F00D80044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762" y="2128402"/>
            <a:ext cx="1756553" cy="2107779"/>
          </a:xfrm>
          <a:prstGeom prst="rect">
            <a:avLst/>
          </a:prstGeom>
        </p:spPr>
      </p:pic>
      <p:sp>
        <p:nvSpPr>
          <p:cNvPr id="17" name="Text Placeholder 10">
            <a:extLst>
              <a:ext uri="{FF2B5EF4-FFF2-40B4-BE49-F238E27FC236}">
                <a16:creationId xmlns:a16="http://schemas.microsoft.com/office/drawing/2014/main" id="{96BB1C52-F860-C326-F7AD-EC03C8C0F5EA}"/>
              </a:ext>
            </a:extLst>
          </p:cNvPr>
          <p:cNvSpPr txBox="1">
            <a:spLocks/>
          </p:cNvSpPr>
          <p:nvPr/>
        </p:nvSpPr>
        <p:spPr>
          <a:xfrm>
            <a:off x="6432626" y="4517283"/>
            <a:ext cx="1852247" cy="200012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Karen Wolf</a:t>
            </a:r>
          </a:p>
          <a:p>
            <a:pPr marL="0" indent="0" algn="ctr">
              <a:buFont typeface="Wingdings" panose="05000000000000000000" pitchFamily="2" charset="2"/>
              <a:buNone/>
            </a:pPr>
            <a:r>
              <a:rPr lang="nb-NO" sz="1400" dirty="0">
                <a:solidFill>
                  <a:schemeClr val="tx2"/>
                </a:solidFill>
              </a:rPr>
              <a:t>Money Follows the Person Transition Services Specialist</a:t>
            </a:r>
          </a:p>
          <a:p>
            <a:pPr marL="0" indent="0" algn="ctr">
              <a:buFont typeface="Wingdings" panose="05000000000000000000" pitchFamily="2" charset="2"/>
              <a:buNone/>
            </a:pPr>
            <a:endParaRPr lang="nb-NO" sz="2200" dirty="0">
              <a:solidFill>
                <a:schemeClr val="tx2"/>
              </a:solidFill>
            </a:endParaRPr>
          </a:p>
        </p:txBody>
      </p:sp>
      <p:pic>
        <p:nvPicPr>
          <p:cNvPr id="18" name="Picture 17" descr="A close-up of a person smiling&#10;&#10;Description automatically generated">
            <a:extLst>
              <a:ext uri="{FF2B5EF4-FFF2-40B4-BE49-F238E27FC236}">
                <a16:creationId xmlns:a16="http://schemas.microsoft.com/office/drawing/2014/main" id="{8660C8C5-8F53-CF7A-D1E9-1B492F8C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70" y="2128402"/>
            <a:ext cx="1502161" cy="2177540"/>
          </a:xfrm>
          <a:prstGeom prst="rect">
            <a:avLst/>
          </a:prstGeom>
        </p:spPr>
      </p:pic>
      <p:sp>
        <p:nvSpPr>
          <p:cNvPr id="19" name="Text Placeholder 10">
            <a:extLst>
              <a:ext uri="{FF2B5EF4-FFF2-40B4-BE49-F238E27FC236}">
                <a16:creationId xmlns:a16="http://schemas.microsoft.com/office/drawing/2014/main" id="{DD5F5B60-3241-6739-97C1-3F27819410E1}"/>
              </a:ext>
            </a:extLst>
          </p:cNvPr>
          <p:cNvSpPr txBox="1">
            <a:spLocks/>
          </p:cNvSpPr>
          <p:nvPr/>
        </p:nvSpPr>
        <p:spPr>
          <a:xfrm>
            <a:off x="8884253" y="4517283"/>
            <a:ext cx="2656099" cy="200012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Makayla Domagala</a:t>
            </a:r>
          </a:p>
          <a:p>
            <a:pPr marL="0" indent="0" algn="ctr">
              <a:buFont typeface="Wingdings" panose="05000000000000000000" pitchFamily="2" charset="2"/>
              <a:buNone/>
            </a:pPr>
            <a:r>
              <a:rPr lang="nb-NO" sz="1400" dirty="0">
                <a:solidFill>
                  <a:schemeClr val="tx2"/>
                </a:solidFill>
              </a:rPr>
              <a:t>Money Follows the Person Referral Specialist</a:t>
            </a:r>
          </a:p>
        </p:txBody>
      </p:sp>
      <p:pic>
        <p:nvPicPr>
          <p:cNvPr id="20" name="Picture 19" descr="A person smiling for the camera&#10;&#10;Description automatically generated with medium confidence">
            <a:extLst>
              <a:ext uri="{FF2B5EF4-FFF2-40B4-BE49-F238E27FC236}">
                <a16:creationId xmlns:a16="http://schemas.microsoft.com/office/drawing/2014/main" id="{255C499A-CE01-7ABE-FF7C-C4F076531137}"/>
              </a:ext>
            </a:extLst>
          </p:cNvPr>
          <p:cNvPicPr>
            <a:picLocks noChangeAspect="1"/>
          </p:cNvPicPr>
          <p:nvPr/>
        </p:nvPicPr>
        <p:blipFill rotWithShape="1">
          <a:blip r:embed="rId5">
            <a:extLst>
              <a:ext uri="{28A0092B-C50C-407E-A947-70E740481C1C}">
                <a14:useLocalDpi xmlns:a14="http://schemas.microsoft.com/office/drawing/2010/main" val="0"/>
              </a:ext>
            </a:extLst>
          </a:blip>
          <a:srcRect l="18276" r="7241"/>
          <a:stretch/>
        </p:blipFill>
        <p:spPr>
          <a:xfrm>
            <a:off x="9438025" y="2128402"/>
            <a:ext cx="1502161" cy="2182341"/>
          </a:xfrm>
          <a:prstGeom prst="rect">
            <a:avLst/>
          </a:prstGeom>
        </p:spPr>
      </p:pic>
    </p:spTree>
    <p:extLst>
      <p:ext uri="{BB962C8B-B14F-4D97-AF65-F5344CB8AC3E}">
        <p14:creationId xmlns:p14="http://schemas.microsoft.com/office/powerpoint/2010/main" val="388357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3EB75-893D-E751-CF60-F09D7CB71469}"/>
              </a:ext>
            </a:extLst>
          </p:cNvPr>
          <p:cNvSpPr>
            <a:spLocks noGrp="1"/>
          </p:cNvSpPr>
          <p:nvPr>
            <p:ph type="title"/>
          </p:nvPr>
        </p:nvSpPr>
        <p:spPr>
          <a:xfrm>
            <a:off x="824753" y="651280"/>
            <a:ext cx="6697276" cy="1477122"/>
          </a:xfrm>
        </p:spPr>
        <p:txBody>
          <a:bodyPr/>
          <a:lstStyle/>
          <a:p>
            <a:r>
              <a:rPr lang="en-US" dirty="0"/>
              <a:t>TDP Team Members</a:t>
            </a:r>
          </a:p>
        </p:txBody>
      </p:sp>
      <p:sp>
        <p:nvSpPr>
          <p:cNvPr id="7" name="Text Placeholder 9">
            <a:extLst>
              <a:ext uri="{FF2B5EF4-FFF2-40B4-BE49-F238E27FC236}">
                <a16:creationId xmlns:a16="http://schemas.microsoft.com/office/drawing/2014/main" id="{F2991E65-FFE7-0D2C-346B-D9053BBE110E}"/>
              </a:ext>
            </a:extLst>
          </p:cNvPr>
          <p:cNvSpPr txBox="1">
            <a:spLocks/>
          </p:cNvSpPr>
          <p:nvPr/>
        </p:nvSpPr>
        <p:spPr>
          <a:xfrm>
            <a:off x="343942" y="4359409"/>
            <a:ext cx="1969411" cy="2000119"/>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en-US" sz="2200" dirty="0">
                <a:solidFill>
                  <a:schemeClr val="tx2"/>
                </a:solidFill>
              </a:rPr>
              <a:t>Heidi M Zimmerman</a:t>
            </a:r>
          </a:p>
          <a:p>
            <a:pPr marL="0" indent="0" algn="ctr">
              <a:buNone/>
            </a:pPr>
            <a:r>
              <a:rPr lang="nb-NO" sz="1400" dirty="0">
                <a:solidFill>
                  <a:schemeClr val="tx2"/>
                </a:solidFill>
              </a:rPr>
              <a:t>Transition and Diversion Services Program Administrator</a:t>
            </a:r>
          </a:p>
          <a:p>
            <a:pPr marL="0" indent="0" algn="ctr">
              <a:buFont typeface="Wingdings" panose="05000000000000000000" pitchFamily="2" charset="2"/>
              <a:buNone/>
            </a:pPr>
            <a:endParaRPr lang="en-US" sz="1400" dirty="0">
              <a:solidFill>
                <a:schemeClr val="tx2"/>
              </a:solidFill>
            </a:endParaRPr>
          </a:p>
        </p:txBody>
      </p:sp>
      <p:sp>
        <p:nvSpPr>
          <p:cNvPr id="8" name="Text Placeholder 10">
            <a:extLst>
              <a:ext uri="{FF2B5EF4-FFF2-40B4-BE49-F238E27FC236}">
                <a16:creationId xmlns:a16="http://schemas.microsoft.com/office/drawing/2014/main" id="{910FE79C-215A-6C8A-7922-0E42711E0315}"/>
              </a:ext>
            </a:extLst>
          </p:cNvPr>
          <p:cNvSpPr txBox="1">
            <a:spLocks/>
          </p:cNvSpPr>
          <p:nvPr/>
        </p:nvSpPr>
        <p:spPr>
          <a:xfrm>
            <a:off x="3864805" y="4336558"/>
            <a:ext cx="2026274" cy="2000121"/>
          </a:xfrm>
          <a:prstGeom prst="rect">
            <a:avLst/>
          </a:prstGeom>
        </p:spPr>
        <p:txBody>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Kate Rock</a:t>
            </a:r>
          </a:p>
          <a:p>
            <a:pPr marL="0" indent="0" algn="ctr">
              <a:buFont typeface="Wingdings" panose="05000000000000000000" pitchFamily="2" charset="2"/>
              <a:buNone/>
            </a:pPr>
            <a:r>
              <a:rPr lang="nb-NO" sz="1400" dirty="0">
                <a:solidFill>
                  <a:schemeClr val="tx2"/>
                </a:solidFill>
              </a:rPr>
              <a:t>Transition and Diversion Services Referral Specialist</a:t>
            </a:r>
          </a:p>
        </p:txBody>
      </p:sp>
      <p:sp>
        <p:nvSpPr>
          <p:cNvPr id="9" name="Text Placeholder 10">
            <a:extLst>
              <a:ext uri="{FF2B5EF4-FFF2-40B4-BE49-F238E27FC236}">
                <a16:creationId xmlns:a16="http://schemas.microsoft.com/office/drawing/2014/main" id="{DEB76873-4175-A8D4-7014-C935B208F3F7}"/>
              </a:ext>
            </a:extLst>
          </p:cNvPr>
          <p:cNvSpPr txBox="1">
            <a:spLocks/>
          </p:cNvSpPr>
          <p:nvPr/>
        </p:nvSpPr>
        <p:spPr>
          <a:xfrm>
            <a:off x="7442531" y="4334733"/>
            <a:ext cx="1884349" cy="2000121"/>
          </a:xfrm>
          <a:prstGeom prst="rect">
            <a:avLst/>
          </a:prstGeom>
        </p:spPr>
        <p:txBody>
          <a:bodyPr vert="horz" lIns="91440" tIns="45720" rIns="91440" bIns="45720" rtlCol="0">
            <a:noAutofit/>
          </a:bodyPr>
          <a:lstStyle>
            <a:lvl1pPr marL="287338" indent="-287338" algn="l" defTabSz="914423" rtl="0" eaLnBrk="1" latinLnBrk="0" hangingPunct="1">
              <a:lnSpc>
                <a:spcPct val="100000"/>
              </a:lnSpc>
              <a:spcBef>
                <a:spcPts val="0"/>
              </a:spcBef>
              <a:spcAft>
                <a:spcPts val="600"/>
              </a:spcAft>
              <a:buFont typeface="Wingdings" panose="05000000000000000000" pitchFamily="2" charset="2"/>
              <a:buChar char="§"/>
              <a:defRPr lang="en-US" sz="32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1pPr>
            <a:lvl2pPr marL="573088" indent="-285750" algn="l" defTabSz="914423" rtl="0" eaLnBrk="1" latinLnBrk="0" hangingPunct="1">
              <a:lnSpc>
                <a:spcPct val="100000"/>
              </a:lnSpc>
              <a:spcBef>
                <a:spcPts val="0"/>
              </a:spcBef>
              <a:spcAft>
                <a:spcPts val="600"/>
              </a:spcAft>
              <a:buFont typeface="Wingdings" panose="05000000000000000000" pitchFamily="2" charset="2"/>
              <a:buChar char="§"/>
              <a:defRPr lang="en-US" sz="2800" b="0" i="0" kern="1200" cap="none" spc="0" baseline="0" dirty="0" smtClean="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2pPr>
            <a:lvl3pPr marL="804863" indent="-231775" algn="l" defTabSz="914423" rtl="0" eaLnBrk="1" latinLnBrk="0" hangingPunct="1">
              <a:lnSpc>
                <a:spcPct val="100000"/>
              </a:lnSpc>
              <a:spcBef>
                <a:spcPts val="0"/>
              </a:spcBef>
              <a:spcAft>
                <a:spcPts val="600"/>
              </a:spcAft>
              <a:buFont typeface="Wingdings" panose="05000000000000000000" pitchFamily="2" charset="2"/>
              <a:buChar char="§"/>
              <a:defRPr lang="en-US" sz="2400" b="0" i="0" kern="1200" cap="none" spc="0" baseline="0" dirty="0" smtClean="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3pPr>
            <a:lvl4pPr marL="1146175" indent="-231775" algn="l" defTabSz="914423" rtl="0" eaLnBrk="1" latinLnBrk="0" hangingPunct="1">
              <a:lnSpc>
                <a:spcPct val="100000"/>
              </a:lnSpc>
              <a:spcBef>
                <a:spcPts val="0"/>
              </a:spcBef>
              <a:spcAft>
                <a:spcPts val="600"/>
              </a:spcAft>
              <a:buFont typeface="Wingdings" panose="05000000000000000000" pitchFamily="2" charset="2"/>
              <a:buChar char="§"/>
              <a:defRPr sz="2000" b="0" i="0" kern="1200" spc="0" baseline="0">
                <a:solidFill>
                  <a:schemeClr val="tx2">
                    <a:lumMod val="65000"/>
                    <a:lumOff val="35000"/>
                  </a:schemeClr>
                </a:solidFill>
                <a:latin typeface="Arial" panose="020B0604020202020204" pitchFamily="34" charset="0"/>
                <a:ea typeface="Segoe UI Black" panose="020B0A02040204020203" pitchFamily="34" charset="0"/>
                <a:cs typeface="Arial" panose="020B0604020202020204" pitchFamily="34" charset="0"/>
              </a:defRPr>
            </a:lvl4pPr>
            <a:lvl5pPr marL="1487488" indent="-285750" algn="l" defTabSz="914423" rtl="0" eaLnBrk="1" latinLnBrk="0" hangingPunct="1">
              <a:lnSpc>
                <a:spcPct val="100000"/>
              </a:lnSpc>
              <a:spcBef>
                <a:spcPts val="0"/>
              </a:spcBef>
              <a:spcAft>
                <a:spcPts val="600"/>
              </a:spcAft>
              <a:buFont typeface="Wingdings" panose="05000000000000000000" pitchFamily="2" charset="2"/>
              <a:buChar char="§"/>
              <a:defRPr lang="en-US" sz="2000" b="0" i="0" kern="1200" spc="0" baseline="0" dirty="0">
                <a:solidFill>
                  <a:schemeClr val="tx2">
                    <a:lumMod val="65000"/>
                    <a:lumOff val="35000"/>
                  </a:schemeClr>
                </a:solidFill>
                <a:latin typeface="Arial" panose="020B0604020202020204" pitchFamily="34" charset="0"/>
                <a:ea typeface="Segoe UI" panose="020B0502040204020203" pitchFamily="34" charset="0"/>
                <a:cs typeface="Arial" panose="020B0604020202020204" pitchFamily="34" charset="0"/>
              </a:defRPr>
            </a:lvl5pPr>
            <a:lvl6pPr marL="0" indent="0" algn="l" defTabSz="914423" rtl="0" eaLnBrk="1" latinLnBrk="0" hangingPunct="1">
              <a:lnSpc>
                <a:spcPct val="90000"/>
              </a:lnSpc>
              <a:spcBef>
                <a:spcPts val="500"/>
              </a:spcBef>
              <a:buFont typeface="Arial"/>
              <a:buNone/>
              <a:defRPr lang="en-US" sz="1050" kern="1200" spc="100" dirty="0">
                <a:gradFill>
                  <a:gsLst>
                    <a:gs pos="0">
                      <a:schemeClr val="tx1">
                        <a:lumMod val="85000"/>
                        <a:lumOff val="15000"/>
                      </a:schemeClr>
                    </a:gs>
                    <a:gs pos="100000">
                      <a:schemeClr val="tx1">
                        <a:lumMod val="85000"/>
                        <a:lumOff val="15000"/>
                      </a:schemeClr>
                    </a:gs>
                  </a:gsLst>
                  <a:lin ang="5400000" scaled="1"/>
                </a:gradFill>
                <a:latin typeface="Segoe UI" panose="020B0502040204020203" pitchFamily="34" charset="0"/>
                <a:ea typeface="Open Sans" panose="020B0606030504020204" pitchFamily="34" charset="0"/>
                <a:cs typeface="Segoe UI" panose="020B0502040204020203" pitchFamily="34" charset="0"/>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ctr">
              <a:buFont typeface="Wingdings" panose="05000000000000000000" pitchFamily="2" charset="2"/>
              <a:buNone/>
            </a:pPr>
            <a:r>
              <a:rPr lang="nb-NO" sz="2200" dirty="0">
                <a:solidFill>
                  <a:schemeClr val="tx2"/>
                </a:solidFill>
              </a:rPr>
              <a:t>Sarah Nelson</a:t>
            </a:r>
          </a:p>
          <a:p>
            <a:pPr marL="0" indent="0" algn="ctr">
              <a:buFont typeface="Wingdings" panose="05000000000000000000" pitchFamily="2" charset="2"/>
              <a:buNone/>
            </a:pPr>
            <a:r>
              <a:rPr lang="nb-NO" sz="1400" dirty="0">
                <a:solidFill>
                  <a:schemeClr val="tx2"/>
                </a:solidFill>
              </a:rPr>
              <a:t>Transition and Diversion Services Quality Specialist</a:t>
            </a:r>
          </a:p>
          <a:p>
            <a:pPr marL="0" indent="0" algn="ctr">
              <a:buFont typeface="Wingdings" panose="05000000000000000000" pitchFamily="2" charset="2"/>
              <a:buNone/>
            </a:pPr>
            <a:endParaRPr lang="nb-NO" sz="2200" dirty="0">
              <a:solidFill>
                <a:schemeClr val="tx2"/>
              </a:solidFill>
            </a:endParaRPr>
          </a:p>
        </p:txBody>
      </p:sp>
      <p:pic>
        <p:nvPicPr>
          <p:cNvPr id="10" name="Picture 9" descr="A person with long hair&#10;&#10;Description automatically generated with medium confidence">
            <a:extLst>
              <a:ext uri="{FF2B5EF4-FFF2-40B4-BE49-F238E27FC236}">
                <a16:creationId xmlns:a16="http://schemas.microsoft.com/office/drawing/2014/main" id="{012AEB06-F816-F882-0A04-9691A1320A36}"/>
              </a:ext>
            </a:extLst>
          </p:cNvPr>
          <p:cNvPicPr>
            <a:picLocks noChangeAspect="1"/>
          </p:cNvPicPr>
          <p:nvPr/>
        </p:nvPicPr>
        <p:blipFill rotWithShape="1">
          <a:blip r:embed="rId2">
            <a:extLst>
              <a:ext uri="{28A0092B-C50C-407E-A947-70E740481C1C}">
                <a14:useLocalDpi xmlns:a14="http://schemas.microsoft.com/office/drawing/2010/main" val="0"/>
              </a:ext>
            </a:extLst>
          </a:blip>
          <a:srcRect l="16526" r="13814"/>
          <a:stretch/>
        </p:blipFill>
        <p:spPr>
          <a:xfrm>
            <a:off x="4059076" y="2005456"/>
            <a:ext cx="1637732" cy="2329277"/>
          </a:xfrm>
          <a:prstGeom prst="rect">
            <a:avLst/>
          </a:prstGeom>
        </p:spPr>
      </p:pic>
      <p:pic>
        <p:nvPicPr>
          <p:cNvPr id="11" name="Graphic 4">
            <a:extLst>
              <a:ext uri="{FF2B5EF4-FFF2-40B4-BE49-F238E27FC236}">
                <a16:creationId xmlns:a16="http://schemas.microsoft.com/office/drawing/2014/main" id="{E79107F8-ACF2-C35D-D88F-EE23168F0B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4197" y="2005457"/>
            <a:ext cx="1884349" cy="2329276"/>
          </a:xfrm>
          <a:prstGeom prst="rect">
            <a:avLst/>
          </a:prstGeom>
        </p:spPr>
      </p:pic>
      <p:pic>
        <p:nvPicPr>
          <p:cNvPr id="1026" name="Picture 2">
            <a:extLst>
              <a:ext uri="{FF2B5EF4-FFF2-40B4-BE49-F238E27FC236}">
                <a16:creationId xmlns:a16="http://schemas.microsoft.com/office/drawing/2014/main" id="{8D0C3E41-9B1B-2CFF-D2C5-CB8CD3BCF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779" y="2005455"/>
            <a:ext cx="1746419" cy="232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7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45CA4B-25E2-40DB-A831-B2175DDE8697}"/>
              </a:ext>
            </a:extLst>
          </p:cNvPr>
          <p:cNvSpPr>
            <a:spLocks noGrp="1"/>
          </p:cNvSpPr>
          <p:nvPr>
            <p:ph idx="1"/>
          </p:nvPr>
        </p:nvSpPr>
        <p:spPr/>
        <p:txBody>
          <a:bodyPr>
            <a:normAutofit fontScale="77500" lnSpcReduction="20000"/>
          </a:bodyPr>
          <a:lstStyle/>
          <a:p>
            <a:r>
              <a:rPr lang="en-US" dirty="0"/>
              <a:t>Life Skills and Transition Center Updates</a:t>
            </a:r>
          </a:p>
          <a:p>
            <a:r>
              <a:rPr lang="en-US" dirty="0"/>
              <a:t>Developmental Disability Section Updates</a:t>
            </a:r>
          </a:p>
          <a:p>
            <a:r>
              <a:rPr lang="en-US" dirty="0"/>
              <a:t>Department of Justice Comparison Dashboard</a:t>
            </a:r>
          </a:p>
          <a:p>
            <a:r>
              <a:rPr lang="en-US" dirty="0"/>
              <a:t>Master Plan on Aging</a:t>
            </a:r>
          </a:p>
          <a:p>
            <a:r>
              <a:rPr lang="en-US" dirty="0"/>
              <a:t>Quality Measure Set Updates</a:t>
            </a:r>
          </a:p>
          <a:p>
            <a:r>
              <a:rPr lang="en-US" dirty="0"/>
              <a:t>Tribal Initiative</a:t>
            </a:r>
          </a:p>
          <a:p>
            <a:r>
              <a:rPr lang="en-US" dirty="0"/>
              <a:t>Housing Partner Updates</a:t>
            </a:r>
          </a:p>
          <a:p>
            <a:r>
              <a:rPr lang="en-US" dirty="0"/>
              <a:t>Round Table Topics</a:t>
            </a:r>
          </a:p>
          <a:p>
            <a:pPr marL="0" indent="0">
              <a:buNone/>
            </a:pPr>
            <a:endParaRPr lang="en-US" dirty="0"/>
          </a:p>
          <a:p>
            <a:endParaRPr lang="en-US" dirty="0"/>
          </a:p>
        </p:txBody>
      </p:sp>
      <p:sp>
        <p:nvSpPr>
          <p:cNvPr id="3" name="Title 2">
            <a:extLst>
              <a:ext uri="{FF2B5EF4-FFF2-40B4-BE49-F238E27FC236}">
                <a16:creationId xmlns:a16="http://schemas.microsoft.com/office/drawing/2014/main" id="{499C2F04-EE0A-4765-8D1A-97D123403EC7}"/>
              </a:ext>
            </a:extLst>
          </p:cNvPr>
          <p:cNvSpPr>
            <a:spLocks noGrp="1"/>
          </p:cNvSpPr>
          <p:nvPr>
            <p:ph type="title"/>
          </p:nvPr>
        </p:nvSpPr>
        <p:spPr/>
        <p:txBody>
          <a:bodyPr>
            <a:normAutofit fontScale="90000"/>
          </a:bodyPr>
          <a:lstStyle/>
          <a:p>
            <a:r>
              <a:rPr lang="en-US" b="1" dirty="0">
                <a:solidFill>
                  <a:schemeClr val="accent2"/>
                </a:solidFill>
              </a:rPr>
              <a:t>Agenda</a:t>
            </a:r>
          </a:p>
        </p:txBody>
      </p:sp>
    </p:spTree>
    <p:extLst>
      <p:ext uri="{BB962C8B-B14F-4D97-AF65-F5344CB8AC3E}">
        <p14:creationId xmlns:p14="http://schemas.microsoft.com/office/powerpoint/2010/main" val="134814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636D66-00C7-F605-66D7-0C1AE9C8CD67}"/>
              </a:ext>
            </a:extLst>
          </p:cNvPr>
          <p:cNvSpPr>
            <a:spLocks noGrp="1"/>
          </p:cNvSpPr>
          <p:nvPr>
            <p:ph idx="1"/>
          </p:nvPr>
        </p:nvSpPr>
        <p:spPr/>
        <p:txBody>
          <a:bodyPr/>
          <a:lstStyle/>
          <a:p>
            <a:r>
              <a:rPr lang="en-US" dirty="0"/>
              <a:t>Keith Vavrovsky</a:t>
            </a:r>
          </a:p>
          <a:p>
            <a:pPr lvl="1"/>
            <a:r>
              <a:rPr lang="en-US" dirty="0"/>
              <a:t>30 adults</a:t>
            </a:r>
          </a:p>
          <a:p>
            <a:pPr lvl="1"/>
            <a:r>
              <a:rPr lang="en-US" dirty="0"/>
              <a:t>16 youth</a:t>
            </a:r>
          </a:p>
          <a:p>
            <a:pPr lvl="1"/>
            <a:r>
              <a:rPr lang="en-US" dirty="0"/>
              <a:t>One set discharge</a:t>
            </a:r>
          </a:p>
          <a:p>
            <a:pPr lvl="1"/>
            <a:r>
              <a:rPr lang="en-US" dirty="0"/>
              <a:t>3 pending discharges</a:t>
            </a:r>
          </a:p>
          <a:p>
            <a:pPr lvl="1"/>
            <a:r>
              <a:rPr lang="en-US" dirty="0"/>
              <a:t>No pending admissions</a:t>
            </a:r>
          </a:p>
          <a:p>
            <a:endParaRPr lang="en-US" dirty="0"/>
          </a:p>
        </p:txBody>
      </p:sp>
      <p:sp>
        <p:nvSpPr>
          <p:cNvPr id="3" name="Title 2">
            <a:extLst>
              <a:ext uri="{FF2B5EF4-FFF2-40B4-BE49-F238E27FC236}">
                <a16:creationId xmlns:a16="http://schemas.microsoft.com/office/drawing/2014/main" id="{A96B4966-0CE3-ADA6-C56D-777DF7A78AFF}"/>
              </a:ext>
            </a:extLst>
          </p:cNvPr>
          <p:cNvSpPr>
            <a:spLocks noGrp="1"/>
          </p:cNvSpPr>
          <p:nvPr>
            <p:ph type="title"/>
          </p:nvPr>
        </p:nvSpPr>
        <p:spPr/>
        <p:txBody>
          <a:bodyPr>
            <a:normAutofit fontScale="90000"/>
          </a:bodyPr>
          <a:lstStyle/>
          <a:p>
            <a:r>
              <a:rPr lang="en-US" dirty="0"/>
              <a:t>Life Skills and Transition Center	</a:t>
            </a:r>
          </a:p>
        </p:txBody>
      </p:sp>
    </p:spTree>
    <p:extLst>
      <p:ext uri="{BB962C8B-B14F-4D97-AF65-F5344CB8AC3E}">
        <p14:creationId xmlns:p14="http://schemas.microsoft.com/office/powerpoint/2010/main" val="2047278386"/>
      </p:ext>
    </p:extLst>
  </p:cSld>
  <p:clrMapOvr>
    <a:masterClrMapping/>
  </p:clrMapOvr>
</p:sld>
</file>

<file path=ppt/theme/theme1.xml><?xml version="1.0" encoding="utf-8"?>
<a:theme xmlns:a="http://schemas.openxmlformats.org/drawingml/2006/main" name="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a0212d-f6c5-463f-abf9-c64f448f8531">
      <Terms xmlns="http://schemas.microsoft.com/office/infopath/2007/PartnerControls"/>
    </lcf76f155ced4ddcb4097134ff3c332f>
    <TaxCatchAll xmlns="25d83d48-fb20-4537-95a6-325135718581" xsi:nil="true"/>
    <SharedWithUsers xmlns="c6cc3418-b95b-4872-be51-58f9c662ad7d">
      <UserInfo>
        <DisplayName>Oestreich, Elizabeth J.</DisplayName>
        <AccountId>139</AccountId>
        <AccountType/>
      </UserInfo>
      <UserInfo>
        <DisplayName>Anderson, Hannah S.</DisplayName>
        <AccountId>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6AAA61A720FE4AB2E2ABEA5E85CDE0" ma:contentTypeVersion="14" ma:contentTypeDescription="Create a new document." ma:contentTypeScope="" ma:versionID="c41a0de1996d09573af55068de07169b">
  <xsd:schema xmlns:xsd="http://www.w3.org/2001/XMLSchema" xmlns:xs="http://www.w3.org/2001/XMLSchema" xmlns:p="http://schemas.microsoft.com/office/2006/metadata/properties" xmlns:ns2="19a0212d-f6c5-463f-abf9-c64f448f8531" xmlns:ns3="25d83d48-fb20-4537-95a6-325135718581" xmlns:ns4="c6cc3418-b95b-4872-be51-58f9c662ad7d" targetNamespace="http://schemas.microsoft.com/office/2006/metadata/properties" ma:root="true" ma:fieldsID="f127f549430bfdabf37dc133dfc71c11" ns2:_="" ns3:_="" ns4:_="">
    <xsd:import namespace="19a0212d-f6c5-463f-abf9-c64f448f8531"/>
    <xsd:import namespace="25d83d48-fb20-4537-95a6-325135718581"/>
    <xsd:import namespace="c6cc3418-b95b-4872-be51-58f9c662ad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0212d-f6c5-463f-abf9-c64f448f85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1c138d-5193-455b-9034-665f32e799f8}" ma:internalName="TaxCatchAll" ma:showField="CatchAllData" ma:web="c6cc3418-b95b-4872-be51-58f9c662ad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cc3418-b95b-4872-be51-58f9c662ad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7BCEE4-41A6-4CC3-8CEE-46E282815CA5}">
  <ds:schemaRefs>
    <ds:schemaRef ds:uri="c6cc3418-b95b-4872-be51-58f9c662ad7d"/>
    <ds:schemaRef ds:uri="http://schemas.microsoft.com/office/2006/metadata/properties"/>
    <ds:schemaRef ds:uri="http://purl.org/dc/terms/"/>
    <ds:schemaRef ds:uri="19a0212d-f6c5-463f-abf9-c64f448f8531"/>
    <ds:schemaRef ds:uri="25d83d48-fb20-4537-95a6-32513571858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1B70424-52F3-471E-B86D-2CDE8275A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0212d-f6c5-463f-abf9-c64f448f8531"/>
    <ds:schemaRef ds:uri="25d83d48-fb20-4537-95a6-325135718581"/>
    <ds:schemaRef ds:uri="c6cc3418-b95b-4872-be51-58f9c662a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54E691-768F-4924-94EC-6CF550D88A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4580</TotalTime>
  <Words>1631</Words>
  <Application>Microsoft Office PowerPoint</Application>
  <PresentationFormat>Widescreen</PresentationFormat>
  <Paragraphs>252</Paragraphs>
  <Slides>43</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Office Theme</vt:lpstr>
      <vt:lpstr>MFP External Partner Meeting</vt:lpstr>
      <vt:lpstr>Opening Poll</vt:lpstr>
      <vt:lpstr>PowerPoint Presentation</vt:lpstr>
      <vt:lpstr>PowerPoint Presentation</vt:lpstr>
      <vt:lpstr>PowerPoint Presentation</vt:lpstr>
      <vt:lpstr>MFP Team Members</vt:lpstr>
      <vt:lpstr>TDP Team Members</vt:lpstr>
      <vt:lpstr>Agenda</vt:lpstr>
      <vt:lpstr>Life Skills and Transition Center </vt:lpstr>
      <vt:lpstr>DD Updates </vt:lpstr>
      <vt:lpstr>Adult and Aging Updates</vt:lpstr>
      <vt:lpstr>MFP DATA</vt:lpstr>
      <vt:lpstr>2022 – 2026 Referrals</vt:lpstr>
      <vt:lpstr>RUNNING TRANSITION NUMBERS</vt:lpstr>
      <vt:lpstr>2021 to 2026 MFP Transitions</vt:lpstr>
      <vt:lpstr>MFP Facts - 2026</vt:lpstr>
      <vt:lpstr>Benchmarks</vt:lpstr>
      <vt:lpstr>MFP Programmatic Requirements</vt:lpstr>
      <vt:lpstr>Quality Measure Set</vt:lpstr>
      <vt:lpstr>Quality Measure Set updates</vt:lpstr>
      <vt:lpstr>Home and Community-Based Services Quality Measure Set</vt:lpstr>
      <vt:lpstr>Talking Points</vt:lpstr>
      <vt:lpstr>What is the access rule?</vt:lpstr>
      <vt:lpstr>What is the HCBS Quality measure set?</vt:lpstr>
      <vt:lpstr>What is the HCBS Priority?</vt:lpstr>
      <vt:lpstr>How do MFP and HCBS Quality Measure sets relate?</vt:lpstr>
      <vt:lpstr>The Quality Measure Set</vt:lpstr>
      <vt:lpstr>The Quality Measure Set</vt:lpstr>
      <vt:lpstr>The Quality Measure Set</vt:lpstr>
      <vt:lpstr>The Quality Measure Set GOALS</vt:lpstr>
      <vt:lpstr>THANK YOU</vt:lpstr>
      <vt:lpstr>Transition Diversion Program Updates</vt:lpstr>
      <vt:lpstr>TDP Referral Data</vt:lpstr>
      <vt:lpstr>TDP Running Transitions</vt:lpstr>
      <vt:lpstr>TDP Running Diversions</vt:lpstr>
      <vt:lpstr>Data for TDP</vt:lpstr>
      <vt:lpstr>Housing Partner updates</vt:lpstr>
      <vt:lpstr>Tribal Initiative</vt:lpstr>
      <vt:lpstr>Tribal Initiative</vt:lpstr>
      <vt:lpstr>Meeting dates for 2026</vt:lpstr>
      <vt:lpstr>Questions</vt:lpstr>
      <vt:lpstr>Final Poll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Trzpuc, Kayla B.</cp:lastModifiedBy>
  <cp:revision>81</cp:revision>
  <dcterms:created xsi:type="dcterms:W3CDTF">2022-06-10T13:29:43Z</dcterms:created>
  <dcterms:modified xsi:type="dcterms:W3CDTF">2026-02-18T17:20:25Z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0x0101000C6AAA61A720FE4AB2E2ABEA5E85CDE0</vt:lpwstr>
  </property>
  <property fmtid="{D5CDD505-2E9C-101B-9397-08002B2CF9AE}" pid="3" name="MediaServiceImageTags">
    <vt:lpwstr/>
  </property>
</Properties>
</file>