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1" r:id="rId2"/>
    <p:sldId id="2564" r:id="rId3"/>
    <p:sldId id="2562" r:id="rId4"/>
    <p:sldId id="2567" r:id="rId5"/>
    <p:sldId id="2568" r:id="rId6"/>
    <p:sldId id="2584" r:id="rId7"/>
    <p:sldId id="2591" r:id="rId8"/>
    <p:sldId id="2571" r:id="rId9"/>
    <p:sldId id="2573" r:id="rId10"/>
    <p:sldId id="2587" r:id="rId11"/>
    <p:sldId id="2575" r:id="rId12"/>
    <p:sldId id="2577" r:id="rId13"/>
    <p:sldId id="2589" r:id="rId14"/>
    <p:sldId id="2583" r:id="rId15"/>
    <p:sldId id="2590"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gress Report on Treatment Courts Funded by Opioid Settlement Grant" id="{23A5F2F9-E201-459C-84EE-87DE572F559B}">
          <p14:sldIdLst>
            <p14:sldId id="2561"/>
            <p14:sldId id="2564"/>
            <p14:sldId id="2562"/>
          </p14:sldIdLst>
        </p14:section>
        <p14:section name="Overview of the Opioid Settlement Grant" id="{8ECDD5C8-C823-4B11-B3F2-EB41B34D1C85}">
          <p14:sldIdLst/>
        </p14:section>
        <p14:section name="Northeast Central Judicial District in Grand Forks" id="{D8331BFC-91E6-427F-BA0C-A610D6911E26}">
          <p14:sldIdLst>
            <p14:sldId id="2567"/>
            <p14:sldId id="2568"/>
            <p14:sldId id="2584"/>
          </p14:sldIdLst>
        </p14:section>
        <p14:section name="North Central Judicial District in Minot" id="{CDFAE8DF-E56B-41C8-9D29-ECD25B8E14AF}">
          <p14:sldIdLst>
            <p14:sldId id="2591"/>
            <p14:sldId id="2571"/>
            <p14:sldId id="2573"/>
            <p14:sldId id="2587"/>
            <p14:sldId id="2575"/>
          </p14:sldIdLst>
        </p14:section>
        <p14:section name="South Central Judicial District in Bismarck" id="{4ACF8285-8AE6-40F6-AF98-3AEB76A6BFC0}">
          <p14:sldIdLst>
            <p14:sldId id="2577"/>
            <p14:sldId id="2589"/>
          </p14:sldIdLst>
        </p14:section>
        <p14:section name="Comparative Analysis and Future Outlook" id="{D786F85B-2CAF-4389-93A8-EA3307854FBF}">
          <p14:sldIdLst/>
        </p14:section>
        <p14:section name="Conclusion" id="{7251EEBD-8A48-4A85-AA73-7E7C03B9D1B9}">
          <p14:sldIdLst>
            <p14:sldId id="2583"/>
            <p14:sldId id="25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5032" autoAdjust="0"/>
  </p:normalViewPr>
  <p:slideViewPr>
    <p:cSldViewPr snapToGrid="0">
      <p:cViewPr varScale="1">
        <p:scale>
          <a:sx n="82" d="100"/>
          <a:sy n="82" d="100"/>
        </p:scale>
        <p:origin x="715" y="2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95BB9-5EE1-4B72-B281-C61E664DD1C8}"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4FAED1DA-368F-43D4-95CB-3C379B32224D}">
      <dgm:prSet/>
      <dgm:spPr/>
      <dgm:t>
        <a:bodyPr/>
        <a:lstStyle/>
        <a:p>
          <a:pPr>
            <a:lnSpc>
              <a:spcPct val="100000"/>
            </a:lnSpc>
            <a:defRPr b="1"/>
          </a:pPr>
          <a:r>
            <a:rPr lang="en-US" dirty="0"/>
            <a:t>Opioid Settlement Impact</a:t>
          </a:r>
        </a:p>
      </dgm:t>
    </dgm:pt>
    <dgm:pt modelId="{ABD39C3C-1276-4E32-A968-B5005011B342}" type="parTrans" cxnId="{493FFF24-F2B4-4740-8A15-1DDDF50CA6D8}">
      <dgm:prSet/>
      <dgm:spPr/>
      <dgm:t>
        <a:bodyPr/>
        <a:lstStyle/>
        <a:p>
          <a:endParaRPr lang="en-US"/>
        </a:p>
      </dgm:t>
    </dgm:pt>
    <dgm:pt modelId="{C1935AF2-E9BC-4AE0-AB61-621FD79FAB2B}" type="sibTrans" cxnId="{493FFF24-F2B4-4740-8A15-1DDDF50CA6D8}">
      <dgm:prSet/>
      <dgm:spPr/>
      <dgm:t>
        <a:bodyPr/>
        <a:lstStyle/>
        <a:p>
          <a:pPr>
            <a:lnSpc>
              <a:spcPct val="100000"/>
            </a:lnSpc>
            <a:defRPr b="1"/>
          </a:pPr>
          <a:endParaRPr lang="en-US"/>
        </a:p>
      </dgm:t>
    </dgm:pt>
    <dgm:pt modelId="{10920810-EEAD-4316-953E-79D5D4CF0BC7}">
      <dgm:prSet custT="1"/>
      <dgm:spPr/>
      <dgm:t>
        <a:bodyPr/>
        <a:lstStyle/>
        <a:p>
          <a:pPr>
            <a:lnSpc>
              <a:spcPct val="100000"/>
            </a:lnSpc>
          </a:pPr>
          <a:r>
            <a:rPr lang="en-US" sz="1600" dirty="0"/>
            <a:t>The opioid settlement grant has provided funding to help sustain treatment services, which has assisted participants in their recovery journey.  </a:t>
          </a:r>
        </a:p>
      </dgm:t>
    </dgm:pt>
    <dgm:pt modelId="{A04856B7-14BE-4521-A52F-BA4D95E68D3F}" type="parTrans" cxnId="{C48EA3E8-2345-4E73-AB3F-3E44AB0CB4DA}">
      <dgm:prSet/>
      <dgm:spPr/>
      <dgm:t>
        <a:bodyPr/>
        <a:lstStyle/>
        <a:p>
          <a:endParaRPr lang="en-US"/>
        </a:p>
      </dgm:t>
    </dgm:pt>
    <dgm:pt modelId="{FB8F106D-9477-4A62-8C87-0E2417ECFA44}" type="sibTrans" cxnId="{C48EA3E8-2345-4E73-AB3F-3E44AB0CB4DA}">
      <dgm:prSet/>
      <dgm:spPr/>
      <dgm:t>
        <a:bodyPr/>
        <a:lstStyle/>
        <a:p>
          <a:endParaRPr lang="en-US"/>
        </a:p>
      </dgm:t>
    </dgm:pt>
    <dgm:pt modelId="{FFBED14B-36D2-4730-97B2-CB7C4F8951A7}">
      <dgm:prSet/>
      <dgm:spPr/>
      <dgm:t>
        <a:bodyPr/>
        <a:lstStyle/>
        <a:p>
          <a:pPr>
            <a:lnSpc>
              <a:spcPct val="100000"/>
            </a:lnSpc>
            <a:defRPr b="1"/>
          </a:pPr>
          <a:r>
            <a:rPr lang="en-US" dirty="0"/>
            <a:t>Collaboration Importance</a:t>
          </a:r>
        </a:p>
      </dgm:t>
    </dgm:pt>
    <dgm:pt modelId="{751F99D8-62D2-4A39-9E89-01905F6C3E39}" type="parTrans" cxnId="{7FD3DC91-EDDC-424F-B43F-04E549292084}">
      <dgm:prSet/>
      <dgm:spPr/>
      <dgm:t>
        <a:bodyPr/>
        <a:lstStyle/>
        <a:p>
          <a:endParaRPr lang="en-US"/>
        </a:p>
      </dgm:t>
    </dgm:pt>
    <dgm:pt modelId="{774A5E64-9883-4CB2-8506-EBAA10CAE9A7}" type="sibTrans" cxnId="{7FD3DC91-EDDC-424F-B43F-04E549292084}">
      <dgm:prSet/>
      <dgm:spPr/>
      <dgm:t>
        <a:bodyPr/>
        <a:lstStyle/>
        <a:p>
          <a:pPr>
            <a:lnSpc>
              <a:spcPct val="100000"/>
            </a:lnSpc>
            <a:defRPr b="1"/>
          </a:pPr>
          <a:endParaRPr lang="en-US"/>
        </a:p>
      </dgm:t>
    </dgm:pt>
    <dgm:pt modelId="{4F9BAB66-644E-46F5-9DB3-B31B4A79C4D8}">
      <dgm:prSet custT="1"/>
      <dgm:spPr/>
      <dgm:t>
        <a:bodyPr/>
        <a:lstStyle/>
        <a:p>
          <a:pPr>
            <a:lnSpc>
              <a:spcPct val="100000"/>
            </a:lnSpc>
          </a:pPr>
          <a:r>
            <a:rPr lang="en-US" sz="1600" dirty="0"/>
            <a:t>Ongoing collaboration among stakeholders is crucial for addressing substance use disorders effectively and ensuring future success</a:t>
          </a:r>
          <a:r>
            <a:rPr lang="en-US" sz="1400" dirty="0"/>
            <a:t>.</a:t>
          </a:r>
        </a:p>
      </dgm:t>
    </dgm:pt>
    <dgm:pt modelId="{505C4904-9E20-4C31-A1DC-2A520DF188B1}" type="parTrans" cxnId="{E434C0B2-6910-4FCB-8F30-40BECE43A582}">
      <dgm:prSet/>
      <dgm:spPr/>
      <dgm:t>
        <a:bodyPr/>
        <a:lstStyle/>
        <a:p>
          <a:endParaRPr lang="en-US"/>
        </a:p>
      </dgm:t>
    </dgm:pt>
    <dgm:pt modelId="{1944489B-E923-4EA8-94ED-0A151F58CBB1}" type="sibTrans" cxnId="{E434C0B2-6910-4FCB-8F30-40BECE43A582}">
      <dgm:prSet/>
      <dgm:spPr/>
      <dgm:t>
        <a:bodyPr/>
        <a:lstStyle/>
        <a:p>
          <a:endParaRPr lang="en-US"/>
        </a:p>
      </dgm:t>
    </dgm:pt>
    <dgm:pt modelId="{F7CEC963-54D6-4417-AF1E-A45DF1D12B29}">
      <dgm:prSet/>
      <dgm:spPr/>
      <dgm:t>
        <a:bodyPr/>
        <a:lstStyle/>
        <a:p>
          <a:pPr>
            <a:lnSpc>
              <a:spcPct val="100000"/>
            </a:lnSpc>
            <a:defRPr b="1"/>
          </a:pPr>
          <a:r>
            <a:rPr lang="en-US" dirty="0"/>
            <a:t>Commitment to Success</a:t>
          </a:r>
        </a:p>
      </dgm:t>
    </dgm:pt>
    <dgm:pt modelId="{CC3003C5-A4D9-4599-984C-BDE63DBD3EE0}" type="parTrans" cxnId="{B49420C1-9178-498C-972A-407272EE61CD}">
      <dgm:prSet/>
      <dgm:spPr/>
      <dgm:t>
        <a:bodyPr/>
        <a:lstStyle/>
        <a:p>
          <a:endParaRPr lang="en-US"/>
        </a:p>
      </dgm:t>
    </dgm:pt>
    <dgm:pt modelId="{725430AE-94DF-4526-AF1C-EC45F3656B2A}" type="sibTrans" cxnId="{B49420C1-9178-498C-972A-407272EE61CD}">
      <dgm:prSet/>
      <dgm:spPr/>
      <dgm:t>
        <a:bodyPr/>
        <a:lstStyle/>
        <a:p>
          <a:endParaRPr lang="en-US"/>
        </a:p>
      </dgm:t>
    </dgm:pt>
    <dgm:pt modelId="{6FDFF913-E010-4AD2-B1A0-C22DB7490E1A}">
      <dgm:prSet custT="1"/>
      <dgm:spPr/>
      <dgm:t>
        <a:bodyPr/>
        <a:lstStyle/>
        <a:p>
          <a:pPr>
            <a:lnSpc>
              <a:spcPct val="100000"/>
            </a:lnSpc>
          </a:pPr>
          <a:r>
            <a:rPr lang="en-US" sz="1600" dirty="0"/>
            <a:t>A strong commitment to addressing substance use disorders is vital for maintaining progress and achieving long-term outcomes.</a:t>
          </a:r>
        </a:p>
      </dgm:t>
    </dgm:pt>
    <dgm:pt modelId="{9B2D75BA-ACEB-4229-96D7-CCC7BEA134A2}" type="parTrans" cxnId="{5470C6A1-D387-42B1-B378-380E57A02A70}">
      <dgm:prSet/>
      <dgm:spPr/>
      <dgm:t>
        <a:bodyPr/>
        <a:lstStyle/>
        <a:p>
          <a:endParaRPr lang="en-US"/>
        </a:p>
      </dgm:t>
    </dgm:pt>
    <dgm:pt modelId="{59A8C91B-6571-464E-8FDC-67EF4A657E62}" type="sibTrans" cxnId="{5470C6A1-D387-42B1-B378-380E57A02A70}">
      <dgm:prSet/>
      <dgm:spPr/>
      <dgm:t>
        <a:bodyPr/>
        <a:lstStyle/>
        <a:p>
          <a:endParaRPr lang="en-US"/>
        </a:p>
      </dgm:t>
    </dgm:pt>
    <dgm:pt modelId="{74D7F1BC-6AFD-4864-B00C-785AB08C95A5}" type="pres">
      <dgm:prSet presAssocID="{70695BB9-5EE1-4B72-B281-C61E664DD1C8}" presName="Name0" presStyleCnt="0">
        <dgm:presLayoutVars>
          <dgm:dir/>
          <dgm:resizeHandles val="exact"/>
        </dgm:presLayoutVars>
      </dgm:prSet>
      <dgm:spPr/>
    </dgm:pt>
    <dgm:pt modelId="{5AC2878B-14F0-493F-9D56-B8F04EC5080B}" type="pres">
      <dgm:prSet presAssocID="{4FAED1DA-368F-43D4-95CB-3C379B32224D}" presName="compNode" presStyleCnt="0"/>
      <dgm:spPr/>
    </dgm:pt>
    <dgm:pt modelId="{0F34057B-CA5C-49B5-9551-57BFC33F75A0}" type="pres">
      <dgm:prSet presAssocID="{4FAED1DA-368F-43D4-95CB-3C379B32224D}" presName="pictRect" presStyleLbl="revTx" presStyleIdx="0" presStyleCnt="6">
        <dgm:presLayoutVars>
          <dgm:chMax val="0"/>
          <dgm:bulletEnabled/>
        </dgm:presLayoutVars>
      </dgm:prSet>
      <dgm:spPr/>
    </dgm:pt>
    <dgm:pt modelId="{E47F7A00-9722-4E2B-992F-822A6BE87747}" type="pres">
      <dgm:prSet presAssocID="{4FAED1DA-368F-43D4-95CB-3C379B32224D}" presName="textRect" presStyleLbl="revTx" presStyleIdx="1" presStyleCnt="6">
        <dgm:presLayoutVars>
          <dgm:bulletEnabled/>
        </dgm:presLayoutVars>
      </dgm:prSet>
      <dgm:spPr/>
    </dgm:pt>
    <dgm:pt modelId="{1C1D6EA3-0F02-4619-B313-602949A52FF5}" type="pres">
      <dgm:prSet presAssocID="{C1935AF2-E9BC-4AE0-AB61-621FD79FAB2B}" presName="sibTrans" presStyleLbl="sibTrans2D1" presStyleIdx="0" presStyleCnt="0"/>
      <dgm:spPr/>
    </dgm:pt>
    <dgm:pt modelId="{A1311B31-F534-4327-A79C-5EC27C36B348}" type="pres">
      <dgm:prSet presAssocID="{FFBED14B-36D2-4730-97B2-CB7C4F8951A7}" presName="compNode" presStyleCnt="0"/>
      <dgm:spPr/>
    </dgm:pt>
    <dgm:pt modelId="{99309A53-0552-4593-974D-D4C8982F4AF0}" type="pres">
      <dgm:prSet presAssocID="{FFBED14B-36D2-4730-97B2-CB7C4F8951A7}" presName="pictRect" presStyleLbl="revTx" presStyleIdx="2" presStyleCnt="6">
        <dgm:presLayoutVars>
          <dgm:chMax val="0"/>
          <dgm:bulletEnabled/>
        </dgm:presLayoutVars>
      </dgm:prSet>
      <dgm:spPr/>
    </dgm:pt>
    <dgm:pt modelId="{B9ABC53B-B137-4038-AF0A-115F9B22C1FD}" type="pres">
      <dgm:prSet presAssocID="{FFBED14B-36D2-4730-97B2-CB7C4F8951A7}" presName="textRect" presStyleLbl="revTx" presStyleIdx="3" presStyleCnt="6">
        <dgm:presLayoutVars>
          <dgm:bulletEnabled/>
        </dgm:presLayoutVars>
      </dgm:prSet>
      <dgm:spPr/>
    </dgm:pt>
    <dgm:pt modelId="{BAC6CB71-D90E-482B-AAFF-FD9AFA95FC38}" type="pres">
      <dgm:prSet presAssocID="{774A5E64-9883-4CB2-8506-EBAA10CAE9A7}" presName="sibTrans" presStyleLbl="sibTrans2D1" presStyleIdx="0" presStyleCnt="0"/>
      <dgm:spPr/>
    </dgm:pt>
    <dgm:pt modelId="{940649E8-9A9B-4D0C-809B-B4EE01EAD86E}" type="pres">
      <dgm:prSet presAssocID="{F7CEC963-54D6-4417-AF1E-A45DF1D12B29}" presName="compNode" presStyleCnt="0"/>
      <dgm:spPr/>
    </dgm:pt>
    <dgm:pt modelId="{7231ADC8-4B89-4013-AB18-A8952361439F}" type="pres">
      <dgm:prSet presAssocID="{F7CEC963-54D6-4417-AF1E-A45DF1D12B29}" presName="pictRect" presStyleLbl="revTx" presStyleIdx="4" presStyleCnt="6">
        <dgm:presLayoutVars>
          <dgm:chMax val="0"/>
          <dgm:bulletEnabled/>
        </dgm:presLayoutVars>
      </dgm:prSet>
      <dgm:spPr/>
    </dgm:pt>
    <dgm:pt modelId="{F15012D7-E862-43FB-9BB6-7CFBEC6FD214}" type="pres">
      <dgm:prSet presAssocID="{F7CEC963-54D6-4417-AF1E-A45DF1D12B29}" presName="textRect" presStyleLbl="revTx" presStyleIdx="5" presStyleCnt="6">
        <dgm:presLayoutVars>
          <dgm:bulletEnabled/>
        </dgm:presLayoutVars>
      </dgm:prSet>
      <dgm:spPr/>
    </dgm:pt>
  </dgm:ptLst>
  <dgm:cxnLst>
    <dgm:cxn modelId="{493FFF24-F2B4-4740-8A15-1DDDF50CA6D8}" srcId="{70695BB9-5EE1-4B72-B281-C61E664DD1C8}" destId="{4FAED1DA-368F-43D4-95CB-3C379B32224D}" srcOrd="0" destOrd="0" parTransId="{ABD39C3C-1276-4E32-A968-B5005011B342}" sibTransId="{C1935AF2-E9BC-4AE0-AB61-621FD79FAB2B}"/>
    <dgm:cxn modelId="{42E39926-255A-42B3-9B9C-0AF8A4D3A4F1}" type="presOf" srcId="{70695BB9-5EE1-4B72-B281-C61E664DD1C8}" destId="{74D7F1BC-6AFD-4864-B00C-785AB08C95A5}" srcOrd="0" destOrd="0" presId="urn:microsoft.com/office/officeart/2024/3/layout/hArchList1"/>
    <dgm:cxn modelId="{1729BA28-44B3-4CB9-AB7F-9DFBE03E0E0A}" type="presOf" srcId="{C1935AF2-E9BC-4AE0-AB61-621FD79FAB2B}" destId="{1C1D6EA3-0F02-4619-B313-602949A52FF5}" srcOrd="0" destOrd="0" presId="urn:microsoft.com/office/officeart/2024/3/layout/hArchList1"/>
    <dgm:cxn modelId="{7D206838-620F-4B47-AF7E-A6F0EAEC88D9}" type="presOf" srcId="{4F9BAB66-644E-46F5-9DB3-B31B4A79C4D8}" destId="{B9ABC53B-B137-4038-AF0A-115F9B22C1FD}" srcOrd="0" destOrd="0" presId="urn:microsoft.com/office/officeart/2024/3/layout/hArchList1"/>
    <dgm:cxn modelId="{25CD2288-647C-4B66-81C5-8AAC29B70DBC}" type="presOf" srcId="{4FAED1DA-368F-43D4-95CB-3C379B32224D}" destId="{0F34057B-CA5C-49B5-9551-57BFC33F75A0}" srcOrd="0" destOrd="0" presId="urn:microsoft.com/office/officeart/2024/3/layout/hArchList1"/>
    <dgm:cxn modelId="{15A26590-3D53-4C88-A821-F64002B75655}" type="presOf" srcId="{F7CEC963-54D6-4417-AF1E-A45DF1D12B29}" destId="{7231ADC8-4B89-4013-AB18-A8952361439F}" srcOrd="0" destOrd="0" presId="urn:microsoft.com/office/officeart/2024/3/layout/hArchList1"/>
    <dgm:cxn modelId="{7FD3DC91-EDDC-424F-B43F-04E549292084}" srcId="{70695BB9-5EE1-4B72-B281-C61E664DD1C8}" destId="{FFBED14B-36D2-4730-97B2-CB7C4F8951A7}" srcOrd="1" destOrd="0" parTransId="{751F99D8-62D2-4A39-9E89-01905F6C3E39}" sibTransId="{774A5E64-9883-4CB2-8506-EBAA10CAE9A7}"/>
    <dgm:cxn modelId="{92BCB795-956F-4CC8-A58D-0510A790B6C3}" type="presOf" srcId="{FFBED14B-36D2-4730-97B2-CB7C4F8951A7}" destId="{99309A53-0552-4593-974D-D4C8982F4AF0}" srcOrd="0" destOrd="0" presId="urn:microsoft.com/office/officeart/2024/3/layout/hArchList1"/>
    <dgm:cxn modelId="{5470C6A1-D387-42B1-B378-380E57A02A70}" srcId="{F7CEC963-54D6-4417-AF1E-A45DF1D12B29}" destId="{6FDFF913-E010-4AD2-B1A0-C22DB7490E1A}" srcOrd="0" destOrd="0" parTransId="{9B2D75BA-ACEB-4229-96D7-CCC7BEA134A2}" sibTransId="{59A8C91B-6571-464E-8FDC-67EF4A657E62}"/>
    <dgm:cxn modelId="{3C2AD6AA-943F-4A3E-BF88-5C18D705FE2D}" type="presOf" srcId="{6FDFF913-E010-4AD2-B1A0-C22DB7490E1A}" destId="{F15012D7-E862-43FB-9BB6-7CFBEC6FD214}" srcOrd="0" destOrd="0" presId="urn:microsoft.com/office/officeart/2024/3/layout/hArchList1"/>
    <dgm:cxn modelId="{E434C0B2-6910-4FCB-8F30-40BECE43A582}" srcId="{FFBED14B-36D2-4730-97B2-CB7C4F8951A7}" destId="{4F9BAB66-644E-46F5-9DB3-B31B4A79C4D8}" srcOrd="0" destOrd="0" parTransId="{505C4904-9E20-4C31-A1DC-2A520DF188B1}" sibTransId="{1944489B-E923-4EA8-94ED-0A151F58CBB1}"/>
    <dgm:cxn modelId="{B49420C1-9178-498C-972A-407272EE61CD}" srcId="{70695BB9-5EE1-4B72-B281-C61E664DD1C8}" destId="{F7CEC963-54D6-4417-AF1E-A45DF1D12B29}" srcOrd="2" destOrd="0" parTransId="{CC3003C5-A4D9-4599-984C-BDE63DBD3EE0}" sibTransId="{725430AE-94DF-4526-AF1C-EC45F3656B2A}"/>
    <dgm:cxn modelId="{360778DE-7E45-4111-90FD-6C90E1125B74}" type="presOf" srcId="{10920810-EEAD-4316-953E-79D5D4CF0BC7}" destId="{E47F7A00-9722-4E2B-992F-822A6BE87747}" srcOrd="0" destOrd="0" presId="urn:microsoft.com/office/officeart/2024/3/layout/hArchList1"/>
    <dgm:cxn modelId="{E57B0BE4-A1A3-4AC6-9D0D-BF86B591CEAE}" type="presOf" srcId="{774A5E64-9883-4CB2-8506-EBAA10CAE9A7}" destId="{BAC6CB71-D90E-482B-AAFF-FD9AFA95FC38}" srcOrd="0" destOrd="0" presId="urn:microsoft.com/office/officeart/2024/3/layout/hArchList1"/>
    <dgm:cxn modelId="{C48EA3E8-2345-4E73-AB3F-3E44AB0CB4DA}" srcId="{4FAED1DA-368F-43D4-95CB-3C379B32224D}" destId="{10920810-EEAD-4316-953E-79D5D4CF0BC7}" srcOrd="0" destOrd="0" parTransId="{A04856B7-14BE-4521-A52F-BA4D95E68D3F}" sibTransId="{FB8F106D-9477-4A62-8C87-0E2417ECFA44}"/>
    <dgm:cxn modelId="{3D1B0BF7-6BF7-41CA-9170-7D168600DD96}" type="presParOf" srcId="{74D7F1BC-6AFD-4864-B00C-785AB08C95A5}" destId="{5AC2878B-14F0-493F-9D56-B8F04EC5080B}" srcOrd="0" destOrd="0" presId="urn:microsoft.com/office/officeart/2024/3/layout/hArchList1"/>
    <dgm:cxn modelId="{BE61D923-C072-4CF1-A072-F1B717AFAEE1}" type="presParOf" srcId="{5AC2878B-14F0-493F-9D56-B8F04EC5080B}" destId="{0F34057B-CA5C-49B5-9551-57BFC33F75A0}" srcOrd="0" destOrd="0" presId="urn:microsoft.com/office/officeart/2024/3/layout/hArchList1"/>
    <dgm:cxn modelId="{DAA28693-CE4E-4554-AEC7-002067AC8D7C}" type="presParOf" srcId="{5AC2878B-14F0-493F-9D56-B8F04EC5080B}" destId="{E47F7A00-9722-4E2B-992F-822A6BE87747}" srcOrd="1" destOrd="0" presId="urn:microsoft.com/office/officeart/2024/3/layout/hArchList1"/>
    <dgm:cxn modelId="{519E6D74-2AD8-43FB-8CCD-30C5DEF25606}" type="presParOf" srcId="{74D7F1BC-6AFD-4864-B00C-785AB08C95A5}" destId="{1C1D6EA3-0F02-4619-B313-602949A52FF5}" srcOrd="1" destOrd="0" presId="urn:microsoft.com/office/officeart/2024/3/layout/hArchList1"/>
    <dgm:cxn modelId="{F159A4CF-1ED4-4565-AB0C-A1A901BF6BF8}" type="presParOf" srcId="{74D7F1BC-6AFD-4864-B00C-785AB08C95A5}" destId="{A1311B31-F534-4327-A79C-5EC27C36B348}" srcOrd="2" destOrd="0" presId="urn:microsoft.com/office/officeart/2024/3/layout/hArchList1"/>
    <dgm:cxn modelId="{73A7D380-EB43-4EA2-AB32-853468B48DAD}" type="presParOf" srcId="{A1311B31-F534-4327-A79C-5EC27C36B348}" destId="{99309A53-0552-4593-974D-D4C8982F4AF0}" srcOrd="0" destOrd="0" presId="urn:microsoft.com/office/officeart/2024/3/layout/hArchList1"/>
    <dgm:cxn modelId="{DFD9796B-AA04-4FD3-8207-162186B8FB4A}" type="presParOf" srcId="{A1311B31-F534-4327-A79C-5EC27C36B348}" destId="{B9ABC53B-B137-4038-AF0A-115F9B22C1FD}" srcOrd="1" destOrd="0" presId="urn:microsoft.com/office/officeart/2024/3/layout/hArchList1"/>
    <dgm:cxn modelId="{ECEC6BD7-C1CD-4332-88BF-FCCF167F4E95}" type="presParOf" srcId="{74D7F1BC-6AFD-4864-B00C-785AB08C95A5}" destId="{BAC6CB71-D90E-482B-AAFF-FD9AFA95FC38}" srcOrd="3" destOrd="0" presId="urn:microsoft.com/office/officeart/2024/3/layout/hArchList1"/>
    <dgm:cxn modelId="{F7E43B45-A0B8-423C-80DB-BD185F8CF4CD}" type="presParOf" srcId="{74D7F1BC-6AFD-4864-B00C-785AB08C95A5}" destId="{940649E8-9A9B-4D0C-809B-B4EE01EAD86E}" srcOrd="4" destOrd="0" presId="urn:microsoft.com/office/officeart/2024/3/layout/hArchList1"/>
    <dgm:cxn modelId="{2FC4C01A-E934-4738-B790-D0AE5ED17CB1}" type="presParOf" srcId="{940649E8-9A9B-4D0C-809B-B4EE01EAD86E}" destId="{7231ADC8-4B89-4013-AB18-A8952361439F}" srcOrd="0" destOrd="0" presId="urn:microsoft.com/office/officeart/2024/3/layout/hArchList1"/>
    <dgm:cxn modelId="{A0664775-32C4-4E2B-9EC8-2E32E89B2E28}" type="presParOf" srcId="{940649E8-9A9B-4D0C-809B-B4EE01EAD86E}" destId="{F15012D7-E862-43FB-9BB6-7CFBEC6FD214}" srcOrd="1" destOrd="0" presId="urn:microsoft.com/office/officeart/2024/3/layout/hArc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4057B-CA5C-49B5-9551-57BFC33F75A0}">
      <dsp:nvSpPr>
        <dsp:cNvPr id="0" name=""/>
        <dsp:cNvSpPr/>
      </dsp:nvSpPr>
      <dsp:spPr>
        <a:xfrm>
          <a:off x="0" y="0"/>
          <a:ext cx="2953721" cy="611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Opioid Settlement Impact</a:t>
          </a:r>
        </a:p>
      </dsp:txBody>
      <dsp:txXfrm>
        <a:off x="0" y="0"/>
        <a:ext cx="2953721" cy="611044"/>
      </dsp:txXfrm>
    </dsp:sp>
    <dsp:sp modelId="{E47F7A00-9722-4E2B-992F-822A6BE87747}">
      <dsp:nvSpPr>
        <dsp:cNvPr id="0" name=""/>
        <dsp:cNvSpPr/>
      </dsp:nvSpPr>
      <dsp:spPr>
        <a:xfrm>
          <a:off x="0" y="611044"/>
          <a:ext cx="2953721" cy="3267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0320" rIns="20320" bIns="20320" numCol="1" spcCol="1270" anchor="t" anchorCtr="0">
          <a:noAutofit/>
        </a:bodyPr>
        <a:lstStyle/>
        <a:p>
          <a:pPr marL="0" lvl="0" indent="0" algn="l" defTabSz="711200">
            <a:lnSpc>
              <a:spcPct val="100000"/>
            </a:lnSpc>
            <a:spcBef>
              <a:spcPct val="0"/>
            </a:spcBef>
            <a:spcAft>
              <a:spcPct val="35000"/>
            </a:spcAft>
            <a:buNone/>
          </a:pPr>
          <a:r>
            <a:rPr lang="en-US" sz="1600" kern="1200" dirty="0"/>
            <a:t>The opioid settlement grant has provided funding to help sustain treatment services, which has assisted participants in their recovery journey.  </a:t>
          </a:r>
        </a:p>
      </dsp:txBody>
      <dsp:txXfrm>
        <a:off x="0" y="611044"/>
        <a:ext cx="2953721" cy="3267220"/>
      </dsp:txXfrm>
    </dsp:sp>
    <dsp:sp modelId="{99309A53-0552-4593-974D-D4C8982F4AF0}">
      <dsp:nvSpPr>
        <dsp:cNvPr id="0" name=""/>
        <dsp:cNvSpPr/>
      </dsp:nvSpPr>
      <dsp:spPr>
        <a:xfrm>
          <a:off x="3249094" y="0"/>
          <a:ext cx="2953721" cy="611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Collaboration Importance</a:t>
          </a:r>
        </a:p>
      </dsp:txBody>
      <dsp:txXfrm>
        <a:off x="3249094" y="0"/>
        <a:ext cx="2953721" cy="611044"/>
      </dsp:txXfrm>
    </dsp:sp>
    <dsp:sp modelId="{B9ABC53B-B137-4038-AF0A-115F9B22C1FD}">
      <dsp:nvSpPr>
        <dsp:cNvPr id="0" name=""/>
        <dsp:cNvSpPr/>
      </dsp:nvSpPr>
      <dsp:spPr>
        <a:xfrm>
          <a:off x="3249094" y="611044"/>
          <a:ext cx="2953721" cy="3267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0320" rIns="20320" bIns="20320" numCol="1" spcCol="1270" anchor="t" anchorCtr="0">
          <a:noAutofit/>
        </a:bodyPr>
        <a:lstStyle/>
        <a:p>
          <a:pPr marL="0" lvl="0" indent="0" algn="l" defTabSz="711200">
            <a:lnSpc>
              <a:spcPct val="100000"/>
            </a:lnSpc>
            <a:spcBef>
              <a:spcPct val="0"/>
            </a:spcBef>
            <a:spcAft>
              <a:spcPct val="35000"/>
            </a:spcAft>
            <a:buNone/>
          </a:pPr>
          <a:r>
            <a:rPr lang="en-US" sz="1600" kern="1200" dirty="0"/>
            <a:t>Ongoing collaboration among stakeholders is crucial for addressing substance use disorders effectively and ensuring future success</a:t>
          </a:r>
          <a:r>
            <a:rPr lang="en-US" sz="1400" kern="1200" dirty="0"/>
            <a:t>.</a:t>
          </a:r>
        </a:p>
      </dsp:txBody>
      <dsp:txXfrm>
        <a:off x="3249094" y="611044"/>
        <a:ext cx="2953721" cy="3267220"/>
      </dsp:txXfrm>
    </dsp:sp>
    <dsp:sp modelId="{7231ADC8-4B89-4013-AB18-A8952361439F}">
      <dsp:nvSpPr>
        <dsp:cNvPr id="0" name=""/>
        <dsp:cNvSpPr/>
      </dsp:nvSpPr>
      <dsp:spPr>
        <a:xfrm>
          <a:off x="6498188" y="0"/>
          <a:ext cx="2953721" cy="611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Commitment to Success</a:t>
          </a:r>
        </a:p>
      </dsp:txBody>
      <dsp:txXfrm>
        <a:off x="6498188" y="0"/>
        <a:ext cx="2953721" cy="611044"/>
      </dsp:txXfrm>
    </dsp:sp>
    <dsp:sp modelId="{F15012D7-E862-43FB-9BB6-7CFBEC6FD214}">
      <dsp:nvSpPr>
        <dsp:cNvPr id="0" name=""/>
        <dsp:cNvSpPr/>
      </dsp:nvSpPr>
      <dsp:spPr>
        <a:xfrm>
          <a:off x="6498188" y="611044"/>
          <a:ext cx="2953721" cy="3267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0320" rIns="20320" bIns="20320" numCol="1" spcCol="1270" anchor="t" anchorCtr="0">
          <a:noAutofit/>
        </a:bodyPr>
        <a:lstStyle/>
        <a:p>
          <a:pPr marL="0" lvl="0" indent="0" algn="l" defTabSz="711200">
            <a:lnSpc>
              <a:spcPct val="100000"/>
            </a:lnSpc>
            <a:spcBef>
              <a:spcPct val="0"/>
            </a:spcBef>
            <a:spcAft>
              <a:spcPct val="35000"/>
            </a:spcAft>
            <a:buNone/>
          </a:pPr>
          <a:r>
            <a:rPr lang="en-US" sz="1600" kern="1200" dirty="0"/>
            <a:t>A strong commitment to addressing substance use disorders is vital for maintaining progress and achieving long-term outcomes.</a:t>
          </a:r>
        </a:p>
      </dsp:txBody>
      <dsp:txXfrm>
        <a:off x="6498188" y="611044"/>
        <a:ext cx="2953721" cy="3267220"/>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11A680C-321B-4D08-8096-A00B0387DE4D}" type="datetimeFigureOut">
              <a:rPr lang="en-US" smtClean="0"/>
              <a:t>2/5/2026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2A7EDAD-02AC-48AF-A020-34176D912AE5}" type="slidenum">
              <a:rPr lang="en-US" smtClean="0"/>
              <a:t>‹#›</a:t>
            </a:fld>
            <a:endParaRPr lang="en-US"/>
          </a:p>
        </p:txBody>
      </p:sp>
    </p:spTree>
    <p:extLst>
      <p:ext uri="{BB962C8B-B14F-4D97-AF65-F5344CB8AC3E}">
        <p14:creationId xmlns:p14="http://schemas.microsoft.com/office/powerpoint/2010/main" val="228562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provides an update on the progress and impact of treatment courts funded by the opioid settlement grant. We will examine the grant's objectives, the districts involved, and the collaborative efforts made to enhance treatment initiatives.
</a:t>
            </a:r>
          </a:p>
        </p:txBody>
      </p:sp>
      <p:sp>
        <p:nvSpPr>
          <p:cNvPr id="4" name="Slide Number Placeholder 3"/>
          <p:cNvSpPr>
            <a:spLocks noGrp="1"/>
          </p:cNvSpPr>
          <p:nvPr>
            <p:ph type="sldNum" sz="quarter" idx="5"/>
          </p:nvPr>
        </p:nvSpPr>
        <p:spPr/>
        <p:txBody>
          <a:bodyPr/>
          <a:lstStyle/>
          <a:p>
            <a:fld id="{36DF7872-3F81-4961-9B99-C0DC029987C8}" type="slidenum">
              <a:rPr lang="en-US" smtClean="0"/>
              <a:t>1</a:t>
            </a:fld>
            <a:endParaRPr lang="en-US"/>
          </a:p>
        </p:txBody>
      </p:sp>
    </p:spTree>
    <p:extLst>
      <p:ext uri="{BB962C8B-B14F-4D97-AF65-F5344CB8AC3E}">
        <p14:creationId xmlns:p14="http://schemas.microsoft.com/office/powerpoint/2010/main" val="198928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A7EDAD-02AC-48AF-A020-34176D912AE5}" type="slidenum">
              <a:rPr lang="en-US" smtClean="0"/>
              <a:t>10</a:t>
            </a:fld>
            <a:endParaRPr lang="en-US"/>
          </a:p>
        </p:txBody>
      </p:sp>
    </p:spTree>
    <p:extLst>
      <p:ext uri="{BB962C8B-B14F-4D97-AF65-F5344CB8AC3E}">
        <p14:creationId xmlns:p14="http://schemas.microsoft.com/office/powerpoint/2010/main" val="1309588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South Central Judicial District, the treatment court has provided essential services and support to individuals seeking recovery from substance use disorders.</a:t>
            </a:r>
          </a:p>
        </p:txBody>
      </p:sp>
      <p:sp>
        <p:nvSpPr>
          <p:cNvPr id="4" name="Slide Number Placeholder 3"/>
          <p:cNvSpPr>
            <a:spLocks noGrp="1"/>
          </p:cNvSpPr>
          <p:nvPr>
            <p:ph type="sldNum" sz="quarter" idx="5"/>
          </p:nvPr>
        </p:nvSpPr>
        <p:spPr/>
        <p:txBody>
          <a:bodyPr/>
          <a:lstStyle/>
          <a:p>
            <a:fld id="{36DF7872-3F81-4961-9B99-C0DC029987C8}" type="slidenum">
              <a:rPr lang="en-US" smtClean="0"/>
              <a:t>11</a:t>
            </a:fld>
            <a:endParaRPr lang="en-US"/>
          </a:p>
        </p:txBody>
      </p:sp>
    </p:spTree>
    <p:extLst>
      <p:ext uri="{BB962C8B-B14F-4D97-AF65-F5344CB8AC3E}">
        <p14:creationId xmlns:p14="http://schemas.microsoft.com/office/powerpoint/2010/main" val="4022319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Heartview, a key service provider in the district, offers comprehensive treatment options, including counseling and educational programs, which are vital to the recovery process.</a:t>
            </a:r>
          </a:p>
        </p:txBody>
      </p:sp>
      <p:sp>
        <p:nvSpPr>
          <p:cNvPr id="4" name="Slide Number Placeholder 3"/>
          <p:cNvSpPr>
            <a:spLocks noGrp="1"/>
          </p:cNvSpPr>
          <p:nvPr>
            <p:ph type="sldNum" sz="quarter" idx="5"/>
          </p:nvPr>
        </p:nvSpPr>
        <p:spPr/>
        <p:txBody>
          <a:bodyPr/>
          <a:lstStyle/>
          <a:p>
            <a:fld id="{36DF7872-3F81-4961-9B99-C0DC029987C8}" type="slidenum">
              <a:rPr lang="en-US" smtClean="0"/>
              <a:t>12</a:t>
            </a:fld>
            <a:endParaRPr lang="en-US"/>
          </a:p>
        </p:txBody>
      </p:sp>
    </p:spTree>
    <p:extLst>
      <p:ext uri="{BB962C8B-B14F-4D97-AF65-F5344CB8AC3E}">
        <p14:creationId xmlns:p14="http://schemas.microsoft.com/office/powerpoint/2010/main" val="1266836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A7EDAD-02AC-48AF-A020-34176D912AE5}" type="slidenum">
              <a:rPr lang="en-US" smtClean="0"/>
              <a:t>13</a:t>
            </a:fld>
            <a:endParaRPr lang="en-US"/>
          </a:p>
        </p:txBody>
      </p:sp>
    </p:spTree>
    <p:extLst>
      <p:ext uri="{BB962C8B-B14F-4D97-AF65-F5344CB8AC3E}">
        <p14:creationId xmlns:p14="http://schemas.microsoft.com/office/powerpoint/2010/main" val="3822019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summary, the opioid settlement grant has enabled significant advancements in treatment courts across various districts. Continued collaboration and commitment to addressing substance use disorders are essential for future success.</a:t>
            </a:r>
          </a:p>
        </p:txBody>
      </p:sp>
      <p:sp>
        <p:nvSpPr>
          <p:cNvPr id="4" name="Slide Number Placeholder 3"/>
          <p:cNvSpPr>
            <a:spLocks noGrp="1"/>
          </p:cNvSpPr>
          <p:nvPr>
            <p:ph type="sldNum" sz="quarter" idx="5"/>
          </p:nvPr>
        </p:nvSpPr>
        <p:spPr/>
        <p:txBody>
          <a:bodyPr/>
          <a:lstStyle/>
          <a:p>
            <a:fld id="{36DF7872-3F81-4961-9B99-C0DC029987C8}" type="slidenum">
              <a:rPr lang="en-US" smtClean="0"/>
              <a:t>14</a:t>
            </a:fld>
            <a:endParaRPr lang="en-US"/>
          </a:p>
        </p:txBody>
      </p:sp>
    </p:spTree>
    <p:extLst>
      <p:ext uri="{BB962C8B-B14F-4D97-AF65-F5344CB8AC3E}">
        <p14:creationId xmlns:p14="http://schemas.microsoft.com/office/powerpoint/2010/main" val="51395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A7EDAD-02AC-48AF-A020-34176D912AE5}" type="slidenum">
              <a:rPr lang="en-US" smtClean="0"/>
              <a:t>15</a:t>
            </a:fld>
            <a:endParaRPr lang="en-US"/>
          </a:p>
        </p:txBody>
      </p:sp>
    </p:spTree>
    <p:extLst>
      <p:ext uri="{BB962C8B-B14F-4D97-AF65-F5344CB8AC3E}">
        <p14:creationId xmlns:p14="http://schemas.microsoft.com/office/powerpoint/2010/main" val="361560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main purpose of the grant is to provide necessary funding for treatment courts to improve access to substance use treatment. Key objectives include reducing recidivism rates among individuals with substance use disorders and promoting recovery through comprehensive support services.</a:t>
            </a:r>
          </a:p>
        </p:txBody>
      </p:sp>
      <p:sp>
        <p:nvSpPr>
          <p:cNvPr id="4" name="Slide Number Placeholder 3"/>
          <p:cNvSpPr>
            <a:spLocks noGrp="1"/>
          </p:cNvSpPr>
          <p:nvPr>
            <p:ph type="sldNum" sz="quarter" idx="5"/>
          </p:nvPr>
        </p:nvSpPr>
        <p:spPr/>
        <p:txBody>
          <a:bodyPr/>
          <a:lstStyle/>
          <a:p>
            <a:fld id="{36DF7872-3F81-4961-9B99-C0DC029987C8}" type="slidenum">
              <a:rPr lang="en-US" smtClean="0"/>
              <a:t>2</a:t>
            </a:fld>
            <a:endParaRPr lang="en-US"/>
          </a:p>
        </p:txBody>
      </p:sp>
    </p:spTree>
    <p:extLst>
      <p:ext uri="{BB962C8B-B14F-4D97-AF65-F5344CB8AC3E}">
        <p14:creationId xmlns:p14="http://schemas.microsoft.com/office/powerpoint/2010/main" val="46461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 will cover the purpose and objectives of the Opioid Settlement Grant, the role of the Department of Health and Human Services, and how funds are allocated to treatment courts. We will then review the progress in the Northeast Central, North Central, and South Central Judicial Districts, and conclude with a comparative analysis and future outlook.</a:t>
            </a:r>
          </a:p>
        </p:txBody>
      </p:sp>
      <p:sp>
        <p:nvSpPr>
          <p:cNvPr id="4" name="Slide Number Placeholder 3"/>
          <p:cNvSpPr>
            <a:spLocks noGrp="1"/>
          </p:cNvSpPr>
          <p:nvPr>
            <p:ph type="sldNum" sz="quarter" idx="5"/>
          </p:nvPr>
        </p:nvSpPr>
        <p:spPr/>
        <p:txBody>
          <a:bodyPr/>
          <a:lstStyle/>
          <a:p>
            <a:fld id="{36DF7872-3F81-4961-9B99-C0DC029987C8}" type="slidenum">
              <a:rPr lang="en-US" smtClean="0"/>
              <a:t>3</a:t>
            </a:fld>
            <a:endParaRPr lang="en-US"/>
          </a:p>
        </p:txBody>
      </p:sp>
    </p:spTree>
    <p:extLst>
      <p:ext uri="{BB962C8B-B14F-4D97-AF65-F5344CB8AC3E}">
        <p14:creationId xmlns:p14="http://schemas.microsoft.com/office/powerpoint/2010/main" val="6105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will focus on the initiatives and progress made in the Northeast Central Judicial District, highlighting partnerships and achievements that have contributed to the treatment court's success.</a:t>
            </a:r>
          </a:p>
        </p:txBody>
      </p:sp>
      <p:sp>
        <p:nvSpPr>
          <p:cNvPr id="4" name="Slide Number Placeholder 3"/>
          <p:cNvSpPr>
            <a:spLocks noGrp="1"/>
          </p:cNvSpPr>
          <p:nvPr>
            <p:ph type="sldNum" sz="quarter" idx="5"/>
          </p:nvPr>
        </p:nvSpPr>
        <p:spPr/>
        <p:txBody>
          <a:bodyPr/>
          <a:lstStyle/>
          <a:p>
            <a:fld id="{36DF7872-3F81-4961-9B99-C0DC029987C8}" type="slidenum">
              <a:rPr lang="en-US" smtClean="0"/>
              <a:t>4</a:t>
            </a:fld>
            <a:endParaRPr lang="en-US"/>
          </a:p>
        </p:txBody>
      </p:sp>
    </p:spTree>
    <p:extLst>
      <p:ext uri="{BB962C8B-B14F-4D97-AF65-F5344CB8AC3E}">
        <p14:creationId xmlns:p14="http://schemas.microsoft.com/office/powerpoint/2010/main" val="370739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Northeast Central Judicial District serves Grand Forks and surrounding areas. It focuses on providing an integrated approach to addressing substance use disorders through its treatment court program.</a:t>
            </a:r>
          </a:p>
        </p:txBody>
      </p:sp>
      <p:sp>
        <p:nvSpPr>
          <p:cNvPr id="4" name="Slide Number Placeholder 3"/>
          <p:cNvSpPr>
            <a:spLocks noGrp="1"/>
          </p:cNvSpPr>
          <p:nvPr>
            <p:ph type="sldNum" sz="quarter" idx="5"/>
          </p:nvPr>
        </p:nvSpPr>
        <p:spPr/>
        <p:txBody>
          <a:bodyPr/>
          <a:lstStyle/>
          <a:p>
            <a:fld id="{36DF7872-3F81-4961-9B99-C0DC029987C8}" type="slidenum">
              <a:rPr lang="en-US" smtClean="0"/>
              <a:t>5</a:t>
            </a:fld>
            <a:endParaRPr lang="en-US"/>
          </a:p>
        </p:txBody>
      </p:sp>
    </p:spTree>
    <p:extLst>
      <p:ext uri="{BB962C8B-B14F-4D97-AF65-F5344CB8AC3E}">
        <p14:creationId xmlns:p14="http://schemas.microsoft.com/office/powerpoint/2010/main" val="312706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7EDAD-02AC-48AF-A020-34176D912AE5}" type="slidenum">
              <a:rPr lang="en-US" smtClean="0"/>
              <a:t>6</a:t>
            </a:fld>
            <a:endParaRPr lang="en-US"/>
          </a:p>
        </p:txBody>
      </p:sp>
    </p:spTree>
    <p:extLst>
      <p:ext uri="{BB962C8B-B14F-4D97-AF65-F5344CB8AC3E}">
        <p14:creationId xmlns:p14="http://schemas.microsoft.com/office/powerpoint/2010/main" val="250372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A7EDAD-02AC-48AF-A020-34176D912AE5}" type="slidenum">
              <a:rPr lang="en-US" smtClean="0"/>
              <a:t>7</a:t>
            </a:fld>
            <a:endParaRPr lang="en-US"/>
          </a:p>
        </p:txBody>
      </p:sp>
    </p:spTree>
    <p:extLst>
      <p:ext uri="{BB962C8B-B14F-4D97-AF65-F5344CB8AC3E}">
        <p14:creationId xmlns:p14="http://schemas.microsoft.com/office/powerpoint/2010/main" val="93725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North Central Judicial District has also made substantial progress in its treatment court initiatives, emphasizing collaboration and successful outcomes.</a:t>
            </a:r>
          </a:p>
        </p:txBody>
      </p:sp>
      <p:sp>
        <p:nvSpPr>
          <p:cNvPr id="4" name="Slide Number Placeholder 3"/>
          <p:cNvSpPr>
            <a:spLocks noGrp="1"/>
          </p:cNvSpPr>
          <p:nvPr>
            <p:ph type="sldNum" sz="quarter" idx="5"/>
          </p:nvPr>
        </p:nvSpPr>
        <p:spPr/>
        <p:txBody>
          <a:bodyPr/>
          <a:lstStyle/>
          <a:p>
            <a:fld id="{36DF7872-3F81-4961-9B99-C0DC029987C8}" type="slidenum">
              <a:rPr lang="en-US" smtClean="0"/>
              <a:t>8</a:t>
            </a:fld>
            <a:endParaRPr lang="en-US"/>
          </a:p>
        </p:txBody>
      </p:sp>
    </p:spTree>
    <p:extLst>
      <p:ext uri="{BB962C8B-B14F-4D97-AF65-F5344CB8AC3E}">
        <p14:creationId xmlns:p14="http://schemas.microsoft.com/office/powerpoint/2010/main" val="439831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Collaboration with the Management Training Corporation has been instrumental in delivering training and resources to the treatment court. This partnership has enhanced the quality of services provided.</a:t>
            </a:r>
          </a:p>
        </p:txBody>
      </p:sp>
      <p:sp>
        <p:nvSpPr>
          <p:cNvPr id="4" name="Slide Number Placeholder 3"/>
          <p:cNvSpPr>
            <a:spLocks noGrp="1"/>
          </p:cNvSpPr>
          <p:nvPr>
            <p:ph type="sldNum" sz="quarter" idx="5"/>
          </p:nvPr>
        </p:nvSpPr>
        <p:spPr/>
        <p:txBody>
          <a:bodyPr/>
          <a:lstStyle/>
          <a:p>
            <a:fld id="{36DF7872-3F81-4961-9B99-C0DC029987C8}" type="slidenum">
              <a:rPr lang="en-US" smtClean="0"/>
              <a:t>9</a:t>
            </a:fld>
            <a:endParaRPr lang="en-US"/>
          </a:p>
        </p:txBody>
      </p:sp>
    </p:spTree>
    <p:extLst>
      <p:ext uri="{BB962C8B-B14F-4D97-AF65-F5344CB8AC3E}">
        <p14:creationId xmlns:p14="http://schemas.microsoft.com/office/powerpoint/2010/main" val="574585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2/5/2026</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87523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2/5/2026</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4201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2/5/2026</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3378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2/5/2026</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8102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2/5/2026</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1253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2/5/2026</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6209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2/5/2026</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40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2/5/2026</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5141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2/5/2026</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4189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2/5/2026</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3851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2/5/2026</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6386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2/5/2026</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04343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pn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BF991FCB-5132-414C-B377-526F5612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descr="Gavel resting on block">
            <a:extLst>
              <a:ext uri="{FF2B5EF4-FFF2-40B4-BE49-F238E27FC236}">
                <a16:creationId xmlns:a16="http://schemas.microsoft.com/office/drawing/2014/main" id="{1AF6DCCA-0F46-4607-884B-46D5DFE9EE54}"/>
              </a:ext>
            </a:extLst>
          </p:cNvPr>
          <p:cNvPicPr>
            <a:picLocks noChangeAspect="1"/>
          </p:cNvPicPr>
          <p:nvPr/>
        </p:nvPicPr>
        <p:blipFill>
          <a:blip r:embed="rId3">
            <a:alphaModFix/>
          </a:blip>
          <a:srcRect r="-1" b="15725"/>
          <a:stretch>
            <a:fillRect/>
          </a:stretch>
        </p:blipFill>
        <p:spPr>
          <a:xfrm>
            <a:off x="302171" y="1376"/>
            <a:ext cx="12188932" cy="6856624"/>
          </a:xfrm>
          <a:prstGeom prst="rect">
            <a:avLst/>
          </a:prstGeom>
        </p:spPr>
      </p:pic>
      <p:sp>
        <p:nvSpPr>
          <p:cNvPr id="13" name="Rectangle 12">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A095E96-319D-4055-AD99-41FEB4030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46522"/>
            <a:ext cx="6327657" cy="4003971"/>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E5EBF7A8-B42B-4EC3-B442-9B2D1902A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7" y="1546521"/>
            <a:ext cx="6327656" cy="4016078"/>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4F31DD-1354-580B-96B1-929D5D911E89}"/>
              </a:ext>
            </a:extLst>
          </p:cNvPr>
          <p:cNvSpPr>
            <a:spLocks noGrp="1"/>
          </p:cNvSpPr>
          <p:nvPr>
            <p:ph type="ctrTitle"/>
          </p:nvPr>
        </p:nvSpPr>
        <p:spPr>
          <a:xfrm>
            <a:off x="1005654" y="1828800"/>
            <a:ext cx="4958128" cy="2209800"/>
          </a:xfrm>
        </p:spPr>
        <p:txBody>
          <a:bodyPr anchor="b">
            <a:normAutofit fontScale="90000"/>
          </a:bodyPr>
          <a:lstStyle/>
          <a:p>
            <a:pPr algn="l">
              <a:lnSpc>
                <a:spcPct val="90000"/>
              </a:lnSpc>
            </a:pPr>
            <a:r>
              <a:rPr lang="en-US" sz="3700" b="1">
                <a:solidFill>
                  <a:srgbClr val="FFFFFF"/>
                </a:solidFill>
                <a:effectLst/>
                <a:latin typeface="Avenir Next LT Pro" panose="020B0504020202020204" pitchFamily="34" charset="0"/>
              </a:rPr>
              <a:t>Update on Treatment Courts Supported by the Opioid Settlement Fund Grant</a:t>
            </a:r>
            <a:endParaRPr lang="en-US" sz="3700" dirty="0">
              <a:solidFill>
                <a:srgbClr val="FFFFFF"/>
              </a:solidFill>
            </a:endParaRPr>
          </a:p>
        </p:txBody>
      </p:sp>
      <p:sp>
        <p:nvSpPr>
          <p:cNvPr id="3" name="Subtitle 2">
            <a:extLst>
              <a:ext uri="{FF2B5EF4-FFF2-40B4-BE49-F238E27FC236}">
                <a16:creationId xmlns:a16="http://schemas.microsoft.com/office/drawing/2014/main" id="{ADD5E6E5-9042-3D04-B360-2A708DA49159}"/>
              </a:ext>
            </a:extLst>
          </p:cNvPr>
          <p:cNvSpPr>
            <a:spLocks noGrp="1"/>
          </p:cNvSpPr>
          <p:nvPr>
            <p:ph type="subTitle" idx="1"/>
          </p:nvPr>
        </p:nvSpPr>
        <p:spPr>
          <a:xfrm>
            <a:off x="1005654" y="4191001"/>
            <a:ext cx="4958128" cy="1120477"/>
          </a:xfrm>
        </p:spPr>
        <p:txBody>
          <a:bodyPr anchor="t">
            <a:normAutofit fontScale="92500" lnSpcReduction="20000"/>
          </a:bodyPr>
          <a:lstStyle/>
          <a:p>
            <a:pPr algn="l"/>
            <a:r>
              <a:rPr lang="en-US" sz="2200" dirty="0">
                <a:solidFill>
                  <a:srgbClr val="FFFFFF"/>
                </a:solidFill>
              </a:rPr>
              <a:t>John Gourde, Program Manager</a:t>
            </a:r>
          </a:p>
          <a:p>
            <a:pPr algn="l"/>
            <a:r>
              <a:rPr lang="en-US" sz="2200" dirty="0">
                <a:solidFill>
                  <a:srgbClr val="FFFFFF"/>
                </a:solidFill>
              </a:rPr>
              <a:t>ND Department of Corrections and Rehabilitation</a:t>
            </a:r>
          </a:p>
        </p:txBody>
      </p:sp>
    </p:spTree>
    <p:extLst>
      <p:ext uri="{BB962C8B-B14F-4D97-AF65-F5344CB8AC3E}">
        <p14:creationId xmlns:p14="http://schemas.microsoft.com/office/powerpoint/2010/main" val="55067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par>
                                <p:cTn id="16" presetID="42" presetClass="entr" presetSubtype="0" fill="hold" grpId="1" nodeType="withEffect">
                                  <p:stCondLst>
                                    <p:cond delay="250"/>
                                  </p:stCondLst>
                                  <p:iterate>
                                    <p:tmPct val="10000"/>
                                  </p:iterate>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anim calcmode="lin" valueType="num">
                                      <p:cBhvr>
                                        <p:cTn id="19" dur="250" fill="hold"/>
                                        <p:tgtEl>
                                          <p:spTgt spid="3"/>
                                        </p:tgtEl>
                                        <p:attrNameLst>
                                          <p:attrName>ppt_x</p:attrName>
                                        </p:attrNameLst>
                                      </p:cBhvr>
                                      <p:tavLst>
                                        <p:tav tm="0">
                                          <p:val>
                                            <p:strVal val="#ppt_x"/>
                                          </p:val>
                                        </p:tav>
                                        <p:tav tm="100000">
                                          <p:val>
                                            <p:strVal val="#ppt_x"/>
                                          </p:val>
                                        </p:tav>
                                      </p:tavLst>
                                    </p:anim>
                                    <p:anim calcmode="lin" valueType="num">
                                      <p:cBhvr>
                                        <p:cTn id="20"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EAD42-10A4-0C55-29DE-4F7BEBEBD771}"/>
            </a:ext>
          </a:extLst>
        </p:cNvPr>
        <p:cNvGrpSpPr/>
        <p:nvPr/>
      </p:nvGrpSpPr>
      <p:grpSpPr>
        <a:xfrm>
          <a:off x="0" y="0"/>
          <a:ext cx="0" cy="0"/>
          <a:chOff x="0" y="0"/>
          <a:chExt cx="0" cy="0"/>
        </a:xfrm>
      </p:grpSpPr>
      <p:pic>
        <p:nvPicPr>
          <p:cNvPr id="2" name="Picture 1" descr="A person and person posing for a picture&#10;&#10;AI-generated content may be incorrect.">
            <a:extLst>
              <a:ext uri="{FF2B5EF4-FFF2-40B4-BE49-F238E27FC236}">
                <a16:creationId xmlns:a16="http://schemas.microsoft.com/office/drawing/2014/main" id="{F39AEB0F-8C53-BA44-9457-1B37C41C80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49" r="34052"/>
          <a:stretch>
            <a:fillRect/>
          </a:stretch>
        </p:blipFill>
        <p:spPr bwMode="auto">
          <a:xfrm rot="5400000">
            <a:off x="1104658" y="-270941"/>
            <a:ext cx="4498717" cy="6708033"/>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A38AFFB1-317F-EF50-99B5-0705645C91B5}"/>
              </a:ext>
            </a:extLst>
          </p:cNvPr>
          <p:cNvPicPr>
            <a:picLocks noChangeAspect="1"/>
          </p:cNvPicPr>
          <p:nvPr/>
        </p:nvPicPr>
        <p:blipFill>
          <a:blip r:embed="rId4"/>
          <a:stretch>
            <a:fillRect/>
          </a:stretch>
        </p:blipFill>
        <p:spPr>
          <a:xfrm>
            <a:off x="6481482" y="124851"/>
            <a:ext cx="4948517" cy="6406755"/>
          </a:xfrm>
          <a:prstGeom prst="rect">
            <a:avLst/>
          </a:prstGeom>
        </p:spPr>
      </p:pic>
    </p:spTree>
    <p:extLst>
      <p:ext uri="{BB962C8B-B14F-4D97-AF65-F5344CB8AC3E}">
        <p14:creationId xmlns:p14="http://schemas.microsoft.com/office/powerpoint/2010/main" val="363105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 name="Rectangle 8">
            <a:extLst>
              <a:ext uri="{FF2B5EF4-FFF2-40B4-BE49-F238E27FC236}">
                <a16:creationId xmlns:a16="http://schemas.microsoft.com/office/drawing/2014/main" id="{9F108545-2EA9-4B3E-915B-295949608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A232D1C9-8AD3-453F-948D-966B7A11B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4ACD4D7-3FA3-4106-AFB4-55B58A02E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449F8B-9ED5-2603-C082-AF0C211FB02E}"/>
              </a:ext>
            </a:extLst>
          </p:cNvPr>
          <p:cNvSpPr>
            <a:spLocks noGrp="1"/>
          </p:cNvSpPr>
          <p:nvPr>
            <p:ph type="ctrTitle"/>
          </p:nvPr>
        </p:nvSpPr>
        <p:spPr>
          <a:xfrm>
            <a:off x="1600201" y="1219200"/>
            <a:ext cx="9067799" cy="2681128"/>
          </a:xfrm>
        </p:spPr>
        <p:txBody>
          <a:bodyPr anchor="b">
            <a:normAutofit/>
          </a:bodyPr>
          <a:lstStyle/>
          <a:p>
            <a:r>
              <a:rPr lang="en-US" sz="5200">
                <a:solidFill>
                  <a:schemeClr val="tx2"/>
                </a:solidFill>
              </a:rPr>
              <a:t>South Central Judicial District in Bismarck</a:t>
            </a:r>
          </a:p>
        </p:txBody>
      </p:sp>
    </p:spTree>
    <p:extLst>
      <p:ext uri="{BB962C8B-B14F-4D97-AF65-F5344CB8AC3E}">
        <p14:creationId xmlns:p14="http://schemas.microsoft.com/office/powerpoint/2010/main" val="4127283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3">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1752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7" y="0"/>
            <a:ext cx="12191999" cy="2217528"/>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8FF2ED-4554-1AF5-EA56-8C293DC87869}"/>
              </a:ext>
            </a:extLst>
          </p:cNvPr>
          <p:cNvSpPr>
            <a:spLocks noGrp="1"/>
          </p:cNvSpPr>
          <p:nvPr>
            <p:ph type="title"/>
          </p:nvPr>
        </p:nvSpPr>
        <p:spPr>
          <a:xfrm>
            <a:off x="838200" y="381000"/>
            <a:ext cx="10003218" cy="1600124"/>
          </a:xfrm>
        </p:spPr>
        <p:txBody>
          <a:bodyPr vert="horz" lIns="91440" tIns="45720" rIns="91440" bIns="45720" rtlCol="0" anchor="ctr">
            <a:normAutofit/>
          </a:bodyPr>
          <a:lstStyle/>
          <a:p>
            <a:pPr algn="ctr"/>
            <a:r>
              <a:rPr lang="en-US" dirty="0"/>
              <a:t> </a:t>
            </a:r>
            <a:r>
              <a:rPr lang="en-US" sz="4800" dirty="0"/>
              <a:t>Heartview</a:t>
            </a:r>
          </a:p>
        </p:txBody>
      </p:sp>
      <p:sp>
        <p:nvSpPr>
          <p:cNvPr id="4" name="Content Placeholder 3">
            <a:extLst>
              <a:ext uri="{FF2B5EF4-FFF2-40B4-BE49-F238E27FC236}">
                <a16:creationId xmlns:a16="http://schemas.microsoft.com/office/drawing/2014/main" id="{00A9B795-A6BF-8CC6-8D4E-FD1154F1119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514600"/>
            <a:ext cx="4876800" cy="3783586"/>
          </a:xfrm>
        </p:spPr>
        <p:txBody>
          <a:bodyPr>
            <a:normAutofit/>
          </a:bodyPr>
          <a:lstStyle/>
          <a:p>
            <a:pPr marL="0" indent="0">
              <a:buNone/>
            </a:pPr>
            <a:r>
              <a:rPr lang="en-US" sz="2000" dirty="0">
                <a:solidFill>
                  <a:schemeClr val="tx1"/>
                </a:solidFill>
              </a:rPr>
              <a:t>Supporting the SCJD Treatment Court Program since 2022.</a:t>
            </a:r>
          </a:p>
          <a:p>
            <a:pPr marL="0" indent="0">
              <a:buNone/>
            </a:pPr>
            <a:endParaRPr lang="en-US" sz="2000" dirty="0">
              <a:solidFill>
                <a:schemeClr val="tx1"/>
              </a:solidFill>
            </a:endParaRPr>
          </a:p>
          <a:p>
            <a:pPr marL="0" indent="0">
              <a:buNone/>
            </a:pPr>
            <a:r>
              <a:rPr lang="en-US" sz="2000" dirty="0">
                <a:solidFill>
                  <a:schemeClr val="tx1"/>
                </a:solidFill>
              </a:rPr>
              <a:t>Providing outpatient and inpatient treatment services (levels 1, 2 and 3).</a:t>
            </a:r>
          </a:p>
          <a:p>
            <a:pPr marL="0" indent="0">
              <a:buNone/>
            </a:pPr>
            <a:endParaRPr lang="en-US" sz="2000" dirty="0">
              <a:solidFill>
                <a:schemeClr val="tx1"/>
              </a:solidFill>
            </a:endParaRPr>
          </a:p>
          <a:p>
            <a:pPr marL="0" indent="0">
              <a:buNone/>
            </a:pPr>
            <a:r>
              <a:rPr lang="en-US" sz="2000" dirty="0">
                <a:solidFill>
                  <a:schemeClr val="tx1"/>
                </a:solidFill>
              </a:rPr>
              <a:t>Currently serving 35 participants within the community.</a:t>
            </a:r>
          </a:p>
        </p:txBody>
      </p:sp>
      <p:pic>
        <p:nvPicPr>
          <p:cNvPr id="1026" name="Picture 2" descr="Heartview Foundation">
            <a:extLst>
              <a:ext uri="{FF2B5EF4-FFF2-40B4-BE49-F238E27FC236}">
                <a16:creationId xmlns:a16="http://schemas.microsoft.com/office/drawing/2014/main" id="{29E9BB69-A122-32E3-C7CC-09295A2D18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316766"/>
            <a:ext cx="4127563" cy="444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92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posing for a photo&#10;&#10;AI-generated content may be incorrect.">
            <a:extLst>
              <a:ext uri="{FF2B5EF4-FFF2-40B4-BE49-F238E27FC236}">
                <a16:creationId xmlns:a16="http://schemas.microsoft.com/office/drawing/2014/main" id="{A9A744B7-3080-87C7-0CDB-CB831494FAB1}"/>
              </a:ext>
            </a:extLst>
          </p:cNvPr>
          <p:cNvPicPr>
            <a:picLocks noChangeAspect="1"/>
          </p:cNvPicPr>
          <p:nvPr/>
        </p:nvPicPr>
        <p:blipFill>
          <a:blip r:embed="rId3" cstate="print">
            <a:extLst>
              <a:ext uri="{28A0092B-C50C-407E-A947-70E740481C1C}">
                <a14:useLocalDpi xmlns:a14="http://schemas.microsoft.com/office/drawing/2010/main" val="0"/>
              </a:ext>
            </a:extLst>
          </a:blip>
          <a:srcRect l="-5003" t="-5040" r="-4326" b="21409"/>
          <a:stretch>
            <a:fillRect/>
          </a:stretch>
        </p:blipFill>
        <p:spPr>
          <a:xfrm>
            <a:off x="-134470" y="-201705"/>
            <a:ext cx="12192000" cy="6857999"/>
          </a:xfrm>
          <a:prstGeom prst="rect">
            <a:avLst/>
          </a:prstGeom>
        </p:spPr>
      </p:pic>
    </p:spTree>
    <p:extLst>
      <p:ext uri="{BB962C8B-B14F-4D97-AF65-F5344CB8AC3E}">
        <p14:creationId xmlns:p14="http://schemas.microsoft.com/office/powerpoint/2010/main" val="415050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F741774D-E515-1AC4-3103-AF42E179915B}"/>
              </a:ext>
            </a:extLst>
          </p:cNvPr>
          <p:cNvSpPr>
            <a:spLocks noGrp="1"/>
          </p:cNvSpPr>
          <p:nvPr>
            <p:ph type="title"/>
          </p:nvPr>
        </p:nvSpPr>
        <p:spPr>
          <a:xfrm>
            <a:off x="838201" y="559813"/>
            <a:ext cx="10348146" cy="1675009"/>
          </a:xfrm>
        </p:spPr>
        <p:txBody>
          <a:bodyPr anchor="t">
            <a:normAutofit/>
          </a:bodyPr>
          <a:lstStyle/>
          <a:p>
            <a:r>
              <a:rPr lang="en-US">
                <a:solidFill>
                  <a:schemeClr val="tx2"/>
                </a:solidFill>
              </a:rPr>
              <a:t>Conclusion</a:t>
            </a:r>
          </a:p>
        </p:txBody>
      </p:sp>
      <p:pic>
        <p:nvPicPr>
          <p:cNvPr id="14" name="Picture 13">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46048"/>
          <a:stretch/>
        </p:blipFill>
        <p:spPr>
          <a:xfrm rot="10800000">
            <a:off x="0" y="2719662"/>
            <a:ext cx="1371600" cy="2548349"/>
          </a:xfrm>
          <a:prstGeom prst="rect">
            <a:avLst/>
          </a:prstGeom>
        </p:spPr>
      </p:pic>
      <p:graphicFrame>
        <p:nvGraphicFramePr>
          <p:cNvPr id="15" name="Content Placeholder 2">
            <a:extLst>
              <a:ext uri="{FF2B5EF4-FFF2-40B4-BE49-F238E27FC236}">
                <a16:creationId xmlns:a16="http://schemas.microsoft.com/office/drawing/2014/main" id="{09E19368-5E17-548F-F7EA-823EE0B233FF}"/>
              </a:ext>
            </a:extLst>
          </p:cNvPr>
          <p:cNvGraphicFramePr>
            <a:graphicFrameLocks noGrp="1"/>
          </p:cNvGraphicFramePr>
          <p:nvPr>
            <p:ph idx="1"/>
            <p:extLst>
              <p:ext uri="{D42A27DB-BD31-4B8C-83A1-F6EECF244321}">
                <p14:modId xmlns:p14="http://schemas.microsoft.com/office/powerpoint/2010/main" val="3811036894"/>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2313992" y="2419922"/>
          <a:ext cx="9451910" cy="38782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6740469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posing for a photo under a sign">
            <a:extLst>
              <a:ext uri="{FF2B5EF4-FFF2-40B4-BE49-F238E27FC236}">
                <a16:creationId xmlns:a16="http://schemas.microsoft.com/office/drawing/2014/main" id="{F5D77860-EC3A-867B-6704-212778E980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4831"/>
            <a:ext cx="12192000" cy="7768279"/>
          </a:xfrm>
          <a:prstGeom prst="rect">
            <a:avLst/>
          </a:prstGeom>
          <a:noFill/>
          <a:ln>
            <a:noFill/>
          </a:ln>
        </p:spPr>
      </p:pic>
    </p:spTree>
    <p:extLst>
      <p:ext uri="{BB962C8B-B14F-4D97-AF65-F5344CB8AC3E}">
        <p14:creationId xmlns:p14="http://schemas.microsoft.com/office/powerpoint/2010/main" val="99110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50"/>
            <a:ext cx="62546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048" y="0"/>
            <a:ext cx="6251447" cy="6858000"/>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3CF749-A271-3566-4BCE-CC9EFA688BE5}"/>
              </a:ext>
            </a:extLst>
          </p:cNvPr>
          <p:cNvSpPr>
            <a:spLocks noGrp="1"/>
          </p:cNvSpPr>
          <p:nvPr>
            <p:ph type="title"/>
          </p:nvPr>
        </p:nvSpPr>
        <p:spPr>
          <a:xfrm>
            <a:off x="838200" y="586992"/>
            <a:ext cx="4953000" cy="1664573"/>
          </a:xfrm>
        </p:spPr>
        <p:txBody>
          <a:bodyPr vert="horz" lIns="91440" tIns="45720" rIns="91440" bIns="45720" rtlCol="0" anchor="ctr">
            <a:normAutofit/>
          </a:bodyPr>
          <a:lstStyle/>
          <a:p>
            <a:pPr>
              <a:lnSpc>
                <a:spcPct val="90000"/>
              </a:lnSpc>
            </a:pPr>
            <a:r>
              <a:rPr lang="en-US" sz="3700" dirty="0"/>
              <a:t>Purpose and Objectives of the Grant</a:t>
            </a:r>
          </a:p>
        </p:txBody>
      </p:sp>
      <p:sp>
        <p:nvSpPr>
          <p:cNvPr id="4" name="Content Placeholder 3">
            <a:extLst>
              <a:ext uri="{FF2B5EF4-FFF2-40B4-BE49-F238E27FC236}">
                <a16:creationId xmlns:a16="http://schemas.microsoft.com/office/drawing/2014/main" id="{114C9262-8848-AE04-B7B0-5430F491E28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411653"/>
            <a:ext cx="4952681" cy="3728613"/>
          </a:xfrm>
        </p:spPr>
        <p:txBody>
          <a:bodyPr>
            <a:normAutofit fontScale="92500" lnSpcReduction="20000"/>
          </a:bodyPr>
          <a:lstStyle/>
          <a:p>
            <a:pPr marL="0" indent="0">
              <a:spcBef>
                <a:spcPts val="2500"/>
              </a:spcBef>
              <a:buFont typeface="Arial" panose="020B0604020202020204" pitchFamily="34" charset="0"/>
              <a:buNone/>
            </a:pPr>
            <a:r>
              <a:rPr lang="en-US" sz="1700" b="1" dirty="0"/>
              <a:t>Funding for Treatment Courts</a:t>
            </a:r>
          </a:p>
          <a:p>
            <a:pPr marL="0" lvl="1" indent="0">
              <a:buFont typeface="Arial" panose="020B0604020202020204" pitchFamily="34" charset="0"/>
              <a:buNone/>
            </a:pPr>
            <a:r>
              <a:rPr lang="en-US" sz="1700" dirty="0"/>
              <a:t>The grant aims to provide essential funding for treatment courts, enhancing access to substance use treatment resources.</a:t>
            </a:r>
          </a:p>
          <a:p>
            <a:pPr marL="0" indent="0">
              <a:spcBef>
                <a:spcPts val="2500"/>
              </a:spcBef>
              <a:buFont typeface="Arial" panose="020B0604020202020204" pitchFamily="34" charset="0"/>
              <a:buNone/>
            </a:pPr>
            <a:r>
              <a:rPr lang="en-US" sz="1700" b="1" dirty="0"/>
              <a:t>Promoting Recovery Support</a:t>
            </a:r>
          </a:p>
          <a:p>
            <a:pPr marL="0" lvl="1" indent="0">
              <a:buFont typeface="Arial" panose="020B0604020202020204" pitchFamily="34" charset="0"/>
              <a:buNone/>
            </a:pPr>
            <a:r>
              <a:rPr lang="en-US" sz="1700" dirty="0"/>
              <a:t>The grant also focuses on promoting recovery through comprehensive support services for individuals seeking help.</a:t>
            </a:r>
          </a:p>
          <a:p>
            <a:pPr marL="0" indent="0">
              <a:spcBef>
                <a:spcPts val="2500"/>
              </a:spcBef>
              <a:buNone/>
            </a:pPr>
            <a:r>
              <a:rPr lang="en-US" sz="1700" b="1" dirty="0"/>
              <a:t>Reducing Recidivism Rates</a:t>
            </a:r>
          </a:p>
          <a:p>
            <a:pPr marL="0" lvl="1" indent="0">
              <a:buNone/>
            </a:pPr>
            <a:r>
              <a:rPr lang="en-US" sz="1700" dirty="0"/>
              <a:t>A key objective is to reduce recidivism rates among individuals with substance use disorders through effective treatment</a:t>
            </a:r>
            <a:r>
              <a:rPr lang="en-US" sz="1400" dirty="0"/>
              <a:t>.</a:t>
            </a:r>
          </a:p>
          <a:p>
            <a:pPr marL="0" lvl="1" indent="0">
              <a:buFont typeface="Arial" panose="020B0604020202020204" pitchFamily="34" charset="0"/>
              <a:buNone/>
            </a:pPr>
            <a:endParaRPr lang="en-US" sz="1400" dirty="0"/>
          </a:p>
        </p:txBody>
      </p:sp>
      <p:pic>
        <p:nvPicPr>
          <p:cNvPr id="8" name="Content Placeholder 7" descr="One person helping other person climb up a rock">
            <a:extLst>
              <a:ext uri="{FF2B5EF4-FFF2-40B4-BE49-F238E27FC236}">
                <a16:creationId xmlns:a16="http://schemas.microsoft.com/office/drawing/2014/main" id="{F6D3D1A5-0E6C-D75D-9205-379F8486CADC}"/>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6232748" y="0"/>
            <a:ext cx="5956204" cy="6858000"/>
          </a:xfrm>
        </p:spPr>
      </p:pic>
    </p:spTree>
    <p:extLst>
      <p:ext uri="{BB962C8B-B14F-4D97-AF65-F5344CB8AC3E}">
        <p14:creationId xmlns:p14="http://schemas.microsoft.com/office/powerpoint/2010/main" val="1529026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3">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1752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7" y="0"/>
            <a:ext cx="12191999" cy="2217528"/>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0ED01E-3767-2178-CA4B-74B68B4A72A8}"/>
              </a:ext>
            </a:extLst>
          </p:cNvPr>
          <p:cNvSpPr>
            <a:spLocks noGrp="1"/>
          </p:cNvSpPr>
          <p:nvPr>
            <p:ph type="title"/>
          </p:nvPr>
        </p:nvSpPr>
        <p:spPr>
          <a:xfrm>
            <a:off x="838200" y="381000"/>
            <a:ext cx="10003218" cy="1600124"/>
          </a:xfrm>
        </p:spPr>
        <p:txBody>
          <a:bodyPr vert="horz" lIns="91440" tIns="45720" rIns="91440" bIns="45720" rtlCol="0" anchor="ctr">
            <a:normAutofit/>
          </a:bodyPr>
          <a:lstStyle/>
          <a:p>
            <a:pPr algn="ctr"/>
            <a:r>
              <a:rPr lang="en-US" dirty="0"/>
              <a:t>Programs Receiving Funding</a:t>
            </a:r>
          </a:p>
        </p:txBody>
      </p:sp>
      <p:sp>
        <p:nvSpPr>
          <p:cNvPr id="4" name="Content Placeholder 3">
            <a:extLst>
              <a:ext uri="{FF2B5EF4-FFF2-40B4-BE49-F238E27FC236}">
                <a16:creationId xmlns:a16="http://schemas.microsoft.com/office/drawing/2014/main" id="{301FCC5C-F37D-22CE-D4FB-05EE18491BF9}"/>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838200" y="2514600"/>
            <a:ext cx="4876800" cy="3783586"/>
          </a:xfrm>
        </p:spPr>
        <p:txBody>
          <a:bodyPr vert="horz" lIns="91440" tIns="45720" rIns="91440" bIns="45720" rtlCol="0" anchor="ctr">
            <a:normAutofit/>
          </a:bodyPr>
          <a:lstStyle/>
          <a:p>
            <a:r>
              <a:rPr lang="en-US" sz="2400" dirty="0">
                <a:solidFill>
                  <a:schemeClr val="tx2"/>
                </a:solidFill>
              </a:rPr>
              <a:t>Northeast Central Judicial District Treatment Court-Grand Forks</a:t>
            </a:r>
          </a:p>
          <a:p>
            <a:r>
              <a:rPr lang="en-US" sz="2400" dirty="0">
                <a:solidFill>
                  <a:schemeClr val="tx2"/>
                </a:solidFill>
              </a:rPr>
              <a:t>North Central Judicial District Treatment Court-Minot</a:t>
            </a:r>
          </a:p>
          <a:p>
            <a:r>
              <a:rPr lang="en-US" sz="2400" dirty="0">
                <a:solidFill>
                  <a:schemeClr val="tx2"/>
                </a:solidFill>
              </a:rPr>
              <a:t>South Central Judicial District Treatment Court-Bismack </a:t>
            </a:r>
          </a:p>
        </p:txBody>
      </p:sp>
      <p:pic>
        <p:nvPicPr>
          <p:cNvPr id="5" name="Content Placeholder 4" descr="Legal System Close-up of a Scale Drawing and Stethoscope on Doctors Medical Report Clipboard.">
            <a:extLst>
              <a:ext uri="{FF2B5EF4-FFF2-40B4-BE49-F238E27FC236}">
                <a16:creationId xmlns:a16="http://schemas.microsoft.com/office/drawing/2014/main" id="{8C9BF4D1-B96C-4AA3-A5C9-942F1C780558}"/>
              </a:ext>
            </a:extLst>
          </p:cNvPr>
          <p:cNvPicPr>
            <a:picLocks noGrp="1" noChangeAspect="1"/>
          </p:cNvPicPr>
          <p:nvPr>
            <p:ph sz="half" idx="1"/>
          </p:nvPr>
        </p:nvPicPr>
        <p:blipFill>
          <a:blip r:embed="rId5"/>
          <a:srcRect l="10884"/>
          <a:stretch>
            <a:fillRect/>
          </a:stretch>
        </p:blipFill>
        <p:spPr>
          <a:xfrm>
            <a:off x="5996628" y="2217529"/>
            <a:ext cx="6195372" cy="4640471"/>
          </a:xfrm>
          <a:prstGeom prst="rect">
            <a:avLst/>
          </a:prstGeom>
        </p:spPr>
      </p:pic>
    </p:spTree>
    <p:extLst>
      <p:ext uri="{BB962C8B-B14F-4D97-AF65-F5344CB8AC3E}">
        <p14:creationId xmlns:p14="http://schemas.microsoft.com/office/powerpoint/2010/main" val="3330919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 name="Rectangle 8">
            <a:extLst>
              <a:ext uri="{FF2B5EF4-FFF2-40B4-BE49-F238E27FC236}">
                <a16:creationId xmlns:a16="http://schemas.microsoft.com/office/drawing/2014/main" id="{9F108545-2EA9-4B3E-915B-295949608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A232D1C9-8AD3-453F-948D-966B7A11B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4ACD4D7-3FA3-4106-AFB4-55B58A02E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A07302-33A3-E177-F296-B7439B8A81B0}"/>
              </a:ext>
            </a:extLst>
          </p:cNvPr>
          <p:cNvSpPr>
            <a:spLocks noGrp="1"/>
          </p:cNvSpPr>
          <p:nvPr>
            <p:ph type="ctrTitle"/>
          </p:nvPr>
        </p:nvSpPr>
        <p:spPr>
          <a:xfrm>
            <a:off x="1600201" y="1219200"/>
            <a:ext cx="9067799" cy="2681128"/>
          </a:xfrm>
        </p:spPr>
        <p:txBody>
          <a:bodyPr anchor="b">
            <a:normAutofit/>
          </a:bodyPr>
          <a:lstStyle/>
          <a:p>
            <a:r>
              <a:rPr lang="en-US" sz="5200" dirty="0">
                <a:solidFill>
                  <a:schemeClr val="tx2"/>
                </a:solidFill>
              </a:rPr>
              <a:t>Northeast Central Judicial District in Grand Forks</a:t>
            </a:r>
          </a:p>
        </p:txBody>
      </p:sp>
    </p:spTree>
    <p:extLst>
      <p:ext uri="{BB962C8B-B14F-4D97-AF65-F5344CB8AC3E}">
        <p14:creationId xmlns:p14="http://schemas.microsoft.com/office/powerpoint/2010/main" val="3827398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3">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1752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7" y="0"/>
            <a:ext cx="12191999" cy="2217528"/>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C5D60E-C49C-375F-E4AC-9AB8EF11BD2C}"/>
              </a:ext>
            </a:extLst>
          </p:cNvPr>
          <p:cNvSpPr>
            <a:spLocks noGrp="1"/>
          </p:cNvSpPr>
          <p:nvPr>
            <p:ph type="title"/>
          </p:nvPr>
        </p:nvSpPr>
        <p:spPr>
          <a:xfrm>
            <a:off x="838200" y="381000"/>
            <a:ext cx="10003218" cy="1600124"/>
          </a:xfrm>
        </p:spPr>
        <p:txBody>
          <a:bodyPr vert="horz" lIns="91440" tIns="45720" rIns="91440" bIns="45720" rtlCol="0" anchor="ctr">
            <a:normAutofit/>
          </a:bodyPr>
          <a:lstStyle/>
          <a:p>
            <a:r>
              <a:rPr lang="en-US"/>
              <a:t>Introduction to the Northeast Central Judicial District</a:t>
            </a:r>
          </a:p>
        </p:txBody>
      </p:sp>
      <p:sp>
        <p:nvSpPr>
          <p:cNvPr id="4" name="Content Placeholder 3">
            <a:extLst>
              <a:ext uri="{FF2B5EF4-FFF2-40B4-BE49-F238E27FC236}">
                <a16:creationId xmlns:a16="http://schemas.microsoft.com/office/drawing/2014/main" id="{F9129F66-72D0-0F01-4C41-3C5A03B2A4B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514600"/>
            <a:ext cx="4876800" cy="3783586"/>
          </a:xfrm>
        </p:spPr>
        <p:txBody>
          <a:bodyPr>
            <a:normAutofit lnSpcReduction="10000"/>
          </a:bodyPr>
          <a:lstStyle/>
          <a:p>
            <a:pPr marL="0" indent="0">
              <a:spcBef>
                <a:spcPts val="2500"/>
              </a:spcBef>
              <a:buFont typeface="Arial" panose="020B0604020202020204" pitchFamily="34" charset="0"/>
              <a:buNone/>
            </a:pPr>
            <a:r>
              <a:rPr lang="en-US" sz="1400" b="1" dirty="0">
                <a:solidFill>
                  <a:schemeClr val="tx2"/>
                </a:solidFill>
              </a:rPr>
              <a:t>Service Area</a:t>
            </a:r>
          </a:p>
          <a:p>
            <a:pPr marL="0" lvl="1" indent="0">
              <a:buFont typeface="Arial" panose="020B0604020202020204" pitchFamily="34" charset="0"/>
              <a:buNone/>
            </a:pPr>
            <a:r>
              <a:rPr lang="en-US" sz="1600" dirty="0">
                <a:solidFill>
                  <a:schemeClr val="tx2"/>
                </a:solidFill>
              </a:rPr>
              <a:t>The Northeast Central Judicial District serves Grand Forks and nearby communities, ensuring access to justice and support.</a:t>
            </a:r>
          </a:p>
          <a:p>
            <a:pPr marL="0" indent="0">
              <a:spcBef>
                <a:spcPts val="2500"/>
              </a:spcBef>
              <a:buFont typeface="Arial" panose="020B0604020202020204" pitchFamily="34" charset="0"/>
              <a:buNone/>
            </a:pPr>
            <a:r>
              <a:rPr lang="en-US" sz="1400" b="1" dirty="0">
                <a:solidFill>
                  <a:schemeClr val="tx2"/>
                </a:solidFill>
              </a:rPr>
              <a:t>Integrated Approach</a:t>
            </a:r>
          </a:p>
          <a:p>
            <a:pPr marL="0" lvl="1" indent="0">
              <a:buFont typeface="Arial" panose="020B0604020202020204" pitchFamily="34" charset="0"/>
              <a:buNone/>
            </a:pPr>
            <a:r>
              <a:rPr lang="en-US" sz="1600" dirty="0">
                <a:solidFill>
                  <a:schemeClr val="tx2"/>
                </a:solidFill>
              </a:rPr>
              <a:t>The district emphasizes an integrated approach to treatment, focusing on substance use disorders through collaboration and rehabilitation.</a:t>
            </a:r>
          </a:p>
          <a:p>
            <a:pPr marL="0" indent="0">
              <a:spcBef>
                <a:spcPts val="2500"/>
              </a:spcBef>
              <a:buFont typeface="Arial" panose="020B0604020202020204" pitchFamily="34" charset="0"/>
              <a:buNone/>
            </a:pPr>
            <a:r>
              <a:rPr lang="en-US" sz="1400" b="1" dirty="0">
                <a:solidFill>
                  <a:schemeClr val="tx2"/>
                </a:solidFill>
              </a:rPr>
              <a:t>Treatment Court Program</a:t>
            </a:r>
          </a:p>
          <a:p>
            <a:pPr marL="0" lvl="1" indent="0">
              <a:buFont typeface="Arial" panose="020B0604020202020204" pitchFamily="34" charset="0"/>
              <a:buNone/>
            </a:pPr>
            <a:r>
              <a:rPr lang="en-US" sz="1600" dirty="0">
                <a:solidFill>
                  <a:schemeClr val="tx2"/>
                </a:solidFill>
              </a:rPr>
              <a:t>The treatment court program aims to support individuals with substance use disorders, promoting recovery and reducing recidivism.</a:t>
            </a:r>
          </a:p>
        </p:txBody>
      </p:sp>
      <p:pic>
        <p:nvPicPr>
          <p:cNvPr id="5" name="Content Placeholder 4" descr="Computer generated 3D illustration of a white government capital building on a pure white background. The American flag is draped across the building.">
            <a:extLst>
              <a:ext uri="{FF2B5EF4-FFF2-40B4-BE49-F238E27FC236}">
                <a16:creationId xmlns:a16="http://schemas.microsoft.com/office/drawing/2014/main" id="{F9BAE538-F0D8-4397-968F-228EB585FC7A}"/>
              </a:ext>
            </a:extLst>
          </p:cNvPr>
          <p:cNvPicPr>
            <a:picLocks noGrp="1" noChangeAspect="1"/>
          </p:cNvPicPr>
          <p:nvPr>
            <p:ph sz="half" idx="1"/>
          </p:nvPr>
        </p:nvPicPr>
        <p:blipFill>
          <a:blip r:embed="rId5"/>
          <a:srcRect t="2955" r="-3" b="1014"/>
          <a:stretch>
            <a:fillRect/>
          </a:stretch>
        </p:blipFill>
        <p:spPr>
          <a:xfrm>
            <a:off x="5996628" y="2217529"/>
            <a:ext cx="6195372" cy="4640471"/>
          </a:xfrm>
          <a:prstGeom prst="rect">
            <a:avLst/>
          </a:prstGeom>
        </p:spPr>
      </p:pic>
    </p:spTree>
    <p:extLst>
      <p:ext uri="{BB962C8B-B14F-4D97-AF65-F5344CB8AC3E}">
        <p14:creationId xmlns:p14="http://schemas.microsoft.com/office/powerpoint/2010/main" val="2217896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F36E-662F-C2BA-5617-A0DCCC78E7A5}"/>
              </a:ext>
            </a:extLst>
          </p:cNvPr>
          <p:cNvSpPr>
            <a:spLocks noGrp="1"/>
          </p:cNvSpPr>
          <p:nvPr>
            <p:ph type="title"/>
          </p:nvPr>
        </p:nvSpPr>
        <p:spPr/>
        <p:txBody>
          <a:bodyPr/>
          <a:lstStyle/>
          <a:p>
            <a:pPr algn="ctr"/>
            <a:r>
              <a:rPr lang="en-US" dirty="0"/>
              <a:t>Agassiz Associates</a:t>
            </a:r>
          </a:p>
        </p:txBody>
      </p:sp>
      <p:sp>
        <p:nvSpPr>
          <p:cNvPr id="3" name="Content Placeholder 2">
            <a:extLst>
              <a:ext uri="{FF2B5EF4-FFF2-40B4-BE49-F238E27FC236}">
                <a16:creationId xmlns:a16="http://schemas.microsoft.com/office/drawing/2014/main" id="{6C30A619-B9EC-ADF4-2018-83C2564BF32D}"/>
              </a:ext>
            </a:extLst>
          </p:cNvPr>
          <p:cNvSpPr>
            <a:spLocks noGrp="1"/>
          </p:cNvSpPr>
          <p:nvPr>
            <p:ph sz="half" idx="1"/>
          </p:nvPr>
        </p:nvSpPr>
        <p:spPr>
          <a:xfrm>
            <a:off x="838200" y="1834861"/>
            <a:ext cx="5181600" cy="4351338"/>
          </a:xfrm>
        </p:spPr>
        <p:txBody>
          <a:bodyPr>
            <a:normAutofit lnSpcReduction="10000"/>
          </a:bodyPr>
          <a:lstStyle/>
          <a:p>
            <a:r>
              <a:rPr lang="en-US" dirty="0"/>
              <a:t>Serving the NECJD Treatment Court Program since 2024</a:t>
            </a:r>
          </a:p>
          <a:p>
            <a:r>
              <a:rPr lang="en-US" dirty="0"/>
              <a:t>Providing outpatient Treatment services (Levels1 and 2).  </a:t>
            </a:r>
          </a:p>
          <a:p>
            <a:r>
              <a:rPr lang="en-US" dirty="0"/>
              <a:t>Currently Serving 24 participants in the community.  </a:t>
            </a:r>
          </a:p>
        </p:txBody>
      </p:sp>
      <p:pic>
        <p:nvPicPr>
          <p:cNvPr id="3076" name="Picture 4">
            <a:extLst>
              <a:ext uri="{FF2B5EF4-FFF2-40B4-BE49-F238E27FC236}">
                <a16:creationId xmlns:a16="http://schemas.microsoft.com/office/drawing/2014/main" id="{D74BC2D1-CEF3-B0F8-F352-8C381031EFB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19800" y="2179783"/>
            <a:ext cx="5972232" cy="326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58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indoor, floor, standing&#10;&#10;AI-generated content may be incorrect.">
            <a:extLst>
              <a:ext uri="{FF2B5EF4-FFF2-40B4-BE49-F238E27FC236}">
                <a16:creationId xmlns:a16="http://schemas.microsoft.com/office/drawing/2014/main" id="{EF9154B9-1D5E-0306-9B1F-6A81A00AA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864" y="1094203"/>
            <a:ext cx="5651520" cy="4238373"/>
          </a:xfrm>
          <a:prstGeom prst="rect">
            <a:avLst/>
          </a:prstGeom>
        </p:spPr>
      </p:pic>
      <p:pic>
        <p:nvPicPr>
          <p:cNvPr id="3" name="Picture 2" descr="A person and person posing for a picture&#10;&#10;AI-generated content may be incorrect.">
            <a:extLst>
              <a:ext uri="{FF2B5EF4-FFF2-40B4-BE49-F238E27FC236}">
                <a16:creationId xmlns:a16="http://schemas.microsoft.com/office/drawing/2014/main" id="{914CEF97-DEDA-B81C-0357-C12F49FB9F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107201" y="1212068"/>
            <a:ext cx="5909822" cy="4433864"/>
          </a:xfrm>
          <a:prstGeom prst="rect">
            <a:avLst/>
          </a:prstGeom>
        </p:spPr>
      </p:pic>
    </p:spTree>
    <p:extLst>
      <p:ext uri="{BB962C8B-B14F-4D97-AF65-F5344CB8AC3E}">
        <p14:creationId xmlns:p14="http://schemas.microsoft.com/office/powerpoint/2010/main" val="240078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 name="Rectangle 8">
            <a:extLst>
              <a:ext uri="{FF2B5EF4-FFF2-40B4-BE49-F238E27FC236}">
                <a16:creationId xmlns:a16="http://schemas.microsoft.com/office/drawing/2014/main" id="{9F108545-2EA9-4B3E-915B-295949608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A232D1C9-8AD3-453F-948D-966B7A11B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4ACD4D7-3FA3-4106-AFB4-55B58A02E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457" y="739600"/>
            <a:ext cx="10768226" cy="5390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F9A438-7998-1A7F-1592-B5C26C20283A}"/>
              </a:ext>
            </a:extLst>
          </p:cNvPr>
          <p:cNvSpPr>
            <a:spLocks noGrp="1"/>
          </p:cNvSpPr>
          <p:nvPr>
            <p:ph type="ctrTitle"/>
          </p:nvPr>
        </p:nvSpPr>
        <p:spPr>
          <a:xfrm>
            <a:off x="1600201" y="1219200"/>
            <a:ext cx="9067799" cy="2681128"/>
          </a:xfrm>
        </p:spPr>
        <p:txBody>
          <a:bodyPr anchor="b">
            <a:normAutofit/>
          </a:bodyPr>
          <a:lstStyle/>
          <a:p>
            <a:r>
              <a:rPr lang="en-US" sz="5200">
                <a:solidFill>
                  <a:schemeClr val="tx2"/>
                </a:solidFill>
              </a:rPr>
              <a:t>North Central Judicial District in Minot</a:t>
            </a:r>
          </a:p>
        </p:txBody>
      </p:sp>
    </p:spTree>
    <p:extLst>
      <p:ext uri="{BB962C8B-B14F-4D97-AF65-F5344CB8AC3E}">
        <p14:creationId xmlns:p14="http://schemas.microsoft.com/office/powerpoint/2010/main" val="1089009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3">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1752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7" y="0"/>
            <a:ext cx="12191999" cy="2217528"/>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007B21-91F9-EFCC-3845-911486C1C51E}"/>
              </a:ext>
            </a:extLst>
          </p:cNvPr>
          <p:cNvSpPr>
            <a:spLocks noGrp="1"/>
          </p:cNvSpPr>
          <p:nvPr>
            <p:ph type="title"/>
          </p:nvPr>
        </p:nvSpPr>
        <p:spPr>
          <a:xfrm>
            <a:off x="838200" y="381000"/>
            <a:ext cx="10003218" cy="1600124"/>
          </a:xfrm>
        </p:spPr>
        <p:txBody>
          <a:bodyPr vert="horz" lIns="91440" tIns="45720" rIns="91440" bIns="45720" rtlCol="0" anchor="ctr">
            <a:normAutofit/>
          </a:bodyPr>
          <a:lstStyle/>
          <a:p>
            <a:pPr algn="ctr"/>
            <a:r>
              <a:rPr lang="en-US" dirty="0"/>
              <a:t> Management &amp; Training Corporation</a:t>
            </a:r>
          </a:p>
        </p:txBody>
      </p:sp>
      <p:sp>
        <p:nvSpPr>
          <p:cNvPr id="4" name="Content Placeholder 3">
            <a:extLst>
              <a:ext uri="{FF2B5EF4-FFF2-40B4-BE49-F238E27FC236}">
                <a16:creationId xmlns:a16="http://schemas.microsoft.com/office/drawing/2014/main" id="{72B416A4-C312-850E-CF23-59AD74D0A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598528"/>
            <a:ext cx="4876800" cy="3783586"/>
          </a:xfrm>
        </p:spPr>
        <p:txBody>
          <a:bodyPr>
            <a:normAutofit/>
          </a:bodyPr>
          <a:lstStyle/>
          <a:p>
            <a:pPr marL="0" indent="0">
              <a:buNone/>
            </a:pPr>
            <a:r>
              <a:rPr lang="en-US" sz="2100" dirty="0">
                <a:solidFill>
                  <a:schemeClr val="tx1"/>
                </a:solidFill>
              </a:rPr>
              <a:t>Supporting the NEJD Treatment Court Program since 2024.</a:t>
            </a:r>
          </a:p>
          <a:p>
            <a:pPr marL="0" indent="0">
              <a:buNone/>
            </a:pPr>
            <a:endParaRPr lang="en-US" sz="2100" dirty="0">
              <a:solidFill>
                <a:schemeClr val="tx1"/>
              </a:solidFill>
            </a:endParaRPr>
          </a:p>
          <a:p>
            <a:pPr marL="0" indent="0">
              <a:buNone/>
            </a:pPr>
            <a:r>
              <a:rPr lang="en-US" sz="2100" dirty="0">
                <a:solidFill>
                  <a:schemeClr val="tx1"/>
                </a:solidFill>
              </a:rPr>
              <a:t>Providing outpatient treatment services  ( levels 1 and 2).</a:t>
            </a:r>
          </a:p>
          <a:p>
            <a:pPr marL="0" indent="0">
              <a:buNone/>
            </a:pPr>
            <a:endParaRPr lang="en-US" sz="2100" dirty="0">
              <a:solidFill>
                <a:schemeClr val="tx1"/>
              </a:solidFill>
            </a:endParaRPr>
          </a:p>
          <a:p>
            <a:pPr marL="0" indent="0">
              <a:buNone/>
            </a:pPr>
            <a:r>
              <a:rPr lang="en-US" sz="2100" dirty="0">
                <a:solidFill>
                  <a:schemeClr val="tx1"/>
                </a:solidFill>
              </a:rPr>
              <a:t>Currently serving 14 participants within the community.</a:t>
            </a:r>
          </a:p>
        </p:txBody>
      </p:sp>
      <p:pic>
        <p:nvPicPr>
          <p:cNvPr id="2050" name="Picture 2">
            <a:extLst>
              <a:ext uri="{FF2B5EF4-FFF2-40B4-BE49-F238E27FC236}">
                <a16:creationId xmlns:a16="http://schemas.microsoft.com/office/drawing/2014/main" id="{4C682990-7032-667A-3EF8-B911F2E28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017" y="2737261"/>
            <a:ext cx="6240708" cy="229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71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5518</TotalTime>
  <Words>735</Words>
  <Application>Microsoft Office PowerPoint</Application>
  <PresentationFormat>Widescreen</PresentationFormat>
  <Paragraphs>72</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Avenir Next LT Pro</vt:lpstr>
      <vt:lpstr>AvenirNext LT Pro Medium</vt:lpstr>
      <vt:lpstr>BlockprintVTI</vt:lpstr>
      <vt:lpstr>Update on Treatment Courts Supported by the Opioid Settlement Fund Grant</vt:lpstr>
      <vt:lpstr>Purpose and Objectives of the Grant</vt:lpstr>
      <vt:lpstr>Programs Receiving Funding</vt:lpstr>
      <vt:lpstr>Northeast Central Judicial District in Grand Forks</vt:lpstr>
      <vt:lpstr>Introduction to the Northeast Central Judicial District</vt:lpstr>
      <vt:lpstr>Agassiz Associates</vt:lpstr>
      <vt:lpstr>PowerPoint Presentation</vt:lpstr>
      <vt:lpstr>North Central Judicial District in Minot</vt:lpstr>
      <vt:lpstr> Management &amp; Training Corporation</vt:lpstr>
      <vt:lpstr>PowerPoint Presentation</vt:lpstr>
      <vt:lpstr>South Central Judicial District in Bismarck</vt:lpstr>
      <vt:lpstr> Heartview</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Gourde, John M.</dc:creator>
  <cp:lastModifiedBy>Gourde, John M.</cp:lastModifiedBy>
  <cp:revision>3</cp:revision>
  <cp:lastPrinted>2026-02-06T22:47:01Z</cp:lastPrinted>
  <dcterms:created xsi:type="dcterms:W3CDTF">2026-02-05T20:13:10Z</dcterms:created>
  <dcterms:modified xsi:type="dcterms:W3CDTF">2026-02-09T16:11:16Z</dcterms:modified>
</cp:coreProperties>
</file>