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4"/>
  </p:sldMasterIdLst>
  <p:notesMasterIdLst>
    <p:notesMasterId r:id="rId25"/>
  </p:notesMasterIdLst>
  <p:sldIdLst>
    <p:sldId id="256" r:id="rId5"/>
    <p:sldId id="257" r:id="rId6"/>
    <p:sldId id="258" r:id="rId7"/>
    <p:sldId id="259" r:id="rId8"/>
    <p:sldId id="260" r:id="rId9"/>
    <p:sldId id="261" r:id="rId10"/>
    <p:sldId id="262" r:id="rId11"/>
    <p:sldId id="263" r:id="rId12"/>
    <p:sldId id="264" r:id="rId13"/>
    <p:sldId id="265" r:id="rId14"/>
    <p:sldId id="271" r:id="rId15"/>
    <p:sldId id="270" r:id="rId16"/>
    <p:sldId id="266" r:id="rId17"/>
    <p:sldId id="269" r:id="rId18"/>
    <p:sldId id="267" r:id="rId19"/>
    <p:sldId id="272" r:id="rId20"/>
    <p:sldId id="268" r:id="rId21"/>
    <p:sldId id="274" r:id="rId22"/>
    <p:sldId id="273" r:id="rId23"/>
    <p:sldId id="275"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80" autoAdjust="0"/>
    <p:restoredTop sz="94660"/>
  </p:normalViewPr>
  <p:slideViewPr>
    <p:cSldViewPr snapToGrid="0">
      <p:cViewPr varScale="1">
        <p:scale>
          <a:sx n="120" d="100"/>
          <a:sy n="120" d="100"/>
        </p:scale>
        <p:origin x="120"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Year</a:t>
            </a:r>
            <a:r>
              <a:rPr lang="en-US" baseline="0" dirty="0"/>
              <a:t>ly breakdown</a:t>
            </a:r>
            <a:endParaRPr lang="en-US"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bar"/>
        <c:grouping val="clustered"/>
        <c:varyColors val="0"/>
        <c:ser>
          <c:idx val="0"/>
          <c:order val="0"/>
          <c:tx>
            <c:strRef>
              <c:f>Sheet1!$B$1</c:f>
              <c:strCache>
                <c:ptCount val="1"/>
                <c:pt idx="0">
                  <c:v>Series 1</c:v>
                </c:pt>
              </c:strCache>
            </c:strRef>
          </c:tx>
          <c:spPr>
            <a:solidFill>
              <a:schemeClr val="accent1"/>
            </a:solidFill>
            <a:ln>
              <a:noFill/>
            </a:ln>
            <a:effectLst/>
            <a:sp3d/>
          </c:spPr>
          <c:invertIfNegative val="0"/>
          <c:cat>
            <c:strRef>
              <c:f>Sheet1!$A$2:$A$6</c:f>
              <c:strCache>
                <c:ptCount val="4"/>
                <c:pt idx="0">
                  <c:v>Bookings</c:v>
                </c:pt>
                <c:pt idx="1">
                  <c:v>Screened</c:v>
                </c:pt>
                <c:pt idx="2">
                  <c:v>Induced</c:v>
                </c:pt>
                <c:pt idx="3">
                  <c:v>Current</c:v>
                </c:pt>
              </c:strCache>
            </c:strRef>
          </c:cat>
          <c:val>
            <c:numRef>
              <c:f>Sheet1!$B$2:$B$6</c:f>
              <c:numCache>
                <c:formatCode>General</c:formatCode>
                <c:ptCount val="5"/>
                <c:pt idx="0">
                  <c:v>3184</c:v>
                </c:pt>
                <c:pt idx="1">
                  <c:v>320</c:v>
                </c:pt>
                <c:pt idx="2">
                  <c:v>60</c:v>
                </c:pt>
                <c:pt idx="3">
                  <c:v>436</c:v>
                </c:pt>
              </c:numCache>
            </c:numRef>
          </c:val>
          <c:extLst>
            <c:ext xmlns:c16="http://schemas.microsoft.com/office/drawing/2014/chart" uri="{C3380CC4-5D6E-409C-BE32-E72D297353CC}">
              <c16:uniqueId val="{00000000-96AB-4011-A042-79967830E3E2}"/>
            </c:ext>
          </c:extLst>
        </c:ser>
        <c:dLbls>
          <c:showLegendKey val="0"/>
          <c:showVal val="0"/>
          <c:showCatName val="0"/>
          <c:showSerName val="0"/>
          <c:showPercent val="0"/>
          <c:showBubbleSize val="0"/>
        </c:dLbls>
        <c:gapWidth val="150"/>
        <c:shape val="box"/>
        <c:axId val="1433266976"/>
        <c:axId val="1433268896"/>
        <c:axId val="0"/>
      </c:bar3DChart>
      <c:catAx>
        <c:axId val="1433266976"/>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433268896"/>
        <c:crosses val="autoZero"/>
        <c:auto val="1"/>
        <c:lblAlgn val="ctr"/>
        <c:lblOffset val="100"/>
        <c:noMultiLvlLbl val="0"/>
      </c:catAx>
      <c:valAx>
        <c:axId val="1433268896"/>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433266976"/>
        <c:crosses val="autoZero"/>
        <c:crossBetween val="between"/>
      </c:valAx>
      <c:dTable>
        <c:showHorzBorder val="1"/>
        <c:showVertBorder val="1"/>
        <c:showOutline val="1"/>
        <c:showKeys val="0"/>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MOUD</a:t>
            </a:r>
            <a:r>
              <a:rPr lang="en-US" baseline="0" dirty="0"/>
              <a:t> Inductions</a:t>
            </a:r>
            <a:endParaRPr lang="en-US"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Males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Gender Distribution</c:v>
                </c:pt>
              </c:strCache>
            </c:strRef>
          </c:cat>
          <c:val>
            <c:numRef>
              <c:f>Sheet1!$B$2</c:f>
              <c:numCache>
                <c:formatCode>General</c:formatCode>
                <c:ptCount val="1"/>
                <c:pt idx="0">
                  <c:v>33</c:v>
                </c:pt>
              </c:numCache>
            </c:numRef>
          </c:val>
          <c:extLst>
            <c:ext xmlns:c16="http://schemas.microsoft.com/office/drawing/2014/chart" uri="{C3380CC4-5D6E-409C-BE32-E72D297353CC}">
              <c16:uniqueId val="{00000000-C559-4D97-B2FF-ABA0C4E05EA4}"/>
            </c:ext>
          </c:extLst>
        </c:ser>
        <c:ser>
          <c:idx val="1"/>
          <c:order val="1"/>
          <c:tx>
            <c:strRef>
              <c:f>Sheet1!$C$1</c:f>
              <c:strCache>
                <c:ptCount val="1"/>
                <c:pt idx="0">
                  <c:v>Females</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Gender Distribution</c:v>
                </c:pt>
              </c:strCache>
            </c:strRef>
          </c:cat>
          <c:val>
            <c:numRef>
              <c:f>Sheet1!$C$2</c:f>
              <c:numCache>
                <c:formatCode>General</c:formatCode>
                <c:ptCount val="1"/>
                <c:pt idx="0">
                  <c:v>27</c:v>
                </c:pt>
              </c:numCache>
            </c:numRef>
          </c:val>
          <c:extLst>
            <c:ext xmlns:c16="http://schemas.microsoft.com/office/drawing/2014/chart" uri="{C3380CC4-5D6E-409C-BE32-E72D297353CC}">
              <c16:uniqueId val="{00000001-C559-4D97-B2FF-ABA0C4E05EA4}"/>
            </c:ext>
          </c:extLst>
        </c:ser>
        <c:dLbls>
          <c:dLblPos val="outEnd"/>
          <c:showLegendKey val="0"/>
          <c:showVal val="1"/>
          <c:showCatName val="0"/>
          <c:showSerName val="0"/>
          <c:showPercent val="0"/>
          <c:showBubbleSize val="0"/>
        </c:dLbls>
        <c:gapWidth val="219"/>
        <c:overlap val="-27"/>
        <c:axId val="941448272"/>
        <c:axId val="1177858192"/>
      </c:barChart>
      <c:catAx>
        <c:axId val="941448272"/>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177858192"/>
        <c:crosses val="autoZero"/>
        <c:auto val="1"/>
        <c:lblAlgn val="ctr"/>
        <c:lblOffset val="100"/>
        <c:noMultiLvlLbl val="0"/>
      </c:catAx>
      <c:valAx>
        <c:axId val="117785819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4144827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Types of treatment</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Types of treatment</c:v>
                </c:pt>
              </c:strCache>
            </c:strRef>
          </c:tx>
          <c:dPt>
            <c:idx val="0"/>
            <c:bubble3D val="0"/>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1-F839-49C8-AB04-40AB252445BD}"/>
              </c:ext>
            </c:extLst>
          </c:dPt>
          <c:dPt>
            <c:idx val="1"/>
            <c:bubble3D val="0"/>
            <c:spPr>
              <a:solidFill>
                <a:schemeClr val="accent2"/>
              </a:solidFill>
              <a:ln w="25400">
                <a:solidFill>
                  <a:schemeClr val="lt1"/>
                </a:solidFill>
              </a:ln>
              <a:effectLst/>
              <a:sp3d contourW="25400">
                <a:contourClr>
                  <a:schemeClr val="lt1"/>
                </a:contourClr>
              </a:sp3d>
            </c:spPr>
            <c:extLst>
              <c:ext xmlns:c16="http://schemas.microsoft.com/office/drawing/2014/chart" uri="{C3380CC4-5D6E-409C-BE32-E72D297353CC}">
                <c16:uniqueId val="{00000001-63A4-4EB9-8F65-553C01BE2D6B}"/>
              </c:ext>
            </c:extLst>
          </c:dPt>
          <c:dPt>
            <c:idx val="2"/>
            <c:bubble3D val="0"/>
            <c:spPr>
              <a:solidFill>
                <a:schemeClr val="accent3"/>
              </a:solidFill>
              <a:ln w="25400">
                <a:solidFill>
                  <a:schemeClr val="lt1"/>
                </a:solidFill>
              </a:ln>
              <a:effectLst/>
              <a:sp3d contourW="25400">
                <a:contourClr>
                  <a:schemeClr val="lt1"/>
                </a:contourClr>
              </a:sp3d>
            </c:spPr>
            <c:extLst>
              <c:ext xmlns:c16="http://schemas.microsoft.com/office/drawing/2014/chart" uri="{C3380CC4-5D6E-409C-BE32-E72D297353CC}">
                <c16:uniqueId val="{00000002-63A4-4EB9-8F65-553C01BE2D6B}"/>
              </c:ext>
            </c:extLst>
          </c:dPt>
          <c:dPt>
            <c:idx val="3"/>
            <c:bubble3D val="0"/>
            <c:spPr>
              <a:solidFill>
                <a:schemeClr val="accent4"/>
              </a:solidFill>
              <a:ln w="25400">
                <a:solidFill>
                  <a:schemeClr val="lt1"/>
                </a:solidFill>
              </a:ln>
              <a:effectLst/>
              <a:sp3d contourW="25400">
                <a:contourClr>
                  <a:schemeClr val="lt1"/>
                </a:contourClr>
              </a:sp3d>
            </c:spPr>
            <c:extLst>
              <c:ext xmlns:c16="http://schemas.microsoft.com/office/drawing/2014/chart" uri="{C3380CC4-5D6E-409C-BE32-E72D297353CC}">
                <c16:uniqueId val="{00000007-F839-49C8-AB04-40AB252445BD}"/>
              </c:ext>
            </c:extLst>
          </c:dPt>
          <c:dPt>
            <c:idx val="4"/>
            <c:bubble3D val="0"/>
            <c:spPr>
              <a:solidFill>
                <a:schemeClr val="accent5"/>
              </a:solidFill>
              <a:ln w="25400">
                <a:solidFill>
                  <a:schemeClr val="lt1"/>
                </a:solidFill>
              </a:ln>
              <a:effectLst/>
              <a:sp3d contourW="25400">
                <a:contourClr>
                  <a:schemeClr val="lt1"/>
                </a:contourClr>
              </a:sp3d>
            </c:spPr>
            <c:extLst>
              <c:ext xmlns:c16="http://schemas.microsoft.com/office/drawing/2014/chart" uri="{C3380CC4-5D6E-409C-BE32-E72D297353CC}">
                <c16:uniqueId val="{00000009-F839-49C8-AB04-40AB252445BD}"/>
              </c:ext>
            </c:extLst>
          </c:dPt>
          <c:dPt>
            <c:idx val="5"/>
            <c:bubble3D val="0"/>
            <c:spPr>
              <a:solidFill>
                <a:schemeClr val="accent6"/>
              </a:solidFill>
              <a:ln w="25400">
                <a:solidFill>
                  <a:schemeClr val="lt1"/>
                </a:solidFill>
              </a:ln>
              <a:effectLst/>
              <a:sp3d contourW="25400">
                <a:contourClr>
                  <a:schemeClr val="lt1"/>
                </a:contourClr>
              </a:sp3d>
            </c:spPr>
            <c:extLst>
              <c:ext xmlns:c16="http://schemas.microsoft.com/office/drawing/2014/chart" uri="{C3380CC4-5D6E-409C-BE32-E72D297353CC}">
                <c16:uniqueId val="{0000000B-F839-49C8-AB04-40AB252445BD}"/>
              </c:ext>
            </c:extLst>
          </c:dPt>
          <c:dLbls>
            <c:dLbl>
              <c:idx val="1"/>
              <c:layout>
                <c:manualLayout>
                  <c:x val="2.3528051181102249E-2"/>
                  <c:y val="-5.1886377221556521E-2"/>
                </c:manualLayout>
              </c:layout>
              <c:dLblPos val="bestFit"/>
              <c:showLegendKey val="0"/>
              <c:showVal val="1"/>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63A4-4EB9-8F65-553C01BE2D6B}"/>
                </c:ext>
              </c:extLst>
            </c:dLbl>
            <c:dLbl>
              <c:idx val="2"/>
              <c:layout>
                <c:manualLayout>
                  <c:x val="8.05949187992126E-2"/>
                  <c:y val="0.12086330457287743"/>
                </c:manualLayout>
              </c:layout>
              <c:tx>
                <c:rich>
                  <a:bodyPr/>
                  <a:lstStyle/>
                  <a:p>
                    <a:r>
                      <a:rPr lang="en-US" baseline="0" dirty="0"/>
                      <a:t>Sublocade initiation , </a:t>
                    </a:r>
                    <a:fld id="{C6504770-217C-4BFD-845D-B6773C00D3B1}" type="VALUE">
                      <a:rPr lang="en-US" baseline="0" dirty="0"/>
                      <a:pPr/>
                      <a:t>[VALUE]</a:t>
                    </a:fld>
                    <a:r>
                      <a:rPr lang="en-US" baseline="0" dirty="0"/>
                      <a:t>, </a:t>
                    </a:r>
                    <a:fld id="{384B3333-413F-4DE9-8367-8DBEC46EFD10}" type="PERCENTAGE">
                      <a:rPr lang="en-US" baseline="0" dirty="0"/>
                      <a:pPr/>
                      <a:t>[PERCENTAGE]</a:t>
                    </a:fld>
                    <a:endParaRPr lang="en-US" baseline="0" dirty="0"/>
                  </a:p>
                </c:rich>
              </c:tx>
              <c:dLblPos val="bestFit"/>
              <c:showLegendKey val="0"/>
              <c:showVal val="1"/>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63A4-4EB9-8F65-553C01BE2D6B}"/>
                </c:ext>
              </c:extLst>
            </c:dLbl>
            <c:spPr>
              <a:gradFill flip="none" rotWithShape="1">
                <a:gsLst>
                  <a:gs pos="59453">
                    <a:srgbClr val="8CCEED"/>
                  </a:gs>
                  <a:gs pos="39853">
                    <a:srgbClr val="ADDCF2"/>
                  </a:gs>
                  <a:gs pos="18204">
                    <a:srgbClr val="D1EBF8"/>
                  </a:gs>
                  <a:gs pos="0">
                    <a:srgbClr val="156082">
                      <a:lumMod val="5000"/>
                      <a:lumOff val="95000"/>
                    </a:srgbClr>
                  </a:gs>
                  <a:gs pos="75000">
                    <a:srgbClr val="156082">
                      <a:lumMod val="45000"/>
                      <a:lumOff val="55000"/>
                    </a:srgbClr>
                  </a:gs>
                  <a:gs pos="83000">
                    <a:srgbClr val="156082">
                      <a:lumMod val="45000"/>
                      <a:lumOff val="55000"/>
                    </a:srgbClr>
                  </a:gs>
                  <a:gs pos="100000">
                    <a:srgbClr val="156082">
                      <a:lumMod val="30000"/>
                      <a:lumOff val="70000"/>
                    </a:srgbClr>
                  </a:gs>
                </a:gsLst>
                <a:lin ang="2700000" scaled="1"/>
                <a:tileRect/>
              </a:gra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197" b="0" i="0" u="none" strike="noStrike" kern="1200" baseline="0">
                    <a:solidFill>
                      <a:schemeClr val="dk1">
                        <a:lumMod val="65000"/>
                        <a:lumOff val="35000"/>
                      </a:schemeClr>
                    </a:solidFill>
                    <a:latin typeface="+mn-lt"/>
                    <a:ea typeface="+mn-ea"/>
                    <a:cs typeface="+mn-cs"/>
                  </a:defRPr>
                </a:pPr>
                <a:endParaRPr lang="en-US"/>
              </a:p>
            </c:txPr>
            <c:dLblPos val="bestFit"/>
            <c:showLegendKey val="0"/>
            <c:showVal val="1"/>
            <c:showCatName val="1"/>
            <c:showSerName val="0"/>
            <c:showPercent val="1"/>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ext>
            </c:extLst>
          </c:dLbls>
          <c:cat>
            <c:strRef>
              <c:f>Sheet1!$A$2:$A$7</c:f>
              <c:strCache>
                <c:ptCount val="6"/>
                <c:pt idx="0">
                  <c:v>Methadone initiation</c:v>
                </c:pt>
                <c:pt idx="1">
                  <c:v>Buprenorphine-Naloxone inititation </c:v>
                </c:pt>
                <c:pt idx="2">
                  <c:v>Sublocade initiation</c:v>
                </c:pt>
                <c:pt idx="3">
                  <c:v>Methadone continuation</c:v>
                </c:pt>
                <c:pt idx="4">
                  <c:v>Buprenorphine-naloxone continuation</c:v>
                </c:pt>
                <c:pt idx="5">
                  <c:v>Sublocade continuation</c:v>
                </c:pt>
              </c:strCache>
            </c:strRef>
          </c:cat>
          <c:val>
            <c:numRef>
              <c:f>Sheet1!$B$2:$B$7</c:f>
              <c:numCache>
                <c:formatCode>General</c:formatCode>
                <c:ptCount val="6"/>
                <c:pt idx="0">
                  <c:v>54</c:v>
                </c:pt>
                <c:pt idx="1">
                  <c:v>5</c:v>
                </c:pt>
                <c:pt idx="2">
                  <c:v>1</c:v>
                </c:pt>
                <c:pt idx="3">
                  <c:v>75</c:v>
                </c:pt>
                <c:pt idx="4">
                  <c:v>10</c:v>
                </c:pt>
                <c:pt idx="5">
                  <c:v>3</c:v>
                </c:pt>
              </c:numCache>
            </c:numRef>
          </c:val>
          <c:extLst>
            <c:ext xmlns:c16="http://schemas.microsoft.com/office/drawing/2014/chart" uri="{C3380CC4-5D6E-409C-BE32-E72D297353CC}">
              <c16:uniqueId val="{00000000-63A4-4EB9-8F65-553C01BE2D6B}"/>
            </c:ext>
          </c:extLst>
        </c:ser>
        <c:dLbls>
          <c:showLegendKey val="0"/>
          <c:showVal val="0"/>
          <c:showCatName val="0"/>
          <c:showSerName val="0"/>
          <c:showPercent val="0"/>
          <c:showBubbleSize val="0"/>
          <c:showLeaderLines val="0"/>
        </c:dLbls>
      </c:pie3D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Payor post release</c:v>
                </c:pt>
              </c:strCache>
            </c:strRef>
          </c:tx>
          <c:dPt>
            <c:idx val="0"/>
            <c:bubble3D val="0"/>
            <c:spPr>
              <a:solidFill>
                <a:schemeClr val="accent1">
                  <a:shade val="76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01-1C43-407C-80D0-0C0B2A19C79A}"/>
              </c:ext>
            </c:extLst>
          </c:dPt>
          <c:dPt>
            <c:idx val="1"/>
            <c:bubble3D val="0"/>
            <c:spPr>
              <a:solidFill>
                <a:schemeClr val="accent2">
                  <a:shade val="76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03-1C43-407C-80D0-0C0B2A19C79A}"/>
              </c:ext>
            </c:extLst>
          </c:dPt>
          <c:dPt>
            <c:idx val="2"/>
            <c:bubble3D val="0"/>
            <c:spPr>
              <a:solidFill>
                <a:schemeClr val="accent3">
                  <a:shade val="76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05-1C43-407C-80D0-0C0B2A19C79A}"/>
              </c:ext>
            </c:extLst>
          </c:dPt>
          <c:dPt>
            <c:idx val="3"/>
            <c:bubble3D val="0"/>
            <c:spPr>
              <a:solidFill>
                <a:schemeClr val="accent4">
                  <a:shade val="76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07-1C43-407C-80D0-0C0B2A19C79A}"/>
              </c:ext>
            </c:extLst>
          </c:dPt>
          <c:dPt>
            <c:idx val="4"/>
            <c:bubble3D val="0"/>
            <c:spPr>
              <a:solidFill>
                <a:schemeClr val="accent5">
                  <a:shade val="76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09-1C43-407C-80D0-0C0B2A19C79A}"/>
              </c:ext>
            </c:extLst>
          </c:dPt>
          <c:dPt>
            <c:idx val="5"/>
            <c:bubble3D val="0"/>
            <c:spPr>
              <a:solidFill>
                <a:schemeClr val="accent6">
                  <a:shade val="76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0B-1C43-407C-80D0-0C0B2A19C79A}"/>
              </c:ext>
            </c:extLst>
          </c:dPt>
          <c:dPt>
            <c:idx val="6"/>
            <c:bubble3D val="0"/>
            <c:spPr>
              <a:solidFill>
                <a:schemeClr val="accent1">
                  <a:tint val="77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0D-1C43-407C-80D0-0C0B2A19C79A}"/>
              </c:ext>
            </c:extLst>
          </c:dPt>
          <c:dLbls>
            <c:dLbl>
              <c:idx val="2"/>
              <c:layout>
                <c:manualLayout>
                  <c:x val="0.13778534752215374"/>
                  <c:y val="0.15811695913834237"/>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1C43-407C-80D0-0C0B2A19C79A}"/>
                </c:ext>
              </c:extLst>
            </c:dLbl>
            <c:dLbl>
              <c:idx val="5"/>
              <c:layout>
                <c:manualLayout>
                  <c:x val="4.2039402391822363E-2"/>
                  <c:y val="-0.13852388101867363"/>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B-1C43-407C-80D0-0C0B2A19C79A}"/>
                </c:ext>
              </c:extLst>
            </c:dLbl>
            <c:spPr>
              <a:solidFill>
                <a:schemeClr val="accent1"/>
              </a:solid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Sheet1!$A$2:$A$8</c:f>
              <c:strCache>
                <c:ptCount val="7"/>
                <c:pt idx="0">
                  <c:v>BCBS ND MEDICAID</c:v>
                </c:pt>
                <c:pt idx="1">
                  <c:v>ND MEDICAID</c:v>
                </c:pt>
                <c:pt idx="2">
                  <c:v>BCBS ND COMMERCIAL</c:v>
                </c:pt>
                <c:pt idx="3">
                  <c:v>ND SANFORD COMMERCIAL</c:v>
                </c:pt>
                <c:pt idx="4">
                  <c:v>SUD VOUCHER</c:v>
                </c:pt>
                <c:pt idx="5">
                  <c:v>PRIVATE PAY(SELF PAY)</c:v>
                </c:pt>
                <c:pt idx="6">
                  <c:v>OTHERS</c:v>
                </c:pt>
              </c:strCache>
            </c:strRef>
          </c:cat>
          <c:val>
            <c:numRef>
              <c:f>Sheet1!$B$2:$B$8</c:f>
              <c:numCache>
                <c:formatCode>General</c:formatCode>
                <c:ptCount val="7"/>
                <c:pt idx="0">
                  <c:v>38.57</c:v>
                </c:pt>
                <c:pt idx="1">
                  <c:v>17.5</c:v>
                </c:pt>
                <c:pt idx="2">
                  <c:v>10</c:v>
                </c:pt>
                <c:pt idx="3">
                  <c:v>7.14</c:v>
                </c:pt>
                <c:pt idx="4">
                  <c:v>10.71</c:v>
                </c:pt>
                <c:pt idx="5">
                  <c:v>6.08</c:v>
                </c:pt>
                <c:pt idx="6">
                  <c:v>10</c:v>
                </c:pt>
              </c:numCache>
            </c:numRef>
          </c:val>
          <c:extLst>
            <c:ext xmlns:c16="http://schemas.microsoft.com/office/drawing/2014/chart" uri="{C3380CC4-5D6E-409C-BE32-E72D297353CC}">
              <c16:uniqueId val="{00000000-9F7F-4EAE-B087-685858E3466E}"/>
            </c:ext>
          </c:extLst>
        </c:ser>
        <c:dLbls>
          <c:showLegendKey val="0"/>
          <c:showVal val="0"/>
          <c:showCatName val="1"/>
          <c:showSerName val="0"/>
          <c:showPercent val="1"/>
          <c:showBubbleSize val="0"/>
          <c:showLeaderLines val="1"/>
        </c:dLbls>
      </c:pie3D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acrossLinear" id="2">
  <a:schemeClr val="accent1"/>
  <a:schemeClr val="accent2"/>
  <a:schemeClr val="accent3"/>
  <a:schemeClr val="accent4"/>
  <a:schemeClr val="accent5"/>
  <a:schemeClr val="accent6"/>
</cs:colorStyle>
</file>

<file path=ppt/charts/style1.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E40CE82-9827-4C53-BDF6-536EA423F699}" type="doc">
      <dgm:prSet loTypeId="urn:microsoft.com/office/officeart/2005/8/layout/hierarchy1" loCatId="hierarchy" qsTypeId="urn:microsoft.com/office/officeart/2005/8/quickstyle/simple1" qsCatId="simple" csTypeId="urn:microsoft.com/office/officeart/2005/8/colors/accent0_3" csCatId="mainScheme"/>
      <dgm:spPr/>
      <dgm:t>
        <a:bodyPr/>
        <a:lstStyle/>
        <a:p>
          <a:endParaRPr lang="en-US"/>
        </a:p>
      </dgm:t>
    </dgm:pt>
    <dgm:pt modelId="{DCB69DA9-5DE0-410F-A588-B34C2BCA31D6}">
      <dgm:prSet/>
      <dgm:spPr/>
      <dgm:t>
        <a:bodyPr/>
        <a:lstStyle/>
        <a:p>
          <a:r>
            <a:rPr lang="en-US" dirty="0"/>
            <a:t>Background</a:t>
          </a:r>
        </a:p>
      </dgm:t>
    </dgm:pt>
    <dgm:pt modelId="{ED009FD0-66ED-4E6E-8C7F-FC23EEF915F7}" type="parTrans" cxnId="{E62A8582-A215-46E2-9C27-8C0C7474416C}">
      <dgm:prSet/>
      <dgm:spPr/>
      <dgm:t>
        <a:bodyPr/>
        <a:lstStyle/>
        <a:p>
          <a:endParaRPr lang="en-US"/>
        </a:p>
      </dgm:t>
    </dgm:pt>
    <dgm:pt modelId="{D7C25347-CE45-475E-98D9-06678AAEE699}" type="sibTrans" cxnId="{E62A8582-A215-46E2-9C27-8C0C7474416C}">
      <dgm:prSet/>
      <dgm:spPr/>
      <dgm:t>
        <a:bodyPr/>
        <a:lstStyle/>
        <a:p>
          <a:endParaRPr lang="en-US"/>
        </a:p>
      </dgm:t>
    </dgm:pt>
    <dgm:pt modelId="{478D0863-DEC1-43E3-A4EF-6E53C7DD1A29}">
      <dgm:prSet/>
      <dgm:spPr/>
      <dgm:t>
        <a:bodyPr/>
        <a:lstStyle/>
        <a:p>
          <a:r>
            <a:rPr lang="en-US" dirty="0"/>
            <a:t>Program Description</a:t>
          </a:r>
        </a:p>
      </dgm:t>
    </dgm:pt>
    <dgm:pt modelId="{EE779218-024C-4B72-930D-F93591745309}" type="parTrans" cxnId="{31B53F32-FFFA-41D1-B993-FE634DFD1911}">
      <dgm:prSet/>
      <dgm:spPr/>
      <dgm:t>
        <a:bodyPr/>
        <a:lstStyle/>
        <a:p>
          <a:endParaRPr lang="en-US"/>
        </a:p>
      </dgm:t>
    </dgm:pt>
    <dgm:pt modelId="{349E8C1A-C3DD-442C-AA63-6631E2B2A6FC}" type="sibTrans" cxnId="{31B53F32-FFFA-41D1-B993-FE634DFD1911}">
      <dgm:prSet/>
      <dgm:spPr/>
      <dgm:t>
        <a:bodyPr/>
        <a:lstStyle/>
        <a:p>
          <a:endParaRPr lang="en-US"/>
        </a:p>
      </dgm:t>
    </dgm:pt>
    <dgm:pt modelId="{EB42206A-901F-40E3-A227-8DA9F55FC713}" type="pres">
      <dgm:prSet presAssocID="{EE40CE82-9827-4C53-BDF6-536EA423F699}" presName="hierChild1" presStyleCnt="0">
        <dgm:presLayoutVars>
          <dgm:chPref val="1"/>
          <dgm:dir/>
          <dgm:animOne val="branch"/>
          <dgm:animLvl val="lvl"/>
          <dgm:resizeHandles/>
        </dgm:presLayoutVars>
      </dgm:prSet>
      <dgm:spPr/>
    </dgm:pt>
    <dgm:pt modelId="{0EF92A2B-BAED-430B-9798-596A2ED86840}" type="pres">
      <dgm:prSet presAssocID="{DCB69DA9-5DE0-410F-A588-B34C2BCA31D6}" presName="hierRoot1" presStyleCnt="0"/>
      <dgm:spPr/>
    </dgm:pt>
    <dgm:pt modelId="{595243DE-3C82-49BE-8E1B-EDF559E84B71}" type="pres">
      <dgm:prSet presAssocID="{DCB69DA9-5DE0-410F-A588-B34C2BCA31D6}" presName="composite" presStyleCnt="0"/>
      <dgm:spPr/>
    </dgm:pt>
    <dgm:pt modelId="{5B98B7ED-0BD4-4072-9FF5-E39A2F4330DD}" type="pres">
      <dgm:prSet presAssocID="{DCB69DA9-5DE0-410F-A588-B34C2BCA31D6}" presName="background" presStyleLbl="node0" presStyleIdx="0" presStyleCnt="2"/>
      <dgm:spPr/>
    </dgm:pt>
    <dgm:pt modelId="{60F30AD1-2E88-46FB-A044-E204000CC3C3}" type="pres">
      <dgm:prSet presAssocID="{DCB69DA9-5DE0-410F-A588-B34C2BCA31D6}" presName="text" presStyleLbl="fgAcc0" presStyleIdx="0" presStyleCnt="2">
        <dgm:presLayoutVars>
          <dgm:chPref val="3"/>
        </dgm:presLayoutVars>
      </dgm:prSet>
      <dgm:spPr/>
    </dgm:pt>
    <dgm:pt modelId="{D4884C85-6A7C-48D4-855B-2220AB51D1B2}" type="pres">
      <dgm:prSet presAssocID="{DCB69DA9-5DE0-410F-A588-B34C2BCA31D6}" presName="hierChild2" presStyleCnt="0"/>
      <dgm:spPr/>
    </dgm:pt>
    <dgm:pt modelId="{0414DBB0-D460-4952-B693-E375D9A37A75}" type="pres">
      <dgm:prSet presAssocID="{478D0863-DEC1-43E3-A4EF-6E53C7DD1A29}" presName="hierRoot1" presStyleCnt="0"/>
      <dgm:spPr/>
    </dgm:pt>
    <dgm:pt modelId="{3E61E429-4E22-4D72-A242-B882C1E47117}" type="pres">
      <dgm:prSet presAssocID="{478D0863-DEC1-43E3-A4EF-6E53C7DD1A29}" presName="composite" presStyleCnt="0"/>
      <dgm:spPr/>
    </dgm:pt>
    <dgm:pt modelId="{4857E7D9-D1E8-4976-95A5-66C61144E35D}" type="pres">
      <dgm:prSet presAssocID="{478D0863-DEC1-43E3-A4EF-6E53C7DD1A29}" presName="background" presStyleLbl="node0" presStyleIdx="1" presStyleCnt="2"/>
      <dgm:spPr/>
    </dgm:pt>
    <dgm:pt modelId="{8077F49A-7DC1-4CF4-8D49-47BD80CC39F8}" type="pres">
      <dgm:prSet presAssocID="{478D0863-DEC1-43E3-A4EF-6E53C7DD1A29}" presName="text" presStyleLbl="fgAcc0" presStyleIdx="1" presStyleCnt="2">
        <dgm:presLayoutVars>
          <dgm:chPref val="3"/>
        </dgm:presLayoutVars>
      </dgm:prSet>
      <dgm:spPr/>
    </dgm:pt>
    <dgm:pt modelId="{7FA9C992-9C8E-4EF9-BD68-9770B381F3E3}" type="pres">
      <dgm:prSet presAssocID="{478D0863-DEC1-43E3-A4EF-6E53C7DD1A29}" presName="hierChild2" presStyleCnt="0"/>
      <dgm:spPr/>
    </dgm:pt>
  </dgm:ptLst>
  <dgm:cxnLst>
    <dgm:cxn modelId="{31B53F32-FFFA-41D1-B993-FE634DFD1911}" srcId="{EE40CE82-9827-4C53-BDF6-536EA423F699}" destId="{478D0863-DEC1-43E3-A4EF-6E53C7DD1A29}" srcOrd="1" destOrd="0" parTransId="{EE779218-024C-4B72-930D-F93591745309}" sibTransId="{349E8C1A-C3DD-442C-AA63-6631E2B2A6FC}"/>
    <dgm:cxn modelId="{E62A8582-A215-46E2-9C27-8C0C7474416C}" srcId="{EE40CE82-9827-4C53-BDF6-536EA423F699}" destId="{DCB69DA9-5DE0-410F-A588-B34C2BCA31D6}" srcOrd="0" destOrd="0" parTransId="{ED009FD0-66ED-4E6E-8C7F-FC23EEF915F7}" sibTransId="{D7C25347-CE45-475E-98D9-06678AAEE699}"/>
    <dgm:cxn modelId="{C5543996-EC5D-4572-B462-A95E5FFDF924}" type="presOf" srcId="{EE40CE82-9827-4C53-BDF6-536EA423F699}" destId="{EB42206A-901F-40E3-A227-8DA9F55FC713}" srcOrd="0" destOrd="0" presId="urn:microsoft.com/office/officeart/2005/8/layout/hierarchy1"/>
    <dgm:cxn modelId="{7F561FD5-7CBF-4D96-936B-3B42D2D22311}" type="presOf" srcId="{478D0863-DEC1-43E3-A4EF-6E53C7DD1A29}" destId="{8077F49A-7DC1-4CF4-8D49-47BD80CC39F8}" srcOrd="0" destOrd="0" presId="urn:microsoft.com/office/officeart/2005/8/layout/hierarchy1"/>
    <dgm:cxn modelId="{2976CCE6-C987-4DF6-9C4C-8D1B5F91C514}" type="presOf" srcId="{DCB69DA9-5DE0-410F-A588-B34C2BCA31D6}" destId="{60F30AD1-2E88-46FB-A044-E204000CC3C3}" srcOrd="0" destOrd="0" presId="urn:microsoft.com/office/officeart/2005/8/layout/hierarchy1"/>
    <dgm:cxn modelId="{FDF9F70D-0181-426A-8967-59D0B3CDA9C5}" type="presParOf" srcId="{EB42206A-901F-40E3-A227-8DA9F55FC713}" destId="{0EF92A2B-BAED-430B-9798-596A2ED86840}" srcOrd="0" destOrd="0" presId="urn:microsoft.com/office/officeart/2005/8/layout/hierarchy1"/>
    <dgm:cxn modelId="{BFAE1A7D-96F9-43D9-8A45-8D443C1B0409}" type="presParOf" srcId="{0EF92A2B-BAED-430B-9798-596A2ED86840}" destId="{595243DE-3C82-49BE-8E1B-EDF559E84B71}" srcOrd="0" destOrd="0" presId="urn:microsoft.com/office/officeart/2005/8/layout/hierarchy1"/>
    <dgm:cxn modelId="{2AC24374-C6B4-4EFD-AC09-E756B61B652B}" type="presParOf" srcId="{595243DE-3C82-49BE-8E1B-EDF559E84B71}" destId="{5B98B7ED-0BD4-4072-9FF5-E39A2F4330DD}" srcOrd="0" destOrd="0" presId="urn:microsoft.com/office/officeart/2005/8/layout/hierarchy1"/>
    <dgm:cxn modelId="{82F62ECA-AF01-476B-84D7-F4893352419A}" type="presParOf" srcId="{595243DE-3C82-49BE-8E1B-EDF559E84B71}" destId="{60F30AD1-2E88-46FB-A044-E204000CC3C3}" srcOrd="1" destOrd="0" presId="urn:microsoft.com/office/officeart/2005/8/layout/hierarchy1"/>
    <dgm:cxn modelId="{DE1303FE-8EC4-473A-9A7A-CFC31AC3C6CE}" type="presParOf" srcId="{0EF92A2B-BAED-430B-9798-596A2ED86840}" destId="{D4884C85-6A7C-48D4-855B-2220AB51D1B2}" srcOrd="1" destOrd="0" presId="urn:microsoft.com/office/officeart/2005/8/layout/hierarchy1"/>
    <dgm:cxn modelId="{62748A9E-50DD-40D5-82A4-422ADD25E128}" type="presParOf" srcId="{EB42206A-901F-40E3-A227-8DA9F55FC713}" destId="{0414DBB0-D460-4952-B693-E375D9A37A75}" srcOrd="1" destOrd="0" presId="urn:microsoft.com/office/officeart/2005/8/layout/hierarchy1"/>
    <dgm:cxn modelId="{48B92EA7-9C92-4565-895D-F2A1EDD99004}" type="presParOf" srcId="{0414DBB0-D460-4952-B693-E375D9A37A75}" destId="{3E61E429-4E22-4D72-A242-B882C1E47117}" srcOrd="0" destOrd="0" presId="urn:microsoft.com/office/officeart/2005/8/layout/hierarchy1"/>
    <dgm:cxn modelId="{38AFB894-FD59-4D5B-BABE-C4D50E479D74}" type="presParOf" srcId="{3E61E429-4E22-4D72-A242-B882C1E47117}" destId="{4857E7D9-D1E8-4976-95A5-66C61144E35D}" srcOrd="0" destOrd="0" presId="urn:microsoft.com/office/officeart/2005/8/layout/hierarchy1"/>
    <dgm:cxn modelId="{26DC5F9E-FB2C-4579-AC3E-281569C4554F}" type="presParOf" srcId="{3E61E429-4E22-4D72-A242-B882C1E47117}" destId="{8077F49A-7DC1-4CF4-8D49-47BD80CC39F8}" srcOrd="1" destOrd="0" presId="urn:microsoft.com/office/officeart/2005/8/layout/hierarchy1"/>
    <dgm:cxn modelId="{7B57F8BB-5C9F-4CFB-9D28-EC446EC1661B}" type="presParOf" srcId="{0414DBB0-D460-4952-B693-E375D9A37A75}" destId="{7FA9C992-9C8E-4EF9-BD68-9770B381F3E3}"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029FBD6-BBC7-4C18-93EC-F9BEC5ECA953}" type="doc">
      <dgm:prSet loTypeId="urn:microsoft.com/office/officeart/2005/8/layout/hierarchy1" loCatId="hierarchy" qsTypeId="urn:microsoft.com/office/officeart/2005/8/quickstyle/simple1" qsCatId="simple" csTypeId="urn:microsoft.com/office/officeart/2005/8/colors/accent0_3" csCatId="mainScheme"/>
      <dgm:spPr/>
      <dgm:t>
        <a:bodyPr/>
        <a:lstStyle/>
        <a:p>
          <a:endParaRPr lang="en-US"/>
        </a:p>
      </dgm:t>
    </dgm:pt>
    <dgm:pt modelId="{4460767F-E07B-4537-9D15-EF479AA0DBCA}">
      <dgm:prSet/>
      <dgm:spPr/>
      <dgm:t>
        <a:bodyPr/>
        <a:lstStyle/>
        <a:p>
          <a:r>
            <a:rPr lang="en-US" dirty="0"/>
            <a:t>Incarceration</a:t>
          </a:r>
        </a:p>
      </dgm:t>
    </dgm:pt>
    <dgm:pt modelId="{DE77D1DD-1DF6-41BD-A4D8-7AAC5AF9E4D8}" type="parTrans" cxnId="{B27145CC-4341-47F3-8BF0-4B1D1BDF10A5}">
      <dgm:prSet/>
      <dgm:spPr/>
      <dgm:t>
        <a:bodyPr/>
        <a:lstStyle/>
        <a:p>
          <a:endParaRPr lang="en-US"/>
        </a:p>
      </dgm:t>
    </dgm:pt>
    <dgm:pt modelId="{FCF69ACB-B655-4AFE-9445-4C50388E5D11}" type="sibTrans" cxnId="{B27145CC-4341-47F3-8BF0-4B1D1BDF10A5}">
      <dgm:prSet/>
      <dgm:spPr/>
      <dgm:t>
        <a:bodyPr/>
        <a:lstStyle/>
        <a:p>
          <a:endParaRPr lang="en-US"/>
        </a:p>
      </dgm:t>
    </dgm:pt>
    <dgm:pt modelId="{6734F7D3-D12F-4679-B163-9546CBE0B317}">
      <dgm:prSet/>
      <dgm:spPr/>
      <dgm:t>
        <a:bodyPr/>
        <a:lstStyle/>
        <a:p>
          <a:r>
            <a:rPr lang="en-US" dirty="0"/>
            <a:t>Screening and assessment</a:t>
          </a:r>
        </a:p>
      </dgm:t>
    </dgm:pt>
    <dgm:pt modelId="{C7FB0480-DB7D-4479-A594-5465ADD7277C}" type="parTrans" cxnId="{9E4153B5-055D-4894-B15C-F20D70C07E24}">
      <dgm:prSet/>
      <dgm:spPr/>
      <dgm:t>
        <a:bodyPr/>
        <a:lstStyle/>
        <a:p>
          <a:endParaRPr lang="en-US"/>
        </a:p>
      </dgm:t>
    </dgm:pt>
    <dgm:pt modelId="{4E14CC9B-3F16-4804-BDD8-E96E970D491B}" type="sibTrans" cxnId="{9E4153B5-055D-4894-B15C-F20D70C07E24}">
      <dgm:prSet/>
      <dgm:spPr/>
      <dgm:t>
        <a:bodyPr/>
        <a:lstStyle/>
        <a:p>
          <a:endParaRPr lang="en-US"/>
        </a:p>
      </dgm:t>
    </dgm:pt>
    <dgm:pt modelId="{09ED7446-1C5A-4251-8588-F3C8E93E2698}">
      <dgm:prSet/>
      <dgm:spPr/>
      <dgm:t>
        <a:bodyPr/>
        <a:lstStyle/>
        <a:p>
          <a:r>
            <a:rPr lang="en-US" dirty="0"/>
            <a:t>Medication administration</a:t>
          </a:r>
        </a:p>
      </dgm:t>
    </dgm:pt>
    <dgm:pt modelId="{C3B71F2D-0E6E-497B-B33E-0F9243151A23}" type="parTrans" cxnId="{107FB3B7-4EDB-4243-BAC1-0F5ED4E58438}">
      <dgm:prSet/>
      <dgm:spPr/>
      <dgm:t>
        <a:bodyPr/>
        <a:lstStyle/>
        <a:p>
          <a:endParaRPr lang="en-US"/>
        </a:p>
      </dgm:t>
    </dgm:pt>
    <dgm:pt modelId="{258324BD-0050-4621-BA60-3D9A4267E8E5}" type="sibTrans" cxnId="{107FB3B7-4EDB-4243-BAC1-0F5ED4E58438}">
      <dgm:prSet/>
      <dgm:spPr/>
      <dgm:t>
        <a:bodyPr/>
        <a:lstStyle/>
        <a:p>
          <a:endParaRPr lang="en-US"/>
        </a:p>
      </dgm:t>
    </dgm:pt>
    <dgm:pt modelId="{F356F944-219A-44D6-8E52-533A632D2E87}">
      <dgm:prSet/>
      <dgm:spPr/>
      <dgm:t>
        <a:bodyPr/>
        <a:lstStyle/>
        <a:p>
          <a:r>
            <a:rPr lang="en-US" dirty="0"/>
            <a:t>Peer support and reentry services</a:t>
          </a:r>
        </a:p>
      </dgm:t>
    </dgm:pt>
    <dgm:pt modelId="{B51F49D2-7D48-4A8F-85D7-7B99987A5B30}" type="parTrans" cxnId="{9FE6CF82-7D1E-478D-9365-B57CDE73EADB}">
      <dgm:prSet/>
      <dgm:spPr/>
      <dgm:t>
        <a:bodyPr/>
        <a:lstStyle/>
        <a:p>
          <a:endParaRPr lang="en-US"/>
        </a:p>
      </dgm:t>
    </dgm:pt>
    <dgm:pt modelId="{4D6B74F5-3B49-4319-BE71-C7461839D97C}" type="sibTrans" cxnId="{9FE6CF82-7D1E-478D-9365-B57CDE73EADB}">
      <dgm:prSet/>
      <dgm:spPr/>
      <dgm:t>
        <a:bodyPr/>
        <a:lstStyle/>
        <a:p>
          <a:endParaRPr lang="en-US"/>
        </a:p>
      </dgm:t>
    </dgm:pt>
    <dgm:pt modelId="{4F16F601-4B48-49EC-B699-F204A369FDED}" type="pres">
      <dgm:prSet presAssocID="{3029FBD6-BBC7-4C18-93EC-F9BEC5ECA953}" presName="hierChild1" presStyleCnt="0">
        <dgm:presLayoutVars>
          <dgm:chPref val="1"/>
          <dgm:dir/>
          <dgm:animOne val="branch"/>
          <dgm:animLvl val="lvl"/>
          <dgm:resizeHandles/>
        </dgm:presLayoutVars>
      </dgm:prSet>
      <dgm:spPr/>
    </dgm:pt>
    <dgm:pt modelId="{5CDDB290-125B-4E7F-85D4-039842D160CA}" type="pres">
      <dgm:prSet presAssocID="{4460767F-E07B-4537-9D15-EF479AA0DBCA}" presName="hierRoot1" presStyleCnt="0"/>
      <dgm:spPr/>
    </dgm:pt>
    <dgm:pt modelId="{FD2CE1E8-5CF2-484C-8163-C69592F1C635}" type="pres">
      <dgm:prSet presAssocID="{4460767F-E07B-4537-9D15-EF479AA0DBCA}" presName="composite" presStyleCnt="0"/>
      <dgm:spPr/>
    </dgm:pt>
    <dgm:pt modelId="{7D47C6BD-F3EB-4515-A595-329A80E65B68}" type="pres">
      <dgm:prSet presAssocID="{4460767F-E07B-4537-9D15-EF479AA0DBCA}" presName="background" presStyleLbl="node0" presStyleIdx="0" presStyleCnt="4"/>
      <dgm:spPr/>
    </dgm:pt>
    <dgm:pt modelId="{CC035F91-4931-405F-8623-337F9A4317AC}" type="pres">
      <dgm:prSet presAssocID="{4460767F-E07B-4537-9D15-EF479AA0DBCA}" presName="text" presStyleLbl="fgAcc0" presStyleIdx="0" presStyleCnt="4">
        <dgm:presLayoutVars>
          <dgm:chPref val="3"/>
        </dgm:presLayoutVars>
      </dgm:prSet>
      <dgm:spPr/>
    </dgm:pt>
    <dgm:pt modelId="{D26148C8-AB4F-426A-8119-D89C542E819B}" type="pres">
      <dgm:prSet presAssocID="{4460767F-E07B-4537-9D15-EF479AA0DBCA}" presName="hierChild2" presStyleCnt="0"/>
      <dgm:spPr/>
    </dgm:pt>
    <dgm:pt modelId="{D1A7F895-DAE6-4C7A-B848-9F9559682DDE}" type="pres">
      <dgm:prSet presAssocID="{6734F7D3-D12F-4679-B163-9546CBE0B317}" presName="hierRoot1" presStyleCnt="0"/>
      <dgm:spPr/>
    </dgm:pt>
    <dgm:pt modelId="{7F655EBF-3AC1-4964-BA41-CEC6C3DA187D}" type="pres">
      <dgm:prSet presAssocID="{6734F7D3-D12F-4679-B163-9546CBE0B317}" presName="composite" presStyleCnt="0"/>
      <dgm:spPr/>
    </dgm:pt>
    <dgm:pt modelId="{49A8ABAF-891E-4BE3-8DC6-E454D283675F}" type="pres">
      <dgm:prSet presAssocID="{6734F7D3-D12F-4679-B163-9546CBE0B317}" presName="background" presStyleLbl="node0" presStyleIdx="1" presStyleCnt="4"/>
      <dgm:spPr/>
    </dgm:pt>
    <dgm:pt modelId="{13DDD424-9EE3-4DBA-ADCA-E6232DAB86E8}" type="pres">
      <dgm:prSet presAssocID="{6734F7D3-D12F-4679-B163-9546CBE0B317}" presName="text" presStyleLbl="fgAcc0" presStyleIdx="1" presStyleCnt="4">
        <dgm:presLayoutVars>
          <dgm:chPref val="3"/>
        </dgm:presLayoutVars>
      </dgm:prSet>
      <dgm:spPr/>
    </dgm:pt>
    <dgm:pt modelId="{97822766-75D0-420F-905D-EB0CA872F8C3}" type="pres">
      <dgm:prSet presAssocID="{6734F7D3-D12F-4679-B163-9546CBE0B317}" presName="hierChild2" presStyleCnt="0"/>
      <dgm:spPr/>
    </dgm:pt>
    <dgm:pt modelId="{D31C928B-5BA5-4F20-85F6-63BE638E7226}" type="pres">
      <dgm:prSet presAssocID="{09ED7446-1C5A-4251-8588-F3C8E93E2698}" presName="hierRoot1" presStyleCnt="0"/>
      <dgm:spPr/>
    </dgm:pt>
    <dgm:pt modelId="{7B67C10F-E2A7-4DD5-8B70-A28873097B10}" type="pres">
      <dgm:prSet presAssocID="{09ED7446-1C5A-4251-8588-F3C8E93E2698}" presName="composite" presStyleCnt="0"/>
      <dgm:spPr/>
    </dgm:pt>
    <dgm:pt modelId="{C4A9BE55-E646-4C74-B07A-97E99AEDC0EA}" type="pres">
      <dgm:prSet presAssocID="{09ED7446-1C5A-4251-8588-F3C8E93E2698}" presName="background" presStyleLbl="node0" presStyleIdx="2" presStyleCnt="4"/>
      <dgm:spPr/>
    </dgm:pt>
    <dgm:pt modelId="{7C1B359F-34FE-44CE-B80E-A3E77AD3B322}" type="pres">
      <dgm:prSet presAssocID="{09ED7446-1C5A-4251-8588-F3C8E93E2698}" presName="text" presStyleLbl="fgAcc0" presStyleIdx="2" presStyleCnt="4">
        <dgm:presLayoutVars>
          <dgm:chPref val="3"/>
        </dgm:presLayoutVars>
      </dgm:prSet>
      <dgm:spPr/>
    </dgm:pt>
    <dgm:pt modelId="{00C84923-58F2-471C-9901-580B10099324}" type="pres">
      <dgm:prSet presAssocID="{09ED7446-1C5A-4251-8588-F3C8E93E2698}" presName="hierChild2" presStyleCnt="0"/>
      <dgm:spPr/>
    </dgm:pt>
    <dgm:pt modelId="{B33C1C55-2623-4B7F-B573-59BD94C73BEB}" type="pres">
      <dgm:prSet presAssocID="{F356F944-219A-44D6-8E52-533A632D2E87}" presName="hierRoot1" presStyleCnt="0"/>
      <dgm:spPr/>
    </dgm:pt>
    <dgm:pt modelId="{CB2717DD-EA57-4B73-AA1B-C0B3984C4E0A}" type="pres">
      <dgm:prSet presAssocID="{F356F944-219A-44D6-8E52-533A632D2E87}" presName="composite" presStyleCnt="0"/>
      <dgm:spPr/>
    </dgm:pt>
    <dgm:pt modelId="{9DF1A57B-7BCF-455F-BD70-073C13C82D2A}" type="pres">
      <dgm:prSet presAssocID="{F356F944-219A-44D6-8E52-533A632D2E87}" presName="background" presStyleLbl="node0" presStyleIdx="3" presStyleCnt="4"/>
      <dgm:spPr/>
    </dgm:pt>
    <dgm:pt modelId="{DE6B6BFD-3106-4FD6-B9E7-0B3A85D90C88}" type="pres">
      <dgm:prSet presAssocID="{F356F944-219A-44D6-8E52-533A632D2E87}" presName="text" presStyleLbl="fgAcc0" presStyleIdx="3" presStyleCnt="4">
        <dgm:presLayoutVars>
          <dgm:chPref val="3"/>
        </dgm:presLayoutVars>
      </dgm:prSet>
      <dgm:spPr/>
    </dgm:pt>
    <dgm:pt modelId="{23554D70-757E-4E5E-8BB0-6D059462329F}" type="pres">
      <dgm:prSet presAssocID="{F356F944-219A-44D6-8E52-533A632D2E87}" presName="hierChild2" presStyleCnt="0"/>
      <dgm:spPr/>
    </dgm:pt>
  </dgm:ptLst>
  <dgm:cxnLst>
    <dgm:cxn modelId="{53360C49-4590-4A2D-9C87-2822A5455139}" type="presOf" srcId="{6734F7D3-D12F-4679-B163-9546CBE0B317}" destId="{13DDD424-9EE3-4DBA-ADCA-E6232DAB86E8}" srcOrd="0" destOrd="0" presId="urn:microsoft.com/office/officeart/2005/8/layout/hierarchy1"/>
    <dgm:cxn modelId="{3480AC6A-43E0-44F5-AE84-0285701FCF91}" type="presOf" srcId="{F356F944-219A-44D6-8E52-533A632D2E87}" destId="{DE6B6BFD-3106-4FD6-B9E7-0B3A85D90C88}" srcOrd="0" destOrd="0" presId="urn:microsoft.com/office/officeart/2005/8/layout/hierarchy1"/>
    <dgm:cxn modelId="{BDDA4571-3652-412F-B0CD-379EB80DE2FB}" type="presOf" srcId="{09ED7446-1C5A-4251-8588-F3C8E93E2698}" destId="{7C1B359F-34FE-44CE-B80E-A3E77AD3B322}" srcOrd="0" destOrd="0" presId="urn:microsoft.com/office/officeart/2005/8/layout/hierarchy1"/>
    <dgm:cxn modelId="{9FE6CF82-7D1E-478D-9365-B57CDE73EADB}" srcId="{3029FBD6-BBC7-4C18-93EC-F9BEC5ECA953}" destId="{F356F944-219A-44D6-8E52-533A632D2E87}" srcOrd="3" destOrd="0" parTransId="{B51F49D2-7D48-4A8F-85D7-7B99987A5B30}" sibTransId="{4D6B74F5-3B49-4319-BE71-C7461839D97C}"/>
    <dgm:cxn modelId="{19274488-F728-4F8C-9D79-615F3839E6A0}" type="presOf" srcId="{4460767F-E07B-4537-9D15-EF479AA0DBCA}" destId="{CC035F91-4931-405F-8623-337F9A4317AC}" srcOrd="0" destOrd="0" presId="urn:microsoft.com/office/officeart/2005/8/layout/hierarchy1"/>
    <dgm:cxn modelId="{9E4153B5-055D-4894-B15C-F20D70C07E24}" srcId="{3029FBD6-BBC7-4C18-93EC-F9BEC5ECA953}" destId="{6734F7D3-D12F-4679-B163-9546CBE0B317}" srcOrd="1" destOrd="0" parTransId="{C7FB0480-DB7D-4479-A594-5465ADD7277C}" sibTransId="{4E14CC9B-3F16-4804-BDD8-E96E970D491B}"/>
    <dgm:cxn modelId="{107FB3B7-4EDB-4243-BAC1-0F5ED4E58438}" srcId="{3029FBD6-BBC7-4C18-93EC-F9BEC5ECA953}" destId="{09ED7446-1C5A-4251-8588-F3C8E93E2698}" srcOrd="2" destOrd="0" parTransId="{C3B71F2D-0E6E-497B-B33E-0F9243151A23}" sibTransId="{258324BD-0050-4621-BA60-3D9A4267E8E5}"/>
    <dgm:cxn modelId="{B27145CC-4341-47F3-8BF0-4B1D1BDF10A5}" srcId="{3029FBD6-BBC7-4C18-93EC-F9BEC5ECA953}" destId="{4460767F-E07B-4537-9D15-EF479AA0DBCA}" srcOrd="0" destOrd="0" parTransId="{DE77D1DD-1DF6-41BD-A4D8-7AAC5AF9E4D8}" sibTransId="{FCF69ACB-B655-4AFE-9445-4C50388E5D11}"/>
    <dgm:cxn modelId="{58F983E0-6AB5-43C2-AB6B-30D62A1DD642}" type="presOf" srcId="{3029FBD6-BBC7-4C18-93EC-F9BEC5ECA953}" destId="{4F16F601-4B48-49EC-B699-F204A369FDED}" srcOrd="0" destOrd="0" presId="urn:microsoft.com/office/officeart/2005/8/layout/hierarchy1"/>
    <dgm:cxn modelId="{FCE91DC5-D74D-4435-8F89-543CCAEC4AF7}" type="presParOf" srcId="{4F16F601-4B48-49EC-B699-F204A369FDED}" destId="{5CDDB290-125B-4E7F-85D4-039842D160CA}" srcOrd="0" destOrd="0" presId="urn:microsoft.com/office/officeart/2005/8/layout/hierarchy1"/>
    <dgm:cxn modelId="{4AC50BAF-6345-4B31-92FF-6B691B33200C}" type="presParOf" srcId="{5CDDB290-125B-4E7F-85D4-039842D160CA}" destId="{FD2CE1E8-5CF2-484C-8163-C69592F1C635}" srcOrd="0" destOrd="0" presId="urn:microsoft.com/office/officeart/2005/8/layout/hierarchy1"/>
    <dgm:cxn modelId="{5C77CD6B-01D2-448F-82B0-D613A4D3BB0C}" type="presParOf" srcId="{FD2CE1E8-5CF2-484C-8163-C69592F1C635}" destId="{7D47C6BD-F3EB-4515-A595-329A80E65B68}" srcOrd="0" destOrd="0" presId="urn:microsoft.com/office/officeart/2005/8/layout/hierarchy1"/>
    <dgm:cxn modelId="{F90CB5BA-7EFB-4515-A090-1AB934EB28DF}" type="presParOf" srcId="{FD2CE1E8-5CF2-484C-8163-C69592F1C635}" destId="{CC035F91-4931-405F-8623-337F9A4317AC}" srcOrd="1" destOrd="0" presId="urn:microsoft.com/office/officeart/2005/8/layout/hierarchy1"/>
    <dgm:cxn modelId="{4CB95B90-647E-4ECA-881B-051D2C215964}" type="presParOf" srcId="{5CDDB290-125B-4E7F-85D4-039842D160CA}" destId="{D26148C8-AB4F-426A-8119-D89C542E819B}" srcOrd="1" destOrd="0" presId="urn:microsoft.com/office/officeart/2005/8/layout/hierarchy1"/>
    <dgm:cxn modelId="{0131B8F1-53B0-4851-B3D5-ACF4C9C4254A}" type="presParOf" srcId="{4F16F601-4B48-49EC-B699-F204A369FDED}" destId="{D1A7F895-DAE6-4C7A-B848-9F9559682DDE}" srcOrd="1" destOrd="0" presId="urn:microsoft.com/office/officeart/2005/8/layout/hierarchy1"/>
    <dgm:cxn modelId="{0CA45098-715D-46FE-A92D-F5DBA653DD31}" type="presParOf" srcId="{D1A7F895-DAE6-4C7A-B848-9F9559682DDE}" destId="{7F655EBF-3AC1-4964-BA41-CEC6C3DA187D}" srcOrd="0" destOrd="0" presId="urn:microsoft.com/office/officeart/2005/8/layout/hierarchy1"/>
    <dgm:cxn modelId="{AE436E4E-8A4A-4CA5-87B5-613D656C8D00}" type="presParOf" srcId="{7F655EBF-3AC1-4964-BA41-CEC6C3DA187D}" destId="{49A8ABAF-891E-4BE3-8DC6-E454D283675F}" srcOrd="0" destOrd="0" presId="urn:microsoft.com/office/officeart/2005/8/layout/hierarchy1"/>
    <dgm:cxn modelId="{13D8ADC7-2182-4D39-90B9-0FF4BC5E69F0}" type="presParOf" srcId="{7F655EBF-3AC1-4964-BA41-CEC6C3DA187D}" destId="{13DDD424-9EE3-4DBA-ADCA-E6232DAB86E8}" srcOrd="1" destOrd="0" presId="urn:microsoft.com/office/officeart/2005/8/layout/hierarchy1"/>
    <dgm:cxn modelId="{33B6642B-C98D-4C44-B746-C159D81C072E}" type="presParOf" srcId="{D1A7F895-DAE6-4C7A-B848-9F9559682DDE}" destId="{97822766-75D0-420F-905D-EB0CA872F8C3}" srcOrd="1" destOrd="0" presId="urn:microsoft.com/office/officeart/2005/8/layout/hierarchy1"/>
    <dgm:cxn modelId="{71ACF735-C06F-47CA-96C2-46806888A7CF}" type="presParOf" srcId="{4F16F601-4B48-49EC-B699-F204A369FDED}" destId="{D31C928B-5BA5-4F20-85F6-63BE638E7226}" srcOrd="2" destOrd="0" presId="urn:microsoft.com/office/officeart/2005/8/layout/hierarchy1"/>
    <dgm:cxn modelId="{12AACB24-FACF-44F7-B1AE-68973A64DB58}" type="presParOf" srcId="{D31C928B-5BA5-4F20-85F6-63BE638E7226}" destId="{7B67C10F-E2A7-4DD5-8B70-A28873097B10}" srcOrd="0" destOrd="0" presId="urn:microsoft.com/office/officeart/2005/8/layout/hierarchy1"/>
    <dgm:cxn modelId="{E2FC1291-310B-40A1-A67B-EB81DD4EBBE7}" type="presParOf" srcId="{7B67C10F-E2A7-4DD5-8B70-A28873097B10}" destId="{C4A9BE55-E646-4C74-B07A-97E99AEDC0EA}" srcOrd="0" destOrd="0" presId="urn:microsoft.com/office/officeart/2005/8/layout/hierarchy1"/>
    <dgm:cxn modelId="{F2D2535D-5631-4E90-B3AE-8B3085331BE3}" type="presParOf" srcId="{7B67C10F-E2A7-4DD5-8B70-A28873097B10}" destId="{7C1B359F-34FE-44CE-B80E-A3E77AD3B322}" srcOrd="1" destOrd="0" presId="urn:microsoft.com/office/officeart/2005/8/layout/hierarchy1"/>
    <dgm:cxn modelId="{82E7BC21-AA7E-401E-AA46-EDB01427EC20}" type="presParOf" srcId="{D31C928B-5BA5-4F20-85F6-63BE638E7226}" destId="{00C84923-58F2-471C-9901-580B10099324}" srcOrd="1" destOrd="0" presId="urn:microsoft.com/office/officeart/2005/8/layout/hierarchy1"/>
    <dgm:cxn modelId="{95B4B64A-CF58-434B-A8DF-6AABECEDB763}" type="presParOf" srcId="{4F16F601-4B48-49EC-B699-F204A369FDED}" destId="{B33C1C55-2623-4B7F-B573-59BD94C73BEB}" srcOrd="3" destOrd="0" presId="urn:microsoft.com/office/officeart/2005/8/layout/hierarchy1"/>
    <dgm:cxn modelId="{7C076BA8-751D-462D-8594-790B18FDFA6B}" type="presParOf" srcId="{B33C1C55-2623-4B7F-B573-59BD94C73BEB}" destId="{CB2717DD-EA57-4B73-AA1B-C0B3984C4E0A}" srcOrd="0" destOrd="0" presId="urn:microsoft.com/office/officeart/2005/8/layout/hierarchy1"/>
    <dgm:cxn modelId="{44E35707-1463-48E2-AC73-3AEDF9EFA38D}" type="presParOf" srcId="{CB2717DD-EA57-4B73-AA1B-C0B3984C4E0A}" destId="{9DF1A57B-7BCF-455F-BD70-073C13C82D2A}" srcOrd="0" destOrd="0" presId="urn:microsoft.com/office/officeart/2005/8/layout/hierarchy1"/>
    <dgm:cxn modelId="{753D9BC9-AF15-44F1-925E-573C2077A9F2}" type="presParOf" srcId="{CB2717DD-EA57-4B73-AA1B-C0B3984C4E0A}" destId="{DE6B6BFD-3106-4FD6-B9E7-0B3A85D90C88}" srcOrd="1" destOrd="0" presId="urn:microsoft.com/office/officeart/2005/8/layout/hierarchy1"/>
    <dgm:cxn modelId="{2B03CD66-DC09-45C8-A45C-10DE8828C0CF}" type="presParOf" srcId="{B33C1C55-2623-4B7F-B573-59BD94C73BEB}" destId="{23554D70-757E-4E5E-8BB0-6D059462329F}"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6472719-8523-4347-88FA-6081DD84D4E9}" type="doc">
      <dgm:prSet loTypeId="urn:microsoft.com/office/officeart/2008/layout/LinedList" loCatId="list" qsTypeId="urn:microsoft.com/office/officeart/2005/8/quickstyle/simple2" qsCatId="simple" csTypeId="urn:microsoft.com/office/officeart/2005/8/colors/colorful2" csCatId="colorful"/>
      <dgm:spPr/>
      <dgm:t>
        <a:bodyPr/>
        <a:lstStyle/>
        <a:p>
          <a:endParaRPr lang="en-US"/>
        </a:p>
      </dgm:t>
    </dgm:pt>
    <dgm:pt modelId="{70AE9CEB-6929-4A54-8BC9-E26DF84EE163}">
      <dgm:prSet/>
      <dgm:spPr/>
      <dgm:t>
        <a:bodyPr/>
        <a:lstStyle/>
        <a:p>
          <a:r>
            <a:rPr lang="en-US" dirty="0"/>
            <a:t>Ward County and the City of Minot Opioid Settlement Funds</a:t>
          </a:r>
        </a:p>
      </dgm:t>
    </dgm:pt>
    <dgm:pt modelId="{DB0F1A8B-B0C8-4231-B33F-82AE0B9F826B}" type="parTrans" cxnId="{86CE6389-D8D0-41BD-9096-ED340BB426F9}">
      <dgm:prSet/>
      <dgm:spPr/>
      <dgm:t>
        <a:bodyPr/>
        <a:lstStyle/>
        <a:p>
          <a:endParaRPr lang="en-US"/>
        </a:p>
      </dgm:t>
    </dgm:pt>
    <dgm:pt modelId="{6C787DD0-E9CC-441D-995A-9235E51F2D30}" type="sibTrans" cxnId="{86CE6389-D8D0-41BD-9096-ED340BB426F9}">
      <dgm:prSet/>
      <dgm:spPr/>
      <dgm:t>
        <a:bodyPr/>
        <a:lstStyle/>
        <a:p>
          <a:endParaRPr lang="en-US"/>
        </a:p>
      </dgm:t>
    </dgm:pt>
    <dgm:pt modelId="{309A8F58-3D99-4339-B086-B24DD6BD81B5}">
      <dgm:prSet/>
      <dgm:spPr/>
      <dgm:t>
        <a:bodyPr/>
        <a:lstStyle/>
        <a:p>
          <a:r>
            <a:rPr lang="en-US" dirty="0"/>
            <a:t>ND Opioid Settlement Fund Grant</a:t>
          </a:r>
        </a:p>
      </dgm:t>
    </dgm:pt>
    <dgm:pt modelId="{B1EBAFF8-0293-40C8-AF6F-DADD9CC9300A}" type="parTrans" cxnId="{1950A611-D2BF-43C9-9ADA-E3BB8971EA21}">
      <dgm:prSet/>
      <dgm:spPr/>
      <dgm:t>
        <a:bodyPr/>
        <a:lstStyle/>
        <a:p>
          <a:endParaRPr lang="en-US"/>
        </a:p>
      </dgm:t>
    </dgm:pt>
    <dgm:pt modelId="{208CF5B1-7EF8-47D4-8FB6-70C3B1FD1218}" type="sibTrans" cxnId="{1950A611-D2BF-43C9-9ADA-E3BB8971EA21}">
      <dgm:prSet/>
      <dgm:spPr/>
      <dgm:t>
        <a:bodyPr/>
        <a:lstStyle/>
        <a:p>
          <a:endParaRPr lang="en-US"/>
        </a:p>
      </dgm:t>
    </dgm:pt>
    <dgm:pt modelId="{A7ADB873-8C01-47C9-AB2F-58EC476A13C3}">
      <dgm:prSet/>
      <dgm:spPr/>
      <dgm:t>
        <a:bodyPr/>
        <a:lstStyle/>
        <a:p>
          <a:r>
            <a:rPr lang="en-US" dirty="0"/>
            <a:t>SUD Vouchers ( if eligible)</a:t>
          </a:r>
        </a:p>
      </dgm:t>
    </dgm:pt>
    <dgm:pt modelId="{7AEFB087-8090-4B07-B836-1B859EA9C4C2}" type="parTrans" cxnId="{D0533C06-00E4-45EA-A136-DCD9B714E711}">
      <dgm:prSet/>
      <dgm:spPr/>
      <dgm:t>
        <a:bodyPr/>
        <a:lstStyle/>
        <a:p>
          <a:endParaRPr lang="en-US"/>
        </a:p>
      </dgm:t>
    </dgm:pt>
    <dgm:pt modelId="{A65BC5B4-F4B9-440D-B939-B081F3A6DFBE}" type="sibTrans" cxnId="{D0533C06-00E4-45EA-A136-DCD9B714E711}">
      <dgm:prSet/>
      <dgm:spPr/>
      <dgm:t>
        <a:bodyPr/>
        <a:lstStyle/>
        <a:p>
          <a:endParaRPr lang="en-US"/>
        </a:p>
      </dgm:t>
    </dgm:pt>
    <dgm:pt modelId="{A525D5C8-40EE-42E2-8F92-134B2D53A182}" type="pres">
      <dgm:prSet presAssocID="{F6472719-8523-4347-88FA-6081DD84D4E9}" presName="vert0" presStyleCnt="0">
        <dgm:presLayoutVars>
          <dgm:dir/>
          <dgm:animOne val="branch"/>
          <dgm:animLvl val="lvl"/>
        </dgm:presLayoutVars>
      </dgm:prSet>
      <dgm:spPr/>
    </dgm:pt>
    <dgm:pt modelId="{1D84EE62-3462-4C4A-B4FB-73E34CB0BBC0}" type="pres">
      <dgm:prSet presAssocID="{70AE9CEB-6929-4A54-8BC9-E26DF84EE163}" presName="thickLine" presStyleLbl="alignNode1" presStyleIdx="0" presStyleCnt="3"/>
      <dgm:spPr/>
    </dgm:pt>
    <dgm:pt modelId="{875B0EBC-189E-4696-BCF5-A0C41AC0B865}" type="pres">
      <dgm:prSet presAssocID="{70AE9CEB-6929-4A54-8BC9-E26DF84EE163}" presName="horz1" presStyleCnt="0"/>
      <dgm:spPr/>
    </dgm:pt>
    <dgm:pt modelId="{8F4126D3-D1F2-41DA-A073-6EAAAD505E40}" type="pres">
      <dgm:prSet presAssocID="{70AE9CEB-6929-4A54-8BC9-E26DF84EE163}" presName="tx1" presStyleLbl="revTx" presStyleIdx="0" presStyleCnt="3"/>
      <dgm:spPr/>
    </dgm:pt>
    <dgm:pt modelId="{34A71F80-8941-4FAB-BC8B-B850169A281E}" type="pres">
      <dgm:prSet presAssocID="{70AE9CEB-6929-4A54-8BC9-E26DF84EE163}" presName="vert1" presStyleCnt="0"/>
      <dgm:spPr/>
    </dgm:pt>
    <dgm:pt modelId="{6F8A2A83-B876-4E39-A094-B4E02FECB050}" type="pres">
      <dgm:prSet presAssocID="{309A8F58-3D99-4339-B086-B24DD6BD81B5}" presName="thickLine" presStyleLbl="alignNode1" presStyleIdx="1" presStyleCnt="3"/>
      <dgm:spPr/>
    </dgm:pt>
    <dgm:pt modelId="{03092113-99EB-49D7-B794-56065F972D4A}" type="pres">
      <dgm:prSet presAssocID="{309A8F58-3D99-4339-B086-B24DD6BD81B5}" presName="horz1" presStyleCnt="0"/>
      <dgm:spPr/>
    </dgm:pt>
    <dgm:pt modelId="{75CD7F64-3720-4FAA-9CB8-70DE7FE0AB59}" type="pres">
      <dgm:prSet presAssocID="{309A8F58-3D99-4339-B086-B24DD6BD81B5}" presName="tx1" presStyleLbl="revTx" presStyleIdx="1" presStyleCnt="3"/>
      <dgm:spPr/>
    </dgm:pt>
    <dgm:pt modelId="{4CA352E5-5085-46CA-9A09-307256FFBD38}" type="pres">
      <dgm:prSet presAssocID="{309A8F58-3D99-4339-B086-B24DD6BD81B5}" presName="vert1" presStyleCnt="0"/>
      <dgm:spPr/>
    </dgm:pt>
    <dgm:pt modelId="{6C2261C9-A94E-48A8-9426-5B1225EF285F}" type="pres">
      <dgm:prSet presAssocID="{A7ADB873-8C01-47C9-AB2F-58EC476A13C3}" presName="thickLine" presStyleLbl="alignNode1" presStyleIdx="2" presStyleCnt="3"/>
      <dgm:spPr/>
    </dgm:pt>
    <dgm:pt modelId="{F245B0D8-A9ED-49F7-96E1-62B436757983}" type="pres">
      <dgm:prSet presAssocID="{A7ADB873-8C01-47C9-AB2F-58EC476A13C3}" presName="horz1" presStyleCnt="0"/>
      <dgm:spPr/>
    </dgm:pt>
    <dgm:pt modelId="{23283A2C-4A52-4B95-B329-AD91812D12F3}" type="pres">
      <dgm:prSet presAssocID="{A7ADB873-8C01-47C9-AB2F-58EC476A13C3}" presName="tx1" presStyleLbl="revTx" presStyleIdx="2" presStyleCnt="3"/>
      <dgm:spPr/>
    </dgm:pt>
    <dgm:pt modelId="{2A2C080C-9782-4FFF-99F1-4431956F50E2}" type="pres">
      <dgm:prSet presAssocID="{A7ADB873-8C01-47C9-AB2F-58EC476A13C3}" presName="vert1" presStyleCnt="0"/>
      <dgm:spPr/>
    </dgm:pt>
  </dgm:ptLst>
  <dgm:cxnLst>
    <dgm:cxn modelId="{D0533C06-00E4-45EA-A136-DCD9B714E711}" srcId="{F6472719-8523-4347-88FA-6081DD84D4E9}" destId="{A7ADB873-8C01-47C9-AB2F-58EC476A13C3}" srcOrd="2" destOrd="0" parTransId="{7AEFB087-8090-4B07-B836-1B859EA9C4C2}" sibTransId="{A65BC5B4-F4B9-440D-B939-B081F3A6DFBE}"/>
    <dgm:cxn modelId="{CF12CD07-CCFA-45CC-9E66-26788D6D0779}" type="presOf" srcId="{309A8F58-3D99-4339-B086-B24DD6BD81B5}" destId="{75CD7F64-3720-4FAA-9CB8-70DE7FE0AB59}" srcOrd="0" destOrd="0" presId="urn:microsoft.com/office/officeart/2008/layout/LinedList"/>
    <dgm:cxn modelId="{1950A611-D2BF-43C9-9ADA-E3BB8971EA21}" srcId="{F6472719-8523-4347-88FA-6081DD84D4E9}" destId="{309A8F58-3D99-4339-B086-B24DD6BD81B5}" srcOrd="1" destOrd="0" parTransId="{B1EBAFF8-0293-40C8-AF6F-DADD9CC9300A}" sibTransId="{208CF5B1-7EF8-47D4-8FB6-70C3B1FD1218}"/>
    <dgm:cxn modelId="{2262A73D-7A7F-43E2-8E56-809532E9878F}" type="presOf" srcId="{70AE9CEB-6929-4A54-8BC9-E26DF84EE163}" destId="{8F4126D3-D1F2-41DA-A073-6EAAAD505E40}" srcOrd="0" destOrd="0" presId="urn:microsoft.com/office/officeart/2008/layout/LinedList"/>
    <dgm:cxn modelId="{86CE6389-D8D0-41BD-9096-ED340BB426F9}" srcId="{F6472719-8523-4347-88FA-6081DD84D4E9}" destId="{70AE9CEB-6929-4A54-8BC9-E26DF84EE163}" srcOrd="0" destOrd="0" parTransId="{DB0F1A8B-B0C8-4231-B33F-82AE0B9F826B}" sibTransId="{6C787DD0-E9CC-441D-995A-9235E51F2D30}"/>
    <dgm:cxn modelId="{395634E0-53A3-4A0D-949C-79BE129DE624}" type="presOf" srcId="{F6472719-8523-4347-88FA-6081DD84D4E9}" destId="{A525D5C8-40EE-42E2-8F92-134B2D53A182}" srcOrd="0" destOrd="0" presId="urn:microsoft.com/office/officeart/2008/layout/LinedList"/>
    <dgm:cxn modelId="{146680F5-586F-4A65-B42B-E6299B29DDFB}" type="presOf" srcId="{A7ADB873-8C01-47C9-AB2F-58EC476A13C3}" destId="{23283A2C-4A52-4B95-B329-AD91812D12F3}" srcOrd="0" destOrd="0" presId="urn:microsoft.com/office/officeart/2008/layout/LinedList"/>
    <dgm:cxn modelId="{3DBD8BEE-B7C0-4893-B8CC-E8C702F70DC7}" type="presParOf" srcId="{A525D5C8-40EE-42E2-8F92-134B2D53A182}" destId="{1D84EE62-3462-4C4A-B4FB-73E34CB0BBC0}" srcOrd="0" destOrd="0" presId="urn:microsoft.com/office/officeart/2008/layout/LinedList"/>
    <dgm:cxn modelId="{9C090418-618A-4468-9910-07EB8875FA33}" type="presParOf" srcId="{A525D5C8-40EE-42E2-8F92-134B2D53A182}" destId="{875B0EBC-189E-4696-BCF5-A0C41AC0B865}" srcOrd="1" destOrd="0" presId="urn:microsoft.com/office/officeart/2008/layout/LinedList"/>
    <dgm:cxn modelId="{00B21941-E613-4071-866D-B8A70D8AB94A}" type="presParOf" srcId="{875B0EBC-189E-4696-BCF5-A0C41AC0B865}" destId="{8F4126D3-D1F2-41DA-A073-6EAAAD505E40}" srcOrd="0" destOrd="0" presId="urn:microsoft.com/office/officeart/2008/layout/LinedList"/>
    <dgm:cxn modelId="{BE8923BF-BF6F-4D24-A921-1411A4C9873A}" type="presParOf" srcId="{875B0EBC-189E-4696-BCF5-A0C41AC0B865}" destId="{34A71F80-8941-4FAB-BC8B-B850169A281E}" srcOrd="1" destOrd="0" presId="urn:microsoft.com/office/officeart/2008/layout/LinedList"/>
    <dgm:cxn modelId="{92F977C5-887A-440B-84AD-69F00082B255}" type="presParOf" srcId="{A525D5C8-40EE-42E2-8F92-134B2D53A182}" destId="{6F8A2A83-B876-4E39-A094-B4E02FECB050}" srcOrd="2" destOrd="0" presId="urn:microsoft.com/office/officeart/2008/layout/LinedList"/>
    <dgm:cxn modelId="{81778E93-4646-47A9-BCDD-8372851FEDF3}" type="presParOf" srcId="{A525D5C8-40EE-42E2-8F92-134B2D53A182}" destId="{03092113-99EB-49D7-B794-56065F972D4A}" srcOrd="3" destOrd="0" presId="urn:microsoft.com/office/officeart/2008/layout/LinedList"/>
    <dgm:cxn modelId="{A0CEC52D-7AA6-4F46-B4FF-2E237766B94D}" type="presParOf" srcId="{03092113-99EB-49D7-B794-56065F972D4A}" destId="{75CD7F64-3720-4FAA-9CB8-70DE7FE0AB59}" srcOrd="0" destOrd="0" presId="urn:microsoft.com/office/officeart/2008/layout/LinedList"/>
    <dgm:cxn modelId="{1C6340A4-5C22-4440-ABD2-DA13C6730CFE}" type="presParOf" srcId="{03092113-99EB-49D7-B794-56065F972D4A}" destId="{4CA352E5-5085-46CA-9A09-307256FFBD38}" srcOrd="1" destOrd="0" presId="urn:microsoft.com/office/officeart/2008/layout/LinedList"/>
    <dgm:cxn modelId="{6659CBBE-0DB0-4618-BB31-743A9CC05A7D}" type="presParOf" srcId="{A525D5C8-40EE-42E2-8F92-134B2D53A182}" destId="{6C2261C9-A94E-48A8-9426-5B1225EF285F}" srcOrd="4" destOrd="0" presId="urn:microsoft.com/office/officeart/2008/layout/LinedList"/>
    <dgm:cxn modelId="{3F405A40-A972-43CC-A0C2-7700EF6F33A0}" type="presParOf" srcId="{A525D5C8-40EE-42E2-8F92-134B2D53A182}" destId="{F245B0D8-A9ED-49F7-96E1-62B436757983}" srcOrd="5" destOrd="0" presId="urn:microsoft.com/office/officeart/2008/layout/LinedList"/>
    <dgm:cxn modelId="{DBFD1928-ABD0-4175-8420-670F7C4241EB}" type="presParOf" srcId="{F245B0D8-A9ED-49F7-96E1-62B436757983}" destId="{23283A2C-4A52-4B95-B329-AD91812D12F3}" srcOrd="0" destOrd="0" presId="urn:microsoft.com/office/officeart/2008/layout/LinedList"/>
    <dgm:cxn modelId="{B01B92C0-F9DA-421A-8A70-D05BC98DB205}" type="presParOf" srcId="{F245B0D8-A9ED-49F7-96E1-62B436757983}" destId="{2A2C080C-9782-4FFF-99F1-4431956F50E2}"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451DED3-3392-45A7-A131-1FCE61F3BA0D}"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E46E86D1-2CF8-4AE0-B735-2308F01AF678}">
      <dgm:prSet/>
      <dgm:spPr/>
      <dgm:t>
        <a:bodyPr/>
        <a:lstStyle/>
        <a:p>
          <a:r>
            <a:rPr lang="en-US" dirty="0"/>
            <a:t>During the first year, an estimated 6,551 doses of medication were administered to 148 individuals across 241 jail stays. Of these individuals, 60 were initiated on MAT while incarcerated,  and 88 continued their previously established MAT.  The Ward County MOUD Program also supported multiple agencies across North Dakota by courtesy holding inmates on MAT when other facilities  were unable to meet their medical needs.</a:t>
          </a:r>
        </a:p>
      </dgm:t>
    </dgm:pt>
    <dgm:pt modelId="{F2106E8F-46A8-4CCC-A6F8-872F2C8D4333}" type="parTrans" cxnId="{9696E11F-9E4A-463F-94B2-A8E404C4EA57}">
      <dgm:prSet/>
      <dgm:spPr/>
      <dgm:t>
        <a:bodyPr/>
        <a:lstStyle/>
        <a:p>
          <a:endParaRPr lang="en-US"/>
        </a:p>
      </dgm:t>
    </dgm:pt>
    <dgm:pt modelId="{196C081E-5518-4C85-ABC8-774DB3B21615}" type="sibTrans" cxnId="{9696E11F-9E4A-463F-94B2-A8E404C4EA57}">
      <dgm:prSet/>
      <dgm:spPr/>
      <dgm:t>
        <a:bodyPr/>
        <a:lstStyle/>
        <a:p>
          <a:endParaRPr lang="en-US"/>
        </a:p>
      </dgm:t>
    </dgm:pt>
    <dgm:pt modelId="{DA9295FE-5E3C-4C84-BB6A-7AE4A05AF9E6}" type="pres">
      <dgm:prSet presAssocID="{7451DED3-3392-45A7-A131-1FCE61F3BA0D}" presName="linear" presStyleCnt="0">
        <dgm:presLayoutVars>
          <dgm:animLvl val="lvl"/>
          <dgm:resizeHandles val="exact"/>
        </dgm:presLayoutVars>
      </dgm:prSet>
      <dgm:spPr/>
    </dgm:pt>
    <dgm:pt modelId="{2193E064-BD94-4BBE-96B2-B4880267DBE0}" type="pres">
      <dgm:prSet presAssocID="{E46E86D1-2CF8-4AE0-B735-2308F01AF678}" presName="parentText" presStyleLbl="node1" presStyleIdx="0" presStyleCnt="1">
        <dgm:presLayoutVars>
          <dgm:chMax val="0"/>
          <dgm:bulletEnabled val="1"/>
        </dgm:presLayoutVars>
      </dgm:prSet>
      <dgm:spPr/>
    </dgm:pt>
  </dgm:ptLst>
  <dgm:cxnLst>
    <dgm:cxn modelId="{9696E11F-9E4A-463F-94B2-A8E404C4EA57}" srcId="{7451DED3-3392-45A7-A131-1FCE61F3BA0D}" destId="{E46E86D1-2CF8-4AE0-B735-2308F01AF678}" srcOrd="0" destOrd="0" parTransId="{F2106E8F-46A8-4CCC-A6F8-872F2C8D4333}" sibTransId="{196C081E-5518-4C85-ABC8-774DB3B21615}"/>
    <dgm:cxn modelId="{64338228-07D8-405F-825B-34DDC826F864}" type="presOf" srcId="{7451DED3-3392-45A7-A131-1FCE61F3BA0D}" destId="{DA9295FE-5E3C-4C84-BB6A-7AE4A05AF9E6}" srcOrd="0" destOrd="0" presId="urn:microsoft.com/office/officeart/2005/8/layout/vList2"/>
    <dgm:cxn modelId="{E31796F0-126B-4331-8F34-092CB0F79DA3}" type="presOf" srcId="{E46E86D1-2CF8-4AE0-B735-2308F01AF678}" destId="{2193E064-BD94-4BBE-96B2-B4880267DBE0}" srcOrd="0" destOrd="0" presId="urn:microsoft.com/office/officeart/2005/8/layout/vList2"/>
    <dgm:cxn modelId="{87598796-8C99-4873-BE40-0D2D26B4573B}" type="presParOf" srcId="{DA9295FE-5E3C-4C84-BB6A-7AE4A05AF9E6}" destId="{2193E064-BD94-4BBE-96B2-B4880267DBE0}"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98B7ED-0BD4-4072-9FF5-E39A2F4330DD}">
      <dsp:nvSpPr>
        <dsp:cNvPr id="0" name=""/>
        <dsp:cNvSpPr/>
      </dsp:nvSpPr>
      <dsp:spPr>
        <a:xfrm>
          <a:off x="1283" y="314546"/>
          <a:ext cx="4505585" cy="2861046"/>
        </a:xfrm>
        <a:prstGeom prst="roundRect">
          <a:avLst>
            <a:gd name="adj" fmla="val 10000"/>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0F30AD1-2E88-46FB-A044-E204000CC3C3}">
      <dsp:nvSpPr>
        <dsp:cNvPr id="0" name=""/>
        <dsp:cNvSpPr/>
      </dsp:nvSpPr>
      <dsp:spPr>
        <a:xfrm>
          <a:off x="501904" y="790136"/>
          <a:ext cx="4505585" cy="2861046"/>
        </a:xfrm>
        <a:prstGeom prst="roundRect">
          <a:avLst>
            <a:gd name="adj" fmla="val 10000"/>
          </a:avLst>
        </a:prstGeom>
        <a:solidFill>
          <a:schemeClr val="lt2">
            <a:alpha val="90000"/>
            <a:hueOff val="0"/>
            <a:satOff val="0"/>
            <a:lumOff val="0"/>
            <a:alphaOff val="0"/>
          </a:schemeClr>
        </a:solidFill>
        <a:ln w="1905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4790" tIns="224790" rIns="224790" bIns="224790" numCol="1" spcCol="1270" anchor="ctr" anchorCtr="0">
          <a:noAutofit/>
        </a:bodyPr>
        <a:lstStyle/>
        <a:p>
          <a:pPr marL="0" lvl="0" indent="0" algn="ctr" defTabSz="2622550">
            <a:lnSpc>
              <a:spcPct val="90000"/>
            </a:lnSpc>
            <a:spcBef>
              <a:spcPct val="0"/>
            </a:spcBef>
            <a:spcAft>
              <a:spcPct val="35000"/>
            </a:spcAft>
            <a:buNone/>
          </a:pPr>
          <a:r>
            <a:rPr lang="en-US" sz="5900" kern="1200" dirty="0"/>
            <a:t>Background</a:t>
          </a:r>
        </a:p>
      </dsp:txBody>
      <dsp:txXfrm>
        <a:off x="585701" y="873933"/>
        <a:ext cx="4337991" cy="2693452"/>
      </dsp:txXfrm>
    </dsp:sp>
    <dsp:sp modelId="{4857E7D9-D1E8-4976-95A5-66C61144E35D}">
      <dsp:nvSpPr>
        <dsp:cNvPr id="0" name=""/>
        <dsp:cNvSpPr/>
      </dsp:nvSpPr>
      <dsp:spPr>
        <a:xfrm>
          <a:off x="5508110" y="314546"/>
          <a:ext cx="4505585" cy="2861046"/>
        </a:xfrm>
        <a:prstGeom prst="roundRect">
          <a:avLst>
            <a:gd name="adj" fmla="val 10000"/>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077F49A-7DC1-4CF4-8D49-47BD80CC39F8}">
      <dsp:nvSpPr>
        <dsp:cNvPr id="0" name=""/>
        <dsp:cNvSpPr/>
      </dsp:nvSpPr>
      <dsp:spPr>
        <a:xfrm>
          <a:off x="6008730" y="790136"/>
          <a:ext cx="4505585" cy="2861046"/>
        </a:xfrm>
        <a:prstGeom prst="roundRect">
          <a:avLst>
            <a:gd name="adj" fmla="val 10000"/>
          </a:avLst>
        </a:prstGeom>
        <a:solidFill>
          <a:schemeClr val="lt2">
            <a:alpha val="90000"/>
            <a:hueOff val="0"/>
            <a:satOff val="0"/>
            <a:lumOff val="0"/>
            <a:alphaOff val="0"/>
          </a:schemeClr>
        </a:solidFill>
        <a:ln w="1905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4790" tIns="224790" rIns="224790" bIns="224790" numCol="1" spcCol="1270" anchor="ctr" anchorCtr="0">
          <a:noAutofit/>
        </a:bodyPr>
        <a:lstStyle/>
        <a:p>
          <a:pPr marL="0" lvl="0" indent="0" algn="ctr" defTabSz="2622550">
            <a:lnSpc>
              <a:spcPct val="90000"/>
            </a:lnSpc>
            <a:spcBef>
              <a:spcPct val="0"/>
            </a:spcBef>
            <a:spcAft>
              <a:spcPct val="35000"/>
            </a:spcAft>
            <a:buNone/>
          </a:pPr>
          <a:r>
            <a:rPr lang="en-US" sz="5900" kern="1200" dirty="0"/>
            <a:t>Program Description</a:t>
          </a:r>
        </a:p>
      </dsp:txBody>
      <dsp:txXfrm>
        <a:off x="6092527" y="873933"/>
        <a:ext cx="4337991" cy="269345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47C6BD-F3EB-4515-A595-329A80E65B68}">
      <dsp:nvSpPr>
        <dsp:cNvPr id="0" name=""/>
        <dsp:cNvSpPr/>
      </dsp:nvSpPr>
      <dsp:spPr>
        <a:xfrm>
          <a:off x="3080" y="1168383"/>
          <a:ext cx="2199649" cy="1396777"/>
        </a:xfrm>
        <a:prstGeom prst="roundRect">
          <a:avLst>
            <a:gd name="adj" fmla="val 10000"/>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C035F91-4931-405F-8623-337F9A4317AC}">
      <dsp:nvSpPr>
        <dsp:cNvPr id="0" name=""/>
        <dsp:cNvSpPr/>
      </dsp:nvSpPr>
      <dsp:spPr>
        <a:xfrm>
          <a:off x="247486" y="1400568"/>
          <a:ext cx="2199649" cy="1396777"/>
        </a:xfrm>
        <a:prstGeom prst="roundRect">
          <a:avLst>
            <a:gd name="adj" fmla="val 10000"/>
          </a:avLst>
        </a:prstGeom>
        <a:solidFill>
          <a:schemeClr val="lt2">
            <a:alpha val="90000"/>
            <a:hueOff val="0"/>
            <a:satOff val="0"/>
            <a:lumOff val="0"/>
            <a:alphaOff val="0"/>
          </a:schemeClr>
        </a:solidFill>
        <a:ln w="1905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Incarceration</a:t>
          </a:r>
        </a:p>
      </dsp:txBody>
      <dsp:txXfrm>
        <a:off x="288396" y="1441478"/>
        <a:ext cx="2117829" cy="1314957"/>
      </dsp:txXfrm>
    </dsp:sp>
    <dsp:sp modelId="{49A8ABAF-891E-4BE3-8DC6-E454D283675F}">
      <dsp:nvSpPr>
        <dsp:cNvPr id="0" name=""/>
        <dsp:cNvSpPr/>
      </dsp:nvSpPr>
      <dsp:spPr>
        <a:xfrm>
          <a:off x="2691541" y="1168383"/>
          <a:ext cx="2199649" cy="1396777"/>
        </a:xfrm>
        <a:prstGeom prst="roundRect">
          <a:avLst>
            <a:gd name="adj" fmla="val 10000"/>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3DDD424-9EE3-4DBA-ADCA-E6232DAB86E8}">
      <dsp:nvSpPr>
        <dsp:cNvPr id="0" name=""/>
        <dsp:cNvSpPr/>
      </dsp:nvSpPr>
      <dsp:spPr>
        <a:xfrm>
          <a:off x="2935947" y="1400568"/>
          <a:ext cx="2199649" cy="1396777"/>
        </a:xfrm>
        <a:prstGeom prst="roundRect">
          <a:avLst>
            <a:gd name="adj" fmla="val 10000"/>
          </a:avLst>
        </a:prstGeom>
        <a:solidFill>
          <a:schemeClr val="lt2">
            <a:alpha val="90000"/>
            <a:hueOff val="0"/>
            <a:satOff val="0"/>
            <a:lumOff val="0"/>
            <a:alphaOff val="0"/>
          </a:schemeClr>
        </a:solidFill>
        <a:ln w="1905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Screening and assessment</a:t>
          </a:r>
        </a:p>
      </dsp:txBody>
      <dsp:txXfrm>
        <a:off x="2976857" y="1441478"/>
        <a:ext cx="2117829" cy="1314957"/>
      </dsp:txXfrm>
    </dsp:sp>
    <dsp:sp modelId="{C4A9BE55-E646-4C74-B07A-97E99AEDC0EA}">
      <dsp:nvSpPr>
        <dsp:cNvPr id="0" name=""/>
        <dsp:cNvSpPr/>
      </dsp:nvSpPr>
      <dsp:spPr>
        <a:xfrm>
          <a:off x="5380002" y="1168383"/>
          <a:ext cx="2199649" cy="1396777"/>
        </a:xfrm>
        <a:prstGeom prst="roundRect">
          <a:avLst>
            <a:gd name="adj" fmla="val 10000"/>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C1B359F-34FE-44CE-B80E-A3E77AD3B322}">
      <dsp:nvSpPr>
        <dsp:cNvPr id="0" name=""/>
        <dsp:cNvSpPr/>
      </dsp:nvSpPr>
      <dsp:spPr>
        <a:xfrm>
          <a:off x="5624408" y="1400568"/>
          <a:ext cx="2199649" cy="1396777"/>
        </a:xfrm>
        <a:prstGeom prst="roundRect">
          <a:avLst>
            <a:gd name="adj" fmla="val 10000"/>
          </a:avLst>
        </a:prstGeom>
        <a:solidFill>
          <a:schemeClr val="lt2">
            <a:alpha val="90000"/>
            <a:hueOff val="0"/>
            <a:satOff val="0"/>
            <a:lumOff val="0"/>
            <a:alphaOff val="0"/>
          </a:schemeClr>
        </a:solidFill>
        <a:ln w="1905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Medication administration</a:t>
          </a:r>
        </a:p>
      </dsp:txBody>
      <dsp:txXfrm>
        <a:off x="5665318" y="1441478"/>
        <a:ext cx="2117829" cy="1314957"/>
      </dsp:txXfrm>
    </dsp:sp>
    <dsp:sp modelId="{9DF1A57B-7BCF-455F-BD70-073C13C82D2A}">
      <dsp:nvSpPr>
        <dsp:cNvPr id="0" name=""/>
        <dsp:cNvSpPr/>
      </dsp:nvSpPr>
      <dsp:spPr>
        <a:xfrm>
          <a:off x="8068463" y="1168383"/>
          <a:ext cx="2199649" cy="1396777"/>
        </a:xfrm>
        <a:prstGeom prst="roundRect">
          <a:avLst>
            <a:gd name="adj" fmla="val 10000"/>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E6B6BFD-3106-4FD6-B9E7-0B3A85D90C88}">
      <dsp:nvSpPr>
        <dsp:cNvPr id="0" name=""/>
        <dsp:cNvSpPr/>
      </dsp:nvSpPr>
      <dsp:spPr>
        <a:xfrm>
          <a:off x="8312869" y="1400568"/>
          <a:ext cx="2199649" cy="1396777"/>
        </a:xfrm>
        <a:prstGeom prst="roundRect">
          <a:avLst>
            <a:gd name="adj" fmla="val 10000"/>
          </a:avLst>
        </a:prstGeom>
        <a:solidFill>
          <a:schemeClr val="lt2">
            <a:alpha val="90000"/>
            <a:hueOff val="0"/>
            <a:satOff val="0"/>
            <a:lumOff val="0"/>
            <a:alphaOff val="0"/>
          </a:schemeClr>
        </a:solidFill>
        <a:ln w="1905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Peer support and reentry services</a:t>
          </a:r>
        </a:p>
      </dsp:txBody>
      <dsp:txXfrm>
        <a:off x="8353779" y="1441478"/>
        <a:ext cx="2117829" cy="131495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84EE62-3462-4C4A-B4FB-73E34CB0BBC0}">
      <dsp:nvSpPr>
        <dsp:cNvPr id="0" name=""/>
        <dsp:cNvSpPr/>
      </dsp:nvSpPr>
      <dsp:spPr>
        <a:xfrm>
          <a:off x="0" y="2124"/>
          <a:ext cx="10515600" cy="0"/>
        </a:xfrm>
        <a:prstGeom prst="line">
          <a:avLst/>
        </a:prstGeom>
        <a:solidFill>
          <a:schemeClr val="accent2">
            <a:hueOff val="0"/>
            <a:satOff val="0"/>
            <a:lumOff val="0"/>
            <a:alphaOff val="0"/>
          </a:schemeClr>
        </a:solidFill>
        <a:ln w="1905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8F4126D3-D1F2-41DA-A073-6EAAAD505E40}">
      <dsp:nvSpPr>
        <dsp:cNvPr id="0" name=""/>
        <dsp:cNvSpPr/>
      </dsp:nvSpPr>
      <dsp:spPr>
        <a:xfrm>
          <a:off x="0" y="2124"/>
          <a:ext cx="10515600" cy="14490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0" tIns="152400" rIns="152400" bIns="152400" numCol="1" spcCol="1270" anchor="t" anchorCtr="0">
          <a:noAutofit/>
        </a:bodyPr>
        <a:lstStyle/>
        <a:p>
          <a:pPr marL="0" lvl="0" indent="0" algn="l" defTabSz="1778000">
            <a:lnSpc>
              <a:spcPct val="90000"/>
            </a:lnSpc>
            <a:spcBef>
              <a:spcPct val="0"/>
            </a:spcBef>
            <a:spcAft>
              <a:spcPct val="35000"/>
            </a:spcAft>
            <a:buNone/>
          </a:pPr>
          <a:r>
            <a:rPr lang="en-US" sz="4000" kern="1200" dirty="0"/>
            <a:t>Ward County and the City of Minot Opioid Settlement Funds</a:t>
          </a:r>
        </a:p>
      </dsp:txBody>
      <dsp:txXfrm>
        <a:off x="0" y="2124"/>
        <a:ext cx="10515600" cy="1449029"/>
      </dsp:txXfrm>
    </dsp:sp>
    <dsp:sp modelId="{6F8A2A83-B876-4E39-A094-B4E02FECB050}">
      <dsp:nvSpPr>
        <dsp:cNvPr id="0" name=""/>
        <dsp:cNvSpPr/>
      </dsp:nvSpPr>
      <dsp:spPr>
        <a:xfrm>
          <a:off x="0" y="1451154"/>
          <a:ext cx="10515600" cy="0"/>
        </a:xfrm>
        <a:prstGeom prst="line">
          <a:avLst/>
        </a:prstGeom>
        <a:solidFill>
          <a:schemeClr val="accent2">
            <a:hueOff val="3221807"/>
            <a:satOff val="-9246"/>
            <a:lumOff val="-14805"/>
            <a:alphaOff val="0"/>
          </a:schemeClr>
        </a:solidFill>
        <a:ln w="19050" cap="flat" cmpd="sng" algn="ctr">
          <a:solidFill>
            <a:schemeClr val="accent2">
              <a:hueOff val="3221807"/>
              <a:satOff val="-9246"/>
              <a:lumOff val="-14805"/>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75CD7F64-3720-4FAA-9CB8-70DE7FE0AB59}">
      <dsp:nvSpPr>
        <dsp:cNvPr id="0" name=""/>
        <dsp:cNvSpPr/>
      </dsp:nvSpPr>
      <dsp:spPr>
        <a:xfrm>
          <a:off x="0" y="1451154"/>
          <a:ext cx="10515600" cy="14490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0" tIns="152400" rIns="152400" bIns="152400" numCol="1" spcCol="1270" anchor="t" anchorCtr="0">
          <a:noAutofit/>
        </a:bodyPr>
        <a:lstStyle/>
        <a:p>
          <a:pPr marL="0" lvl="0" indent="0" algn="l" defTabSz="1778000">
            <a:lnSpc>
              <a:spcPct val="90000"/>
            </a:lnSpc>
            <a:spcBef>
              <a:spcPct val="0"/>
            </a:spcBef>
            <a:spcAft>
              <a:spcPct val="35000"/>
            </a:spcAft>
            <a:buNone/>
          </a:pPr>
          <a:r>
            <a:rPr lang="en-US" sz="4000" kern="1200" dirty="0"/>
            <a:t>ND Opioid Settlement Fund Grant</a:t>
          </a:r>
        </a:p>
      </dsp:txBody>
      <dsp:txXfrm>
        <a:off x="0" y="1451154"/>
        <a:ext cx="10515600" cy="1449029"/>
      </dsp:txXfrm>
    </dsp:sp>
    <dsp:sp modelId="{6C2261C9-A94E-48A8-9426-5B1225EF285F}">
      <dsp:nvSpPr>
        <dsp:cNvPr id="0" name=""/>
        <dsp:cNvSpPr/>
      </dsp:nvSpPr>
      <dsp:spPr>
        <a:xfrm>
          <a:off x="0" y="2900183"/>
          <a:ext cx="10515600" cy="0"/>
        </a:xfrm>
        <a:prstGeom prst="line">
          <a:avLst/>
        </a:prstGeom>
        <a:solidFill>
          <a:schemeClr val="accent2">
            <a:hueOff val="6443614"/>
            <a:satOff val="-18493"/>
            <a:lumOff val="-29609"/>
            <a:alphaOff val="0"/>
          </a:schemeClr>
        </a:solidFill>
        <a:ln w="19050" cap="flat" cmpd="sng" algn="ctr">
          <a:solidFill>
            <a:schemeClr val="accent2">
              <a:hueOff val="6443614"/>
              <a:satOff val="-18493"/>
              <a:lumOff val="-29609"/>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23283A2C-4A52-4B95-B329-AD91812D12F3}">
      <dsp:nvSpPr>
        <dsp:cNvPr id="0" name=""/>
        <dsp:cNvSpPr/>
      </dsp:nvSpPr>
      <dsp:spPr>
        <a:xfrm>
          <a:off x="0" y="2900183"/>
          <a:ext cx="10515600" cy="14490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0" tIns="152400" rIns="152400" bIns="152400" numCol="1" spcCol="1270" anchor="t" anchorCtr="0">
          <a:noAutofit/>
        </a:bodyPr>
        <a:lstStyle/>
        <a:p>
          <a:pPr marL="0" lvl="0" indent="0" algn="l" defTabSz="1778000">
            <a:lnSpc>
              <a:spcPct val="90000"/>
            </a:lnSpc>
            <a:spcBef>
              <a:spcPct val="0"/>
            </a:spcBef>
            <a:spcAft>
              <a:spcPct val="35000"/>
            </a:spcAft>
            <a:buNone/>
          </a:pPr>
          <a:r>
            <a:rPr lang="en-US" sz="4000" kern="1200" dirty="0"/>
            <a:t>SUD Vouchers ( if eligible)</a:t>
          </a:r>
        </a:p>
      </dsp:txBody>
      <dsp:txXfrm>
        <a:off x="0" y="2900183"/>
        <a:ext cx="10515600" cy="144902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93E064-BD94-4BBE-96B2-B4880267DBE0}">
      <dsp:nvSpPr>
        <dsp:cNvPr id="0" name=""/>
        <dsp:cNvSpPr/>
      </dsp:nvSpPr>
      <dsp:spPr>
        <a:xfrm>
          <a:off x="0" y="45301"/>
          <a:ext cx="6954556" cy="344448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dirty="0"/>
            <a:t>During the first year, an estimated 6,551 doses of medication were administered to 148 individuals across 241 jail stays. Of these individuals, 60 were initiated on MAT while incarcerated,  and 88 continued their previously established MAT.  The Ward County MOUD Program also supported multiple agencies across North Dakota by courtesy holding inmates on MAT when other facilities  were unable to meet their medical needs.</a:t>
          </a:r>
        </a:p>
      </dsp:txBody>
      <dsp:txXfrm>
        <a:off x="168146" y="213447"/>
        <a:ext cx="6618264" cy="3108188"/>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225C2C9-729D-463E-90C1-4DE62472A064}" type="datetimeFigureOut">
              <a:rPr lang="en-US" smtClean="0"/>
              <a:t>4/2/2026</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E7A77D6-3DFD-4F6A-8597-A6B5195C2B2C}" type="slidenum">
              <a:rPr lang="en-US" smtClean="0"/>
              <a:t>‹#›</a:t>
            </a:fld>
            <a:endParaRPr lang="en-US" dirty="0"/>
          </a:p>
        </p:txBody>
      </p:sp>
    </p:spTree>
    <p:extLst>
      <p:ext uri="{BB962C8B-B14F-4D97-AF65-F5344CB8AC3E}">
        <p14:creationId xmlns:p14="http://schemas.microsoft.com/office/powerpoint/2010/main" val="35512550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dirty="0"/>
          </a:p>
        </p:txBody>
      </p:sp>
      <p:sp>
        <p:nvSpPr>
          <p:cNvPr id="3" name="Notes Placeholder 2"/>
          <p:cNvSpPr>
            <a:spLocks noGrp="1"/>
          </p:cNvSpPr>
          <p:nvPr>
            <p:ph type="body" idx="1"/>
          </p:nvPr>
        </p:nvSpPr>
        <p:spPr/>
        <p:txBody>
          <a:bodyPr/>
          <a:lstStyle/>
          <a:p>
            <a:r>
              <a:rPr lang="en-US" dirty="0"/>
              <a:t>ONE program screening tool for screening, telehealth meeting with clinic staff for assessment. MARCO and CMS for peer support and reentry services EX. Medicaid, treatment apps, treatment plans with counselor.</a:t>
            </a:r>
          </a:p>
        </p:txBody>
      </p:sp>
      <p:sp>
        <p:nvSpPr>
          <p:cNvPr id="4" name="Slide Number Placeholder 3"/>
          <p:cNvSpPr>
            <a:spLocks noGrp="1"/>
          </p:cNvSpPr>
          <p:nvPr>
            <p:ph type="sldNum" sz="quarter" idx="5"/>
          </p:nvPr>
        </p:nvSpPr>
        <p:spPr/>
        <p:txBody>
          <a:bodyPr/>
          <a:lstStyle/>
          <a:p>
            <a:fld id="{3E7A77D6-3DFD-4F6A-8597-A6B5195C2B2C}" type="slidenum">
              <a:rPr lang="en-US" smtClean="0"/>
              <a:t>10</a:t>
            </a:fld>
            <a:endParaRPr lang="en-US" dirty="0"/>
          </a:p>
        </p:txBody>
      </p:sp>
    </p:spTree>
    <p:extLst>
      <p:ext uri="{BB962C8B-B14F-4D97-AF65-F5344CB8AC3E}">
        <p14:creationId xmlns:p14="http://schemas.microsoft.com/office/powerpoint/2010/main" val="28437419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Unscreened  is 2,429 individuals. That is 76.3% of the bookings with potential for Substance Use Disorder.</a:t>
            </a:r>
          </a:p>
        </p:txBody>
      </p:sp>
      <p:sp>
        <p:nvSpPr>
          <p:cNvPr id="4" name="Slide Number Placeholder 3"/>
          <p:cNvSpPr>
            <a:spLocks noGrp="1"/>
          </p:cNvSpPr>
          <p:nvPr>
            <p:ph type="sldNum" sz="quarter" idx="5"/>
          </p:nvPr>
        </p:nvSpPr>
        <p:spPr/>
        <p:txBody>
          <a:bodyPr/>
          <a:lstStyle/>
          <a:p>
            <a:fld id="{3E7A77D6-3DFD-4F6A-8597-A6B5195C2B2C}" type="slidenum">
              <a:rPr lang="en-US" smtClean="0"/>
              <a:t>11</a:t>
            </a:fld>
            <a:endParaRPr lang="en-US" dirty="0"/>
          </a:p>
        </p:txBody>
      </p:sp>
    </p:spTree>
    <p:extLst>
      <p:ext uri="{BB962C8B-B14F-4D97-AF65-F5344CB8AC3E}">
        <p14:creationId xmlns:p14="http://schemas.microsoft.com/office/powerpoint/2010/main" val="3378820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D9E8ECC-359A-47BD-B0BB-418B78432598}" type="datetimeFigureOut">
              <a:rPr lang="en-US" smtClean="0"/>
              <a:t>4/2/2026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86E572C-92BC-44CA-B9E9-032119EF3295}" type="slidenum">
              <a:rPr lang="en-US" smtClean="0"/>
              <a:t>‹#›</a:t>
            </a:fld>
            <a:endParaRPr lang="en-US" dirty="0"/>
          </a:p>
        </p:txBody>
      </p:sp>
    </p:spTree>
    <p:extLst>
      <p:ext uri="{BB962C8B-B14F-4D97-AF65-F5344CB8AC3E}">
        <p14:creationId xmlns:p14="http://schemas.microsoft.com/office/powerpoint/2010/main" val="29318613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D9E8ECC-359A-47BD-B0BB-418B78432598}" type="datetimeFigureOut">
              <a:rPr lang="en-US" smtClean="0"/>
              <a:t>4/2/2026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86E572C-92BC-44CA-B9E9-032119EF3295}" type="slidenum">
              <a:rPr lang="en-US" smtClean="0"/>
              <a:t>‹#›</a:t>
            </a:fld>
            <a:endParaRPr lang="en-US" dirty="0"/>
          </a:p>
        </p:txBody>
      </p:sp>
    </p:spTree>
    <p:extLst>
      <p:ext uri="{BB962C8B-B14F-4D97-AF65-F5344CB8AC3E}">
        <p14:creationId xmlns:p14="http://schemas.microsoft.com/office/powerpoint/2010/main" val="28805187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D9E8ECC-359A-47BD-B0BB-418B78432598}" type="datetimeFigureOut">
              <a:rPr lang="en-US" smtClean="0"/>
              <a:t>4/2/2026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86E572C-92BC-44CA-B9E9-032119EF3295}" type="slidenum">
              <a:rPr lang="en-US" smtClean="0"/>
              <a:t>‹#›</a:t>
            </a:fld>
            <a:endParaRPr lang="en-US" dirty="0"/>
          </a:p>
        </p:txBody>
      </p:sp>
    </p:spTree>
    <p:extLst>
      <p:ext uri="{BB962C8B-B14F-4D97-AF65-F5344CB8AC3E}">
        <p14:creationId xmlns:p14="http://schemas.microsoft.com/office/powerpoint/2010/main" val="664721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D9E8ECC-359A-47BD-B0BB-418B78432598}" type="datetimeFigureOut">
              <a:rPr lang="en-US" smtClean="0"/>
              <a:t>4/2/2026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86E572C-92BC-44CA-B9E9-032119EF3295}" type="slidenum">
              <a:rPr lang="en-US" smtClean="0"/>
              <a:t>‹#›</a:t>
            </a:fld>
            <a:endParaRPr lang="en-US" dirty="0"/>
          </a:p>
        </p:txBody>
      </p:sp>
    </p:spTree>
    <p:extLst>
      <p:ext uri="{BB962C8B-B14F-4D97-AF65-F5344CB8AC3E}">
        <p14:creationId xmlns:p14="http://schemas.microsoft.com/office/powerpoint/2010/main" val="20497687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shade val="82000"/>
                  </a:schemeClr>
                </a:solidFill>
              </a:defRPr>
            </a:lvl1pPr>
            <a:lvl2pPr marL="457200" indent="0">
              <a:buNone/>
              <a:defRPr sz="2000">
                <a:solidFill>
                  <a:schemeClr val="tx1">
                    <a:shade val="82000"/>
                  </a:schemeClr>
                </a:solidFill>
              </a:defRPr>
            </a:lvl2pPr>
            <a:lvl3pPr marL="914400" indent="0">
              <a:buNone/>
              <a:defRPr sz="1800">
                <a:solidFill>
                  <a:schemeClr val="tx1">
                    <a:shade val="82000"/>
                  </a:schemeClr>
                </a:solidFill>
              </a:defRPr>
            </a:lvl3pPr>
            <a:lvl4pPr marL="1371600" indent="0">
              <a:buNone/>
              <a:defRPr sz="1600">
                <a:solidFill>
                  <a:schemeClr val="tx1">
                    <a:shade val="82000"/>
                  </a:schemeClr>
                </a:solidFill>
              </a:defRPr>
            </a:lvl4pPr>
            <a:lvl5pPr marL="1828800" indent="0">
              <a:buNone/>
              <a:defRPr sz="1600">
                <a:solidFill>
                  <a:schemeClr val="tx1">
                    <a:shade val="82000"/>
                  </a:schemeClr>
                </a:solidFill>
              </a:defRPr>
            </a:lvl5pPr>
            <a:lvl6pPr marL="2286000" indent="0">
              <a:buNone/>
              <a:defRPr sz="1600">
                <a:solidFill>
                  <a:schemeClr val="tx1">
                    <a:shade val="82000"/>
                  </a:schemeClr>
                </a:solidFill>
              </a:defRPr>
            </a:lvl6pPr>
            <a:lvl7pPr marL="2743200" indent="0">
              <a:buNone/>
              <a:defRPr sz="1600">
                <a:solidFill>
                  <a:schemeClr val="tx1">
                    <a:shade val="82000"/>
                  </a:schemeClr>
                </a:solidFill>
              </a:defRPr>
            </a:lvl7pPr>
            <a:lvl8pPr marL="3200400" indent="0">
              <a:buNone/>
              <a:defRPr sz="1600">
                <a:solidFill>
                  <a:schemeClr val="tx1">
                    <a:shade val="82000"/>
                  </a:schemeClr>
                </a:solidFill>
              </a:defRPr>
            </a:lvl8pPr>
            <a:lvl9pPr marL="3657600" indent="0">
              <a:buNone/>
              <a:defRPr sz="1600">
                <a:solidFill>
                  <a:schemeClr val="tx1">
                    <a:shade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D9E8ECC-359A-47BD-B0BB-418B78432598}" type="datetimeFigureOut">
              <a:rPr lang="en-US" smtClean="0"/>
              <a:t>4/2/2026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86E572C-92BC-44CA-B9E9-032119EF3295}" type="slidenum">
              <a:rPr lang="en-US" smtClean="0"/>
              <a:t>‹#›</a:t>
            </a:fld>
            <a:endParaRPr lang="en-US" dirty="0"/>
          </a:p>
        </p:txBody>
      </p:sp>
    </p:spTree>
    <p:extLst>
      <p:ext uri="{BB962C8B-B14F-4D97-AF65-F5344CB8AC3E}">
        <p14:creationId xmlns:p14="http://schemas.microsoft.com/office/powerpoint/2010/main" val="4549014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D9E8ECC-359A-47BD-B0BB-418B78432598}" type="datetimeFigureOut">
              <a:rPr lang="en-US" smtClean="0"/>
              <a:t>4/2/2026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86E572C-92BC-44CA-B9E9-032119EF3295}" type="slidenum">
              <a:rPr lang="en-US" smtClean="0"/>
              <a:t>‹#›</a:t>
            </a:fld>
            <a:endParaRPr lang="en-US" dirty="0"/>
          </a:p>
        </p:txBody>
      </p:sp>
    </p:spTree>
    <p:extLst>
      <p:ext uri="{BB962C8B-B14F-4D97-AF65-F5344CB8AC3E}">
        <p14:creationId xmlns:p14="http://schemas.microsoft.com/office/powerpoint/2010/main" val="21138860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D9E8ECC-359A-47BD-B0BB-418B78432598}" type="datetimeFigureOut">
              <a:rPr lang="en-US" smtClean="0"/>
              <a:t>4/2/2026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986E572C-92BC-44CA-B9E9-032119EF3295}" type="slidenum">
              <a:rPr lang="en-US" smtClean="0"/>
              <a:t>‹#›</a:t>
            </a:fld>
            <a:endParaRPr lang="en-US" dirty="0"/>
          </a:p>
        </p:txBody>
      </p:sp>
    </p:spTree>
    <p:extLst>
      <p:ext uri="{BB962C8B-B14F-4D97-AF65-F5344CB8AC3E}">
        <p14:creationId xmlns:p14="http://schemas.microsoft.com/office/powerpoint/2010/main" val="13398874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D9E8ECC-359A-47BD-B0BB-418B78432598}" type="datetimeFigureOut">
              <a:rPr lang="en-US" smtClean="0"/>
              <a:t>4/2/2026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86E572C-92BC-44CA-B9E9-032119EF3295}" type="slidenum">
              <a:rPr lang="en-US" smtClean="0"/>
              <a:t>‹#›</a:t>
            </a:fld>
            <a:endParaRPr lang="en-US" dirty="0"/>
          </a:p>
        </p:txBody>
      </p:sp>
    </p:spTree>
    <p:extLst>
      <p:ext uri="{BB962C8B-B14F-4D97-AF65-F5344CB8AC3E}">
        <p14:creationId xmlns:p14="http://schemas.microsoft.com/office/powerpoint/2010/main" val="13269312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D9E8ECC-359A-47BD-B0BB-418B78432598}" type="datetimeFigureOut">
              <a:rPr lang="en-US" smtClean="0"/>
              <a:t>4/2/2026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986E572C-92BC-44CA-B9E9-032119EF3295}" type="slidenum">
              <a:rPr lang="en-US" smtClean="0"/>
              <a:t>‹#›</a:t>
            </a:fld>
            <a:endParaRPr lang="en-US" dirty="0"/>
          </a:p>
        </p:txBody>
      </p:sp>
    </p:spTree>
    <p:extLst>
      <p:ext uri="{BB962C8B-B14F-4D97-AF65-F5344CB8AC3E}">
        <p14:creationId xmlns:p14="http://schemas.microsoft.com/office/powerpoint/2010/main" val="9025610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D9E8ECC-359A-47BD-B0BB-418B78432598}" type="datetimeFigureOut">
              <a:rPr lang="en-US" smtClean="0"/>
              <a:t>4/2/2026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86E572C-92BC-44CA-B9E9-032119EF3295}" type="slidenum">
              <a:rPr lang="en-US" smtClean="0"/>
              <a:t>‹#›</a:t>
            </a:fld>
            <a:endParaRPr lang="en-US" dirty="0"/>
          </a:p>
        </p:txBody>
      </p:sp>
    </p:spTree>
    <p:extLst>
      <p:ext uri="{BB962C8B-B14F-4D97-AF65-F5344CB8AC3E}">
        <p14:creationId xmlns:p14="http://schemas.microsoft.com/office/powerpoint/2010/main" val="1315347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D9E8ECC-359A-47BD-B0BB-418B78432598}" type="datetimeFigureOut">
              <a:rPr lang="en-US" smtClean="0"/>
              <a:t>4/2/2026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86E572C-92BC-44CA-B9E9-032119EF3295}" type="slidenum">
              <a:rPr lang="en-US" smtClean="0"/>
              <a:t>‹#›</a:t>
            </a:fld>
            <a:endParaRPr lang="en-US" dirty="0"/>
          </a:p>
        </p:txBody>
      </p:sp>
    </p:spTree>
    <p:extLst>
      <p:ext uri="{BB962C8B-B14F-4D97-AF65-F5344CB8AC3E}">
        <p14:creationId xmlns:p14="http://schemas.microsoft.com/office/powerpoint/2010/main" val="12967335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shade val="82000"/>
                  </a:schemeClr>
                </a:solidFill>
              </a:defRPr>
            </a:lvl1pPr>
          </a:lstStyle>
          <a:p>
            <a:fld id="{9D9E8ECC-359A-47BD-B0BB-418B78432598}" type="datetimeFigureOut">
              <a:rPr lang="en-US" smtClean="0"/>
              <a:t>4/2/2026</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shade val="82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shade val="82000"/>
                  </a:schemeClr>
                </a:solidFill>
              </a:defRPr>
            </a:lvl1pPr>
          </a:lstStyle>
          <a:p>
            <a:fld id="{986E572C-92BC-44CA-B9E9-032119EF3295}" type="slidenum">
              <a:rPr lang="en-US" smtClean="0"/>
              <a:t>‹#›</a:t>
            </a:fld>
            <a:endParaRPr lang="en-US" dirty="0"/>
          </a:p>
        </p:txBody>
      </p:sp>
    </p:spTree>
    <p:extLst>
      <p:ext uri="{BB962C8B-B14F-4D97-AF65-F5344CB8AC3E}">
        <p14:creationId xmlns:p14="http://schemas.microsoft.com/office/powerpoint/2010/main" val="3053514936"/>
      </p:ext>
    </p:extLst>
  </p:cSld>
  <p:clrMap bg1="dk1" tx1="lt1" bg2="dk2"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6.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7.png"/><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8.xml.rels><?xml version="1.0" encoding="UTF-8" standalone="yes"?>
<Relationships xmlns="http://schemas.openxmlformats.org/package/2006/relationships"><Relationship Id="rId2" Type="http://schemas.openxmlformats.org/officeDocument/2006/relationships/image" Target="../media/image8.sv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ECC07320-C2CA-4E29-8481-9D9E143C77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0EE240D5-5407-F441-74FD-9D321F271341}"/>
              </a:ext>
            </a:extLst>
          </p:cNvPr>
          <p:cNvPicPr>
            <a:picLocks noChangeAspect="1"/>
          </p:cNvPicPr>
          <p:nvPr/>
        </p:nvPicPr>
        <p:blipFill>
          <a:blip r:embed="rId2">
            <a:extLst>
              <a:ext uri="{28A0092B-C50C-407E-A947-70E740481C1C}">
                <a14:useLocalDpi xmlns:a14="http://schemas.microsoft.com/office/drawing/2010/main" val="0"/>
              </a:ext>
            </a:extLst>
          </a:blip>
          <a:srcRect t="12482" b="16238"/>
          <a:stretch>
            <a:fillRect/>
          </a:stretch>
        </p:blipFill>
        <p:spPr>
          <a:xfrm>
            <a:off x="2522358" y="10"/>
            <a:ext cx="9669642" cy="6857990"/>
          </a:xfrm>
          <a:prstGeom prst="rect">
            <a:avLst/>
          </a:prstGeom>
        </p:spPr>
      </p:pic>
      <p:sp>
        <p:nvSpPr>
          <p:cNvPr id="19" name="Rectangle 18">
            <a:extLst>
              <a:ext uri="{FF2B5EF4-FFF2-40B4-BE49-F238E27FC236}">
                <a16:creationId xmlns:a16="http://schemas.microsoft.com/office/drawing/2014/main" id="{178FB36B-5BFE-42CA-BC60-1115E0D95E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E2CE752-60BF-25F2-741D-3A81CCFB3475}"/>
              </a:ext>
            </a:extLst>
          </p:cNvPr>
          <p:cNvSpPr>
            <a:spLocks noGrp="1"/>
          </p:cNvSpPr>
          <p:nvPr>
            <p:ph type="ctrTitle"/>
          </p:nvPr>
        </p:nvSpPr>
        <p:spPr>
          <a:xfrm>
            <a:off x="952228" y="743447"/>
            <a:ext cx="3973385" cy="3692028"/>
          </a:xfrm>
          <a:noFill/>
        </p:spPr>
        <p:txBody>
          <a:bodyPr>
            <a:normAutofit/>
          </a:bodyPr>
          <a:lstStyle/>
          <a:p>
            <a:pPr algn="l"/>
            <a:r>
              <a:rPr lang="en-US" sz="4000" dirty="0"/>
              <a:t>Medications for Opioid Use Disorder(MOUD) Program</a:t>
            </a:r>
            <a:br>
              <a:rPr lang="en-US" sz="4000" dirty="0"/>
            </a:br>
            <a:endParaRPr lang="en-US" sz="4000" dirty="0"/>
          </a:p>
        </p:txBody>
      </p:sp>
      <p:sp>
        <p:nvSpPr>
          <p:cNvPr id="3" name="Subtitle 2">
            <a:extLst>
              <a:ext uri="{FF2B5EF4-FFF2-40B4-BE49-F238E27FC236}">
                <a16:creationId xmlns:a16="http://schemas.microsoft.com/office/drawing/2014/main" id="{46CC9A6A-DB90-7387-3EC8-1B2B23B11FB5}"/>
              </a:ext>
            </a:extLst>
          </p:cNvPr>
          <p:cNvSpPr>
            <a:spLocks noGrp="1"/>
          </p:cNvSpPr>
          <p:nvPr>
            <p:ph type="subTitle" idx="1"/>
          </p:nvPr>
        </p:nvSpPr>
        <p:spPr>
          <a:xfrm>
            <a:off x="952229" y="4629234"/>
            <a:ext cx="3973386" cy="1485319"/>
          </a:xfrm>
          <a:noFill/>
        </p:spPr>
        <p:txBody>
          <a:bodyPr>
            <a:normAutofit/>
          </a:bodyPr>
          <a:lstStyle/>
          <a:p>
            <a:pPr algn="l"/>
            <a:r>
              <a:rPr lang="en-US" dirty="0"/>
              <a:t>Ward County Detention Center</a:t>
            </a:r>
          </a:p>
        </p:txBody>
      </p:sp>
    </p:spTree>
    <p:extLst>
      <p:ext uri="{BB962C8B-B14F-4D97-AF65-F5344CB8AC3E}">
        <p14:creationId xmlns:p14="http://schemas.microsoft.com/office/powerpoint/2010/main" val="2894766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par>
                                <p:cTn id="8" presetID="10" presetClass="entr" presetSubtype="0" fill="hold" grpId="0" nodeType="withEffect">
                                  <p:stCondLst>
                                    <p:cond delay="1500"/>
                                  </p:stCondLst>
                                  <p:iterate>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7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pattFill prst="pct5">
          <a:fgClr>
            <a:schemeClr val="accent2">
              <a:lumMod val="75000"/>
            </a:schemeClr>
          </a:fgClr>
          <a:bgClr>
            <a:schemeClr val="bg1"/>
          </a:bgClr>
        </a:patt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16AC3602-3348-4F31-9E43-076B03514E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1690688"/>
          </a:xfrm>
          <a:prstGeom prst="rect">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itle 11">
            <a:extLst>
              <a:ext uri="{FF2B5EF4-FFF2-40B4-BE49-F238E27FC236}">
                <a16:creationId xmlns:a16="http://schemas.microsoft.com/office/drawing/2014/main" id="{B10666F4-4EDE-F453-1364-BB3AD7FDFF2D}"/>
              </a:ext>
            </a:extLst>
          </p:cNvPr>
          <p:cNvSpPr>
            <a:spLocks noGrp="1"/>
          </p:cNvSpPr>
          <p:nvPr>
            <p:ph type="title"/>
          </p:nvPr>
        </p:nvSpPr>
        <p:spPr>
          <a:xfrm>
            <a:off x="838201" y="300580"/>
            <a:ext cx="9829800" cy="1089529"/>
          </a:xfrm>
        </p:spPr>
        <p:txBody>
          <a:bodyPr>
            <a:normAutofit/>
          </a:bodyPr>
          <a:lstStyle/>
          <a:p>
            <a:r>
              <a:rPr lang="en-US" sz="3600" dirty="0">
                <a:solidFill>
                  <a:srgbClr val="FFFFFF"/>
                </a:solidFill>
              </a:rPr>
              <a:t>The Process</a:t>
            </a:r>
          </a:p>
        </p:txBody>
      </p:sp>
      <p:sp>
        <p:nvSpPr>
          <p:cNvPr id="21" name="Graphic 11">
            <a:extLst>
              <a:ext uri="{FF2B5EF4-FFF2-40B4-BE49-F238E27FC236}">
                <a16:creationId xmlns:a16="http://schemas.microsoft.com/office/drawing/2014/main" id="{394094B0-A6C9-44BE-9042-66EF0612F6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03882" y="591829"/>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rgbClr val="FFFFFF"/>
          </a:solidFill>
          <a:ln w="603" cap="flat">
            <a:noFill/>
            <a:prstDash val="solid"/>
            <a:miter/>
          </a:ln>
        </p:spPr>
        <p:txBody>
          <a:bodyPr rtlCol="0" anchor="ctr"/>
          <a:lstStyle/>
          <a:p>
            <a:endParaRPr lang="en-US" dirty="0"/>
          </a:p>
        </p:txBody>
      </p:sp>
      <p:sp>
        <p:nvSpPr>
          <p:cNvPr id="23" name="Graphic 10">
            <a:extLst>
              <a:ext uri="{FF2B5EF4-FFF2-40B4-BE49-F238E27FC236}">
                <a16:creationId xmlns:a16="http://schemas.microsoft.com/office/drawing/2014/main" id="{64C2CA96-0B16-4AA7-B340-33044D2385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62662" y="821124"/>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rgbClr val="FFFFFF"/>
          </a:solidFill>
          <a:ln w="422" cap="flat">
            <a:noFill/>
            <a:prstDash val="solid"/>
            <a:miter/>
          </a:ln>
        </p:spPr>
        <p:txBody>
          <a:bodyPr rtlCol="0" anchor="ctr"/>
          <a:lstStyle/>
          <a:p>
            <a:endParaRPr lang="en-US" dirty="0"/>
          </a:p>
        </p:txBody>
      </p:sp>
      <p:sp>
        <p:nvSpPr>
          <p:cNvPr id="25" name="Graphic 12">
            <a:extLst>
              <a:ext uri="{FF2B5EF4-FFF2-40B4-BE49-F238E27FC236}">
                <a16:creationId xmlns:a16="http://schemas.microsoft.com/office/drawing/2014/main" id="{1D50D7A8-F1D5-4306-8A9B-DD7A73EB8B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88342" y="1336268"/>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rgbClr val="FFFFFF"/>
          </a:solidFill>
          <a:ln w="610" cap="flat">
            <a:noFill/>
            <a:prstDash val="solid"/>
            <a:miter/>
          </a:ln>
        </p:spPr>
        <p:txBody>
          <a:bodyPr rtlCol="0" anchor="ctr"/>
          <a:lstStyle/>
          <a:p>
            <a:endParaRPr lang="en-US" dirty="0"/>
          </a:p>
        </p:txBody>
      </p:sp>
      <p:graphicFrame>
        <p:nvGraphicFramePr>
          <p:cNvPr id="15" name="Content Placeholder 12">
            <a:extLst>
              <a:ext uri="{FF2B5EF4-FFF2-40B4-BE49-F238E27FC236}">
                <a16:creationId xmlns:a16="http://schemas.microsoft.com/office/drawing/2014/main" id="{D9433CE9-0167-8F79-8650-B867A101C009}"/>
              </a:ext>
            </a:extLst>
          </p:cNvPr>
          <p:cNvGraphicFramePr>
            <a:graphicFrameLocks noGrp="1"/>
          </p:cNvGraphicFramePr>
          <p:nvPr>
            <p:ph idx="1"/>
            <p:extLst>
              <p:ext uri="{D42A27DB-BD31-4B8C-83A1-F6EECF244321}">
                <p14:modId xmlns:p14="http://schemas.microsoft.com/office/powerpoint/2010/main" val="3037597874"/>
              </p:ext>
            </p:extLst>
          </p:nvPr>
        </p:nvGraphicFramePr>
        <p:xfrm>
          <a:off x="838200" y="2211233"/>
          <a:ext cx="10515600" cy="396573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4" name="Arrow: Right 13">
            <a:extLst>
              <a:ext uri="{FF2B5EF4-FFF2-40B4-BE49-F238E27FC236}">
                <a16:creationId xmlns:a16="http://schemas.microsoft.com/office/drawing/2014/main" id="{6A9B3314-9654-0C5F-4E70-8C9CE8913456}"/>
              </a:ext>
            </a:extLst>
          </p:cNvPr>
          <p:cNvSpPr/>
          <p:nvPr/>
        </p:nvSpPr>
        <p:spPr>
          <a:xfrm>
            <a:off x="3099526" y="4031673"/>
            <a:ext cx="800100" cy="60267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Arrow: Right 15">
            <a:extLst>
              <a:ext uri="{FF2B5EF4-FFF2-40B4-BE49-F238E27FC236}">
                <a16:creationId xmlns:a16="http://schemas.microsoft.com/office/drawing/2014/main" id="{1930A664-3102-3A36-2467-88B8ABA8A0D8}"/>
              </a:ext>
            </a:extLst>
          </p:cNvPr>
          <p:cNvSpPr/>
          <p:nvPr/>
        </p:nvSpPr>
        <p:spPr>
          <a:xfrm>
            <a:off x="8576156" y="4031673"/>
            <a:ext cx="800100" cy="60267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Arrow: Right 16">
            <a:extLst>
              <a:ext uri="{FF2B5EF4-FFF2-40B4-BE49-F238E27FC236}">
                <a16:creationId xmlns:a16="http://schemas.microsoft.com/office/drawing/2014/main" id="{B5A1D91F-D375-3B81-E377-EA6EC9810A08}"/>
              </a:ext>
            </a:extLst>
          </p:cNvPr>
          <p:cNvSpPr/>
          <p:nvPr/>
        </p:nvSpPr>
        <p:spPr>
          <a:xfrm>
            <a:off x="5798512" y="4031673"/>
            <a:ext cx="800100" cy="60267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78890599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1B50B6D4-3AB8-DA52-EC45-F2F314C0C9E3}"/>
              </a:ext>
            </a:extLst>
          </p:cNvPr>
          <p:cNvGraphicFramePr/>
          <p:nvPr>
            <p:extLst>
              <p:ext uri="{D42A27DB-BD31-4B8C-83A1-F6EECF244321}">
                <p14:modId xmlns:p14="http://schemas.microsoft.com/office/powerpoint/2010/main" val="712281304"/>
              </p:ext>
            </p:extLst>
          </p:nvPr>
        </p:nvGraphicFramePr>
        <p:xfrm>
          <a:off x="2032000" y="719666"/>
          <a:ext cx="8128000" cy="541866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67056355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5" name="Chart 4">
            <a:extLst>
              <a:ext uri="{FF2B5EF4-FFF2-40B4-BE49-F238E27FC236}">
                <a16:creationId xmlns:a16="http://schemas.microsoft.com/office/drawing/2014/main" id="{01600770-C67A-C6D2-6630-81EA4B1D71C0}"/>
              </a:ext>
            </a:extLst>
          </p:cNvPr>
          <p:cNvGraphicFramePr/>
          <p:nvPr>
            <p:extLst>
              <p:ext uri="{D42A27DB-BD31-4B8C-83A1-F6EECF244321}">
                <p14:modId xmlns:p14="http://schemas.microsoft.com/office/powerpoint/2010/main" val="2389388567"/>
              </p:ext>
            </p:extLst>
          </p:nvPr>
        </p:nvGraphicFramePr>
        <p:xfrm>
          <a:off x="2032000" y="719666"/>
          <a:ext cx="8128000" cy="541866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02577291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7718681-A12E-49D6-9925-DD7C68176D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FBD77573-9EF2-4C35-8285-A1CF6FBB0E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0"/>
            <a:ext cx="5511704" cy="6858000"/>
          </a:xfrm>
          <a:custGeom>
            <a:avLst/>
            <a:gdLst>
              <a:gd name="connsiteX0" fmla="*/ 5511704 w 5511704"/>
              <a:gd name="connsiteY0" fmla="*/ 0 h 6886576"/>
              <a:gd name="connsiteX1" fmla="*/ 1008599 w 5511704"/>
              <a:gd name="connsiteY1" fmla="*/ 0 h 6886576"/>
              <a:gd name="connsiteX2" fmla="*/ 1310975 w 5511704"/>
              <a:gd name="connsiteY2" fmla="*/ 110728 h 6886576"/>
              <a:gd name="connsiteX3" fmla="*/ 1267362 w 5511704"/>
              <a:gd name="connsiteY3" fmla="*/ 135731 h 6886576"/>
              <a:gd name="connsiteX4" fmla="*/ 1005692 w 5511704"/>
              <a:gd name="connsiteY4" fmla="*/ 71437 h 6886576"/>
              <a:gd name="connsiteX5" fmla="*/ 953358 w 5511704"/>
              <a:gd name="connsiteY5" fmla="*/ 89297 h 6886576"/>
              <a:gd name="connsiteX6" fmla="*/ 979525 w 5511704"/>
              <a:gd name="connsiteY6" fmla="*/ 164307 h 6886576"/>
              <a:gd name="connsiteX7" fmla="*/ 1092915 w 5511704"/>
              <a:gd name="connsiteY7" fmla="*/ 192882 h 6886576"/>
              <a:gd name="connsiteX8" fmla="*/ 1270270 w 5511704"/>
              <a:gd name="connsiteY8" fmla="*/ 375047 h 6886576"/>
              <a:gd name="connsiteX9" fmla="*/ 1002784 w 5511704"/>
              <a:gd name="connsiteY9" fmla="*/ 353615 h 6886576"/>
              <a:gd name="connsiteX10" fmla="*/ 956265 w 5511704"/>
              <a:gd name="connsiteY10" fmla="*/ 396479 h 6886576"/>
              <a:gd name="connsiteX11" fmla="*/ 938820 w 5511704"/>
              <a:gd name="connsiteY11" fmla="*/ 453629 h 6886576"/>
              <a:gd name="connsiteX12" fmla="*/ 860319 w 5511704"/>
              <a:gd name="connsiteY12" fmla="*/ 360759 h 6886576"/>
              <a:gd name="connsiteX13" fmla="*/ 793447 w 5511704"/>
              <a:gd name="connsiteY13" fmla="*/ 335757 h 6886576"/>
              <a:gd name="connsiteX14" fmla="*/ 773095 w 5511704"/>
              <a:gd name="connsiteY14" fmla="*/ 417910 h 6886576"/>
              <a:gd name="connsiteX15" fmla="*/ 834151 w 5511704"/>
              <a:gd name="connsiteY15" fmla="*/ 507206 h 6886576"/>
              <a:gd name="connsiteX16" fmla="*/ 996969 w 5511704"/>
              <a:gd name="connsiteY16" fmla="*/ 560785 h 6886576"/>
              <a:gd name="connsiteX17" fmla="*/ 822522 w 5511704"/>
              <a:gd name="connsiteY17" fmla="*/ 560785 h 6886576"/>
              <a:gd name="connsiteX18" fmla="*/ 621908 w 5511704"/>
              <a:gd name="connsiteY18" fmla="*/ 525066 h 6886576"/>
              <a:gd name="connsiteX19" fmla="*/ 409664 w 5511704"/>
              <a:gd name="connsiteY19" fmla="*/ 535781 h 6886576"/>
              <a:gd name="connsiteX20" fmla="*/ 209049 w 5511704"/>
              <a:gd name="connsiteY20" fmla="*/ 464344 h 6886576"/>
              <a:gd name="connsiteX21" fmla="*/ 5527 w 5511704"/>
              <a:gd name="connsiteY21" fmla="*/ 467916 h 6886576"/>
              <a:gd name="connsiteX22" fmla="*/ 906838 w 5511704"/>
              <a:gd name="connsiteY22" fmla="*/ 914400 h 6886576"/>
              <a:gd name="connsiteX23" fmla="*/ 863226 w 5511704"/>
              <a:gd name="connsiteY23" fmla="*/ 925116 h 6886576"/>
              <a:gd name="connsiteX24" fmla="*/ 805077 w 5511704"/>
              <a:gd name="connsiteY24" fmla="*/ 953691 h 6886576"/>
              <a:gd name="connsiteX25" fmla="*/ 848689 w 5511704"/>
              <a:gd name="connsiteY25" fmla="*/ 1010841 h 6886576"/>
              <a:gd name="connsiteX26" fmla="*/ 1084193 w 5511704"/>
              <a:gd name="connsiteY26" fmla="*/ 1117997 h 6886576"/>
              <a:gd name="connsiteX27" fmla="*/ 1142342 w 5511704"/>
              <a:gd name="connsiteY27" fmla="*/ 1225153 h 6886576"/>
              <a:gd name="connsiteX28" fmla="*/ 1069655 w 5511704"/>
              <a:gd name="connsiteY28" fmla="*/ 1214438 h 6886576"/>
              <a:gd name="connsiteX29" fmla="*/ 1005692 w 5511704"/>
              <a:gd name="connsiteY29" fmla="*/ 1235869 h 6886576"/>
              <a:gd name="connsiteX30" fmla="*/ 1031858 w 5511704"/>
              <a:gd name="connsiteY30" fmla="*/ 1371600 h 6886576"/>
              <a:gd name="connsiteX31" fmla="*/ 1366216 w 5511704"/>
              <a:gd name="connsiteY31" fmla="*/ 1546622 h 6886576"/>
              <a:gd name="connsiteX32" fmla="*/ 1395290 w 5511704"/>
              <a:gd name="connsiteY32" fmla="*/ 1603772 h 6886576"/>
              <a:gd name="connsiteX33" fmla="*/ 1354586 w 5511704"/>
              <a:gd name="connsiteY33" fmla="*/ 1643063 h 6886576"/>
              <a:gd name="connsiteX34" fmla="*/ 1247011 w 5511704"/>
              <a:gd name="connsiteY34" fmla="*/ 1664494 h 6886576"/>
              <a:gd name="connsiteX35" fmla="*/ 1398198 w 5511704"/>
              <a:gd name="connsiteY35" fmla="*/ 1857375 h 6886576"/>
              <a:gd name="connsiteX36" fmla="*/ 1453440 w 5511704"/>
              <a:gd name="connsiteY36" fmla="*/ 1910954 h 6886576"/>
              <a:gd name="connsiteX37" fmla="*/ 1549386 w 5511704"/>
              <a:gd name="connsiteY37" fmla="*/ 1993106 h 6886576"/>
              <a:gd name="connsiteX38" fmla="*/ 1549386 w 5511704"/>
              <a:gd name="connsiteY38" fmla="*/ 2021681 h 6886576"/>
              <a:gd name="connsiteX39" fmla="*/ 1421458 w 5511704"/>
              <a:gd name="connsiteY39" fmla="*/ 2110978 h 6886576"/>
              <a:gd name="connsiteX40" fmla="*/ 1188861 w 5511704"/>
              <a:gd name="connsiteY40" fmla="*/ 2085976 h 6886576"/>
              <a:gd name="connsiteX41" fmla="*/ 1531941 w 5511704"/>
              <a:gd name="connsiteY41" fmla="*/ 2218135 h 6886576"/>
              <a:gd name="connsiteX42" fmla="*/ 421293 w 5511704"/>
              <a:gd name="connsiteY42" fmla="*/ 1900238 h 6886576"/>
              <a:gd name="connsiteX43" fmla="*/ 491072 w 5511704"/>
              <a:gd name="connsiteY43" fmla="*/ 1982391 h 6886576"/>
              <a:gd name="connsiteX44" fmla="*/ 880671 w 5511704"/>
              <a:gd name="connsiteY44" fmla="*/ 2200276 h 6886576"/>
              <a:gd name="connsiteX45" fmla="*/ 991154 w 5511704"/>
              <a:gd name="connsiteY45" fmla="*/ 2336007 h 6886576"/>
              <a:gd name="connsiteX46" fmla="*/ 1107453 w 5511704"/>
              <a:gd name="connsiteY46" fmla="*/ 2411016 h 6886576"/>
              <a:gd name="connsiteX47" fmla="*/ 1270270 w 5511704"/>
              <a:gd name="connsiteY47" fmla="*/ 2411016 h 6886576"/>
              <a:gd name="connsiteX48" fmla="*/ 1386568 w 5511704"/>
              <a:gd name="connsiteY48" fmla="*/ 2528889 h 6886576"/>
              <a:gd name="connsiteX49" fmla="*/ 1267362 w 5511704"/>
              <a:gd name="connsiteY49" fmla="*/ 2553891 h 6886576"/>
              <a:gd name="connsiteX50" fmla="*/ 1127805 w 5511704"/>
              <a:gd name="connsiteY50" fmla="*/ 2536032 h 6886576"/>
              <a:gd name="connsiteX51" fmla="*/ 970802 w 5511704"/>
              <a:gd name="connsiteY51" fmla="*/ 2575322 h 6886576"/>
              <a:gd name="connsiteX52" fmla="*/ 825429 w 5511704"/>
              <a:gd name="connsiteY52" fmla="*/ 2543176 h 6886576"/>
              <a:gd name="connsiteX53" fmla="*/ 650982 w 5511704"/>
              <a:gd name="connsiteY53" fmla="*/ 2564607 h 6886576"/>
              <a:gd name="connsiteX54" fmla="*/ 595740 w 5511704"/>
              <a:gd name="connsiteY54" fmla="*/ 2703909 h 6886576"/>
              <a:gd name="connsiteX55" fmla="*/ 578296 w 5511704"/>
              <a:gd name="connsiteY55" fmla="*/ 2714626 h 6886576"/>
              <a:gd name="connsiteX56" fmla="*/ 255568 w 5511704"/>
              <a:gd name="connsiteY56" fmla="*/ 2936081 h 6886576"/>
              <a:gd name="connsiteX57" fmla="*/ 165437 w 5511704"/>
              <a:gd name="connsiteY57" fmla="*/ 2953941 h 6886576"/>
              <a:gd name="connsiteX58" fmla="*/ 697501 w 5511704"/>
              <a:gd name="connsiteY58" fmla="*/ 3343275 h 6886576"/>
              <a:gd name="connsiteX59" fmla="*/ 339884 w 5511704"/>
              <a:gd name="connsiteY59" fmla="*/ 3243263 h 6886576"/>
              <a:gd name="connsiteX60" fmla="*/ 290458 w 5511704"/>
              <a:gd name="connsiteY60" fmla="*/ 3407569 h 6886576"/>
              <a:gd name="connsiteX61" fmla="*/ 459090 w 5511704"/>
              <a:gd name="connsiteY61" fmla="*/ 3554016 h 6886576"/>
              <a:gd name="connsiteX62" fmla="*/ 520147 w 5511704"/>
              <a:gd name="connsiteY62" fmla="*/ 3843338 h 6886576"/>
              <a:gd name="connsiteX63" fmla="*/ 491072 w 5511704"/>
              <a:gd name="connsiteY63" fmla="*/ 4107657 h 6886576"/>
              <a:gd name="connsiteX64" fmla="*/ 418386 w 5511704"/>
              <a:gd name="connsiteY64" fmla="*/ 4189810 h 6886576"/>
              <a:gd name="connsiteX65" fmla="*/ 313718 w 5511704"/>
              <a:gd name="connsiteY65" fmla="*/ 4339829 h 6886576"/>
              <a:gd name="connsiteX66" fmla="*/ 249753 w 5511704"/>
              <a:gd name="connsiteY66" fmla="*/ 4432698 h 6886576"/>
              <a:gd name="connsiteX67" fmla="*/ 25879 w 5511704"/>
              <a:gd name="connsiteY67" fmla="*/ 4396979 h 6886576"/>
              <a:gd name="connsiteX68" fmla="*/ 325347 w 5511704"/>
              <a:gd name="connsiteY68" fmla="*/ 4632722 h 6886576"/>
              <a:gd name="connsiteX69" fmla="*/ 84029 w 5511704"/>
              <a:gd name="connsiteY69" fmla="*/ 4604147 h 6886576"/>
              <a:gd name="connsiteX70" fmla="*/ 5527 w 5511704"/>
              <a:gd name="connsiteY70" fmla="*/ 4622007 h 6886576"/>
              <a:gd name="connsiteX71" fmla="*/ 49139 w 5511704"/>
              <a:gd name="connsiteY71" fmla="*/ 4697016 h 6886576"/>
              <a:gd name="connsiteX72" fmla="*/ 226494 w 5511704"/>
              <a:gd name="connsiteY72" fmla="*/ 4825604 h 6886576"/>
              <a:gd name="connsiteX73" fmla="*/ 592833 w 5511704"/>
              <a:gd name="connsiteY73" fmla="*/ 5175647 h 6886576"/>
              <a:gd name="connsiteX74" fmla="*/ 238123 w 5511704"/>
              <a:gd name="connsiteY74" fmla="*/ 5014913 h 6886576"/>
              <a:gd name="connsiteX75" fmla="*/ 610278 w 5511704"/>
              <a:gd name="connsiteY75" fmla="*/ 5375673 h 6886576"/>
              <a:gd name="connsiteX76" fmla="*/ 691686 w 5511704"/>
              <a:gd name="connsiteY76" fmla="*/ 5497116 h 6886576"/>
              <a:gd name="connsiteX77" fmla="*/ 860319 w 5511704"/>
              <a:gd name="connsiteY77" fmla="*/ 5793582 h 6886576"/>
              <a:gd name="connsiteX78" fmla="*/ 851597 w 5511704"/>
              <a:gd name="connsiteY78" fmla="*/ 5825729 h 6886576"/>
              <a:gd name="connsiteX79" fmla="*/ 659704 w 5511704"/>
              <a:gd name="connsiteY79" fmla="*/ 5779295 h 6886576"/>
              <a:gd name="connsiteX80" fmla="*/ 909746 w 5511704"/>
              <a:gd name="connsiteY80" fmla="*/ 6029326 h 6886576"/>
              <a:gd name="connsiteX81" fmla="*/ 1168509 w 5511704"/>
              <a:gd name="connsiteY81" fmla="*/ 6222207 h 6886576"/>
              <a:gd name="connsiteX82" fmla="*/ 985339 w 5511704"/>
              <a:gd name="connsiteY82" fmla="*/ 6193632 h 6886576"/>
              <a:gd name="connsiteX83" fmla="*/ 732391 w 5511704"/>
              <a:gd name="connsiteY83" fmla="*/ 6082904 h 6886576"/>
              <a:gd name="connsiteX84" fmla="*/ 645167 w 5511704"/>
              <a:gd name="connsiteY84" fmla="*/ 6125766 h 6886576"/>
              <a:gd name="connsiteX85" fmla="*/ 883579 w 5511704"/>
              <a:gd name="connsiteY85" fmla="*/ 6307932 h 6886576"/>
              <a:gd name="connsiteX86" fmla="*/ 1020229 w 5511704"/>
              <a:gd name="connsiteY86" fmla="*/ 6393657 h 6886576"/>
              <a:gd name="connsiteX87" fmla="*/ 1075471 w 5511704"/>
              <a:gd name="connsiteY87" fmla="*/ 6457950 h 6886576"/>
              <a:gd name="connsiteX88" fmla="*/ 1232473 w 5511704"/>
              <a:gd name="connsiteY88" fmla="*/ 6686551 h 6886576"/>
              <a:gd name="connsiteX89" fmla="*/ 1592997 w 5511704"/>
              <a:gd name="connsiteY89" fmla="*/ 6886576 h 6886576"/>
              <a:gd name="connsiteX90" fmla="*/ 5511704 w 5511704"/>
              <a:gd name="connsiteY90" fmla="*/ 6886576 h 6886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5511704" h="6886576">
                <a:moveTo>
                  <a:pt x="5511704" y="0"/>
                </a:moveTo>
                <a:lnTo>
                  <a:pt x="1008599" y="0"/>
                </a:lnTo>
                <a:cubicBezTo>
                  <a:pt x="1110360" y="35719"/>
                  <a:pt x="1209214" y="78581"/>
                  <a:pt x="1310975" y="110728"/>
                </a:cubicBezTo>
                <a:cubicBezTo>
                  <a:pt x="1296437" y="146447"/>
                  <a:pt x="1281900" y="139303"/>
                  <a:pt x="1267362" y="135731"/>
                </a:cubicBezTo>
                <a:cubicBezTo>
                  <a:pt x="1180139" y="121445"/>
                  <a:pt x="1090008" y="110728"/>
                  <a:pt x="1005692" y="71437"/>
                </a:cubicBezTo>
                <a:cubicBezTo>
                  <a:pt x="985339" y="64294"/>
                  <a:pt x="962080" y="64294"/>
                  <a:pt x="953358" y="89297"/>
                </a:cubicBezTo>
                <a:cubicBezTo>
                  <a:pt x="938820" y="125016"/>
                  <a:pt x="959172" y="146447"/>
                  <a:pt x="979525" y="164307"/>
                </a:cubicBezTo>
                <a:cubicBezTo>
                  <a:pt x="1014414" y="196453"/>
                  <a:pt x="1055118" y="189310"/>
                  <a:pt x="1092915" y="192882"/>
                </a:cubicBezTo>
                <a:cubicBezTo>
                  <a:pt x="1197583" y="210741"/>
                  <a:pt x="1247011" y="260747"/>
                  <a:pt x="1270270" y="375047"/>
                </a:cubicBezTo>
                <a:cubicBezTo>
                  <a:pt x="1180139" y="328613"/>
                  <a:pt x="1090008" y="385763"/>
                  <a:pt x="1002784" y="353615"/>
                </a:cubicBezTo>
                <a:cubicBezTo>
                  <a:pt x="979525" y="346472"/>
                  <a:pt x="944635" y="357188"/>
                  <a:pt x="956265" y="396479"/>
                </a:cubicBezTo>
                <a:cubicBezTo>
                  <a:pt x="967894" y="432198"/>
                  <a:pt x="1005692" y="460772"/>
                  <a:pt x="938820" y="453629"/>
                </a:cubicBezTo>
                <a:cubicBezTo>
                  <a:pt x="889393" y="450056"/>
                  <a:pt x="874856" y="407194"/>
                  <a:pt x="860319" y="360759"/>
                </a:cubicBezTo>
                <a:cubicBezTo>
                  <a:pt x="848689" y="335757"/>
                  <a:pt x="816707" y="321469"/>
                  <a:pt x="793447" y="335757"/>
                </a:cubicBezTo>
                <a:cubicBezTo>
                  <a:pt x="764373" y="350044"/>
                  <a:pt x="773095" y="389335"/>
                  <a:pt x="773095" y="417910"/>
                </a:cubicBezTo>
                <a:cubicBezTo>
                  <a:pt x="770187" y="471488"/>
                  <a:pt x="793447" y="496491"/>
                  <a:pt x="834151" y="507206"/>
                </a:cubicBezTo>
                <a:cubicBezTo>
                  <a:pt x="883579" y="521494"/>
                  <a:pt x="933005" y="539354"/>
                  <a:pt x="996969" y="560785"/>
                </a:cubicBezTo>
                <a:cubicBezTo>
                  <a:pt x="927190" y="596503"/>
                  <a:pt x="874856" y="589360"/>
                  <a:pt x="822522" y="560785"/>
                </a:cubicBezTo>
                <a:cubicBezTo>
                  <a:pt x="758558" y="528637"/>
                  <a:pt x="674242" y="485775"/>
                  <a:pt x="621908" y="525066"/>
                </a:cubicBezTo>
                <a:cubicBezTo>
                  <a:pt x="543407" y="582216"/>
                  <a:pt x="479443" y="546497"/>
                  <a:pt x="409664" y="535781"/>
                </a:cubicBezTo>
                <a:cubicBezTo>
                  <a:pt x="264290" y="514350"/>
                  <a:pt x="354422" y="482204"/>
                  <a:pt x="209049" y="464344"/>
                </a:cubicBezTo>
                <a:cubicBezTo>
                  <a:pt x="150900" y="457200"/>
                  <a:pt x="89843" y="428625"/>
                  <a:pt x="5527" y="467916"/>
                </a:cubicBezTo>
                <a:cubicBezTo>
                  <a:pt x="386404" y="675085"/>
                  <a:pt x="566666" y="660797"/>
                  <a:pt x="906838" y="914400"/>
                </a:cubicBezTo>
                <a:cubicBezTo>
                  <a:pt x="892301" y="939404"/>
                  <a:pt x="877764" y="928688"/>
                  <a:pt x="863226" y="925116"/>
                </a:cubicBezTo>
                <a:cubicBezTo>
                  <a:pt x="839967" y="921544"/>
                  <a:pt x="810892" y="907256"/>
                  <a:pt x="805077" y="953691"/>
                </a:cubicBezTo>
                <a:cubicBezTo>
                  <a:pt x="802169" y="989410"/>
                  <a:pt x="819615" y="1007269"/>
                  <a:pt x="848689" y="1010841"/>
                </a:cubicBezTo>
                <a:cubicBezTo>
                  <a:pt x="933005" y="1025129"/>
                  <a:pt x="1008599" y="1075135"/>
                  <a:pt x="1084193" y="1117997"/>
                </a:cubicBezTo>
                <a:cubicBezTo>
                  <a:pt x="1119082" y="1135857"/>
                  <a:pt x="1156879" y="1160860"/>
                  <a:pt x="1142342" y="1225153"/>
                </a:cubicBezTo>
                <a:cubicBezTo>
                  <a:pt x="1113268" y="1243013"/>
                  <a:pt x="1092915" y="1218009"/>
                  <a:pt x="1069655" y="1214438"/>
                </a:cubicBezTo>
                <a:cubicBezTo>
                  <a:pt x="1046396" y="1210866"/>
                  <a:pt x="991154" y="1225153"/>
                  <a:pt x="1005692" y="1235869"/>
                </a:cubicBezTo>
                <a:cubicBezTo>
                  <a:pt x="1072563" y="1275159"/>
                  <a:pt x="950450" y="1371600"/>
                  <a:pt x="1031858" y="1371600"/>
                </a:cubicBezTo>
                <a:cubicBezTo>
                  <a:pt x="1165601" y="1371600"/>
                  <a:pt x="1238288" y="1543050"/>
                  <a:pt x="1366216" y="1546622"/>
                </a:cubicBezTo>
                <a:cubicBezTo>
                  <a:pt x="1386568" y="1546622"/>
                  <a:pt x="1395290" y="1578770"/>
                  <a:pt x="1395290" y="1603772"/>
                </a:cubicBezTo>
                <a:cubicBezTo>
                  <a:pt x="1395290" y="1635920"/>
                  <a:pt x="1374939" y="1639491"/>
                  <a:pt x="1354586" y="1643063"/>
                </a:cubicBezTo>
                <a:cubicBezTo>
                  <a:pt x="1322604" y="1646635"/>
                  <a:pt x="1287715" y="1603772"/>
                  <a:pt x="1247011" y="1664494"/>
                </a:cubicBezTo>
                <a:cubicBezTo>
                  <a:pt x="1322604" y="1700213"/>
                  <a:pt x="1401105" y="1735932"/>
                  <a:pt x="1398198" y="1857375"/>
                </a:cubicBezTo>
                <a:cubicBezTo>
                  <a:pt x="1398198" y="1889523"/>
                  <a:pt x="1430180" y="1903810"/>
                  <a:pt x="1453440" y="1910954"/>
                </a:cubicBezTo>
                <a:cubicBezTo>
                  <a:pt x="1494144" y="1925241"/>
                  <a:pt x="1526126" y="1946673"/>
                  <a:pt x="1549386" y="1993106"/>
                </a:cubicBezTo>
                <a:cubicBezTo>
                  <a:pt x="1549386" y="2003822"/>
                  <a:pt x="1549386" y="2010966"/>
                  <a:pt x="1549386" y="2021681"/>
                </a:cubicBezTo>
                <a:cubicBezTo>
                  <a:pt x="1543571" y="2132410"/>
                  <a:pt x="1485422" y="2128838"/>
                  <a:pt x="1421458" y="2110978"/>
                </a:cubicBezTo>
                <a:cubicBezTo>
                  <a:pt x="1345864" y="2089547"/>
                  <a:pt x="1270270" y="2046685"/>
                  <a:pt x="1188861" y="2085976"/>
                </a:cubicBezTo>
                <a:cubicBezTo>
                  <a:pt x="1302252" y="2139554"/>
                  <a:pt x="1427272" y="2143126"/>
                  <a:pt x="1531941" y="2218135"/>
                </a:cubicBezTo>
                <a:cubicBezTo>
                  <a:pt x="1142342" y="2232422"/>
                  <a:pt x="799262" y="1993106"/>
                  <a:pt x="421293" y="1900238"/>
                </a:cubicBezTo>
                <a:cubicBezTo>
                  <a:pt x="432923" y="1960960"/>
                  <a:pt x="464905" y="1975247"/>
                  <a:pt x="491072" y="1982391"/>
                </a:cubicBezTo>
                <a:cubicBezTo>
                  <a:pt x="630630" y="2028825"/>
                  <a:pt x="752743" y="2121695"/>
                  <a:pt x="880671" y="2200276"/>
                </a:cubicBezTo>
                <a:cubicBezTo>
                  <a:pt x="933005" y="2232422"/>
                  <a:pt x="970802" y="2268142"/>
                  <a:pt x="991154" y="2336007"/>
                </a:cubicBezTo>
                <a:cubicBezTo>
                  <a:pt x="1008599" y="2400300"/>
                  <a:pt x="1043489" y="2428875"/>
                  <a:pt x="1107453" y="2411016"/>
                </a:cubicBezTo>
                <a:cubicBezTo>
                  <a:pt x="1159787" y="2396729"/>
                  <a:pt x="1215029" y="2403873"/>
                  <a:pt x="1270270" y="2411016"/>
                </a:cubicBezTo>
                <a:cubicBezTo>
                  <a:pt x="1331326" y="2418160"/>
                  <a:pt x="1401105" y="2489597"/>
                  <a:pt x="1386568" y="2528889"/>
                </a:cubicBezTo>
                <a:cubicBezTo>
                  <a:pt x="1357494" y="2593182"/>
                  <a:pt x="1308067" y="2561035"/>
                  <a:pt x="1267362" y="2553891"/>
                </a:cubicBezTo>
                <a:cubicBezTo>
                  <a:pt x="1217936" y="2546748"/>
                  <a:pt x="1127805" y="2528889"/>
                  <a:pt x="1127805" y="2536032"/>
                </a:cubicBezTo>
                <a:cubicBezTo>
                  <a:pt x="1095822" y="2696766"/>
                  <a:pt x="1023136" y="2575322"/>
                  <a:pt x="970802" y="2575322"/>
                </a:cubicBezTo>
                <a:cubicBezTo>
                  <a:pt x="921375" y="2575322"/>
                  <a:pt x="871949" y="2557463"/>
                  <a:pt x="825429" y="2543176"/>
                </a:cubicBezTo>
                <a:cubicBezTo>
                  <a:pt x="764373" y="2525316"/>
                  <a:pt x="709132" y="2557463"/>
                  <a:pt x="650982" y="2564607"/>
                </a:cubicBezTo>
                <a:cubicBezTo>
                  <a:pt x="598648" y="2571751"/>
                  <a:pt x="627722" y="2664620"/>
                  <a:pt x="595740" y="2703909"/>
                </a:cubicBezTo>
                <a:cubicBezTo>
                  <a:pt x="589926" y="2714626"/>
                  <a:pt x="584111" y="2714626"/>
                  <a:pt x="578296" y="2714626"/>
                </a:cubicBezTo>
                <a:cubicBezTo>
                  <a:pt x="560851" y="2993232"/>
                  <a:pt x="255568" y="2925366"/>
                  <a:pt x="255568" y="2936081"/>
                </a:cubicBezTo>
                <a:cubicBezTo>
                  <a:pt x="229401" y="2953941"/>
                  <a:pt x="197419" y="2911079"/>
                  <a:pt x="165437" y="2953941"/>
                </a:cubicBezTo>
                <a:cubicBezTo>
                  <a:pt x="302087" y="3150394"/>
                  <a:pt x="511425" y="3196828"/>
                  <a:pt x="697501" y="3343275"/>
                </a:cubicBezTo>
                <a:cubicBezTo>
                  <a:pt x="543407" y="3393282"/>
                  <a:pt x="453275" y="3221832"/>
                  <a:pt x="339884" y="3243263"/>
                </a:cubicBezTo>
                <a:cubicBezTo>
                  <a:pt x="284643" y="3296842"/>
                  <a:pt x="450368" y="3382566"/>
                  <a:pt x="290458" y="3407569"/>
                </a:cubicBezTo>
                <a:cubicBezTo>
                  <a:pt x="360236" y="3454004"/>
                  <a:pt x="409664" y="3500439"/>
                  <a:pt x="459090" y="3554016"/>
                </a:cubicBezTo>
                <a:cubicBezTo>
                  <a:pt x="543407" y="3650457"/>
                  <a:pt x="560851" y="3714751"/>
                  <a:pt x="520147" y="3843338"/>
                </a:cubicBezTo>
                <a:cubicBezTo>
                  <a:pt x="493979" y="3929063"/>
                  <a:pt x="456183" y="4007645"/>
                  <a:pt x="491072" y="4107657"/>
                </a:cubicBezTo>
                <a:cubicBezTo>
                  <a:pt x="514332" y="4175522"/>
                  <a:pt x="505609" y="4221957"/>
                  <a:pt x="418386" y="4189810"/>
                </a:cubicBezTo>
                <a:cubicBezTo>
                  <a:pt x="325347" y="4157663"/>
                  <a:pt x="290458" y="4218386"/>
                  <a:pt x="313718" y="4339829"/>
                </a:cubicBezTo>
                <a:cubicBezTo>
                  <a:pt x="328254" y="4418410"/>
                  <a:pt x="313718" y="4443413"/>
                  <a:pt x="249753" y="4432698"/>
                </a:cubicBezTo>
                <a:cubicBezTo>
                  <a:pt x="179975" y="4421982"/>
                  <a:pt x="113103" y="4371976"/>
                  <a:pt x="25879" y="4396979"/>
                </a:cubicBezTo>
                <a:cubicBezTo>
                  <a:pt x="95658" y="4539854"/>
                  <a:pt x="243939" y="4496991"/>
                  <a:pt x="325347" y="4632722"/>
                </a:cubicBezTo>
                <a:cubicBezTo>
                  <a:pt x="229401" y="4632722"/>
                  <a:pt x="153807" y="4632722"/>
                  <a:pt x="84029" y="4604147"/>
                </a:cubicBezTo>
                <a:cubicBezTo>
                  <a:pt x="54954" y="4593433"/>
                  <a:pt x="22972" y="4579145"/>
                  <a:pt x="5527" y="4622007"/>
                </a:cubicBezTo>
                <a:cubicBezTo>
                  <a:pt x="-14826" y="4672014"/>
                  <a:pt x="25879" y="4689872"/>
                  <a:pt x="49139" y="4697016"/>
                </a:cubicBezTo>
                <a:cubicBezTo>
                  <a:pt x="116011" y="4722019"/>
                  <a:pt x="168344" y="4779170"/>
                  <a:pt x="226494" y="4825604"/>
                </a:cubicBezTo>
                <a:cubicBezTo>
                  <a:pt x="351514" y="4925616"/>
                  <a:pt x="488165" y="5011341"/>
                  <a:pt x="592833" y="5175647"/>
                </a:cubicBezTo>
                <a:cubicBezTo>
                  <a:pt x="461997" y="5132785"/>
                  <a:pt x="363144" y="5032772"/>
                  <a:pt x="238123" y="5014913"/>
                </a:cubicBezTo>
                <a:cubicBezTo>
                  <a:pt x="345700" y="5164932"/>
                  <a:pt x="482350" y="5264944"/>
                  <a:pt x="610278" y="5375673"/>
                </a:cubicBezTo>
                <a:cubicBezTo>
                  <a:pt x="648075" y="5407819"/>
                  <a:pt x="685872" y="5429250"/>
                  <a:pt x="691686" y="5497116"/>
                </a:cubicBezTo>
                <a:cubicBezTo>
                  <a:pt x="709132" y="5629276"/>
                  <a:pt x="755650" y="5736432"/>
                  <a:pt x="860319" y="5793582"/>
                </a:cubicBezTo>
                <a:cubicBezTo>
                  <a:pt x="860319" y="5793582"/>
                  <a:pt x="854504" y="5815013"/>
                  <a:pt x="851597" y="5825729"/>
                </a:cubicBezTo>
                <a:cubicBezTo>
                  <a:pt x="787632" y="5829301"/>
                  <a:pt x="738206" y="5750720"/>
                  <a:pt x="659704" y="5779295"/>
                </a:cubicBezTo>
                <a:cubicBezTo>
                  <a:pt x="738206" y="5886451"/>
                  <a:pt x="802169" y="5979319"/>
                  <a:pt x="909746" y="6029326"/>
                </a:cubicBezTo>
                <a:cubicBezTo>
                  <a:pt x="996969" y="6068616"/>
                  <a:pt x="1104545" y="6093620"/>
                  <a:pt x="1168509" y="6222207"/>
                </a:cubicBezTo>
                <a:cubicBezTo>
                  <a:pt x="1095822" y="6247210"/>
                  <a:pt x="1040581" y="6215063"/>
                  <a:pt x="985339" y="6193632"/>
                </a:cubicBezTo>
                <a:cubicBezTo>
                  <a:pt x="901023" y="6157913"/>
                  <a:pt x="816707" y="6118623"/>
                  <a:pt x="732391" y="6082904"/>
                </a:cubicBezTo>
                <a:cubicBezTo>
                  <a:pt x="700408" y="6068616"/>
                  <a:pt x="665519" y="6061472"/>
                  <a:pt x="645167" y="6125766"/>
                </a:cubicBezTo>
                <a:cubicBezTo>
                  <a:pt x="752743" y="6140053"/>
                  <a:pt x="816707" y="6225779"/>
                  <a:pt x="883579" y="6307932"/>
                </a:cubicBezTo>
                <a:cubicBezTo>
                  <a:pt x="921375" y="6354366"/>
                  <a:pt x="953358" y="6415088"/>
                  <a:pt x="1020229" y="6393657"/>
                </a:cubicBezTo>
                <a:cubicBezTo>
                  <a:pt x="1055118" y="6382942"/>
                  <a:pt x="1078378" y="6415088"/>
                  <a:pt x="1075471" y="6457950"/>
                </a:cubicBezTo>
                <a:cubicBezTo>
                  <a:pt x="1060933" y="6607970"/>
                  <a:pt x="1145250" y="6657976"/>
                  <a:pt x="1232473" y="6686551"/>
                </a:cubicBezTo>
                <a:cubicBezTo>
                  <a:pt x="1360401" y="6729413"/>
                  <a:pt x="1473792" y="6815138"/>
                  <a:pt x="1592997" y="6886576"/>
                </a:cubicBezTo>
                <a:lnTo>
                  <a:pt x="5511704" y="6886576"/>
                </a:lnTo>
                <a:close/>
              </a:path>
            </a:pathLst>
          </a:custGeom>
          <a:solidFill>
            <a:schemeClr val="bg2">
              <a:alpha val="50000"/>
            </a:schemeClr>
          </a:solidFill>
          <a:ln w="32707"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382992CA-1626-60B1-2E00-CAD7FC219964}"/>
              </a:ext>
            </a:extLst>
          </p:cNvPr>
          <p:cNvSpPr>
            <a:spLocks noGrp="1"/>
          </p:cNvSpPr>
          <p:nvPr>
            <p:ph type="title"/>
          </p:nvPr>
        </p:nvSpPr>
        <p:spPr>
          <a:xfrm>
            <a:off x="838200" y="713312"/>
            <a:ext cx="4038600" cy="5431376"/>
          </a:xfrm>
        </p:spPr>
        <p:txBody>
          <a:bodyPr>
            <a:normAutofit/>
          </a:bodyPr>
          <a:lstStyle/>
          <a:p>
            <a:r>
              <a:rPr lang="en-US" dirty="0"/>
              <a:t>Medications</a:t>
            </a:r>
          </a:p>
        </p:txBody>
      </p:sp>
      <p:sp>
        <p:nvSpPr>
          <p:cNvPr id="33" name="Content Placeholder 2">
            <a:extLst>
              <a:ext uri="{FF2B5EF4-FFF2-40B4-BE49-F238E27FC236}">
                <a16:creationId xmlns:a16="http://schemas.microsoft.com/office/drawing/2014/main" id="{FCF7282F-3134-7420-3947-EA00E54F5A8D}"/>
              </a:ext>
            </a:extLst>
          </p:cNvPr>
          <p:cNvSpPr>
            <a:spLocks noGrp="1"/>
          </p:cNvSpPr>
          <p:nvPr>
            <p:ph idx="1"/>
          </p:nvPr>
        </p:nvSpPr>
        <p:spPr>
          <a:xfrm>
            <a:off x="6095999" y="713313"/>
            <a:ext cx="5257801" cy="5431376"/>
          </a:xfrm>
        </p:spPr>
        <p:txBody>
          <a:bodyPr anchor="ctr">
            <a:normAutofit/>
          </a:bodyPr>
          <a:lstStyle/>
          <a:p>
            <a:r>
              <a:rPr lang="en-US" sz="2000" dirty="0"/>
              <a:t>Methadone</a:t>
            </a:r>
          </a:p>
          <a:p>
            <a:r>
              <a:rPr lang="en-US" sz="2000" dirty="0"/>
              <a:t>Buprenorphine-Naloxone</a:t>
            </a:r>
          </a:p>
          <a:p>
            <a:r>
              <a:rPr lang="en-US" sz="2000" dirty="0"/>
              <a:t>Sublocade</a:t>
            </a:r>
          </a:p>
          <a:p>
            <a:r>
              <a:rPr lang="en-US" sz="2000" dirty="0"/>
              <a:t>Vivitrol</a:t>
            </a:r>
          </a:p>
        </p:txBody>
      </p:sp>
    </p:spTree>
    <p:extLst>
      <p:ext uri="{BB962C8B-B14F-4D97-AF65-F5344CB8AC3E}">
        <p14:creationId xmlns:p14="http://schemas.microsoft.com/office/powerpoint/2010/main" val="324377759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2D2B266D-3625-4584-A5C3-7D3F672CFF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A5D2A5D1-BA0D-47D3-B051-DA7743C46E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219825"/>
          </a:xfrm>
          <a:custGeom>
            <a:avLst/>
            <a:gdLst>
              <a:gd name="connsiteX0" fmla="*/ 6789701 w 12192000"/>
              <a:gd name="connsiteY0" fmla="*/ 6151588 h 6219825"/>
              <a:gd name="connsiteX1" fmla="*/ 6788702 w 12192000"/>
              <a:gd name="connsiteY1" fmla="*/ 6151666 h 6219825"/>
              <a:gd name="connsiteX2" fmla="*/ 6788476 w 12192000"/>
              <a:gd name="connsiteY2" fmla="*/ 6152200 h 6219825"/>
              <a:gd name="connsiteX3" fmla="*/ 9834 w 12192000"/>
              <a:gd name="connsiteY3" fmla="*/ 0 h 6219825"/>
              <a:gd name="connsiteX4" fmla="*/ 12357 w 12192000"/>
              <a:gd name="connsiteY4" fmla="*/ 1 h 6219825"/>
              <a:gd name="connsiteX5" fmla="*/ 12192000 w 12192000"/>
              <a:gd name="connsiteY5" fmla="*/ 1 h 6219825"/>
              <a:gd name="connsiteX6" fmla="*/ 12192000 w 12192000"/>
              <a:gd name="connsiteY6" fmla="*/ 5105401 h 6219825"/>
              <a:gd name="connsiteX7" fmla="*/ 12191716 w 12192000"/>
              <a:gd name="connsiteY7" fmla="*/ 5105401 h 6219825"/>
              <a:gd name="connsiteX8" fmla="*/ 12192000 w 12192000"/>
              <a:gd name="connsiteY8" fmla="*/ 5256977 h 6219825"/>
              <a:gd name="connsiteX9" fmla="*/ 12061096 w 12192000"/>
              <a:gd name="connsiteY9" fmla="*/ 5296034 h 6219825"/>
              <a:gd name="connsiteX10" fmla="*/ 11676800 w 12192000"/>
              <a:gd name="connsiteY10" fmla="*/ 5399652 h 6219825"/>
              <a:gd name="connsiteX11" fmla="*/ 10425355 w 12192000"/>
              <a:gd name="connsiteY11" fmla="*/ 5683310 h 6219825"/>
              <a:gd name="connsiteX12" fmla="*/ 9424022 w 12192000"/>
              <a:gd name="connsiteY12" fmla="*/ 5858546 h 6219825"/>
              <a:gd name="connsiteX13" fmla="*/ 8458419 w 12192000"/>
              <a:gd name="connsiteY13" fmla="*/ 5992303 h 6219825"/>
              <a:gd name="connsiteX14" fmla="*/ 7715970 w 12192000"/>
              <a:gd name="connsiteY14" fmla="*/ 6072283 h 6219825"/>
              <a:gd name="connsiteX15" fmla="*/ 6951716 w 12192000"/>
              <a:gd name="connsiteY15" fmla="*/ 6138091 h 6219825"/>
              <a:gd name="connsiteX16" fmla="*/ 6936303 w 12192000"/>
              <a:gd name="connsiteY16" fmla="*/ 6140163 h 6219825"/>
              <a:gd name="connsiteX17" fmla="*/ 6790448 w 12192000"/>
              <a:gd name="connsiteY17" fmla="*/ 6151529 h 6219825"/>
              <a:gd name="connsiteX18" fmla="*/ 6799941 w 12192000"/>
              <a:gd name="connsiteY18" fmla="*/ 6153349 h 6219825"/>
              <a:gd name="connsiteX19" fmla="*/ 6835432 w 12192000"/>
              <a:gd name="connsiteY19" fmla="*/ 6151642 h 6219825"/>
              <a:gd name="connsiteX20" fmla="*/ 6884003 w 12192000"/>
              <a:gd name="connsiteY20" fmla="*/ 6148662 h 6219825"/>
              <a:gd name="connsiteX21" fmla="*/ 7578771 w 12192000"/>
              <a:gd name="connsiteY21" fmla="*/ 6116122 h 6219825"/>
              <a:gd name="connsiteX22" fmla="*/ 8623845 w 12192000"/>
              <a:gd name="connsiteY22" fmla="*/ 6029188 h 6219825"/>
              <a:gd name="connsiteX23" fmla="*/ 9479970 w 12192000"/>
              <a:gd name="connsiteY23" fmla="*/ 5925239 h 6219825"/>
              <a:gd name="connsiteX24" fmla="*/ 10629308 w 12192000"/>
              <a:gd name="connsiteY24" fmla="*/ 5731000 h 6219825"/>
              <a:gd name="connsiteX25" fmla="*/ 11998498 w 12192000"/>
              <a:gd name="connsiteY25" fmla="*/ 5404869 h 6219825"/>
              <a:gd name="connsiteX26" fmla="*/ 12192000 w 12192000"/>
              <a:gd name="connsiteY26" fmla="*/ 5347846 h 6219825"/>
              <a:gd name="connsiteX27" fmla="*/ 12192000 w 12192000"/>
              <a:gd name="connsiteY27" fmla="*/ 5402606 h 6219825"/>
              <a:gd name="connsiteX28" fmla="*/ 11829257 w 12192000"/>
              <a:gd name="connsiteY28" fmla="*/ 5507950 h 6219825"/>
              <a:gd name="connsiteX29" fmla="*/ 10939183 w 12192000"/>
              <a:gd name="connsiteY29" fmla="*/ 5722555 h 6219825"/>
              <a:gd name="connsiteX30" fmla="*/ 9985530 w 12192000"/>
              <a:gd name="connsiteY30" fmla="*/ 5902635 h 6219825"/>
              <a:gd name="connsiteX31" fmla="*/ 9186882 w 12192000"/>
              <a:gd name="connsiteY31" fmla="*/ 6018631 h 6219825"/>
              <a:gd name="connsiteX32" fmla="*/ 8578198 w 12192000"/>
              <a:gd name="connsiteY32" fmla="*/ 6088179 h 6219825"/>
              <a:gd name="connsiteX33" fmla="*/ 7864358 w 12192000"/>
              <a:gd name="connsiteY33" fmla="*/ 6149656 h 6219825"/>
              <a:gd name="connsiteX34" fmla="*/ 6935502 w 12192000"/>
              <a:gd name="connsiteY34" fmla="*/ 6201071 h 6219825"/>
              <a:gd name="connsiteX35" fmla="*/ 6477750 w 12192000"/>
              <a:gd name="connsiteY35" fmla="*/ 6214980 h 6219825"/>
              <a:gd name="connsiteX36" fmla="*/ 6362294 w 12192000"/>
              <a:gd name="connsiteY36" fmla="*/ 6219825 h 6219825"/>
              <a:gd name="connsiteX37" fmla="*/ 6057129 w 12192000"/>
              <a:gd name="connsiteY37" fmla="*/ 6219825 h 6219825"/>
              <a:gd name="connsiteX38" fmla="*/ 5977784 w 12192000"/>
              <a:gd name="connsiteY38" fmla="*/ 6215229 h 6219825"/>
              <a:gd name="connsiteX39" fmla="*/ 5265087 w 12192000"/>
              <a:gd name="connsiteY39" fmla="*/ 6178965 h 6219825"/>
              <a:gd name="connsiteX40" fmla="*/ 4346277 w 12192000"/>
              <a:gd name="connsiteY40" fmla="*/ 6116869 h 6219825"/>
              <a:gd name="connsiteX41" fmla="*/ 3373045 w 12192000"/>
              <a:gd name="connsiteY41" fmla="*/ 6018259 h 6219825"/>
              <a:gd name="connsiteX42" fmla="*/ 2362173 w 12192000"/>
              <a:gd name="connsiteY42" fmla="*/ 5899282 h 6219825"/>
              <a:gd name="connsiteX43" fmla="*/ 1233178 w 12192000"/>
              <a:gd name="connsiteY43" fmla="*/ 5726033 h 6219825"/>
              <a:gd name="connsiteX44" fmla="*/ 68500 w 12192000"/>
              <a:gd name="connsiteY44" fmla="*/ 5486226 h 6219825"/>
              <a:gd name="connsiteX45" fmla="*/ 0 w 12192000"/>
              <a:gd name="connsiteY45" fmla="*/ 5468863 h 6219825"/>
              <a:gd name="connsiteX46" fmla="*/ 0 w 12192000"/>
              <a:gd name="connsiteY46" fmla="*/ 5412351 h 6219825"/>
              <a:gd name="connsiteX47" fmla="*/ 72441 w 12192000"/>
              <a:gd name="connsiteY47" fmla="*/ 5431135 h 6219825"/>
              <a:gd name="connsiteX48" fmla="*/ 600716 w 12192000"/>
              <a:gd name="connsiteY48" fmla="*/ 5549555 h 6219825"/>
              <a:gd name="connsiteX49" fmla="*/ 1769512 w 12192000"/>
              <a:gd name="connsiteY49" fmla="*/ 5759811 h 6219825"/>
              <a:gd name="connsiteX50" fmla="*/ 2613554 w 12192000"/>
              <a:gd name="connsiteY50" fmla="*/ 5876802 h 6219825"/>
              <a:gd name="connsiteX51" fmla="*/ 2581134 w 12192000"/>
              <a:gd name="connsiteY51" fmla="*/ 5866867 h 6219825"/>
              <a:gd name="connsiteX52" fmla="*/ 1112635 w 12192000"/>
              <a:gd name="connsiteY52" fmla="*/ 5534031 h 6219825"/>
              <a:gd name="connsiteX53" fmla="*/ 420412 w 12192000"/>
              <a:gd name="connsiteY53" fmla="*/ 5334514 h 6219825"/>
              <a:gd name="connsiteX54" fmla="*/ 0 w 12192000"/>
              <a:gd name="connsiteY54" fmla="*/ 5195539 h 6219825"/>
              <a:gd name="connsiteX55" fmla="*/ 60 w 12192000"/>
              <a:gd name="connsiteY55" fmla="*/ 5105401 h 6219825"/>
              <a:gd name="connsiteX56" fmla="*/ 0 w 12192000"/>
              <a:gd name="connsiteY56" fmla="*/ 5105401 h 6219825"/>
              <a:gd name="connsiteX57" fmla="*/ 0 w 12192000"/>
              <a:gd name="connsiteY57" fmla="*/ 1 h 6219825"/>
              <a:gd name="connsiteX58" fmla="*/ 9834 w 12192000"/>
              <a:gd name="connsiteY58" fmla="*/ 1 h 6219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2192000" h="6219825">
                <a:moveTo>
                  <a:pt x="6789701" y="6151588"/>
                </a:moveTo>
                <a:lnTo>
                  <a:pt x="6788702" y="6151666"/>
                </a:lnTo>
                <a:cubicBezTo>
                  <a:pt x="6788627" y="6151844"/>
                  <a:pt x="6788551" y="6152022"/>
                  <a:pt x="6788476" y="6152200"/>
                </a:cubicBezTo>
                <a:close/>
                <a:moveTo>
                  <a:pt x="9834" y="0"/>
                </a:moveTo>
                <a:lnTo>
                  <a:pt x="12357" y="1"/>
                </a:lnTo>
                <a:lnTo>
                  <a:pt x="12192000" y="1"/>
                </a:lnTo>
                <a:lnTo>
                  <a:pt x="12192000" y="5105401"/>
                </a:lnTo>
                <a:lnTo>
                  <a:pt x="12191716" y="5105401"/>
                </a:lnTo>
                <a:lnTo>
                  <a:pt x="12192000" y="5256977"/>
                </a:lnTo>
                <a:lnTo>
                  <a:pt x="12061096" y="5296034"/>
                </a:lnTo>
                <a:cubicBezTo>
                  <a:pt x="11933500" y="5332263"/>
                  <a:pt x="11805390" y="5366806"/>
                  <a:pt x="11676800" y="5399652"/>
                </a:cubicBezTo>
                <a:cubicBezTo>
                  <a:pt x="11262789" y="5507204"/>
                  <a:pt x="10845343" y="5600846"/>
                  <a:pt x="10425355" y="5683310"/>
                </a:cubicBezTo>
                <a:cubicBezTo>
                  <a:pt x="10092810" y="5748549"/>
                  <a:pt x="9759033" y="5806970"/>
                  <a:pt x="9424022" y="5858546"/>
                </a:cubicBezTo>
                <a:cubicBezTo>
                  <a:pt x="9102997" y="5908224"/>
                  <a:pt x="8781133" y="5952809"/>
                  <a:pt x="8458419" y="5992303"/>
                </a:cubicBezTo>
                <a:cubicBezTo>
                  <a:pt x="8211360" y="6022481"/>
                  <a:pt x="7963792" y="6048065"/>
                  <a:pt x="7715970" y="6072283"/>
                </a:cubicBezTo>
                <a:lnTo>
                  <a:pt x="6951716" y="6138091"/>
                </a:lnTo>
                <a:lnTo>
                  <a:pt x="6936303" y="6140163"/>
                </a:lnTo>
                <a:lnTo>
                  <a:pt x="6790448" y="6151529"/>
                </a:lnTo>
                <a:lnTo>
                  <a:pt x="6799941" y="6153349"/>
                </a:lnTo>
                <a:cubicBezTo>
                  <a:pt x="6811623" y="6153816"/>
                  <a:pt x="6823734" y="6151642"/>
                  <a:pt x="6835432" y="6151642"/>
                </a:cubicBezTo>
                <a:cubicBezTo>
                  <a:pt x="6851580" y="6151642"/>
                  <a:pt x="6867729" y="6149034"/>
                  <a:pt x="6884003" y="6148662"/>
                </a:cubicBezTo>
                <a:cubicBezTo>
                  <a:pt x="7115805" y="6143198"/>
                  <a:pt x="7347351" y="6131026"/>
                  <a:pt x="7578771" y="6116122"/>
                </a:cubicBezTo>
                <a:cubicBezTo>
                  <a:pt x="7927552" y="6093644"/>
                  <a:pt x="8276080" y="6065453"/>
                  <a:pt x="8623845" y="6029188"/>
                </a:cubicBezTo>
                <a:cubicBezTo>
                  <a:pt x="8909939" y="5999878"/>
                  <a:pt x="9195310" y="5965228"/>
                  <a:pt x="9479970" y="5925239"/>
                </a:cubicBezTo>
                <a:cubicBezTo>
                  <a:pt x="9864901" y="5870842"/>
                  <a:pt x="10248014" y="5806101"/>
                  <a:pt x="10629308" y="5731000"/>
                </a:cubicBezTo>
                <a:cubicBezTo>
                  <a:pt x="11090114" y="5639842"/>
                  <a:pt x="11546975" y="5532291"/>
                  <a:pt x="11998498" y="5404869"/>
                </a:cubicBezTo>
                <a:lnTo>
                  <a:pt x="12192000" y="5347846"/>
                </a:lnTo>
                <a:lnTo>
                  <a:pt x="12192000" y="5402606"/>
                </a:lnTo>
                <a:lnTo>
                  <a:pt x="11829257" y="5507950"/>
                </a:lnTo>
                <a:cubicBezTo>
                  <a:pt x="11534769" y="5587680"/>
                  <a:pt x="11238120" y="5658596"/>
                  <a:pt x="10939183" y="5722555"/>
                </a:cubicBezTo>
                <a:cubicBezTo>
                  <a:pt x="10622824" y="5790365"/>
                  <a:pt x="10304941" y="5850387"/>
                  <a:pt x="9985530" y="5902635"/>
                </a:cubicBezTo>
                <a:cubicBezTo>
                  <a:pt x="9720036" y="5946102"/>
                  <a:pt x="9453814" y="5984764"/>
                  <a:pt x="9186882" y="6018631"/>
                </a:cubicBezTo>
                <a:cubicBezTo>
                  <a:pt x="8984197" y="6044216"/>
                  <a:pt x="8781514" y="6068309"/>
                  <a:pt x="8578198" y="6088179"/>
                </a:cubicBezTo>
                <a:lnTo>
                  <a:pt x="7864358" y="6149656"/>
                </a:lnTo>
                <a:cubicBezTo>
                  <a:pt x="7554994" y="6172009"/>
                  <a:pt x="7245502" y="6189895"/>
                  <a:pt x="6935502" y="6201071"/>
                </a:cubicBezTo>
                <a:lnTo>
                  <a:pt x="6477750" y="6214980"/>
                </a:lnTo>
                <a:cubicBezTo>
                  <a:pt x="6439195" y="6212895"/>
                  <a:pt x="6400529" y="6214521"/>
                  <a:pt x="6362294" y="6219825"/>
                </a:cubicBezTo>
                <a:lnTo>
                  <a:pt x="6057129" y="6219825"/>
                </a:lnTo>
                <a:lnTo>
                  <a:pt x="5977784" y="6215229"/>
                </a:lnTo>
                <a:lnTo>
                  <a:pt x="5265087" y="6178965"/>
                </a:lnTo>
                <a:cubicBezTo>
                  <a:pt x="4958267" y="6166544"/>
                  <a:pt x="4651826" y="6146055"/>
                  <a:pt x="4346277" y="6116869"/>
                </a:cubicBezTo>
                <a:lnTo>
                  <a:pt x="3373045" y="6018259"/>
                </a:lnTo>
                <a:cubicBezTo>
                  <a:pt x="3035412" y="5983982"/>
                  <a:pt x="2698456" y="5944327"/>
                  <a:pt x="2362173" y="5899282"/>
                </a:cubicBezTo>
                <a:cubicBezTo>
                  <a:pt x="1984692" y="5849108"/>
                  <a:pt x="1608364" y="5791358"/>
                  <a:pt x="1233178" y="5726033"/>
                </a:cubicBezTo>
                <a:cubicBezTo>
                  <a:pt x="842181" y="5657291"/>
                  <a:pt x="453758" y="5578770"/>
                  <a:pt x="68500" y="5486226"/>
                </a:cubicBezTo>
                <a:lnTo>
                  <a:pt x="0" y="5468863"/>
                </a:lnTo>
                <a:lnTo>
                  <a:pt x="0" y="5412351"/>
                </a:lnTo>
                <a:lnTo>
                  <a:pt x="72441" y="5431135"/>
                </a:lnTo>
                <a:cubicBezTo>
                  <a:pt x="247961" y="5473331"/>
                  <a:pt x="424164" y="5512608"/>
                  <a:pt x="600716" y="5549555"/>
                </a:cubicBezTo>
                <a:cubicBezTo>
                  <a:pt x="988279" y="5630403"/>
                  <a:pt x="1378133" y="5699330"/>
                  <a:pt x="1769512" y="5759811"/>
                </a:cubicBezTo>
                <a:cubicBezTo>
                  <a:pt x="2052426" y="5803406"/>
                  <a:pt x="2335725" y="5843519"/>
                  <a:pt x="2613554" y="5876802"/>
                </a:cubicBezTo>
                <a:cubicBezTo>
                  <a:pt x="2605544" y="5879410"/>
                  <a:pt x="2594611" y="5869350"/>
                  <a:pt x="2581134" y="5866867"/>
                </a:cubicBezTo>
                <a:cubicBezTo>
                  <a:pt x="2087178" y="5774877"/>
                  <a:pt x="1597684" y="5663937"/>
                  <a:pt x="1112635" y="5534031"/>
                </a:cubicBezTo>
                <a:cubicBezTo>
                  <a:pt x="880453" y="5471934"/>
                  <a:pt x="649713" y="5405428"/>
                  <a:pt x="420412" y="5334514"/>
                </a:cubicBezTo>
                <a:lnTo>
                  <a:pt x="0" y="5195539"/>
                </a:lnTo>
                <a:lnTo>
                  <a:pt x="60" y="5105401"/>
                </a:lnTo>
                <a:lnTo>
                  <a:pt x="0" y="5105401"/>
                </a:lnTo>
                <a:lnTo>
                  <a:pt x="0" y="1"/>
                </a:lnTo>
                <a:lnTo>
                  <a:pt x="9834" y="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aphicFrame>
        <p:nvGraphicFramePr>
          <p:cNvPr id="6" name="Chart 5">
            <a:extLst>
              <a:ext uri="{FF2B5EF4-FFF2-40B4-BE49-F238E27FC236}">
                <a16:creationId xmlns:a16="http://schemas.microsoft.com/office/drawing/2014/main" id="{7A3754E8-08B7-660F-74CF-79ECA1B8D2F4}"/>
              </a:ext>
            </a:extLst>
          </p:cNvPr>
          <p:cNvGraphicFramePr/>
          <p:nvPr>
            <p:extLst>
              <p:ext uri="{D42A27DB-BD31-4B8C-83A1-F6EECF244321}">
                <p14:modId xmlns:p14="http://schemas.microsoft.com/office/powerpoint/2010/main" val="2776045764"/>
              </p:ext>
            </p:extLst>
          </p:nvPr>
        </p:nvGraphicFramePr>
        <p:xfrm>
          <a:off x="228600" y="228600"/>
          <a:ext cx="11658600" cy="4953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72697010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5A036B55-E997-127E-D09E-F4419F761006}"/>
              </a:ext>
            </a:extLst>
          </p:cNvPr>
          <p:cNvPicPr>
            <a:picLocks noChangeAspect="1"/>
          </p:cNvPicPr>
          <p:nvPr/>
        </p:nvPicPr>
        <p:blipFill>
          <a:blip r:embed="rId2"/>
          <a:srcRect b="12791"/>
          <a:stretch>
            <a:fillRect/>
          </a:stretch>
        </p:blipFill>
        <p:spPr>
          <a:xfrm>
            <a:off x="20" y="10"/>
            <a:ext cx="12191980" cy="6857990"/>
          </a:xfrm>
          <a:prstGeom prst="rect">
            <a:avLst/>
          </a:prstGeom>
        </p:spPr>
      </p:pic>
      <p:sp>
        <p:nvSpPr>
          <p:cNvPr id="13" name="Rectangle 12">
            <a:extLst>
              <a:ext uri="{FF2B5EF4-FFF2-40B4-BE49-F238E27FC236}">
                <a16:creationId xmlns:a16="http://schemas.microsoft.com/office/drawing/2014/main" id="{257363FD-7E77-4145-9483-331A807AD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6802" cy="6858000"/>
          </a:xfrm>
          <a:prstGeom prst="rect">
            <a:avLst/>
          </a:prstGeom>
          <a:gradFill flip="none" rotWithShape="1">
            <a:gsLst>
              <a:gs pos="28000">
                <a:schemeClr val="bg2">
                  <a:alpha val="84000"/>
                </a:schemeClr>
              </a:gs>
              <a:gs pos="74000">
                <a:schemeClr val="bg1"/>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DB7507A-E44D-45EB-1C61-803A9C92D16D}"/>
              </a:ext>
            </a:extLst>
          </p:cNvPr>
          <p:cNvSpPr>
            <a:spLocks noGrp="1"/>
          </p:cNvSpPr>
          <p:nvPr>
            <p:ph type="title"/>
          </p:nvPr>
        </p:nvSpPr>
        <p:spPr>
          <a:xfrm>
            <a:off x="838200" y="365125"/>
            <a:ext cx="10515600" cy="1325563"/>
          </a:xfrm>
        </p:spPr>
        <p:txBody>
          <a:bodyPr>
            <a:normAutofit/>
          </a:bodyPr>
          <a:lstStyle/>
          <a:p>
            <a:r>
              <a:rPr lang="en-US" dirty="0"/>
              <a:t>Funding</a:t>
            </a:r>
          </a:p>
        </p:txBody>
      </p:sp>
      <p:graphicFrame>
        <p:nvGraphicFramePr>
          <p:cNvPr id="14" name="Content Placeholder 2">
            <a:extLst>
              <a:ext uri="{FF2B5EF4-FFF2-40B4-BE49-F238E27FC236}">
                <a16:creationId xmlns:a16="http://schemas.microsoft.com/office/drawing/2014/main" id="{B7DBD400-3E7F-EA85-D39C-F97815484D2E}"/>
              </a:ext>
            </a:extLst>
          </p:cNvPr>
          <p:cNvGraphicFramePr>
            <a:graphicFrameLocks noGrp="1"/>
          </p:cNvGraphicFramePr>
          <p:nvPr>
            <p:ph idx="1"/>
            <p:extLst>
              <p:ext uri="{D42A27DB-BD31-4B8C-83A1-F6EECF244321}">
                <p14:modId xmlns:p14="http://schemas.microsoft.com/office/powerpoint/2010/main" val="2600156696"/>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0052137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9DBC8166-481C-4473-95F5-9A5B9073B7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A5A5CE6E-90AF-4D43-A014-1F9EC83EB9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4512467" cy="6858000"/>
          </a:xfrm>
          <a:custGeom>
            <a:avLst/>
            <a:gdLst>
              <a:gd name="connsiteX0" fmla="*/ 0 w 4512467"/>
              <a:gd name="connsiteY0" fmla="*/ 0 h 6858000"/>
              <a:gd name="connsiteX1" fmla="*/ 2579526 w 4512467"/>
              <a:gd name="connsiteY1" fmla="*/ 0 h 6858000"/>
              <a:gd name="connsiteX2" fmla="*/ 2583267 w 4512467"/>
              <a:gd name="connsiteY2" fmla="*/ 2151 h 6858000"/>
              <a:gd name="connsiteX3" fmla="*/ 4512467 w 4512467"/>
              <a:gd name="connsiteY3" fmla="*/ 3429000 h 6858000"/>
              <a:gd name="connsiteX4" fmla="*/ 2583267 w 4512467"/>
              <a:gd name="connsiteY4" fmla="*/ 6855849 h 6858000"/>
              <a:gd name="connsiteX5" fmla="*/ 2579526 w 4512467"/>
              <a:gd name="connsiteY5" fmla="*/ 6858000 h 6858000"/>
              <a:gd name="connsiteX6" fmla="*/ 0 w 451246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12467" h="6858000">
                <a:moveTo>
                  <a:pt x="0" y="0"/>
                </a:moveTo>
                <a:lnTo>
                  <a:pt x="2579526" y="0"/>
                </a:lnTo>
                <a:lnTo>
                  <a:pt x="2583267" y="2151"/>
                </a:lnTo>
                <a:cubicBezTo>
                  <a:pt x="3739868" y="704919"/>
                  <a:pt x="4512467" y="1976735"/>
                  <a:pt x="4512467" y="3429000"/>
                </a:cubicBezTo>
                <a:cubicBezTo>
                  <a:pt x="4512467" y="4881266"/>
                  <a:pt x="3739868" y="6153081"/>
                  <a:pt x="2583267" y="6855849"/>
                </a:cubicBezTo>
                <a:lnTo>
                  <a:pt x="2579526"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8" name="Title 7">
            <a:extLst>
              <a:ext uri="{FF2B5EF4-FFF2-40B4-BE49-F238E27FC236}">
                <a16:creationId xmlns:a16="http://schemas.microsoft.com/office/drawing/2014/main" id="{9EECC733-4F0D-FF8E-D0C2-6C1F7FC114B1}"/>
              </a:ext>
            </a:extLst>
          </p:cNvPr>
          <p:cNvSpPr>
            <a:spLocks noGrp="1"/>
          </p:cNvSpPr>
          <p:nvPr>
            <p:ph type="title"/>
          </p:nvPr>
        </p:nvSpPr>
        <p:spPr>
          <a:xfrm>
            <a:off x="838200" y="643467"/>
            <a:ext cx="2951205" cy="5571066"/>
          </a:xfrm>
        </p:spPr>
        <p:txBody>
          <a:bodyPr>
            <a:normAutofit/>
          </a:bodyPr>
          <a:lstStyle/>
          <a:p>
            <a:r>
              <a:rPr lang="en-US" dirty="0">
                <a:solidFill>
                  <a:srgbClr val="FFFFFF"/>
                </a:solidFill>
              </a:rPr>
              <a:t>Post release payors</a:t>
            </a:r>
          </a:p>
        </p:txBody>
      </p:sp>
      <p:graphicFrame>
        <p:nvGraphicFramePr>
          <p:cNvPr id="7" name="Content Placeholder 6">
            <a:extLst>
              <a:ext uri="{FF2B5EF4-FFF2-40B4-BE49-F238E27FC236}">
                <a16:creationId xmlns:a16="http://schemas.microsoft.com/office/drawing/2014/main" id="{50385884-6AB0-0DC3-BD78-73F379C6B1D2}"/>
              </a:ext>
            </a:extLst>
          </p:cNvPr>
          <p:cNvGraphicFramePr>
            <a:graphicFrameLocks noGrp="1"/>
          </p:cNvGraphicFramePr>
          <p:nvPr>
            <p:ph idx="1"/>
            <p:extLst>
              <p:ext uri="{D42A27DB-BD31-4B8C-83A1-F6EECF244321}">
                <p14:modId xmlns:p14="http://schemas.microsoft.com/office/powerpoint/2010/main" val="1336576715"/>
              </p:ext>
            </p:extLst>
          </p:nvPr>
        </p:nvGraphicFramePr>
        <p:xfrm>
          <a:off x="5207640" y="643466"/>
          <a:ext cx="6291714" cy="553073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20040929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12609869-9E80-471B-A487-A53288E0E7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DB42334-E125-77CE-C5A5-560A822D49B2}"/>
              </a:ext>
            </a:extLst>
          </p:cNvPr>
          <p:cNvSpPr>
            <a:spLocks noGrp="1"/>
          </p:cNvSpPr>
          <p:nvPr>
            <p:ph type="title"/>
          </p:nvPr>
        </p:nvSpPr>
        <p:spPr>
          <a:xfrm>
            <a:off x="1136397" y="502020"/>
            <a:ext cx="5323715" cy="1642970"/>
          </a:xfrm>
        </p:spPr>
        <p:txBody>
          <a:bodyPr anchor="b">
            <a:normAutofit/>
          </a:bodyPr>
          <a:lstStyle/>
          <a:p>
            <a:r>
              <a:rPr lang="en-US" sz="4000" dirty="0"/>
              <a:t>First year in review</a:t>
            </a:r>
          </a:p>
        </p:txBody>
      </p:sp>
      <p:graphicFrame>
        <p:nvGraphicFramePr>
          <p:cNvPr id="6" name="Content Placeholder 5">
            <a:extLst>
              <a:ext uri="{FF2B5EF4-FFF2-40B4-BE49-F238E27FC236}">
                <a16:creationId xmlns:a16="http://schemas.microsoft.com/office/drawing/2014/main" id="{CFB0F2F8-DAC4-D17F-A991-18BD79CAB0D3}"/>
              </a:ext>
            </a:extLst>
          </p:cNvPr>
          <p:cNvGraphicFramePr>
            <a:graphicFrameLocks noGrp="1"/>
          </p:cNvGraphicFramePr>
          <p:nvPr>
            <p:ph idx="1"/>
            <p:extLst>
              <p:ext uri="{D42A27DB-BD31-4B8C-83A1-F6EECF244321}">
                <p14:modId xmlns:p14="http://schemas.microsoft.com/office/powerpoint/2010/main" val="2146086526"/>
              </p:ext>
            </p:extLst>
          </p:nvPr>
        </p:nvGraphicFramePr>
        <p:xfrm>
          <a:off x="1144924" y="2405894"/>
          <a:ext cx="6954556" cy="353508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4" name="Rectangle 13">
            <a:extLst>
              <a:ext uri="{FF2B5EF4-FFF2-40B4-BE49-F238E27FC236}">
                <a16:creationId xmlns:a16="http://schemas.microsoft.com/office/drawing/2014/main" id="{7004738A-9D34-43E8-97D2-CA0EED4F8B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5"/>
            <a:ext cx="4092521" cy="6858000"/>
          </a:xfrm>
          <a:prstGeom prst="rect">
            <a:avLst/>
          </a:prstGeom>
          <a:gradFill>
            <a:gsLst>
              <a:gs pos="8000">
                <a:srgbClr val="000000">
                  <a:alpha val="94000"/>
                </a:srgbClr>
              </a:gs>
              <a:gs pos="100000">
                <a:schemeClr val="accent1"/>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B8B8D07F-F13E-443E-BA68-2D26672D76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
            <a:ext cx="4092521" cy="6400369"/>
          </a:xfrm>
          <a:prstGeom prst="rect">
            <a:avLst/>
          </a:prstGeom>
          <a:gradFill>
            <a:gsLst>
              <a:gs pos="31000">
                <a:schemeClr val="accent1">
                  <a:lumMod val="50000"/>
                  <a:alpha val="0"/>
                </a:schemeClr>
              </a:gs>
              <a:gs pos="100000">
                <a:schemeClr val="accent1">
                  <a:lumMod val="50000"/>
                  <a:alpha val="26000"/>
                </a:scheme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2813A4FA-24A5-41ED-A534-3807D1B2F3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2"/>
            <a:ext cx="4068667" cy="6400389"/>
          </a:xfrm>
          <a:prstGeom prst="rect">
            <a:avLst/>
          </a:prstGeom>
          <a:gradFill>
            <a:gsLst>
              <a:gs pos="0">
                <a:schemeClr val="accent1">
                  <a:alpha val="0"/>
                </a:schemeClr>
              </a:gs>
              <a:gs pos="72000">
                <a:srgbClr val="000000">
                  <a:alpha val="21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Content Placeholder 4">
            <a:extLst>
              <a:ext uri="{FF2B5EF4-FFF2-40B4-BE49-F238E27FC236}">
                <a16:creationId xmlns:a16="http://schemas.microsoft.com/office/drawing/2014/main" id="{CD2B3E01-09FF-59E3-3BE6-522A7D93C0EE}"/>
              </a:ext>
            </a:extLst>
          </p:cNvPr>
          <p:cNvPicPr>
            <a:picLocks noChangeAspect="1"/>
          </p:cNvPicPr>
          <p:nvPr/>
        </p:nvPicPr>
        <p:blipFill>
          <a:blip r:embed="rId7"/>
          <a:stretch>
            <a:fillRect/>
          </a:stretch>
        </p:blipFill>
        <p:spPr>
          <a:xfrm>
            <a:off x="7187921" y="869246"/>
            <a:ext cx="4112965" cy="5071731"/>
          </a:xfrm>
          <a:prstGeom prst="rect">
            <a:avLst/>
          </a:prstGeom>
        </p:spPr>
      </p:pic>
      <p:sp>
        <p:nvSpPr>
          <p:cNvPr id="20" name="Rectangle 19">
            <a:extLst>
              <a:ext uri="{FF2B5EF4-FFF2-40B4-BE49-F238E27FC236}">
                <a16:creationId xmlns:a16="http://schemas.microsoft.com/office/drawing/2014/main" id="{C3944F27-CA70-4E84-A51A-E6BF895589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10"/>
            <a:ext cx="3611467" cy="6857997"/>
          </a:xfrm>
          <a:prstGeom prst="rect">
            <a:avLst/>
          </a:prstGeom>
          <a:gradFill>
            <a:gsLst>
              <a:gs pos="0">
                <a:schemeClr val="accent1">
                  <a:alpha val="0"/>
                </a:schemeClr>
              </a:gs>
              <a:gs pos="93000">
                <a:srgbClr val="000000">
                  <a:alpha val="29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92996827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245A9F99-D9B1-4094-A2E2-B90AC1DB7B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B7FAF607-473A-4A43-A23D-BBFF5C4117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8F00CAC-6A5D-B928-F310-75EBB5837AD4}"/>
              </a:ext>
            </a:extLst>
          </p:cNvPr>
          <p:cNvSpPr>
            <a:spLocks noGrp="1"/>
          </p:cNvSpPr>
          <p:nvPr>
            <p:ph type="title"/>
          </p:nvPr>
        </p:nvSpPr>
        <p:spPr>
          <a:xfrm>
            <a:off x="6094105" y="802955"/>
            <a:ext cx="4977976" cy="1454051"/>
          </a:xfrm>
        </p:spPr>
        <p:txBody>
          <a:bodyPr>
            <a:normAutofit/>
          </a:bodyPr>
          <a:lstStyle/>
          <a:p>
            <a:r>
              <a:rPr lang="en-US" sz="3600" dirty="0">
                <a:solidFill>
                  <a:schemeClr val="tx2"/>
                </a:solidFill>
              </a:rPr>
              <a:t>Highlights</a:t>
            </a:r>
          </a:p>
        </p:txBody>
      </p:sp>
      <p:pic>
        <p:nvPicPr>
          <p:cNvPr id="29" name="Graphic 28" descr="Ribbon">
            <a:extLst>
              <a:ext uri="{FF2B5EF4-FFF2-40B4-BE49-F238E27FC236}">
                <a16:creationId xmlns:a16="http://schemas.microsoft.com/office/drawing/2014/main" id="{8928D78A-51BD-E541-3AAE-501EA91072B4}"/>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a:off x="686951" y="1793846"/>
            <a:ext cx="3620021" cy="3620021"/>
          </a:xfrm>
          <a:prstGeom prst="rect">
            <a:avLst/>
          </a:prstGeom>
        </p:spPr>
      </p:pic>
      <p:sp>
        <p:nvSpPr>
          <p:cNvPr id="30" name="Content Placeholder 2">
            <a:extLst>
              <a:ext uri="{FF2B5EF4-FFF2-40B4-BE49-F238E27FC236}">
                <a16:creationId xmlns:a16="http://schemas.microsoft.com/office/drawing/2014/main" id="{2AB8931D-A262-5B98-4E92-335031443504}"/>
              </a:ext>
            </a:extLst>
          </p:cNvPr>
          <p:cNvSpPr>
            <a:spLocks noGrp="1"/>
          </p:cNvSpPr>
          <p:nvPr>
            <p:ph idx="1"/>
          </p:nvPr>
        </p:nvSpPr>
        <p:spPr>
          <a:xfrm>
            <a:off x="6090574" y="2421682"/>
            <a:ext cx="4977578" cy="3639289"/>
          </a:xfrm>
        </p:spPr>
        <p:txBody>
          <a:bodyPr anchor="ctr">
            <a:normAutofit/>
          </a:bodyPr>
          <a:lstStyle/>
          <a:p>
            <a:r>
              <a:rPr lang="en-US" sz="1500" dirty="0">
                <a:solidFill>
                  <a:schemeClr val="tx2"/>
                </a:solidFill>
              </a:rPr>
              <a:t>Achieved local, statewide, and national recognition within the first year of operation</a:t>
            </a:r>
          </a:p>
          <a:p>
            <a:r>
              <a:rPr lang="en-US" sz="1500" dirty="0">
                <a:solidFill>
                  <a:schemeClr val="tx2"/>
                </a:solidFill>
              </a:rPr>
              <a:t>Major Olthoff awarded a commendation by the NDDOCR for innovation in correctional- based MOUD services</a:t>
            </a:r>
          </a:p>
          <a:p>
            <a:r>
              <a:rPr lang="en-US" sz="1500" dirty="0">
                <a:solidFill>
                  <a:schemeClr val="tx2"/>
                </a:solidFill>
              </a:rPr>
              <a:t>MOUD Officer Clouse featured in a docuseries highlighting corrections- based treatment</a:t>
            </a:r>
          </a:p>
          <a:p>
            <a:r>
              <a:rPr lang="en-US" sz="1500" dirty="0">
                <a:solidFill>
                  <a:schemeClr val="tx2"/>
                </a:solidFill>
              </a:rPr>
              <a:t>Emerging model for corrections and recovery support</a:t>
            </a:r>
          </a:p>
          <a:p>
            <a:r>
              <a:rPr lang="en-US" sz="1500" dirty="0">
                <a:solidFill>
                  <a:schemeClr val="tx2"/>
                </a:solidFill>
              </a:rPr>
              <a:t>Peer site visits to Franklin County, OH and Chesterfield County, VA- Medication assisted treatment best practices and HARP( Helping Addicts Recover Progressively)</a:t>
            </a:r>
          </a:p>
          <a:p>
            <a:r>
              <a:rPr lang="en-US" sz="1500" dirty="0">
                <a:solidFill>
                  <a:schemeClr val="tx2"/>
                </a:solidFill>
              </a:rPr>
              <a:t>Applying lessons learned to advance and strengthen Ward County’s MOUD program</a:t>
            </a:r>
          </a:p>
        </p:txBody>
      </p:sp>
      <p:grpSp>
        <p:nvGrpSpPr>
          <p:cNvPr id="14" name="Group 13">
            <a:extLst>
              <a:ext uri="{FF2B5EF4-FFF2-40B4-BE49-F238E27FC236}">
                <a16:creationId xmlns:a16="http://schemas.microsoft.com/office/drawing/2014/main" id="{C5F6476F-D303-44D3-B30F-1BA348F0F64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2635" y="52996"/>
            <a:ext cx="5928607" cy="6805005"/>
            <a:chOff x="6095999" y="52996"/>
            <a:chExt cx="6093363" cy="6805005"/>
          </a:xfrm>
          <a:solidFill>
            <a:schemeClr val="accent5">
              <a:alpha val="10000"/>
            </a:schemeClr>
          </a:solidFill>
        </p:grpSpPr>
        <p:sp>
          <p:nvSpPr>
            <p:cNvPr id="15" name="Freeform: Shape 14">
              <a:extLst>
                <a:ext uri="{FF2B5EF4-FFF2-40B4-BE49-F238E27FC236}">
                  <a16:creationId xmlns:a16="http://schemas.microsoft.com/office/drawing/2014/main" id="{C972EB4B-0539-4430-9340-8117B9D7C3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6001" y="52996"/>
              <a:ext cx="6093361" cy="6805003"/>
            </a:xfrm>
            <a:custGeom>
              <a:avLst/>
              <a:gdLst>
                <a:gd name="connsiteX0" fmla="*/ 3391253 w 5890489"/>
                <a:gd name="connsiteY0" fmla="*/ 0 h 6578438"/>
                <a:gd name="connsiteX1" fmla="*/ 3434974 w 5890489"/>
                <a:gd name="connsiteY1" fmla="*/ 646 h 6578438"/>
                <a:gd name="connsiteX2" fmla="*/ 3522419 w 5890489"/>
                <a:gd name="connsiteY2" fmla="*/ 2712 h 6578438"/>
                <a:gd name="connsiteX3" fmla="*/ 3610261 w 5890489"/>
                <a:gd name="connsiteY3" fmla="*/ 6458 h 6578438"/>
                <a:gd name="connsiteX4" fmla="*/ 3786872 w 5890489"/>
                <a:gd name="connsiteY4" fmla="*/ 20667 h 6578438"/>
                <a:gd name="connsiteX5" fmla="*/ 3962291 w 5890489"/>
                <a:gd name="connsiteY5" fmla="*/ 43530 h 6578438"/>
                <a:gd name="connsiteX6" fmla="*/ 4135855 w 5890489"/>
                <a:gd name="connsiteY6" fmla="*/ 75176 h 6578438"/>
                <a:gd name="connsiteX7" fmla="*/ 4307299 w 5890489"/>
                <a:gd name="connsiteY7" fmla="*/ 114315 h 6578438"/>
                <a:gd name="connsiteX8" fmla="*/ 4476358 w 5890489"/>
                <a:gd name="connsiteY8" fmla="*/ 160816 h 6578438"/>
                <a:gd name="connsiteX9" fmla="*/ 4559829 w 5890489"/>
                <a:gd name="connsiteY9" fmla="*/ 186779 h 6578438"/>
                <a:gd name="connsiteX10" fmla="*/ 4642901 w 5890489"/>
                <a:gd name="connsiteY10" fmla="*/ 213648 h 6578438"/>
                <a:gd name="connsiteX11" fmla="*/ 5280847 w 5890489"/>
                <a:gd name="connsiteY11" fmla="*/ 485936 h 6578438"/>
                <a:gd name="connsiteX12" fmla="*/ 5865400 w 5890489"/>
                <a:gd name="connsiteY12" fmla="*/ 851099 h 6578438"/>
                <a:gd name="connsiteX13" fmla="*/ 5890489 w 5890489"/>
                <a:gd name="connsiteY13" fmla="*/ 870950 h 6578438"/>
                <a:gd name="connsiteX14" fmla="*/ 5890489 w 5890489"/>
                <a:gd name="connsiteY14" fmla="*/ 1321814 h 6578438"/>
                <a:gd name="connsiteX15" fmla="*/ 5887395 w 5890489"/>
                <a:gd name="connsiteY15" fmla="*/ 1318952 h 6578438"/>
                <a:gd name="connsiteX16" fmla="*/ 5830291 w 5890489"/>
                <a:gd name="connsiteY16" fmla="*/ 1265992 h 6578438"/>
                <a:gd name="connsiteX17" fmla="*/ 5815981 w 5890489"/>
                <a:gd name="connsiteY17" fmla="*/ 1252687 h 6578438"/>
                <a:gd name="connsiteX18" fmla="*/ 5801142 w 5890489"/>
                <a:gd name="connsiteY18" fmla="*/ 1240158 h 6578438"/>
                <a:gd name="connsiteX19" fmla="*/ 5771464 w 5890489"/>
                <a:gd name="connsiteY19" fmla="*/ 1214969 h 6578438"/>
                <a:gd name="connsiteX20" fmla="*/ 5651030 w 5890489"/>
                <a:gd name="connsiteY20" fmla="*/ 1115767 h 6578438"/>
                <a:gd name="connsiteX21" fmla="*/ 5123183 w 5890489"/>
                <a:gd name="connsiteY21" fmla="*/ 780443 h 6578438"/>
                <a:gd name="connsiteX22" fmla="*/ 4533860 w 5890489"/>
                <a:gd name="connsiteY22" fmla="*/ 567701 h 6578438"/>
                <a:gd name="connsiteX23" fmla="*/ 4457281 w 5890489"/>
                <a:gd name="connsiteY23" fmla="*/ 550780 h 6578438"/>
                <a:gd name="connsiteX24" fmla="*/ 4380568 w 5890489"/>
                <a:gd name="connsiteY24" fmla="*/ 535279 h 6578438"/>
                <a:gd name="connsiteX25" fmla="*/ 4303325 w 5890489"/>
                <a:gd name="connsiteY25" fmla="*/ 522879 h 6578438"/>
                <a:gd name="connsiteX26" fmla="*/ 4264769 w 5890489"/>
                <a:gd name="connsiteY26" fmla="*/ 516679 h 6578438"/>
                <a:gd name="connsiteX27" fmla="*/ 4226082 w 5890489"/>
                <a:gd name="connsiteY27" fmla="*/ 511253 h 6578438"/>
                <a:gd name="connsiteX28" fmla="*/ 4070934 w 5890489"/>
                <a:gd name="connsiteY28" fmla="*/ 494848 h 6578438"/>
                <a:gd name="connsiteX29" fmla="*/ 3915521 w 5890489"/>
                <a:gd name="connsiteY29" fmla="*/ 486065 h 6578438"/>
                <a:gd name="connsiteX30" fmla="*/ 3760241 w 5890489"/>
                <a:gd name="connsiteY30" fmla="*/ 484257 h 6578438"/>
                <a:gd name="connsiteX31" fmla="*/ 3682734 w 5890489"/>
                <a:gd name="connsiteY31" fmla="*/ 486581 h 6578438"/>
                <a:gd name="connsiteX32" fmla="*/ 3605491 w 5890489"/>
                <a:gd name="connsiteY32" fmla="*/ 488907 h 6578438"/>
                <a:gd name="connsiteX33" fmla="*/ 3527454 w 5890489"/>
                <a:gd name="connsiteY33" fmla="*/ 493169 h 6578438"/>
                <a:gd name="connsiteX34" fmla="*/ 3449151 w 5890489"/>
                <a:gd name="connsiteY34" fmla="*/ 498336 h 6578438"/>
                <a:gd name="connsiteX35" fmla="*/ 3410067 w 5890489"/>
                <a:gd name="connsiteY35" fmla="*/ 500532 h 6578438"/>
                <a:gd name="connsiteX36" fmla="*/ 3371246 w 5890489"/>
                <a:gd name="connsiteY36" fmla="*/ 504279 h 6578438"/>
                <a:gd name="connsiteX37" fmla="*/ 3293739 w 5890489"/>
                <a:gd name="connsiteY37" fmla="*/ 511512 h 6578438"/>
                <a:gd name="connsiteX38" fmla="*/ 2689445 w 5890489"/>
                <a:gd name="connsiteY38" fmla="*/ 610198 h 6578438"/>
                <a:gd name="connsiteX39" fmla="*/ 2117875 w 5890489"/>
                <a:gd name="connsiteY39" fmla="*/ 800335 h 6578438"/>
                <a:gd name="connsiteX40" fmla="*/ 1981276 w 5890489"/>
                <a:gd name="connsiteY40" fmla="*/ 865566 h 6578438"/>
                <a:gd name="connsiteX41" fmla="*/ 1847991 w 5890489"/>
                <a:gd name="connsiteY41" fmla="*/ 938676 h 6578438"/>
                <a:gd name="connsiteX42" fmla="*/ 1783069 w 5890489"/>
                <a:gd name="connsiteY42" fmla="*/ 978718 h 6578438"/>
                <a:gd name="connsiteX43" fmla="*/ 1750609 w 5890489"/>
                <a:gd name="connsiteY43" fmla="*/ 998869 h 6578438"/>
                <a:gd name="connsiteX44" fmla="*/ 1734312 w 5890489"/>
                <a:gd name="connsiteY44" fmla="*/ 1008945 h 6578438"/>
                <a:gd name="connsiteX45" fmla="*/ 1718547 w 5890489"/>
                <a:gd name="connsiteY45" fmla="*/ 1019924 h 6578438"/>
                <a:gd name="connsiteX46" fmla="*/ 1655481 w 5890489"/>
                <a:gd name="connsiteY46" fmla="*/ 1063582 h 6578438"/>
                <a:gd name="connsiteX47" fmla="*/ 1593077 w 5890489"/>
                <a:gd name="connsiteY47" fmla="*/ 1108664 h 6578438"/>
                <a:gd name="connsiteX48" fmla="*/ 1532263 w 5890489"/>
                <a:gd name="connsiteY48" fmla="*/ 1156197 h 6578438"/>
                <a:gd name="connsiteX49" fmla="*/ 1472509 w 5890489"/>
                <a:gd name="connsiteY49" fmla="*/ 1205152 h 6578438"/>
                <a:gd name="connsiteX50" fmla="*/ 1414212 w 5890489"/>
                <a:gd name="connsiteY50" fmla="*/ 1256175 h 6578438"/>
                <a:gd name="connsiteX51" fmla="*/ 1357242 w 5890489"/>
                <a:gd name="connsiteY51" fmla="*/ 1308359 h 6578438"/>
                <a:gd name="connsiteX52" fmla="*/ 1153072 w 5890489"/>
                <a:gd name="connsiteY52" fmla="*/ 1529498 h 6578438"/>
                <a:gd name="connsiteX53" fmla="*/ 1002694 w 5890489"/>
                <a:gd name="connsiteY53" fmla="*/ 1770658 h 6578438"/>
                <a:gd name="connsiteX54" fmla="*/ 974076 w 5890489"/>
                <a:gd name="connsiteY54" fmla="*/ 1835371 h 6578438"/>
                <a:gd name="connsiteX55" fmla="*/ 949564 w 5890489"/>
                <a:gd name="connsiteY55" fmla="*/ 1903573 h 6578438"/>
                <a:gd name="connsiteX56" fmla="*/ 927173 w 5890489"/>
                <a:gd name="connsiteY56" fmla="*/ 1974229 h 6578438"/>
                <a:gd name="connsiteX57" fmla="*/ 906107 w 5890489"/>
                <a:gd name="connsiteY57" fmla="*/ 2046952 h 6578438"/>
                <a:gd name="connsiteX58" fmla="*/ 751092 w 5890489"/>
                <a:gd name="connsiteY58" fmla="*/ 2676266 h 6578438"/>
                <a:gd name="connsiteX59" fmla="*/ 547189 w 5890489"/>
                <a:gd name="connsiteY59" fmla="*/ 3308422 h 6578438"/>
                <a:gd name="connsiteX60" fmla="*/ 441195 w 5890489"/>
                <a:gd name="connsiteY60" fmla="*/ 3866306 h 6578438"/>
                <a:gd name="connsiteX61" fmla="*/ 527182 w 5890489"/>
                <a:gd name="connsiteY61" fmla="*/ 4439174 h 6578438"/>
                <a:gd name="connsiteX62" fmla="*/ 775073 w 5890489"/>
                <a:gd name="connsiteY62" fmla="*/ 4987240 h 6578438"/>
                <a:gd name="connsiteX63" fmla="*/ 943206 w 5890489"/>
                <a:gd name="connsiteY63" fmla="*/ 5244933 h 6578438"/>
                <a:gd name="connsiteX64" fmla="*/ 1133728 w 5890489"/>
                <a:gd name="connsiteY64" fmla="*/ 5490356 h 6578438"/>
                <a:gd name="connsiteX65" fmla="*/ 1359626 w 5890489"/>
                <a:gd name="connsiteY65" fmla="*/ 5709815 h 6578438"/>
                <a:gd name="connsiteX66" fmla="*/ 1481254 w 5890489"/>
                <a:gd name="connsiteY66" fmla="*/ 5809146 h 6578438"/>
                <a:gd name="connsiteX67" fmla="*/ 1543260 w 5890489"/>
                <a:gd name="connsiteY67" fmla="*/ 5856940 h 6578438"/>
                <a:gd name="connsiteX68" fmla="*/ 1607518 w 5890489"/>
                <a:gd name="connsiteY68" fmla="*/ 5901374 h 6578438"/>
                <a:gd name="connsiteX69" fmla="*/ 2145566 w 5890489"/>
                <a:gd name="connsiteY69" fmla="*/ 6193814 h 6578438"/>
                <a:gd name="connsiteX70" fmla="*/ 2214991 w 5890489"/>
                <a:gd name="connsiteY70" fmla="*/ 6221844 h 6578438"/>
                <a:gd name="connsiteX71" fmla="*/ 2249307 w 5890489"/>
                <a:gd name="connsiteY71" fmla="*/ 6236182 h 6578438"/>
                <a:gd name="connsiteX72" fmla="*/ 2284285 w 5890489"/>
                <a:gd name="connsiteY72" fmla="*/ 6248711 h 6578438"/>
                <a:gd name="connsiteX73" fmla="*/ 2354241 w 5890489"/>
                <a:gd name="connsiteY73" fmla="*/ 6273124 h 6578438"/>
                <a:gd name="connsiteX74" fmla="*/ 2371597 w 5890489"/>
                <a:gd name="connsiteY74" fmla="*/ 6279324 h 6578438"/>
                <a:gd name="connsiteX75" fmla="*/ 2387894 w 5890489"/>
                <a:gd name="connsiteY75" fmla="*/ 6287719 h 6578438"/>
                <a:gd name="connsiteX76" fmla="*/ 2421414 w 5890489"/>
                <a:gd name="connsiteY76" fmla="*/ 6302186 h 6578438"/>
                <a:gd name="connsiteX77" fmla="*/ 2489117 w 5890489"/>
                <a:gd name="connsiteY77" fmla="*/ 6329441 h 6578438"/>
                <a:gd name="connsiteX78" fmla="*/ 2522902 w 5890489"/>
                <a:gd name="connsiteY78" fmla="*/ 6343134 h 6578438"/>
                <a:gd name="connsiteX79" fmla="*/ 2556953 w 5890489"/>
                <a:gd name="connsiteY79" fmla="*/ 6356051 h 6578438"/>
                <a:gd name="connsiteX80" fmla="*/ 2695009 w 5890489"/>
                <a:gd name="connsiteY80" fmla="*/ 6401905 h 6578438"/>
                <a:gd name="connsiteX81" fmla="*/ 3268035 w 5890489"/>
                <a:gd name="connsiteY81" fmla="*/ 6501238 h 6578438"/>
                <a:gd name="connsiteX82" fmla="*/ 3341038 w 5890489"/>
                <a:gd name="connsiteY82" fmla="*/ 6506145 h 6578438"/>
                <a:gd name="connsiteX83" fmla="*/ 3414703 w 5890489"/>
                <a:gd name="connsiteY83" fmla="*/ 6507050 h 6578438"/>
                <a:gd name="connsiteX84" fmla="*/ 3488237 w 5890489"/>
                <a:gd name="connsiteY84" fmla="*/ 6508212 h 6578438"/>
                <a:gd name="connsiteX85" fmla="*/ 3524142 w 5890489"/>
                <a:gd name="connsiteY85" fmla="*/ 6507955 h 6578438"/>
                <a:gd name="connsiteX86" fmla="*/ 3559252 w 5890489"/>
                <a:gd name="connsiteY86" fmla="*/ 6506921 h 6578438"/>
                <a:gd name="connsiteX87" fmla="*/ 3629207 w 5890489"/>
                <a:gd name="connsiteY87" fmla="*/ 6503045 h 6578438"/>
                <a:gd name="connsiteX88" fmla="*/ 3698633 w 5890489"/>
                <a:gd name="connsiteY88" fmla="*/ 6496845 h 6578438"/>
                <a:gd name="connsiteX89" fmla="*/ 3733213 w 5890489"/>
                <a:gd name="connsiteY89" fmla="*/ 6493357 h 6578438"/>
                <a:gd name="connsiteX90" fmla="*/ 3767529 w 5890489"/>
                <a:gd name="connsiteY90" fmla="*/ 6488707 h 6578438"/>
                <a:gd name="connsiteX91" fmla="*/ 3801845 w 5890489"/>
                <a:gd name="connsiteY91" fmla="*/ 6484057 h 6578438"/>
                <a:gd name="connsiteX92" fmla="*/ 3835895 w 5890489"/>
                <a:gd name="connsiteY92" fmla="*/ 6478116 h 6578438"/>
                <a:gd name="connsiteX93" fmla="*/ 4364801 w 5890489"/>
                <a:gd name="connsiteY93" fmla="*/ 6308517 h 6578438"/>
                <a:gd name="connsiteX94" fmla="*/ 4861379 w 5890489"/>
                <a:gd name="connsiteY94" fmla="*/ 6000576 h 6578438"/>
                <a:gd name="connsiteX95" fmla="*/ 5341263 w 5890489"/>
                <a:gd name="connsiteY95" fmla="*/ 5605834 h 6578438"/>
                <a:gd name="connsiteX96" fmla="*/ 5587301 w 5890489"/>
                <a:gd name="connsiteY96" fmla="*/ 5390379 h 6578438"/>
                <a:gd name="connsiteX97" fmla="*/ 5849105 w 5890489"/>
                <a:gd name="connsiteY97" fmla="*/ 5176344 h 6578438"/>
                <a:gd name="connsiteX98" fmla="*/ 5890489 w 5890489"/>
                <a:gd name="connsiteY98" fmla="*/ 5145260 h 6578438"/>
                <a:gd name="connsiteX99" fmla="*/ 5890489 w 5890489"/>
                <a:gd name="connsiteY99" fmla="*/ 5995323 h 6578438"/>
                <a:gd name="connsiteX100" fmla="*/ 5811477 w 5890489"/>
                <a:gd name="connsiteY100" fmla="*/ 6077819 h 6578438"/>
                <a:gd name="connsiteX101" fmla="*/ 5301384 w 5890489"/>
                <a:gd name="connsiteY101" fmla="*/ 6542958 h 6578438"/>
                <a:gd name="connsiteX102" fmla="*/ 5252008 w 5890489"/>
                <a:gd name="connsiteY102" fmla="*/ 6578438 h 6578438"/>
                <a:gd name="connsiteX103" fmla="*/ 1653730 w 5890489"/>
                <a:gd name="connsiteY103" fmla="*/ 6578438 h 6578438"/>
                <a:gd name="connsiteX104" fmla="*/ 1549768 w 5890489"/>
                <a:gd name="connsiteY104" fmla="*/ 6488821 h 6578438"/>
                <a:gd name="connsiteX105" fmla="*/ 1298282 w 5890489"/>
                <a:gd name="connsiteY105" fmla="*/ 6243932 h 6578438"/>
                <a:gd name="connsiteX106" fmla="*/ 1237999 w 5890489"/>
                <a:gd name="connsiteY106" fmla="*/ 6181671 h 6578438"/>
                <a:gd name="connsiteX107" fmla="*/ 1179967 w 5890489"/>
                <a:gd name="connsiteY107" fmla="*/ 6117862 h 6578438"/>
                <a:gd name="connsiteX108" fmla="*/ 1121936 w 5890489"/>
                <a:gd name="connsiteY108" fmla="*/ 6054569 h 6578438"/>
                <a:gd name="connsiteX109" fmla="*/ 1065628 w 5890489"/>
                <a:gd name="connsiteY109" fmla="*/ 5990243 h 6578438"/>
                <a:gd name="connsiteX110" fmla="*/ 954335 w 5890489"/>
                <a:gd name="connsiteY110" fmla="*/ 5861460 h 6578438"/>
                <a:gd name="connsiteX111" fmla="*/ 898953 w 5890489"/>
                <a:gd name="connsiteY111" fmla="*/ 5797393 h 6578438"/>
                <a:gd name="connsiteX112" fmla="*/ 842908 w 5890489"/>
                <a:gd name="connsiteY112" fmla="*/ 5733582 h 6578438"/>
                <a:gd name="connsiteX113" fmla="*/ 622442 w 5890489"/>
                <a:gd name="connsiteY113" fmla="*/ 5471884 h 6578438"/>
                <a:gd name="connsiteX114" fmla="*/ 425559 w 5890489"/>
                <a:gd name="connsiteY114" fmla="*/ 5190036 h 6578438"/>
                <a:gd name="connsiteX115" fmla="*/ 123877 w 5890489"/>
                <a:gd name="connsiteY115" fmla="*/ 4564210 h 6578438"/>
                <a:gd name="connsiteX116" fmla="*/ 130 w 5890489"/>
                <a:gd name="connsiteY116" fmla="*/ 3865530 h 6578438"/>
                <a:gd name="connsiteX117" fmla="*/ 30602 w 5890489"/>
                <a:gd name="connsiteY117" fmla="*/ 3505793 h 6578438"/>
                <a:gd name="connsiteX118" fmla="*/ 126924 w 5890489"/>
                <a:gd name="connsiteY118" fmla="*/ 3157164 h 6578438"/>
                <a:gd name="connsiteX119" fmla="*/ 334803 w 5890489"/>
                <a:gd name="connsiteY119" fmla="*/ 2560530 h 6578438"/>
                <a:gd name="connsiteX120" fmla="*/ 381176 w 5890489"/>
                <a:gd name="connsiteY120" fmla="*/ 2409144 h 6578438"/>
                <a:gd name="connsiteX121" fmla="*/ 425825 w 5890489"/>
                <a:gd name="connsiteY121" fmla="*/ 2255819 h 6578438"/>
                <a:gd name="connsiteX122" fmla="*/ 470210 w 5890489"/>
                <a:gd name="connsiteY122" fmla="*/ 2099523 h 6578438"/>
                <a:gd name="connsiteX123" fmla="*/ 492998 w 5890489"/>
                <a:gd name="connsiteY123" fmla="*/ 2020213 h 6578438"/>
                <a:gd name="connsiteX124" fmla="*/ 517509 w 5890489"/>
                <a:gd name="connsiteY124" fmla="*/ 1939224 h 6578438"/>
                <a:gd name="connsiteX125" fmla="*/ 544007 w 5890489"/>
                <a:gd name="connsiteY125" fmla="*/ 1857201 h 6578438"/>
                <a:gd name="connsiteX126" fmla="*/ 573288 w 5890489"/>
                <a:gd name="connsiteY126" fmla="*/ 1774274 h 6578438"/>
                <a:gd name="connsiteX127" fmla="*/ 606146 w 5890489"/>
                <a:gd name="connsiteY127" fmla="*/ 1690832 h 6578438"/>
                <a:gd name="connsiteX128" fmla="*/ 644569 w 5890489"/>
                <a:gd name="connsiteY128" fmla="*/ 1607775 h 6578438"/>
                <a:gd name="connsiteX129" fmla="*/ 837874 w 5890489"/>
                <a:gd name="connsiteY129" fmla="*/ 1297638 h 6578438"/>
                <a:gd name="connsiteX130" fmla="*/ 1069602 w 5890489"/>
                <a:gd name="connsiteY130" fmla="*/ 1032194 h 6578438"/>
                <a:gd name="connsiteX131" fmla="*/ 1130548 w 5890489"/>
                <a:gd name="connsiteY131" fmla="*/ 970839 h 6578438"/>
                <a:gd name="connsiteX132" fmla="*/ 1192024 w 5890489"/>
                <a:gd name="connsiteY132" fmla="*/ 910129 h 6578438"/>
                <a:gd name="connsiteX133" fmla="*/ 1255356 w 5890489"/>
                <a:gd name="connsiteY133" fmla="*/ 850841 h 6578438"/>
                <a:gd name="connsiteX134" fmla="*/ 1319614 w 5890489"/>
                <a:gd name="connsiteY134" fmla="*/ 792068 h 6578438"/>
                <a:gd name="connsiteX135" fmla="*/ 1385728 w 5890489"/>
                <a:gd name="connsiteY135" fmla="*/ 734975 h 6578438"/>
                <a:gd name="connsiteX136" fmla="*/ 1452768 w 5890489"/>
                <a:gd name="connsiteY136" fmla="*/ 678528 h 6578438"/>
                <a:gd name="connsiteX137" fmla="*/ 1469594 w 5890489"/>
                <a:gd name="connsiteY137" fmla="*/ 664449 h 6578438"/>
                <a:gd name="connsiteX138" fmla="*/ 1487083 w 5890489"/>
                <a:gd name="connsiteY138" fmla="*/ 651015 h 6578438"/>
                <a:gd name="connsiteX139" fmla="*/ 1522193 w 5890489"/>
                <a:gd name="connsiteY139" fmla="*/ 624277 h 6578438"/>
                <a:gd name="connsiteX140" fmla="*/ 1592415 w 5890489"/>
                <a:gd name="connsiteY140" fmla="*/ 570671 h 6578438"/>
                <a:gd name="connsiteX141" fmla="*/ 1738287 w 5890489"/>
                <a:gd name="connsiteY141" fmla="*/ 469402 h 6578438"/>
                <a:gd name="connsiteX142" fmla="*/ 1890918 w 5890489"/>
                <a:gd name="connsiteY142" fmla="*/ 376530 h 6578438"/>
                <a:gd name="connsiteX143" fmla="*/ 2555363 w 5890489"/>
                <a:gd name="connsiteY143" fmla="*/ 105274 h 6578438"/>
                <a:gd name="connsiteX144" fmla="*/ 3259291 w 5890489"/>
                <a:gd name="connsiteY144" fmla="*/ 3229 h 6578438"/>
                <a:gd name="connsiteX145" fmla="*/ 3347265 w 5890489"/>
                <a:gd name="connsiteY145" fmla="*/ 903 h 6578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Lst>
              <a:rect l="l" t="t" r="r" b="b"/>
              <a:pathLst>
                <a:path w="5890489" h="6578438">
                  <a:moveTo>
                    <a:pt x="3391253" y="0"/>
                  </a:moveTo>
                  <a:lnTo>
                    <a:pt x="3434974" y="646"/>
                  </a:lnTo>
                  <a:lnTo>
                    <a:pt x="3522419" y="2712"/>
                  </a:lnTo>
                  <a:cubicBezTo>
                    <a:pt x="3551567" y="3488"/>
                    <a:pt x="3580451" y="3746"/>
                    <a:pt x="3610261" y="6458"/>
                  </a:cubicBezTo>
                  <a:cubicBezTo>
                    <a:pt x="3669353" y="10850"/>
                    <a:pt x="3728179" y="14337"/>
                    <a:pt x="3786872" y="20667"/>
                  </a:cubicBezTo>
                  <a:lnTo>
                    <a:pt x="3962291" y="43530"/>
                  </a:lnTo>
                  <a:lnTo>
                    <a:pt x="4135855" y="75176"/>
                  </a:lnTo>
                  <a:cubicBezTo>
                    <a:pt x="4193224" y="87836"/>
                    <a:pt x="4250328" y="101398"/>
                    <a:pt x="4307299" y="114315"/>
                  </a:cubicBezTo>
                  <a:cubicBezTo>
                    <a:pt x="4364139" y="128394"/>
                    <a:pt x="4420050" y="145575"/>
                    <a:pt x="4476358" y="160816"/>
                  </a:cubicBezTo>
                  <a:cubicBezTo>
                    <a:pt x="4504580" y="167921"/>
                    <a:pt x="4532138" y="177995"/>
                    <a:pt x="4559829" y="186779"/>
                  </a:cubicBezTo>
                  <a:lnTo>
                    <a:pt x="4642901" y="213648"/>
                  </a:lnTo>
                  <a:cubicBezTo>
                    <a:pt x="4863234" y="288307"/>
                    <a:pt x="5076414" y="379371"/>
                    <a:pt x="5280847" y="485936"/>
                  </a:cubicBezTo>
                  <a:cubicBezTo>
                    <a:pt x="5485018" y="592631"/>
                    <a:pt x="5681768" y="713145"/>
                    <a:pt x="5865400" y="851099"/>
                  </a:cubicBezTo>
                  <a:lnTo>
                    <a:pt x="5890489" y="870950"/>
                  </a:lnTo>
                  <a:lnTo>
                    <a:pt x="5890489" y="1321814"/>
                  </a:lnTo>
                  <a:lnTo>
                    <a:pt x="5887395" y="1318952"/>
                  </a:lnTo>
                  <a:lnTo>
                    <a:pt x="5830291" y="1265992"/>
                  </a:lnTo>
                  <a:lnTo>
                    <a:pt x="5815981" y="1252687"/>
                  </a:lnTo>
                  <a:lnTo>
                    <a:pt x="5801142" y="1240158"/>
                  </a:lnTo>
                  <a:lnTo>
                    <a:pt x="5771464" y="1214969"/>
                  </a:lnTo>
                  <a:cubicBezTo>
                    <a:pt x="5731849" y="1181385"/>
                    <a:pt x="5692897" y="1146896"/>
                    <a:pt x="5651030" y="1115767"/>
                  </a:cubicBezTo>
                  <a:cubicBezTo>
                    <a:pt x="5487534" y="986985"/>
                    <a:pt x="5311321" y="872542"/>
                    <a:pt x="5123183" y="780443"/>
                  </a:cubicBezTo>
                  <a:cubicBezTo>
                    <a:pt x="4935309" y="688087"/>
                    <a:pt x="4737102" y="616398"/>
                    <a:pt x="4533860" y="567701"/>
                  </a:cubicBezTo>
                  <a:lnTo>
                    <a:pt x="4457281" y="550780"/>
                  </a:lnTo>
                  <a:cubicBezTo>
                    <a:pt x="4431709" y="545484"/>
                    <a:pt x="4406536" y="538896"/>
                    <a:pt x="4380568" y="535279"/>
                  </a:cubicBezTo>
                  <a:lnTo>
                    <a:pt x="4303325" y="522879"/>
                  </a:lnTo>
                  <a:lnTo>
                    <a:pt x="4264769" y="516679"/>
                  </a:lnTo>
                  <a:cubicBezTo>
                    <a:pt x="4251918" y="514612"/>
                    <a:pt x="4239067" y="512415"/>
                    <a:pt x="4226082" y="511253"/>
                  </a:cubicBezTo>
                  <a:cubicBezTo>
                    <a:pt x="4174145" y="505829"/>
                    <a:pt x="4122606" y="499498"/>
                    <a:pt x="4070934" y="494848"/>
                  </a:cubicBezTo>
                  <a:lnTo>
                    <a:pt x="3915521" y="486065"/>
                  </a:lnTo>
                  <a:lnTo>
                    <a:pt x="3760241" y="484257"/>
                  </a:lnTo>
                  <a:cubicBezTo>
                    <a:pt x="3734405" y="483869"/>
                    <a:pt x="3708571" y="485936"/>
                    <a:pt x="3682734" y="486581"/>
                  </a:cubicBezTo>
                  <a:lnTo>
                    <a:pt x="3605491" y="488907"/>
                  </a:lnTo>
                  <a:cubicBezTo>
                    <a:pt x="3579921" y="489165"/>
                    <a:pt x="3553555" y="491490"/>
                    <a:pt x="3527454" y="493169"/>
                  </a:cubicBezTo>
                  <a:lnTo>
                    <a:pt x="3449151" y="498336"/>
                  </a:lnTo>
                  <a:lnTo>
                    <a:pt x="3410067" y="500532"/>
                  </a:lnTo>
                  <a:lnTo>
                    <a:pt x="3371246" y="504279"/>
                  </a:lnTo>
                  <a:cubicBezTo>
                    <a:pt x="3345410" y="506862"/>
                    <a:pt x="3319575" y="509315"/>
                    <a:pt x="3293739" y="511512"/>
                  </a:cubicBezTo>
                  <a:cubicBezTo>
                    <a:pt x="3087450" y="531662"/>
                    <a:pt x="2885531" y="563180"/>
                    <a:pt x="2689445" y="610198"/>
                  </a:cubicBezTo>
                  <a:cubicBezTo>
                    <a:pt x="2493357" y="657344"/>
                    <a:pt x="2302303" y="719088"/>
                    <a:pt x="2117875" y="800335"/>
                  </a:cubicBezTo>
                  <a:cubicBezTo>
                    <a:pt x="2072298" y="821648"/>
                    <a:pt x="2026854" y="843606"/>
                    <a:pt x="1981276" y="865566"/>
                  </a:cubicBezTo>
                  <a:cubicBezTo>
                    <a:pt x="1937025" y="889978"/>
                    <a:pt x="1891978" y="913229"/>
                    <a:pt x="1847991" y="938676"/>
                  </a:cubicBezTo>
                  <a:lnTo>
                    <a:pt x="1783069" y="978718"/>
                  </a:lnTo>
                  <a:lnTo>
                    <a:pt x="1750609" y="998869"/>
                  </a:lnTo>
                  <a:lnTo>
                    <a:pt x="1734312" y="1008945"/>
                  </a:lnTo>
                  <a:lnTo>
                    <a:pt x="1718547" y="1019924"/>
                  </a:lnTo>
                  <a:lnTo>
                    <a:pt x="1655481" y="1063582"/>
                  </a:lnTo>
                  <a:cubicBezTo>
                    <a:pt x="1634414" y="1078178"/>
                    <a:pt x="1612950" y="1092259"/>
                    <a:pt x="1593077" y="1108664"/>
                  </a:cubicBezTo>
                  <a:lnTo>
                    <a:pt x="1532263" y="1156197"/>
                  </a:lnTo>
                  <a:cubicBezTo>
                    <a:pt x="1511992" y="1172085"/>
                    <a:pt x="1491587" y="1187844"/>
                    <a:pt x="1472509" y="1205152"/>
                  </a:cubicBezTo>
                  <a:lnTo>
                    <a:pt x="1414212" y="1256175"/>
                  </a:lnTo>
                  <a:cubicBezTo>
                    <a:pt x="1395001" y="1273354"/>
                    <a:pt x="1375127" y="1290147"/>
                    <a:pt x="1357242" y="1308359"/>
                  </a:cubicBezTo>
                  <a:cubicBezTo>
                    <a:pt x="1283178" y="1379532"/>
                    <a:pt x="1212163" y="1452513"/>
                    <a:pt x="1153072" y="1529498"/>
                  </a:cubicBezTo>
                  <a:cubicBezTo>
                    <a:pt x="1090933" y="1605578"/>
                    <a:pt x="1043501" y="1685794"/>
                    <a:pt x="1002694" y="1770658"/>
                  </a:cubicBezTo>
                  <a:lnTo>
                    <a:pt x="974076" y="1835371"/>
                  </a:lnTo>
                  <a:lnTo>
                    <a:pt x="949564" y="1903573"/>
                  </a:lnTo>
                  <a:cubicBezTo>
                    <a:pt x="940820" y="1925661"/>
                    <a:pt x="934593" y="1950719"/>
                    <a:pt x="927173" y="1974229"/>
                  </a:cubicBezTo>
                  <a:cubicBezTo>
                    <a:pt x="920019" y="1998254"/>
                    <a:pt x="912468" y="2021504"/>
                    <a:pt x="906107" y="2046952"/>
                  </a:cubicBezTo>
                  <a:cubicBezTo>
                    <a:pt x="853906" y="2245614"/>
                    <a:pt x="809918" y="2463136"/>
                    <a:pt x="751092" y="2676266"/>
                  </a:cubicBezTo>
                  <a:cubicBezTo>
                    <a:pt x="693458" y="2889912"/>
                    <a:pt x="624166" y="3100976"/>
                    <a:pt x="547189" y="3308422"/>
                  </a:cubicBezTo>
                  <a:cubicBezTo>
                    <a:pt x="479617" y="3487580"/>
                    <a:pt x="444109" y="3675523"/>
                    <a:pt x="441195" y="3866306"/>
                  </a:cubicBezTo>
                  <a:cubicBezTo>
                    <a:pt x="438014" y="4057089"/>
                    <a:pt x="469282" y="4250456"/>
                    <a:pt x="527182" y="4439174"/>
                  </a:cubicBezTo>
                  <a:cubicBezTo>
                    <a:pt x="584815" y="4628278"/>
                    <a:pt x="671067" y="4811828"/>
                    <a:pt x="775073" y="4987240"/>
                  </a:cubicBezTo>
                  <a:cubicBezTo>
                    <a:pt x="827009" y="5075075"/>
                    <a:pt x="884246" y="5160327"/>
                    <a:pt x="943206" y="5244933"/>
                  </a:cubicBezTo>
                  <a:cubicBezTo>
                    <a:pt x="1002296" y="5329411"/>
                    <a:pt x="1064964" y="5412337"/>
                    <a:pt x="1133728" y="5490356"/>
                  </a:cubicBezTo>
                  <a:cubicBezTo>
                    <a:pt x="1203949" y="5567728"/>
                    <a:pt x="1279337" y="5642259"/>
                    <a:pt x="1359626" y="5709815"/>
                  </a:cubicBezTo>
                  <a:cubicBezTo>
                    <a:pt x="1398711" y="5744949"/>
                    <a:pt x="1439916" y="5777241"/>
                    <a:pt x="1481254" y="5809146"/>
                  </a:cubicBezTo>
                  <a:cubicBezTo>
                    <a:pt x="1501922" y="5825163"/>
                    <a:pt x="1522325" y="5841309"/>
                    <a:pt x="1543260" y="5856940"/>
                  </a:cubicBezTo>
                  <a:cubicBezTo>
                    <a:pt x="1564591" y="5871923"/>
                    <a:pt x="1585921" y="5886777"/>
                    <a:pt x="1607518" y="5901374"/>
                  </a:cubicBezTo>
                  <a:cubicBezTo>
                    <a:pt x="1778565" y="6019693"/>
                    <a:pt x="1961271" y="6115924"/>
                    <a:pt x="2145566" y="6193814"/>
                  </a:cubicBezTo>
                  <a:lnTo>
                    <a:pt x="2214991" y="6221844"/>
                  </a:lnTo>
                  <a:lnTo>
                    <a:pt x="2249307" y="6236182"/>
                  </a:lnTo>
                  <a:cubicBezTo>
                    <a:pt x="2260702" y="6241089"/>
                    <a:pt x="2272625" y="6244577"/>
                    <a:pt x="2284285" y="6248711"/>
                  </a:cubicBezTo>
                  <a:lnTo>
                    <a:pt x="2354241" y="6273124"/>
                  </a:lnTo>
                  <a:cubicBezTo>
                    <a:pt x="2360070" y="6275190"/>
                    <a:pt x="2365899" y="6277128"/>
                    <a:pt x="2371597" y="6279324"/>
                  </a:cubicBezTo>
                  <a:cubicBezTo>
                    <a:pt x="2377161" y="6281778"/>
                    <a:pt x="2382329" y="6285007"/>
                    <a:pt x="2387894" y="6287719"/>
                  </a:cubicBezTo>
                  <a:cubicBezTo>
                    <a:pt x="2398757" y="6293274"/>
                    <a:pt x="2410153" y="6297666"/>
                    <a:pt x="2421414" y="6302186"/>
                  </a:cubicBezTo>
                  <a:lnTo>
                    <a:pt x="2489117" y="6329441"/>
                  </a:lnTo>
                  <a:lnTo>
                    <a:pt x="2522902" y="6343134"/>
                  </a:lnTo>
                  <a:cubicBezTo>
                    <a:pt x="2534165" y="6347654"/>
                    <a:pt x="2545294" y="6352563"/>
                    <a:pt x="2556953" y="6356051"/>
                  </a:cubicBezTo>
                  <a:lnTo>
                    <a:pt x="2695009" y="6401905"/>
                  </a:lnTo>
                  <a:cubicBezTo>
                    <a:pt x="2880895" y="6457190"/>
                    <a:pt x="3073141" y="6489095"/>
                    <a:pt x="3268035" y="6501238"/>
                  </a:cubicBezTo>
                  <a:cubicBezTo>
                    <a:pt x="3292413" y="6502659"/>
                    <a:pt x="3316527" y="6505629"/>
                    <a:pt x="3341038" y="6506145"/>
                  </a:cubicBezTo>
                  <a:lnTo>
                    <a:pt x="3414703" y="6507050"/>
                  </a:lnTo>
                  <a:lnTo>
                    <a:pt x="3488237" y="6508212"/>
                  </a:lnTo>
                  <a:cubicBezTo>
                    <a:pt x="3500690" y="6508729"/>
                    <a:pt x="3512483" y="6508471"/>
                    <a:pt x="3524142" y="6507955"/>
                  </a:cubicBezTo>
                  <a:lnTo>
                    <a:pt x="3559252" y="6506921"/>
                  </a:lnTo>
                  <a:cubicBezTo>
                    <a:pt x="3582835" y="6506792"/>
                    <a:pt x="3605889" y="6504467"/>
                    <a:pt x="3629207" y="6503045"/>
                  </a:cubicBezTo>
                  <a:cubicBezTo>
                    <a:pt x="3652526" y="6502012"/>
                    <a:pt x="3675579" y="6499171"/>
                    <a:pt x="3698633" y="6496845"/>
                  </a:cubicBezTo>
                  <a:cubicBezTo>
                    <a:pt x="3710160" y="6495683"/>
                    <a:pt x="3721819" y="6494907"/>
                    <a:pt x="3733213" y="6493357"/>
                  </a:cubicBezTo>
                  <a:lnTo>
                    <a:pt x="3767529" y="6488707"/>
                  </a:lnTo>
                  <a:lnTo>
                    <a:pt x="3801845" y="6484057"/>
                  </a:lnTo>
                  <a:lnTo>
                    <a:pt x="3835895" y="6478116"/>
                  </a:lnTo>
                  <a:cubicBezTo>
                    <a:pt x="4017673" y="6446727"/>
                    <a:pt x="4194152" y="6390281"/>
                    <a:pt x="4364801" y="6308517"/>
                  </a:cubicBezTo>
                  <a:cubicBezTo>
                    <a:pt x="4535583" y="6227139"/>
                    <a:pt x="4700138" y="6120962"/>
                    <a:pt x="4861379" y="6000576"/>
                  </a:cubicBezTo>
                  <a:cubicBezTo>
                    <a:pt x="5022621" y="5879931"/>
                    <a:pt x="5180684" y="5745337"/>
                    <a:pt x="5341263" y="5605834"/>
                  </a:cubicBezTo>
                  <a:lnTo>
                    <a:pt x="5587301" y="5390379"/>
                  </a:lnTo>
                  <a:cubicBezTo>
                    <a:pt x="5674216" y="5315718"/>
                    <a:pt x="5761527" y="5244416"/>
                    <a:pt x="5849105" y="5176344"/>
                  </a:cubicBezTo>
                  <a:lnTo>
                    <a:pt x="5890489" y="5145260"/>
                  </a:lnTo>
                  <a:lnTo>
                    <a:pt x="5890489" y="5995323"/>
                  </a:lnTo>
                  <a:lnTo>
                    <a:pt x="5811477" y="6077819"/>
                  </a:lnTo>
                  <a:cubicBezTo>
                    <a:pt x="5654739" y="6238377"/>
                    <a:pt x="5487138" y="6396093"/>
                    <a:pt x="5301384" y="6542958"/>
                  </a:cubicBezTo>
                  <a:lnTo>
                    <a:pt x="5252008" y="6578438"/>
                  </a:lnTo>
                  <a:lnTo>
                    <a:pt x="1653730" y="6578438"/>
                  </a:lnTo>
                  <a:lnTo>
                    <a:pt x="1549768" y="6488821"/>
                  </a:lnTo>
                  <a:cubicBezTo>
                    <a:pt x="1461976" y="6409495"/>
                    <a:pt x="1378573" y="6327182"/>
                    <a:pt x="1298282" y="6243932"/>
                  </a:cubicBezTo>
                  <a:cubicBezTo>
                    <a:pt x="1278277" y="6223006"/>
                    <a:pt x="1258138" y="6202210"/>
                    <a:pt x="1237999" y="6181671"/>
                  </a:cubicBezTo>
                  <a:lnTo>
                    <a:pt x="1179967" y="6117862"/>
                  </a:lnTo>
                  <a:lnTo>
                    <a:pt x="1121936" y="6054569"/>
                  </a:lnTo>
                  <a:cubicBezTo>
                    <a:pt x="1102328" y="6033644"/>
                    <a:pt x="1084573" y="6011427"/>
                    <a:pt x="1065628" y="5990243"/>
                  </a:cubicBezTo>
                  <a:cubicBezTo>
                    <a:pt x="1028662" y="5947099"/>
                    <a:pt x="990239" y="5904991"/>
                    <a:pt x="954335" y="5861460"/>
                  </a:cubicBezTo>
                  <a:cubicBezTo>
                    <a:pt x="936050" y="5840018"/>
                    <a:pt x="917634" y="5818446"/>
                    <a:pt x="898953" y="5797393"/>
                  </a:cubicBezTo>
                  <a:cubicBezTo>
                    <a:pt x="880404" y="5776208"/>
                    <a:pt x="861325" y="5755412"/>
                    <a:pt x="842908" y="5733582"/>
                  </a:cubicBezTo>
                  <a:cubicBezTo>
                    <a:pt x="767919" y="5647942"/>
                    <a:pt x="693061" y="5561786"/>
                    <a:pt x="622442" y="5471884"/>
                  </a:cubicBezTo>
                  <a:cubicBezTo>
                    <a:pt x="551559" y="5382112"/>
                    <a:pt x="486639" y="5287430"/>
                    <a:pt x="425559" y="5190036"/>
                  </a:cubicBezTo>
                  <a:cubicBezTo>
                    <a:pt x="303668" y="4994990"/>
                    <a:pt x="200193" y="4786123"/>
                    <a:pt x="123877" y="4564210"/>
                  </a:cubicBezTo>
                  <a:cubicBezTo>
                    <a:pt x="47694" y="4342555"/>
                    <a:pt x="2249" y="4106045"/>
                    <a:pt x="130" y="3865530"/>
                  </a:cubicBezTo>
                  <a:cubicBezTo>
                    <a:pt x="-1328" y="3745403"/>
                    <a:pt x="9537" y="3624629"/>
                    <a:pt x="30602" y="3505793"/>
                  </a:cubicBezTo>
                  <a:cubicBezTo>
                    <a:pt x="51802" y="3386828"/>
                    <a:pt x="84659" y="3270059"/>
                    <a:pt x="126924" y="3157164"/>
                  </a:cubicBezTo>
                  <a:cubicBezTo>
                    <a:pt x="200457" y="2959276"/>
                    <a:pt x="271737" y="2761388"/>
                    <a:pt x="334803" y="2560530"/>
                  </a:cubicBezTo>
                  <a:lnTo>
                    <a:pt x="381176" y="2409144"/>
                  </a:lnTo>
                  <a:lnTo>
                    <a:pt x="425825" y="2255819"/>
                  </a:lnTo>
                  <a:lnTo>
                    <a:pt x="470210" y="2099523"/>
                  </a:lnTo>
                  <a:lnTo>
                    <a:pt x="492998" y="2020213"/>
                  </a:lnTo>
                  <a:lnTo>
                    <a:pt x="517509" y="1939224"/>
                  </a:lnTo>
                  <a:cubicBezTo>
                    <a:pt x="525061" y="1912485"/>
                    <a:pt x="534866" y="1884586"/>
                    <a:pt x="544007" y="1857201"/>
                  </a:cubicBezTo>
                  <a:cubicBezTo>
                    <a:pt x="553680" y="1829559"/>
                    <a:pt x="561496" y="1802304"/>
                    <a:pt x="573288" y="1774274"/>
                  </a:cubicBezTo>
                  <a:lnTo>
                    <a:pt x="606146" y="1690832"/>
                  </a:lnTo>
                  <a:cubicBezTo>
                    <a:pt x="618467" y="1663060"/>
                    <a:pt x="631716" y="1635417"/>
                    <a:pt x="644569" y="1607775"/>
                  </a:cubicBezTo>
                  <a:cubicBezTo>
                    <a:pt x="698625" y="1498368"/>
                    <a:pt x="763413" y="1391287"/>
                    <a:pt x="837874" y="1297638"/>
                  </a:cubicBezTo>
                  <a:cubicBezTo>
                    <a:pt x="910348" y="1201278"/>
                    <a:pt x="990107" y="1115897"/>
                    <a:pt x="1069602" y="1032194"/>
                  </a:cubicBezTo>
                  <a:cubicBezTo>
                    <a:pt x="1089079" y="1010624"/>
                    <a:pt x="1110012" y="990990"/>
                    <a:pt x="1130548" y="970839"/>
                  </a:cubicBezTo>
                  <a:lnTo>
                    <a:pt x="1192024" y="910129"/>
                  </a:lnTo>
                  <a:cubicBezTo>
                    <a:pt x="1212031" y="889462"/>
                    <a:pt x="1234024" y="870475"/>
                    <a:pt x="1255356" y="850841"/>
                  </a:cubicBezTo>
                  <a:lnTo>
                    <a:pt x="1319614" y="792068"/>
                  </a:lnTo>
                  <a:cubicBezTo>
                    <a:pt x="1340680" y="772176"/>
                    <a:pt x="1363469" y="753834"/>
                    <a:pt x="1385728" y="734975"/>
                  </a:cubicBezTo>
                  <a:lnTo>
                    <a:pt x="1452768" y="678528"/>
                  </a:lnTo>
                  <a:lnTo>
                    <a:pt x="1469594" y="664449"/>
                  </a:lnTo>
                  <a:lnTo>
                    <a:pt x="1487083" y="651015"/>
                  </a:lnTo>
                  <a:lnTo>
                    <a:pt x="1522193" y="624277"/>
                  </a:lnTo>
                  <a:lnTo>
                    <a:pt x="1592415" y="570671"/>
                  </a:lnTo>
                  <a:cubicBezTo>
                    <a:pt x="1640110" y="535925"/>
                    <a:pt x="1689531" y="503245"/>
                    <a:pt x="1738287" y="469402"/>
                  </a:cubicBezTo>
                  <a:cubicBezTo>
                    <a:pt x="1788634" y="438015"/>
                    <a:pt x="1839643" y="407013"/>
                    <a:pt x="1890918" y="376530"/>
                  </a:cubicBezTo>
                  <a:cubicBezTo>
                    <a:pt x="2098400" y="258209"/>
                    <a:pt x="2323503" y="166241"/>
                    <a:pt x="2555363" y="105274"/>
                  </a:cubicBezTo>
                  <a:cubicBezTo>
                    <a:pt x="2787223" y="44047"/>
                    <a:pt x="3024516" y="12013"/>
                    <a:pt x="3259291" y="3229"/>
                  </a:cubicBezTo>
                  <a:lnTo>
                    <a:pt x="3347265" y="903"/>
                  </a:ln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ACA5348F-9FF6-485F-898D-1BED7EC727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5999" y="52997"/>
              <a:ext cx="6093363" cy="6805004"/>
            </a:xfrm>
            <a:custGeom>
              <a:avLst/>
              <a:gdLst>
                <a:gd name="connsiteX0" fmla="*/ 3517682 w 5890491"/>
                <a:gd name="connsiteY0" fmla="*/ 0 h 6578439"/>
                <a:gd name="connsiteX1" fmla="*/ 5849513 w 5890491"/>
                <a:gd name="connsiteY1" fmla="*/ 841730 h 6578439"/>
                <a:gd name="connsiteX2" fmla="*/ 5890491 w 5890491"/>
                <a:gd name="connsiteY2" fmla="*/ 879061 h 6578439"/>
                <a:gd name="connsiteX3" fmla="*/ 5890491 w 5890491"/>
                <a:gd name="connsiteY3" fmla="*/ 2034114 h 6578439"/>
                <a:gd name="connsiteX4" fmla="*/ 5757065 w 5890491"/>
                <a:gd name="connsiteY4" fmla="*/ 1854938 h 6578439"/>
                <a:gd name="connsiteX5" fmla="*/ 5564060 w 5890491"/>
                <a:gd name="connsiteY5" fmla="*/ 1642182 h 6578439"/>
                <a:gd name="connsiteX6" fmla="*/ 3517551 w 5890491"/>
                <a:gd name="connsiteY6" fmla="*/ 790012 h 6578439"/>
                <a:gd name="connsiteX7" fmla="*/ 1611552 w 5890491"/>
                <a:gd name="connsiteY7" fmla="*/ 1543282 h 6578439"/>
                <a:gd name="connsiteX8" fmla="*/ 1340656 w 5890491"/>
                <a:gd name="connsiteY8" fmla="*/ 1897925 h 6578439"/>
                <a:gd name="connsiteX9" fmla="*/ 1201705 w 5890491"/>
                <a:gd name="connsiteY9" fmla="*/ 2361213 h 6578439"/>
                <a:gd name="connsiteX10" fmla="*/ 852705 w 5890491"/>
                <a:gd name="connsiteY10" fmla="*/ 3529176 h 6578439"/>
                <a:gd name="connsiteX11" fmla="*/ 863863 w 5890491"/>
                <a:gd name="connsiteY11" fmla="*/ 4437051 h 6578439"/>
                <a:gd name="connsiteX12" fmla="*/ 1413569 w 5890491"/>
                <a:gd name="connsiteY12" fmla="*/ 5357174 h 6578439"/>
                <a:gd name="connsiteX13" fmla="*/ 2339129 w 5890491"/>
                <a:gd name="connsiteY13" fmla="*/ 6143367 h 6578439"/>
                <a:gd name="connsiteX14" fmla="*/ 3439449 w 5890491"/>
                <a:gd name="connsiteY14" fmla="*/ 6420049 h 6578439"/>
                <a:gd name="connsiteX15" fmla="*/ 5251388 w 5890491"/>
                <a:gd name="connsiteY15" fmla="*/ 5349009 h 6578439"/>
                <a:gd name="connsiteX16" fmla="*/ 5657731 w 5890491"/>
                <a:gd name="connsiteY16" fmla="*/ 4959205 h 6578439"/>
                <a:gd name="connsiteX17" fmla="*/ 5836127 w 5890491"/>
                <a:gd name="connsiteY17" fmla="*/ 4792052 h 6578439"/>
                <a:gd name="connsiteX18" fmla="*/ 5890491 w 5890491"/>
                <a:gd name="connsiteY18" fmla="*/ 4738662 h 6578439"/>
                <a:gd name="connsiteX19" fmla="*/ 5890491 w 5890491"/>
                <a:gd name="connsiteY19" fmla="*/ 5821964 h 6578439"/>
                <a:gd name="connsiteX20" fmla="*/ 5802001 w 5890491"/>
                <a:gd name="connsiteY20" fmla="*/ 5907904 h 6578439"/>
                <a:gd name="connsiteX21" fmla="*/ 5294358 w 5890491"/>
                <a:gd name="connsiteY21" fmla="*/ 6397505 h 6578439"/>
                <a:gd name="connsiteX22" fmla="*/ 5077178 w 5890491"/>
                <a:gd name="connsiteY22" fmla="*/ 6578439 h 6578439"/>
                <a:gd name="connsiteX23" fmla="*/ 1567290 w 5890491"/>
                <a:gd name="connsiteY23" fmla="*/ 6578439 h 6578439"/>
                <a:gd name="connsiteX24" fmla="*/ 1508588 w 5890491"/>
                <a:gd name="connsiteY24" fmla="*/ 6535186 h 6578439"/>
                <a:gd name="connsiteX25" fmla="*/ 826498 w 5890491"/>
                <a:gd name="connsiteY25" fmla="*/ 5876034 h 6578439"/>
                <a:gd name="connsiteX26" fmla="*/ 122403 w 5890491"/>
                <a:gd name="connsiteY26" fmla="*/ 3255655 h 6578439"/>
                <a:gd name="connsiteX27" fmla="*/ 1061197 w 5890491"/>
                <a:gd name="connsiteY27" fmla="*/ 984650 h 6578439"/>
                <a:gd name="connsiteX28" fmla="*/ 3517682 w 5890491"/>
                <a:gd name="connsiteY28" fmla="*/ 0 h 6578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890491" h="6578439">
                  <a:moveTo>
                    <a:pt x="3517682" y="0"/>
                  </a:moveTo>
                  <a:cubicBezTo>
                    <a:pt x="4402017" y="0"/>
                    <a:pt x="5213742" y="315483"/>
                    <a:pt x="5849513" y="841730"/>
                  </a:cubicBezTo>
                  <a:lnTo>
                    <a:pt x="5890491" y="879061"/>
                  </a:lnTo>
                  <a:lnTo>
                    <a:pt x="5890491" y="2034114"/>
                  </a:lnTo>
                  <a:lnTo>
                    <a:pt x="5757065" y="1854938"/>
                  </a:lnTo>
                  <a:cubicBezTo>
                    <a:pt x="5696443" y="1781264"/>
                    <a:pt x="5632076" y="1710299"/>
                    <a:pt x="5564060" y="1642182"/>
                  </a:cubicBezTo>
                  <a:cubicBezTo>
                    <a:pt x="5015393" y="1092636"/>
                    <a:pt x="4288592" y="790012"/>
                    <a:pt x="3517551" y="790012"/>
                  </a:cubicBezTo>
                  <a:cubicBezTo>
                    <a:pt x="2701750" y="790012"/>
                    <a:pt x="2131676" y="1015335"/>
                    <a:pt x="1611552" y="1543282"/>
                  </a:cubicBezTo>
                  <a:cubicBezTo>
                    <a:pt x="1435754" y="1721722"/>
                    <a:pt x="1375945" y="1822729"/>
                    <a:pt x="1340656" y="1897925"/>
                  </a:cubicBezTo>
                  <a:cubicBezTo>
                    <a:pt x="1289148" y="2007623"/>
                    <a:pt x="1252432" y="2155907"/>
                    <a:pt x="1201705" y="2361213"/>
                  </a:cubicBezTo>
                  <a:cubicBezTo>
                    <a:pt x="1133721" y="2635919"/>
                    <a:pt x="1040568" y="3012290"/>
                    <a:pt x="852705" y="3529176"/>
                  </a:cubicBezTo>
                  <a:cubicBezTo>
                    <a:pt x="749952" y="3811784"/>
                    <a:pt x="753584" y="4108747"/>
                    <a:pt x="863863" y="4437051"/>
                  </a:cubicBezTo>
                  <a:cubicBezTo>
                    <a:pt x="964800" y="4737438"/>
                    <a:pt x="1154869" y="5055603"/>
                    <a:pt x="1413569" y="5357174"/>
                  </a:cubicBezTo>
                  <a:cubicBezTo>
                    <a:pt x="1718326" y="5712343"/>
                    <a:pt x="2021008" y="5969404"/>
                    <a:pt x="2339129" y="6143367"/>
                  </a:cubicBezTo>
                  <a:cubicBezTo>
                    <a:pt x="2679565" y="6329577"/>
                    <a:pt x="3039591" y="6420049"/>
                    <a:pt x="3439449" y="6420049"/>
                  </a:cubicBezTo>
                  <a:cubicBezTo>
                    <a:pt x="4142246" y="6420049"/>
                    <a:pt x="4633828" y="5976251"/>
                    <a:pt x="5251388" y="5349009"/>
                  </a:cubicBezTo>
                  <a:cubicBezTo>
                    <a:pt x="5389949" y="5208364"/>
                    <a:pt x="5526047" y="5081677"/>
                    <a:pt x="5657731" y="4959205"/>
                  </a:cubicBezTo>
                  <a:cubicBezTo>
                    <a:pt x="5719520" y="4901722"/>
                    <a:pt x="5779200" y="4846206"/>
                    <a:pt x="5836127" y="4792052"/>
                  </a:cubicBezTo>
                  <a:lnTo>
                    <a:pt x="5890491" y="4738662"/>
                  </a:lnTo>
                  <a:lnTo>
                    <a:pt x="5890491" y="5821964"/>
                  </a:lnTo>
                  <a:lnTo>
                    <a:pt x="5802001" y="5907904"/>
                  </a:lnTo>
                  <a:cubicBezTo>
                    <a:pt x="5634962" y="6077456"/>
                    <a:pt x="5467509" y="6243625"/>
                    <a:pt x="5294358" y="6397505"/>
                  </a:cubicBezTo>
                  <a:lnTo>
                    <a:pt x="5077178" y="6578439"/>
                  </a:lnTo>
                  <a:lnTo>
                    <a:pt x="1567290" y="6578439"/>
                  </a:lnTo>
                  <a:lnTo>
                    <a:pt x="1508588" y="6535186"/>
                  </a:lnTo>
                  <a:cubicBezTo>
                    <a:pt x="1263991" y="6345442"/>
                    <a:pt x="1038054" y="6122666"/>
                    <a:pt x="826498" y="5876034"/>
                  </a:cubicBezTo>
                  <a:cubicBezTo>
                    <a:pt x="261613" y="5217713"/>
                    <a:pt x="-239182" y="4250314"/>
                    <a:pt x="122403" y="3255655"/>
                  </a:cubicBezTo>
                  <a:cubicBezTo>
                    <a:pt x="607497" y="1921629"/>
                    <a:pt x="393040" y="1662857"/>
                    <a:pt x="1061197" y="984650"/>
                  </a:cubicBezTo>
                  <a:cubicBezTo>
                    <a:pt x="1729484" y="306444"/>
                    <a:pt x="2498060" y="0"/>
                    <a:pt x="3517682"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33B89F41-1D91-447A-88C5-8A917809FE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6000" y="52997"/>
              <a:ext cx="6093362" cy="6805004"/>
            </a:xfrm>
            <a:custGeom>
              <a:avLst/>
              <a:gdLst>
                <a:gd name="connsiteX0" fmla="*/ 5890490 w 5890490"/>
                <a:gd name="connsiteY0" fmla="*/ 5389037 h 6578439"/>
                <a:gd name="connsiteX1" fmla="*/ 5890490 w 5890490"/>
                <a:gd name="connsiteY1" fmla="*/ 5855587 h 6578439"/>
                <a:gd name="connsiteX2" fmla="*/ 5784593 w 5890490"/>
                <a:gd name="connsiteY2" fmla="*/ 5962054 h 6578439"/>
                <a:gd name="connsiteX3" fmla="*/ 5663414 w 5890490"/>
                <a:gd name="connsiteY3" fmla="*/ 6082564 h 6578439"/>
                <a:gd name="connsiteX4" fmla="*/ 5147099 w 5890490"/>
                <a:gd name="connsiteY4" fmla="*/ 6547726 h 6578439"/>
                <a:gd name="connsiteX5" fmla="*/ 5105015 w 5890490"/>
                <a:gd name="connsiteY5" fmla="*/ 6578439 h 6578439"/>
                <a:gd name="connsiteX6" fmla="*/ 4385601 w 5890490"/>
                <a:gd name="connsiteY6" fmla="*/ 6578439 h 6578439"/>
                <a:gd name="connsiteX7" fmla="*/ 4507252 w 5890490"/>
                <a:gd name="connsiteY7" fmla="*/ 6515968 h 6578439"/>
                <a:gd name="connsiteX8" fmla="*/ 4909330 w 5890490"/>
                <a:gd name="connsiteY8" fmla="*/ 6253453 h 6578439"/>
                <a:gd name="connsiteX9" fmla="*/ 5411374 w 5890490"/>
                <a:gd name="connsiteY9" fmla="*/ 5828544 h 6578439"/>
                <a:gd name="connsiteX10" fmla="*/ 5533570 w 5890490"/>
                <a:gd name="connsiteY10" fmla="*/ 5714534 h 6578439"/>
                <a:gd name="connsiteX11" fmla="*/ 5657425 w 5890490"/>
                <a:gd name="connsiteY11" fmla="*/ 5597650 h 6578439"/>
                <a:gd name="connsiteX12" fmla="*/ 3336813 w 5890490"/>
                <a:gd name="connsiteY12" fmla="*/ 499 h 6578439"/>
                <a:gd name="connsiteX13" fmla="*/ 3513674 w 5890490"/>
                <a:gd name="connsiteY13" fmla="*/ 1202 h 6578439"/>
                <a:gd name="connsiteX14" fmla="*/ 3602743 w 5890490"/>
                <a:gd name="connsiteY14" fmla="*/ 4827 h 6578439"/>
                <a:gd name="connsiteX15" fmla="*/ 3647213 w 5890490"/>
                <a:gd name="connsiteY15" fmla="*/ 6703 h 6578439"/>
                <a:gd name="connsiteX16" fmla="*/ 3691684 w 5890490"/>
                <a:gd name="connsiteY16" fmla="*/ 9453 h 6578439"/>
                <a:gd name="connsiteX17" fmla="*/ 3868927 w 5890490"/>
                <a:gd name="connsiteY17" fmla="*/ 27080 h 6578439"/>
                <a:gd name="connsiteX18" fmla="*/ 5200872 w 5890490"/>
                <a:gd name="connsiteY18" fmla="*/ 472240 h 6578439"/>
                <a:gd name="connsiteX19" fmla="*/ 5772711 w 5890490"/>
                <a:gd name="connsiteY19" fmla="*/ 866334 h 6578439"/>
                <a:gd name="connsiteX20" fmla="*/ 5890490 w 5890490"/>
                <a:gd name="connsiteY20" fmla="*/ 972426 h 6578439"/>
                <a:gd name="connsiteX21" fmla="*/ 5890490 w 5890490"/>
                <a:gd name="connsiteY21" fmla="*/ 1158576 h 6578439"/>
                <a:gd name="connsiteX22" fmla="*/ 5676045 w 5890490"/>
                <a:gd name="connsiteY22" fmla="*/ 986969 h 6578439"/>
                <a:gd name="connsiteX23" fmla="*/ 5103776 w 5890490"/>
                <a:gd name="connsiteY23" fmla="*/ 655879 h 6578439"/>
                <a:gd name="connsiteX24" fmla="*/ 4482465 w 5890490"/>
                <a:gd name="connsiteY24" fmla="*/ 440363 h 6578439"/>
                <a:gd name="connsiteX25" fmla="*/ 4402444 w 5890490"/>
                <a:gd name="connsiteY25" fmla="*/ 422111 h 6578439"/>
                <a:gd name="connsiteX26" fmla="*/ 4322423 w 5890490"/>
                <a:gd name="connsiteY26" fmla="*/ 404610 h 6578439"/>
                <a:gd name="connsiteX27" fmla="*/ 4241892 w 5890490"/>
                <a:gd name="connsiteY27" fmla="*/ 389858 h 6578439"/>
                <a:gd name="connsiteX28" fmla="*/ 4201627 w 5890490"/>
                <a:gd name="connsiteY28" fmla="*/ 382483 h 6578439"/>
                <a:gd name="connsiteX29" fmla="*/ 4161234 w 5890490"/>
                <a:gd name="connsiteY29" fmla="*/ 375857 h 6578439"/>
                <a:gd name="connsiteX30" fmla="*/ 3999280 w 5890490"/>
                <a:gd name="connsiteY30" fmla="*/ 353606 h 6578439"/>
                <a:gd name="connsiteX31" fmla="*/ 3836817 w 5890490"/>
                <a:gd name="connsiteY31" fmla="*/ 338480 h 6578439"/>
                <a:gd name="connsiteX32" fmla="*/ 3673972 w 5890490"/>
                <a:gd name="connsiteY32" fmla="*/ 330604 h 6578439"/>
                <a:gd name="connsiteX33" fmla="*/ 3511126 w 5890490"/>
                <a:gd name="connsiteY33" fmla="*/ 328978 h 6578439"/>
                <a:gd name="connsiteX34" fmla="*/ 3183142 w 5890490"/>
                <a:gd name="connsiteY34" fmla="*/ 342854 h 6578439"/>
                <a:gd name="connsiteX35" fmla="*/ 2541444 w 5890490"/>
                <a:gd name="connsiteY35" fmla="*/ 439988 h 6578439"/>
                <a:gd name="connsiteX36" fmla="*/ 1933895 w 5890490"/>
                <a:gd name="connsiteY36" fmla="*/ 650505 h 6578439"/>
                <a:gd name="connsiteX37" fmla="*/ 1378079 w 5890490"/>
                <a:gd name="connsiteY37" fmla="*/ 983905 h 6578439"/>
                <a:gd name="connsiteX38" fmla="*/ 1312967 w 5890490"/>
                <a:gd name="connsiteY38" fmla="*/ 1033660 h 6578439"/>
                <a:gd name="connsiteX39" fmla="*/ 1248364 w 5890490"/>
                <a:gd name="connsiteY39" fmla="*/ 1084413 h 6578439"/>
                <a:gd name="connsiteX40" fmla="*/ 1185163 w 5890490"/>
                <a:gd name="connsiteY40" fmla="*/ 1137168 h 6578439"/>
                <a:gd name="connsiteX41" fmla="*/ 1122852 w 5890490"/>
                <a:gd name="connsiteY41" fmla="*/ 1190922 h 6578439"/>
                <a:gd name="connsiteX42" fmla="*/ 892092 w 5890490"/>
                <a:gd name="connsiteY42" fmla="*/ 1421440 h 6578439"/>
                <a:gd name="connsiteX43" fmla="*/ 707202 w 5890490"/>
                <a:gd name="connsiteY43" fmla="*/ 1684212 h 6578439"/>
                <a:gd name="connsiteX44" fmla="*/ 670121 w 5890490"/>
                <a:gd name="connsiteY44" fmla="*/ 1756093 h 6578439"/>
                <a:gd name="connsiteX45" fmla="*/ 637630 w 5890490"/>
                <a:gd name="connsiteY45" fmla="*/ 1830724 h 6578439"/>
                <a:gd name="connsiteX46" fmla="*/ 607685 w 5890490"/>
                <a:gd name="connsiteY46" fmla="*/ 1907105 h 6578439"/>
                <a:gd name="connsiteX47" fmla="*/ 580034 w 5890490"/>
                <a:gd name="connsiteY47" fmla="*/ 1984986 h 6578439"/>
                <a:gd name="connsiteX48" fmla="*/ 481919 w 5890490"/>
                <a:gd name="connsiteY48" fmla="*/ 2304386 h 6578439"/>
                <a:gd name="connsiteX49" fmla="*/ 433881 w 5890490"/>
                <a:gd name="connsiteY49" fmla="*/ 2465399 h 6578439"/>
                <a:gd name="connsiteX50" fmla="*/ 384442 w 5890490"/>
                <a:gd name="connsiteY50" fmla="*/ 2626163 h 6578439"/>
                <a:gd name="connsiteX51" fmla="*/ 166039 w 5890490"/>
                <a:gd name="connsiteY51" fmla="*/ 3261338 h 6578439"/>
                <a:gd name="connsiteX52" fmla="*/ 56202 w 5890490"/>
                <a:gd name="connsiteY52" fmla="*/ 3910265 h 6578439"/>
                <a:gd name="connsiteX53" fmla="*/ 93664 w 5890490"/>
                <a:gd name="connsiteY53" fmla="*/ 4237292 h 6578439"/>
                <a:gd name="connsiteX54" fmla="*/ 111758 w 5890490"/>
                <a:gd name="connsiteY54" fmla="*/ 4317548 h 6578439"/>
                <a:gd name="connsiteX55" fmla="*/ 133038 w 5890490"/>
                <a:gd name="connsiteY55" fmla="*/ 4397054 h 6578439"/>
                <a:gd name="connsiteX56" fmla="*/ 157757 w 5890490"/>
                <a:gd name="connsiteY56" fmla="*/ 4475560 h 6578439"/>
                <a:gd name="connsiteX57" fmla="*/ 185153 w 5890490"/>
                <a:gd name="connsiteY57" fmla="*/ 4553066 h 6578439"/>
                <a:gd name="connsiteX58" fmla="*/ 493642 w 5890490"/>
                <a:gd name="connsiteY58" fmla="*/ 5132239 h 6578439"/>
                <a:gd name="connsiteX59" fmla="*/ 914391 w 5890490"/>
                <a:gd name="connsiteY59" fmla="*/ 5636528 h 6578439"/>
                <a:gd name="connsiteX60" fmla="*/ 1402034 w 5890490"/>
                <a:gd name="connsiteY60" fmla="*/ 6076188 h 6578439"/>
                <a:gd name="connsiteX61" fmla="*/ 1664397 w 5890490"/>
                <a:gd name="connsiteY61" fmla="*/ 6267079 h 6578439"/>
                <a:gd name="connsiteX62" fmla="*/ 1938992 w 5890490"/>
                <a:gd name="connsiteY62" fmla="*/ 6434343 h 6578439"/>
                <a:gd name="connsiteX63" fmla="*/ 2225931 w 5890490"/>
                <a:gd name="connsiteY63" fmla="*/ 6574322 h 6578439"/>
                <a:gd name="connsiteX64" fmla="*/ 2236328 w 5890490"/>
                <a:gd name="connsiteY64" fmla="*/ 6578439 h 6578439"/>
                <a:gd name="connsiteX65" fmla="*/ 1504665 w 5890490"/>
                <a:gd name="connsiteY65" fmla="*/ 6578439 h 6578439"/>
                <a:gd name="connsiteX66" fmla="*/ 1456827 w 5890490"/>
                <a:gd name="connsiteY66" fmla="*/ 6543476 h 6578439"/>
                <a:gd name="connsiteX67" fmla="*/ 1188475 w 5890490"/>
                <a:gd name="connsiteY67" fmla="*/ 6314083 h 6578439"/>
                <a:gd name="connsiteX68" fmla="*/ 721728 w 5890490"/>
                <a:gd name="connsiteY68" fmla="*/ 5798666 h 6578439"/>
                <a:gd name="connsiteX69" fmla="*/ 344175 w 5890490"/>
                <a:gd name="connsiteY69" fmla="*/ 5219495 h 6578439"/>
                <a:gd name="connsiteX70" fmla="*/ 87293 w 5890490"/>
                <a:gd name="connsiteY70" fmla="*/ 4583569 h 6578439"/>
                <a:gd name="connsiteX71" fmla="*/ 65886 w 5890490"/>
                <a:gd name="connsiteY71" fmla="*/ 4500813 h 6578439"/>
                <a:gd name="connsiteX72" fmla="*/ 47409 w 5890490"/>
                <a:gd name="connsiteY72" fmla="*/ 4417431 h 6578439"/>
                <a:gd name="connsiteX73" fmla="*/ 39000 w 5890490"/>
                <a:gd name="connsiteY73" fmla="*/ 4375677 h 6578439"/>
                <a:gd name="connsiteX74" fmla="*/ 31610 w 5890490"/>
                <a:gd name="connsiteY74" fmla="*/ 4333674 h 6578439"/>
                <a:gd name="connsiteX75" fmla="*/ 18868 w 5890490"/>
                <a:gd name="connsiteY75" fmla="*/ 4249417 h 6578439"/>
                <a:gd name="connsiteX76" fmla="*/ 646 w 5890490"/>
                <a:gd name="connsiteY76" fmla="*/ 3910265 h 6578439"/>
                <a:gd name="connsiteX77" fmla="*/ 130234 w 5890490"/>
                <a:gd name="connsiteY77" fmla="*/ 3248337 h 6578439"/>
                <a:gd name="connsiteX78" fmla="*/ 335383 w 5890490"/>
                <a:gd name="connsiteY78" fmla="*/ 2611911 h 6578439"/>
                <a:gd name="connsiteX79" fmla="*/ 487272 w 5890490"/>
                <a:gd name="connsiteY79" fmla="*/ 1958609 h 6578439"/>
                <a:gd name="connsiteX80" fmla="*/ 508550 w 5890490"/>
                <a:gd name="connsiteY80" fmla="*/ 1876227 h 6578439"/>
                <a:gd name="connsiteX81" fmla="*/ 531742 w 5890490"/>
                <a:gd name="connsiteY81" fmla="*/ 1793721 h 6578439"/>
                <a:gd name="connsiteX82" fmla="*/ 558245 w 5890490"/>
                <a:gd name="connsiteY82" fmla="*/ 1711465 h 6578439"/>
                <a:gd name="connsiteX83" fmla="*/ 590100 w 5890490"/>
                <a:gd name="connsiteY83" fmla="*/ 1630332 h 6578439"/>
                <a:gd name="connsiteX84" fmla="*/ 758680 w 5890490"/>
                <a:gd name="connsiteY84" fmla="*/ 1322433 h 6578439"/>
                <a:gd name="connsiteX85" fmla="*/ 976317 w 5890490"/>
                <a:gd name="connsiteY85" fmla="*/ 1049286 h 6578439"/>
                <a:gd name="connsiteX86" fmla="*/ 1035314 w 5890490"/>
                <a:gd name="connsiteY86" fmla="*/ 985406 h 6578439"/>
                <a:gd name="connsiteX87" fmla="*/ 1095329 w 5890490"/>
                <a:gd name="connsiteY87" fmla="*/ 922526 h 6578439"/>
                <a:gd name="connsiteX88" fmla="*/ 1157384 w 5890490"/>
                <a:gd name="connsiteY88" fmla="*/ 861271 h 6578439"/>
                <a:gd name="connsiteX89" fmla="*/ 1220841 w 5890490"/>
                <a:gd name="connsiteY89" fmla="*/ 801017 h 6578439"/>
                <a:gd name="connsiteX90" fmla="*/ 1286462 w 5890490"/>
                <a:gd name="connsiteY90" fmla="*/ 742886 h 6578439"/>
                <a:gd name="connsiteX91" fmla="*/ 1353233 w 5890490"/>
                <a:gd name="connsiteY91" fmla="*/ 685632 h 6578439"/>
                <a:gd name="connsiteX92" fmla="*/ 1369924 w 5890490"/>
                <a:gd name="connsiteY92" fmla="*/ 671256 h 6578439"/>
                <a:gd name="connsiteX93" fmla="*/ 1387380 w 5890490"/>
                <a:gd name="connsiteY93" fmla="*/ 657755 h 6578439"/>
                <a:gd name="connsiteX94" fmla="*/ 1422422 w 5890490"/>
                <a:gd name="connsiteY94" fmla="*/ 630877 h 6578439"/>
                <a:gd name="connsiteX95" fmla="*/ 1492759 w 5890490"/>
                <a:gd name="connsiteY95" fmla="*/ 577248 h 6578439"/>
                <a:gd name="connsiteX96" fmla="*/ 1528820 w 5890490"/>
                <a:gd name="connsiteY96" fmla="*/ 551496 h 6578439"/>
                <a:gd name="connsiteX97" fmla="*/ 1565390 w 5890490"/>
                <a:gd name="connsiteY97" fmla="*/ 526370 h 6578439"/>
                <a:gd name="connsiteX98" fmla="*/ 1639040 w 5890490"/>
                <a:gd name="connsiteY98" fmla="*/ 476490 h 6578439"/>
                <a:gd name="connsiteX99" fmla="*/ 1792075 w 5890490"/>
                <a:gd name="connsiteY99" fmla="*/ 384859 h 6578439"/>
                <a:gd name="connsiteX100" fmla="*/ 2455943 w 5890490"/>
                <a:gd name="connsiteY100" fmla="*/ 117836 h 6578439"/>
                <a:gd name="connsiteX101" fmla="*/ 3159952 w 5890490"/>
                <a:gd name="connsiteY101" fmla="*/ 7203 h 6578439"/>
                <a:gd name="connsiteX102" fmla="*/ 3336813 w 5890490"/>
                <a:gd name="connsiteY102" fmla="*/ 499 h 6578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5890490" h="6578439">
                  <a:moveTo>
                    <a:pt x="5890490" y="5389037"/>
                  </a:moveTo>
                  <a:lnTo>
                    <a:pt x="5890490" y="5855587"/>
                  </a:lnTo>
                  <a:lnTo>
                    <a:pt x="5784593" y="5962054"/>
                  </a:lnTo>
                  <a:cubicBezTo>
                    <a:pt x="5744454" y="6002308"/>
                    <a:pt x="5704062" y="6042436"/>
                    <a:pt x="5663414" y="6082564"/>
                  </a:cubicBezTo>
                  <a:cubicBezTo>
                    <a:pt x="5500314" y="6242577"/>
                    <a:pt x="5330970" y="6400714"/>
                    <a:pt x="5147099" y="6547726"/>
                  </a:cubicBezTo>
                  <a:lnTo>
                    <a:pt x="5105015" y="6578439"/>
                  </a:lnTo>
                  <a:lnTo>
                    <a:pt x="4385601" y="6578439"/>
                  </a:lnTo>
                  <a:lnTo>
                    <a:pt x="4507252" y="6515968"/>
                  </a:lnTo>
                  <a:cubicBezTo>
                    <a:pt x="4645901" y="6439679"/>
                    <a:pt x="4779837" y="6350961"/>
                    <a:pt x="4909330" y="6253453"/>
                  </a:cubicBezTo>
                  <a:cubicBezTo>
                    <a:pt x="5082369" y="6123567"/>
                    <a:pt x="5248145" y="5979180"/>
                    <a:pt x="5411374" y="5828544"/>
                  </a:cubicBezTo>
                  <a:cubicBezTo>
                    <a:pt x="5452149" y="5790791"/>
                    <a:pt x="5492924" y="5752788"/>
                    <a:pt x="5533570" y="5714534"/>
                  </a:cubicBezTo>
                  <a:lnTo>
                    <a:pt x="5657425" y="5597650"/>
                  </a:lnTo>
                  <a:close/>
                  <a:moveTo>
                    <a:pt x="3336813" y="499"/>
                  </a:moveTo>
                  <a:cubicBezTo>
                    <a:pt x="3395682" y="-392"/>
                    <a:pt x="3454550" y="-48"/>
                    <a:pt x="3513674" y="1202"/>
                  </a:cubicBezTo>
                  <a:lnTo>
                    <a:pt x="3602743" y="4827"/>
                  </a:lnTo>
                  <a:lnTo>
                    <a:pt x="3647213" y="6703"/>
                  </a:lnTo>
                  <a:cubicBezTo>
                    <a:pt x="3661994" y="7327"/>
                    <a:pt x="3676903" y="7703"/>
                    <a:pt x="3691684" y="9453"/>
                  </a:cubicBezTo>
                  <a:lnTo>
                    <a:pt x="3868927" y="27080"/>
                  </a:lnTo>
                  <a:cubicBezTo>
                    <a:pt x="4340645" y="85584"/>
                    <a:pt x="4795160" y="243221"/>
                    <a:pt x="5200872" y="472240"/>
                  </a:cubicBezTo>
                  <a:cubicBezTo>
                    <a:pt x="5403855" y="587124"/>
                    <a:pt x="5594988" y="719447"/>
                    <a:pt x="5772711" y="866334"/>
                  </a:cubicBezTo>
                  <a:lnTo>
                    <a:pt x="5890490" y="972426"/>
                  </a:lnTo>
                  <a:lnTo>
                    <a:pt x="5890490" y="1158576"/>
                  </a:lnTo>
                  <a:lnTo>
                    <a:pt x="5676045" y="986969"/>
                  </a:lnTo>
                  <a:cubicBezTo>
                    <a:pt x="5496587" y="857740"/>
                    <a:pt x="5304275" y="746699"/>
                    <a:pt x="5103776" y="655879"/>
                  </a:cubicBezTo>
                  <a:cubicBezTo>
                    <a:pt x="4903214" y="564747"/>
                    <a:pt x="4695006" y="492492"/>
                    <a:pt x="4482465" y="440363"/>
                  </a:cubicBezTo>
                  <a:lnTo>
                    <a:pt x="4402444" y="422111"/>
                  </a:lnTo>
                  <a:cubicBezTo>
                    <a:pt x="4375813" y="416111"/>
                    <a:pt x="4349436" y="408859"/>
                    <a:pt x="4322423" y="404610"/>
                  </a:cubicBezTo>
                  <a:lnTo>
                    <a:pt x="4241892" y="389858"/>
                  </a:lnTo>
                  <a:lnTo>
                    <a:pt x="4201627" y="382483"/>
                  </a:lnTo>
                  <a:cubicBezTo>
                    <a:pt x="4188248" y="379983"/>
                    <a:pt x="4174869" y="377483"/>
                    <a:pt x="4161234" y="375857"/>
                  </a:cubicBezTo>
                  <a:cubicBezTo>
                    <a:pt x="4107208" y="368482"/>
                    <a:pt x="4053308" y="360482"/>
                    <a:pt x="3999280" y="353606"/>
                  </a:cubicBezTo>
                  <a:cubicBezTo>
                    <a:pt x="3944999" y="348855"/>
                    <a:pt x="3890844" y="343854"/>
                    <a:pt x="3836817" y="338480"/>
                  </a:cubicBezTo>
                  <a:lnTo>
                    <a:pt x="3673972" y="330604"/>
                  </a:lnTo>
                  <a:cubicBezTo>
                    <a:pt x="3619690" y="329104"/>
                    <a:pt x="3565281" y="329604"/>
                    <a:pt x="3511126" y="328978"/>
                  </a:cubicBezTo>
                  <a:cubicBezTo>
                    <a:pt x="3402054" y="330728"/>
                    <a:pt x="3291706" y="334604"/>
                    <a:pt x="3183142" y="342854"/>
                  </a:cubicBezTo>
                  <a:cubicBezTo>
                    <a:pt x="2965505" y="358855"/>
                    <a:pt x="2750670" y="389733"/>
                    <a:pt x="2541444" y="439988"/>
                  </a:cubicBezTo>
                  <a:cubicBezTo>
                    <a:pt x="2332216" y="490117"/>
                    <a:pt x="2128850" y="559997"/>
                    <a:pt x="1933895" y="650505"/>
                  </a:cubicBezTo>
                  <a:cubicBezTo>
                    <a:pt x="1738939" y="741261"/>
                    <a:pt x="1553540" y="854146"/>
                    <a:pt x="1378079" y="983905"/>
                  </a:cubicBezTo>
                  <a:lnTo>
                    <a:pt x="1312967" y="1033660"/>
                  </a:lnTo>
                  <a:cubicBezTo>
                    <a:pt x="1291178" y="1050286"/>
                    <a:pt x="1269006" y="1066412"/>
                    <a:pt x="1248364" y="1084413"/>
                  </a:cubicBezTo>
                  <a:lnTo>
                    <a:pt x="1185163" y="1137168"/>
                  </a:lnTo>
                  <a:cubicBezTo>
                    <a:pt x="1164138" y="1154794"/>
                    <a:pt x="1142603" y="1172046"/>
                    <a:pt x="1122852" y="1190922"/>
                  </a:cubicBezTo>
                  <a:cubicBezTo>
                    <a:pt x="1041557" y="1264303"/>
                    <a:pt x="961663" y="1339309"/>
                    <a:pt x="892092" y="1421440"/>
                  </a:cubicBezTo>
                  <a:cubicBezTo>
                    <a:pt x="819589" y="1501822"/>
                    <a:pt x="759827" y="1590329"/>
                    <a:pt x="707202" y="1684212"/>
                  </a:cubicBezTo>
                  <a:cubicBezTo>
                    <a:pt x="694715" y="1708089"/>
                    <a:pt x="682227" y="1731841"/>
                    <a:pt x="670121" y="1756093"/>
                  </a:cubicBezTo>
                  <a:lnTo>
                    <a:pt x="637630" y="1830724"/>
                  </a:lnTo>
                  <a:cubicBezTo>
                    <a:pt x="626161" y="1855350"/>
                    <a:pt x="617624" y="1881603"/>
                    <a:pt x="607685" y="1907105"/>
                  </a:cubicBezTo>
                  <a:cubicBezTo>
                    <a:pt x="598128" y="1932857"/>
                    <a:pt x="588317" y="1958483"/>
                    <a:pt x="580034" y="1984986"/>
                  </a:cubicBezTo>
                  <a:cubicBezTo>
                    <a:pt x="544611" y="2089620"/>
                    <a:pt x="513393" y="2197128"/>
                    <a:pt x="481919" y="2304386"/>
                  </a:cubicBezTo>
                  <a:lnTo>
                    <a:pt x="433881" y="2465399"/>
                  </a:lnTo>
                  <a:lnTo>
                    <a:pt x="384442" y="2626163"/>
                  </a:lnTo>
                  <a:cubicBezTo>
                    <a:pt x="317672" y="2839680"/>
                    <a:pt x="243129" y="3050946"/>
                    <a:pt x="166039" y="3261338"/>
                  </a:cubicBezTo>
                  <a:cubicBezTo>
                    <a:pt x="88822" y="3468979"/>
                    <a:pt x="50850" y="3690248"/>
                    <a:pt x="56202" y="3910265"/>
                  </a:cubicBezTo>
                  <a:cubicBezTo>
                    <a:pt x="58495" y="4020274"/>
                    <a:pt x="71493" y="4129783"/>
                    <a:pt x="93664" y="4237292"/>
                  </a:cubicBezTo>
                  <a:cubicBezTo>
                    <a:pt x="99143" y="4264168"/>
                    <a:pt x="104623" y="4291045"/>
                    <a:pt x="111758" y="4317548"/>
                  </a:cubicBezTo>
                  <a:cubicBezTo>
                    <a:pt x="118384" y="4344176"/>
                    <a:pt x="124627" y="4370802"/>
                    <a:pt x="133038" y="4397054"/>
                  </a:cubicBezTo>
                  <a:cubicBezTo>
                    <a:pt x="140810" y="4423307"/>
                    <a:pt x="148456" y="4449683"/>
                    <a:pt x="157757" y="4475560"/>
                  </a:cubicBezTo>
                  <a:cubicBezTo>
                    <a:pt x="166549" y="4501562"/>
                    <a:pt x="175087" y="4527564"/>
                    <a:pt x="185153" y="4553066"/>
                  </a:cubicBezTo>
                  <a:cubicBezTo>
                    <a:pt x="262371" y="4758458"/>
                    <a:pt x="368895" y="4951974"/>
                    <a:pt x="493642" y="5132239"/>
                  </a:cubicBezTo>
                  <a:cubicBezTo>
                    <a:pt x="618389" y="5312627"/>
                    <a:pt x="760846" y="5480391"/>
                    <a:pt x="914391" y="5636528"/>
                  </a:cubicBezTo>
                  <a:cubicBezTo>
                    <a:pt x="1069081" y="5793166"/>
                    <a:pt x="1231544" y="5941677"/>
                    <a:pt x="1402034" y="6076188"/>
                  </a:cubicBezTo>
                  <a:cubicBezTo>
                    <a:pt x="1487535" y="6143320"/>
                    <a:pt x="1574565" y="6207574"/>
                    <a:pt x="1664397" y="6267079"/>
                  </a:cubicBezTo>
                  <a:cubicBezTo>
                    <a:pt x="1753592" y="6327459"/>
                    <a:pt x="1845336" y="6383088"/>
                    <a:pt x="1938992" y="6434343"/>
                  </a:cubicBezTo>
                  <a:cubicBezTo>
                    <a:pt x="2032647" y="6485659"/>
                    <a:pt x="2128309" y="6532600"/>
                    <a:pt x="2225931" y="6574322"/>
                  </a:cubicBezTo>
                  <a:lnTo>
                    <a:pt x="2236328" y="6578439"/>
                  </a:lnTo>
                  <a:lnTo>
                    <a:pt x="1504665" y="6578439"/>
                  </a:lnTo>
                  <a:lnTo>
                    <a:pt x="1456827" y="6543476"/>
                  </a:lnTo>
                  <a:cubicBezTo>
                    <a:pt x="1363554" y="6470595"/>
                    <a:pt x="1273848" y="6394340"/>
                    <a:pt x="1188475" y="6314083"/>
                  </a:cubicBezTo>
                  <a:cubicBezTo>
                    <a:pt x="1017856" y="6153445"/>
                    <a:pt x="863803" y="5979931"/>
                    <a:pt x="721728" y="5798666"/>
                  </a:cubicBezTo>
                  <a:cubicBezTo>
                    <a:pt x="579397" y="5616027"/>
                    <a:pt x="452103" y="5422511"/>
                    <a:pt x="344175" y="5219495"/>
                  </a:cubicBezTo>
                  <a:cubicBezTo>
                    <a:pt x="236505" y="5016354"/>
                    <a:pt x="147946" y="4803586"/>
                    <a:pt x="87293" y="4583569"/>
                  </a:cubicBezTo>
                  <a:cubicBezTo>
                    <a:pt x="79138" y="4556193"/>
                    <a:pt x="72639" y="4528440"/>
                    <a:pt x="65886" y="4500813"/>
                  </a:cubicBezTo>
                  <a:cubicBezTo>
                    <a:pt x="58751" y="4473311"/>
                    <a:pt x="53144" y="4445308"/>
                    <a:pt x="47409" y="4417431"/>
                  </a:cubicBezTo>
                  <a:cubicBezTo>
                    <a:pt x="44733" y="4403430"/>
                    <a:pt x="41294" y="4389679"/>
                    <a:pt x="39000" y="4375677"/>
                  </a:cubicBezTo>
                  <a:lnTo>
                    <a:pt x="31610" y="4333674"/>
                  </a:lnTo>
                  <a:cubicBezTo>
                    <a:pt x="26258" y="4305797"/>
                    <a:pt x="22563" y="4277544"/>
                    <a:pt x="18868" y="4249417"/>
                  </a:cubicBezTo>
                  <a:cubicBezTo>
                    <a:pt x="4214" y="4136784"/>
                    <a:pt x="-2158" y="4023275"/>
                    <a:pt x="646" y="3910265"/>
                  </a:cubicBezTo>
                  <a:cubicBezTo>
                    <a:pt x="5997" y="3683872"/>
                    <a:pt x="50596" y="3459605"/>
                    <a:pt x="130234" y="3248337"/>
                  </a:cubicBezTo>
                  <a:cubicBezTo>
                    <a:pt x="207961" y="3039196"/>
                    <a:pt x="278044" y="2827179"/>
                    <a:pt x="335383" y="2611911"/>
                  </a:cubicBezTo>
                  <a:cubicBezTo>
                    <a:pt x="393743" y="2396644"/>
                    <a:pt x="435792" y="2178627"/>
                    <a:pt x="487272" y="1958609"/>
                  </a:cubicBezTo>
                  <a:cubicBezTo>
                    <a:pt x="493259" y="1931107"/>
                    <a:pt x="501287" y="1903730"/>
                    <a:pt x="508550" y="1876227"/>
                  </a:cubicBezTo>
                  <a:cubicBezTo>
                    <a:pt x="516195" y="1848725"/>
                    <a:pt x="522312" y="1820972"/>
                    <a:pt x="531742" y="1793721"/>
                  </a:cubicBezTo>
                  <a:lnTo>
                    <a:pt x="558245" y="1711465"/>
                  </a:lnTo>
                  <a:cubicBezTo>
                    <a:pt x="568439" y="1684337"/>
                    <a:pt x="579652" y="1657459"/>
                    <a:pt x="590100" y="1630332"/>
                  </a:cubicBezTo>
                  <a:cubicBezTo>
                    <a:pt x="635080" y="1523075"/>
                    <a:pt x="690637" y="1417566"/>
                    <a:pt x="758680" y="1322433"/>
                  </a:cubicBezTo>
                  <a:cubicBezTo>
                    <a:pt x="824430" y="1225051"/>
                    <a:pt x="899610" y="1136168"/>
                    <a:pt x="976317" y="1049286"/>
                  </a:cubicBezTo>
                  <a:cubicBezTo>
                    <a:pt x="995049" y="1027035"/>
                    <a:pt x="1015436" y="1006533"/>
                    <a:pt x="1035314" y="985406"/>
                  </a:cubicBezTo>
                  <a:lnTo>
                    <a:pt x="1095329" y="922526"/>
                  </a:lnTo>
                  <a:cubicBezTo>
                    <a:pt x="1114953" y="901149"/>
                    <a:pt x="1136359" y="881397"/>
                    <a:pt x="1157384" y="861271"/>
                  </a:cubicBezTo>
                  <a:lnTo>
                    <a:pt x="1220841" y="801017"/>
                  </a:lnTo>
                  <a:cubicBezTo>
                    <a:pt x="1241610" y="780514"/>
                    <a:pt x="1264418" y="762014"/>
                    <a:pt x="1286462" y="742886"/>
                  </a:cubicBezTo>
                  <a:lnTo>
                    <a:pt x="1353233" y="685632"/>
                  </a:lnTo>
                  <a:lnTo>
                    <a:pt x="1369924" y="671256"/>
                  </a:lnTo>
                  <a:cubicBezTo>
                    <a:pt x="1375658" y="666631"/>
                    <a:pt x="1381520" y="662255"/>
                    <a:pt x="1387380" y="657755"/>
                  </a:cubicBezTo>
                  <a:lnTo>
                    <a:pt x="1422422" y="630877"/>
                  </a:lnTo>
                  <a:lnTo>
                    <a:pt x="1492759" y="577248"/>
                  </a:lnTo>
                  <a:cubicBezTo>
                    <a:pt x="1504355" y="567997"/>
                    <a:pt x="1516714" y="559997"/>
                    <a:pt x="1528820" y="551496"/>
                  </a:cubicBezTo>
                  <a:lnTo>
                    <a:pt x="1565390" y="526370"/>
                  </a:lnTo>
                  <a:lnTo>
                    <a:pt x="1639040" y="476490"/>
                  </a:lnTo>
                  <a:cubicBezTo>
                    <a:pt x="1689754" y="445613"/>
                    <a:pt x="1740723" y="414986"/>
                    <a:pt x="1792075" y="384859"/>
                  </a:cubicBezTo>
                  <a:cubicBezTo>
                    <a:pt x="2000282" y="268724"/>
                    <a:pt x="2224927" y="179467"/>
                    <a:pt x="2455943" y="117836"/>
                  </a:cubicBezTo>
                  <a:cubicBezTo>
                    <a:pt x="2687088" y="55957"/>
                    <a:pt x="2923964" y="21204"/>
                    <a:pt x="3159952" y="7203"/>
                  </a:cubicBezTo>
                  <a:cubicBezTo>
                    <a:pt x="3219076" y="3515"/>
                    <a:pt x="3277945" y="1389"/>
                    <a:pt x="3336813" y="49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07325902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4" name="Picture 23" descr="A picture containing indoor, floor&#10;&#10;AI-generated content may be incorrect.">
            <a:extLst>
              <a:ext uri="{FF2B5EF4-FFF2-40B4-BE49-F238E27FC236}">
                <a16:creationId xmlns:a16="http://schemas.microsoft.com/office/drawing/2014/main" id="{21D2AE31-3205-9810-36AB-1D75D93B9579}"/>
              </a:ext>
            </a:extLst>
          </p:cNvPr>
          <p:cNvPicPr>
            <a:picLocks noChangeAspect="1"/>
          </p:cNvPicPr>
          <p:nvPr/>
        </p:nvPicPr>
        <p:blipFill>
          <a:blip r:embed="rId2">
            <a:extLst>
              <a:ext uri="{28A0092B-C50C-407E-A947-70E740481C1C}">
                <a14:useLocalDpi xmlns:a14="http://schemas.microsoft.com/office/drawing/2010/main" val="0"/>
              </a:ext>
            </a:extLst>
          </a:blip>
          <a:srcRect t="16217" r="-3" b="33505"/>
          <a:stretch>
            <a:fillRect/>
          </a:stretch>
        </p:blipFill>
        <p:spPr>
          <a:xfrm>
            <a:off x="6887044" y="-1"/>
            <a:ext cx="4661488" cy="3104208"/>
          </a:xfrm>
          <a:prstGeom prst="rect">
            <a:avLst/>
          </a:prstGeom>
        </p:spPr>
      </p:pic>
      <p:pic>
        <p:nvPicPr>
          <p:cNvPr id="9" name="Content Placeholder 8" descr="A picture containing text, screenshot, person&#10;&#10;AI-generated content may be incorrect.">
            <a:extLst>
              <a:ext uri="{FF2B5EF4-FFF2-40B4-BE49-F238E27FC236}">
                <a16:creationId xmlns:a16="http://schemas.microsoft.com/office/drawing/2014/main" id="{7A60ADA4-85D7-7114-471F-6EE3F3C45B21}"/>
              </a:ext>
            </a:extLst>
          </p:cNvPr>
          <p:cNvPicPr>
            <a:picLocks noChangeAspect="1"/>
          </p:cNvPicPr>
          <p:nvPr/>
        </p:nvPicPr>
        <p:blipFill>
          <a:blip r:embed="rId3">
            <a:extLst>
              <a:ext uri="{28A0092B-C50C-407E-A947-70E740481C1C}">
                <a14:useLocalDpi xmlns:a14="http://schemas.microsoft.com/office/drawing/2010/main" val="0"/>
              </a:ext>
            </a:extLst>
          </a:blip>
          <a:srcRect l="1483" r="1" b="1"/>
          <a:stretch>
            <a:fillRect/>
          </a:stretch>
        </p:blipFill>
        <p:spPr>
          <a:xfrm>
            <a:off x="5419264" y="3265081"/>
            <a:ext cx="6129269" cy="3592925"/>
          </a:xfrm>
          <a:prstGeom prst="rect">
            <a:avLst/>
          </a:prstGeom>
        </p:spPr>
      </p:pic>
      <p:pic>
        <p:nvPicPr>
          <p:cNvPr id="15" name="Picture 14" descr="Graphical user interface, website&#10;&#10;AI-generated content may be incorrect.">
            <a:extLst>
              <a:ext uri="{FF2B5EF4-FFF2-40B4-BE49-F238E27FC236}">
                <a16:creationId xmlns:a16="http://schemas.microsoft.com/office/drawing/2014/main" id="{7695C486-DDF2-A499-FB57-586DBA05C8D8}"/>
              </a:ext>
            </a:extLst>
          </p:cNvPr>
          <p:cNvPicPr>
            <a:picLocks noChangeAspect="1"/>
          </p:cNvPicPr>
          <p:nvPr/>
        </p:nvPicPr>
        <p:blipFill>
          <a:blip r:embed="rId4">
            <a:extLst>
              <a:ext uri="{28A0092B-C50C-407E-A947-70E740481C1C}">
                <a14:useLocalDpi xmlns:a14="http://schemas.microsoft.com/office/drawing/2010/main" val="0"/>
              </a:ext>
            </a:extLst>
          </a:blip>
          <a:srcRect t="18104" r="1" b="24863"/>
          <a:stretch>
            <a:fillRect/>
          </a:stretch>
        </p:blipFill>
        <p:spPr>
          <a:xfrm>
            <a:off x="643467" y="-6"/>
            <a:ext cx="6082711" cy="3920044"/>
          </a:xfrm>
          <a:custGeom>
            <a:avLst/>
            <a:gdLst/>
            <a:ahLst/>
            <a:cxnLst/>
            <a:rect l="l" t="t" r="r" b="b"/>
            <a:pathLst>
              <a:path w="6082711" h="3920044">
                <a:moveTo>
                  <a:pt x="0" y="0"/>
                </a:moveTo>
                <a:lnTo>
                  <a:pt x="6082711" y="0"/>
                </a:lnTo>
                <a:lnTo>
                  <a:pt x="6082711" y="3103225"/>
                </a:lnTo>
                <a:lnTo>
                  <a:pt x="4614930" y="3103225"/>
                </a:lnTo>
                <a:lnTo>
                  <a:pt x="4614930" y="3920044"/>
                </a:lnTo>
                <a:lnTo>
                  <a:pt x="0" y="3920044"/>
                </a:lnTo>
                <a:close/>
              </a:path>
            </a:pathLst>
          </a:custGeom>
        </p:spPr>
      </p:pic>
      <p:pic>
        <p:nvPicPr>
          <p:cNvPr id="11" name="Picture 10" descr="A person sitting on the floor&#10;&#10;AI-generated content may be incorrect.">
            <a:extLst>
              <a:ext uri="{FF2B5EF4-FFF2-40B4-BE49-F238E27FC236}">
                <a16:creationId xmlns:a16="http://schemas.microsoft.com/office/drawing/2014/main" id="{1666F103-20FB-B3E8-E153-976A61BC58BF}"/>
              </a:ext>
            </a:extLst>
          </p:cNvPr>
          <p:cNvPicPr>
            <a:picLocks noChangeAspect="1"/>
          </p:cNvPicPr>
          <p:nvPr/>
        </p:nvPicPr>
        <p:blipFill>
          <a:blip r:embed="rId5">
            <a:extLst>
              <a:ext uri="{28A0092B-C50C-407E-A947-70E740481C1C}">
                <a14:useLocalDpi xmlns:a14="http://schemas.microsoft.com/office/drawing/2010/main" val="0"/>
              </a:ext>
            </a:extLst>
          </a:blip>
          <a:srcRect r="1" b="11419"/>
          <a:stretch>
            <a:fillRect/>
          </a:stretch>
        </p:blipFill>
        <p:spPr>
          <a:xfrm>
            <a:off x="643468" y="4080064"/>
            <a:ext cx="4614333" cy="2156145"/>
          </a:xfrm>
          <a:prstGeom prst="rect">
            <a:avLst/>
          </a:prstGeom>
        </p:spPr>
      </p:pic>
    </p:spTree>
    <p:extLst>
      <p:ext uri="{BB962C8B-B14F-4D97-AF65-F5344CB8AC3E}">
        <p14:creationId xmlns:p14="http://schemas.microsoft.com/office/powerpoint/2010/main" val="364981421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 name="Rectangle 30">
            <a:extLst>
              <a:ext uri="{FF2B5EF4-FFF2-40B4-BE49-F238E27FC236}">
                <a16:creationId xmlns:a16="http://schemas.microsoft.com/office/drawing/2014/main" id="{5AA03EDC-7067-4DFF-B672-541D016AAA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ectangle 31">
            <a:extLst>
              <a:ext uri="{FF2B5EF4-FFF2-40B4-BE49-F238E27FC236}">
                <a16:creationId xmlns:a16="http://schemas.microsoft.com/office/drawing/2014/main" id="{0EBF3E39-B0BE-496A-8604-9007470FFA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96000" cy="6865473"/>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11C783C-1814-34B7-3D84-1CE2EE92F614}"/>
              </a:ext>
            </a:extLst>
          </p:cNvPr>
          <p:cNvSpPr>
            <a:spLocks noGrp="1"/>
          </p:cNvSpPr>
          <p:nvPr>
            <p:ph type="title"/>
          </p:nvPr>
        </p:nvSpPr>
        <p:spPr>
          <a:xfrm>
            <a:off x="871442" y="685800"/>
            <a:ext cx="4353116" cy="1474666"/>
          </a:xfrm>
        </p:spPr>
        <p:txBody>
          <a:bodyPr vert="horz" lIns="91440" tIns="45720" rIns="91440" bIns="45720" rtlCol="0" anchor="b">
            <a:normAutofit/>
          </a:bodyPr>
          <a:lstStyle/>
          <a:p>
            <a:pPr algn="ctr"/>
            <a:r>
              <a:rPr lang="en-US" sz="3200" kern="1200" dirty="0">
                <a:solidFill>
                  <a:srgbClr val="595959"/>
                </a:solidFill>
                <a:latin typeface="+mj-lt"/>
                <a:ea typeface="+mj-ea"/>
                <a:cs typeface="+mj-cs"/>
              </a:rPr>
              <a:t>Presenters</a:t>
            </a:r>
          </a:p>
        </p:txBody>
      </p:sp>
      <p:sp>
        <p:nvSpPr>
          <p:cNvPr id="6" name="TextBox 5">
            <a:extLst>
              <a:ext uri="{FF2B5EF4-FFF2-40B4-BE49-F238E27FC236}">
                <a16:creationId xmlns:a16="http://schemas.microsoft.com/office/drawing/2014/main" id="{D1F8375C-B595-5EFA-0C6E-106FC87C3D99}"/>
              </a:ext>
            </a:extLst>
          </p:cNvPr>
          <p:cNvSpPr txBox="1"/>
          <p:nvPr/>
        </p:nvSpPr>
        <p:spPr>
          <a:xfrm>
            <a:off x="871442" y="2447337"/>
            <a:ext cx="4353116" cy="3770434"/>
          </a:xfrm>
          <a:prstGeom prst="rect">
            <a:avLst/>
          </a:prstGeom>
        </p:spPr>
        <p:txBody>
          <a:bodyPr vert="horz" lIns="91440" tIns="45720" rIns="91440" bIns="45720" rtlCol="0" anchor="t">
            <a:normAutofit/>
          </a:bodyPr>
          <a:lstStyle/>
          <a:p>
            <a:pPr marL="285750" indent="-228600" defTabSz="914400">
              <a:lnSpc>
                <a:spcPct val="90000"/>
              </a:lnSpc>
              <a:spcAft>
                <a:spcPts val="600"/>
              </a:spcAft>
              <a:buFont typeface="Arial" panose="020B0604020202020204" pitchFamily="34" charset="0"/>
              <a:buChar char="•"/>
            </a:pPr>
            <a:r>
              <a:rPr lang="en-US" sz="2000" dirty="0">
                <a:solidFill>
                  <a:srgbClr val="595959"/>
                </a:solidFill>
              </a:rPr>
              <a:t>Major Paul Olthoff</a:t>
            </a:r>
          </a:p>
          <a:p>
            <a:pPr indent="-228600" defTabSz="914400">
              <a:lnSpc>
                <a:spcPct val="90000"/>
              </a:lnSpc>
              <a:spcAft>
                <a:spcPts val="600"/>
              </a:spcAft>
              <a:buFont typeface="Arial" panose="020B0604020202020204" pitchFamily="34" charset="0"/>
              <a:buChar char="•"/>
            </a:pPr>
            <a:r>
              <a:rPr lang="en-US" sz="2000" dirty="0">
                <a:solidFill>
                  <a:srgbClr val="595959"/>
                </a:solidFill>
              </a:rPr>
              <a:t>Ward County Detention Center</a:t>
            </a:r>
          </a:p>
          <a:p>
            <a:pPr indent="-228600" defTabSz="914400">
              <a:lnSpc>
                <a:spcPct val="90000"/>
              </a:lnSpc>
              <a:spcAft>
                <a:spcPts val="600"/>
              </a:spcAft>
              <a:buFont typeface="Arial" panose="020B0604020202020204" pitchFamily="34" charset="0"/>
              <a:buChar char="•"/>
            </a:pPr>
            <a:endParaRPr lang="en-US" sz="2000" dirty="0">
              <a:solidFill>
                <a:srgbClr val="595959"/>
              </a:solidFill>
            </a:endParaRPr>
          </a:p>
          <a:p>
            <a:pPr marL="285750" indent="-228600" defTabSz="914400">
              <a:lnSpc>
                <a:spcPct val="90000"/>
              </a:lnSpc>
              <a:spcAft>
                <a:spcPts val="600"/>
              </a:spcAft>
              <a:buFont typeface="Arial" panose="020B0604020202020204" pitchFamily="34" charset="0"/>
              <a:buChar char="•"/>
            </a:pPr>
            <a:r>
              <a:rPr lang="en-US" sz="2000" dirty="0">
                <a:solidFill>
                  <a:srgbClr val="595959"/>
                </a:solidFill>
              </a:rPr>
              <a:t>MOUD Officer Ashley Clouse</a:t>
            </a:r>
          </a:p>
          <a:p>
            <a:pPr indent="-228600" defTabSz="914400">
              <a:lnSpc>
                <a:spcPct val="90000"/>
              </a:lnSpc>
              <a:spcAft>
                <a:spcPts val="600"/>
              </a:spcAft>
              <a:buFont typeface="Arial" panose="020B0604020202020204" pitchFamily="34" charset="0"/>
              <a:buChar char="•"/>
            </a:pPr>
            <a:r>
              <a:rPr lang="en-US" sz="2000" dirty="0">
                <a:solidFill>
                  <a:srgbClr val="595959"/>
                </a:solidFill>
              </a:rPr>
              <a:t>Ward County Detention Center</a:t>
            </a:r>
          </a:p>
        </p:txBody>
      </p:sp>
      <p:pic>
        <p:nvPicPr>
          <p:cNvPr id="5" name="Content Placeholder 4">
            <a:extLst>
              <a:ext uri="{FF2B5EF4-FFF2-40B4-BE49-F238E27FC236}">
                <a16:creationId xmlns:a16="http://schemas.microsoft.com/office/drawing/2014/main" id="{9F845E4A-9CCD-5AFF-5F89-B410096029C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937227" y="685799"/>
            <a:ext cx="4486203" cy="5531972"/>
          </a:xfrm>
          <a:prstGeom prst="rect">
            <a:avLst/>
          </a:prstGeom>
        </p:spPr>
      </p:pic>
    </p:spTree>
    <p:extLst>
      <p:ext uri="{BB962C8B-B14F-4D97-AF65-F5344CB8AC3E}">
        <p14:creationId xmlns:p14="http://schemas.microsoft.com/office/powerpoint/2010/main" val="23770848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 name="Rectangle 34">
            <a:extLst>
              <a:ext uri="{FF2B5EF4-FFF2-40B4-BE49-F238E27FC236}">
                <a16:creationId xmlns:a16="http://schemas.microsoft.com/office/drawing/2014/main" id="{C2554CA6-288E-4202-BC52-2E5A8F0C0A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Oval 11">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189"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a:extLst>
              <a:ext uri="{FF2B5EF4-FFF2-40B4-BE49-F238E27FC236}">
                <a16:creationId xmlns:a16="http://schemas.microsoft.com/office/drawing/2014/main" id="{B0B4C548-AC28-3EC6-7017-17716D3B9218}"/>
              </a:ext>
            </a:extLst>
          </p:cNvPr>
          <p:cNvSpPr>
            <a:spLocks noGrp="1"/>
          </p:cNvSpPr>
          <p:nvPr>
            <p:ph type="title"/>
          </p:nvPr>
        </p:nvSpPr>
        <p:spPr>
          <a:xfrm>
            <a:off x="1171074" y="1396686"/>
            <a:ext cx="3240506" cy="4064628"/>
          </a:xfrm>
        </p:spPr>
        <p:txBody>
          <a:bodyPr>
            <a:normAutofit/>
          </a:bodyPr>
          <a:lstStyle/>
          <a:p>
            <a:r>
              <a:rPr lang="en-US" dirty="0">
                <a:solidFill>
                  <a:srgbClr val="FFFFFF"/>
                </a:solidFill>
              </a:rPr>
              <a:t>Thank you</a:t>
            </a:r>
            <a:br>
              <a:rPr lang="en-US" dirty="0">
                <a:solidFill>
                  <a:srgbClr val="FFFFFF"/>
                </a:solidFill>
              </a:rPr>
            </a:br>
            <a:endParaRPr lang="en-US" dirty="0">
              <a:solidFill>
                <a:srgbClr val="FFFFFF"/>
              </a:solidFill>
            </a:endParaRPr>
          </a:p>
        </p:txBody>
      </p:sp>
      <p:sp>
        <p:nvSpPr>
          <p:cNvPr id="14" name="Arc 13">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8683720" y="941148"/>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36" name="Oval 35">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0048" y="4780992"/>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5" name="Content Placeholder 4">
            <a:extLst>
              <a:ext uri="{FF2B5EF4-FFF2-40B4-BE49-F238E27FC236}">
                <a16:creationId xmlns:a16="http://schemas.microsoft.com/office/drawing/2014/main" id="{AB83628B-B708-EA00-1C4F-8FB0D5655F2F}"/>
              </a:ext>
            </a:extLst>
          </p:cNvPr>
          <p:cNvSpPr>
            <a:spLocks noGrp="1"/>
          </p:cNvSpPr>
          <p:nvPr>
            <p:ph idx="1"/>
          </p:nvPr>
        </p:nvSpPr>
        <p:spPr>
          <a:xfrm>
            <a:off x="5370153" y="1526033"/>
            <a:ext cx="5536397" cy="3935281"/>
          </a:xfrm>
        </p:spPr>
        <p:txBody>
          <a:bodyPr>
            <a:normAutofit/>
          </a:bodyPr>
          <a:lstStyle/>
          <a:p>
            <a:pPr marL="0" indent="0">
              <a:buNone/>
            </a:pPr>
            <a:r>
              <a:rPr lang="en-US" sz="2000" dirty="0">
                <a:latin typeface="Bradley Hand ITC" panose="03070402050302030203" pitchFamily="66" charset="0"/>
              </a:rPr>
              <a:t>Thank you to everyone that has supported myself and Ward County’s MOUD Program during its first year. Your leadership, collaborations, and commitment has made it possible to build a successful corrections-based program serving our community.</a:t>
            </a:r>
          </a:p>
          <a:p>
            <a:pPr marL="0" indent="0">
              <a:buNone/>
            </a:pPr>
            <a:r>
              <a:rPr lang="en-US" sz="2000" dirty="0">
                <a:latin typeface="Bradley Hand ITC" panose="03070402050302030203" pitchFamily="66" charset="0"/>
              </a:rPr>
              <a:t>The achievements and recognition earned in year one reflect the dedication of all involved. I am grateful for continued support as we move forward.</a:t>
            </a:r>
          </a:p>
          <a:p>
            <a:pPr marL="0" indent="0">
              <a:buNone/>
            </a:pPr>
            <a:endParaRPr lang="en-US" sz="2000" dirty="0">
              <a:latin typeface="Bradley Hand ITC" panose="03070402050302030203" pitchFamily="66" charset="0"/>
            </a:endParaRPr>
          </a:p>
          <a:p>
            <a:pPr marL="0" indent="0">
              <a:buNone/>
            </a:pPr>
            <a:r>
              <a:rPr lang="en-US" sz="2000" dirty="0">
                <a:latin typeface="Bradley Hand ITC" panose="03070402050302030203" pitchFamily="66" charset="0"/>
              </a:rPr>
              <a:t>- Ashley Clouse</a:t>
            </a:r>
          </a:p>
        </p:txBody>
      </p:sp>
    </p:spTree>
    <p:extLst>
      <p:ext uri="{BB962C8B-B14F-4D97-AF65-F5344CB8AC3E}">
        <p14:creationId xmlns:p14="http://schemas.microsoft.com/office/powerpoint/2010/main" val="406410156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6AC3602-3348-4F31-9E43-076B03514E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1690688"/>
          </a:xfrm>
          <a:prstGeom prst="rect">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9313017-67C6-2485-CDEB-3A575381CE9A}"/>
              </a:ext>
            </a:extLst>
          </p:cNvPr>
          <p:cNvSpPr>
            <a:spLocks noGrp="1"/>
          </p:cNvSpPr>
          <p:nvPr>
            <p:ph type="title"/>
          </p:nvPr>
        </p:nvSpPr>
        <p:spPr>
          <a:xfrm>
            <a:off x="838201" y="300580"/>
            <a:ext cx="9829800" cy="1089529"/>
          </a:xfrm>
        </p:spPr>
        <p:txBody>
          <a:bodyPr>
            <a:normAutofit/>
          </a:bodyPr>
          <a:lstStyle/>
          <a:p>
            <a:r>
              <a:rPr lang="en-US" sz="3600" dirty="0">
                <a:solidFill>
                  <a:srgbClr val="FFFFFF"/>
                </a:solidFill>
              </a:rPr>
              <a:t>MOUD Program</a:t>
            </a:r>
          </a:p>
        </p:txBody>
      </p:sp>
      <p:sp>
        <p:nvSpPr>
          <p:cNvPr id="11" name="Graphic 11">
            <a:extLst>
              <a:ext uri="{FF2B5EF4-FFF2-40B4-BE49-F238E27FC236}">
                <a16:creationId xmlns:a16="http://schemas.microsoft.com/office/drawing/2014/main" id="{394094B0-A6C9-44BE-9042-66EF0612F6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03882" y="591829"/>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rgbClr val="FFFFFF"/>
          </a:solidFill>
          <a:ln w="603" cap="flat">
            <a:noFill/>
            <a:prstDash val="solid"/>
            <a:miter/>
          </a:ln>
        </p:spPr>
        <p:txBody>
          <a:bodyPr rtlCol="0" anchor="ctr"/>
          <a:lstStyle/>
          <a:p>
            <a:endParaRPr lang="en-US" dirty="0"/>
          </a:p>
        </p:txBody>
      </p:sp>
      <p:sp>
        <p:nvSpPr>
          <p:cNvPr id="13" name="Graphic 10">
            <a:extLst>
              <a:ext uri="{FF2B5EF4-FFF2-40B4-BE49-F238E27FC236}">
                <a16:creationId xmlns:a16="http://schemas.microsoft.com/office/drawing/2014/main" id="{64C2CA96-0B16-4AA7-B340-33044D2385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62662" y="821124"/>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rgbClr val="FFFFFF"/>
          </a:solidFill>
          <a:ln w="422" cap="flat">
            <a:noFill/>
            <a:prstDash val="solid"/>
            <a:miter/>
          </a:ln>
        </p:spPr>
        <p:txBody>
          <a:bodyPr rtlCol="0" anchor="ctr"/>
          <a:lstStyle/>
          <a:p>
            <a:endParaRPr lang="en-US" dirty="0"/>
          </a:p>
        </p:txBody>
      </p:sp>
      <p:sp>
        <p:nvSpPr>
          <p:cNvPr id="15" name="Graphic 12">
            <a:extLst>
              <a:ext uri="{FF2B5EF4-FFF2-40B4-BE49-F238E27FC236}">
                <a16:creationId xmlns:a16="http://schemas.microsoft.com/office/drawing/2014/main" id="{1D50D7A8-F1D5-4306-8A9B-DD7A73EB8B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88342" y="1336268"/>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rgbClr val="FFFFFF"/>
          </a:solidFill>
          <a:ln w="610" cap="flat">
            <a:noFill/>
            <a:prstDash val="solid"/>
            <a:miter/>
          </a:ln>
        </p:spPr>
        <p:txBody>
          <a:bodyPr rtlCol="0" anchor="ctr"/>
          <a:lstStyle/>
          <a:p>
            <a:endParaRPr lang="en-US" dirty="0"/>
          </a:p>
        </p:txBody>
      </p:sp>
      <p:graphicFrame>
        <p:nvGraphicFramePr>
          <p:cNvPr id="5" name="Content Placeholder 2">
            <a:extLst>
              <a:ext uri="{FF2B5EF4-FFF2-40B4-BE49-F238E27FC236}">
                <a16:creationId xmlns:a16="http://schemas.microsoft.com/office/drawing/2014/main" id="{0BA7581D-5047-A609-71DB-2289F4D75DD1}"/>
              </a:ext>
            </a:extLst>
          </p:cNvPr>
          <p:cNvGraphicFramePr>
            <a:graphicFrameLocks noGrp="1"/>
          </p:cNvGraphicFramePr>
          <p:nvPr>
            <p:ph idx="1"/>
            <p:extLst>
              <p:ext uri="{D42A27DB-BD31-4B8C-83A1-F6EECF244321}">
                <p14:modId xmlns:p14="http://schemas.microsoft.com/office/powerpoint/2010/main" val="1816975152"/>
              </p:ext>
            </p:extLst>
          </p:nvPr>
        </p:nvGraphicFramePr>
        <p:xfrm>
          <a:off x="838200" y="2211233"/>
          <a:ext cx="10515600" cy="396573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03078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9" name="Rectangle 198">
            <a:extLst>
              <a:ext uri="{FF2B5EF4-FFF2-40B4-BE49-F238E27FC236}">
                <a16:creationId xmlns:a16="http://schemas.microsoft.com/office/drawing/2014/main" id="{577D6B2E-37A3-429E-A37C-F30ED64872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0" name="Rectangle 199">
            <a:extLst>
              <a:ext uri="{FF2B5EF4-FFF2-40B4-BE49-F238E27FC236}">
                <a16:creationId xmlns:a16="http://schemas.microsoft.com/office/drawing/2014/main" id="{5CEAD642-85CF-4750-8432-7C80C901F0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1723" y="-1"/>
            <a:ext cx="12225953" cy="6868071"/>
          </a:xfrm>
          <a:prstGeom prst="rect">
            <a:avLst/>
          </a:prstGeom>
          <a:gradFill>
            <a:gsLst>
              <a:gs pos="0">
                <a:srgbClr val="000000"/>
              </a:gs>
              <a:gs pos="100000">
                <a:schemeClr val="accent1">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1" name="Rectangle 200">
            <a:extLst>
              <a:ext uri="{FF2B5EF4-FFF2-40B4-BE49-F238E27FC236}">
                <a16:creationId xmlns:a16="http://schemas.microsoft.com/office/drawing/2014/main" id="{FA33EEAE-15D5-4119-8C1E-89D943F911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441959" y="-3"/>
            <a:ext cx="11772269" cy="6868074"/>
          </a:xfrm>
          <a:prstGeom prst="rect">
            <a:avLst/>
          </a:prstGeom>
          <a:gradFill>
            <a:gsLst>
              <a:gs pos="21000">
                <a:schemeClr val="accent1">
                  <a:lumMod val="50000"/>
                  <a:alpha val="83000"/>
                </a:schemeClr>
              </a:gs>
              <a:gs pos="100000">
                <a:schemeClr val="accent1">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2" name="Rectangle 201">
            <a:extLst>
              <a:ext uri="{FF2B5EF4-FFF2-40B4-BE49-F238E27FC236}">
                <a16:creationId xmlns:a16="http://schemas.microsoft.com/office/drawing/2014/main" id="{730D8B3B-9B80-4025-B934-26DC7D7CD2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5200" y="0"/>
            <a:ext cx="3623374" cy="6868072"/>
          </a:xfrm>
          <a:prstGeom prst="rect">
            <a:avLst/>
          </a:prstGeom>
          <a:gradFill>
            <a:gsLst>
              <a:gs pos="0">
                <a:schemeClr val="accent1">
                  <a:lumMod val="75000"/>
                  <a:alpha val="0"/>
                </a:schemeClr>
              </a:gs>
              <a:gs pos="99000">
                <a:srgbClr val="000000">
                  <a:alpha val="41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3" name="Rectangle 202">
            <a:extLst>
              <a:ext uri="{FF2B5EF4-FFF2-40B4-BE49-F238E27FC236}">
                <a16:creationId xmlns:a16="http://schemas.microsoft.com/office/drawing/2014/main" id="{1064D5D5-227B-4F66-9AEA-46F570E793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5875" y="-3"/>
            <a:ext cx="12233581" cy="6868076"/>
          </a:xfrm>
          <a:prstGeom prst="rect">
            <a:avLst/>
          </a:prstGeom>
          <a:gradFill>
            <a:gsLst>
              <a:gs pos="3000">
                <a:schemeClr val="accent1">
                  <a:lumMod val="75000"/>
                  <a:alpha val="0"/>
                </a:schemeClr>
              </a:gs>
              <a:gs pos="100000">
                <a:srgbClr val="000000">
                  <a:alpha val="73000"/>
                </a:srgb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4" name="Rectangle 203">
            <a:extLst>
              <a:ext uri="{FF2B5EF4-FFF2-40B4-BE49-F238E27FC236}">
                <a16:creationId xmlns:a16="http://schemas.microsoft.com/office/drawing/2014/main" id="{646B67A4-D328-4747-A82B-65E84FA463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484334" y="-861824"/>
            <a:ext cx="6861931" cy="8597859"/>
          </a:xfrm>
          <a:prstGeom prst="rect">
            <a:avLst/>
          </a:prstGeom>
          <a:gradFill>
            <a:gsLst>
              <a:gs pos="3000">
                <a:schemeClr val="accent1">
                  <a:lumMod val="75000"/>
                  <a:alpha val="0"/>
                </a:schemeClr>
              </a:gs>
              <a:gs pos="100000">
                <a:srgbClr val="000000">
                  <a:alpha val="27000"/>
                </a:srgb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5" name="Oval 204">
            <a:extLst>
              <a:ext uri="{FF2B5EF4-FFF2-40B4-BE49-F238E27FC236}">
                <a16:creationId xmlns:a16="http://schemas.microsoft.com/office/drawing/2014/main" id="{B5A1B09C-1565-46F8-B70F-621C5EB48A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993193">
            <a:off x="1186972" y="1089049"/>
            <a:ext cx="4967533" cy="4988390"/>
          </a:xfrm>
          <a:prstGeom prst="ellipse">
            <a:avLst/>
          </a:prstGeom>
          <a:gradFill>
            <a:gsLst>
              <a:gs pos="0">
                <a:schemeClr val="accent1">
                  <a:alpha val="26000"/>
                </a:schemeClr>
              </a:gs>
              <a:gs pos="85000">
                <a:schemeClr val="accent1">
                  <a:lumMod val="60000"/>
                  <a:lumOff val="40000"/>
                  <a:alpha val="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C8611C6-6ACB-3C40-C569-97DAB2167EF8}"/>
              </a:ext>
            </a:extLst>
          </p:cNvPr>
          <p:cNvSpPr>
            <a:spLocks noGrp="1"/>
          </p:cNvSpPr>
          <p:nvPr>
            <p:ph type="title"/>
          </p:nvPr>
        </p:nvSpPr>
        <p:spPr>
          <a:xfrm>
            <a:off x="4162567" y="818984"/>
            <a:ext cx="6714699" cy="3178689"/>
          </a:xfrm>
        </p:spPr>
        <p:txBody>
          <a:bodyPr vert="horz" lIns="91440" tIns="45720" rIns="91440" bIns="45720" rtlCol="0" anchor="b">
            <a:normAutofit/>
          </a:bodyPr>
          <a:lstStyle/>
          <a:p>
            <a:r>
              <a:rPr lang="en-US" sz="4800" kern="1200" dirty="0">
                <a:solidFill>
                  <a:srgbClr val="FFFFFF"/>
                </a:solidFill>
                <a:latin typeface="+mj-lt"/>
                <a:ea typeface="+mj-ea"/>
                <a:cs typeface="+mj-cs"/>
              </a:rPr>
              <a:t>Background</a:t>
            </a:r>
          </a:p>
        </p:txBody>
      </p:sp>
      <p:sp>
        <p:nvSpPr>
          <p:cNvPr id="206" name="Rectangle 205">
            <a:extLst>
              <a:ext uri="{FF2B5EF4-FFF2-40B4-BE49-F238E27FC236}">
                <a16:creationId xmlns:a16="http://schemas.microsoft.com/office/drawing/2014/main" id="{8C516CC8-80AC-446C-A56E-9F54B72104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 y="4490110"/>
            <a:ext cx="12217710" cy="2377962"/>
          </a:xfrm>
          <a:prstGeom prst="rect">
            <a:avLst/>
          </a:prstGeom>
          <a:gradFill>
            <a:gsLst>
              <a:gs pos="0">
                <a:schemeClr val="accent1">
                  <a:lumMod val="75000"/>
                  <a:alpha val="50000"/>
                </a:schemeClr>
              </a:gs>
              <a:gs pos="99000">
                <a:srgbClr val="000000">
                  <a:alpha val="34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57199249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8D3142-F52E-63BC-6D51-94C7E0788DE5}"/>
              </a:ext>
            </a:extLst>
          </p:cNvPr>
          <p:cNvSpPr>
            <a:spLocks noGrp="1"/>
          </p:cNvSpPr>
          <p:nvPr>
            <p:ph type="title"/>
          </p:nvPr>
        </p:nvSpPr>
        <p:spPr>
          <a:xfrm>
            <a:off x="8079978" y="741391"/>
            <a:ext cx="3369234" cy="1616203"/>
          </a:xfrm>
        </p:spPr>
        <p:txBody>
          <a:bodyPr anchor="b">
            <a:normAutofit/>
          </a:bodyPr>
          <a:lstStyle/>
          <a:p>
            <a:r>
              <a:rPr lang="en-US" sz="3200" dirty="0"/>
              <a:t>North Dakota Statistics</a:t>
            </a:r>
          </a:p>
        </p:txBody>
      </p:sp>
      <p:pic>
        <p:nvPicPr>
          <p:cNvPr id="4" name="Picture 6" descr="North Dakota profile | Prison Policy Initiative">
            <a:extLst>
              <a:ext uri="{FF2B5EF4-FFF2-40B4-BE49-F238E27FC236}">
                <a16:creationId xmlns:a16="http://schemas.microsoft.com/office/drawing/2014/main" id="{3800C88E-7F61-3966-7356-75C14B7F438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2200" r="6980"/>
          <a:stretch>
            <a:fillRect/>
          </a:stretch>
        </p:blipFill>
        <p:spPr bwMode="auto">
          <a:xfrm>
            <a:off x="20" y="10"/>
            <a:ext cx="7390243" cy="6857990"/>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a:extLst>
              <a:ext uri="{FF2B5EF4-FFF2-40B4-BE49-F238E27FC236}">
                <a16:creationId xmlns:a16="http://schemas.microsoft.com/office/drawing/2014/main" id="{AE3A741D-C19B-960A-5803-1C58871478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879677" y="2347416"/>
            <a:ext cx="1630908" cy="7390262"/>
          </a:xfrm>
          <a:prstGeom prst="rect">
            <a:avLst/>
          </a:prstGeom>
          <a:gradFill>
            <a:gsLst>
              <a:gs pos="0">
                <a:schemeClr val="accent5"/>
              </a:gs>
              <a:gs pos="47000">
                <a:schemeClr val="accent2">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DC39DE25-0E4E-0AA7-0932-1D78C23727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flipV="1">
            <a:off x="-1919061" y="1919060"/>
            <a:ext cx="6854280" cy="3016159"/>
          </a:xfrm>
          <a:prstGeom prst="rect">
            <a:avLst/>
          </a:prstGeom>
          <a:gradFill flip="none" rotWithShape="1">
            <a:gsLst>
              <a:gs pos="0">
                <a:schemeClr val="accent5"/>
              </a:gs>
              <a:gs pos="47000">
                <a:schemeClr val="accent2">
                  <a:alpha val="0"/>
                </a:schemeClr>
              </a:gs>
            </a:gsLst>
            <a:lin ang="4200000" scaled="0"/>
            <a:tileRect/>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sp>
        <p:nvSpPr>
          <p:cNvPr id="14" name="Rectangle 13">
            <a:extLst>
              <a:ext uri="{FF2B5EF4-FFF2-40B4-BE49-F238E27FC236}">
                <a16:creationId xmlns:a16="http://schemas.microsoft.com/office/drawing/2014/main" id="{8D6EA299-0840-6DEA-E670-C49AEBC87E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4461657" y="4425055"/>
            <a:ext cx="2928605" cy="2432945"/>
          </a:xfrm>
          <a:prstGeom prst="rect">
            <a:avLst/>
          </a:prstGeom>
          <a:gradFill flip="none" rotWithShape="1">
            <a:gsLst>
              <a:gs pos="0">
                <a:schemeClr val="accent2"/>
              </a:gs>
              <a:gs pos="51000">
                <a:schemeClr val="accent5">
                  <a:lumMod val="60000"/>
                  <a:lumOff val="40000"/>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sp>
        <p:nvSpPr>
          <p:cNvPr id="5" name="Content Placeholder 4">
            <a:extLst>
              <a:ext uri="{FF2B5EF4-FFF2-40B4-BE49-F238E27FC236}">
                <a16:creationId xmlns:a16="http://schemas.microsoft.com/office/drawing/2014/main" id="{072C9959-A111-BCA3-32A8-FE6CE046C48C}"/>
              </a:ext>
            </a:extLst>
          </p:cNvPr>
          <p:cNvSpPr>
            <a:spLocks noGrp="1"/>
          </p:cNvSpPr>
          <p:nvPr>
            <p:ph idx="1"/>
          </p:nvPr>
        </p:nvSpPr>
        <p:spPr>
          <a:xfrm>
            <a:off x="8079978" y="2533476"/>
            <a:ext cx="3369234" cy="3447832"/>
          </a:xfrm>
        </p:spPr>
        <p:txBody>
          <a:bodyPr anchor="t">
            <a:normAutofit/>
          </a:bodyPr>
          <a:lstStyle/>
          <a:p>
            <a:r>
              <a:rPr lang="en-US" sz="2000" dirty="0"/>
              <a:t>20.8% of adults meet criteria for Substance Use Disorder (SUD)</a:t>
            </a:r>
          </a:p>
          <a:p>
            <a:r>
              <a:rPr lang="en-US" sz="2000" dirty="0"/>
              <a:t>77.62% did not receive treatment</a:t>
            </a:r>
          </a:p>
          <a:p>
            <a:r>
              <a:rPr lang="en-US" sz="2000" dirty="0"/>
              <a:t>3.46% adult illicit drug use in ND compared to the nation’s average 3.48%</a:t>
            </a:r>
          </a:p>
          <a:p>
            <a:r>
              <a:rPr lang="en-US" sz="2000" dirty="0"/>
              <a:t>Drug/narcotic violations increased 2.54%</a:t>
            </a:r>
          </a:p>
        </p:txBody>
      </p:sp>
      <p:sp>
        <p:nvSpPr>
          <p:cNvPr id="6" name="TextBox 5">
            <a:extLst>
              <a:ext uri="{FF2B5EF4-FFF2-40B4-BE49-F238E27FC236}">
                <a16:creationId xmlns:a16="http://schemas.microsoft.com/office/drawing/2014/main" id="{8DF9E4D8-47F2-F9A0-3146-D3BFDB602CB5}"/>
              </a:ext>
            </a:extLst>
          </p:cNvPr>
          <p:cNvSpPr txBox="1"/>
          <p:nvPr/>
        </p:nvSpPr>
        <p:spPr>
          <a:xfrm>
            <a:off x="9593333" y="6157190"/>
            <a:ext cx="1760463" cy="707886"/>
          </a:xfrm>
          <a:prstGeom prst="rect">
            <a:avLst/>
          </a:prstGeom>
          <a:noFill/>
        </p:spPr>
        <p:txBody>
          <a:bodyPr wrap="square" rtlCol="0">
            <a:spAutoFit/>
          </a:bodyPr>
          <a:lstStyle/>
          <a:p>
            <a:r>
              <a:rPr lang="en-US" sz="1000" dirty="0"/>
              <a:t>*National Survey on Drug Use and Health, North Dakota 2021-2022 Estimates</a:t>
            </a:r>
          </a:p>
        </p:txBody>
      </p:sp>
    </p:spTree>
    <p:extLst>
      <p:ext uri="{BB962C8B-B14F-4D97-AF65-F5344CB8AC3E}">
        <p14:creationId xmlns:p14="http://schemas.microsoft.com/office/powerpoint/2010/main" val="278989054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397C8298-3D50-B5C9-2D9A-1D81D7330BC1}"/>
              </a:ext>
            </a:extLst>
          </p:cNvPr>
          <p:cNvPicPr>
            <a:picLocks noChangeAspect="1"/>
          </p:cNvPicPr>
          <p:nvPr/>
        </p:nvPicPr>
        <p:blipFill>
          <a:blip r:embed="rId2">
            <a:extLst>
              <a:ext uri="{28A0092B-C50C-407E-A947-70E740481C1C}">
                <a14:useLocalDpi xmlns:a14="http://schemas.microsoft.com/office/drawing/2010/main" val="0"/>
              </a:ext>
            </a:extLst>
          </a:blip>
          <a:srcRect t="443"/>
          <a:stretch>
            <a:fillRect/>
          </a:stretch>
        </p:blipFill>
        <p:spPr>
          <a:xfrm>
            <a:off x="-2" y="10"/>
            <a:ext cx="6096002" cy="3428990"/>
          </a:xfrm>
          <a:prstGeom prst="rect">
            <a:avLst/>
          </a:prstGeom>
        </p:spPr>
      </p:pic>
      <p:pic>
        <p:nvPicPr>
          <p:cNvPr id="7" name="Picture 6" descr="Chart, bar chart&#10;&#10;AI-generated content may be incorrect.">
            <a:extLst>
              <a:ext uri="{FF2B5EF4-FFF2-40B4-BE49-F238E27FC236}">
                <a16:creationId xmlns:a16="http://schemas.microsoft.com/office/drawing/2014/main" id="{E4807725-BEEF-B2AE-2E8A-38594210D5A2}"/>
              </a:ext>
            </a:extLst>
          </p:cNvPr>
          <p:cNvPicPr>
            <a:picLocks noChangeAspect="1"/>
          </p:cNvPicPr>
          <p:nvPr/>
        </p:nvPicPr>
        <p:blipFill>
          <a:blip r:embed="rId3">
            <a:extLst>
              <a:ext uri="{28A0092B-C50C-407E-A947-70E740481C1C}">
                <a14:useLocalDpi xmlns:a14="http://schemas.microsoft.com/office/drawing/2010/main" val="0"/>
              </a:ext>
            </a:extLst>
          </a:blip>
          <a:srcRect t="6639"/>
          <a:stretch>
            <a:fillRect/>
          </a:stretch>
        </p:blipFill>
        <p:spPr>
          <a:xfrm>
            <a:off x="6096000" y="1"/>
            <a:ext cx="6096000" cy="3429000"/>
          </a:xfrm>
          <a:prstGeom prst="rect">
            <a:avLst/>
          </a:prstGeom>
        </p:spPr>
      </p:pic>
      <p:grpSp>
        <p:nvGrpSpPr>
          <p:cNvPr id="37" name="Group 36">
            <a:extLst>
              <a:ext uri="{FF2B5EF4-FFF2-40B4-BE49-F238E27FC236}">
                <a16:creationId xmlns:a16="http://schemas.microsoft.com/office/drawing/2014/main" id="{AC8DF490-C22A-F953-E1C7-B9B4B37FDDA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367319"/>
            <a:ext cx="12192000" cy="123363"/>
            <a:chOff x="876692" y="4888672"/>
            <a:chExt cx="10439007" cy="123363"/>
          </a:xfrm>
        </p:grpSpPr>
        <p:sp>
          <p:nvSpPr>
            <p:cNvPr id="35" name="Rectangle 34">
              <a:extLst>
                <a:ext uri="{FF2B5EF4-FFF2-40B4-BE49-F238E27FC236}">
                  <a16:creationId xmlns:a16="http://schemas.microsoft.com/office/drawing/2014/main" id="{B0E046CD-C684-7EEC-3D0B-B8BED646E9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6034515" y="-269151"/>
              <a:ext cx="123362" cy="10439007"/>
            </a:xfrm>
            <a:prstGeom prst="rect">
              <a:avLst/>
            </a:prstGeom>
            <a:gradFill>
              <a:gsLst>
                <a:gs pos="0">
                  <a:schemeClr val="accent2"/>
                </a:gs>
                <a:gs pos="100000">
                  <a:schemeClr val="accent5"/>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BF64D758-5833-C33E-2DC2-75925B9F0B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8719273" y="2415609"/>
              <a:ext cx="123362" cy="5069490"/>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Content Placeholder 30">
            <a:extLst>
              <a:ext uri="{FF2B5EF4-FFF2-40B4-BE49-F238E27FC236}">
                <a16:creationId xmlns:a16="http://schemas.microsoft.com/office/drawing/2014/main" id="{3774D8F9-0D22-849C-70FE-2AF3843008BD}"/>
              </a:ext>
            </a:extLst>
          </p:cNvPr>
          <p:cNvSpPr>
            <a:spLocks noGrp="1"/>
          </p:cNvSpPr>
          <p:nvPr>
            <p:ph idx="1"/>
          </p:nvPr>
        </p:nvSpPr>
        <p:spPr>
          <a:xfrm>
            <a:off x="2836885" y="4096675"/>
            <a:ext cx="6012254" cy="2171405"/>
          </a:xfrm>
        </p:spPr>
        <p:txBody>
          <a:bodyPr anchor="t">
            <a:normAutofit fontScale="92500" lnSpcReduction="10000"/>
          </a:bodyPr>
          <a:lstStyle/>
          <a:p>
            <a:r>
              <a:rPr lang="en-US" sz="2000" dirty="0"/>
              <a:t>Ward County has the fifth highest rate for overdose deaths in North Dakota.</a:t>
            </a:r>
          </a:p>
          <a:p>
            <a:r>
              <a:rPr lang="en-US" sz="2000" dirty="0"/>
              <a:t>2024 City of Minot had 74 calls for reported overdoses.</a:t>
            </a:r>
          </a:p>
          <a:p>
            <a:r>
              <a:rPr lang="en-US" sz="2000" dirty="0"/>
              <a:t>2025 City of Minot had 33 calls for reported overdoses, with 5 resulting in death.</a:t>
            </a:r>
          </a:p>
          <a:p>
            <a:r>
              <a:rPr lang="en-US" sz="2000" dirty="0"/>
              <a:t>This is a 55.4 % decrease</a:t>
            </a:r>
          </a:p>
          <a:p>
            <a:endParaRPr lang="en-US" sz="2000" dirty="0"/>
          </a:p>
        </p:txBody>
      </p:sp>
    </p:spTree>
    <p:extLst>
      <p:ext uri="{BB962C8B-B14F-4D97-AF65-F5344CB8AC3E}">
        <p14:creationId xmlns:p14="http://schemas.microsoft.com/office/powerpoint/2010/main" val="363635750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77D6B2E-37A3-429E-A37C-F30ED64872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5CEAD642-85CF-4750-8432-7C80C901F0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1723" y="-1"/>
            <a:ext cx="12225953" cy="6868071"/>
          </a:xfrm>
          <a:prstGeom prst="rect">
            <a:avLst/>
          </a:prstGeom>
          <a:gradFill>
            <a:gsLst>
              <a:gs pos="0">
                <a:srgbClr val="000000"/>
              </a:gs>
              <a:gs pos="100000">
                <a:schemeClr val="accent1">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FA33EEAE-15D5-4119-8C1E-89D943F911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441959" y="-3"/>
            <a:ext cx="11772269" cy="6868074"/>
          </a:xfrm>
          <a:prstGeom prst="rect">
            <a:avLst/>
          </a:prstGeom>
          <a:gradFill>
            <a:gsLst>
              <a:gs pos="21000">
                <a:schemeClr val="accent1">
                  <a:lumMod val="50000"/>
                  <a:alpha val="83000"/>
                </a:schemeClr>
              </a:gs>
              <a:gs pos="100000">
                <a:schemeClr val="accent1">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730D8B3B-9B80-4025-B934-26DC7D7CD2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5200" y="0"/>
            <a:ext cx="3623374" cy="6868072"/>
          </a:xfrm>
          <a:prstGeom prst="rect">
            <a:avLst/>
          </a:prstGeom>
          <a:gradFill>
            <a:gsLst>
              <a:gs pos="0">
                <a:schemeClr val="accent1">
                  <a:lumMod val="75000"/>
                  <a:alpha val="0"/>
                </a:schemeClr>
              </a:gs>
              <a:gs pos="99000">
                <a:srgbClr val="000000">
                  <a:alpha val="41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1064D5D5-227B-4F66-9AEA-46F570E793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5875" y="-3"/>
            <a:ext cx="12233581" cy="6868076"/>
          </a:xfrm>
          <a:prstGeom prst="rect">
            <a:avLst/>
          </a:prstGeom>
          <a:gradFill>
            <a:gsLst>
              <a:gs pos="3000">
                <a:schemeClr val="accent1">
                  <a:lumMod val="75000"/>
                  <a:alpha val="0"/>
                </a:schemeClr>
              </a:gs>
              <a:gs pos="100000">
                <a:srgbClr val="000000">
                  <a:alpha val="73000"/>
                </a:srgb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646B67A4-D328-4747-A82B-65E84FA463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484334" y="-861824"/>
            <a:ext cx="6861931" cy="8597859"/>
          </a:xfrm>
          <a:prstGeom prst="rect">
            <a:avLst/>
          </a:prstGeom>
          <a:gradFill>
            <a:gsLst>
              <a:gs pos="3000">
                <a:schemeClr val="accent1">
                  <a:lumMod val="75000"/>
                  <a:alpha val="0"/>
                </a:schemeClr>
              </a:gs>
              <a:gs pos="100000">
                <a:srgbClr val="000000">
                  <a:alpha val="27000"/>
                </a:srgb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Oval 19">
            <a:extLst>
              <a:ext uri="{FF2B5EF4-FFF2-40B4-BE49-F238E27FC236}">
                <a16:creationId xmlns:a16="http://schemas.microsoft.com/office/drawing/2014/main" id="{B5A1B09C-1565-46F8-B70F-621C5EB48A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993193">
            <a:off x="1186972" y="1089049"/>
            <a:ext cx="4967533" cy="4988390"/>
          </a:xfrm>
          <a:prstGeom prst="ellipse">
            <a:avLst/>
          </a:prstGeom>
          <a:gradFill>
            <a:gsLst>
              <a:gs pos="0">
                <a:schemeClr val="accent1">
                  <a:alpha val="26000"/>
                </a:schemeClr>
              </a:gs>
              <a:gs pos="85000">
                <a:schemeClr val="accent1">
                  <a:lumMod val="60000"/>
                  <a:lumOff val="40000"/>
                  <a:alpha val="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0CB78EF-86E9-617E-AB37-42DDAE1C4290}"/>
              </a:ext>
            </a:extLst>
          </p:cNvPr>
          <p:cNvSpPr>
            <a:spLocks noGrp="1"/>
          </p:cNvSpPr>
          <p:nvPr>
            <p:ph type="title"/>
          </p:nvPr>
        </p:nvSpPr>
        <p:spPr>
          <a:xfrm>
            <a:off x="4162567" y="818984"/>
            <a:ext cx="6714699" cy="3178689"/>
          </a:xfrm>
        </p:spPr>
        <p:txBody>
          <a:bodyPr vert="horz" lIns="91440" tIns="45720" rIns="91440" bIns="45720" rtlCol="0" anchor="b">
            <a:normAutofit/>
          </a:bodyPr>
          <a:lstStyle/>
          <a:p>
            <a:r>
              <a:rPr lang="en-US" sz="4800" dirty="0">
                <a:solidFill>
                  <a:srgbClr val="FFFFFF"/>
                </a:solidFill>
              </a:rPr>
              <a:t>WCDC MOUD Program</a:t>
            </a:r>
            <a:endParaRPr lang="en-US" sz="4800" kern="1200" dirty="0">
              <a:solidFill>
                <a:srgbClr val="FFFFFF"/>
              </a:solidFill>
              <a:latin typeface="+mj-lt"/>
              <a:ea typeface="+mj-ea"/>
              <a:cs typeface="+mj-cs"/>
            </a:endParaRPr>
          </a:p>
        </p:txBody>
      </p:sp>
      <p:sp>
        <p:nvSpPr>
          <p:cNvPr id="22" name="Rectangle 21">
            <a:extLst>
              <a:ext uri="{FF2B5EF4-FFF2-40B4-BE49-F238E27FC236}">
                <a16:creationId xmlns:a16="http://schemas.microsoft.com/office/drawing/2014/main" id="{8C516CC8-80AC-446C-A56E-9F54B72104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 y="4490110"/>
            <a:ext cx="12217710" cy="2377962"/>
          </a:xfrm>
          <a:prstGeom prst="rect">
            <a:avLst/>
          </a:prstGeom>
          <a:gradFill>
            <a:gsLst>
              <a:gs pos="0">
                <a:schemeClr val="accent1">
                  <a:lumMod val="75000"/>
                  <a:alpha val="50000"/>
                </a:schemeClr>
              </a:gs>
              <a:gs pos="99000">
                <a:srgbClr val="000000">
                  <a:alpha val="34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27599871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30" name="Rectangle 2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30">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ectangle 31">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6F60739-C6CD-F3A8-8062-F05FF04ADDB5}"/>
              </a:ext>
            </a:extLst>
          </p:cNvPr>
          <p:cNvSpPr>
            <a:spLocks noGrp="1"/>
          </p:cNvSpPr>
          <p:nvPr>
            <p:ph type="title"/>
          </p:nvPr>
        </p:nvSpPr>
        <p:spPr>
          <a:xfrm>
            <a:off x="466722" y="586855"/>
            <a:ext cx="3201366" cy="3387497"/>
          </a:xfrm>
        </p:spPr>
        <p:txBody>
          <a:bodyPr anchor="b">
            <a:normAutofit/>
          </a:bodyPr>
          <a:lstStyle/>
          <a:p>
            <a:pPr algn="r"/>
            <a:r>
              <a:rPr lang="en-US" sz="4000" dirty="0">
                <a:solidFill>
                  <a:srgbClr val="FFFFFF"/>
                </a:solidFill>
              </a:rPr>
              <a:t>The Beginning</a:t>
            </a:r>
          </a:p>
        </p:txBody>
      </p:sp>
      <p:sp>
        <p:nvSpPr>
          <p:cNvPr id="33" name="Content Placeholder 2">
            <a:extLst>
              <a:ext uri="{FF2B5EF4-FFF2-40B4-BE49-F238E27FC236}">
                <a16:creationId xmlns:a16="http://schemas.microsoft.com/office/drawing/2014/main" id="{B12A2DCB-0598-6275-4469-B212DE1B38E6}"/>
              </a:ext>
            </a:extLst>
          </p:cNvPr>
          <p:cNvSpPr>
            <a:spLocks noGrp="1"/>
          </p:cNvSpPr>
          <p:nvPr>
            <p:ph idx="1"/>
          </p:nvPr>
        </p:nvSpPr>
        <p:spPr>
          <a:xfrm>
            <a:off x="4810259" y="649480"/>
            <a:ext cx="6555347" cy="5546047"/>
          </a:xfrm>
        </p:spPr>
        <p:txBody>
          <a:bodyPr anchor="ctr">
            <a:normAutofit/>
          </a:bodyPr>
          <a:lstStyle/>
          <a:p>
            <a:r>
              <a:rPr lang="en-US" sz="2000" dirty="0"/>
              <a:t>Developed collaboratively through the Ward County Opioid (WCO) Task Force</a:t>
            </a:r>
          </a:p>
          <a:p>
            <a:r>
              <a:rPr lang="en-US" sz="2000" dirty="0"/>
              <a:t>Best use of Opioid Settlement Funds Received by Ward County &amp; the City of Minot </a:t>
            </a:r>
          </a:p>
          <a:p>
            <a:r>
              <a:rPr lang="en-US" sz="2000" dirty="0"/>
              <a:t>MOUD Program-screen inmates for Substance Use Disorder</a:t>
            </a:r>
          </a:p>
          <a:p>
            <a:r>
              <a:rPr lang="en-US" sz="2000" dirty="0"/>
              <a:t>Refer to MOUD treatment as applicable</a:t>
            </a:r>
          </a:p>
          <a:p>
            <a:r>
              <a:rPr lang="en-US" sz="2000" dirty="0"/>
              <a:t>Accessible Peer Support (group or individual)</a:t>
            </a:r>
          </a:p>
          <a:p>
            <a:r>
              <a:rPr lang="en-US" sz="2000" dirty="0"/>
              <a:t>Harm reduction education</a:t>
            </a:r>
          </a:p>
          <a:p>
            <a:r>
              <a:rPr lang="en-US" sz="2000" dirty="0"/>
              <a:t>Continuity of care </a:t>
            </a:r>
          </a:p>
        </p:txBody>
      </p:sp>
    </p:spTree>
    <p:extLst>
      <p:ext uri="{BB962C8B-B14F-4D97-AF65-F5344CB8AC3E}">
        <p14:creationId xmlns:p14="http://schemas.microsoft.com/office/powerpoint/2010/main" val="32586127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2F285BB-EB1A-77D4-5775-46866A1D0194}"/>
              </a:ext>
            </a:extLst>
          </p:cNvPr>
          <p:cNvSpPr>
            <a:spLocks noGrp="1"/>
          </p:cNvSpPr>
          <p:nvPr>
            <p:ph type="title"/>
          </p:nvPr>
        </p:nvSpPr>
        <p:spPr>
          <a:xfrm>
            <a:off x="838200" y="365125"/>
            <a:ext cx="10515600" cy="1325563"/>
          </a:xfrm>
        </p:spPr>
        <p:txBody>
          <a:bodyPr>
            <a:normAutofit/>
          </a:bodyPr>
          <a:lstStyle/>
          <a:p>
            <a:r>
              <a:rPr lang="en-US" sz="5400" dirty="0"/>
              <a:t>Community Support</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sX0" fmla="*/ 0 w 10853928"/>
              <a:gd name="csY0" fmla="*/ 0 h 18288"/>
              <a:gd name="csX1" fmla="*/ 461292 w 10853928"/>
              <a:gd name="csY1" fmla="*/ 0 h 18288"/>
              <a:gd name="csX2" fmla="*/ 1139662 w 10853928"/>
              <a:gd name="csY2" fmla="*/ 0 h 18288"/>
              <a:gd name="csX3" fmla="*/ 1926572 w 10853928"/>
              <a:gd name="csY3" fmla="*/ 0 h 18288"/>
              <a:gd name="csX4" fmla="*/ 2279325 w 10853928"/>
              <a:gd name="csY4" fmla="*/ 0 h 18288"/>
              <a:gd name="csX5" fmla="*/ 2632078 w 10853928"/>
              <a:gd name="csY5" fmla="*/ 0 h 18288"/>
              <a:gd name="csX6" fmla="*/ 3527527 w 10853928"/>
              <a:gd name="csY6" fmla="*/ 0 h 18288"/>
              <a:gd name="csX7" fmla="*/ 4205897 w 10853928"/>
              <a:gd name="csY7" fmla="*/ 0 h 18288"/>
              <a:gd name="csX8" fmla="*/ 4558650 w 10853928"/>
              <a:gd name="csY8" fmla="*/ 0 h 18288"/>
              <a:gd name="csX9" fmla="*/ 5237020 w 10853928"/>
              <a:gd name="csY9" fmla="*/ 0 h 18288"/>
              <a:gd name="csX10" fmla="*/ 6132469 w 10853928"/>
              <a:gd name="csY10" fmla="*/ 0 h 18288"/>
              <a:gd name="csX11" fmla="*/ 6702301 w 10853928"/>
              <a:gd name="csY11" fmla="*/ 0 h 18288"/>
              <a:gd name="csX12" fmla="*/ 7272132 w 10853928"/>
              <a:gd name="csY12" fmla="*/ 0 h 18288"/>
              <a:gd name="csX13" fmla="*/ 7950502 w 10853928"/>
              <a:gd name="csY13" fmla="*/ 0 h 18288"/>
              <a:gd name="csX14" fmla="*/ 8737412 w 10853928"/>
              <a:gd name="csY14" fmla="*/ 0 h 18288"/>
              <a:gd name="csX15" fmla="*/ 9524322 w 10853928"/>
              <a:gd name="csY15" fmla="*/ 0 h 18288"/>
              <a:gd name="csX16" fmla="*/ 10853928 w 10853928"/>
              <a:gd name="csY16" fmla="*/ 0 h 18288"/>
              <a:gd name="csX17" fmla="*/ 10853928 w 10853928"/>
              <a:gd name="csY17" fmla="*/ 18288 h 18288"/>
              <a:gd name="csX18" fmla="*/ 10392636 w 10853928"/>
              <a:gd name="csY18" fmla="*/ 18288 h 18288"/>
              <a:gd name="csX19" fmla="*/ 9497187 w 10853928"/>
              <a:gd name="csY19" fmla="*/ 18288 h 18288"/>
              <a:gd name="csX20" fmla="*/ 8818817 w 10853928"/>
              <a:gd name="csY20" fmla="*/ 18288 h 18288"/>
              <a:gd name="csX21" fmla="*/ 8466064 w 10853928"/>
              <a:gd name="csY21" fmla="*/ 18288 h 18288"/>
              <a:gd name="csX22" fmla="*/ 7787693 w 10853928"/>
              <a:gd name="csY22" fmla="*/ 18288 h 18288"/>
              <a:gd name="csX23" fmla="*/ 7217862 w 10853928"/>
              <a:gd name="csY23" fmla="*/ 18288 h 18288"/>
              <a:gd name="csX24" fmla="*/ 6648031 w 10853928"/>
              <a:gd name="csY24" fmla="*/ 18288 h 18288"/>
              <a:gd name="csX25" fmla="*/ 6078200 w 10853928"/>
              <a:gd name="csY25" fmla="*/ 18288 h 18288"/>
              <a:gd name="csX26" fmla="*/ 5508368 w 10853928"/>
              <a:gd name="csY26" fmla="*/ 18288 h 18288"/>
              <a:gd name="csX27" fmla="*/ 4721459 w 10853928"/>
              <a:gd name="csY27" fmla="*/ 18288 h 18288"/>
              <a:gd name="csX28" fmla="*/ 4043088 w 10853928"/>
              <a:gd name="csY28" fmla="*/ 18288 h 18288"/>
              <a:gd name="csX29" fmla="*/ 3690336 w 10853928"/>
              <a:gd name="csY29" fmla="*/ 18288 h 18288"/>
              <a:gd name="csX30" fmla="*/ 3120504 w 10853928"/>
              <a:gd name="csY30" fmla="*/ 18288 h 18288"/>
              <a:gd name="csX31" fmla="*/ 2333595 w 10853928"/>
              <a:gd name="csY31" fmla="*/ 18288 h 18288"/>
              <a:gd name="csX32" fmla="*/ 1872303 w 10853928"/>
              <a:gd name="csY32" fmla="*/ 18288 h 18288"/>
              <a:gd name="csX33" fmla="*/ 976854 w 10853928"/>
              <a:gd name="csY33" fmla="*/ 18288 h 18288"/>
              <a:gd name="csX34" fmla="*/ 0 w 10853928"/>
              <a:gd name="csY34" fmla="*/ 18288 h 18288"/>
              <a:gd name="csX35" fmla="*/ 0 w 10853928"/>
              <a:gd name="csY35"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Content Placeholder 2">
            <a:extLst>
              <a:ext uri="{FF2B5EF4-FFF2-40B4-BE49-F238E27FC236}">
                <a16:creationId xmlns:a16="http://schemas.microsoft.com/office/drawing/2014/main" id="{FEFEA2BC-5E32-35E4-6DEE-5AB8F092B668}"/>
              </a:ext>
            </a:extLst>
          </p:cNvPr>
          <p:cNvSpPr>
            <a:spLocks noGrp="1"/>
          </p:cNvSpPr>
          <p:nvPr>
            <p:ph idx="1"/>
          </p:nvPr>
        </p:nvSpPr>
        <p:spPr>
          <a:xfrm>
            <a:off x="838200" y="1929384"/>
            <a:ext cx="10515600" cy="4251960"/>
          </a:xfrm>
        </p:spPr>
        <p:txBody>
          <a:bodyPr>
            <a:normAutofit/>
          </a:bodyPr>
          <a:lstStyle/>
          <a:p>
            <a:r>
              <a:rPr lang="en-US" sz="2200" dirty="0"/>
              <a:t>First District Health Unit</a:t>
            </a:r>
          </a:p>
          <a:p>
            <a:r>
              <a:rPr lang="en-US" sz="2200" dirty="0"/>
              <a:t>Community Medical Services (CMS)</a:t>
            </a:r>
          </a:p>
          <a:p>
            <a:r>
              <a:rPr lang="en-US" sz="2200" dirty="0"/>
              <a:t>Ideal Options</a:t>
            </a:r>
          </a:p>
          <a:p>
            <a:r>
              <a:rPr lang="en-US" sz="2200" dirty="0"/>
              <a:t>North Central Human Service Center</a:t>
            </a:r>
          </a:p>
          <a:p>
            <a:r>
              <a:rPr lang="en-US" sz="2200" dirty="0"/>
              <a:t>Minot Area Recovery Community Organization ( MARCO)</a:t>
            </a:r>
          </a:p>
          <a:p>
            <a:r>
              <a:rPr lang="en-US" sz="2200" dirty="0"/>
              <a:t>ONE(Opioid and Naloxone Education) created by North Dakota State University</a:t>
            </a:r>
          </a:p>
          <a:p>
            <a:r>
              <a:rPr lang="en-US" sz="2200" dirty="0"/>
              <a:t>Area Law Enforcement </a:t>
            </a:r>
          </a:p>
        </p:txBody>
      </p:sp>
    </p:spTree>
    <p:extLst>
      <p:ext uri="{BB962C8B-B14F-4D97-AF65-F5344CB8AC3E}">
        <p14:creationId xmlns:p14="http://schemas.microsoft.com/office/powerpoint/2010/main" val="328704481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538D9D"/>
      </a:hlink>
      <a:folHlink>
        <a:srgbClr val="A5738E"/>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3A418E6B-C5F0-4B95-8D77-61E3EF3B5DF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4EC89B19D522E428115B96378A03D6B" ma:contentTypeVersion="5" ma:contentTypeDescription="Create a new document." ma:contentTypeScope="" ma:versionID="354e40bf416353f5ab2000d86b8a9f1e">
  <xsd:schema xmlns:xsd="http://www.w3.org/2001/XMLSchema" xmlns:xs="http://www.w3.org/2001/XMLSchema" xmlns:p="http://schemas.microsoft.com/office/2006/metadata/properties" xmlns:ns3="23591ee2-82fd-4461-8520-2da71dc78ce4" targetNamespace="http://schemas.microsoft.com/office/2006/metadata/properties" ma:root="true" ma:fieldsID="6a7d10e6eee2d511e56f231c48608ad1" ns3:_="">
    <xsd:import namespace="23591ee2-82fd-4461-8520-2da71dc78ce4"/>
    <xsd:element name="properties">
      <xsd:complexType>
        <xsd:sequence>
          <xsd:element name="documentManagement">
            <xsd:complexType>
              <xsd:all>
                <xsd:element ref="ns3:MediaServiceDateTaken" minOccurs="0"/>
                <xsd:element ref="ns3:MediaServiceMetadata" minOccurs="0"/>
                <xsd:element ref="ns3:MediaServiceFastMetadata" minOccurs="0"/>
                <xsd:element ref="ns3:MediaServiceSearchProperties"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3591ee2-82fd-4461-8520-2da71dc78ce4" elementFormDefault="qualified">
    <xsd:import namespace="http://schemas.microsoft.com/office/2006/documentManagement/types"/>
    <xsd:import namespace="http://schemas.microsoft.com/office/infopath/2007/PartnerControls"/>
    <xsd:element name="MediaServiceDateTaken" ma:index="8" nillable="true" ma:displayName="MediaServiceDateTaken" ma:hidden="true" ma:indexed="true" ma:internalName="MediaServiceDateTaken" ma:readOnly="true">
      <xsd:simpleType>
        <xsd:restriction base="dms:Text"/>
      </xsd:simpleType>
    </xsd:element>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MediaServiceSearchProperties" ma:index="11" nillable="true" ma:displayName="MediaServiceSearchProperties" ma:hidden="true" ma:internalName="MediaServiceSearchProperties"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41464C1-20F5-4DEC-AA21-EAA40AC56B4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3591ee2-82fd-4461-8520-2da71dc78ce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B4DF23A-AEF1-4885-BF25-9D6A0BF37881}">
  <ds:schemaRefs>
    <ds:schemaRef ds:uri="http://schemas.microsoft.com/office/2006/metadata/properties"/>
    <ds:schemaRef ds:uri="http://purl.org/dc/elements/1.1/"/>
    <ds:schemaRef ds:uri="http://www.w3.org/XML/1998/namespace"/>
    <ds:schemaRef ds:uri="http://schemas.microsoft.com/office/2006/documentManagement/types"/>
    <ds:schemaRef ds:uri="http://schemas.openxmlformats.org/package/2006/metadata/core-properties"/>
    <ds:schemaRef ds:uri="23591ee2-82fd-4461-8520-2da71dc78ce4"/>
    <ds:schemaRef ds:uri="http://purl.org/dc/terms/"/>
    <ds:schemaRef ds:uri="http://schemas.microsoft.com/office/infopath/2007/PartnerControls"/>
    <ds:schemaRef ds:uri="http://purl.org/dc/dcmitype/"/>
  </ds:schemaRefs>
</ds:datastoreItem>
</file>

<file path=customXml/itemProps3.xml><?xml version="1.0" encoding="utf-8"?>
<ds:datastoreItem xmlns:ds="http://schemas.openxmlformats.org/officeDocument/2006/customXml" ds:itemID="{EE57B998-EA97-4E56-A2EB-292C5E124B0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11602</TotalTime>
  <Words>586</Words>
  <Application>Microsoft Office PowerPoint</Application>
  <PresentationFormat>Widescreen</PresentationFormat>
  <Paragraphs>76</Paragraphs>
  <Slides>20</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Aptos</vt:lpstr>
      <vt:lpstr>Aptos Display</vt:lpstr>
      <vt:lpstr>Arial</vt:lpstr>
      <vt:lpstr>Bradley Hand ITC</vt:lpstr>
      <vt:lpstr>Calibri</vt:lpstr>
      <vt:lpstr>Office Theme</vt:lpstr>
      <vt:lpstr>Medications for Opioid Use Disorder(MOUD) Program </vt:lpstr>
      <vt:lpstr>Presenters</vt:lpstr>
      <vt:lpstr>MOUD Program</vt:lpstr>
      <vt:lpstr>Background</vt:lpstr>
      <vt:lpstr>North Dakota Statistics</vt:lpstr>
      <vt:lpstr>PowerPoint Presentation</vt:lpstr>
      <vt:lpstr>WCDC MOUD Program</vt:lpstr>
      <vt:lpstr>The Beginning</vt:lpstr>
      <vt:lpstr>Community Support</vt:lpstr>
      <vt:lpstr>The Process</vt:lpstr>
      <vt:lpstr>PowerPoint Presentation</vt:lpstr>
      <vt:lpstr>PowerPoint Presentation</vt:lpstr>
      <vt:lpstr>Medications</vt:lpstr>
      <vt:lpstr>PowerPoint Presentation</vt:lpstr>
      <vt:lpstr>Funding</vt:lpstr>
      <vt:lpstr>Post release payors</vt:lpstr>
      <vt:lpstr>First year in review</vt:lpstr>
      <vt:lpstr>Highlights</vt:lpstr>
      <vt:lpstr>PowerPoint Presentation</vt:lpstr>
      <vt:lpstr>Thank you </vt:lpstr>
    </vt:vector>
  </TitlesOfParts>
  <Company>HP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Clouse, Ashley</dc:creator>
  <cp:lastModifiedBy>Olthoff, Paul J.</cp:lastModifiedBy>
  <cp:revision>18</cp:revision>
  <dcterms:created xsi:type="dcterms:W3CDTF">2025-12-08T18:00:30Z</dcterms:created>
  <dcterms:modified xsi:type="dcterms:W3CDTF">2026-04-02T15:13:12Z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0x01010034EC89B19D522E428115B96378A03D6B</vt:lpwstr>
  </property>
</Properties>
</file>