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lear Sans" panose="020B0604020202020204" charset="0"/>
      <p:regular r:id="rId9"/>
    </p:embeddedFont>
    <p:embeddedFont>
      <p:font typeface="Clear Sans Bold" panose="020B0604020202020204" charset="0"/>
      <p:regular r:id="rId10"/>
    </p:embeddedFont>
    <p:embeddedFont>
      <p:font typeface="Clear Sans Medium" panose="020B0604020202020204" charset="0"/>
      <p:regular r:id="rId11"/>
    </p:embeddedFont>
    <p:embeddedFont>
      <p:font typeface="Cooper Hewitt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2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50000">
              <a:srgbClr val="EFF4FF">
                <a:alpha val="100000"/>
              </a:srgbClr>
            </a:gs>
            <a:gs pos="100000">
              <a:srgbClr val="DBE7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46525" y="5005250"/>
            <a:ext cx="11721107" cy="5464966"/>
          </a:xfrm>
          <a:custGeom>
            <a:avLst/>
            <a:gdLst/>
            <a:ahLst/>
            <a:cxnLst/>
            <a:rect l="l" t="t" r="r" b="b"/>
            <a:pathLst>
              <a:path w="11721107" h="5464966">
                <a:moveTo>
                  <a:pt x="0" y="0"/>
                </a:moveTo>
                <a:lnTo>
                  <a:pt x="11721106" y="0"/>
                </a:lnTo>
                <a:lnTo>
                  <a:pt x="11721106" y="5464966"/>
                </a:lnTo>
                <a:lnTo>
                  <a:pt x="0" y="54649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10910" y="0"/>
            <a:ext cx="8477090" cy="8477090"/>
          </a:xfrm>
          <a:custGeom>
            <a:avLst/>
            <a:gdLst/>
            <a:ahLst/>
            <a:cxnLst/>
            <a:rect l="l" t="t" r="r" b="b"/>
            <a:pathLst>
              <a:path w="8477090" h="8477090">
                <a:moveTo>
                  <a:pt x="0" y="0"/>
                </a:moveTo>
                <a:lnTo>
                  <a:pt x="8477090" y="0"/>
                </a:lnTo>
                <a:lnTo>
                  <a:pt x="8477090" y="8477090"/>
                </a:lnTo>
                <a:lnTo>
                  <a:pt x="0" y="8477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936337" y="7435951"/>
            <a:ext cx="12346066" cy="4152644"/>
          </a:xfrm>
          <a:custGeom>
            <a:avLst/>
            <a:gdLst/>
            <a:ahLst/>
            <a:cxnLst/>
            <a:rect l="l" t="t" r="r" b="b"/>
            <a:pathLst>
              <a:path w="12346066" h="4152644">
                <a:moveTo>
                  <a:pt x="0" y="0"/>
                </a:moveTo>
                <a:lnTo>
                  <a:pt x="12346066" y="0"/>
                </a:lnTo>
                <a:lnTo>
                  <a:pt x="12346066" y="4152643"/>
                </a:lnTo>
                <a:lnTo>
                  <a:pt x="0" y="41526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855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44000" y="9351838"/>
            <a:ext cx="10723465" cy="2236756"/>
          </a:xfrm>
          <a:custGeom>
            <a:avLst/>
            <a:gdLst/>
            <a:ahLst/>
            <a:cxnLst/>
            <a:rect l="l" t="t" r="r" b="b"/>
            <a:pathLst>
              <a:path w="10723465" h="2236756">
                <a:moveTo>
                  <a:pt x="0" y="0"/>
                </a:moveTo>
                <a:lnTo>
                  <a:pt x="10723465" y="0"/>
                </a:lnTo>
                <a:lnTo>
                  <a:pt x="10723465" y="2236756"/>
                </a:lnTo>
                <a:lnTo>
                  <a:pt x="0" y="22367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3654" t="-8565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9810910" y="262057"/>
            <a:ext cx="7952975" cy="795297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3795" r="-13795"/>
              </a:stretch>
            </a:blipFill>
            <a:ln w="3048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2008502" y="8258233"/>
            <a:ext cx="4081906" cy="1000067"/>
          </a:xfrm>
          <a:custGeom>
            <a:avLst/>
            <a:gdLst/>
            <a:ahLst/>
            <a:cxnLst/>
            <a:rect l="l" t="t" r="r" b="b"/>
            <a:pathLst>
              <a:path w="4081906" h="1000067">
                <a:moveTo>
                  <a:pt x="0" y="0"/>
                </a:moveTo>
                <a:lnTo>
                  <a:pt x="4081906" y="0"/>
                </a:lnTo>
                <a:lnTo>
                  <a:pt x="4081906" y="1000067"/>
                </a:lnTo>
                <a:lnTo>
                  <a:pt x="0" y="10000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0" y="6991461"/>
            <a:ext cx="2545804" cy="3295539"/>
          </a:xfrm>
          <a:custGeom>
            <a:avLst/>
            <a:gdLst/>
            <a:ahLst/>
            <a:cxnLst/>
            <a:rect l="l" t="t" r="r" b="b"/>
            <a:pathLst>
              <a:path w="2545804" h="3295539">
                <a:moveTo>
                  <a:pt x="0" y="0"/>
                </a:moveTo>
                <a:lnTo>
                  <a:pt x="2545804" y="0"/>
                </a:lnTo>
                <a:lnTo>
                  <a:pt x="2545804" y="3295539"/>
                </a:lnTo>
                <a:lnTo>
                  <a:pt x="0" y="32955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89079" y="176968"/>
            <a:ext cx="8654921" cy="482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44"/>
              </a:lnSpc>
            </a:pPr>
            <a:r>
              <a:rPr lang="en-US" sz="8075" b="1" spc="-88">
                <a:solidFill>
                  <a:srgbClr val="012D71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HARM REDUCTION: </a:t>
            </a:r>
          </a:p>
          <a:p>
            <a:pPr marL="0" lvl="0" indent="0" algn="l">
              <a:lnSpc>
                <a:spcPts val="9044"/>
              </a:lnSpc>
            </a:pPr>
            <a:r>
              <a:rPr lang="en-US" sz="8075" b="1" spc="-88">
                <a:solidFill>
                  <a:srgbClr val="012D71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MORE THAN MEETS THE EYE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9079" y="5200650"/>
            <a:ext cx="8654921" cy="1808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4"/>
              </a:lnSpc>
            </a:pPr>
            <a:r>
              <a:rPr lang="en-US" sz="3489" b="1" spc="-38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Good Neighbor Project Syringe Service Program (SSP)</a:t>
            </a:r>
          </a:p>
          <a:p>
            <a:pPr algn="l">
              <a:lnSpc>
                <a:spcPts val="3594"/>
              </a:lnSpc>
            </a:pPr>
            <a:endParaRPr lang="en-US" sz="3489" b="1" spc="-38">
              <a:solidFill>
                <a:srgbClr val="012D71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  <a:p>
            <a:pPr marL="0" lvl="0" indent="0" algn="l">
              <a:lnSpc>
                <a:spcPts val="3594"/>
              </a:lnSpc>
            </a:pPr>
            <a:r>
              <a:rPr lang="en-US" sz="3489" b="1" spc="-38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May 11,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FF4FF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2F6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5407" y="6951070"/>
            <a:ext cx="11721107" cy="5464966"/>
          </a:xfrm>
          <a:custGeom>
            <a:avLst/>
            <a:gdLst/>
            <a:ahLst/>
            <a:cxnLst/>
            <a:rect l="l" t="t" r="r" b="b"/>
            <a:pathLst>
              <a:path w="11721107" h="5464966">
                <a:moveTo>
                  <a:pt x="0" y="0"/>
                </a:moveTo>
                <a:lnTo>
                  <a:pt x="11721106" y="0"/>
                </a:lnTo>
                <a:lnTo>
                  <a:pt x="11721106" y="5464966"/>
                </a:lnTo>
                <a:lnTo>
                  <a:pt x="0" y="54649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144000" y="840398"/>
            <a:ext cx="8667016" cy="8234454"/>
            <a:chOff x="0" y="0"/>
            <a:chExt cx="85549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55497" cy="812800"/>
            </a:xfrm>
            <a:custGeom>
              <a:avLst/>
              <a:gdLst/>
              <a:ahLst/>
              <a:cxnLst/>
              <a:rect l="l" t="t" r="r" b="b"/>
              <a:pathLst>
                <a:path w="855497" h="812800">
                  <a:moveTo>
                    <a:pt x="43770" y="0"/>
                  </a:moveTo>
                  <a:lnTo>
                    <a:pt x="811727" y="0"/>
                  </a:lnTo>
                  <a:cubicBezTo>
                    <a:pt x="823336" y="0"/>
                    <a:pt x="834469" y="4611"/>
                    <a:pt x="842677" y="12820"/>
                  </a:cubicBezTo>
                  <a:cubicBezTo>
                    <a:pt x="850886" y="21028"/>
                    <a:pt x="855497" y="32161"/>
                    <a:pt x="855497" y="43770"/>
                  </a:cubicBezTo>
                  <a:lnTo>
                    <a:pt x="855497" y="769030"/>
                  </a:lnTo>
                  <a:cubicBezTo>
                    <a:pt x="855497" y="780639"/>
                    <a:pt x="850886" y="791772"/>
                    <a:pt x="842677" y="799980"/>
                  </a:cubicBezTo>
                  <a:cubicBezTo>
                    <a:pt x="834469" y="808189"/>
                    <a:pt x="823336" y="812800"/>
                    <a:pt x="811727" y="812800"/>
                  </a:cubicBezTo>
                  <a:lnTo>
                    <a:pt x="43770" y="812800"/>
                  </a:lnTo>
                  <a:cubicBezTo>
                    <a:pt x="32161" y="812800"/>
                    <a:pt x="21028" y="808189"/>
                    <a:pt x="12820" y="799980"/>
                  </a:cubicBezTo>
                  <a:cubicBezTo>
                    <a:pt x="4611" y="791772"/>
                    <a:pt x="0" y="780639"/>
                    <a:pt x="0" y="769030"/>
                  </a:cubicBezTo>
                  <a:lnTo>
                    <a:pt x="0" y="43770"/>
                  </a:lnTo>
                  <a:cubicBezTo>
                    <a:pt x="0" y="32161"/>
                    <a:pt x="4611" y="21028"/>
                    <a:pt x="12820" y="12820"/>
                  </a:cubicBezTo>
                  <a:cubicBezTo>
                    <a:pt x="21028" y="4611"/>
                    <a:pt x="32161" y="0"/>
                    <a:pt x="43770" y="0"/>
                  </a:cubicBezTo>
                  <a:close/>
                </a:path>
              </a:pathLst>
            </a:custGeom>
            <a:blipFill>
              <a:blip r:embed="rId3"/>
              <a:stretch>
                <a:fillRect l="-34640" r="-34640"/>
              </a:stretch>
            </a:blipFill>
            <a:ln w="1524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40759" y="897548"/>
            <a:ext cx="7283648" cy="280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97"/>
              </a:lnSpc>
            </a:pPr>
            <a:r>
              <a:rPr lang="en-US" sz="5090" b="1" spc="-101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SSPs are a harm reduction intervention authorized by ND Century Code 23.01.44.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0759" y="4294252"/>
            <a:ext cx="7655726" cy="478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7"/>
              </a:lnSpc>
            </a:pPr>
            <a:r>
              <a:rPr lang="en-US" sz="3412" spc="-68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Scientifically proven to reduce the transmission of HIV, hepatitis B &amp; C, and other bloodborne pathogens in persons who inject drugs.</a:t>
            </a:r>
          </a:p>
          <a:p>
            <a:pPr algn="l">
              <a:lnSpc>
                <a:spcPts val="4777"/>
              </a:lnSpc>
            </a:pPr>
            <a:endParaRPr lang="en-US" sz="3412" spc="-68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4777"/>
              </a:lnSpc>
            </a:pPr>
            <a:r>
              <a:rPr lang="en-US" sz="3412" spc="-68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Protect the public and first responders by facilitating the safe disposal of used needles and syringes.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03574" y="9027227"/>
            <a:ext cx="765572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Hep C and HIV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50000">
              <a:srgbClr val="EFF4FF">
                <a:alpha val="100000"/>
              </a:srgbClr>
            </a:gs>
            <a:gs pos="100000">
              <a:srgbClr val="DBE7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90980" y="6836361"/>
            <a:ext cx="11721107" cy="5464966"/>
          </a:xfrm>
          <a:custGeom>
            <a:avLst/>
            <a:gdLst/>
            <a:ahLst/>
            <a:cxnLst/>
            <a:rect l="l" t="t" r="r" b="b"/>
            <a:pathLst>
              <a:path w="11721107" h="5464966">
                <a:moveTo>
                  <a:pt x="0" y="0"/>
                </a:moveTo>
                <a:lnTo>
                  <a:pt x="11721107" y="0"/>
                </a:lnTo>
                <a:lnTo>
                  <a:pt x="11721107" y="5464966"/>
                </a:lnTo>
                <a:lnTo>
                  <a:pt x="0" y="54649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7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92624" y="6905675"/>
            <a:ext cx="11721107" cy="5464966"/>
          </a:xfrm>
          <a:custGeom>
            <a:avLst/>
            <a:gdLst/>
            <a:ahLst/>
            <a:cxnLst/>
            <a:rect l="l" t="t" r="r" b="b"/>
            <a:pathLst>
              <a:path w="11721107" h="5464966">
                <a:moveTo>
                  <a:pt x="0" y="0"/>
                </a:moveTo>
                <a:lnTo>
                  <a:pt x="11721107" y="0"/>
                </a:lnTo>
                <a:lnTo>
                  <a:pt x="11721107" y="5464966"/>
                </a:lnTo>
                <a:lnTo>
                  <a:pt x="0" y="54649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7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86890" y="3586405"/>
            <a:ext cx="5965367" cy="7810628"/>
          </a:xfrm>
          <a:custGeom>
            <a:avLst/>
            <a:gdLst/>
            <a:ahLst/>
            <a:cxnLst/>
            <a:rect l="l" t="t" r="r" b="b"/>
            <a:pathLst>
              <a:path w="5965367" h="7810628">
                <a:moveTo>
                  <a:pt x="0" y="0"/>
                </a:moveTo>
                <a:lnTo>
                  <a:pt x="5965367" y="0"/>
                </a:lnTo>
                <a:lnTo>
                  <a:pt x="5965367" y="7810627"/>
                </a:lnTo>
                <a:lnTo>
                  <a:pt x="0" y="78106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881495" y="3586405"/>
            <a:ext cx="5965367" cy="7810628"/>
          </a:xfrm>
          <a:custGeom>
            <a:avLst/>
            <a:gdLst/>
            <a:ahLst/>
            <a:cxnLst/>
            <a:rect l="l" t="t" r="r" b="b"/>
            <a:pathLst>
              <a:path w="5965367" h="7810628">
                <a:moveTo>
                  <a:pt x="0" y="0"/>
                </a:moveTo>
                <a:lnTo>
                  <a:pt x="5965367" y="0"/>
                </a:lnTo>
                <a:lnTo>
                  <a:pt x="5965367" y="7810627"/>
                </a:lnTo>
                <a:lnTo>
                  <a:pt x="0" y="78106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657651" y="2633865"/>
            <a:ext cx="5223844" cy="7829950"/>
            <a:chOff x="0" y="0"/>
            <a:chExt cx="1330504" cy="19942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0504" cy="1994274"/>
            </a:xfrm>
            <a:custGeom>
              <a:avLst/>
              <a:gdLst/>
              <a:ahLst/>
              <a:cxnLst/>
              <a:rect l="l" t="t" r="r" b="b"/>
              <a:pathLst>
                <a:path w="1330504" h="1994274">
                  <a:moveTo>
                    <a:pt x="65210" y="0"/>
                  </a:moveTo>
                  <a:lnTo>
                    <a:pt x="1265294" y="0"/>
                  </a:lnTo>
                  <a:cubicBezTo>
                    <a:pt x="1301309" y="0"/>
                    <a:pt x="1330504" y="29195"/>
                    <a:pt x="1330504" y="65210"/>
                  </a:cubicBezTo>
                  <a:lnTo>
                    <a:pt x="1330504" y="1929065"/>
                  </a:lnTo>
                  <a:cubicBezTo>
                    <a:pt x="1330504" y="1946359"/>
                    <a:pt x="1323634" y="1962946"/>
                    <a:pt x="1311404" y="1975175"/>
                  </a:cubicBezTo>
                  <a:cubicBezTo>
                    <a:pt x="1299175" y="1987404"/>
                    <a:pt x="1282589" y="1994274"/>
                    <a:pt x="1265294" y="1994274"/>
                  </a:cubicBezTo>
                  <a:lnTo>
                    <a:pt x="65210" y="1994274"/>
                  </a:lnTo>
                  <a:cubicBezTo>
                    <a:pt x="47915" y="1994274"/>
                    <a:pt x="31329" y="1987404"/>
                    <a:pt x="19099" y="1975175"/>
                  </a:cubicBezTo>
                  <a:cubicBezTo>
                    <a:pt x="6870" y="1962946"/>
                    <a:pt x="0" y="1946359"/>
                    <a:pt x="0" y="1929065"/>
                  </a:cubicBezTo>
                  <a:lnTo>
                    <a:pt x="0" y="65210"/>
                  </a:lnTo>
                  <a:cubicBezTo>
                    <a:pt x="0" y="47915"/>
                    <a:pt x="6870" y="31329"/>
                    <a:pt x="19099" y="19099"/>
                  </a:cubicBezTo>
                  <a:cubicBezTo>
                    <a:pt x="31329" y="6870"/>
                    <a:pt x="47915" y="0"/>
                    <a:pt x="6521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330504" cy="2022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52257" y="2633865"/>
            <a:ext cx="5223844" cy="7829950"/>
            <a:chOff x="0" y="0"/>
            <a:chExt cx="1330504" cy="19942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30504" cy="1994274"/>
            </a:xfrm>
            <a:custGeom>
              <a:avLst/>
              <a:gdLst/>
              <a:ahLst/>
              <a:cxnLst/>
              <a:rect l="l" t="t" r="r" b="b"/>
              <a:pathLst>
                <a:path w="1330504" h="1994274">
                  <a:moveTo>
                    <a:pt x="65210" y="0"/>
                  </a:moveTo>
                  <a:lnTo>
                    <a:pt x="1265294" y="0"/>
                  </a:lnTo>
                  <a:cubicBezTo>
                    <a:pt x="1301309" y="0"/>
                    <a:pt x="1330504" y="29195"/>
                    <a:pt x="1330504" y="65210"/>
                  </a:cubicBezTo>
                  <a:lnTo>
                    <a:pt x="1330504" y="1929065"/>
                  </a:lnTo>
                  <a:cubicBezTo>
                    <a:pt x="1330504" y="1946359"/>
                    <a:pt x="1323634" y="1962946"/>
                    <a:pt x="1311404" y="1975175"/>
                  </a:cubicBezTo>
                  <a:cubicBezTo>
                    <a:pt x="1299175" y="1987404"/>
                    <a:pt x="1282589" y="1994274"/>
                    <a:pt x="1265294" y="1994274"/>
                  </a:cubicBezTo>
                  <a:lnTo>
                    <a:pt x="65210" y="1994274"/>
                  </a:lnTo>
                  <a:cubicBezTo>
                    <a:pt x="47915" y="1994274"/>
                    <a:pt x="31329" y="1987404"/>
                    <a:pt x="19099" y="1975175"/>
                  </a:cubicBezTo>
                  <a:cubicBezTo>
                    <a:pt x="6870" y="1962946"/>
                    <a:pt x="0" y="1946359"/>
                    <a:pt x="0" y="1929065"/>
                  </a:cubicBezTo>
                  <a:lnTo>
                    <a:pt x="0" y="65210"/>
                  </a:lnTo>
                  <a:cubicBezTo>
                    <a:pt x="0" y="47915"/>
                    <a:pt x="6870" y="31329"/>
                    <a:pt x="19099" y="19099"/>
                  </a:cubicBezTo>
                  <a:cubicBezTo>
                    <a:pt x="31329" y="6870"/>
                    <a:pt x="47915" y="0"/>
                    <a:pt x="6521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30504" cy="2022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69287" y="2907629"/>
            <a:ext cx="2792672" cy="2474275"/>
            <a:chOff x="0" y="0"/>
            <a:chExt cx="1775656" cy="15732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75656" cy="1573211"/>
            </a:xfrm>
            <a:custGeom>
              <a:avLst/>
              <a:gdLst/>
              <a:ahLst/>
              <a:cxnLst/>
              <a:rect l="l" t="t" r="r" b="b"/>
              <a:pathLst>
                <a:path w="1775656" h="1573211">
                  <a:moveTo>
                    <a:pt x="0" y="0"/>
                  </a:moveTo>
                  <a:lnTo>
                    <a:pt x="1775656" y="0"/>
                  </a:lnTo>
                  <a:lnTo>
                    <a:pt x="1775656" y="1573211"/>
                  </a:lnTo>
                  <a:lnTo>
                    <a:pt x="0" y="1573211"/>
                  </a:lnTo>
                  <a:close/>
                </a:path>
              </a:pathLst>
            </a:custGeom>
            <a:blipFill>
              <a:blip r:embed="rId4"/>
              <a:stretch>
                <a:fillRect t="-6434" b="-64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09145" y="2980816"/>
            <a:ext cx="2710068" cy="2401088"/>
            <a:chOff x="0" y="0"/>
            <a:chExt cx="1775656" cy="157321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75656" cy="1573211"/>
            </a:xfrm>
            <a:custGeom>
              <a:avLst/>
              <a:gdLst/>
              <a:ahLst/>
              <a:cxnLst/>
              <a:rect l="l" t="t" r="r" b="b"/>
              <a:pathLst>
                <a:path w="1775656" h="1573211">
                  <a:moveTo>
                    <a:pt x="0" y="0"/>
                  </a:moveTo>
                  <a:lnTo>
                    <a:pt x="1775656" y="0"/>
                  </a:lnTo>
                  <a:lnTo>
                    <a:pt x="1775656" y="1573211"/>
                  </a:lnTo>
                  <a:lnTo>
                    <a:pt x="0" y="1573211"/>
                  </a:lnTo>
                  <a:close/>
                </a:path>
              </a:pathLst>
            </a:custGeom>
            <a:blipFill>
              <a:blip r:embed="rId5"/>
              <a:stretch>
                <a:fillRect l="-2816" r="-28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476101" y="3586405"/>
            <a:ext cx="5965367" cy="7810628"/>
          </a:xfrm>
          <a:custGeom>
            <a:avLst/>
            <a:gdLst/>
            <a:ahLst/>
            <a:cxnLst/>
            <a:rect l="l" t="t" r="r" b="b"/>
            <a:pathLst>
              <a:path w="5965367" h="7810628">
                <a:moveTo>
                  <a:pt x="0" y="0"/>
                </a:moveTo>
                <a:lnTo>
                  <a:pt x="5965367" y="0"/>
                </a:lnTo>
                <a:lnTo>
                  <a:pt x="5965367" y="7810627"/>
                </a:lnTo>
                <a:lnTo>
                  <a:pt x="0" y="78106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1846862" y="2633865"/>
            <a:ext cx="5223844" cy="7829950"/>
            <a:chOff x="0" y="0"/>
            <a:chExt cx="1330504" cy="199427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30504" cy="1994274"/>
            </a:xfrm>
            <a:custGeom>
              <a:avLst/>
              <a:gdLst/>
              <a:ahLst/>
              <a:cxnLst/>
              <a:rect l="l" t="t" r="r" b="b"/>
              <a:pathLst>
                <a:path w="1330504" h="1994274">
                  <a:moveTo>
                    <a:pt x="65210" y="0"/>
                  </a:moveTo>
                  <a:lnTo>
                    <a:pt x="1265294" y="0"/>
                  </a:lnTo>
                  <a:cubicBezTo>
                    <a:pt x="1301309" y="0"/>
                    <a:pt x="1330504" y="29195"/>
                    <a:pt x="1330504" y="65210"/>
                  </a:cubicBezTo>
                  <a:lnTo>
                    <a:pt x="1330504" y="1929065"/>
                  </a:lnTo>
                  <a:cubicBezTo>
                    <a:pt x="1330504" y="1946359"/>
                    <a:pt x="1323634" y="1962946"/>
                    <a:pt x="1311404" y="1975175"/>
                  </a:cubicBezTo>
                  <a:cubicBezTo>
                    <a:pt x="1299175" y="1987404"/>
                    <a:pt x="1282589" y="1994274"/>
                    <a:pt x="1265294" y="1994274"/>
                  </a:cubicBezTo>
                  <a:lnTo>
                    <a:pt x="65210" y="1994274"/>
                  </a:lnTo>
                  <a:cubicBezTo>
                    <a:pt x="47915" y="1994274"/>
                    <a:pt x="31329" y="1987404"/>
                    <a:pt x="19099" y="1975175"/>
                  </a:cubicBezTo>
                  <a:cubicBezTo>
                    <a:pt x="6870" y="1962946"/>
                    <a:pt x="0" y="1946359"/>
                    <a:pt x="0" y="1929065"/>
                  </a:cubicBezTo>
                  <a:lnTo>
                    <a:pt x="0" y="65210"/>
                  </a:lnTo>
                  <a:cubicBezTo>
                    <a:pt x="0" y="47915"/>
                    <a:pt x="6870" y="31329"/>
                    <a:pt x="19099" y="19099"/>
                  </a:cubicBezTo>
                  <a:cubicBezTo>
                    <a:pt x="31329" y="6870"/>
                    <a:pt x="47915" y="0"/>
                    <a:pt x="6521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330504" cy="2022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85112" y="2907629"/>
            <a:ext cx="2875277" cy="2547462"/>
            <a:chOff x="0" y="0"/>
            <a:chExt cx="1775656" cy="15732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75656" cy="1573211"/>
            </a:xfrm>
            <a:custGeom>
              <a:avLst/>
              <a:gdLst/>
              <a:ahLst/>
              <a:cxnLst/>
              <a:rect l="l" t="t" r="r" b="b"/>
              <a:pathLst>
                <a:path w="1775656" h="1573211">
                  <a:moveTo>
                    <a:pt x="0" y="0"/>
                  </a:moveTo>
                  <a:lnTo>
                    <a:pt x="1775656" y="0"/>
                  </a:lnTo>
                  <a:lnTo>
                    <a:pt x="1775656" y="1573211"/>
                  </a:lnTo>
                  <a:lnTo>
                    <a:pt x="0" y="1573211"/>
                  </a:lnTo>
                  <a:close/>
                </a:path>
              </a:pathLst>
            </a:custGeom>
            <a:blipFill>
              <a:blip r:embed="rId6"/>
              <a:stretch>
                <a:fillRect l="-4106" r="-41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69141" y="958255"/>
            <a:ext cx="16290159" cy="1123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71"/>
              </a:lnSpc>
            </a:pPr>
            <a:r>
              <a:rPr lang="en-US" sz="7936" b="1" spc="-158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What we provide to our SSP clients: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4297" y="5493191"/>
            <a:ext cx="3715142" cy="105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8"/>
              </a:lnSpc>
            </a:pPr>
            <a:r>
              <a:rPr lang="en-US" sz="2600" b="1" spc="-52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Maintain the health of people in active substance use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76399" y="5842240"/>
            <a:ext cx="3715142" cy="70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8"/>
              </a:lnSpc>
            </a:pPr>
            <a:r>
              <a:rPr lang="en-US" sz="2600" b="1" spc="-52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Provide peer support services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108789" y="5842240"/>
            <a:ext cx="4699990" cy="706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4"/>
              </a:lnSpc>
            </a:pPr>
            <a:r>
              <a:rPr lang="en-US" sz="2614" b="1" spc="-52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Help program particpants get connected to optional services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427912" y="7000240"/>
            <a:ext cx="4872534" cy="1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Lived experience of recovery 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Provides a safe space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Provides education </a:t>
            </a:r>
          </a:p>
          <a:p>
            <a:pPr algn="l">
              <a:lnSpc>
                <a:spcPts val="3640"/>
              </a:lnSpc>
            </a:pPr>
            <a:endParaRPr lang="en-US" sz="2600">
              <a:solidFill>
                <a:srgbClr val="012D71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955860" y="6867575"/>
            <a:ext cx="5009158" cy="2715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Treatment - including tobacco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Employment/Job listings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Housing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Legal services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Medicaid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Other community services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97121" y="6867575"/>
            <a:ext cx="4744905" cy="317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HepC</a:t>
            </a:r>
            <a:r>
              <a:rPr lang="en-US" sz="2600" dirty="0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/HIV testing - upon enrollment and every 6 months following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Provides naloxone and education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12D71"/>
                </a:solidFill>
                <a:latin typeface="Clear Sans"/>
                <a:ea typeface="Clear Sans"/>
                <a:cs typeface="Clear Sans"/>
                <a:sym typeface="Clear Sans"/>
              </a:rPr>
              <a:t>Provides safe sex kits and education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50000">
              <a:srgbClr val="EFF4FF">
                <a:alpha val="100000"/>
              </a:srgbClr>
            </a:gs>
            <a:gs pos="100000">
              <a:srgbClr val="DBE7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340476" y="3025433"/>
            <a:ext cx="19890" cy="734497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5991" y="2870949"/>
            <a:ext cx="308969" cy="30896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12D7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5881" y="4414278"/>
            <a:ext cx="308969" cy="30896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12D7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94152" y="4800497"/>
            <a:ext cx="10925569" cy="1163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1"/>
              </a:lnSpc>
            </a:pPr>
            <a:r>
              <a:rPr lang="en-US" sz="3336" b="1" spc="-66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19%</a:t>
            </a:r>
            <a:r>
              <a:rPr lang="en-US" sz="3336" spc="-66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of individuals were referred to treatment </a:t>
            </a:r>
          </a:p>
          <a:p>
            <a:pPr marL="0" lvl="0" indent="0" algn="l">
              <a:lnSpc>
                <a:spcPts val="4671"/>
              </a:lnSpc>
            </a:pPr>
            <a:r>
              <a:rPr lang="en-US" sz="3336" b="1" spc="-66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13%</a:t>
            </a:r>
            <a:r>
              <a:rPr lang="en-US" sz="3336" spc="-66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of individuals were referred for healthcare treatment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778745" y="7005797"/>
            <a:ext cx="11721107" cy="5464966"/>
          </a:xfrm>
          <a:custGeom>
            <a:avLst/>
            <a:gdLst/>
            <a:ahLst/>
            <a:cxnLst/>
            <a:rect l="l" t="t" r="r" b="b"/>
            <a:pathLst>
              <a:path w="11721107" h="5464966">
                <a:moveTo>
                  <a:pt x="0" y="0"/>
                </a:moveTo>
                <a:lnTo>
                  <a:pt x="11721106" y="0"/>
                </a:lnTo>
                <a:lnTo>
                  <a:pt x="11721106" y="5464966"/>
                </a:lnTo>
                <a:lnTo>
                  <a:pt x="0" y="54649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3798160" y="-449516"/>
            <a:ext cx="9239108" cy="9660191"/>
            <a:chOff x="0" y="0"/>
            <a:chExt cx="2433345" cy="25442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3345" cy="2544248"/>
            </a:xfrm>
            <a:custGeom>
              <a:avLst/>
              <a:gdLst/>
              <a:ahLst/>
              <a:cxnLst/>
              <a:rect l="l" t="t" r="r" b="b"/>
              <a:pathLst>
                <a:path w="2433345" h="2544248">
                  <a:moveTo>
                    <a:pt x="42736" y="0"/>
                  </a:moveTo>
                  <a:lnTo>
                    <a:pt x="2390610" y="0"/>
                  </a:lnTo>
                  <a:cubicBezTo>
                    <a:pt x="2414212" y="0"/>
                    <a:pt x="2433345" y="19133"/>
                    <a:pt x="2433345" y="42736"/>
                  </a:cubicBezTo>
                  <a:lnTo>
                    <a:pt x="2433345" y="2501512"/>
                  </a:lnTo>
                  <a:cubicBezTo>
                    <a:pt x="2433345" y="2525115"/>
                    <a:pt x="2414212" y="2544248"/>
                    <a:pt x="2390610" y="2544248"/>
                  </a:cubicBezTo>
                  <a:lnTo>
                    <a:pt x="42736" y="2544248"/>
                  </a:lnTo>
                  <a:cubicBezTo>
                    <a:pt x="19133" y="2544248"/>
                    <a:pt x="0" y="2525115"/>
                    <a:pt x="0" y="2501512"/>
                  </a:cubicBezTo>
                  <a:lnTo>
                    <a:pt x="0" y="42736"/>
                  </a:lnTo>
                  <a:cubicBezTo>
                    <a:pt x="0" y="19133"/>
                    <a:pt x="19133" y="0"/>
                    <a:pt x="42736" y="0"/>
                  </a:cubicBezTo>
                  <a:close/>
                </a:path>
              </a:pathLst>
            </a:custGeom>
            <a:solidFill>
              <a:srgbClr val="012D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3345" cy="2572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161306" y="2165892"/>
            <a:ext cx="6126694" cy="6126694"/>
          </a:xfrm>
          <a:custGeom>
            <a:avLst/>
            <a:gdLst/>
            <a:ahLst/>
            <a:cxnLst/>
            <a:rect l="l" t="t" r="r" b="b"/>
            <a:pathLst>
              <a:path w="6126694" h="6126694">
                <a:moveTo>
                  <a:pt x="0" y="0"/>
                </a:moveTo>
                <a:lnTo>
                  <a:pt x="6126694" y="0"/>
                </a:lnTo>
                <a:lnTo>
                  <a:pt x="6126694" y="6126694"/>
                </a:lnTo>
                <a:lnTo>
                  <a:pt x="0" y="6126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2512761" y="2369386"/>
            <a:ext cx="5423784" cy="542378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9943" y="0"/>
                  </a:moveTo>
                  <a:lnTo>
                    <a:pt x="742857" y="0"/>
                  </a:lnTo>
                  <a:cubicBezTo>
                    <a:pt x="781486" y="0"/>
                    <a:pt x="812800" y="31314"/>
                    <a:pt x="812800" y="69943"/>
                  </a:cubicBezTo>
                  <a:lnTo>
                    <a:pt x="812800" y="742857"/>
                  </a:lnTo>
                  <a:cubicBezTo>
                    <a:pt x="812800" y="781486"/>
                    <a:pt x="781486" y="812800"/>
                    <a:pt x="742857" y="812800"/>
                  </a:cubicBezTo>
                  <a:lnTo>
                    <a:pt x="69943" y="812800"/>
                  </a:lnTo>
                  <a:cubicBezTo>
                    <a:pt x="31314" y="812800"/>
                    <a:pt x="0" y="781486"/>
                    <a:pt x="0" y="742857"/>
                  </a:cubicBezTo>
                  <a:lnTo>
                    <a:pt x="0" y="69943"/>
                  </a:lnTo>
                  <a:cubicBezTo>
                    <a:pt x="0" y="31314"/>
                    <a:pt x="31314" y="0"/>
                    <a:pt x="69943" y="0"/>
                  </a:cubicBezTo>
                  <a:close/>
                </a:path>
              </a:pathLst>
            </a:custGeom>
            <a:blipFill>
              <a:blip r:embed="rId4"/>
              <a:stretch>
                <a:fillRect l="-24946" r="-24946"/>
              </a:stretch>
            </a:blipFill>
            <a:ln w="1524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15530" y="1230532"/>
            <a:ext cx="13038626" cy="998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4"/>
              </a:lnSpc>
            </a:pPr>
            <a:r>
              <a:rPr lang="en-US" sz="7115" b="1" spc="-142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Outcomes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4152" y="2864271"/>
            <a:ext cx="5343818" cy="47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64"/>
              </a:lnSpc>
            </a:pPr>
            <a:r>
              <a:rPr lang="en-US" sz="3393" b="1" spc="-67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Encounters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94152" y="3479900"/>
            <a:ext cx="10925569" cy="572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71"/>
              </a:lnSpc>
            </a:pPr>
            <a:r>
              <a:rPr lang="en-US" sz="3336" b="1" spc="-66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240 </a:t>
            </a:r>
            <a:r>
              <a:rPr lang="en-US" sz="3336" spc="-66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individuals with 1965 visits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4152" y="4297894"/>
            <a:ext cx="5343818" cy="47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64"/>
              </a:lnSpc>
            </a:pPr>
            <a:r>
              <a:rPr lang="en-US" sz="3393" b="1" spc="-67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Referrals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05881" y="6114678"/>
            <a:ext cx="308969" cy="30896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12D7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94152" y="6152778"/>
            <a:ext cx="5343818" cy="47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64"/>
              </a:lnSpc>
            </a:pPr>
            <a:r>
              <a:rPr lang="en-US" sz="3393" b="1" spc="-67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Reduction in usage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94152" y="6716302"/>
            <a:ext cx="10925569" cy="572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71"/>
              </a:lnSpc>
            </a:pPr>
            <a:r>
              <a:rPr lang="en-US" sz="3336" b="1" spc="-66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22%</a:t>
            </a:r>
            <a:r>
              <a:rPr lang="en-US" sz="3336" spc="-66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of individuals reported a reduction in their usage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94152" y="7550679"/>
            <a:ext cx="5343818" cy="47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64"/>
              </a:lnSpc>
            </a:pPr>
            <a:r>
              <a:rPr lang="en-US" sz="3393" b="1" spc="-67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Employment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85991" y="7656820"/>
            <a:ext cx="308969" cy="30896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12D7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94152" y="8157066"/>
            <a:ext cx="10925569" cy="572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71"/>
              </a:lnSpc>
            </a:pPr>
            <a:r>
              <a:rPr lang="en-US" sz="3336" b="1" spc="-66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25%</a:t>
            </a:r>
            <a:r>
              <a:rPr lang="en-US" sz="3336" spc="-66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of individuals reported they gained employment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50000">
              <a:srgbClr val="EFF4FF">
                <a:alpha val="100000"/>
              </a:srgbClr>
            </a:gs>
            <a:gs pos="100000">
              <a:srgbClr val="DBE7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48522" y="632715"/>
            <a:ext cx="11365758" cy="9021570"/>
          </a:xfrm>
          <a:custGeom>
            <a:avLst/>
            <a:gdLst/>
            <a:ahLst/>
            <a:cxnLst/>
            <a:rect l="l" t="t" r="r" b="b"/>
            <a:pathLst>
              <a:path w="11365758" h="9021570">
                <a:moveTo>
                  <a:pt x="0" y="0"/>
                </a:moveTo>
                <a:lnTo>
                  <a:pt x="11365758" y="0"/>
                </a:lnTo>
                <a:lnTo>
                  <a:pt x="11365758" y="9021570"/>
                </a:lnTo>
                <a:lnTo>
                  <a:pt x="0" y="90215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329653" y="4432819"/>
            <a:ext cx="3209532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Impacts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2511213"/>
            <a:ext cx="479999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Infection Prevention/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Control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97972" y="4591050"/>
            <a:ext cx="310356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Referrals to Ryan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White Program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98586" y="958638"/>
            <a:ext cx="288328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Care Closet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28630" y="6676637"/>
            <a:ext cx="3830737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Relationship building -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continuity of care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13547" y="8409306"/>
            <a:ext cx="400317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Meeting people where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they are at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50000">
              <a:srgbClr val="EFF4FF">
                <a:alpha val="100000"/>
              </a:srgbClr>
            </a:gs>
            <a:gs pos="100000">
              <a:srgbClr val="DBE7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9721275" y="-2038603"/>
            <a:ext cx="11721107" cy="5464966"/>
          </a:xfrm>
          <a:custGeom>
            <a:avLst/>
            <a:gdLst/>
            <a:ahLst/>
            <a:cxnLst/>
            <a:rect l="l" t="t" r="r" b="b"/>
            <a:pathLst>
              <a:path w="11721107" h="5464966">
                <a:moveTo>
                  <a:pt x="11721107" y="5464966"/>
                </a:moveTo>
                <a:lnTo>
                  <a:pt x="0" y="5464966"/>
                </a:lnTo>
                <a:lnTo>
                  <a:pt x="0" y="0"/>
                </a:lnTo>
                <a:lnTo>
                  <a:pt x="11721107" y="0"/>
                </a:lnTo>
                <a:lnTo>
                  <a:pt x="11721107" y="5464966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997785" y="3075905"/>
            <a:ext cx="6498266" cy="5450421"/>
          </a:xfrm>
          <a:custGeom>
            <a:avLst/>
            <a:gdLst/>
            <a:ahLst/>
            <a:cxnLst/>
            <a:rect l="l" t="t" r="r" b="b"/>
            <a:pathLst>
              <a:path w="6498266" h="5450421">
                <a:moveTo>
                  <a:pt x="0" y="0"/>
                </a:moveTo>
                <a:lnTo>
                  <a:pt x="6498266" y="0"/>
                </a:lnTo>
                <a:lnTo>
                  <a:pt x="6498266" y="5450420"/>
                </a:lnTo>
                <a:lnTo>
                  <a:pt x="0" y="54504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420061" y="1012177"/>
            <a:ext cx="5890873" cy="1100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77"/>
              </a:lnSpc>
            </a:pPr>
            <a:r>
              <a:rPr lang="en-US" sz="7849" b="1" spc="-156">
                <a:solidFill>
                  <a:srgbClr val="012D7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Testimonials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BE7FF">
                <a:alpha val="100000"/>
              </a:srgbClr>
            </a:gs>
            <a:gs pos="50000">
              <a:srgbClr val="EFF4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1983" y="4231955"/>
            <a:ext cx="1123365" cy="1123365"/>
          </a:xfrm>
          <a:custGeom>
            <a:avLst/>
            <a:gdLst/>
            <a:ahLst/>
            <a:cxnLst/>
            <a:rect l="l" t="t" r="r" b="b"/>
            <a:pathLst>
              <a:path w="1123365" h="1123365">
                <a:moveTo>
                  <a:pt x="0" y="0"/>
                </a:moveTo>
                <a:lnTo>
                  <a:pt x="1123365" y="0"/>
                </a:lnTo>
                <a:lnTo>
                  <a:pt x="1123365" y="1123366"/>
                </a:lnTo>
                <a:lnTo>
                  <a:pt x="0" y="11233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25011" y="2962159"/>
            <a:ext cx="4728204" cy="770312"/>
            <a:chOff x="0" y="0"/>
            <a:chExt cx="1245288" cy="2028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5288" cy="202881"/>
            </a:xfrm>
            <a:custGeom>
              <a:avLst/>
              <a:gdLst/>
              <a:ahLst/>
              <a:cxnLst/>
              <a:rect l="l" t="t" r="r" b="b"/>
              <a:pathLst>
                <a:path w="1245288" h="202881">
                  <a:moveTo>
                    <a:pt x="0" y="0"/>
                  </a:moveTo>
                  <a:lnTo>
                    <a:pt x="1245288" y="0"/>
                  </a:lnTo>
                  <a:lnTo>
                    <a:pt x="1245288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1F50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245288" cy="231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5864012" y="16259"/>
            <a:ext cx="12798431" cy="10270741"/>
          </a:xfrm>
          <a:custGeom>
            <a:avLst/>
            <a:gdLst/>
            <a:ahLst/>
            <a:cxnLst/>
            <a:rect l="l" t="t" r="r" b="b"/>
            <a:pathLst>
              <a:path w="12798431" h="10270741">
                <a:moveTo>
                  <a:pt x="12798431" y="10270741"/>
                </a:moveTo>
                <a:lnTo>
                  <a:pt x="0" y="10270741"/>
                </a:lnTo>
                <a:lnTo>
                  <a:pt x="0" y="0"/>
                </a:lnTo>
                <a:lnTo>
                  <a:pt x="12798431" y="0"/>
                </a:lnTo>
                <a:lnTo>
                  <a:pt x="12798431" y="1027074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9489051" y="-1921465"/>
            <a:ext cx="11721107" cy="5464966"/>
          </a:xfrm>
          <a:custGeom>
            <a:avLst/>
            <a:gdLst/>
            <a:ahLst/>
            <a:cxnLst/>
            <a:rect l="l" t="t" r="r" b="b"/>
            <a:pathLst>
              <a:path w="11721107" h="5464966">
                <a:moveTo>
                  <a:pt x="0" y="5464966"/>
                </a:moveTo>
                <a:lnTo>
                  <a:pt x="11721107" y="5464966"/>
                </a:lnTo>
                <a:lnTo>
                  <a:pt x="11721107" y="0"/>
                </a:lnTo>
                <a:lnTo>
                  <a:pt x="0" y="0"/>
                </a:lnTo>
                <a:lnTo>
                  <a:pt x="0" y="5464966"/>
                </a:lnTo>
                <a:close/>
              </a:path>
            </a:pathLst>
          </a:custGeom>
          <a:blipFill>
            <a:blip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0436036" y="735519"/>
            <a:ext cx="9490922" cy="10404756"/>
          </a:xfrm>
          <a:custGeom>
            <a:avLst/>
            <a:gdLst/>
            <a:ahLst/>
            <a:cxnLst/>
            <a:rect l="l" t="t" r="r" b="b"/>
            <a:pathLst>
              <a:path w="9490922" h="10404756">
                <a:moveTo>
                  <a:pt x="9490922" y="0"/>
                </a:moveTo>
                <a:lnTo>
                  <a:pt x="0" y="0"/>
                </a:lnTo>
                <a:lnTo>
                  <a:pt x="0" y="10404757"/>
                </a:lnTo>
                <a:lnTo>
                  <a:pt x="9490922" y="10404757"/>
                </a:lnTo>
                <a:lnTo>
                  <a:pt x="9490922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0759251" y="1579860"/>
            <a:ext cx="8387556" cy="838755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67302" r="-67302"/>
              </a:stretch>
            </a:blipFill>
            <a:ln w="3048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50857" y="5850621"/>
            <a:ext cx="1037309" cy="1037309"/>
          </a:xfrm>
          <a:custGeom>
            <a:avLst/>
            <a:gdLst/>
            <a:ahLst/>
            <a:cxnLst/>
            <a:rect l="l" t="t" r="r" b="b"/>
            <a:pathLst>
              <a:path w="1037309" h="1037309">
                <a:moveTo>
                  <a:pt x="0" y="0"/>
                </a:moveTo>
                <a:lnTo>
                  <a:pt x="1037310" y="0"/>
                </a:lnTo>
                <a:lnTo>
                  <a:pt x="1037310" y="1037309"/>
                </a:lnTo>
                <a:lnTo>
                  <a:pt x="0" y="10373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19732" y="7383230"/>
            <a:ext cx="985616" cy="985616"/>
          </a:xfrm>
          <a:custGeom>
            <a:avLst/>
            <a:gdLst/>
            <a:ahLst/>
            <a:cxnLst/>
            <a:rect l="l" t="t" r="r" b="b"/>
            <a:pathLst>
              <a:path w="985616" h="985616">
                <a:moveTo>
                  <a:pt x="0" y="0"/>
                </a:moveTo>
                <a:lnTo>
                  <a:pt x="985616" y="0"/>
                </a:lnTo>
                <a:lnTo>
                  <a:pt x="985616" y="985617"/>
                </a:lnTo>
                <a:lnTo>
                  <a:pt x="0" y="9856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825011" y="857250"/>
            <a:ext cx="8654921" cy="139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44"/>
              </a:lnSpc>
            </a:pPr>
            <a:r>
              <a:rPr lang="en-US" sz="8075" b="1" spc="-88">
                <a:solidFill>
                  <a:srgbClr val="012D71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THANK YOU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8903" y="2905009"/>
            <a:ext cx="4911423" cy="456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0"/>
              </a:lnSpc>
            </a:pPr>
            <a:r>
              <a:rPr lang="en-US" sz="2650" b="1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FOR MORE INFORMATION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72230" y="4407557"/>
            <a:ext cx="1964769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fdhu.org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01554" y="5983195"/>
            <a:ext cx="3670646" cy="695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jlclark@nd.gov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72860" y="7355431"/>
            <a:ext cx="3537466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701-852-1376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Custom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Clear Sans Bold</vt:lpstr>
      <vt:lpstr>Cooper Hewitt Bold</vt:lpstr>
      <vt:lpstr>Arial</vt:lpstr>
      <vt:lpstr>Clear Sans</vt:lpstr>
      <vt:lpstr>Clear Sans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SSP Presenation</dc:title>
  <cp:lastModifiedBy>Silverwood, Amy</cp:lastModifiedBy>
  <cp:revision>2</cp:revision>
  <dcterms:created xsi:type="dcterms:W3CDTF">2006-08-16T00:00:00Z</dcterms:created>
  <dcterms:modified xsi:type="dcterms:W3CDTF">2026-05-08T16:47:55Z</dcterms:modified>
  <dc:identifier>DAHIQ6IBU9c</dc:identifier>
</cp:coreProperties>
</file>