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86" r:id="rId7"/>
    <p:sldId id="288" r:id="rId8"/>
    <p:sldId id="289" r:id="rId9"/>
    <p:sldId id="297" r:id="rId10"/>
    <p:sldId id="290" r:id="rId11"/>
    <p:sldId id="291" r:id="rId12"/>
    <p:sldId id="292" r:id="rId13"/>
    <p:sldId id="295" r:id="rId14"/>
    <p:sldId id="294" r:id="rId15"/>
    <p:sldId id="298" r:id="rId16"/>
    <p:sldId id="296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46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7/24/2024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7/24/2024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78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86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5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8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4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2660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483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853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5978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00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1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3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11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64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30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9692640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E425B-455F-127B-1647-045FD094F1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67493" y="2087561"/>
            <a:ext cx="2693306" cy="389054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0" y="2087563"/>
            <a:ext cx="6730274" cy="389054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8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DEE9C-8846-C0DA-BAC1-0BF2F429F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4D64549-B0DF-04EA-C52A-230EBB517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6330520-5876-EBEA-760D-F3A6C2846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D437ED9-1484-3A3E-CF00-1F1DCD2DA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F3DF43-66C9-9FEA-23FE-B9241EAD2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71F41D8C-CD55-60D0-9854-467F7F209787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1FE5FEC3-646E-BA05-7DAB-0D2914A401F2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2253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46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4325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284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210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86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536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362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158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66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flieth@nd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jevillegas@nd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xhere.com/en/photo/154360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817"/>
            <a:ext cx="8660423" cy="3830130"/>
          </a:xfrm>
        </p:spPr>
        <p:txBody>
          <a:bodyPr/>
          <a:lstStyle/>
          <a:p>
            <a:pPr algn="r"/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Children In Need of Services</a:t>
            </a:r>
            <a:b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North Dakota Children’s Cabinet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August 20, 2024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2FA0-5805-E9D5-E5A1-5B4B485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Level of Intensity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1209D-180B-A89D-8928-745BC541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122" y="2198077"/>
            <a:ext cx="4686551" cy="37800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Physical/mental/emotional health of child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Documented results of screening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Documented results of assessments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public custody /not in custody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Safety of the child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Caregiver engagement or willingness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79A30-1062-252F-E684-3FA4F9CD65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85" y="2087561"/>
            <a:ext cx="4589584" cy="38905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Age of child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Frequency or historical pattern of behaviors and referrals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Documented risk of harm to self or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Documented prior services and efforts by family or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Length of time child is missing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1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00FF-6B42-7D84-7831-AACC4E1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489" y="457199"/>
            <a:ext cx="5943599" cy="1239716"/>
          </a:xfrm>
        </p:spPr>
        <p:txBody>
          <a:bodyPr/>
          <a:lstStyle/>
          <a:p>
            <a:r>
              <a:rPr lang="en-US" dirty="0"/>
              <a:t>Wins and Challenges</a:t>
            </a:r>
          </a:p>
        </p:txBody>
      </p:sp>
      <p:pic>
        <p:nvPicPr>
          <p:cNvPr id="5" name="Content Placeholder 4" descr="X and 0 game on blue background">
            <a:extLst>
              <a:ext uri="{FF2B5EF4-FFF2-40B4-BE49-F238E27FC236}">
                <a16:creationId xmlns:a16="http://schemas.microsoft.com/office/drawing/2014/main" id="{5200598E-19CA-761A-D80A-406ECDAE37FF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338647" y="1037492"/>
            <a:ext cx="4366091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C7B5A-A5C3-15D4-DF71-B692D28942F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49490" y="1921268"/>
            <a:ext cx="5943600" cy="436523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Consistent response and prioritization of referrals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Stability in staff/workforce; partnerships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Preventative in nature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Ability to modify policy/procedure to meet need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New and uncharted service provision; ND is one of the first states to implement a CHINS model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Varying community supports/services, particularly in rural areas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Varying local policies/community standards (law enforcement, school districts)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Misconceptions of service provision &amp; target population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6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786E-306F-FA21-4F87-81A032C6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Statistics CY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DE6BF5-4A78-8A6F-8A97-F50015A0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72" y="4680256"/>
            <a:ext cx="1718631" cy="9970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6F838C-678A-DE7D-D013-34F2743B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25" y="4618268"/>
            <a:ext cx="1564395" cy="1641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AAB058-055B-0863-9E61-92B4B4631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197" y="1922441"/>
            <a:ext cx="3407959" cy="2572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216282-D92D-1881-56B6-0A1DA234E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27" y="1904151"/>
            <a:ext cx="3432345" cy="26093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3E5A63-0509-CFE5-082D-89BA4FA13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023" y="1914243"/>
            <a:ext cx="3336838" cy="25142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5568CD-D76A-EC37-CECD-1BA8463DD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188" y="4579413"/>
            <a:ext cx="394445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3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C753FD-96EC-101A-B8A4-5F69A189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1643427"/>
          </a:xfrm>
        </p:spPr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BB04B7-47A4-741B-59E0-F0E6F2126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3779680" cy="147039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Lynn Flieth, Directo</a:t>
            </a:r>
            <a:r>
              <a:rPr lang="en-US" dirty="0"/>
              <a:t>r</a:t>
            </a:r>
          </a:p>
          <a:p>
            <a:r>
              <a:rPr lang="en-US" dirty="0"/>
              <a:t>RSR Human Service Zone</a:t>
            </a:r>
          </a:p>
          <a:p>
            <a:r>
              <a:rPr lang="en-US" dirty="0">
                <a:hlinkClick r:id="rId3"/>
              </a:rPr>
              <a:t>lflieth@nd.gov</a:t>
            </a:r>
            <a:endParaRPr lang="en-US" dirty="0"/>
          </a:p>
          <a:p>
            <a:r>
              <a:rPr lang="en-US" b="1" dirty="0"/>
              <a:t>701.642.7751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CDFF6-2B5C-1878-6C38-23DFC59B4CF1}"/>
              </a:ext>
            </a:extLst>
          </p:cNvPr>
          <p:cNvSpPr txBox="1"/>
          <p:nvPr/>
        </p:nvSpPr>
        <p:spPr>
          <a:xfrm>
            <a:off x="5721594" y="4455621"/>
            <a:ext cx="5690821" cy="1240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900" b="1" i="0" u="none" strike="noStrike" kern="1200" cap="all" spc="200" normalizeH="0" baseline="0" noProof="0" dirty="0">
                <a:ln>
                  <a:noFill/>
                </a:ln>
                <a:solidFill>
                  <a:srgbClr val="ECEDD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Jessica Villegas, CHINS Supervisor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1900" b="1" cap="all" spc="200" dirty="0">
                <a:solidFill>
                  <a:srgbClr val="ECEDD1"/>
                </a:solidFill>
                <a:latin typeface="Calibri Light" panose="020F0302020204030204"/>
                <a:hlinkClick r:id="rId4"/>
              </a:rPr>
              <a:t>jevillegas@nd.gov</a:t>
            </a:r>
            <a:endParaRPr lang="en-US" sz="1900" b="1" cap="all" spc="200" dirty="0">
              <a:solidFill>
                <a:srgbClr val="ECEDD1"/>
              </a:solidFill>
              <a:latin typeface="Calibri Light" panose="020F03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900" b="1" i="0" u="none" strike="noStrike" kern="1200" cap="all" spc="200" normalizeH="0" baseline="0" noProof="0" dirty="0">
                <a:ln>
                  <a:noFill/>
                </a:ln>
                <a:solidFill>
                  <a:srgbClr val="ECEDD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701.899.9864</a:t>
            </a:r>
            <a:endParaRPr kumimoji="0" lang="en-US" sz="1900" b="0" i="0" u="none" strike="noStrike" kern="1200" cap="all" spc="200" normalizeH="0" baseline="0" noProof="0" dirty="0">
              <a:ln>
                <a:noFill/>
              </a:ln>
              <a:solidFill>
                <a:srgbClr val="ECEDD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32171-3429-4BCF-7F29-38A0D0B7F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93" y="5226935"/>
            <a:ext cx="1839074" cy="992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FE320-ABAF-3A88-F389-7082958C2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09003"/>
            <a:ext cx="2697931" cy="9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954651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What is CHINS</a:t>
            </a:r>
          </a:p>
          <a:p>
            <a:r>
              <a:rPr lang="en-US" dirty="0"/>
              <a:t>Goals and Roles of CHINS</a:t>
            </a:r>
          </a:p>
          <a:p>
            <a:r>
              <a:rPr lang="en-US" dirty="0"/>
              <a:t>Referrals to CHINS</a:t>
            </a:r>
          </a:p>
          <a:p>
            <a:r>
              <a:rPr lang="en-US" dirty="0"/>
              <a:t>Challenges and Wins</a:t>
            </a:r>
          </a:p>
          <a:p>
            <a:r>
              <a:rPr lang="en-US" dirty="0"/>
              <a:t>Statistics</a:t>
            </a:r>
          </a:p>
          <a:p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AAE62-B57D-439F-BAF5-5C66B2CE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45250"/>
            <a:ext cx="4637211" cy="16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15" y="852853"/>
            <a:ext cx="5486400" cy="4114800"/>
          </a:xfrm>
        </p:spPr>
        <p:txBody>
          <a:bodyPr/>
          <a:lstStyle/>
          <a:p>
            <a:r>
              <a:rPr lang="en-US" dirty="0"/>
              <a:t>Juvenile Justice Reforms in 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B036A-DCD2-3A64-DD7C-3E9104B5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407" y="975945"/>
            <a:ext cx="2934433" cy="44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4" y="26375"/>
            <a:ext cx="5120640" cy="1828801"/>
          </a:xfrm>
        </p:spPr>
        <p:txBody>
          <a:bodyPr/>
          <a:lstStyle/>
          <a:p>
            <a:pPr algn="ctr"/>
            <a:r>
              <a:rPr lang="en-US" dirty="0"/>
              <a:t>Developmental Considerations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C9DE8-A5CC-4BE1-0DE5-CB15D01A7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163401"/>
            <a:ext cx="5120640" cy="3631224"/>
          </a:xfrm>
        </p:spPr>
        <p:txBody>
          <a:bodyPr/>
          <a:lstStyle/>
          <a:p>
            <a:r>
              <a:rPr lang="en-US" sz="2000" dirty="0"/>
              <a:t>Universal adolescent milestones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Brain Development:  Impulse control, anticipating consequences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 Limits/boundaries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Primary influence becomes peers vs. adults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Asserting independent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ECBBDA4-D2C1-0F46-BA36-5967266F87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492" r="16492"/>
          <a:stretch/>
        </p:blipFill>
        <p:spPr>
          <a:xfrm>
            <a:off x="606669" y="1157224"/>
            <a:ext cx="4798131" cy="4521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Child In Need of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89062" y="2652713"/>
            <a:ext cx="9657708" cy="3783256"/>
          </a:xfrm>
        </p:spPr>
        <p:txBody>
          <a:bodyPr>
            <a:normAutofit lnSpcReduction="10000"/>
          </a:bodyPr>
          <a:lstStyle/>
          <a:p>
            <a:pPr marL="59436" indent="0">
              <a:buNone/>
            </a:pPr>
            <a:r>
              <a:rPr lang="en-US" dirty="0"/>
              <a:t>Youth exhibiting negative behaviors that are NOT criminal in nature; commonly referred to as “status offenses”.  Previously deemed “Unruly” in Juvenile Court proceedings</a:t>
            </a:r>
          </a:p>
          <a:p>
            <a:pPr marL="59436" indent="0">
              <a:buNone/>
            </a:pPr>
            <a:endParaRPr lang="en-US" b="1" dirty="0"/>
          </a:p>
          <a:p>
            <a:pPr marL="59436" indent="0">
              <a:buNone/>
            </a:pPr>
            <a:r>
              <a:rPr lang="en-US" b="1" dirty="0"/>
              <a:t>CHINS</a:t>
            </a:r>
            <a:r>
              <a:rPr lang="en-US" dirty="0"/>
              <a:t>, as defined in NDCC 27-20.3:</a:t>
            </a:r>
          </a:p>
          <a:p>
            <a:r>
              <a:rPr lang="en-US" dirty="0"/>
              <a:t>Using/possessing tobacco and related products (vaping) under the age of 14.</a:t>
            </a:r>
          </a:p>
          <a:p>
            <a:r>
              <a:rPr lang="en-US" dirty="0"/>
              <a:t>Truancy:  3 or more days, unexcused.</a:t>
            </a:r>
          </a:p>
          <a:p>
            <a:r>
              <a:rPr lang="en-US" dirty="0"/>
              <a:t>Running away</a:t>
            </a:r>
          </a:p>
          <a:p>
            <a:r>
              <a:rPr lang="en-US" dirty="0"/>
              <a:t>Disobeying lawful and reasonable commands of parent/guardian; “ungovernable”</a:t>
            </a:r>
          </a:p>
          <a:p>
            <a:pPr marL="59436" indent="0">
              <a:buNone/>
            </a:pPr>
            <a:endParaRPr lang="en-US" sz="1600" i="1" dirty="0"/>
          </a:p>
          <a:p>
            <a:pPr marL="59436" indent="0" algn="r">
              <a:buNone/>
            </a:pPr>
            <a:r>
              <a:rPr lang="en-US" sz="1600" i="1" dirty="0"/>
              <a:t>*age range of 10-17 (16 for truancy)</a:t>
            </a:r>
          </a:p>
          <a:p>
            <a:pPr marL="5943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1143000"/>
          </a:xfrm>
        </p:spPr>
        <p:txBody>
          <a:bodyPr/>
          <a:lstStyle/>
          <a:p>
            <a:r>
              <a:rPr lang="en-US" dirty="0"/>
              <a:t>What CHINS is not: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C8177-F0B6-B02C-3682-183D8307E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151" y="1901951"/>
            <a:ext cx="10058400" cy="1966663"/>
          </a:xfrm>
        </p:spPr>
        <p:txBody>
          <a:bodyPr>
            <a:normAutofit lnSpcReduction="10000"/>
          </a:bodyPr>
          <a:lstStyle/>
          <a:p>
            <a:r>
              <a:rPr lang="en-US" sz="2000" b="1" u="sng" dirty="0"/>
              <a:t>Emergency Response</a:t>
            </a:r>
            <a:r>
              <a:rPr lang="en-US" sz="16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there are immediate safety concerns, call 911; encourage use of 988 for other non-emergency situations </a:t>
            </a:r>
          </a:p>
          <a:p>
            <a:r>
              <a:rPr lang="en-US" sz="2000" b="1" u="sng" dirty="0"/>
              <a:t>Placement Team: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CHINS is a voluntary service; CHINS does not have removal or placement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8FF92-9A51-9321-D482-4873E389A645}"/>
              </a:ext>
            </a:extLst>
          </p:cNvPr>
          <p:cNvSpPr txBox="1"/>
          <p:nvPr/>
        </p:nvSpPr>
        <p:spPr>
          <a:xfrm>
            <a:off x="1281478" y="4609320"/>
            <a:ext cx="9874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The Juvenile Court no longer has authority for adjudication/disposition of CHINS population. Youth exhibiting </a:t>
            </a:r>
            <a:r>
              <a:rPr lang="en-US" sz="2000" b="1" i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solely </a:t>
            </a:r>
            <a:r>
              <a:rPr lang="en-US" sz="2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CHINS behaviors can not be referred to the Juvenile Court.  Coordination with the Human Service Zones and Juvenile Courts can occur to determine whether or not a youth can be considered a Child In Need of Protection.</a:t>
            </a:r>
          </a:p>
        </p:txBody>
      </p:sp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F9E134-98AA-3ECE-E40A-180C85AC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77" y="184639"/>
            <a:ext cx="9601200" cy="945835"/>
          </a:xfrm>
        </p:spPr>
        <p:txBody>
          <a:bodyPr/>
          <a:lstStyle/>
          <a:p>
            <a:r>
              <a:rPr lang="en-US" dirty="0"/>
              <a:t>CHINS Team Members: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30068F-8265-00C2-5CB1-4D6649413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39" y="1784840"/>
            <a:ext cx="8008911" cy="38774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7E6A40-D538-0385-034C-06B16E2BB342}"/>
              </a:ext>
            </a:extLst>
          </p:cNvPr>
          <p:cNvSpPr txBox="1">
            <a:spLocks/>
          </p:cNvSpPr>
          <p:nvPr/>
        </p:nvSpPr>
        <p:spPr>
          <a:xfrm>
            <a:off x="8149589" y="1362808"/>
            <a:ext cx="2972681" cy="4506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0392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33856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Statewide Unit of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 full time Specialists and 1 Supervisor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Employed by RSR Human Service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Administrative support from Cass Human Service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referral inbox: CHINS@nd.gov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3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Roles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34351-9D9C-8C32-5CC0-3F19A1CAC0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46285" y="1880171"/>
            <a:ext cx="4784648" cy="4078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primary goal is to focus on </a:t>
            </a:r>
            <a:r>
              <a:rPr lang="en-US" b="1" dirty="0"/>
              <a:t>prevention</a:t>
            </a:r>
            <a:r>
              <a:rPr lang="en-US" dirty="0"/>
              <a:t>, </a:t>
            </a:r>
            <a:r>
              <a:rPr lang="en-US" b="1" dirty="0"/>
              <a:t>treatment</a:t>
            </a:r>
            <a:r>
              <a:rPr lang="en-US" dirty="0"/>
              <a:t> and </a:t>
            </a:r>
            <a:r>
              <a:rPr lang="en-US" b="1" dirty="0"/>
              <a:t>support </a:t>
            </a:r>
            <a:r>
              <a:rPr lang="en-US" dirty="0"/>
              <a:t>to divert youth from further entering the juvenile justice or child welfare systems.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Discontinue treating </a:t>
            </a:r>
            <a:r>
              <a:rPr lang="en-US" b="1" dirty="0"/>
              <a:t>non-criminal behavior </a:t>
            </a:r>
            <a:r>
              <a:rPr lang="en-US" dirty="0"/>
              <a:t>in a criminal justice model.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Research indicates that a </a:t>
            </a:r>
            <a:r>
              <a:rPr lang="en-US" b="1" dirty="0"/>
              <a:t>“light touch” </a:t>
            </a:r>
            <a:r>
              <a:rPr lang="en-US" dirty="0"/>
              <a:t>and service connection for youth lead to more positive outcomes and less likelihood to appear in the adult criminal justice system.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5C0B-19FB-954B-532A-0A68CAC4E0E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2896" y="2474296"/>
            <a:ext cx="4663440" cy="3935123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Engage, Empower and Educate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Parents/ Caregivers to be actively involved in their children’s lives and activities.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youth and family to community supports and resources earlier, preventing deep systems involvement.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“Navigator”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vs. service provider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Dual Status Youth Liaisons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; facilitating coordination between Human Service Zones and Juvenile Courts for youth with multi-systems involvement.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30352" marR="0" lvl="0" indent="-530352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rgbClr val="B5AE53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BD46C2-8998-D2A5-E2A1-178B20106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563" y="69008"/>
            <a:ext cx="2408769" cy="24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Process: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5ECF9-3837-0374-FAEE-17F3BF91CD3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1166813" y="2461846"/>
            <a:ext cx="8346464" cy="31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E98C35-9ECE-4425-BCBA-00E118C705CE}">
  <ds:schemaRefs>
    <ds:schemaRef ds:uri="http://schemas.microsoft.com/office/2006/documentManagement/types"/>
    <ds:schemaRef ds:uri="http://schemas.microsoft.com/sharepoint/v3"/>
    <ds:schemaRef ds:uri="http://www.w3.org/XML/1998/namespace"/>
    <ds:schemaRef ds:uri="http://schemas.microsoft.com/office/infopath/2007/PartnerControls"/>
    <ds:schemaRef ds:uri="http://purl.org/dc/dcmitype/"/>
    <ds:schemaRef ds:uri="16c05727-aa75-4e4a-9b5f-8a80a1165891"/>
    <ds:schemaRef ds:uri="http://purl.org/dc/terms/"/>
    <ds:schemaRef ds:uri="http://purl.org/dc/elements/1.1/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244</TotalTime>
  <Words>629</Words>
  <Application>Microsoft Office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Retrospect</vt:lpstr>
      <vt:lpstr>Children In Need of Services   North Dakota Children’s Cabinet August 20, 2024</vt:lpstr>
      <vt:lpstr>Agenda</vt:lpstr>
      <vt:lpstr>Juvenile Justice Reforms in ND</vt:lpstr>
      <vt:lpstr>Developmental Considerations</vt:lpstr>
      <vt:lpstr>What is a Child In Need of Services</vt:lpstr>
      <vt:lpstr>What CHINS is not:</vt:lpstr>
      <vt:lpstr>CHINS Team Members:</vt:lpstr>
      <vt:lpstr>Goals and Roles</vt:lpstr>
      <vt:lpstr>Referral Process:</vt:lpstr>
      <vt:lpstr>Determining Level of Intensity</vt:lpstr>
      <vt:lpstr>Wins and Challenges</vt:lpstr>
      <vt:lpstr>High Level Statistics CY 2023</vt:lpstr>
      <vt:lpstr>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Flieth, Lynn M.</dc:creator>
  <cp:lastModifiedBy>Flieth, Lynn M.</cp:lastModifiedBy>
  <cp:revision>8</cp:revision>
  <cp:lastPrinted>2024-07-24T18:07:52Z</cp:lastPrinted>
  <dcterms:created xsi:type="dcterms:W3CDTF">2024-07-24T14:25:47Z</dcterms:created>
  <dcterms:modified xsi:type="dcterms:W3CDTF">2024-07-24T18:30:31Z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